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58" r:id="rId4"/>
    <p:sldId id="279" r:id="rId5"/>
    <p:sldId id="280" r:id="rId6"/>
    <p:sldId id="278" r:id="rId7"/>
    <p:sldId id="281" r:id="rId8"/>
    <p:sldId id="282" r:id="rId9"/>
    <p:sldId id="283" r:id="rId10"/>
    <p:sldId id="284" r:id="rId11"/>
    <p:sldId id="285" r:id="rId12"/>
    <p:sldId id="259" r:id="rId13"/>
    <p:sldId id="260" r:id="rId14"/>
    <p:sldId id="262" r:id="rId15"/>
    <p:sldId id="263" r:id="rId16"/>
    <p:sldId id="265" r:id="rId17"/>
    <p:sldId id="266" r:id="rId18"/>
    <p:sldId id="268" r:id="rId19"/>
    <p:sldId id="269" r:id="rId2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ヒラギノ角ゴ ProN W3"/>
          <a:ea typeface="ヒラギノ角ゴ ProN W3"/>
          <a:cs typeface="ヒラギノ角ゴ ProN W3"/>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ヒラギノ角ゴ ProN W3"/>
          <a:ea typeface="ヒラギノ角ゴ ProN W3"/>
          <a:cs typeface="ヒラギノ角ゴ ProN W3"/>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ヒラギノ角ゴ ProN W3"/>
          <a:ea typeface="ヒラギノ角ゴ ProN W3"/>
          <a:cs typeface="ヒラギノ角ゴ ProN W3"/>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
          <a:latin typeface="ヒラギノ角ゴ ProN W3"/>
          <a:ea typeface="ヒラギノ角ゴ ProN W3"/>
          <a:cs typeface="ヒラギノ角ゴ ProN W3"/>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ヒラギノ角ゴ ProN W3"/>
          <a:ea typeface="ヒラギノ角ゴ ProN W3"/>
          <a:cs typeface="ヒラギノ角ゴ ProN W3"/>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
          <a:latin typeface="ヒラギノ角ゴ ProN W3"/>
          <a:ea typeface="ヒラギノ角ゴ ProN W3"/>
          <a:cs typeface="ヒラギノ角ゴ ProN W3"/>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ヒラギノ角ゴ ProN W3"/>
          <a:ea typeface="ヒラギノ角ゴ ProN W3"/>
          <a:cs typeface="ヒラギノ角ゴ ProN W3"/>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
          <a:latin typeface="ヒラギノ角ゴ ProN W3"/>
          <a:ea typeface="ヒラギノ角ゴ ProN W3"/>
          <a:cs typeface="ヒラギノ角ゴ ProN W3"/>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ヒラギノ角ゴ ProN W3"/>
          <a:ea typeface="ヒラギノ角ゴ ProN W3"/>
          <a:cs typeface="ヒラギノ角ゴ ProN W3"/>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ヒラギノ角ゴ ProN W3"/>
          <a:ea typeface="ヒラギノ角ゴ ProN W3"/>
          <a:cs typeface="ヒラギノ角ゴ ProN W3"/>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ヒラギノ角ゴ ProN W3"/>
          <a:ea typeface="ヒラギノ角ゴ ProN W3"/>
          <a:cs typeface="ヒラギノ角ゴ ProN W3"/>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
          <a:latin typeface="ヒラギノ角ゴ ProN W3"/>
          <a:ea typeface="ヒラギノ角ゴ ProN W3"/>
          <a:cs typeface="ヒラギノ角ゴ ProN W3"/>
        </a:font>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
          <a:latin typeface="ヒラギノ角ゴ ProN W3"/>
          <a:ea typeface="ヒラギノ角ゴ ProN W3"/>
          <a:cs typeface="ヒラギノ角ゴ ProN W3"/>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91" autoAdjust="0"/>
    <p:restoredTop sz="94667" autoAdjust="0"/>
  </p:normalViewPr>
  <p:slideViewPr>
    <p:cSldViewPr snapToGrid="0">
      <p:cViewPr varScale="1">
        <p:scale>
          <a:sx n="39" d="100"/>
          <a:sy n="39" d="100"/>
        </p:scale>
        <p:origin x="75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78" name="Shape 17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ヒラギノ角ゴ ProN W3"/>
        <a:ea typeface="ヒラギノ角ゴ ProN W3"/>
        <a:cs typeface="ヒラギノ角ゴ ProN W3"/>
        <a:sym typeface="ヒラギノ角ゴ ProN W3"/>
      </a:defRPr>
    </a:lvl1pPr>
    <a:lvl2pPr indent="228600" defTabSz="457200" latinLnBrk="0">
      <a:lnSpc>
        <a:spcPct val="117999"/>
      </a:lnSpc>
      <a:defRPr sz="2200">
        <a:latin typeface="ヒラギノ角ゴ ProN W3"/>
        <a:ea typeface="ヒラギノ角ゴ ProN W3"/>
        <a:cs typeface="ヒラギノ角ゴ ProN W3"/>
        <a:sym typeface="ヒラギノ角ゴ ProN W3"/>
      </a:defRPr>
    </a:lvl2pPr>
    <a:lvl3pPr indent="457200" defTabSz="457200" latinLnBrk="0">
      <a:lnSpc>
        <a:spcPct val="117999"/>
      </a:lnSpc>
      <a:defRPr sz="2200">
        <a:latin typeface="ヒラギノ角ゴ ProN W3"/>
        <a:ea typeface="ヒラギノ角ゴ ProN W3"/>
        <a:cs typeface="ヒラギノ角ゴ ProN W3"/>
        <a:sym typeface="ヒラギノ角ゴ ProN W3"/>
      </a:defRPr>
    </a:lvl3pPr>
    <a:lvl4pPr indent="685800" defTabSz="457200" latinLnBrk="0">
      <a:lnSpc>
        <a:spcPct val="117999"/>
      </a:lnSpc>
      <a:defRPr sz="2200">
        <a:latin typeface="ヒラギノ角ゴ ProN W3"/>
        <a:ea typeface="ヒラギノ角ゴ ProN W3"/>
        <a:cs typeface="ヒラギノ角ゴ ProN W3"/>
        <a:sym typeface="ヒラギノ角ゴ ProN W3"/>
      </a:defRPr>
    </a:lvl4pPr>
    <a:lvl5pPr indent="914400" defTabSz="457200" latinLnBrk="0">
      <a:lnSpc>
        <a:spcPct val="117999"/>
      </a:lnSpc>
      <a:defRPr sz="2200">
        <a:latin typeface="ヒラギノ角ゴ ProN W3"/>
        <a:ea typeface="ヒラギノ角ゴ ProN W3"/>
        <a:cs typeface="ヒラギノ角ゴ ProN W3"/>
        <a:sym typeface="ヒラギノ角ゴ ProN W3"/>
      </a:defRPr>
    </a:lvl5pPr>
    <a:lvl6pPr indent="1143000" defTabSz="457200" latinLnBrk="0">
      <a:lnSpc>
        <a:spcPct val="117999"/>
      </a:lnSpc>
      <a:defRPr sz="2200">
        <a:latin typeface="ヒラギノ角ゴ ProN W3"/>
        <a:ea typeface="ヒラギノ角ゴ ProN W3"/>
        <a:cs typeface="ヒラギノ角ゴ ProN W3"/>
        <a:sym typeface="ヒラギノ角ゴ ProN W3"/>
      </a:defRPr>
    </a:lvl6pPr>
    <a:lvl7pPr indent="1371600" defTabSz="457200" latinLnBrk="0">
      <a:lnSpc>
        <a:spcPct val="117999"/>
      </a:lnSpc>
      <a:defRPr sz="2200">
        <a:latin typeface="ヒラギノ角ゴ ProN W3"/>
        <a:ea typeface="ヒラギノ角ゴ ProN W3"/>
        <a:cs typeface="ヒラギノ角ゴ ProN W3"/>
        <a:sym typeface="ヒラギノ角ゴ ProN W3"/>
      </a:defRPr>
    </a:lvl7pPr>
    <a:lvl8pPr indent="1600200" defTabSz="457200" latinLnBrk="0">
      <a:lnSpc>
        <a:spcPct val="117999"/>
      </a:lnSpc>
      <a:defRPr sz="2200">
        <a:latin typeface="ヒラギノ角ゴ ProN W3"/>
        <a:ea typeface="ヒラギノ角ゴ ProN W3"/>
        <a:cs typeface="ヒラギノ角ゴ ProN W3"/>
        <a:sym typeface="ヒラギノ角ゴ ProN W3"/>
      </a:defRPr>
    </a:lvl8pPr>
    <a:lvl9pPr indent="1828800" defTabSz="457200" latinLnBrk="0">
      <a:lnSpc>
        <a:spcPct val="117999"/>
      </a:lnSpc>
      <a:defRPr sz="2200">
        <a:latin typeface="ヒラギノ角ゴ ProN W3"/>
        <a:ea typeface="ヒラギノ角ゴ ProN W3"/>
        <a:cs typeface="ヒラギノ角ゴ ProN W3"/>
        <a:sym typeface="ヒラギノ角ゴ ProN W3"/>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865746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タイトル">
    <p:spTree>
      <p:nvGrpSpPr>
        <p:cNvPr id="1" name=""/>
        <p:cNvGrpSpPr/>
        <p:nvPr/>
      </p:nvGrpSpPr>
      <p:grpSpPr>
        <a:xfrm>
          <a:off x="0" y="0"/>
          <a:ext cx="0" cy="0"/>
          <a:chOff x="0" y="0"/>
          <a:chExt cx="0" cy="0"/>
        </a:xfrm>
      </p:grpSpPr>
      <p:sp>
        <p:nvSpPr>
          <p:cNvPr id="11" name="作者と日付"/>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a:latin typeface="+mn-lt"/>
                <a:ea typeface="+mn-ea"/>
                <a:cs typeface="+mn-cs"/>
                <a:sym typeface="ヒラギノ角ゴ ProN W6"/>
              </a:defRPr>
            </a:lvl1pPr>
          </a:lstStyle>
          <a:p>
            <a:r>
              <a:t>作者と日付</a:t>
            </a:r>
          </a:p>
        </p:txBody>
      </p:sp>
      <p:sp>
        <p:nvSpPr>
          <p:cNvPr id="12" name="プレゼンテーションのタイトル"/>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プレゼンテーションのタイトル</a:t>
            </a:r>
          </a:p>
        </p:txBody>
      </p:sp>
      <p:sp>
        <p:nvSpPr>
          <p:cNvPr id="13" name="本文レベル1…"/>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a:latin typeface="+mn-lt"/>
                <a:ea typeface="+mn-ea"/>
                <a:cs typeface="+mn-cs"/>
                <a:sym typeface="ヒラギノ角ゴ ProN W6"/>
              </a:defRPr>
            </a:lvl1pPr>
            <a:lvl2pPr marL="0" indent="457200" defTabSz="825500">
              <a:lnSpc>
                <a:spcPct val="100000"/>
              </a:lnSpc>
              <a:spcBef>
                <a:spcPts val="0"/>
              </a:spcBef>
              <a:buSzTx/>
              <a:buNone/>
              <a:defRPr sz="5500">
                <a:latin typeface="+mn-lt"/>
                <a:ea typeface="+mn-ea"/>
                <a:cs typeface="+mn-cs"/>
                <a:sym typeface="ヒラギノ角ゴ ProN W6"/>
              </a:defRPr>
            </a:lvl2pPr>
            <a:lvl3pPr marL="0" indent="914400" defTabSz="825500">
              <a:lnSpc>
                <a:spcPct val="100000"/>
              </a:lnSpc>
              <a:spcBef>
                <a:spcPts val="0"/>
              </a:spcBef>
              <a:buSzTx/>
              <a:buNone/>
              <a:defRPr sz="5500">
                <a:latin typeface="+mn-lt"/>
                <a:ea typeface="+mn-ea"/>
                <a:cs typeface="+mn-cs"/>
                <a:sym typeface="ヒラギノ角ゴ ProN W6"/>
              </a:defRPr>
            </a:lvl3pPr>
            <a:lvl4pPr marL="0" indent="1371600" defTabSz="825500">
              <a:lnSpc>
                <a:spcPct val="100000"/>
              </a:lnSpc>
              <a:spcBef>
                <a:spcPts val="0"/>
              </a:spcBef>
              <a:buSzTx/>
              <a:buNone/>
              <a:defRPr sz="5500">
                <a:latin typeface="+mn-lt"/>
                <a:ea typeface="+mn-ea"/>
                <a:cs typeface="+mn-cs"/>
                <a:sym typeface="ヒラギノ角ゴ ProN W6"/>
              </a:defRPr>
            </a:lvl4pPr>
            <a:lvl5pPr marL="0" indent="1828800" defTabSz="825500">
              <a:lnSpc>
                <a:spcPct val="100000"/>
              </a:lnSpc>
              <a:spcBef>
                <a:spcPts val="0"/>
              </a:spcBef>
              <a:buSzTx/>
              <a:buNone/>
              <a:defRPr sz="5500">
                <a:latin typeface="+mn-lt"/>
                <a:ea typeface="+mn-ea"/>
                <a:cs typeface="+mn-cs"/>
                <a:sym typeface="ヒラギノ角ゴ ProN W6"/>
              </a:defRPr>
            </a:lvl5pPr>
          </a:lstStyle>
          <a:p>
            <a:r>
              <a:t>プレゼンテーションのサブタイトル</a:t>
            </a:r>
          </a:p>
          <a:p>
            <a:pPr lvl="1"/>
            <a:endParaRPr/>
          </a:p>
          <a:p>
            <a:pPr lvl="2"/>
            <a:endParaRPr/>
          </a:p>
          <a:p>
            <a:pPr lvl="3"/>
            <a:endParaRPr/>
          </a:p>
          <a:p>
            <a:pPr lvl="4"/>
            <a:endParaRPr/>
          </a:p>
        </p:txBody>
      </p:sp>
      <p:sp>
        <p:nvSpPr>
          <p:cNvPr id="14"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タイトル&amp;画像">
    <p:spTree>
      <p:nvGrpSpPr>
        <p:cNvPr id="1" name=""/>
        <p:cNvGrpSpPr/>
        <p:nvPr/>
      </p:nvGrpSpPr>
      <p:grpSpPr>
        <a:xfrm>
          <a:off x="0" y="0"/>
          <a:ext cx="0" cy="0"/>
          <a:chOff x="0" y="0"/>
          <a:chExt cx="0" cy="0"/>
        </a:xfrm>
      </p:grpSpPr>
      <p:sp>
        <p:nvSpPr>
          <p:cNvPr id="21" name="アボカドとライム"/>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dirty="0"/>
          </a:p>
        </p:txBody>
      </p:sp>
      <p:sp>
        <p:nvSpPr>
          <p:cNvPr id="22" name="プレゼンテーションのタイトル"/>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プレゼンテーションのタイトル</a:t>
            </a:r>
          </a:p>
        </p:txBody>
      </p:sp>
      <p:sp>
        <p:nvSpPr>
          <p:cNvPr id="23" name="作者と日付"/>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a:latin typeface="+mn-lt"/>
                <a:ea typeface="+mn-ea"/>
                <a:cs typeface="+mn-cs"/>
                <a:sym typeface="ヒラギノ角ゴ ProN W6"/>
              </a:defRPr>
            </a:lvl1pPr>
          </a:lstStyle>
          <a:p>
            <a:r>
              <a:t>作者と日付</a:t>
            </a:r>
          </a:p>
        </p:txBody>
      </p:sp>
      <p:sp>
        <p:nvSpPr>
          <p:cNvPr id="24" name="本文レベル1…"/>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a:latin typeface="+mn-lt"/>
                <a:ea typeface="+mn-ea"/>
                <a:cs typeface="+mn-cs"/>
                <a:sym typeface="ヒラギノ角ゴ ProN W6"/>
              </a:defRPr>
            </a:lvl1pPr>
            <a:lvl2pPr marL="0" indent="457200" defTabSz="825500">
              <a:lnSpc>
                <a:spcPct val="100000"/>
              </a:lnSpc>
              <a:spcBef>
                <a:spcPts val="0"/>
              </a:spcBef>
              <a:buSzTx/>
              <a:buNone/>
              <a:defRPr sz="5500">
                <a:latin typeface="+mn-lt"/>
                <a:ea typeface="+mn-ea"/>
                <a:cs typeface="+mn-cs"/>
                <a:sym typeface="ヒラギノ角ゴ ProN W6"/>
              </a:defRPr>
            </a:lvl2pPr>
            <a:lvl3pPr marL="0" indent="914400" defTabSz="825500">
              <a:lnSpc>
                <a:spcPct val="100000"/>
              </a:lnSpc>
              <a:spcBef>
                <a:spcPts val="0"/>
              </a:spcBef>
              <a:buSzTx/>
              <a:buNone/>
              <a:defRPr sz="5500">
                <a:latin typeface="+mn-lt"/>
                <a:ea typeface="+mn-ea"/>
                <a:cs typeface="+mn-cs"/>
                <a:sym typeface="ヒラギノ角ゴ ProN W6"/>
              </a:defRPr>
            </a:lvl3pPr>
            <a:lvl4pPr marL="0" indent="1371600" defTabSz="825500">
              <a:lnSpc>
                <a:spcPct val="100000"/>
              </a:lnSpc>
              <a:spcBef>
                <a:spcPts val="0"/>
              </a:spcBef>
              <a:buSzTx/>
              <a:buNone/>
              <a:defRPr sz="5500">
                <a:latin typeface="+mn-lt"/>
                <a:ea typeface="+mn-ea"/>
                <a:cs typeface="+mn-cs"/>
                <a:sym typeface="ヒラギノ角ゴ ProN W6"/>
              </a:defRPr>
            </a:lvl4pPr>
            <a:lvl5pPr marL="0" indent="1828800" defTabSz="825500">
              <a:lnSpc>
                <a:spcPct val="100000"/>
              </a:lnSpc>
              <a:spcBef>
                <a:spcPts val="0"/>
              </a:spcBef>
              <a:buSzTx/>
              <a:buNone/>
              <a:defRPr sz="5500">
                <a:latin typeface="+mn-lt"/>
                <a:ea typeface="+mn-ea"/>
                <a:cs typeface="+mn-cs"/>
                <a:sym typeface="ヒラギノ角ゴ ProN W6"/>
              </a:defRPr>
            </a:lvl5pPr>
          </a:lstStyle>
          <a:p>
            <a:r>
              <a:t>プレゼンテーションのサブタイトル</a:t>
            </a:r>
          </a:p>
          <a:p>
            <a:pPr lvl="1"/>
            <a:endParaRPr/>
          </a:p>
          <a:p>
            <a:pPr lvl="2"/>
            <a:endParaRPr/>
          </a:p>
          <a:p>
            <a:pPr lvl="3"/>
            <a:endParaRPr/>
          </a:p>
          <a:p>
            <a:pPr lvl="4"/>
            <a:endParaRPr/>
          </a:p>
        </p:txBody>
      </p:sp>
      <p:sp>
        <p:nvSpPr>
          <p:cNvPr id="25"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タイトル&amp;画像（代替）">
    <p:spTree>
      <p:nvGrpSpPr>
        <p:cNvPr id="1" name=""/>
        <p:cNvGrpSpPr/>
        <p:nvPr/>
      </p:nvGrpSpPr>
      <p:grpSpPr>
        <a:xfrm>
          <a:off x="0" y="0"/>
          <a:ext cx="0" cy="0"/>
          <a:chOff x="0" y="0"/>
          <a:chExt cx="0" cy="0"/>
        </a:xfrm>
      </p:grpSpPr>
      <p:sp>
        <p:nvSpPr>
          <p:cNvPr id="32" name="サーモンケーキ、サラダ、フムスが入ったボウル"/>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dirty="0"/>
          </a:p>
        </p:txBody>
      </p:sp>
      <p:sp>
        <p:nvSpPr>
          <p:cNvPr id="33" name="スライドのタイトル"/>
          <p:cNvSpPr txBox="1">
            <a:spLocks noGrp="1"/>
          </p:cNvSpPr>
          <p:nvPr>
            <p:ph type="title" hasCustomPrompt="1"/>
          </p:nvPr>
        </p:nvSpPr>
        <p:spPr>
          <a:xfrm>
            <a:off x="1206500" y="1270000"/>
            <a:ext cx="9779000" cy="5882273"/>
          </a:xfrm>
          <a:prstGeom prst="rect">
            <a:avLst/>
          </a:prstGeom>
        </p:spPr>
        <p:txBody>
          <a:bodyPr anchor="b"/>
          <a:lstStyle/>
          <a:p>
            <a:r>
              <a:t>スライドのタイトル</a:t>
            </a:r>
          </a:p>
        </p:txBody>
      </p:sp>
      <p:sp>
        <p:nvSpPr>
          <p:cNvPr id="34" name="本文レベル1…"/>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a:latin typeface="+mn-lt"/>
                <a:ea typeface="+mn-ea"/>
                <a:cs typeface="+mn-cs"/>
                <a:sym typeface="ヒラギノ角ゴ ProN W6"/>
              </a:defRPr>
            </a:lvl1pPr>
            <a:lvl2pPr marL="0" indent="457200" defTabSz="825500">
              <a:lnSpc>
                <a:spcPct val="100000"/>
              </a:lnSpc>
              <a:spcBef>
                <a:spcPts val="0"/>
              </a:spcBef>
              <a:buSzTx/>
              <a:buNone/>
              <a:defRPr sz="5500">
                <a:latin typeface="+mn-lt"/>
                <a:ea typeface="+mn-ea"/>
                <a:cs typeface="+mn-cs"/>
                <a:sym typeface="ヒラギノ角ゴ ProN W6"/>
              </a:defRPr>
            </a:lvl2pPr>
            <a:lvl3pPr marL="0" indent="914400" defTabSz="825500">
              <a:lnSpc>
                <a:spcPct val="100000"/>
              </a:lnSpc>
              <a:spcBef>
                <a:spcPts val="0"/>
              </a:spcBef>
              <a:buSzTx/>
              <a:buNone/>
              <a:defRPr sz="5500">
                <a:latin typeface="+mn-lt"/>
                <a:ea typeface="+mn-ea"/>
                <a:cs typeface="+mn-cs"/>
                <a:sym typeface="ヒラギノ角ゴ ProN W6"/>
              </a:defRPr>
            </a:lvl3pPr>
            <a:lvl4pPr marL="0" indent="1371600" defTabSz="825500">
              <a:lnSpc>
                <a:spcPct val="100000"/>
              </a:lnSpc>
              <a:spcBef>
                <a:spcPts val="0"/>
              </a:spcBef>
              <a:buSzTx/>
              <a:buNone/>
              <a:defRPr sz="5500">
                <a:latin typeface="+mn-lt"/>
                <a:ea typeface="+mn-ea"/>
                <a:cs typeface="+mn-cs"/>
                <a:sym typeface="ヒラギノ角ゴ ProN W6"/>
              </a:defRPr>
            </a:lvl4pPr>
            <a:lvl5pPr marL="0" indent="1828800" defTabSz="825500">
              <a:lnSpc>
                <a:spcPct val="100000"/>
              </a:lnSpc>
              <a:spcBef>
                <a:spcPts val="0"/>
              </a:spcBef>
              <a:buSzTx/>
              <a:buNone/>
              <a:defRPr sz="5500">
                <a:latin typeface="+mn-lt"/>
                <a:ea typeface="+mn-ea"/>
                <a:cs typeface="+mn-cs"/>
                <a:sym typeface="ヒラギノ角ゴ ProN W6"/>
              </a:defRPr>
            </a:lvl5pPr>
          </a:lstStyle>
          <a:p>
            <a:r>
              <a:t>スライドのサブタイトル</a:t>
            </a:r>
          </a:p>
          <a:p>
            <a:pPr lvl="1"/>
            <a:endParaRPr/>
          </a:p>
          <a:p>
            <a:pPr lvl="2"/>
            <a:endParaRPr/>
          </a:p>
          <a:p>
            <a:pPr lvl="3"/>
            <a:endParaRPr/>
          </a:p>
          <a:p>
            <a:pPr lvl="4"/>
            <a:endParaRPr/>
          </a:p>
        </p:txBody>
      </p:sp>
      <p:sp>
        <p:nvSpPr>
          <p:cNvPr id="35" name="スライド番号"/>
          <p:cNvSpPr txBox="1">
            <a:spLocks noGrp="1"/>
          </p:cNvSpPr>
          <p:nvPr>
            <p:ph type="sldNum" sz="quarter" idx="2"/>
          </p:nvPr>
        </p:nvSpPr>
        <p:spPr>
          <a:xfrm>
            <a:off x="11978411" y="13129632"/>
            <a:ext cx="414681" cy="330201"/>
          </a:xfrm>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タイトル&amp;箇条書き">
    <p:spTree>
      <p:nvGrpSpPr>
        <p:cNvPr id="1" name=""/>
        <p:cNvGrpSpPr/>
        <p:nvPr/>
      </p:nvGrpSpPr>
      <p:grpSpPr>
        <a:xfrm>
          <a:off x="0" y="0"/>
          <a:ext cx="0" cy="0"/>
          <a:chOff x="0" y="0"/>
          <a:chExt cx="0" cy="0"/>
        </a:xfrm>
      </p:grpSpPr>
      <p:sp>
        <p:nvSpPr>
          <p:cNvPr id="42" name="スライドのタイトル"/>
          <p:cNvSpPr txBox="1">
            <a:spLocks noGrp="1"/>
          </p:cNvSpPr>
          <p:nvPr>
            <p:ph type="title" hasCustomPrompt="1"/>
          </p:nvPr>
        </p:nvSpPr>
        <p:spPr>
          <a:prstGeom prst="rect">
            <a:avLst/>
          </a:prstGeom>
        </p:spPr>
        <p:txBody>
          <a:bodyPr/>
          <a:lstStyle/>
          <a:p>
            <a:r>
              <a:t>スライドのタイトル</a:t>
            </a:r>
          </a:p>
        </p:txBody>
      </p:sp>
      <p:sp>
        <p:nvSpPr>
          <p:cNvPr id="43" name="スライドのサブタイトル"/>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a:latin typeface="+mn-lt"/>
                <a:ea typeface="+mn-ea"/>
                <a:cs typeface="+mn-cs"/>
                <a:sym typeface="ヒラギノ角ゴ ProN W6"/>
              </a:defRPr>
            </a:lvl1pPr>
          </a:lstStyle>
          <a:p>
            <a:r>
              <a:t>スライドのサブタイトル</a:t>
            </a:r>
          </a:p>
        </p:txBody>
      </p:sp>
      <p:sp>
        <p:nvSpPr>
          <p:cNvPr id="44" name="本文レベル1…"/>
          <p:cNvSpPr txBox="1">
            <a:spLocks noGrp="1"/>
          </p:cNvSpPr>
          <p:nvPr>
            <p:ph type="body" idx="1" hasCustomPrompt="1"/>
          </p:nvPr>
        </p:nvSpPr>
        <p:spPr>
          <a:prstGeom prst="rect">
            <a:avLst/>
          </a:prstGeom>
        </p:spPr>
        <p:txBody>
          <a:bodyPr/>
          <a:lstStyle/>
          <a:p>
            <a:r>
              <a:t>スライドの箇条書きテキスト</a:t>
            </a:r>
          </a:p>
          <a:p>
            <a:pPr lvl="1"/>
            <a:endParaRPr/>
          </a:p>
          <a:p>
            <a:pPr lvl="2"/>
            <a:endParaRPr/>
          </a:p>
          <a:p>
            <a:pPr lvl="3"/>
            <a:endParaRPr/>
          </a:p>
          <a:p>
            <a:pPr lvl="4"/>
            <a:endParaRPr/>
          </a:p>
        </p:txBody>
      </p:sp>
      <p:sp>
        <p:nvSpPr>
          <p:cNvPr id="45"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箇条書き">
    <p:spTree>
      <p:nvGrpSpPr>
        <p:cNvPr id="1" name=""/>
        <p:cNvGrpSpPr/>
        <p:nvPr/>
      </p:nvGrpSpPr>
      <p:grpSpPr>
        <a:xfrm>
          <a:off x="0" y="0"/>
          <a:ext cx="0" cy="0"/>
          <a:chOff x="0" y="0"/>
          <a:chExt cx="0" cy="0"/>
        </a:xfrm>
      </p:grpSpPr>
      <p:sp>
        <p:nvSpPr>
          <p:cNvPr id="52" name="本文レベル1…"/>
          <p:cNvSpPr txBox="1">
            <a:spLocks noGrp="1"/>
          </p:cNvSpPr>
          <p:nvPr>
            <p:ph type="body" idx="1" hasCustomPrompt="1"/>
          </p:nvPr>
        </p:nvSpPr>
        <p:spPr>
          <a:prstGeom prst="rect">
            <a:avLst/>
          </a:prstGeom>
        </p:spPr>
        <p:txBody>
          <a:bodyPr numCol="2" spcCol="1098550"/>
          <a:lstStyle/>
          <a:p>
            <a:r>
              <a:t>スライドの箇条書きテキスト</a:t>
            </a:r>
          </a:p>
          <a:p>
            <a:pPr lvl="1"/>
            <a:endParaRPr/>
          </a:p>
          <a:p>
            <a:pPr lvl="2"/>
            <a:endParaRPr/>
          </a:p>
          <a:p>
            <a:pPr lvl="3"/>
            <a:endParaRPr/>
          </a:p>
          <a:p>
            <a:pPr lvl="4"/>
            <a:endParaRPr/>
          </a:p>
        </p:txBody>
      </p:sp>
      <p:sp>
        <p:nvSpPr>
          <p:cNvPr id="53"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タイトル、箇条書き、画像">
    <p:spTree>
      <p:nvGrpSpPr>
        <p:cNvPr id="1" name=""/>
        <p:cNvGrpSpPr/>
        <p:nvPr/>
      </p:nvGrpSpPr>
      <p:grpSpPr>
        <a:xfrm>
          <a:off x="0" y="0"/>
          <a:ext cx="0" cy="0"/>
          <a:chOff x="0" y="0"/>
          <a:chExt cx="0" cy="0"/>
        </a:xfrm>
      </p:grpSpPr>
      <p:sp>
        <p:nvSpPr>
          <p:cNvPr id="60" name="スライドのサブタイトル"/>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a:latin typeface="+mn-lt"/>
                <a:ea typeface="+mn-ea"/>
                <a:cs typeface="+mn-cs"/>
                <a:sym typeface="ヒラギノ角ゴ ProN W6"/>
              </a:defRPr>
            </a:lvl1pPr>
          </a:lstStyle>
          <a:p>
            <a:r>
              <a:t>スライドのサブタイトル</a:t>
            </a:r>
          </a:p>
        </p:txBody>
      </p:sp>
      <p:sp>
        <p:nvSpPr>
          <p:cNvPr id="61" name="本文レベル1…"/>
          <p:cNvSpPr txBox="1">
            <a:spLocks noGrp="1"/>
          </p:cNvSpPr>
          <p:nvPr>
            <p:ph type="body" sz="half" idx="1" hasCustomPrompt="1"/>
          </p:nvPr>
        </p:nvSpPr>
        <p:spPr>
          <a:xfrm>
            <a:off x="1206500" y="4248504"/>
            <a:ext cx="9779000" cy="8256630"/>
          </a:xfrm>
          <a:prstGeom prst="rect">
            <a:avLst/>
          </a:prstGeom>
        </p:spPr>
        <p:txBody>
          <a:bodyPr/>
          <a:lstStyle/>
          <a:p>
            <a:r>
              <a:t>スライドの箇条書きテキスト</a:t>
            </a:r>
          </a:p>
          <a:p>
            <a:pPr lvl="1"/>
            <a:endParaRPr/>
          </a:p>
          <a:p>
            <a:pPr lvl="2"/>
            <a:endParaRPr/>
          </a:p>
          <a:p>
            <a:pPr lvl="3"/>
            <a:endParaRPr/>
          </a:p>
          <a:p>
            <a:pPr lvl="4"/>
            <a:endParaRPr/>
          </a:p>
        </p:txBody>
      </p:sp>
      <p:sp>
        <p:nvSpPr>
          <p:cNvPr id="62" name="パセリバター、煎りヘーゼルナッツ、削ったパルメザンチーズがかかったパッパルデッレパスタ1皿"/>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dirty="0"/>
          </a:p>
        </p:txBody>
      </p:sp>
      <p:sp>
        <p:nvSpPr>
          <p:cNvPr id="63" name="スライドのタイトル"/>
          <p:cNvSpPr txBox="1">
            <a:spLocks noGrp="1"/>
          </p:cNvSpPr>
          <p:nvPr>
            <p:ph type="title" hasCustomPrompt="1"/>
          </p:nvPr>
        </p:nvSpPr>
        <p:spPr>
          <a:xfrm>
            <a:off x="1206500" y="1079500"/>
            <a:ext cx="9779000" cy="1435100"/>
          </a:xfrm>
          <a:prstGeom prst="rect">
            <a:avLst/>
          </a:prstGeom>
        </p:spPr>
        <p:txBody>
          <a:bodyPr/>
          <a:lstStyle/>
          <a:p>
            <a:r>
              <a:t>スライドのタイトル</a:t>
            </a:r>
          </a:p>
        </p:txBody>
      </p:sp>
      <p:sp>
        <p:nvSpPr>
          <p:cNvPr id="64"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タイトル、箇条書き、ライブビデオ（小）">
    <p:spTree>
      <p:nvGrpSpPr>
        <p:cNvPr id="1" name=""/>
        <p:cNvGrpSpPr/>
        <p:nvPr/>
      </p:nvGrpSpPr>
      <p:grpSpPr>
        <a:xfrm>
          <a:off x="0" y="0"/>
          <a:ext cx="0" cy="0"/>
          <a:chOff x="0" y="0"/>
          <a:chExt cx="0" cy="0"/>
        </a:xfrm>
      </p:grpSpPr>
      <p:sp>
        <p:nvSpPr>
          <p:cNvPr id="71" name="スライドのサブタイトル"/>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a:latin typeface="+mn-lt"/>
                <a:ea typeface="+mn-ea"/>
                <a:cs typeface="+mn-cs"/>
                <a:sym typeface="ヒラギノ角ゴ ProN W6"/>
              </a:defRPr>
            </a:lvl1pPr>
          </a:lstStyle>
          <a:p>
            <a:r>
              <a:t>スライドのサブタイトル</a:t>
            </a:r>
          </a:p>
        </p:txBody>
      </p:sp>
      <p:sp>
        <p:nvSpPr>
          <p:cNvPr id="72" name="本文レベル1…"/>
          <p:cNvSpPr txBox="1">
            <a:spLocks noGrp="1"/>
          </p:cNvSpPr>
          <p:nvPr>
            <p:ph type="body" sz="half" idx="1" hasCustomPrompt="1"/>
          </p:nvPr>
        </p:nvSpPr>
        <p:spPr>
          <a:xfrm>
            <a:off x="1206500" y="4248504"/>
            <a:ext cx="9779000" cy="8256630"/>
          </a:xfrm>
          <a:prstGeom prst="rect">
            <a:avLst/>
          </a:prstGeom>
        </p:spPr>
        <p:txBody>
          <a:bodyPr/>
          <a:lstStyle/>
          <a:p>
            <a:r>
              <a:t>スライドの箇条書きテキスト</a:t>
            </a:r>
          </a:p>
          <a:p>
            <a:pPr lvl="1"/>
            <a:endParaRPr/>
          </a:p>
          <a:p>
            <a:pPr lvl="2"/>
            <a:endParaRPr/>
          </a:p>
          <a:p>
            <a:pPr lvl="3"/>
            <a:endParaRPr/>
          </a:p>
          <a:p>
            <a:pPr lvl="4"/>
            <a:endParaRPr/>
          </a:p>
        </p:txBody>
      </p:sp>
      <p:sp>
        <p:nvSpPr>
          <p:cNvPr id="73" name="スライドのタイトル"/>
          <p:cNvSpPr txBox="1">
            <a:spLocks noGrp="1"/>
          </p:cNvSpPr>
          <p:nvPr>
            <p:ph type="title" hasCustomPrompt="1"/>
          </p:nvPr>
        </p:nvSpPr>
        <p:spPr>
          <a:xfrm>
            <a:off x="1206500" y="1079500"/>
            <a:ext cx="9779000" cy="1435100"/>
          </a:xfrm>
          <a:prstGeom prst="rect">
            <a:avLst/>
          </a:prstGeom>
        </p:spPr>
        <p:txBody>
          <a:bodyPr/>
          <a:lstStyle/>
          <a:p>
            <a:r>
              <a:t>スライドのタイトル</a:t>
            </a:r>
          </a:p>
        </p:txBody>
      </p:sp>
      <p:sp>
        <p:nvSpPr>
          <p:cNvPr id="74"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タイトル、箇条書き、ライブビデオ（大）">
    <p:spTree>
      <p:nvGrpSpPr>
        <p:cNvPr id="1" name=""/>
        <p:cNvGrpSpPr/>
        <p:nvPr/>
      </p:nvGrpSpPr>
      <p:grpSpPr>
        <a:xfrm>
          <a:off x="0" y="0"/>
          <a:ext cx="0" cy="0"/>
          <a:chOff x="0" y="0"/>
          <a:chExt cx="0" cy="0"/>
        </a:xfrm>
      </p:grpSpPr>
      <p:sp>
        <p:nvSpPr>
          <p:cNvPr id="81" name="スライドのサブタイトル"/>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a:latin typeface="+mn-lt"/>
                <a:ea typeface="+mn-ea"/>
                <a:cs typeface="+mn-cs"/>
                <a:sym typeface="ヒラギノ角ゴ ProN W6"/>
              </a:defRPr>
            </a:lvl1pPr>
          </a:lstStyle>
          <a:p>
            <a:r>
              <a:t>スライドのサブタイトル</a:t>
            </a:r>
          </a:p>
        </p:txBody>
      </p:sp>
      <p:sp>
        <p:nvSpPr>
          <p:cNvPr id="82" name="本文レベル1…"/>
          <p:cNvSpPr txBox="1">
            <a:spLocks noGrp="1"/>
          </p:cNvSpPr>
          <p:nvPr>
            <p:ph type="body" sz="half" idx="1" hasCustomPrompt="1"/>
          </p:nvPr>
        </p:nvSpPr>
        <p:spPr>
          <a:xfrm>
            <a:off x="1206500" y="4248504"/>
            <a:ext cx="9779000" cy="8256630"/>
          </a:xfrm>
          <a:prstGeom prst="rect">
            <a:avLst/>
          </a:prstGeom>
        </p:spPr>
        <p:txBody>
          <a:bodyPr/>
          <a:lstStyle/>
          <a:p>
            <a:r>
              <a:t>スライドの箇条書きテキスト</a:t>
            </a:r>
          </a:p>
          <a:p>
            <a:pPr lvl="1"/>
            <a:endParaRPr/>
          </a:p>
          <a:p>
            <a:pPr lvl="2"/>
            <a:endParaRPr/>
          </a:p>
          <a:p>
            <a:pPr lvl="3"/>
            <a:endParaRPr/>
          </a:p>
          <a:p>
            <a:pPr lvl="4"/>
            <a:endParaRPr/>
          </a:p>
        </p:txBody>
      </p:sp>
      <p:sp>
        <p:nvSpPr>
          <p:cNvPr id="83" name="スライドのタイトル"/>
          <p:cNvSpPr txBox="1">
            <a:spLocks noGrp="1"/>
          </p:cNvSpPr>
          <p:nvPr>
            <p:ph type="title" hasCustomPrompt="1"/>
          </p:nvPr>
        </p:nvSpPr>
        <p:spPr>
          <a:xfrm>
            <a:off x="1206500" y="1079500"/>
            <a:ext cx="9779000" cy="1435100"/>
          </a:xfrm>
          <a:prstGeom prst="rect">
            <a:avLst/>
          </a:prstGeom>
        </p:spPr>
        <p:txBody>
          <a:bodyPr/>
          <a:lstStyle/>
          <a:p>
            <a:r>
              <a:t>スライドのタイトル</a:t>
            </a:r>
          </a:p>
        </p:txBody>
      </p:sp>
      <p:sp>
        <p:nvSpPr>
          <p:cNvPr id="84"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セクション">
    <p:spTree>
      <p:nvGrpSpPr>
        <p:cNvPr id="1" name=""/>
        <p:cNvGrpSpPr/>
        <p:nvPr/>
      </p:nvGrpSpPr>
      <p:grpSpPr>
        <a:xfrm>
          <a:off x="0" y="0"/>
          <a:ext cx="0" cy="0"/>
          <a:chOff x="0" y="0"/>
          <a:chExt cx="0" cy="0"/>
        </a:xfrm>
      </p:grpSpPr>
      <p:sp>
        <p:nvSpPr>
          <p:cNvPr id="91" name="セクションタイトル"/>
          <p:cNvSpPr txBox="1">
            <a:spLocks noGrp="1"/>
          </p:cNvSpPr>
          <p:nvPr>
            <p:ph type="title" hasCustomPrompt="1"/>
          </p:nvPr>
        </p:nvSpPr>
        <p:spPr>
          <a:xfrm>
            <a:off x="1206496" y="4533900"/>
            <a:ext cx="21971004" cy="4648200"/>
          </a:xfrm>
          <a:prstGeom prst="rect">
            <a:avLst/>
          </a:prstGeom>
        </p:spPr>
        <p:txBody>
          <a:bodyPr anchor="ctr"/>
          <a:lstStyle>
            <a:lvl1pPr>
              <a:defRPr sz="11600" spc="-232">
                <a:latin typeface="ヒラギノ角ゴ ProN W3"/>
                <a:ea typeface="ヒラギノ角ゴ ProN W3"/>
                <a:cs typeface="ヒラギノ角ゴ ProN W3"/>
                <a:sym typeface="ヒラギノ角ゴ ProN W3"/>
              </a:defRPr>
            </a:lvl1pPr>
          </a:lstStyle>
          <a:p>
            <a:r>
              <a:t>セクションタイトル</a:t>
            </a:r>
          </a:p>
        </p:txBody>
      </p:sp>
      <p:sp>
        <p:nvSpPr>
          <p:cNvPr id="92" name="スライド番号"/>
          <p:cNvSpPr txBox="1">
            <a:spLocks noGrp="1"/>
          </p:cNvSpPr>
          <p:nvPr>
            <p:ph type="sldNum" sz="quarter" idx="2"/>
          </p:nvPr>
        </p:nvSpPr>
        <p:spPr>
          <a:xfrm>
            <a:off x="11978411" y="13129632"/>
            <a:ext cx="414681" cy="330201"/>
          </a:xfrm>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タイトルのみ">
    <p:spTree>
      <p:nvGrpSpPr>
        <p:cNvPr id="1" name=""/>
        <p:cNvGrpSpPr/>
        <p:nvPr/>
      </p:nvGrpSpPr>
      <p:grpSpPr>
        <a:xfrm>
          <a:off x="0" y="0"/>
          <a:ext cx="0" cy="0"/>
          <a:chOff x="0" y="0"/>
          <a:chExt cx="0" cy="0"/>
        </a:xfrm>
      </p:grpSpPr>
      <p:sp>
        <p:nvSpPr>
          <p:cNvPr id="99" name="スライドのタイトル"/>
          <p:cNvSpPr txBox="1">
            <a:spLocks noGrp="1"/>
          </p:cNvSpPr>
          <p:nvPr>
            <p:ph type="title" hasCustomPrompt="1"/>
          </p:nvPr>
        </p:nvSpPr>
        <p:spPr>
          <a:xfrm>
            <a:off x="1206500" y="1079500"/>
            <a:ext cx="21971000" cy="1434949"/>
          </a:xfrm>
          <a:prstGeom prst="rect">
            <a:avLst/>
          </a:prstGeom>
        </p:spPr>
        <p:txBody>
          <a:bodyPr/>
          <a:lstStyle/>
          <a:p>
            <a:r>
              <a:t>スライドのタイトル</a:t>
            </a:r>
          </a:p>
        </p:txBody>
      </p:sp>
      <p:sp>
        <p:nvSpPr>
          <p:cNvPr id="100" name="スライドのサブタイトル"/>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a:latin typeface="+mn-lt"/>
                <a:ea typeface="+mn-ea"/>
                <a:cs typeface="+mn-cs"/>
                <a:sym typeface="ヒラギノ角ゴ ProN W6"/>
              </a:defRPr>
            </a:lvl1pPr>
          </a:lstStyle>
          <a:p>
            <a:r>
              <a:t>スライドのサブタイトル</a:t>
            </a:r>
          </a:p>
        </p:txBody>
      </p:sp>
      <p:sp>
        <p:nvSpPr>
          <p:cNvPr id="101"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議題">
    <p:spTree>
      <p:nvGrpSpPr>
        <p:cNvPr id="1" name=""/>
        <p:cNvGrpSpPr/>
        <p:nvPr/>
      </p:nvGrpSpPr>
      <p:grpSpPr>
        <a:xfrm>
          <a:off x="0" y="0"/>
          <a:ext cx="0" cy="0"/>
          <a:chOff x="0" y="0"/>
          <a:chExt cx="0" cy="0"/>
        </a:xfrm>
      </p:grpSpPr>
      <p:sp>
        <p:nvSpPr>
          <p:cNvPr id="108" name="議題のタイトル"/>
          <p:cNvSpPr txBox="1">
            <a:spLocks noGrp="1"/>
          </p:cNvSpPr>
          <p:nvPr>
            <p:ph type="title" hasCustomPrompt="1"/>
          </p:nvPr>
        </p:nvSpPr>
        <p:spPr>
          <a:xfrm>
            <a:off x="1206500" y="1079500"/>
            <a:ext cx="21971000" cy="1435100"/>
          </a:xfrm>
          <a:prstGeom prst="rect">
            <a:avLst/>
          </a:prstGeom>
        </p:spPr>
        <p:txBody>
          <a:bodyPr/>
          <a:lstStyle/>
          <a:p>
            <a:r>
              <a:t>議題のタイトル</a:t>
            </a:r>
          </a:p>
        </p:txBody>
      </p:sp>
      <p:sp>
        <p:nvSpPr>
          <p:cNvPr id="109" name="議題のサブタイトル"/>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a:latin typeface="+mn-lt"/>
                <a:ea typeface="+mn-ea"/>
                <a:cs typeface="+mn-cs"/>
                <a:sym typeface="ヒラギノ角ゴ ProN W6"/>
              </a:defRPr>
            </a:lvl1pPr>
          </a:lstStyle>
          <a:p>
            <a:r>
              <a:t>議題のサブタイトル</a:t>
            </a:r>
          </a:p>
        </p:txBody>
      </p:sp>
      <p:sp>
        <p:nvSpPr>
          <p:cNvPr id="110" name="本文レベル1…"/>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議題のトピック</a:t>
            </a:r>
          </a:p>
          <a:p>
            <a:pPr lvl="1"/>
            <a:endParaRPr/>
          </a:p>
          <a:p>
            <a:pPr lvl="2"/>
            <a:endParaRPr/>
          </a:p>
          <a:p>
            <a:pPr lvl="3"/>
            <a:endParaRPr/>
          </a:p>
          <a:p>
            <a:pPr lvl="4"/>
            <a:endParaRPr/>
          </a:p>
        </p:txBody>
      </p:sp>
      <p:sp>
        <p:nvSpPr>
          <p:cNvPr id="111"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ステートメント">
    <p:spTree>
      <p:nvGrpSpPr>
        <p:cNvPr id="1" name=""/>
        <p:cNvGrpSpPr/>
        <p:nvPr/>
      </p:nvGrpSpPr>
      <p:grpSpPr>
        <a:xfrm>
          <a:off x="0" y="0"/>
          <a:ext cx="0" cy="0"/>
          <a:chOff x="0" y="0"/>
          <a:chExt cx="0" cy="0"/>
        </a:xfrm>
      </p:grpSpPr>
      <p:sp>
        <p:nvSpPr>
          <p:cNvPr id="118" name="本文レベル1…"/>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vl1pPr>
            <a:lvl2pPr marL="0" indent="457200" algn="ctr">
              <a:lnSpc>
                <a:spcPct val="80000"/>
              </a:lnSpc>
              <a:spcBef>
                <a:spcPts val="0"/>
              </a:spcBef>
              <a:buSzTx/>
              <a:buNone/>
              <a:defRPr sz="11600" spc="-232"/>
            </a:lvl2pPr>
            <a:lvl3pPr marL="0" indent="914400" algn="ctr">
              <a:lnSpc>
                <a:spcPct val="80000"/>
              </a:lnSpc>
              <a:spcBef>
                <a:spcPts val="0"/>
              </a:spcBef>
              <a:buSzTx/>
              <a:buNone/>
              <a:defRPr sz="11600" spc="-232"/>
            </a:lvl3pPr>
            <a:lvl4pPr marL="0" indent="1371600" algn="ctr">
              <a:lnSpc>
                <a:spcPct val="80000"/>
              </a:lnSpc>
              <a:spcBef>
                <a:spcPts val="0"/>
              </a:spcBef>
              <a:buSzTx/>
              <a:buNone/>
              <a:defRPr sz="11600" spc="-232"/>
            </a:lvl4pPr>
            <a:lvl5pPr marL="0" indent="1828800" algn="ctr">
              <a:lnSpc>
                <a:spcPct val="80000"/>
              </a:lnSpc>
              <a:spcBef>
                <a:spcPts val="0"/>
              </a:spcBef>
              <a:buSzTx/>
              <a:buNone/>
              <a:defRPr sz="11600" spc="-232"/>
            </a:lvl5pPr>
          </a:lstStyle>
          <a:p>
            <a:r>
              <a:t>ステートメント</a:t>
            </a:r>
          </a:p>
          <a:p>
            <a:pPr lvl="1"/>
            <a:endParaRPr/>
          </a:p>
          <a:p>
            <a:pPr lvl="2"/>
            <a:endParaRPr/>
          </a:p>
          <a:p>
            <a:pPr lvl="3"/>
            <a:endParaRPr/>
          </a:p>
          <a:p>
            <a:pPr lvl="4"/>
            <a:endParaRPr/>
          </a:p>
        </p:txBody>
      </p:sp>
      <p:sp>
        <p:nvSpPr>
          <p:cNvPr id="119"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ビッグファクト">
    <p:spTree>
      <p:nvGrpSpPr>
        <p:cNvPr id="1" name=""/>
        <p:cNvGrpSpPr/>
        <p:nvPr/>
      </p:nvGrpSpPr>
      <p:grpSpPr>
        <a:xfrm>
          <a:off x="0" y="0"/>
          <a:ext cx="0" cy="0"/>
          <a:chOff x="0" y="0"/>
          <a:chExt cx="0" cy="0"/>
        </a:xfrm>
      </p:grpSpPr>
      <p:sp>
        <p:nvSpPr>
          <p:cNvPr id="126" name="本文レベル1…"/>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spc="-250">
                <a:latin typeface="+mn-lt"/>
                <a:ea typeface="+mn-ea"/>
                <a:cs typeface="+mn-cs"/>
                <a:sym typeface="ヒラギノ角ゴ ProN W6"/>
              </a:defRPr>
            </a:lvl1pPr>
            <a:lvl2pPr marL="0" indent="457200" algn="ctr">
              <a:lnSpc>
                <a:spcPct val="80000"/>
              </a:lnSpc>
              <a:spcBef>
                <a:spcPts val="0"/>
              </a:spcBef>
              <a:buSzTx/>
              <a:buNone/>
              <a:defRPr sz="25000" spc="-250">
                <a:latin typeface="+mn-lt"/>
                <a:ea typeface="+mn-ea"/>
                <a:cs typeface="+mn-cs"/>
                <a:sym typeface="ヒラギノ角ゴ ProN W6"/>
              </a:defRPr>
            </a:lvl2pPr>
            <a:lvl3pPr marL="0" indent="914400" algn="ctr">
              <a:lnSpc>
                <a:spcPct val="80000"/>
              </a:lnSpc>
              <a:spcBef>
                <a:spcPts val="0"/>
              </a:spcBef>
              <a:buSzTx/>
              <a:buNone/>
              <a:defRPr sz="25000" spc="-250">
                <a:latin typeface="+mn-lt"/>
                <a:ea typeface="+mn-ea"/>
                <a:cs typeface="+mn-cs"/>
                <a:sym typeface="ヒラギノ角ゴ ProN W6"/>
              </a:defRPr>
            </a:lvl3pPr>
            <a:lvl4pPr marL="0" indent="1371600" algn="ctr">
              <a:lnSpc>
                <a:spcPct val="80000"/>
              </a:lnSpc>
              <a:spcBef>
                <a:spcPts val="0"/>
              </a:spcBef>
              <a:buSzTx/>
              <a:buNone/>
              <a:defRPr sz="25000" spc="-250">
                <a:latin typeface="+mn-lt"/>
                <a:ea typeface="+mn-ea"/>
                <a:cs typeface="+mn-cs"/>
                <a:sym typeface="ヒラギノ角ゴ ProN W6"/>
              </a:defRPr>
            </a:lvl4pPr>
            <a:lvl5pPr marL="0" indent="1828800" algn="ctr">
              <a:lnSpc>
                <a:spcPct val="80000"/>
              </a:lnSpc>
              <a:spcBef>
                <a:spcPts val="0"/>
              </a:spcBef>
              <a:buSzTx/>
              <a:buNone/>
              <a:defRPr sz="25000" spc="-250">
                <a:latin typeface="+mn-lt"/>
                <a:ea typeface="+mn-ea"/>
                <a:cs typeface="+mn-cs"/>
                <a:sym typeface="ヒラギノ角ゴ ProN W6"/>
              </a:defRPr>
            </a:lvl5pPr>
          </a:lstStyle>
          <a:p>
            <a:r>
              <a:t>100%</a:t>
            </a:r>
          </a:p>
          <a:p>
            <a:pPr lvl="1"/>
            <a:endParaRPr/>
          </a:p>
          <a:p>
            <a:pPr lvl="2"/>
            <a:endParaRPr/>
          </a:p>
          <a:p>
            <a:pPr lvl="3"/>
            <a:endParaRPr/>
          </a:p>
          <a:p>
            <a:pPr lvl="4"/>
            <a:endParaRPr/>
          </a:p>
        </p:txBody>
      </p:sp>
      <p:sp>
        <p:nvSpPr>
          <p:cNvPr id="127" name="ファクト情報"/>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a:latin typeface="+mn-lt"/>
                <a:ea typeface="+mn-ea"/>
                <a:cs typeface="+mn-cs"/>
                <a:sym typeface="ヒラギノ角ゴ ProN W6"/>
              </a:defRPr>
            </a:lvl1pPr>
          </a:lstStyle>
          <a:p>
            <a:r>
              <a:t>ファクト情報</a:t>
            </a:r>
          </a:p>
        </p:txBody>
      </p:sp>
      <p:sp>
        <p:nvSpPr>
          <p:cNvPr id="128"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引用">
    <p:spTree>
      <p:nvGrpSpPr>
        <p:cNvPr id="1" name=""/>
        <p:cNvGrpSpPr/>
        <p:nvPr/>
      </p:nvGrpSpPr>
      <p:grpSpPr>
        <a:xfrm>
          <a:off x="0" y="0"/>
          <a:ext cx="0" cy="0"/>
          <a:chOff x="0" y="0"/>
          <a:chExt cx="0" cy="0"/>
        </a:xfrm>
      </p:grpSpPr>
      <p:sp>
        <p:nvSpPr>
          <p:cNvPr id="135" name="属性"/>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a:latin typeface="+mn-lt"/>
                <a:ea typeface="+mn-ea"/>
                <a:cs typeface="+mn-cs"/>
                <a:sym typeface="ヒラギノ角ゴ ProN W6"/>
              </a:defRPr>
            </a:lvl1pPr>
          </a:lstStyle>
          <a:p>
            <a:r>
              <a:t>属性</a:t>
            </a:r>
          </a:p>
        </p:txBody>
      </p:sp>
      <p:sp>
        <p:nvSpPr>
          <p:cNvPr id="136" name="本文レベル1…"/>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vl1pPr>
            <a:lvl2pPr marL="638923" indent="-12700">
              <a:spcBef>
                <a:spcPts val="0"/>
              </a:spcBef>
              <a:buSzTx/>
              <a:buNone/>
              <a:defRPr sz="8500" spc="-170"/>
            </a:lvl2pPr>
            <a:lvl3pPr marL="638923" indent="444500">
              <a:spcBef>
                <a:spcPts val="0"/>
              </a:spcBef>
              <a:buSzTx/>
              <a:buNone/>
              <a:defRPr sz="8500" spc="-170"/>
            </a:lvl3pPr>
            <a:lvl4pPr marL="638923" indent="901700">
              <a:spcBef>
                <a:spcPts val="0"/>
              </a:spcBef>
              <a:buSzTx/>
              <a:buNone/>
              <a:defRPr sz="8500" spc="-170"/>
            </a:lvl4pPr>
            <a:lvl5pPr marL="638923" indent="1358900">
              <a:spcBef>
                <a:spcPts val="0"/>
              </a:spcBef>
              <a:buSzTx/>
              <a:buNone/>
              <a:defRPr sz="8500" spc="-170"/>
            </a:lvl5pPr>
          </a:lstStyle>
          <a:p>
            <a:r>
              <a:t>“重要な引用”</a:t>
            </a:r>
          </a:p>
          <a:p>
            <a:pPr lvl="1"/>
            <a:endParaRPr/>
          </a:p>
          <a:p>
            <a:pPr lvl="2"/>
            <a:endParaRPr/>
          </a:p>
          <a:p>
            <a:pPr lvl="3"/>
            <a:endParaRPr/>
          </a:p>
          <a:p>
            <a:pPr lvl="4"/>
            <a:endParaRPr/>
          </a:p>
        </p:txBody>
      </p:sp>
      <p:sp>
        <p:nvSpPr>
          <p:cNvPr id="137"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画像（3点）">
    <p:spTree>
      <p:nvGrpSpPr>
        <p:cNvPr id="1" name=""/>
        <p:cNvGrpSpPr/>
        <p:nvPr/>
      </p:nvGrpSpPr>
      <p:grpSpPr>
        <a:xfrm>
          <a:off x="0" y="0"/>
          <a:ext cx="0" cy="0"/>
          <a:chOff x="0" y="0"/>
          <a:chExt cx="0" cy="0"/>
        </a:xfrm>
      </p:grpSpPr>
      <p:sp>
        <p:nvSpPr>
          <p:cNvPr id="144" name="炒飯、ゆで卵、箸が添えられたボウル1杯のサラダ"/>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dirty="0"/>
          </a:p>
        </p:txBody>
      </p:sp>
      <p:sp>
        <p:nvSpPr>
          <p:cNvPr id="145" name="サーモンケーキ、サラダ、フムスが入ったボウル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dirty="0"/>
          </a:p>
        </p:txBody>
      </p:sp>
      <p:sp>
        <p:nvSpPr>
          <p:cNvPr id="146" name="パセリバター、煎りヘーゼルナッツ、削ったパルメザンチーズがかかったパッパルデッレパスタ1皿"/>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dirty="0"/>
          </a:p>
        </p:txBody>
      </p:sp>
      <p:sp>
        <p:nvSpPr>
          <p:cNvPr id="147"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写真">
    <p:spTree>
      <p:nvGrpSpPr>
        <p:cNvPr id="1" name=""/>
        <p:cNvGrpSpPr/>
        <p:nvPr/>
      </p:nvGrpSpPr>
      <p:grpSpPr>
        <a:xfrm>
          <a:off x="0" y="0"/>
          <a:ext cx="0" cy="0"/>
          <a:chOff x="0" y="0"/>
          <a:chExt cx="0" cy="0"/>
        </a:xfrm>
      </p:grpSpPr>
      <p:sp>
        <p:nvSpPr>
          <p:cNvPr id="154" name="炒飯、ゆで卵、箸が添えられたボウル1杯のサラダ"/>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dirty="0"/>
          </a:p>
        </p:txBody>
      </p:sp>
      <p:sp>
        <p:nvSpPr>
          <p:cNvPr id="155" name="スライド番号"/>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dirty="0"/>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62" name="スライド番号"/>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タイトルと縦書きテキスト">
    <p:spTree>
      <p:nvGrpSpPr>
        <p:cNvPr id="1" name=""/>
        <p:cNvGrpSpPr/>
        <p:nvPr/>
      </p:nvGrpSpPr>
      <p:grpSpPr>
        <a:xfrm>
          <a:off x="0" y="0"/>
          <a:ext cx="0" cy="0"/>
          <a:chOff x="0" y="0"/>
          <a:chExt cx="0" cy="0"/>
        </a:xfrm>
      </p:grpSpPr>
      <p:sp>
        <p:nvSpPr>
          <p:cNvPr id="169" name="タイトルテキスト"/>
          <p:cNvSpPr txBox="1">
            <a:spLocks noGrp="1"/>
          </p:cNvSpPr>
          <p:nvPr>
            <p:ph type="title"/>
          </p:nvPr>
        </p:nvSpPr>
        <p:spPr>
          <a:xfrm>
            <a:off x="1676400" y="730250"/>
            <a:ext cx="21031200" cy="2651126"/>
          </a:xfrm>
          <a:prstGeom prst="rect">
            <a:avLst/>
          </a:prstGeom>
        </p:spPr>
        <p:txBody>
          <a:bodyPr lIns="91439" tIns="91439" rIns="91439" bIns="91439" anchor="ctr"/>
          <a:lstStyle>
            <a:lvl1pPr defTabSz="1828800">
              <a:lnSpc>
                <a:spcPct val="90000"/>
              </a:lnSpc>
              <a:defRPr sz="8800" spc="0">
                <a:latin typeface="游ゴシック Light"/>
                <a:ea typeface="游ゴシック Light"/>
                <a:cs typeface="游ゴシック Light"/>
                <a:sym typeface="游ゴシック Light"/>
              </a:defRPr>
            </a:lvl1pPr>
          </a:lstStyle>
          <a:p>
            <a:r>
              <a:t>タイトルテキスト</a:t>
            </a:r>
          </a:p>
        </p:txBody>
      </p:sp>
      <p:sp>
        <p:nvSpPr>
          <p:cNvPr id="170" name="本文レベル1…"/>
          <p:cNvSpPr txBox="1">
            <a:spLocks noGrp="1"/>
          </p:cNvSpPr>
          <p:nvPr>
            <p:ph type="body" idx="1"/>
          </p:nvPr>
        </p:nvSpPr>
        <p:spPr>
          <a:xfrm>
            <a:off x="1676400" y="3651250"/>
            <a:ext cx="21031200" cy="8702676"/>
          </a:xfrm>
          <a:prstGeom prst="rect">
            <a:avLst/>
          </a:prstGeom>
        </p:spPr>
        <p:txBody>
          <a:bodyPr vert="eaVert" lIns="91439" tIns="91439" rIns="91439" bIns="91439"/>
          <a:lstStyle>
            <a:lvl1pPr marL="457200" indent="-457200" defTabSz="1828800">
              <a:spcBef>
                <a:spcPts val="2000"/>
              </a:spcBef>
              <a:buSzPct val="100000"/>
              <a:buFont typeface="Arial"/>
              <a:defRPr sz="5600">
                <a:latin typeface="游ゴシック"/>
                <a:ea typeface="游ゴシック"/>
                <a:cs typeface="游ゴシック"/>
                <a:sym typeface="游ゴシック"/>
              </a:defRPr>
            </a:lvl1pPr>
            <a:lvl2pPr marL="990600" indent="-533400" defTabSz="1828800">
              <a:spcBef>
                <a:spcPts val="2000"/>
              </a:spcBef>
              <a:buSzPct val="100000"/>
              <a:buFont typeface="Arial"/>
              <a:defRPr sz="5600">
                <a:latin typeface="游ゴシック"/>
                <a:ea typeface="游ゴシック"/>
                <a:cs typeface="游ゴシック"/>
                <a:sym typeface="游ゴシック"/>
              </a:defRPr>
            </a:lvl2pPr>
            <a:lvl3pPr marL="1554479" indent="-640079" defTabSz="1828800">
              <a:spcBef>
                <a:spcPts val="2000"/>
              </a:spcBef>
              <a:buSzPct val="100000"/>
              <a:buFont typeface="Arial"/>
              <a:defRPr sz="5600">
                <a:latin typeface="游ゴシック"/>
                <a:ea typeface="游ゴシック"/>
                <a:cs typeface="游ゴシック"/>
                <a:sym typeface="游ゴシック"/>
              </a:defRPr>
            </a:lvl3pPr>
            <a:lvl4pPr marL="2082800" indent="-711200" defTabSz="1828800">
              <a:spcBef>
                <a:spcPts val="2000"/>
              </a:spcBef>
              <a:buSzPct val="100000"/>
              <a:buFont typeface="Arial"/>
              <a:defRPr sz="5600">
                <a:latin typeface="游ゴシック"/>
                <a:ea typeface="游ゴシック"/>
                <a:cs typeface="游ゴシック"/>
                <a:sym typeface="游ゴシック"/>
              </a:defRPr>
            </a:lvl4pPr>
            <a:lvl5pPr marL="2540000" indent="-711200" defTabSz="1828800">
              <a:spcBef>
                <a:spcPts val="2000"/>
              </a:spcBef>
              <a:buSzPct val="100000"/>
              <a:buFont typeface="Arial"/>
              <a:defRPr sz="5600">
                <a:latin typeface="游ゴシック"/>
                <a:ea typeface="游ゴシック"/>
                <a:cs typeface="游ゴシック"/>
                <a:sym typeface="游ゴシック"/>
              </a:defRPr>
            </a:lvl5pPr>
          </a:lstStyle>
          <a:p>
            <a:r>
              <a:t>本文レベル1</a:t>
            </a:r>
          </a:p>
          <a:p>
            <a:pPr lvl="1"/>
            <a:r>
              <a:t>本文レベル2</a:t>
            </a:r>
          </a:p>
          <a:p>
            <a:pPr lvl="2"/>
            <a:r>
              <a:t>本文レベル3</a:t>
            </a:r>
          </a:p>
          <a:p>
            <a:pPr lvl="3"/>
            <a:r>
              <a:t>本文レベル4</a:t>
            </a:r>
          </a:p>
          <a:p>
            <a:pPr lvl="4"/>
            <a:r>
              <a:t>本文レベル5</a:t>
            </a:r>
          </a:p>
        </p:txBody>
      </p:sp>
      <p:sp>
        <p:nvSpPr>
          <p:cNvPr id="171" name="スライド番号"/>
          <p:cNvSpPr txBox="1">
            <a:spLocks noGrp="1"/>
          </p:cNvSpPr>
          <p:nvPr>
            <p:ph type="sldNum" sz="quarter" idx="2"/>
          </p:nvPr>
        </p:nvSpPr>
        <p:spPr>
          <a:xfrm>
            <a:off x="22172989" y="12802235"/>
            <a:ext cx="534611" cy="551181"/>
          </a:xfrm>
          <a:prstGeom prst="rect">
            <a:avLst/>
          </a:prstGeom>
        </p:spPr>
        <p:txBody>
          <a:bodyPr lIns="91439" tIns="91439" rIns="91439" bIns="91439" anchor="ctr"/>
          <a:lstStyle>
            <a:lvl1pPr algn="r" defTabSz="1828800">
              <a:defRPr sz="2400">
                <a:solidFill>
                  <a:srgbClr val="757575"/>
                </a:solidFill>
                <a:latin typeface="游ゴシック"/>
                <a:ea typeface="游ゴシック"/>
                <a:cs typeface="游ゴシック"/>
                <a:sym typeface="游ゴシック"/>
              </a:defRPr>
            </a:lvl1pPr>
          </a:lstStyle>
          <a:p>
            <a:fld id="{86CB4B4D-7CA3-9044-876B-883B54F8677D}" type="slidenum">
              <a:t>‹#›</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スライドのタイトル"/>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スライドのタイトル</a:t>
            </a:r>
          </a:p>
        </p:txBody>
      </p:sp>
      <p:sp>
        <p:nvSpPr>
          <p:cNvPr id="3" name="本文レベル1…"/>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スライドの箇条書きテキスト</a:t>
            </a:r>
          </a:p>
          <a:p>
            <a:pPr lvl="1"/>
            <a:endParaRPr/>
          </a:p>
          <a:p>
            <a:pPr lvl="2"/>
            <a:endParaRPr/>
          </a:p>
          <a:p>
            <a:pPr lvl="3"/>
            <a:endParaRPr/>
          </a:p>
          <a:p>
            <a:pPr lvl="4"/>
            <a:endParaRPr/>
          </a:p>
        </p:txBody>
      </p:sp>
      <p:sp>
        <p:nvSpPr>
          <p:cNvPr id="4" name="スライド番号"/>
          <p:cNvSpPr txBox="1">
            <a:spLocks noGrp="1"/>
          </p:cNvSpPr>
          <p:nvPr>
            <p:ph type="sldNum" sz="quarter" idx="2"/>
          </p:nvPr>
        </p:nvSpPr>
        <p:spPr>
          <a:xfrm>
            <a:off x="11978411" y="13125399"/>
            <a:ext cx="414681" cy="3302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spd="med"/>
  <p:txStyles>
    <p:titleStyle>
      <a:lvl1pPr marL="0" marR="0" indent="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ヒラギノ角ゴ ProN W3"/>
          <a:ea typeface="ヒラギノ角ゴ ProN W3"/>
          <a:cs typeface="ヒラギノ角ゴ ProN W3"/>
          <a:sym typeface="ヒラギノ角ゴ ProN W3"/>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ヒラギノ角ゴ ProN W3"/>
          <a:ea typeface="ヒラギノ角ゴ ProN W3"/>
          <a:cs typeface="ヒラギノ角ゴ ProN W3"/>
          <a:sym typeface="ヒラギノ角ゴ ProN W3"/>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ヒラギノ角ゴ ProN W3"/>
          <a:ea typeface="ヒラギノ角ゴ ProN W3"/>
          <a:cs typeface="ヒラギノ角ゴ ProN W3"/>
          <a:sym typeface="ヒラギノ角ゴ ProN W3"/>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ヒラギノ角ゴ ProN W3"/>
          <a:ea typeface="ヒラギノ角ゴ ProN W3"/>
          <a:cs typeface="ヒラギノ角ゴ ProN W3"/>
          <a:sym typeface="ヒラギノ角ゴ ProN W3"/>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ヒラギノ角ゴ ProN W3"/>
          <a:ea typeface="ヒラギノ角ゴ ProN W3"/>
          <a:cs typeface="ヒラギノ角ゴ ProN W3"/>
          <a:sym typeface="ヒラギノ角ゴ ProN W3"/>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ヒラギノ角ゴ ProN W3"/>
          <a:ea typeface="ヒラギノ角ゴ ProN W3"/>
          <a:cs typeface="ヒラギノ角ゴ ProN W3"/>
          <a:sym typeface="ヒラギノ角ゴ ProN W3"/>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ヒラギノ角ゴ ProN W3"/>
          <a:ea typeface="ヒラギノ角ゴ ProN W3"/>
          <a:cs typeface="ヒラギノ角ゴ ProN W3"/>
          <a:sym typeface="ヒラギノ角ゴ ProN W3"/>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ヒラギノ角ゴ ProN W3"/>
          <a:ea typeface="ヒラギノ角ゴ ProN W3"/>
          <a:cs typeface="ヒラギノ角ゴ ProN W3"/>
          <a:sym typeface="ヒラギノ角ゴ ProN W3"/>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ヒラギノ角ゴ ProN W3"/>
          <a:ea typeface="ヒラギノ角ゴ ProN W3"/>
          <a:cs typeface="ヒラギノ角ゴ ProN W3"/>
          <a:sym typeface="ヒラギノ角ゴ ProN W3"/>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ヒラギノ角ゴ ProN W3"/>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ヒラギノ角ゴ ProN W3"/>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ヒラギノ角ゴ ProN W3"/>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ヒラギノ角ゴ ProN W3"/>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ヒラギノ角ゴ ProN W3"/>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ヒラギノ角ゴ ProN W3"/>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ヒラギノ角ゴ ProN W3"/>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ヒラギノ角ゴ ProN W3"/>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ヒラギノ角ゴ ProN W3"/>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かんじのちしき機能設計書"/>
          <p:cNvSpPr txBox="1">
            <a:spLocks noGrp="1"/>
          </p:cNvSpPr>
          <p:nvPr>
            <p:ph type="ctrTitle"/>
          </p:nvPr>
        </p:nvSpPr>
        <p:spPr>
          <a:xfrm>
            <a:off x="2412996" y="2603566"/>
            <a:ext cx="21971004" cy="4648201"/>
          </a:xfrm>
          <a:prstGeom prst="rect">
            <a:avLst/>
          </a:prstGeom>
        </p:spPr>
        <p:txBody>
          <a:bodyPr/>
          <a:lstStyle/>
          <a:p>
            <a:r>
              <a:rPr lang="ja-JP" altLang="en-US" dirty="0">
                <a:latin typeface="游ゴシック Light" panose="020B0300000000000000" pitchFamily="50" charset="-128"/>
                <a:ea typeface="游ゴシック Light" panose="020B0300000000000000" pitchFamily="50" charset="-128"/>
              </a:rPr>
              <a:t>フラッシュカード①</a:t>
            </a:r>
            <a:r>
              <a:rPr dirty="0" err="1">
                <a:latin typeface="游ゴシック Light" panose="020B0300000000000000" pitchFamily="50" charset="-128"/>
                <a:ea typeface="游ゴシック Light" panose="020B0300000000000000" pitchFamily="50" charset="-128"/>
              </a:rPr>
              <a:t>機能設計書</a:t>
            </a:r>
            <a:endParaRPr dirty="0">
              <a:latin typeface="游ゴシック Light" panose="020B0300000000000000" pitchFamily="50" charset="-128"/>
              <a:ea typeface="游ゴシック Light" panose="020B0300000000000000" pitchFamily="50" charset="-128"/>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タイトル 1"/>
          <p:cNvSpPr txBox="1">
            <a:spLocks noGrp="1"/>
          </p:cNvSpPr>
          <p:nvPr>
            <p:ph type="title"/>
          </p:nvPr>
        </p:nvSpPr>
        <p:spPr>
          <a:xfrm>
            <a:off x="1676400" y="730251"/>
            <a:ext cx="21031200" cy="1612901"/>
          </a:xfrm>
          <a:prstGeom prst="rect">
            <a:avLst/>
          </a:prstGeom>
        </p:spPr>
        <p:txBody>
          <a:bodyPr/>
          <a:lstStyle>
            <a:lvl1pPr>
              <a:defRPr sz="5200"/>
            </a:lvl1pPr>
          </a:lstStyle>
          <a:p>
            <a:r>
              <a:rPr dirty="0" err="1"/>
              <a:t>機能一覧</a:t>
            </a:r>
            <a:endParaRPr dirty="0"/>
          </a:p>
        </p:txBody>
      </p:sp>
      <p:graphicFrame>
        <p:nvGraphicFramePr>
          <p:cNvPr id="183" name="表 3"/>
          <p:cNvGraphicFramePr/>
          <p:nvPr>
            <p:extLst>
              <p:ext uri="{D42A27DB-BD31-4B8C-83A1-F6EECF244321}">
                <p14:modId xmlns:p14="http://schemas.microsoft.com/office/powerpoint/2010/main" val="2810114645"/>
              </p:ext>
            </p:extLst>
          </p:nvPr>
        </p:nvGraphicFramePr>
        <p:xfrm>
          <a:off x="1460416" y="2343152"/>
          <a:ext cx="21031200" cy="10988512"/>
        </p:xfrm>
        <a:graphic>
          <a:graphicData uri="http://schemas.openxmlformats.org/drawingml/2006/table">
            <a:tbl>
              <a:tblPr firstRow="1" bandRow="1">
                <a:tableStyleId>{4C3C2611-4C71-4FC5-86AE-919BDF0F9419}</a:tableStyleId>
              </a:tblPr>
              <a:tblGrid>
                <a:gridCol w="1134548">
                  <a:extLst>
                    <a:ext uri="{9D8B030D-6E8A-4147-A177-3AD203B41FA5}">
                      <a16:colId xmlns:a16="http://schemas.microsoft.com/office/drawing/2014/main" val="20000"/>
                    </a:ext>
                  </a:extLst>
                </a:gridCol>
                <a:gridCol w="6319573">
                  <a:extLst>
                    <a:ext uri="{9D8B030D-6E8A-4147-A177-3AD203B41FA5}">
                      <a16:colId xmlns:a16="http://schemas.microsoft.com/office/drawing/2014/main" val="20001"/>
                    </a:ext>
                  </a:extLst>
                </a:gridCol>
                <a:gridCol w="9092242">
                  <a:extLst>
                    <a:ext uri="{9D8B030D-6E8A-4147-A177-3AD203B41FA5}">
                      <a16:colId xmlns:a16="http://schemas.microsoft.com/office/drawing/2014/main" val="2405893573"/>
                    </a:ext>
                  </a:extLst>
                </a:gridCol>
                <a:gridCol w="4484837">
                  <a:extLst>
                    <a:ext uri="{9D8B030D-6E8A-4147-A177-3AD203B41FA5}">
                      <a16:colId xmlns:a16="http://schemas.microsoft.com/office/drawing/2014/main" val="20002"/>
                    </a:ext>
                  </a:extLst>
                </a:gridCol>
              </a:tblGrid>
              <a:tr h="1211332">
                <a:tc>
                  <a:txBody>
                    <a:bodyPr/>
                    <a:lstStyle/>
                    <a:p>
                      <a:pPr algn="l" defTabSz="1828800">
                        <a:defRPr b="0"/>
                      </a:pPr>
                      <a:r>
                        <a:rPr sz="3600" b="1">
                          <a:solidFill>
                            <a:srgbClr val="FFFFFF"/>
                          </a:solidFill>
                          <a:latin typeface="游ゴシック"/>
                          <a:ea typeface="游ゴシック"/>
                          <a:cs typeface="游ゴシック"/>
                          <a:sym typeface="游ゴシック"/>
                        </a:rPr>
                        <a:t>#</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3600" b="1">
                          <a:solidFill>
                            <a:srgbClr val="FFFFFF"/>
                          </a:solidFill>
                          <a:latin typeface="游ゴシック"/>
                          <a:ea typeface="游ゴシック"/>
                          <a:cs typeface="游ゴシック"/>
                          <a:sym typeface="游ゴシック"/>
                        </a:rPr>
                        <a:t>名称</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lang="ja-JP" altLang="en-US" sz="3600" b="1" dirty="0">
                          <a:solidFill>
                            <a:srgbClr val="FFFFFF"/>
                          </a:solidFill>
                          <a:latin typeface="游ゴシック"/>
                          <a:ea typeface="游ゴシック"/>
                          <a:cs typeface="游ゴシック"/>
                          <a:sym typeface="游ゴシック"/>
                        </a:rPr>
                        <a:t>概要</a:t>
                      </a:r>
                      <a:endParaRPr sz="3600" b="1" dirty="0">
                        <a:solidFill>
                          <a:srgbClr val="FFFFFF"/>
                        </a:solidFill>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76200" cap="flat" cmpd="sng" algn="ctr">
                      <a:solidFill>
                        <a:srgbClr val="FFFFFF"/>
                      </a:solidFill>
                      <a:prstDash val="solid"/>
                      <a:round/>
                      <a:headEnd type="none" w="med" len="med"/>
                      <a:tailEnd type="none" w="med" len="med"/>
                    </a:lnB>
                    <a:solidFill>
                      <a:srgbClr val="156082"/>
                    </a:solidFill>
                  </a:tcPr>
                </a:tc>
                <a:tc>
                  <a:txBody>
                    <a:bodyPr/>
                    <a:lstStyle/>
                    <a:p>
                      <a:pPr algn="l" defTabSz="1828800">
                        <a:defRPr b="0"/>
                      </a:pPr>
                      <a:r>
                        <a:rPr sz="3600" b="1" dirty="0" err="1">
                          <a:solidFill>
                            <a:srgbClr val="FFFFFF"/>
                          </a:solidFill>
                          <a:latin typeface="游ゴシック"/>
                          <a:ea typeface="游ゴシック"/>
                          <a:cs typeface="游ゴシック"/>
                          <a:sym typeface="游ゴシック"/>
                        </a:rPr>
                        <a:t>備考</a:t>
                      </a:r>
                      <a:endParaRPr sz="3600" b="1" dirty="0">
                        <a:solidFill>
                          <a:srgbClr val="FFFFFF"/>
                        </a:solidFill>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extLst>
                  <a:ext uri="{0D108BD9-81ED-4DB2-BD59-A6C34878D82A}">
                    <a16:rowId xmlns:a16="http://schemas.microsoft.com/office/drawing/2014/main" val="10000"/>
                  </a:ext>
                </a:extLst>
              </a:tr>
              <a:tr h="1242204">
                <a:tc>
                  <a:txBody>
                    <a:bodyPr/>
                    <a:lstStyle/>
                    <a:p>
                      <a:pPr algn="l" defTabSz="1828800">
                        <a:defRPr sz="3600">
                          <a:latin typeface="游ゴシック"/>
                          <a:ea typeface="游ゴシック"/>
                          <a:cs typeface="游ゴシック"/>
                          <a:sym typeface="游ゴシック"/>
                        </a:defRPr>
                      </a:pPr>
                      <a:r>
                        <a:rPr lang="ja-JP" altLang="en-US" dirty="0"/>
                        <a:t>①</a:t>
                      </a:r>
                      <a:endParaRPr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a:solidFill>
                        <a:srgbClr val="FFFFFF"/>
                      </a:solidFill>
                    </a:lnB>
                    <a:solidFill>
                      <a:srgbClr val="CAD1D8"/>
                    </a:solidFill>
                  </a:tcPr>
                </a:tc>
                <a:tc>
                  <a:txBody>
                    <a:bodyPr/>
                    <a:lstStyle/>
                    <a:p>
                      <a:pPr algn="l" defTabSz="1828800"/>
                      <a:r>
                        <a:rPr lang="ja-JP" altLang="en-US" sz="3600" dirty="0">
                          <a:latin typeface="游ゴシック"/>
                          <a:ea typeface="游ゴシック"/>
                          <a:cs typeface="游ゴシック"/>
                          <a:sym typeface="游ゴシック"/>
                        </a:rPr>
                        <a:t>音声設定機能</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a:solidFill>
                        <a:srgbClr val="FFFFFF"/>
                      </a:solidFill>
                    </a:lnB>
                    <a:solidFill>
                      <a:srgbClr val="CAD1D8"/>
                    </a:solidFill>
                  </a:tcPr>
                </a:tc>
                <a:tc>
                  <a:txBody>
                    <a:bodyPr/>
                    <a:lstStyle/>
                    <a:p>
                      <a:pPr algn="l" defTabSz="1828800">
                        <a:defRPr sz="3600">
                          <a:latin typeface="游ゴシック"/>
                          <a:ea typeface="游ゴシック"/>
                          <a:cs typeface="游ゴシック"/>
                          <a:sym typeface="游ゴシック"/>
                        </a:defRPr>
                      </a:pPr>
                      <a:r>
                        <a:rPr lang="ja-JP" altLang="en-US" dirty="0"/>
                        <a:t>読み上げ言語、利用</a:t>
                      </a:r>
                      <a:r>
                        <a:rPr lang="en-US" altLang="ja-JP" dirty="0"/>
                        <a:t>PC</a:t>
                      </a:r>
                      <a:r>
                        <a:rPr lang="ja-JP" altLang="en-US" dirty="0"/>
                        <a:t>の音声（音量、音高）の設定を行う。</a:t>
                      </a:r>
                      <a:endParaRPr dirty="0"/>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defRPr sz="3600">
                          <a:latin typeface="游ゴシック"/>
                          <a:ea typeface="游ゴシック"/>
                          <a:cs typeface="游ゴシック"/>
                          <a:sym typeface="游ゴシック"/>
                        </a:defRPr>
                      </a:pPr>
                      <a:endParaRPr dirty="0"/>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cap="flat" cmpd="sng" algn="ctr">
                      <a:solidFill>
                        <a:srgbClr val="FFFFFF"/>
                      </a:solidFill>
                      <a:prstDash val="solid"/>
                      <a:round/>
                      <a:headEnd type="none" w="med" len="med"/>
                      <a:tailEnd type="none" w="med" len="med"/>
                    </a:lnT>
                    <a:lnB w="25400">
                      <a:solidFill>
                        <a:srgbClr val="FFFFFF"/>
                      </a:solidFill>
                    </a:lnB>
                    <a:solidFill>
                      <a:srgbClr val="CAD1D8"/>
                    </a:solidFill>
                  </a:tcPr>
                </a:tc>
                <a:extLst>
                  <a:ext uri="{0D108BD9-81ED-4DB2-BD59-A6C34878D82A}">
                    <a16:rowId xmlns:a16="http://schemas.microsoft.com/office/drawing/2014/main" val="10001"/>
                  </a:ext>
                </a:extLst>
              </a:tr>
              <a:tr h="1242204">
                <a:tc>
                  <a:txBody>
                    <a:bodyPr/>
                    <a:lstStyle/>
                    <a:p>
                      <a:pPr algn="l" defTabSz="1828800">
                        <a:defRPr sz="3600">
                          <a:latin typeface="游ゴシック"/>
                          <a:ea typeface="游ゴシック"/>
                          <a:cs typeface="游ゴシック"/>
                          <a:sym typeface="游ゴシック"/>
                        </a:defRPr>
                      </a:pPr>
                      <a:r>
                        <a:rPr lang="ja-JP" altLang="en-US" dirty="0"/>
                        <a:t>②</a:t>
                      </a:r>
                      <a:endParaRPr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ja-JP" altLang="en-US" sz="3600" dirty="0">
                          <a:latin typeface="游ゴシック"/>
                          <a:ea typeface="游ゴシック"/>
                          <a:cs typeface="游ゴシック"/>
                          <a:sym typeface="游ゴシック"/>
                        </a:rPr>
                        <a:t>条件設定機能</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defRPr sz="3600">
                          <a:latin typeface="游ゴシック"/>
                          <a:ea typeface="游ゴシック"/>
                          <a:cs typeface="游ゴシック"/>
                          <a:sym typeface="游ゴシック"/>
                        </a:defRPr>
                      </a:pPr>
                      <a:r>
                        <a:rPr lang="ja-JP" altLang="en-US" dirty="0"/>
                        <a:t>問題の回答までの制限時間、問題の出題数の設定を行う。</a:t>
                      </a:r>
                      <a:endParaRPr dirty="0"/>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defRPr sz="3600">
                          <a:latin typeface="游ゴシック"/>
                          <a:ea typeface="游ゴシック"/>
                          <a:cs typeface="游ゴシック"/>
                          <a:sym typeface="游ゴシック"/>
                        </a:defRPr>
                      </a:pPr>
                      <a:endParaRPr dirty="0"/>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CAD1D8"/>
                    </a:solidFill>
                  </a:tcPr>
                </a:tc>
                <a:extLst>
                  <a:ext uri="{0D108BD9-81ED-4DB2-BD59-A6C34878D82A}">
                    <a16:rowId xmlns:a16="http://schemas.microsoft.com/office/drawing/2014/main" val="862960660"/>
                  </a:ext>
                </a:extLst>
              </a:tr>
              <a:tr h="685356">
                <a:tc>
                  <a:txBody>
                    <a:bodyPr/>
                    <a:lstStyle/>
                    <a:p>
                      <a:pPr algn="l" defTabSz="1828800">
                        <a:defRPr sz="3600">
                          <a:latin typeface="游ゴシック"/>
                          <a:ea typeface="游ゴシック"/>
                          <a:cs typeface="游ゴシック"/>
                          <a:sym typeface="游ゴシック"/>
                        </a:defRPr>
                      </a:pPr>
                      <a:r>
                        <a:rPr lang="ja-JP" altLang="en-US" dirty="0"/>
                        <a:t>③</a:t>
                      </a:r>
                      <a:endParaRPr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ja-JP" altLang="en-US" sz="3600" dirty="0">
                          <a:latin typeface="游ゴシック"/>
                          <a:ea typeface="游ゴシック"/>
                          <a:cs typeface="游ゴシック"/>
                          <a:sym typeface="游ゴシック"/>
                        </a:rPr>
                        <a:t>試験機能</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sz="3600">
                          <a:latin typeface="游ゴシック"/>
                          <a:ea typeface="游ゴシック"/>
                          <a:cs typeface="游ゴシック"/>
                          <a:sym typeface="游ゴシック"/>
                        </a:defRPr>
                      </a:pPr>
                      <a:r>
                        <a:rPr lang="ja-JP" altLang="en-US" dirty="0"/>
                        <a:t>標題画面を表示し、試験の入力画面を表示して入力を待つ。</a:t>
                      </a:r>
                      <a:endParaRPr dirty="0"/>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defRPr sz="3600">
                          <a:latin typeface="游ゴシック"/>
                          <a:ea typeface="游ゴシック"/>
                          <a:cs typeface="游ゴシック"/>
                          <a:sym typeface="游ゴシック"/>
                        </a:defRPr>
                      </a:pPr>
                      <a:endParaRPr dirty="0"/>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extLst>
                  <a:ext uri="{0D108BD9-81ED-4DB2-BD59-A6C34878D82A}">
                    <a16:rowId xmlns:a16="http://schemas.microsoft.com/office/drawing/2014/main" val="2610735354"/>
                  </a:ext>
                </a:extLst>
              </a:tr>
              <a:tr h="1242204">
                <a:tc>
                  <a:txBody>
                    <a:bodyPr/>
                    <a:lstStyle/>
                    <a:p>
                      <a:pPr algn="l" defTabSz="1828800">
                        <a:defRPr sz="3600">
                          <a:latin typeface="游ゴシック"/>
                          <a:ea typeface="游ゴシック"/>
                          <a:cs typeface="游ゴシック"/>
                          <a:sym typeface="游ゴシック"/>
                        </a:defRPr>
                      </a:pPr>
                      <a:r>
                        <a:rPr lang="ja-JP" altLang="en-US" dirty="0"/>
                        <a:t>④</a:t>
                      </a:r>
                      <a:endParaRPr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ja-JP" altLang="en-US" sz="3600" dirty="0">
                          <a:latin typeface="游ゴシック"/>
                          <a:ea typeface="游ゴシック"/>
                          <a:cs typeface="游ゴシック"/>
                          <a:sym typeface="游ゴシック"/>
                        </a:rPr>
                        <a:t>復習機能</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defRPr sz="3600">
                          <a:latin typeface="游ゴシック"/>
                          <a:ea typeface="游ゴシック"/>
                          <a:cs typeface="游ゴシック"/>
                          <a:sym typeface="游ゴシック"/>
                        </a:defRPr>
                      </a:pPr>
                      <a:r>
                        <a:rPr lang="ja-JP" altLang="en-US" dirty="0"/>
                        <a:t>復習の出題の標題画面、記憶画面を表示し、復習の問題の入力画面を表示て入力を待つ。</a:t>
                      </a:r>
                      <a:endParaRPr dirty="0"/>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defRPr sz="3600">
                          <a:latin typeface="游ゴシック"/>
                          <a:ea typeface="游ゴシック"/>
                          <a:cs typeface="游ゴシック"/>
                          <a:sym typeface="游ゴシック"/>
                        </a:defRPr>
                      </a:pPr>
                      <a:endParaRPr dirty="0"/>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extLst>
                  <a:ext uri="{0D108BD9-81ED-4DB2-BD59-A6C34878D82A}">
                    <a16:rowId xmlns:a16="http://schemas.microsoft.com/office/drawing/2014/main" val="2963009944"/>
                  </a:ext>
                </a:extLst>
              </a:tr>
              <a:tr h="1242204">
                <a:tc>
                  <a:txBody>
                    <a:bodyPr/>
                    <a:lstStyle/>
                    <a:p>
                      <a:pPr algn="l" defTabSz="1828800">
                        <a:defRPr sz="3600">
                          <a:latin typeface="游ゴシック"/>
                          <a:ea typeface="游ゴシック"/>
                          <a:cs typeface="游ゴシック"/>
                          <a:sym typeface="游ゴシック"/>
                        </a:defRPr>
                      </a:pPr>
                      <a:r>
                        <a:rPr lang="ja-JP" altLang="en-US" dirty="0"/>
                        <a:t>⑤</a:t>
                      </a:r>
                      <a:endParaRPr lang="en-US" altLang="ja-JP" dirty="0"/>
                    </a:p>
                    <a:p>
                      <a:pPr algn="l" defTabSz="1828800">
                        <a:defRPr sz="3600">
                          <a:latin typeface="游ゴシック"/>
                          <a:ea typeface="游ゴシック"/>
                          <a:cs typeface="游ゴシック"/>
                          <a:sym typeface="游ゴシック"/>
                        </a:defRPr>
                      </a:pPr>
                      <a:endParaRPr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CAD1D8"/>
                    </a:solidFill>
                  </a:tcPr>
                </a:tc>
                <a:tc>
                  <a:txBody>
                    <a:bodyPr/>
                    <a:lstStyle/>
                    <a:p>
                      <a:pPr algn="l" defTabSz="1828800"/>
                      <a:r>
                        <a:rPr sz="3600" dirty="0" err="1">
                          <a:latin typeface="游ゴシック"/>
                          <a:ea typeface="游ゴシック"/>
                          <a:cs typeface="游ゴシック"/>
                          <a:sym typeface="游ゴシック"/>
                        </a:rPr>
                        <a:t>時間制限機能</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CAD1D8"/>
                    </a:solidFill>
                  </a:tcPr>
                </a:tc>
                <a:tc>
                  <a:txBody>
                    <a:bodyPr/>
                    <a:lstStyle/>
                    <a:p>
                      <a:pPr algn="l" defTabSz="1828800">
                        <a:defRPr sz="3600">
                          <a:latin typeface="游ゴシック"/>
                          <a:ea typeface="游ゴシック"/>
                          <a:cs typeface="游ゴシック"/>
                          <a:sym typeface="游ゴシック"/>
                        </a:defRPr>
                      </a:pPr>
                      <a:r>
                        <a:rPr lang="ja-JP" altLang="en-US" dirty="0"/>
                        <a:t>条件設定で指定された制限時間で回答までの時間を制限する。</a:t>
                      </a:r>
                      <a:endParaRPr dirty="0"/>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defRPr sz="3600">
                          <a:latin typeface="游ゴシック"/>
                          <a:ea typeface="游ゴシック"/>
                          <a:cs typeface="游ゴシック"/>
                          <a:sym typeface="游ゴシック"/>
                        </a:defRPr>
                      </a:pPr>
                      <a:endParaRPr dirty="0"/>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CAD1D8"/>
                    </a:solidFill>
                  </a:tcPr>
                </a:tc>
                <a:extLst>
                  <a:ext uri="{0D108BD9-81ED-4DB2-BD59-A6C34878D82A}">
                    <a16:rowId xmlns:a16="http://schemas.microsoft.com/office/drawing/2014/main" val="2959197939"/>
                  </a:ext>
                </a:extLst>
              </a:tr>
              <a:tr h="1000664">
                <a:tc>
                  <a:txBody>
                    <a:bodyPr/>
                    <a:lstStyle/>
                    <a:p>
                      <a:pPr algn="l" defTabSz="1828800"/>
                      <a:r>
                        <a:rPr lang="ja-JP" altLang="en-US" sz="3600" dirty="0">
                          <a:latin typeface="游ゴシック"/>
                          <a:ea typeface="游ゴシック"/>
                          <a:cs typeface="游ゴシック"/>
                          <a:sym typeface="游ゴシック"/>
                        </a:rPr>
                        <a:t>⑥</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sz="3600" dirty="0" err="1">
                          <a:latin typeface="游ゴシック"/>
                          <a:ea typeface="游ゴシック"/>
                          <a:cs typeface="游ゴシック"/>
                          <a:sym typeface="游ゴシック"/>
                        </a:rPr>
                        <a:t>正答表示機能</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defRPr sz="3600">
                          <a:latin typeface="游ゴシック"/>
                          <a:ea typeface="游ゴシック"/>
                          <a:cs typeface="游ゴシック"/>
                          <a:sym typeface="游ゴシック"/>
                        </a:defRPr>
                      </a:pPr>
                      <a:r>
                        <a:rPr lang="ja-JP" altLang="en-US" dirty="0"/>
                        <a:t>制限時間内に正答することができなかった場合に</a:t>
                      </a:r>
                      <a:r>
                        <a:rPr lang="ja-JP" altLang="en-US" sz="3600" dirty="0">
                          <a:latin typeface="游ゴシック"/>
                          <a:ea typeface="游ゴシック"/>
                          <a:cs typeface="游ゴシック"/>
                          <a:sym typeface="游ゴシック"/>
                        </a:rPr>
                        <a:t>正答を表示する。</a:t>
                      </a:r>
                      <a:endParaRPr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defRPr sz="3600">
                          <a:latin typeface="游ゴシック"/>
                          <a:ea typeface="游ゴシック"/>
                          <a:cs typeface="游ゴシック"/>
                          <a:sym typeface="游ゴシック"/>
                        </a:defRPr>
                      </a:pPr>
                      <a:endParaRPr dirty="0"/>
                    </a:p>
                  </a:txBody>
                  <a:tcPr marL="45720" marR="45720" horzOverflow="overflow">
                    <a:lnL w="25400">
                      <a:solidFill>
                        <a:srgbClr val="FFFFFF"/>
                      </a:solidFill>
                    </a:lnL>
                    <a:lnR w="25400">
                      <a:solidFill>
                        <a:srgbClr val="FFFFFF"/>
                      </a:solidFill>
                    </a:lnR>
                    <a:lnT w="25400">
                      <a:solidFill>
                        <a:srgbClr val="FFFFFF"/>
                      </a:solidFill>
                    </a:lnT>
                    <a:lnB w="25400">
                      <a:solidFill>
                        <a:srgbClr val="FFFFFF"/>
                      </a:solidFill>
                    </a:lnB>
                    <a:solidFill>
                      <a:srgbClr val="E7E9EC"/>
                    </a:solidFill>
                  </a:tcPr>
                </a:tc>
                <a:extLst>
                  <a:ext uri="{0D108BD9-81ED-4DB2-BD59-A6C34878D82A}">
                    <a16:rowId xmlns:a16="http://schemas.microsoft.com/office/drawing/2014/main" val="10002"/>
                  </a:ext>
                </a:extLst>
              </a:tr>
              <a:tr h="1121434">
                <a:tc>
                  <a:txBody>
                    <a:bodyPr/>
                    <a:lstStyle/>
                    <a:p>
                      <a:pPr algn="l" defTabSz="1828800">
                        <a:defRPr sz="3600">
                          <a:latin typeface="游ゴシック"/>
                          <a:ea typeface="游ゴシック"/>
                          <a:cs typeface="游ゴシック"/>
                          <a:sym typeface="游ゴシック"/>
                        </a:defRPr>
                      </a:pPr>
                      <a:r>
                        <a:rPr lang="ja-JP" altLang="en-US" dirty="0"/>
                        <a:t>⑦</a:t>
                      </a:r>
                      <a:endParaRPr dirty="0"/>
                    </a:p>
                  </a:txBody>
                  <a:tcPr marL="45720" marR="45720"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1D8"/>
                    </a:solidFill>
                  </a:tcPr>
                </a:tc>
                <a:tc>
                  <a:txBody>
                    <a:bodyPr/>
                    <a:lstStyle/>
                    <a:p>
                      <a:pPr algn="l" defTabSz="1828800"/>
                      <a:r>
                        <a:rPr sz="3600" dirty="0" err="1">
                          <a:latin typeface="游ゴシック"/>
                          <a:ea typeface="游ゴシック"/>
                          <a:cs typeface="游ゴシック"/>
                          <a:sym typeface="游ゴシック"/>
                        </a:rPr>
                        <a:t>読み上げ機能</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1D8"/>
                    </a:solidFill>
                  </a:tcPr>
                </a:tc>
                <a:tc>
                  <a:txBody>
                    <a:bodyPr/>
                    <a:lstStyle/>
                    <a:p>
                      <a:pPr algn="l" defTabSz="1828800">
                        <a:defRPr sz="3600">
                          <a:latin typeface="游ゴシック"/>
                          <a:ea typeface="游ゴシック"/>
                          <a:cs typeface="游ゴシック"/>
                          <a:sym typeface="游ゴシック"/>
                        </a:defRPr>
                      </a:pPr>
                      <a:r>
                        <a:rPr lang="ja-JP" altLang="en-US" dirty="0"/>
                        <a:t>音声設定で指定された言語で問題を読み上げる。</a:t>
                      </a:r>
                      <a:endParaRPr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defRPr sz="3600">
                          <a:latin typeface="游ゴシック"/>
                          <a:ea typeface="游ゴシック"/>
                          <a:cs typeface="游ゴシック"/>
                          <a:sym typeface="游ゴシック"/>
                        </a:defRPr>
                      </a:pPr>
                      <a:endParaRPr dirty="0"/>
                    </a:p>
                  </a:txBody>
                  <a:tcPr marL="45720" marR="45720"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1D8"/>
                    </a:solidFill>
                  </a:tcPr>
                </a:tc>
                <a:extLst>
                  <a:ext uri="{0D108BD9-81ED-4DB2-BD59-A6C34878D82A}">
                    <a16:rowId xmlns:a16="http://schemas.microsoft.com/office/drawing/2014/main" val="10003"/>
                  </a:ext>
                </a:extLst>
              </a:tr>
              <a:tr h="1242204">
                <a:tc>
                  <a:txBody>
                    <a:bodyPr/>
                    <a:lstStyle/>
                    <a:p>
                      <a:pPr algn="l" defTabSz="1828800">
                        <a:defRPr sz="3600">
                          <a:latin typeface="游ゴシック"/>
                          <a:ea typeface="游ゴシック"/>
                          <a:cs typeface="游ゴシック"/>
                          <a:sym typeface="游ゴシック"/>
                        </a:defRPr>
                      </a:pPr>
                      <a:r>
                        <a:rPr lang="ja-JP" altLang="en-US" dirty="0"/>
                        <a:t>⑧</a:t>
                      </a:r>
                      <a:endParaRPr dirty="0"/>
                    </a:p>
                  </a:txBody>
                  <a:tcPr marL="45720" marR="45720" horzOverflow="overflow">
                    <a:lnL w="25400">
                      <a:solidFill>
                        <a:srgbClr val="FFFFFF"/>
                      </a:solidFill>
                    </a:lnL>
                    <a:lnR w="25400">
                      <a:solidFill>
                        <a:srgbClr val="FFFFFF"/>
                      </a:solidFill>
                    </a:lnR>
                    <a:lnT w="25400">
                      <a:solidFill>
                        <a:srgbClr val="FFFFFF"/>
                      </a:solidFill>
                    </a:lnT>
                    <a:lnB w="25400">
                      <a:solidFill>
                        <a:srgbClr val="FFFFFF"/>
                      </a:solidFill>
                    </a:lnB>
                    <a:solidFill>
                      <a:srgbClr val="E7E9EC"/>
                    </a:solidFill>
                  </a:tcPr>
                </a:tc>
                <a:tc>
                  <a:txBody>
                    <a:bodyPr/>
                    <a:lstStyle/>
                    <a:p>
                      <a:pPr algn="l" defTabSz="1828800"/>
                      <a:r>
                        <a:rPr sz="3600" dirty="0" err="1">
                          <a:latin typeface="游ゴシック"/>
                          <a:ea typeface="游ゴシック"/>
                          <a:cs typeface="游ゴシック"/>
                          <a:sym typeface="游ゴシック"/>
                        </a:rPr>
                        <a:t>修得・未修得管理機能</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25400">
                      <a:solidFill>
                        <a:srgbClr val="FFFFFF"/>
                      </a:solidFill>
                    </a:lnB>
                    <a:solidFill>
                      <a:srgbClr val="E7E9EC"/>
                    </a:solidFill>
                  </a:tcPr>
                </a:tc>
                <a:tc>
                  <a:txBody>
                    <a:bodyPr/>
                    <a:lstStyle/>
                    <a:p>
                      <a:pPr algn="l" defTabSz="1828800">
                        <a:defRPr sz="3600">
                          <a:latin typeface="游ゴシック"/>
                          <a:ea typeface="游ゴシック"/>
                          <a:cs typeface="游ゴシック"/>
                          <a:sym typeface="游ゴシック"/>
                        </a:defRPr>
                      </a:pPr>
                      <a:r>
                        <a:rPr lang="ja-JP" altLang="en-US" dirty="0"/>
                        <a:t>利用者単位で修得、未収得を管理する。</a:t>
                      </a:r>
                      <a:endParaRPr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defRPr sz="3600">
                          <a:latin typeface="游ゴシック"/>
                          <a:ea typeface="游ゴシック"/>
                          <a:cs typeface="游ゴシック"/>
                          <a:sym typeface="游ゴシック"/>
                        </a:defRPr>
                      </a:pPr>
                      <a:endParaRPr dirty="0"/>
                    </a:p>
                  </a:txBody>
                  <a:tcPr marL="45720" marR="45720" horzOverflow="overflow">
                    <a:lnL w="25400">
                      <a:solidFill>
                        <a:srgbClr val="FFFFFF"/>
                      </a:solidFill>
                    </a:lnL>
                    <a:lnR w="25400">
                      <a:solidFill>
                        <a:srgbClr val="FFFFFF"/>
                      </a:solidFill>
                    </a:lnR>
                    <a:lnT w="25400">
                      <a:solidFill>
                        <a:srgbClr val="FFFFFF"/>
                      </a:solidFill>
                    </a:lnT>
                    <a:lnB w="25400">
                      <a:solidFill>
                        <a:srgbClr val="FFFFFF"/>
                      </a:solidFill>
                    </a:lnB>
                    <a:solidFill>
                      <a:srgbClr val="E7E9EC"/>
                    </a:solidFill>
                  </a:tcPr>
                </a:tc>
                <a:extLst>
                  <a:ext uri="{0D108BD9-81ED-4DB2-BD59-A6C34878D82A}">
                    <a16:rowId xmlns:a16="http://schemas.microsoft.com/office/drawing/2014/main" val="10004"/>
                  </a:ext>
                </a:extLst>
              </a:tr>
            </a:tbl>
          </a:graphicData>
        </a:graphic>
      </p:graphicFrame>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タイトル 1"/>
          <p:cNvSpPr txBox="1">
            <a:spLocks noGrp="1"/>
          </p:cNvSpPr>
          <p:nvPr>
            <p:ph type="title"/>
          </p:nvPr>
        </p:nvSpPr>
        <p:spPr>
          <a:xfrm>
            <a:off x="1676400" y="730251"/>
            <a:ext cx="21031200" cy="1612901"/>
          </a:xfrm>
          <a:prstGeom prst="rect">
            <a:avLst/>
          </a:prstGeom>
        </p:spPr>
        <p:txBody>
          <a:bodyPr/>
          <a:lstStyle>
            <a:lvl1pPr>
              <a:defRPr sz="5200"/>
            </a:lvl1pPr>
          </a:lstStyle>
          <a:p>
            <a:r>
              <a:t>画面一覧</a:t>
            </a:r>
          </a:p>
        </p:txBody>
      </p:sp>
      <p:graphicFrame>
        <p:nvGraphicFramePr>
          <p:cNvPr id="186" name="表 3"/>
          <p:cNvGraphicFramePr/>
          <p:nvPr>
            <p:extLst>
              <p:ext uri="{D42A27DB-BD31-4B8C-83A1-F6EECF244321}">
                <p14:modId xmlns:p14="http://schemas.microsoft.com/office/powerpoint/2010/main" val="1128740740"/>
              </p:ext>
            </p:extLst>
          </p:nvPr>
        </p:nvGraphicFramePr>
        <p:xfrm>
          <a:off x="1525211" y="2610075"/>
          <a:ext cx="22534941" cy="10755729"/>
        </p:xfrm>
        <a:graphic>
          <a:graphicData uri="http://schemas.openxmlformats.org/drawingml/2006/table">
            <a:tbl>
              <a:tblPr firstRow="1" bandRow="1">
                <a:tableStyleId>{4C3C2611-4C71-4FC5-86AE-919BDF0F9419}</a:tableStyleId>
              </a:tblPr>
              <a:tblGrid>
                <a:gridCol w="1215669">
                  <a:extLst>
                    <a:ext uri="{9D8B030D-6E8A-4147-A177-3AD203B41FA5}">
                      <a16:colId xmlns:a16="http://schemas.microsoft.com/office/drawing/2014/main" val="20000"/>
                    </a:ext>
                  </a:extLst>
                </a:gridCol>
                <a:gridCol w="3347187">
                  <a:extLst>
                    <a:ext uri="{9D8B030D-6E8A-4147-A177-3AD203B41FA5}">
                      <a16:colId xmlns:a16="http://schemas.microsoft.com/office/drawing/2014/main" val="20001"/>
                    </a:ext>
                  </a:extLst>
                </a:gridCol>
                <a:gridCol w="4349895">
                  <a:extLst>
                    <a:ext uri="{9D8B030D-6E8A-4147-A177-3AD203B41FA5}">
                      <a16:colId xmlns:a16="http://schemas.microsoft.com/office/drawing/2014/main" val="20002"/>
                    </a:ext>
                  </a:extLst>
                </a:gridCol>
                <a:gridCol w="13622190">
                  <a:extLst>
                    <a:ext uri="{9D8B030D-6E8A-4147-A177-3AD203B41FA5}">
                      <a16:colId xmlns:a16="http://schemas.microsoft.com/office/drawing/2014/main" val="20003"/>
                    </a:ext>
                  </a:extLst>
                </a:gridCol>
              </a:tblGrid>
              <a:tr h="1101046">
                <a:tc>
                  <a:txBody>
                    <a:bodyPr/>
                    <a:lstStyle/>
                    <a:p>
                      <a:pPr algn="l" defTabSz="1828800">
                        <a:defRPr b="0"/>
                      </a:pPr>
                      <a:r>
                        <a:rPr sz="3600" b="1">
                          <a:solidFill>
                            <a:srgbClr val="FFFFFF"/>
                          </a:solidFill>
                          <a:latin typeface="游ゴシック"/>
                          <a:ea typeface="游ゴシック"/>
                          <a:cs typeface="游ゴシック"/>
                          <a:sym typeface="游ゴシック"/>
                        </a:rPr>
                        <a:t>#</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3600" b="1">
                          <a:solidFill>
                            <a:srgbClr val="FFFFFF"/>
                          </a:solidFill>
                          <a:latin typeface="游ゴシック"/>
                          <a:ea typeface="游ゴシック"/>
                          <a:cs typeface="游ゴシック"/>
                          <a:sym typeface="游ゴシック"/>
                        </a:rPr>
                        <a:t>名称</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3600" b="1">
                          <a:solidFill>
                            <a:srgbClr val="FFFFFF"/>
                          </a:solidFill>
                          <a:latin typeface="游ゴシック"/>
                          <a:ea typeface="游ゴシック"/>
                          <a:cs typeface="游ゴシック"/>
                          <a:sym typeface="游ゴシック"/>
                        </a:rPr>
                        <a:t>ファイル名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3600" b="1">
                          <a:solidFill>
                            <a:srgbClr val="FFFFFF"/>
                          </a:solidFill>
                          <a:latin typeface="游ゴシック"/>
                          <a:ea typeface="游ゴシック"/>
                          <a:cs typeface="游ゴシック"/>
                          <a:sym typeface="游ゴシック"/>
                        </a:rPr>
                        <a:t>説明</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extLst>
                  <a:ext uri="{0D108BD9-81ED-4DB2-BD59-A6C34878D82A}">
                    <a16:rowId xmlns:a16="http://schemas.microsoft.com/office/drawing/2014/main" val="10000"/>
                  </a:ext>
                </a:extLst>
              </a:tr>
              <a:tr h="1079287">
                <a:tc>
                  <a:txBody>
                    <a:bodyPr/>
                    <a:lstStyle/>
                    <a:p>
                      <a:pPr algn="l" defTabSz="1828800">
                        <a:defRPr sz="3600">
                          <a:latin typeface="游ゴシック"/>
                          <a:ea typeface="游ゴシック"/>
                          <a:cs typeface="游ゴシック"/>
                          <a:sym typeface="游ゴシック"/>
                        </a:defRPr>
                      </a:pPr>
                      <a:r>
                        <a:t>①</a:t>
                      </a: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a:solidFill>
                        <a:srgbClr val="FFFFFF"/>
                      </a:solidFill>
                    </a:lnB>
                    <a:solidFill>
                      <a:srgbClr val="CAD1D8"/>
                    </a:solidFill>
                  </a:tcPr>
                </a:tc>
                <a:tc>
                  <a:txBody>
                    <a:bodyPr/>
                    <a:lstStyle/>
                    <a:p>
                      <a:pPr algn="l" defTabSz="1828800"/>
                      <a:r>
                        <a:rPr lang="ja-JP" altLang="en-US" sz="3600" dirty="0">
                          <a:latin typeface="游ゴシック"/>
                          <a:ea typeface="游ゴシック"/>
                          <a:cs typeface="游ゴシック"/>
                          <a:sym typeface="游ゴシック"/>
                        </a:rPr>
                        <a:t>音声</a:t>
                      </a:r>
                      <a:r>
                        <a:rPr sz="3600" dirty="0" err="1">
                          <a:latin typeface="游ゴシック"/>
                          <a:ea typeface="游ゴシック"/>
                          <a:cs typeface="游ゴシック"/>
                          <a:sym typeface="游ゴシック"/>
                        </a:rPr>
                        <a:t>設定画面</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en-US" sz="3600" dirty="0">
                          <a:latin typeface="游ゴシック"/>
                          <a:ea typeface="游ゴシック"/>
                          <a:cs typeface="游ゴシック"/>
                          <a:sym typeface="游ゴシック"/>
                        </a:rPr>
                        <a:t>01_setVoice</a:t>
                      </a:r>
                      <a:r>
                        <a:rPr sz="36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ja-JP" altLang="en-US" sz="3600" dirty="0">
                          <a:latin typeface="游ゴシック"/>
                          <a:ea typeface="游ゴシック"/>
                          <a:cs typeface="游ゴシック"/>
                          <a:sym typeface="游ゴシック"/>
                        </a:rPr>
                        <a:t>フラッシュカード①</a:t>
                      </a:r>
                      <a:r>
                        <a:rPr sz="3600" dirty="0">
                          <a:latin typeface="游ゴシック"/>
                          <a:ea typeface="游ゴシック"/>
                          <a:cs typeface="游ゴシック"/>
                          <a:sym typeface="游ゴシック"/>
                        </a:rPr>
                        <a:t>の</a:t>
                      </a:r>
                      <a:r>
                        <a:rPr lang="ja-JP" altLang="en-US" sz="3600" dirty="0">
                          <a:latin typeface="游ゴシック"/>
                          <a:ea typeface="游ゴシック"/>
                          <a:cs typeface="游ゴシック"/>
                          <a:sym typeface="游ゴシック"/>
                        </a:rPr>
                        <a:t>言語、</a:t>
                      </a:r>
                      <a:r>
                        <a:rPr lang="en-US" altLang="ja-JP" sz="3600" dirty="0">
                          <a:latin typeface="游ゴシック"/>
                          <a:ea typeface="游ゴシック"/>
                          <a:cs typeface="游ゴシック"/>
                          <a:sym typeface="游ゴシック"/>
                        </a:rPr>
                        <a:t>PC</a:t>
                      </a:r>
                      <a:r>
                        <a:rPr lang="ja-JP" altLang="en-US" sz="3600" dirty="0">
                          <a:latin typeface="游ゴシック"/>
                          <a:ea typeface="游ゴシック"/>
                          <a:cs typeface="游ゴシック"/>
                          <a:sym typeface="游ゴシック"/>
                        </a:rPr>
                        <a:t>音声</a:t>
                      </a:r>
                      <a:r>
                        <a:rPr sz="3600" dirty="0" err="1">
                          <a:latin typeface="游ゴシック"/>
                          <a:ea typeface="游ゴシック"/>
                          <a:cs typeface="游ゴシック"/>
                          <a:sym typeface="游ゴシック"/>
                        </a:rPr>
                        <a:t>を設定</a:t>
                      </a:r>
                      <a:r>
                        <a:rPr lang="ja-JP" altLang="en-US" sz="3600" dirty="0">
                          <a:latin typeface="游ゴシック"/>
                          <a:ea typeface="游ゴシック"/>
                          <a:cs typeface="游ゴシック"/>
                          <a:sym typeface="游ゴシック"/>
                        </a:rPr>
                        <a:t>する。</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AD1D8"/>
                    </a:solidFill>
                  </a:tcPr>
                </a:tc>
                <a:extLst>
                  <a:ext uri="{0D108BD9-81ED-4DB2-BD59-A6C34878D82A}">
                    <a16:rowId xmlns:a16="http://schemas.microsoft.com/office/drawing/2014/main" val="10001"/>
                  </a:ext>
                </a:extLst>
              </a:tr>
              <a:tr h="1123743">
                <a:tc rowSpan="2">
                  <a:txBody>
                    <a:bodyPr/>
                    <a:lstStyle/>
                    <a:p>
                      <a:pPr algn="l" defTabSz="1828800"/>
                      <a:r>
                        <a:rPr lang="ja-JP" altLang="en-US" sz="3600" dirty="0">
                          <a:latin typeface="游ゴシック"/>
                          <a:ea typeface="游ゴシック"/>
                          <a:cs typeface="游ゴシック"/>
                          <a:sym typeface="游ゴシック"/>
                        </a:rPr>
                        <a:t>②</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rowSpan="2">
                  <a:txBody>
                    <a:bodyPr/>
                    <a:lstStyle/>
                    <a:p>
                      <a:pPr algn="l" defTabSz="1828800"/>
                      <a:r>
                        <a:rPr sz="3600" dirty="0" err="1">
                          <a:latin typeface="游ゴシック"/>
                          <a:ea typeface="游ゴシック"/>
                          <a:cs typeface="游ゴシック"/>
                          <a:sym typeface="游ゴシック"/>
                        </a:rPr>
                        <a:t>条件設定画面</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3600" dirty="0">
                          <a:latin typeface="游ゴシック"/>
                          <a:ea typeface="游ゴシック"/>
                          <a:cs typeface="游ゴシック"/>
                          <a:sym typeface="游ゴシック"/>
                        </a:rPr>
                        <a:t>02_testConditionSetting</a:t>
                      </a:r>
                      <a:r>
                        <a:rPr sz="36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3600" dirty="0">
                          <a:latin typeface="游ゴシック"/>
                          <a:ea typeface="游ゴシック"/>
                          <a:cs typeface="游ゴシック"/>
                          <a:sym typeface="游ゴシック"/>
                        </a:rPr>
                        <a:t>フラッシュカード①</a:t>
                      </a:r>
                      <a:r>
                        <a:rPr sz="3600" dirty="0">
                          <a:latin typeface="游ゴシック"/>
                          <a:ea typeface="游ゴシック"/>
                          <a:cs typeface="游ゴシック"/>
                          <a:sym typeface="游ゴシック"/>
                        </a:rPr>
                        <a:t>の</a:t>
                      </a:r>
                      <a:r>
                        <a:rPr lang="ja-JP" altLang="en-US" sz="3600" dirty="0">
                          <a:latin typeface="游ゴシック"/>
                          <a:ea typeface="游ゴシック"/>
                          <a:cs typeface="游ゴシック"/>
                          <a:sym typeface="游ゴシック"/>
                        </a:rPr>
                        <a:t>試験</a:t>
                      </a:r>
                      <a:r>
                        <a:rPr sz="3600" dirty="0" err="1">
                          <a:latin typeface="游ゴシック"/>
                          <a:ea typeface="游ゴシック"/>
                          <a:cs typeface="游ゴシック"/>
                          <a:sym typeface="游ゴシック"/>
                        </a:rPr>
                        <a:t>条件を設定</a:t>
                      </a:r>
                      <a:r>
                        <a:rPr lang="ja-JP" altLang="en-US" sz="3600" dirty="0">
                          <a:latin typeface="游ゴシック"/>
                          <a:ea typeface="游ゴシック"/>
                          <a:cs typeface="游ゴシック"/>
                          <a:sym typeface="游ゴシック"/>
                        </a:rPr>
                        <a:t>する。</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4041625329"/>
                  </a:ext>
                </a:extLst>
              </a:tr>
              <a:tr h="1123743">
                <a:tc vMerge="1">
                  <a:txBody>
                    <a:bodyPr/>
                    <a:lstStyle/>
                    <a:p>
                      <a:pPr algn="l" defTabSz="1828800"/>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vMerge="1">
                  <a:txBody>
                    <a:bodyPr/>
                    <a:lstStyle/>
                    <a:p>
                      <a:pPr algn="l" defTabSz="1828800"/>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3600" dirty="0">
                          <a:latin typeface="游ゴシック"/>
                          <a:ea typeface="游ゴシック"/>
                          <a:cs typeface="游ゴシック"/>
                          <a:sym typeface="游ゴシック"/>
                        </a:rPr>
                        <a:t>04_reviewConditionSetting</a:t>
                      </a:r>
                      <a:r>
                        <a:rPr lang="en-US" altLang="ja-JP" sz="3600" dirty="0">
                          <a:latin typeface="游ゴシック"/>
                          <a:ea typeface="游ゴシック"/>
                          <a:cs typeface="游ゴシック"/>
                          <a:sym typeface="游ゴシック"/>
                        </a:rPr>
                        <a:t>.html</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3600" dirty="0">
                          <a:latin typeface="游ゴシック"/>
                          <a:ea typeface="游ゴシック"/>
                          <a:cs typeface="游ゴシック"/>
                          <a:sym typeface="游ゴシック"/>
                        </a:rPr>
                        <a:t>フラッシュカード①の復習条件を設定する。</a:t>
                      </a:r>
                    </a:p>
                    <a:p>
                      <a:pPr algn="l" defTabSz="1828800"/>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2557343719"/>
                  </a:ext>
                </a:extLst>
              </a:tr>
              <a:tr h="807779">
                <a:tc>
                  <a:txBody>
                    <a:bodyPr/>
                    <a:lstStyle/>
                    <a:p>
                      <a:pPr algn="l" defTabSz="1828800"/>
                      <a:r>
                        <a:rPr lang="ja-JP" altLang="en-US" sz="3600" dirty="0">
                          <a:latin typeface="游ゴシック"/>
                          <a:ea typeface="游ゴシック"/>
                          <a:cs typeface="游ゴシック"/>
                          <a:sym typeface="游ゴシック"/>
                        </a:rPr>
                        <a:t>③</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25400">
                      <a:solidFill>
                        <a:srgbClr val="FFFFFF"/>
                      </a:solidFill>
                    </a:lnB>
                    <a:solidFill>
                      <a:srgbClr val="E7E9EC"/>
                    </a:solidFill>
                  </a:tcPr>
                </a:tc>
                <a:tc>
                  <a:txBody>
                    <a:bodyPr/>
                    <a:lstStyle/>
                    <a:p>
                      <a:pPr algn="l" defTabSz="1828800"/>
                      <a:r>
                        <a:rPr sz="3600" dirty="0" err="1">
                          <a:latin typeface="游ゴシック"/>
                          <a:ea typeface="游ゴシック"/>
                          <a:cs typeface="游ゴシック"/>
                          <a:sym typeface="游ゴシック"/>
                        </a:rPr>
                        <a:t>タイトル画面</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lang="en-US" sz="3600" dirty="0">
                          <a:latin typeface="游ゴシック"/>
                          <a:ea typeface="游ゴシック"/>
                          <a:cs typeface="游ゴシック"/>
                          <a:sym typeface="游ゴシック"/>
                        </a:rPr>
                        <a:t>03_testScreen</a:t>
                      </a:r>
                      <a:r>
                        <a:rPr sz="3600" dirty="0">
                          <a:latin typeface="游ゴシック"/>
                          <a:ea typeface="游ゴシック"/>
                          <a:cs typeface="游ゴシック"/>
                          <a:sym typeface="游ゴシック"/>
                        </a:rPr>
                        <a:t>.html</a:t>
                      </a: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lang="ja-JP" altLang="en-US" sz="3600" dirty="0">
                          <a:latin typeface="游ゴシック"/>
                          <a:ea typeface="游ゴシック"/>
                          <a:cs typeface="游ゴシック"/>
                          <a:sym typeface="游ゴシック"/>
                        </a:rPr>
                        <a:t>フラッシュカード①試験</a:t>
                      </a:r>
                      <a:r>
                        <a:rPr sz="3600" dirty="0" err="1">
                          <a:latin typeface="游ゴシック"/>
                          <a:ea typeface="游ゴシック"/>
                          <a:cs typeface="游ゴシック"/>
                          <a:sym typeface="游ゴシック"/>
                        </a:rPr>
                        <a:t>を実施する際にタイトルを表示</a:t>
                      </a:r>
                      <a:r>
                        <a:rPr lang="ja-JP" altLang="en-US" sz="3600" dirty="0">
                          <a:latin typeface="游ゴシック"/>
                          <a:ea typeface="游ゴシック"/>
                          <a:cs typeface="游ゴシック"/>
                          <a:sym typeface="游ゴシック"/>
                        </a:rPr>
                        <a:t>する。</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extLst>
                  <a:ext uri="{0D108BD9-81ED-4DB2-BD59-A6C34878D82A}">
                    <a16:rowId xmlns:a16="http://schemas.microsoft.com/office/drawing/2014/main" val="10002"/>
                  </a:ext>
                </a:extLst>
              </a:tr>
              <a:tr h="729148">
                <a:tc>
                  <a:txBody>
                    <a:bodyPr/>
                    <a:lstStyle/>
                    <a:p>
                      <a:pPr algn="l" defTabSz="1828800">
                        <a:defRPr sz="3600">
                          <a:latin typeface="游ゴシック"/>
                          <a:ea typeface="游ゴシック"/>
                          <a:cs typeface="游ゴシック"/>
                          <a:sym typeface="游ゴシック"/>
                        </a:defRPr>
                      </a:pPr>
                      <a:r>
                        <a:rPr lang="ja-JP" altLang="en-US" dirty="0"/>
                        <a:t>④</a:t>
                      </a:r>
                      <a:endParaRPr dirty="0"/>
                    </a:p>
                  </a:txBody>
                  <a:tcPr marL="45720" marR="45720"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1D8"/>
                    </a:solidFill>
                  </a:tcPr>
                </a:tc>
                <a:tc>
                  <a:txBody>
                    <a:bodyPr/>
                    <a:lstStyle/>
                    <a:p>
                      <a:pPr algn="l" defTabSz="1828800"/>
                      <a:r>
                        <a:rPr sz="3600" dirty="0" err="1">
                          <a:latin typeface="游ゴシック"/>
                          <a:ea typeface="游ゴシック"/>
                          <a:cs typeface="游ゴシック"/>
                          <a:sym typeface="游ゴシック"/>
                        </a:rPr>
                        <a:t>試験画面</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en-US" sz="3600" dirty="0">
                          <a:latin typeface="游ゴシック"/>
                          <a:ea typeface="游ゴシック"/>
                          <a:cs typeface="游ゴシック"/>
                          <a:sym typeface="游ゴシック"/>
                        </a:rPr>
                        <a:t>03_testScreen</a:t>
                      </a:r>
                      <a:r>
                        <a:rPr sz="3600" dirty="0">
                          <a:latin typeface="游ゴシック"/>
                          <a:ea typeface="游ゴシック"/>
                          <a:cs typeface="游ゴシック"/>
                          <a:sym typeface="游ゴシック"/>
                        </a:rPr>
                        <a:t>.html</a:t>
                      </a:r>
                    </a:p>
                  </a:txBody>
                  <a:tcPr marL="45720" marR="45720" horzOverflow="overflow">
                    <a:lnL w="25400">
                      <a:solidFill>
                        <a:srgbClr val="FFFFFF"/>
                      </a:solidFill>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ja-JP" altLang="en-US" sz="3600" dirty="0">
                          <a:latin typeface="游ゴシック"/>
                          <a:ea typeface="游ゴシック"/>
                          <a:cs typeface="游ゴシック"/>
                          <a:sym typeface="游ゴシック"/>
                        </a:rPr>
                        <a:t>フラッシュカード①</a:t>
                      </a:r>
                      <a:r>
                        <a:rPr sz="3600" dirty="0" err="1">
                          <a:latin typeface="游ゴシック"/>
                          <a:ea typeface="游ゴシック"/>
                          <a:cs typeface="游ゴシック"/>
                          <a:sym typeface="游ゴシック"/>
                        </a:rPr>
                        <a:t>の試験画面を表示</a:t>
                      </a:r>
                      <a:r>
                        <a:rPr lang="ja-JP" altLang="en-US" sz="3600" dirty="0">
                          <a:latin typeface="游ゴシック"/>
                          <a:ea typeface="游ゴシック"/>
                          <a:cs typeface="游ゴシック"/>
                          <a:sym typeface="游ゴシック"/>
                        </a:rPr>
                        <a:t>する。</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CAD1D8"/>
                    </a:solidFill>
                  </a:tcPr>
                </a:tc>
                <a:extLst>
                  <a:ext uri="{0D108BD9-81ED-4DB2-BD59-A6C34878D82A}">
                    <a16:rowId xmlns:a16="http://schemas.microsoft.com/office/drawing/2014/main" val="10003"/>
                  </a:ext>
                </a:extLst>
              </a:tr>
              <a:tr h="1255247">
                <a:tc>
                  <a:txBody>
                    <a:bodyPr/>
                    <a:lstStyle/>
                    <a:p>
                      <a:pPr algn="l" defTabSz="1828800"/>
                      <a:r>
                        <a:rPr lang="ja-JP" altLang="en-US" sz="3600" dirty="0">
                          <a:latin typeface="游ゴシック"/>
                          <a:ea typeface="游ゴシック"/>
                          <a:cs typeface="游ゴシック"/>
                          <a:sym typeface="游ゴシック"/>
                        </a:rPr>
                        <a:t>⑤</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sz="3600" dirty="0" err="1">
                          <a:latin typeface="游ゴシック"/>
                          <a:ea typeface="游ゴシック"/>
                          <a:cs typeface="游ゴシック"/>
                          <a:sym typeface="游ゴシック"/>
                        </a:rPr>
                        <a:t>復習画面</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3600" dirty="0">
                          <a:latin typeface="游ゴシック"/>
                          <a:ea typeface="游ゴシック"/>
                          <a:cs typeface="游ゴシック"/>
                          <a:sym typeface="游ゴシック"/>
                        </a:rPr>
                        <a:t>05_reviewScreen</a:t>
                      </a:r>
                      <a:r>
                        <a:rPr sz="36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3600" dirty="0">
                          <a:latin typeface="游ゴシック"/>
                          <a:ea typeface="游ゴシック"/>
                          <a:cs typeface="游ゴシック"/>
                          <a:sym typeface="游ゴシック"/>
                        </a:rPr>
                        <a:t>フラッシュカード①の復習画面を表示する。</a:t>
                      </a:r>
                    </a:p>
                    <a:p>
                      <a:pPr algn="l" defTabSz="1828800"/>
                      <a:r>
                        <a:rPr lang="ja-JP" altLang="en-US" sz="3600" dirty="0">
                          <a:latin typeface="游ゴシック"/>
                          <a:ea typeface="游ゴシック"/>
                          <a:cs typeface="游ゴシック"/>
                          <a:sym typeface="游ゴシック"/>
                        </a:rPr>
                        <a:t>復習の試験画面を表示する。</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1433668233"/>
                  </a:ext>
                </a:extLst>
              </a:tr>
              <a:tr h="771238">
                <a:tc rowSpan="2">
                  <a:txBody>
                    <a:bodyPr/>
                    <a:lstStyle/>
                    <a:p>
                      <a:pPr algn="l" defTabSz="1828800"/>
                      <a:r>
                        <a:rPr lang="ja-JP" altLang="en-US" sz="3600" dirty="0">
                          <a:latin typeface="游ゴシック"/>
                          <a:ea typeface="游ゴシック"/>
                          <a:cs typeface="游ゴシック"/>
                          <a:sym typeface="游ゴシック"/>
                        </a:rPr>
                        <a:t>⑥</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25400">
                      <a:solidFill>
                        <a:srgbClr val="FFFFFF"/>
                      </a:solidFill>
                    </a:lnB>
                    <a:solidFill>
                      <a:srgbClr val="E7E9EC"/>
                    </a:solidFill>
                  </a:tcPr>
                </a:tc>
                <a:tc rowSpan="2">
                  <a:txBody>
                    <a:bodyPr/>
                    <a:lstStyle/>
                    <a:p>
                      <a:pPr algn="l" defTabSz="1828800"/>
                      <a:r>
                        <a:rPr sz="3600" dirty="0" err="1">
                          <a:latin typeface="游ゴシック"/>
                          <a:ea typeface="游ゴシック"/>
                          <a:cs typeface="游ゴシック"/>
                          <a:sym typeface="游ゴシック"/>
                        </a:rPr>
                        <a:t>終了画面</a:t>
                      </a:r>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lang="en-US" altLang="ja-JP" sz="3600" dirty="0">
                          <a:latin typeface="游ゴシック"/>
                          <a:ea typeface="游ゴシック"/>
                          <a:cs typeface="游ゴシック"/>
                          <a:sym typeface="游ゴシック"/>
                        </a:rPr>
                        <a:t>03_testScreen.html</a:t>
                      </a: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3600" dirty="0">
                          <a:latin typeface="游ゴシック"/>
                          <a:ea typeface="游ゴシック"/>
                          <a:cs typeface="游ゴシック"/>
                          <a:sym typeface="游ゴシック"/>
                        </a:rPr>
                        <a:t>試験終了後に表示する。</a:t>
                      </a: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extLst>
                  <a:ext uri="{0D108BD9-81ED-4DB2-BD59-A6C34878D82A}">
                    <a16:rowId xmlns:a16="http://schemas.microsoft.com/office/drawing/2014/main" val="10004"/>
                  </a:ext>
                </a:extLst>
              </a:tr>
              <a:tr h="1255247">
                <a:tc vMerge="1">
                  <a:txBody>
                    <a:bodyPr/>
                    <a:lstStyle/>
                    <a:p>
                      <a:pPr algn="l" defTabSz="1828800"/>
                      <a:endParaRPr sz="36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vMerge="1">
                  <a:txBody>
                    <a:bodyPr/>
                    <a:lstStyle/>
                    <a:p>
                      <a:pPr algn="l" defTabSz="1828800"/>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en-US" altLang="ja-JP" sz="3600" dirty="0">
                          <a:latin typeface="游ゴシック"/>
                          <a:ea typeface="游ゴシック"/>
                          <a:cs typeface="游ゴシック"/>
                          <a:sym typeface="游ゴシック"/>
                        </a:rPr>
                        <a:t>05_reviewScreen.html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3600" dirty="0">
                          <a:latin typeface="游ゴシック"/>
                          <a:ea typeface="游ゴシック"/>
                          <a:cs typeface="游ゴシック"/>
                          <a:sym typeface="游ゴシック"/>
                        </a:rPr>
                        <a:t>復習の試験終了後に表示する。</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extLst>
                  <a:ext uri="{0D108BD9-81ED-4DB2-BD59-A6C34878D82A}">
                    <a16:rowId xmlns:a16="http://schemas.microsoft.com/office/drawing/2014/main" val="3308047274"/>
                  </a:ext>
                </a:extLst>
              </a:tr>
              <a:tr h="1379297">
                <a:tc>
                  <a:txBody>
                    <a:bodyPr/>
                    <a:lstStyle/>
                    <a:p>
                      <a:pPr algn="l" defTabSz="1828800"/>
                      <a:r>
                        <a:rPr sz="3600">
                          <a:latin typeface="游ゴシック"/>
                          <a:ea typeface="游ゴシック"/>
                          <a:cs typeface="游ゴシック"/>
                          <a:sym typeface="游ゴシック"/>
                        </a:rPr>
                        <a:t>⑦</a:t>
                      </a: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sz="3600">
                          <a:latin typeface="游ゴシック"/>
                          <a:ea typeface="游ゴシック"/>
                          <a:cs typeface="游ゴシック"/>
                          <a:sym typeface="游ゴシック"/>
                        </a:rPr>
                        <a:t>合格画面</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lang="en-US" sz="3600" dirty="0">
                          <a:latin typeface="游ゴシック"/>
                          <a:ea typeface="游ゴシック"/>
                          <a:cs typeface="游ゴシック"/>
                          <a:sym typeface="游ゴシック"/>
                        </a:rPr>
                        <a:t>passScreen</a:t>
                      </a:r>
                      <a:r>
                        <a:rPr sz="36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sz="3600" dirty="0" err="1">
                          <a:latin typeface="游ゴシック"/>
                          <a:ea typeface="游ゴシック"/>
                          <a:cs typeface="游ゴシック"/>
                          <a:sym typeface="游ゴシック"/>
                        </a:rPr>
                        <a:t>試験終了後に、全ての漢字が全問正解</a:t>
                      </a:r>
                      <a:r>
                        <a:rPr lang="ja-JP" altLang="en-US" sz="3600" dirty="0">
                          <a:latin typeface="游ゴシック"/>
                          <a:ea typeface="游ゴシック"/>
                          <a:cs typeface="游ゴシック"/>
                          <a:sym typeface="游ゴシック"/>
                        </a:rPr>
                        <a:t>（連続</a:t>
                      </a:r>
                      <a:r>
                        <a:rPr lang="en-US" altLang="ja-JP" sz="3600" dirty="0">
                          <a:latin typeface="游ゴシック"/>
                          <a:ea typeface="游ゴシック"/>
                          <a:cs typeface="游ゴシック"/>
                          <a:sym typeface="游ゴシック"/>
                        </a:rPr>
                        <a:t>3</a:t>
                      </a:r>
                      <a:r>
                        <a:rPr lang="ja-JP" altLang="en-US" sz="3600" dirty="0">
                          <a:latin typeface="游ゴシック"/>
                          <a:ea typeface="游ゴシック"/>
                          <a:cs typeface="游ゴシック"/>
                          <a:sym typeface="游ゴシック"/>
                        </a:rPr>
                        <a:t>回）となった</a:t>
                      </a:r>
                      <a:r>
                        <a:rPr sz="3600" dirty="0" err="1">
                          <a:latin typeface="游ゴシック"/>
                          <a:ea typeface="游ゴシック"/>
                          <a:cs typeface="游ゴシック"/>
                          <a:sym typeface="游ゴシック"/>
                        </a:rPr>
                        <a:t>場合に表示</a:t>
                      </a:r>
                      <a:r>
                        <a:rPr lang="ja-JP" altLang="en-US" sz="3600" dirty="0">
                          <a:latin typeface="游ゴシック"/>
                          <a:ea typeface="游ゴシック"/>
                          <a:cs typeface="游ゴシック"/>
                          <a:sym typeface="游ゴシック"/>
                        </a:rPr>
                        <a:t>する。</a:t>
                      </a:r>
                      <a:endParaRPr sz="36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extLst>
                  <a:ext uri="{0D108BD9-81ED-4DB2-BD59-A6C34878D82A}">
                    <a16:rowId xmlns:a16="http://schemas.microsoft.com/office/drawing/2014/main" val="10006"/>
                  </a:ext>
                </a:extLst>
              </a:tr>
            </a:tbl>
          </a:graphicData>
        </a:graphic>
      </p:graphicFrame>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54F25-22A1-77C1-0C51-E808A61D31F2}"/>
            </a:ext>
          </a:extLst>
        </p:cNvPr>
        <p:cNvGrpSpPr/>
        <p:nvPr/>
      </p:nvGrpSpPr>
      <p:grpSpPr>
        <a:xfrm>
          <a:off x="0" y="0"/>
          <a:ext cx="0" cy="0"/>
          <a:chOff x="0" y="0"/>
          <a:chExt cx="0" cy="0"/>
        </a:xfrm>
      </p:grpSpPr>
      <p:sp>
        <p:nvSpPr>
          <p:cNvPr id="188" name="タイトル 1">
            <a:extLst>
              <a:ext uri="{FF2B5EF4-FFF2-40B4-BE49-F238E27FC236}">
                <a16:creationId xmlns:a16="http://schemas.microsoft.com/office/drawing/2014/main" id="{C447182A-601E-CFF6-D794-6CCE3C91E05A}"/>
              </a:ext>
            </a:extLst>
          </p:cNvPr>
          <p:cNvSpPr txBox="1">
            <a:spLocks noGrp="1"/>
          </p:cNvSpPr>
          <p:nvPr>
            <p:ph type="title"/>
          </p:nvPr>
        </p:nvSpPr>
        <p:spPr>
          <a:xfrm>
            <a:off x="1676400" y="730251"/>
            <a:ext cx="21031200" cy="1612901"/>
          </a:xfrm>
          <a:prstGeom prst="rect">
            <a:avLst/>
          </a:prstGeom>
        </p:spPr>
        <p:txBody>
          <a:bodyPr>
            <a:normAutofit/>
          </a:bodyPr>
          <a:lstStyle>
            <a:lvl1pPr>
              <a:defRPr sz="5200"/>
            </a:lvl1pPr>
          </a:lstStyle>
          <a:p>
            <a:r>
              <a:rPr lang="ja-JP" altLang="en-US" dirty="0"/>
              <a:t>①</a:t>
            </a:r>
            <a:r>
              <a:rPr lang="zh-TW" altLang="en-US" sz="5400" dirty="0">
                <a:latin typeface="游ゴシック"/>
                <a:ea typeface="游ゴシック"/>
                <a:cs typeface="游ゴシック"/>
                <a:sym typeface="游ゴシック"/>
              </a:rPr>
              <a:t>音声設定機能</a:t>
            </a:r>
            <a:endParaRPr dirty="0"/>
          </a:p>
        </p:txBody>
      </p:sp>
      <p:sp>
        <p:nvSpPr>
          <p:cNvPr id="189" name="問題画面が表示されてから、解答するまでの時間を制限します。…">
            <a:extLst>
              <a:ext uri="{FF2B5EF4-FFF2-40B4-BE49-F238E27FC236}">
                <a16:creationId xmlns:a16="http://schemas.microsoft.com/office/drawing/2014/main" id="{23E6AEF8-EDEB-0869-5F90-A7F55CCE5E7C}"/>
              </a:ext>
            </a:extLst>
          </p:cNvPr>
          <p:cNvSpPr txBox="1"/>
          <p:nvPr/>
        </p:nvSpPr>
        <p:spPr>
          <a:xfrm>
            <a:off x="1676400" y="4481557"/>
            <a:ext cx="20389972" cy="52502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r>
              <a:rPr lang="ja-JP" altLang="en-US" dirty="0">
                <a:latin typeface="游ゴシック Light" panose="020B0300000000000000" pitchFamily="50" charset="-128"/>
                <a:ea typeface="游ゴシック Light" panose="020B0300000000000000" pitchFamily="50" charset="-128"/>
              </a:rPr>
              <a:t>再生する言語の選択では、プルダウンリストより言語を選択可能とする</a:t>
            </a:r>
            <a:r>
              <a:rPr dirty="0">
                <a:latin typeface="游ゴシック Light" panose="020B0300000000000000" pitchFamily="50" charset="-128"/>
                <a:ea typeface="游ゴシック Light" panose="020B0300000000000000" pitchFamily="50" charset="-128"/>
              </a:rPr>
              <a:t>。</a:t>
            </a:r>
            <a:r>
              <a:rPr lang="ja-JP" altLang="en-US" dirty="0">
                <a:latin typeface="游ゴシック Light" panose="020B0300000000000000" pitchFamily="50" charset="-128"/>
                <a:ea typeface="游ゴシック Light" panose="020B0300000000000000" pitchFamily="50" charset="-128"/>
              </a:rPr>
              <a:t>音声設定画面で外国語を選択した場合は、その言語の音声を再生する。　　音声設定画面で「なし」という選択肢を選んだ場合は、日本語の音声だけが再生される。</a:t>
            </a:r>
            <a:endParaRPr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音量では、スライドバーにより音量を調整可能とする</a:t>
            </a:r>
            <a:r>
              <a:rPr dirty="0">
                <a:latin typeface="游ゴシック Light" panose="020B0300000000000000" pitchFamily="50" charset="-128"/>
                <a:ea typeface="游ゴシック Light" panose="020B0300000000000000" pitchFamily="50" charset="-128"/>
              </a:rPr>
              <a:t>。</a:t>
            </a:r>
          </a:p>
          <a:p>
            <a:r>
              <a:rPr lang="ja-JP" altLang="en-US" dirty="0">
                <a:latin typeface="游ゴシック Light" panose="020B0300000000000000" pitchFamily="50" charset="-128"/>
                <a:ea typeface="游ゴシック Light" panose="020B0300000000000000" pitchFamily="50" charset="-128"/>
              </a:rPr>
              <a:t>音高では、スライドバーにより音高を調整可能とする。</a:t>
            </a:r>
          </a:p>
        </p:txBody>
      </p:sp>
      <p:sp>
        <p:nvSpPr>
          <p:cNvPr id="190" name="タイトル 1">
            <a:extLst>
              <a:ext uri="{FF2B5EF4-FFF2-40B4-BE49-F238E27FC236}">
                <a16:creationId xmlns:a16="http://schemas.microsoft.com/office/drawing/2014/main" id="{6A64E409-51A1-0371-8B90-FD4E39BD9C54}"/>
              </a:ext>
            </a:extLst>
          </p:cNvPr>
          <p:cNvSpPr txBox="1"/>
          <p:nvPr/>
        </p:nvSpPr>
        <p:spPr>
          <a:xfrm>
            <a:off x="1676400" y="241511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spcBef>
                <a:spcPts val="0"/>
              </a:spcBef>
              <a:defRPr sz="5200">
                <a:latin typeface="游ゴシック Light"/>
                <a:ea typeface="游ゴシック Light"/>
                <a:cs typeface="游ゴシック Light"/>
                <a:sym typeface="游ゴシック Light"/>
              </a:defRPr>
            </a:lvl1pPr>
          </a:lstStyle>
          <a:p>
            <a:r>
              <a:rPr dirty="0" err="1"/>
              <a:t>概要</a:t>
            </a:r>
            <a:endParaRPr dirty="0"/>
          </a:p>
        </p:txBody>
      </p:sp>
    </p:spTree>
    <p:extLst>
      <p:ext uri="{BB962C8B-B14F-4D97-AF65-F5344CB8AC3E}">
        <p14:creationId xmlns:p14="http://schemas.microsoft.com/office/powerpoint/2010/main" val="94091872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93AC1-119F-199D-7FEB-05F6B3189CEF}"/>
            </a:ext>
          </a:extLst>
        </p:cNvPr>
        <p:cNvGrpSpPr/>
        <p:nvPr/>
      </p:nvGrpSpPr>
      <p:grpSpPr>
        <a:xfrm>
          <a:off x="0" y="0"/>
          <a:ext cx="0" cy="0"/>
          <a:chOff x="0" y="0"/>
          <a:chExt cx="0" cy="0"/>
        </a:xfrm>
      </p:grpSpPr>
      <p:graphicFrame>
        <p:nvGraphicFramePr>
          <p:cNvPr id="193" name="表 3">
            <a:extLst>
              <a:ext uri="{FF2B5EF4-FFF2-40B4-BE49-F238E27FC236}">
                <a16:creationId xmlns:a16="http://schemas.microsoft.com/office/drawing/2014/main" id="{8CC3F985-1E90-5FC9-6DB0-7BAA78B2A463}"/>
              </a:ext>
            </a:extLst>
          </p:cNvPr>
          <p:cNvGraphicFramePr/>
          <p:nvPr>
            <p:extLst>
              <p:ext uri="{D42A27DB-BD31-4B8C-83A1-F6EECF244321}">
                <p14:modId xmlns:p14="http://schemas.microsoft.com/office/powerpoint/2010/main" val="2224400098"/>
              </p:ext>
            </p:extLst>
          </p:nvPr>
        </p:nvGraphicFramePr>
        <p:xfrm>
          <a:off x="771525" y="2785493"/>
          <a:ext cx="23367322" cy="5159284"/>
        </p:xfrm>
        <a:graphic>
          <a:graphicData uri="http://schemas.openxmlformats.org/drawingml/2006/table">
            <a:tbl>
              <a:tblPr firstRow="1" bandRow="1">
                <a:tableStyleId>{4C3C2611-4C71-4FC5-86AE-919BDF0F9419}</a:tableStyleId>
              </a:tblPr>
              <a:tblGrid>
                <a:gridCol w="1681272">
                  <a:extLst>
                    <a:ext uri="{9D8B030D-6E8A-4147-A177-3AD203B41FA5}">
                      <a16:colId xmlns:a16="http://schemas.microsoft.com/office/drawing/2014/main" val="20000"/>
                    </a:ext>
                  </a:extLst>
                </a:gridCol>
                <a:gridCol w="4629167">
                  <a:extLst>
                    <a:ext uri="{9D8B030D-6E8A-4147-A177-3AD203B41FA5}">
                      <a16:colId xmlns:a16="http://schemas.microsoft.com/office/drawing/2014/main" val="20001"/>
                    </a:ext>
                  </a:extLst>
                </a:gridCol>
                <a:gridCol w="4629167">
                  <a:extLst>
                    <a:ext uri="{9D8B030D-6E8A-4147-A177-3AD203B41FA5}">
                      <a16:colId xmlns:a16="http://schemas.microsoft.com/office/drawing/2014/main" val="20002"/>
                    </a:ext>
                  </a:extLst>
                </a:gridCol>
                <a:gridCol w="12427716">
                  <a:extLst>
                    <a:ext uri="{9D8B030D-6E8A-4147-A177-3AD203B41FA5}">
                      <a16:colId xmlns:a16="http://schemas.microsoft.com/office/drawing/2014/main" val="20003"/>
                    </a:ext>
                  </a:extLst>
                </a:gridCol>
              </a:tblGrid>
              <a:tr h="1224130">
                <a:tc>
                  <a:txBody>
                    <a:bodyPr/>
                    <a:lstStyle/>
                    <a:p>
                      <a:pPr algn="l" defTabSz="1828800">
                        <a:defRPr b="0"/>
                      </a:pPr>
                      <a:r>
                        <a:rPr sz="2000" b="1">
                          <a:solidFill>
                            <a:srgbClr val="FFFFFF"/>
                          </a:solidFill>
                          <a:latin typeface="游ゴシック"/>
                          <a:ea typeface="游ゴシック"/>
                          <a:cs typeface="游ゴシック"/>
                          <a:sym typeface="游ゴシック"/>
                        </a:rPr>
                        <a:t>#</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ファイル名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メソッド名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説明</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extLst>
                  <a:ext uri="{0D108BD9-81ED-4DB2-BD59-A6C34878D82A}">
                    <a16:rowId xmlns:a16="http://schemas.microsoft.com/office/drawing/2014/main" val="10000"/>
                  </a:ext>
                </a:extLst>
              </a:tr>
              <a:tr h="2336313">
                <a:tc>
                  <a:txBody>
                    <a:bodyPr/>
                    <a:lstStyle/>
                    <a:p>
                      <a:pPr algn="l" defTabSz="1828800"/>
                      <a:r>
                        <a:rPr lang="ja-JP" altLang="en-US" sz="2000" dirty="0">
                          <a:latin typeface="游ゴシック"/>
                          <a:ea typeface="游ゴシック"/>
                          <a:cs typeface="游ゴシック"/>
                          <a:sym typeface="游ゴシック"/>
                        </a:rPr>
                        <a:t>①</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a:latin typeface="游ゴシック"/>
                          <a:ea typeface="游ゴシック"/>
                          <a:cs typeface="游ゴシック"/>
                          <a:sym typeface="游ゴシック"/>
                        </a:rPr>
                        <a:t>01_setVoice</a:t>
                      </a:r>
                      <a:r>
                        <a:rPr sz="20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a:t>
                      </a:r>
                      <a:r>
                        <a:rPr lang="en-US" altLang="ja-JP" sz="2000" dirty="0">
                          <a:latin typeface="游ゴシック"/>
                          <a:ea typeface="游ゴシック"/>
                          <a:cs typeface="游ゴシック"/>
                          <a:sym typeface="游ゴシック"/>
                        </a:rPr>
                        <a:t>Html</a:t>
                      </a:r>
                      <a:r>
                        <a:rPr lang="ja-JP" altLang="en-US" sz="2000" dirty="0">
                          <a:latin typeface="游ゴシック"/>
                          <a:ea typeface="游ゴシック"/>
                          <a:cs typeface="游ゴシック"/>
                          <a:sym typeface="游ゴシック"/>
                        </a:rPr>
                        <a:t>内の</a:t>
                      </a:r>
                      <a:r>
                        <a:rPr lang="en-US" altLang="ja-JP" sz="2000" dirty="0">
                          <a:latin typeface="游ゴシック"/>
                          <a:ea typeface="游ゴシック"/>
                          <a:cs typeface="游ゴシック"/>
                          <a:sym typeface="游ゴシック"/>
                        </a:rPr>
                        <a:t>script</a:t>
                      </a:r>
                      <a:r>
                        <a:rPr lang="ja-JP" altLang="en-US" sz="2000" dirty="0">
                          <a:latin typeface="游ゴシック"/>
                          <a:ea typeface="游ゴシック"/>
                          <a:cs typeface="游ゴシック"/>
                          <a:sym typeface="游ゴシック"/>
                        </a:rPr>
                        <a: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再生する言語の選択、音量、音高の設定画面を表示して言語選択、音量、音高の変更を受け付ける。</a:t>
                      </a:r>
                      <a:r>
                        <a:rPr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再生する言語の選択はプルダウンリストとする。</a:t>
                      </a:r>
                      <a:r>
                        <a:rPr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音量はスライドバーで設定可能とする。</a:t>
                      </a:r>
                      <a:r>
                        <a:rPr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音高はスライドバーで設定可能とする。</a:t>
                      </a:r>
                      <a:r>
                        <a:rPr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各設定の完了時、設定値をシート「音声設定」に保存する（</a:t>
                      </a:r>
                      <a:r>
                        <a:rPr lang="en-US" altLang="ja-JP" sz="2000" dirty="0" err="1">
                          <a:latin typeface="游ゴシック"/>
                          <a:ea typeface="游ゴシック"/>
                          <a:cs typeface="游ゴシック"/>
                          <a:sym typeface="游ゴシック"/>
                        </a:rPr>
                        <a:t>saveAudioSettings</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最後に、条件設定画面（</a:t>
                      </a:r>
                      <a:r>
                        <a:rPr lang="en-US" altLang="ja-JP" sz="2000" dirty="0">
                          <a:latin typeface="游ゴシック"/>
                          <a:ea typeface="游ゴシック"/>
                          <a:cs typeface="游ゴシック"/>
                          <a:sym typeface="游ゴシック"/>
                        </a:rPr>
                        <a:t>02_testConditionSetting</a:t>
                      </a:r>
                      <a:r>
                        <a:rPr lang="ja-JP" altLang="en-US" sz="2000" dirty="0">
                          <a:latin typeface="游ゴシック"/>
                          <a:ea typeface="游ゴシック"/>
                          <a:cs typeface="游ゴシック"/>
                          <a:sym typeface="游ゴシック"/>
                        </a:rPr>
                        <a:t>）に遷移する。</a:t>
                      </a:r>
                      <a:r>
                        <a:rPr sz="2000" dirty="0">
                          <a:latin typeface="游ゴシック"/>
                          <a:ea typeface="游ゴシック"/>
                          <a:cs typeface="游ゴシック"/>
                          <a:sym typeface="游ゴシック"/>
                        </a:rPr>
                        <a:t>
</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10002"/>
                  </a:ext>
                </a:extLst>
              </a:tr>
              <a:tr h="1405314">
                <a:tc>
                  <a:txBody>
                    <a:bodyPr/>
                    <a:lstStyle/>
                    <a:p>
                      <a:pPr algn="l" defTabSz="1828800">
                        <a:defRPr>
                          <a:latin typeface="游ゴシック"/>
                          <a:ea typeface="游ゴシック"/>
                          <a:cs typeface="游ゴシック"/>
                          <a:sym typeface="游ゴシック"/>
                        </a:defRPr>
                      </a:pPr>
                      <a:r>
                        <a:rPr lang="ja-JP" altLang="en-US" sz="2000" dirty="0"/>
                        <a:t>②</a:t>
                      </a:r>
                      <a:endParaRPr sz="2000"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a:solidFill>
                        <a:srgbClr val="FFFFFF"/>
                      </a:solidFill>
                    </a:lnB>
                    <a:solidFill>
                      <a:srgbClr val="E7E9EC"/>
                    </a:solidFill>
                  </a:tcPr>
                </a:tc>
                <a:tc>
                  <a:txBody>
                    <a:bodyPr/>
                    <a:lstStyle/>
                    <a:p>
                      <a:pPr algn="l" defTabSz="1828800"/>
                      <a:r>
                        <a:rPr sz="2000" dirty="0">
                          <a:latin typeface="游ゴシック"/>
                          <a:ea typeface="游ゴシック"/>
                          <a:cs typeface="游ゴシック"/>
                          <a:sym typeface="游ゴシック"/>
                        </a:rPr>
                        <a:t>コード.</a:t>
                      </a:r>
                      <a:r>
                        <a:rPr lang="en-US" sz="2000" dirty="0">
                          <a:latin typeface="游ゴシック"/>
                          <a:ea typeface="游ゴシック"/>
                          <a:cs typeface="游ゴシック"/>
                          <a:sym typeface="游ゴシック"/>
                        </a:rPr>
                        <a:t>gs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a:solidFill>
                        <a:srgbClr val="FFFFFF"/>
                      </a:solidFill>
                    </a:lnB>
                    <a:solidFill>
                      <a:srgbClr val="E7E9EC"/>
                    </a:solidFill>
                  </a:tcPr>
                </a:tc>
                <a:tc>
                  <a:txBody>
                    <a:bodyPr/>
                    <a:lstStyle/>
                    <a:p>
                      <a:pPr algn="l" defTabSz="1828800"/>
                      <a:r>
                        <a:rPr lang="en-US" sz="2000" dirty="0" err="1">
                          <a:latin typeface="游ゴシック"/>
                          <a:ea typeface="游ゴシック"/>
                          <a:cs typeface="游ゴシック"/>
                          <a:sym typeface="游ゴシック"/>
                        </a:rPr>
                        <a:t>saveAudioSettings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a:solidFill>
                        <a:srgbClr val="FFFFFF"/>
                      </a:solidFill>
                    </a:lnB>
                    <a:solidFill>
                      <a:srgbClr val="E7E9EC"/>
                    </a:solidFill>
                  </a:tcPr>
                </a:tc>
                <a:tc>
                  <a:txBody>
                    <a:bodyPr/>
                    <a:lstStyle/>
                    <a:p>
                      <a:pPr algn="l" defTabSz="457200"/>
                      <a:r>
                        <a:rPr lang="ja-JP" altLang="en-US" sz="2000" dirty="0">
                          <a:latin typeface="游ゴシック"/>
                          <a:ea typeface="游ゴシック"/>
                          <a:cs typeface="游ゴシック"/>
                          <a:sym typeface="游ゴシック"/>
                        </a:rPr>
                        <a:t>設定した言語、音量、音高の値をシート「音声設定」に保存する。</a:t>
                      </a:r>
                      <a:r>
                        <a:rPr sz="2000" dirty="0">
                          <a:solidFill>
                            <a:srgbClr val="222222"/>
                          </a:solidFill>
                          <a:latin typeface="Helvetica"/>
                          <a:ea typeface="Helvetica"/>
                          <a:cs typeface="Helvetica"/>
                          <a:sym typeface="Helvetica"/>
                        </a:rPr>
                        <a:t>
</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a:solidFill>
                        <a:srgbClr val="FFFFFF"/>
                      </a:solidFill>
                    </a:lnB>
                    <a:solidFill>
                      <a:srgbClr val="E7E9EC"/>
                    </a:solidFill>
                  </a:tcPr>
                </a:tc>
                <a:extLst>
                  <a:ext uri="{0D108BD9-81ED-4DB2-BD59-A6C34878D82A}">
                    <a16:rowId xmlns:a16="http://schemas.microsoft.com/office/drawing/2014/main" val="648420844"/>
                  </a:ext>
                </a:extLst>
              </a:tr>
            </a:tbl>
          </a:graphicData>
        </a:graphic>
      </p:graphicFrame>
      <p:grpSp>
        <p:nvGrpSpPr>
          <p:cNvPr id="2" name="グループ化 1">
            <a:extLst>
              <a:ext uri="{FF2B5EF4-FFF2-40B4-BE49-F238E27FC236}">
                <a16:creationId xmlns:a16="http://schemas.microsoft.com/office/drawing/2014/main" id="{ED22996C-DAE8-135C-FD82-0928648841C8}"/>
              </a:ext>
            </a:extLst>
          </p:cNvPr>
          <p:cNvGrpSpPr/>
          <p:nvPr/>
        </p:nvGrpSpPr>
        <p:grpSpPr>
          <a:xfrm>
            <a:off x="1676400" y="512554"/>
            <a:ext cx="21186477" cy="2535072"/>
            <a:chOff x="1676400" y="18778"/>
            <a:chExt cx="21186477" cy="2535072"/>
          </a:xfrm>
        </p:grpSpPr>
        <p:sp>
          <p:nvSpPr>
            <p:cNvPr id="3" name="タイトル 1">
              <a:extLst>
                <a:ext uri="{FF2B5EF4-FFF2-40B4-BE49-F238E27FC236}">
                  <a16:creationId xmlns:a16="http://schemas.microsoft.com/office/drawing/2014/main" id="{1D544399-AC06-E906-128C-946485A6BF51}"/>
                </a:ext>
              </a:extLst>
            </p:cNvPr>
            <p:cNvSpPr txBox="1">
              <a:spLocks/>
            </p:cNvSpPr>
            <p:nvPr/>
          </p:nvSpPr>
          <p:spPr>
            <a:xfrm>
              <a:off x="1676400" y="1877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hangingPunct="1"/>
              <a:r>
                <a:rPr lang="zh-TW" altLang="en-US" dirty="0"/>
                <a:t>①音声設定機能</a:t>
              </a:r>
              <a:endParaRPr lang="ja-JP" altLang="en-US" dirty="0"/>
            </a:p>
          </p:txBody>
        </p:sp>
        <p:sp>
          <p:nvSpPr>
            <p:cNvPr id="4" name="タイトル 1">
              <a:extLst>
                <a:ext uri="{FF2B5EF4-FFF2-40B4-BE49-F238E27FC236}">
                  <a16:creationId xmlns:a16="http://schemas.microsoft.com/office/drawing/2014/main" id="{384AEBDE-9B1E-7796-74A5-5CB0C9501913}"/>
                </a:ext>
              </a:extLst>
            </p:cNvPr>
            <p:cNvSpPr txBox="1">
              <a:spLocks/>
            </p:cNvSpPr>
            <p:nvPr/>
          </p:nvSpPr>
          <p:spPr>
            <a:xfrm>
              <a:off x="1676400" y="940949"/>
              <a:ext cx="21186477"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algn="ctr" hangingPunct="1"/>
              <a:r>
                <a:rPr lang="ja-JP" altLang="en-US" dirty="0"/>
                <a:t>関連メソッド一覧</a:t>
              </a:r>
            </a:p>
          </p:txBody>
        </p:sp>
      </p:grpSp>
    </p:spTree>
    <p:extLst>
      <p:ext uri="{BB962C8B-B14F-4D97-AF65-F5344CB8AC3E}">
        <p14:creationId xmlns:p14="http://schemas.microsoft.com/office/powerpoint/2010/main" val="311932537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6A4FD-D2CE-1902-2BDD-24908E9D8B9F}"/>
            </a:ext>
          </a:extLst>
        </p:cNvPr>
        <p:cNvGrpSpPr/>
        <p:nvPr/>
      </p:nvGrpSpPr>
      <p:grpSpPr>
        <a:xfrm>
          <a:off x="0" y="0"/>
          <a:ext cx="0" cy="0"/>
          <a:chOff x="0" y="0"/>
          <a:chExt cx="0" cy="0"/>
        </a:xfrm>
      </p:grpSpPr>
      <p:sp>
        <p:nvSpPr>
          <p:cNvPr id="188" name="タイトル 1">
            <a:extLst>
              <a:ext uri="{FF2B5EF4-FFF2-40B4-BE49-F238E27FC236}">
                <a16:creationId xmlns:a16="http://schemas.microsoft.com/office/drawing/2014/main" id="{A9DDE7E9-3F2B-BBCC-EC39-DFEF6427EA0C}"/>
              </a:ext>
            </a:extLst>
          </p:cNvPr>
          <p:cNvSpPr txBox="1">
            <a:spLocks noGrp="1"/>
          </p:cNvSpPr>
          <p:nvPr>
            <p:ph type="title"/>
          </p:nvPr>
        </p:nvSpPr>
        <p:spPr>
          <a:xfrm>
            <a:off x="1676400" y="730251"/>
            <a:ext cx="21031200" cy="1612901"/>
          </a:xfrm>
          <a:prstGeom prst="rect">
            <a:avLst/>
          </a:prstGeom>
        </p:spPr>
        <p:txBody>
          <a:bodyPr>
            <a:normAutofit/>
          </a:bodyPr>
          <a:lstStyle>
            <a:lvl1pPr>
              <a:defRPr sz="5200"/>
            </a:lvl1pPr>
          </a:lstStyle>
          <a:p>
            <a:r>
              <a:rPr lang="ja-JP" altLang="en-US" sz="5400" dirty="0">
                <a:latin typeface="游ゴシック" panose="020B0400000000000000" pitchFamily="50" charset="-128"/>
                <a:ea typeface="游ゴシック" panose="020B0400000000000000" pitchFamily="50" charset="-128"/>
              </a:rPr>
              <a:t>②条件設定</a:t>
            </a:r>
            <a:r>
              <a:rPr sz="5400" dirty="0" err="1">
                <a:latin typeface="游ゴシック" panose="020B0400000000000000" pitchFamily="50" charset="-128"/>
                <a:ea typeface="游ゴシック" panose="020B0400000000000000" pitchFamily="50" charset="-128"/>
              </a:rPr>
              <a:t>機能</a:t>
            </a:r>
            <a:endParaRPr sz="5400" dirty="0">
              <a:latin typeface="游ゴシック" panose="020B0400000000000000" pitchFamily="50" charset="-128"/>
              <a:ea typeface="游ゴシック" panose="020B0400000000000000" pitchFamily="50" charset="-128"/>
            </a:endParaRPr>
          </a:p>
        </p:txBody>
      </p:sp>
      <p:sp>
        <p:nvSpPr>
          <p:cNvPr id="189" name="問題画面が表示されてから、解答するまでの時間を制限します。…">
            <a:extLst>
              <a:ext uri="{FF2B5EF4-FFF2-40B4-BE49-F238E27FC236}">
                <a16:creationId xmlns:a16="http://schemas.microsoft.com/office/drawing/2014/main" id="{31917BC9-B985-336F-B213-088D9B0A1B23}"/>
              </a:ext>
            </a:extLst>
          </p:cNvPr>
          <p:cNvSpPr txBox="1"/>
          <p:nvPr/>
        </p:nvSpPr>
        <p:spPr>
          <a:xfrm>
            <a:off x="1676397" y="4884402"/>
            <a:ext cx="21031202" cy="51625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rPr lang="ja-JP" altLang="en-US" dirty="0">
                <a:latin typeface="游ゴシック Light" panose="020B0300000000000000" pitchFamily="50" charset="-128"/>
                <a:ea typeface="游ゴシック Light" panose="020B0300000000000000" pitchFamily="50" charset="-128"/>
              </a:rPr>
              <a:t>制限時間では、試験</a:t>
            </a:r>
            <a:r>
              <a:rPr dirty="0" err="1">
                <a:latin typeface="游ゴシック Light" panose="020B0300000000000000" pitchFamily="50" charset="-128"/>
                <a:ea typeface="游ゴシック Light" panose="020B0300000000000000" pitchFamily="50" charset="-128"/>
              </a:rPr>
              <a:t>画面が表示されてから</a:t>
            </a:r>
            <a:r>
              <a:rPr dirty="0">
                <a:latin typeface="游ゴシック Light" panose="020B0300000000000000" pitchFamily="50" charset="-128"/>
                <a:ea typeface="游ゴシック Light" panose="020B0300000000000000" pitchFamily="50" charset="-128"/>
              </a:rPr>
              <a:t>、</a:t>
            </a:r>
            <a:r>
              <a:rPr lang="ja-JP" altLang="en-US" dirty="0">
                <a:latin typeface="游ゴシック Light" panose="020B0300000000000000" pitchFamily="50" charset="-128"/>
                <a:ea typeface="游ゴシック Light" panose="020B0300000000000000" pitchFamily="50" charset="-128"/>
              </a:rPr>
              <a:t>回答</a:t>
            </a:r>
            <a:r>
              <a:rPr dirty="0" err="1">
                <a:latin typeface="游ゴシック Light" panose="020B0300000000000000" pitchFamily="50" charset="-128"/>
                <a:ea typeface="游ゴシック Light" panose="020B0300000000000000" pitchFamily="50" charset="-128"/>
              </a:rPr>
              <a:t>するまでの時間を制限</a:t>
            </a:r>
            <a:r>
              <a:rPr lang="ja-JP" altLang="en-US" dirty="0">
                <a:latin typeface="游ゴシック Light" panose="020B0300000000000000" pitchFamily="50" charset="-128"/>
                <a:ea typeface="游ゴシック Light" panose="020B0300000000000000" pitchFamily="50" charset="-128"/>
              </a:rPr>
              <a:t>するために、制限時間（秒）を設定可能とする</a:t>
            </a:r>
            <a:r>
              <a:rPr dirty="0">
                <a:latin typeface="游ゴシック Light" panose="020B0300000000000000" pitchFamily="50" charset="-128"/>
                <a:ea typeface="游ゴシック Light" panose="020B0300000000000000" pitchFamily="50" charset="-128"/>
              </a:rPr>
              <a:t>。</a:t>
            </a:r>
            <a:endParaRPr lang="en-US"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出題項目数では、総項目数を参考に出題数を設定可能とする。</a:t>
            </a:r>
            <a:endParaRPr lang="en-US" altLang="ja-JP"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記録項目数は、既に記録された実施済み試験項目数を表示する。</a:t>
            </a:r>
            <a:endParaRPr lang="en-US" altLang="ja-JP"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総項目数は、フラッシュカード①の全項目数を表示する。</a:t>
            </a:r>
            <a:endParaRPr dirty="0">
              <a:latin typeface="游ゴシック Light" panose="020B0300000000000000" pitchFamily="50" charset="-128"/>
              <a:ea typeface="游ゴシック Light" panose="020B0300000000000000" pitchFamily="50" charset="-128"/>
            </a:endParaRPr>
          </a:p>
        </p:txBody>
      </p:sp>
      <p:sp>
        <p:nvSpPr>
          <p:cNvPr id="190" name="タイトル 1">
            <a:extLst>
              <a:ext uri="{FF2B5EF4-FFF2-40B4-BE49-F238E27FC236}">
                <a16:creationId xmlns:a16="http://schemas.microsoft.com/office/drawing/2014/main" id="{A1C4FBA1-DD42-F7D9-F0FF-6785AF15C819}"/>
              </a:ext>
            </a:extLst>
          </p:cNvPr>
          <p:cNvSpPr txBox="1"/>
          <p:nvPr/>
        </p:nvSpPr>
        <p:spPr>
          <a:xfrm>
            <a:off x="1676400" y="241511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spcBef>
                <a:spcPts val="0"/>
              </a:spcBef>
              <a:defRPr sz="5200">
                <a:latin typeface="游ゴシック Light"/>
                <a:ea typeface="游ゴシック Light"/>
                <a:cs typeface="游ゴシック Light"/>
                <a:sym typeface="游ゴシック Light"/>
              </a:defRPr>
            </a:lvl1pPr>
          </a:lstStyle>
          <a:p>
            <a:r>
              <a:rPr dirty="0" err="1"/>
              <a:t>概要</a:t>
            </a:r>
            <a:endParaRPr dirty="0"/>
          </a:p>
        </p:txBody>
      </p:sp>
    </p:spTree>
    <p:extLst>
      <p:ext uri="{BB962C8B-B14F-4D97-AF65-F5344CB8AC3E}">
        <p14:creationId xmlns:p14="http://schemas.microsoft.com/office/powerpoint/2010/main" val="123202577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57CC2-7EC2-3C73-21B4-E7B13D40C262}"/>
            </a:ext>
          </a:extLst>
        </p:cNvPr>
        <p:cNvGrpSpPr/>
        <p:nvPr/>
      </p:nvGrpSpPr>
      <p:grpSpPr>
        <a:xfrm>
          <a:off x="0" y="0"/>
          <a:ext cx="0" cy="0"/>
          <a:chOff x="0" y="0"/>
          <a:chExt cx="0" cy="0"/>
        </a:xfrm>
      </p:grpSpPr>
      <p:graphicFrame>
        <p:nvGraphicFramePr>
          <p:cNvPr id="193" name="表 3">
            <a:extLst>
              <a:ext uri="{FF2B5EF4-FFF2-40B4-BE49-F238E27FC236}">
                <a16:creationId xmlns:a16="http://schemas.microsoft.com/office/drawing/2014/main" id="{FCDA97B5-62DA-91F1-2D65-6AC1A6AE31DD}"/>
              </a:ext>
            </a:extLst>
          </p:cNvPr>
          <p:cNvGraphicFramePr/>
          <p:nvPr>
            <p:extLst>
              <p:ext uri="{D42A27DB-BD31-4B8C-83A1-F6EECF244321}">
                <p14:modId xmlns:p14="http://schemas.microsoft.com/office/powerpoint/2010/main" val="3103107074"/>
              </p:ext>
            </p:extLst>
          </p:nvPr>
        </p:nvGraphicFramePr>
        <p:xfrm>
          <a:off x="771525" y="2785493"/>
          <a:ext cx="23367322" cy="10770094"/>
        </p:xfrm>
        <a:graphic>
          <a:graphicData uri="http://schemas.openxmlformats.org/drawingml/2006/table">
            <a:tbl>
              <a:tblPr firstRow="1" bandRow="1">
                <a:tableStyleId>{4C3C2611-4C71-4FC5-86AE-919BDF0F9419}</a:tableStyleId>
              </a:tblPr>
              <a:tblGrid>
                <a:gridCol w="1681272">
                  <a:extLst>
                    <a:ext uri="{9D8B030D-6E8A-4147-A177-3AD203B41FA5}">
                      <a16:colId xmlns:a16="http://schemas.microsoft.com/office/drawing/2014/main" val="20000"/>
                    </a:ext>
                  </a:extLst>
                </a:gridCol>
                <a:gridCol w="4629167">
                  <a:extLst>
                    <a:ext uri="{9D8B030D-6E8A-4147-A177-3AD203B41FA5}">
                      <a16:colId xmlns:a16="http://schemas.microsoft.com/office/drawing/2014/main" val="20001"/>
                    </a:ext>
                  </a:extLst>
                </a:gridCol>
                <a:gridCol w="4629167">
                  <a:extLst>
                    <a:ext uri="{9D8B030D-6E8A-4147-A177-3AD203B41FA5}">
                      <a16:colId xmlns:a16="http://schemas.microsoft.com/office/drawing/2014/main" val="20002"/>
                    </a:ext>
                  </a:extLst>
                </a:gridCol>
                <a:gridCol w="12427716">
                  <a:extLst>
                    <a:ext uri="{9D8B030D-6E8A-4147-A177-3AD203B41FA5}">
                      <a16:colId xmlns:a16="http://schemas.microsoft.com/office/drawing/2014/main" val="20003"/>
                    </a:ext>
                  </a:extLst>
                </a:gridCol>
              </a:tblGrid>
              <a:tr h="1224130">
                <a:tc>
                  <a:txBody>
                    <a:bodyPr/>
                    <a:lstStyle/>
                    <a:p>
                      <a:pPr algn="l" defTabSz="1828800">
                        <a:defRPr b="0"/>
                      </a:pPr>
                      <a:r>
                        <a:rPr sz="2000" b="1">
                          <a:solidFill>
                            <a:srgbClr val="FFFFFF"/>
                          </a:solidFill>
                          <a:latin typeface="游ゴシック"/>
                          <a:ea typeface="游ゴシック"/>
                          <a:cs typeface="游ゴシック"/>
                          <a:sym typeface="游ゴシック"/>
                        </a:rPr>
                        <a:t>#</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ファイル名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メソッド名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説明</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extLst>
                  <a:ext uri="{0D108BD9-81ED-4DB2-BD59-A6C34878D82A}">
                    <a16:rowId xmlns:a16="http://schemas.microsoft.com/office/drawing/2014/main" val="10000"/>
                  </a:ext>
                </a:extLst>
              </a:tr>
              <a:tr h="2336313">
                <a:tc>
                  <a:txBody>
                    <a:bodyPr/>
                    <a:lstStyle/>
                    <a:p>
                      <a:pPr algn="l" defTabSz="1828800"/>
                      <a:r>
                        <a:rPr lang="ja-JP" altLang="en-US" sz="2000" dirty="0">
                          <a:latin typeface="游ゴシック"/>
                          <a:ea typeface="游ゴシック"/>
                          <a:cs typeface="游ゴシック"/>
                          <a:sym typeface="游ゴシック"/>
                        </a:rPr>
                        <a:t>①</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a:latin typeface="游ゴシック"/>
                          <a:ea typeface="游ゴシック"/>
                          <a:cs typeface="游ゴシック"/>
                          <a:sym typeface="游ゴシック"/>
                        </a:rPr>
                        <a:t>02_testConditionSetting</a:t>
                      </a:r>
                      <a:r>
                        <a:rPr sz="20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a:t>
                      </a:r>
                      <a:r>
                        <a:rPr lang="en-US" altLang="ja-JP" sz="2000" dirty="0">
                          <a:latin typeface="游ゴシック"/>
                          <a:ea typeface="游ゴシック"/>
                          <a:cs typeface="游ゴシック"/>
                          <a:sym typeface="游ゴシック"/>
                        </a:rPr>
                        <a:t>Html</a:t>
                      </a:r>
                      <a:r>
                        <a:rPr lang="ja-JP" altLang="en-US" sz="2000" dirty="0">
                          <a:latin typeface="游ゴシック"/>
                          <a:ea typeface="游ゴシック"/>
                          <a:cs typeface="游ゴシック"/>
                          <a:sym typeface="游ゴシック"/>
                        </a:rPr>
                        <a:t>内の</a:t>
                      </a:r>
                      <a:r>
                        <a:rPr lang="en-US" altLang="ja-JP" sz="2000" dirty="0">
                          <a:latin typeface="游ゴシック"/>
                          <a:ea typeface="游ゴシック"/>
                          <a:cs typeface="游ゴシック"/>
                          <a:sym typeface="游ゴシック"/>
                        </a:rPr>
                        <a:t>script</a:t>
                      </a:r>
                      <a:r>
                        <a:rPr lang="ja-JP" altLang="en-US" sz="2000" dirty="0">
                          <a:latin typeface="游ゴシック"/>
                          <a:ea typeface="游ゴシック"/>
                          <a:cs typeface="游ゴシック"/>
                          <a:sym typeface="游ゴシック"/>
                        </a:rPr>
                        <a: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試験の情報を取得する（</a:t>
                      </a:r>
                      <a:r>
                        <a:rPr lang="en-US" altLang="ja-JP" sz="2000" dirty="0" err="1">
                          <a:latin typeface="游ゴシック"/>
                          <a:ea typeface="游ゴシック"/>
                          <a:cs typeface="游ゴシック"/>
                          <a:sym typeface="游ゴシック"/>
                        </a:rPr>
                        <a:t>getUserTestStatus</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記録項目数、総項目数を表示して試験の制限時間、出題項目数を受け付ける。</a:t>
                      </a:r>
                      <a:r>
                        <a:rPr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制限時間はスライドバーで設定可能とする。</a:t>
                      </a:r>
                      <a:r>
                        <a:rPr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出題項目数はスライドバーで設定可能とする。</a:t>
                      </a:r>
                      <a:r>
                        <a:rPr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各設定の完了時、設定値をシート「試験設定」に保存する（</a:t>
                      </a:r>
                      <a:r>
                        <a:rPr lang="en-US" altLang="ja-JP" sz="2000" dirty="0" err="1">
                          <a:latin typeface="游ゴシック"/>
                          <a:ea typeface="游ゴシック"/>
                          <a:cs typeface="游ゴシック"/>
                          <a:sym typeface="游ゴシック"/>
                        </a:rPr>
                        <a:t>saveTestSettings</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最後に、条件設定画面（</a:t>
                      </a:r>
                      <a:r>
                        <a:rPr lang="en-US" altLang="ja-JP" sz="2000" dirty="0">
                          <a:latin typeface="游ゴシック"/>
                          <a:ea typeface="游ゴシック"/>
                          <a:cs typeface="游ゴシック"/>
                          <a:sym typeface="游ゴシック"/>
                        </a:rPr>
                        <a:t>03_testScreen</a:t>
                      </a:r>
                      <a:r>
                        <a:rPr lang="ja-JP" altLang="en-US" sz="2000" dirty="0">
                          <a:latin typeface="游ゴシック"/>
                          <a:ea typeface="游ゴシック"/>
                          <a:cs typeface="游ゴシック"/>
                          <a:sym typeface="游ゴシック"/>
                        </a:rPr>
                        <a:t>）に遷移する。</a:t>
                      </a:r>
                      <a:r>
                        <a:rPr sz="2000" dirty="0">
                          <a:latin typeface="游ゴシック"/>
                          <a:ea typeface="游ゴシック"/>
                          <a:cs typeface="游ゴシック"/>
                          <a:sym typeface="游ゴシック"/>
                        </a:rPr>
                        <a:t>
</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10002"/>
                  </a:ext>
                </a:extLst>
              </a:tr>
              <a:tr h="1405314">
                <a:tc>
                  <a:txBody>
                    <a:bodyPr/>
                    <a:lstStyle/>
                    <a:p>
                      <a:pPr algn="l" defTabSz="1828800">
                        <a:defRPr>
                          <a:latin typeface="游ゴシック"/>
                          <a:ea typeface="游ゴシック"/>
                          <a:cs typeface="游ゴシック"/>
                          <a:sym typeface="游ゴシック"/>
                        </a:defRPr>
                      </a:pPr>
                      <a:r>
                        <a:rPr lang="ja-JP" altLang="en-US" sz="2000" dirty="0"/>
                        <a:t>②</a:t>
                      </a:r>
                      <a:endParaRPr sz="2000"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a:latin typeface="游ゴシック"/>
                          <a:ea typeface="游ゴシック"/>
                          <a:cs typeface="游ゴシック"/>
                          <a:sym typeface="游ゴシック"/>
                        </a:rPr>
                        <a:t>04_reviewConditionSetting</a:t>
                      </a:r>
                      <a:r>
                        <a:rPr lang="en-US" altLang="ja-JP" sz="2000" dirty="0">
                          <a:latin typeface="游ゴシック"/>
                          <a:ea typeface="游ゴシック"/>
                          <a:cs typeface="游ゴシック"/>
                          <a:sym typeface="游ゴシック"/>
                        </a:rPr>
                        <a:t>.html</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a:t>
                      </a:r>
                      <a:r>
                        <a:rPr lang="en-US" altLang="ja-JP" sz="2000" dirty="0">
                          <a:latin typeface="游ゴシック"/>
                          <a:ea typeface="游ゴシック"/>
                          <a:cs typeface="游ゴシック"/>
                          <a:sym typeface="游ゴシック"/>
                        </a:rPr>
                        <a:t>Html</a:t>
                      </a:r>
                      <a:r>
                        <a:rPr lang="ja-JP" altLang="en-US" sz="2000" dirty="0">
                          <a:latin typeface="游ゴシック"/>
                          <a:ea typeface="游ゴシック"/>
                          <a:cs typeface="游ゴシック"/>
                          <a:sym typeface="游ゴシック"/>
                        </a:rPr>
                        <a:t>内の</a:t>
                      </a:r>
                      <a:r>
                        <a:rPr lang="en-US" altLang="ja-JP" sz="2000" dirty="0">
                          <a:latin typeface="游ゴシック"/>
                          <a:ea typeface="游ゴシック"/>
                          <a:cs typeface="游ゴシック"/>
                          <a:sym typeface="游ゴシック"/>
                        </a:rPr>
                        <a:t>script</a:t>
                      </a:r>
                      <a:r>
                        <a:rPr lang="ja-JP" altLang="en-US" sz="2000" dirty="0">
                          <a:latin typeface="游ゴシック"/>
                          <a:ea typeface="游ゴシック"/>
                          <a:cs typeface="游ゴシック"/>
                          <a:sym typeface="游ゴシック"/>
                        </a:rPr>
                        <a: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復習（試験）の情報を取得する（</a:t>
                      </a:r>
                      <a:r>
                        <a:rPr lang="en-US" altLang="ja-JP" sz="2000" dirty="0" err="1">
                          <a:latin typeface="游ゴシック"/>
                          <a:ea typeface="游ゴシック"/>
                          <a:cs typeface="游ゴシック"/>
                          <a:sym typeface="游ゴシック"/>
                        </a:rPr>
                        <a:t>getUserReviewStatus</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記録項目数、総項目数を表示して復習試験の制限時間、出題項目数を受け付ける。</a:t>
                      </a:r>
                      <a:r>
                        <a:rPr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制限時間はスライドバーで設定可能とする。</a:t>
                      </a:r>
                      <a:r>
                        <a:rPr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出題項目数はスライドバーで設定可能とする。</a:t>
                      </a:r>
                      <a:r>
                        <a:rPr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各設定の完了時、設定値をシート「試験設定」に保存する（</a:t>
                      </a:r>
                      <a:r>
                        <a:rPr lang="en-US" altLang="ja-JP" sz="2000" dirty="0" err="1">
                          <a:latin typeface="游ゴシック"/>
                          <a:ea typeface="游ゴシック"/>
                          <a:cs typeface="游ゴシック"/>
                          <a:sym typeface="游ゴシック"/>
                        </a:rPr>
                        <a:t>saveTestSettings</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最後に、条件設定画面（</a:t>
                      </a:r>
                      <a:r>
                        <a:rPr lang="en-US" altLang="ja-JP" sz="2000" dirty="0">
                          <a:latin typeface="游ゴシック"/>
                          <a:ea typeface="游ゴシック"/>
                          <a:cs typeface="游ゴシック"/>
                          <a:sym typeface="游ゴシック"/>
                        </a:rPr>
                        <a:t>05_reviewScreen</a:t>
                      </a:r>
                      <a:r>
                        <a:rPr lang="ja-JP" altLang="en-US" sz="2000" dirty="0">
                          <a:latin typeface="游ゴシック"/>
                          <a:ea typeface="游ゴシック"/>
                          <a:cs typeface="游ゴシック"/>
                          <a:sym typeface="游ゴシック"/>
                        </a:rPr>
                        <a:t>）に遷移する。</a:t>
                      </a:r>
                      <a:r>
                        <a:rPr sz="2000" dirty="0">
                          <a:latin typeface="游ゴシック"/>
                          <a:ea typeface="游ゴシック"/>
                          <a:cs typeface="游ゴシック"/>
                          <a:sym typeface="游ゴシック"/>
                        </a:rPr>
                        <a:t>
</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642784527"/>
                  </a:ext>
                </a:extLst>
              </a:tr>
              <a:tr h="1405314">
                <a:tc rowSpan="3">
                  <a:txBody>
                    <a:bodyPr/>
                    <a:lstStyle/>
                    <a:p>
                      <a:pPr algn="l" defTabSz="1828800">
                        <a:defRPr>
                          <a:latin typeface="游ゴシック"/>
                          <a:ea typeface="游ゴシック"/>
                          <a:cs typeface="游ゴシック"/>
                          <a:sym typeface="游ゴシック"/>
                        </a:defRPr>
                      </a:pPr>
                      <a:r>
                        <a:rPr lang="ja-JP" altLang="en-US" sz="2000" dirty="0"/>
                        <a:t>③</a:t>
                      </a:r>
                      <a:endParaRPr sz="2000"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rowSpan="3">
                  <a:txBody>
                    <a:bodyPr/>
                    <a:lstStyle/>
                    <a:p>
                      <a:pPr algn="l" defTabSz="1828800"/>
                      <a:r>
                        <a:rPr sz="2000" dirty="0">
                          <a:latin typeface="游ゴシック"/>
                          <a:ea typeface="游ゴシック"/>
                          <a:cs typeface="游ゴシック"/>
                          <a:sym typeface="游ゴシック"/>
                        </a:rPr>
                        <a:t>コード.</a:t>
                      </a:r>
                      <a:r>
                        <a:rPr lang="en-US" sz="2000" dirty="0">
                          <a:latin typeface="游ゴシック"/>
                          <a:ea typeface="游ゴシック"/>
                          <a:cs typeface="游ゴシック"/>
                          <a:sym typeface="游ゴシック"/>
                        </a:rPr>
                        <a:t>gs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err="1">
                          <a:latin typeface="游ゴシック"/>
                          <a:ea typeface="游ゴシック"/>
                          <a:cs typeface="游ゴシック"/>
                          <a:sym typeface="游ゴシック"/>
                        </a:rPr>
                        <a:t>getUserTestStatus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457200"/>
                      <a:r>
                        <a:rPr lang="ja-JP" altLang="en-US" sz="2000" dirty="0">
                          <a:latin typeface="游ゴシック"/>
                          <a:ea typeface="游ゴシック"/>
                          <a:cs typeface="游ゴシック"/>
                          <a:sym typeface="游ゴシック"/>
                        </a:rPr>
                        <a:t>シート「一覧」、シート「</a:t>
                      </a:r>
                      <a:r>
                        <a:rPr lang="zh-TW" altLang="en-US" sz="2000" dirty="0">
                          <a:latin typeface="游ゴシック"/>
                          <a:ea typeface="游ゴシック"/>
                          <a:cs typeface="游ゴシック"/>
                          <a:sym typeface="游ゴシック"/>
                        </a:rPr>
                        <a:t>試験記録詳細</a:t>
                      </a:r>
                      <a:r>
                        <a:rPr lang="ja-JP" altLang="en-US" sz="2000" dirty="0">
                          <a:latin typeface="游ゴシック"/>
                          <a:ea typeface="游ゴシック"/>
                          <a:cs typeface="游ゴシック"/>
                          <a:sym typeface="游ゴシック"/>
                        </a:rPr>
                        <a:t>」に基づいてユーザ</a:t>
                      </a:r>
                      <a:r>
                        <a:rPr lang="en-US" altLang="ja-JP" sz="2000" dirty="0">
                          <a:latin typeface="游ゴシック"/>
                          <a:ea typeface="游ゴシック"/>
                          <a:cs typeface="游ゴシック"/>
                          <a:sym typeface="游ゴシック"/>
                        </a:rPr>
                        <a:t>ID</a:t>
                      </a:r>
                      <a:r>
                        <a:rPr lang="ja-JP" altLang="en-US" sz="2000" dirty="0">
                          <a:latin typeface="游ゴシック"/>
                          <a:ea typeface="游ゴシック"/>
                          <a:cs typeface="游ゴシック"/>
                          <a:sym typeface="游ゴシック"/>
                        </a:rPr>
                        <a:t>の試験情報を取得する。</a:t>
                      </a:r>
                      <a:r>
                        <a:rPr sz="2000" dirty="0">
                          <a:solidFill>
                            <a:srgbClr val="222222"/>
                          </a:solidFill>
                          <a:latin typeface="Helvetica"/>
                          <a:ea typeface="Helvetica"/>
                          <a:cs typeface="Helvetica"/>
                          <a:sym typeface="Helvetica"/>
                        </a:rPr>
                        <a:t>
</a:t>
                      </a:r>
                      <a:endParaRPr lang="en-US" sz="2000" dirty="0">
                        <a:solidFill>
                          <a:srgbClr val="222222"/>
                        </a:solidFill>
                        <a:latin typeface="Helvetica"/>
                        <a:ea typeface="Helvetica"/>
                        <a:cs typeface="Helvetica"/>
                        <a:sym typeface="Helvetica"/>
                      </a:endParaRPr>
                    </a:p>
                    <a:p>
                      <a:pPr algn="l" defTabSz="457200"/>
                      <a:r>
                        <a:rPr lang="ja-JP" altLang="en-US" sz="2000" dirty="0">
                          <a:latin typeface="游ゴシック"/>
                          <a:ea typeface="游ゴシック"/>
                          <a:cs typeface="游ゴシック"/>
                          <a:sym typeface="游ゴシック"/>
                        </a:rPr>
                        <a:t>記録項目数、総項目数、対象の出題項目の情報（かんじ、音読み、訓読み、成り立ち、漢字）を取得する。</a:t>
                      </a:r>
                      <a:endParaRPr sz="2000" dirty="0">
                        <a:solidFill>
                          <a:srgbClr val="222222"/>
                        </a:solidFill>
                        <a:latin typeface="Helvetica"/>
                        <a:ea typeface="Helvetica"/>
                        <a:cs typeface="Helvetica"/>
                        <a:sym typeface="Helvetica"/>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648420844"/>
                  </a:ext>
                </a:extLst>
              </a:tr>
              <a:tr h="1026990">
                <a:tc vMerge="1">
                  <a:txBody>
                    <a:bodyPr/>
                    <a:lstStyle/>
                    <a:p>
                      <a:pPr algn="l" defTabSz="1828800">
                        <a:defRPr>
                          <a:latin typeface="游ゴシック"/>
                          <a:ea typeface="游ゴシック"/>
                          <a:cs typeface="游ゴシック"/>
                          <a:sym typeface="游ゴシック"/>
                        </a:defRPr>
                      </a:pPr>
                      <a:endParaRPr sz="2000"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a:solidFill>
                        <a:srgbClr val="FFFFFF"/>
                      </a:solidFill>
                    </a:lnB>
                    <a:solidFill>
                      <a:srgbClr val="E7E9EC"/>
                    </a:solidFill>
                  </a:tcPr>
                </a:tc>
                <a:tc vMerge="1">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a:solidFill>
                        <a:srgbClr val="FFFFFF"/>
                      </a:solidFill>
                    </a:lnB>
                    <a:solidFill>
                      <a:srgbClr val="E7E9EC"/>
                    </a:solidFill>
                  </a:tcPr>
                </a:tc>
                <a:tc>
                  <a:txBody>
                    <a:bodyPr/>
                    <a:lstStyle/>
                    <a:p>
                      <a:pPr algn="l" defTabSz="1828800"/>
                      <a:r>
                        <a:rPr lang="en-US" sz="2000" dirty="0" err="1">
                          <a:latin typeface="游ゴシック"/>
                          <a:ea typeface="游ゴシック"/>
                          <a:cs typeface="游ゴシック"/>
                          <a:sym typeface="游ゴシック"/>
                        </a:rPr>
                        <a:t>saveTestSettings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457200"/>
                      <a:r>
                        <a:rPr lang="ja-JP" altLang="en-US" sz="2000" dirty="0">
                          <a:solidFill>
                            <a:srgbClr val="222222"/>
                          </a:solidFill>
                          <a:latin typeface="Helvetica"/>
                          <a:ea typeface="Helvetica"/>
                          <a:cs typeface="Helvetica"/>
                          <a:sym typeface="Helvetica"/>
                        </a:rPr>
                        <a:t>試験の条件設定で入力の各設定値をシート「試験設定」に保存する。</a:t>
                      </a:r>
                      <a:endParaRPr sz="2000" dirty="0">
                        <a:solidFill>
                          <a:srgbClr val="222222"/>
                        </a:solidFill>
                        <a:latin typeface="Helvetica"/>
                        <a:ea typeface="Helvetica"/>
                        <a:cs typeface="Helvetica"/>
                        <a:sym typeface="Helvetica"/>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1442334526"/>
                  </a:ext>
                </a:extLst>
              </a:tr>
              <a:tr h="1026990">
                <a:tc vMerge="1">
                  <a:txBody>
                    <a:bodyPr/>
                    <a:lstStyle/>
                    <a:p>
                      <a:pPr algn="l" defTabSz="1828800">
                        <a:defRPr>
                          <a:latin typeface="游ゴシック"/>
                          <a:ea typeface="游ゴシック"/>
                          <a:cs typeface="游ゴシック"/>
                          <a:sym typeface="游ゴシック"/>
                        </a:defRPr>
                      </a:pPr>
                      <a:endParaRPr sz="2000"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vMerge="1">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err="1">
                          <a:latin typeface="游ゴシック"/>
                          <a:ea typeface="游ゴシック"/>
                          <a:cs typeface="游ゴシック"/>
                          <a:sym typeface="游ゴシック"/>
                        </a:rPr>
                        <a:t>getUserReviewStatus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457200"/>
                      <a:r>
                        <a:rPr lang="ja-JP" altLang="en-US" sz="2000" dirty="0">
                          <a:latin typeface="游ゴシック"/>
                          <a:ea typeface="游ゴシック"/>
                          <a:cs typeface="游ゴシック"/>
                          <a:sym typeface="游ゴシック"/>
                        </a:rPr>
                        <a:t>シート「一覧」、シート「</a:t>
                      </a:r>
                      <a:r>
                        <a:rPr lang="zh-TW" altLang="en-US" sz="2000" dirty="0">
                          <a:latin typeface="游ゴシック"/>
                          <a:ea typeface="游ゴシック"/>
                          <a:cs typeface="游ゴシック"/>
                          <a:sym typeface="游ゴシック"/>
                        </a:rPr>
                        <a:t>試験記録詳細</a:t>
                      </a:r>
                      <a:r>
                        <a:rPr lang="ja-JP" altLang="en-US" sz="2000" dirty="0">
                          <a:latin typeface="游ゴシック"/>
                          <a:ea typeface="游ゴシック"/>
                          <a:cs typeface="游ゴシック"/>
                          <a:sym typeface="游ゴシック"/>
                        </a:rPr>
                        <a:t>」に基づいてユーザ</a:t>
                      </a:r>
                      <a:r>
                        <a:rPr lang="en-US" altLang="ja-JP" sz="2000" dirty="0">
                          <a:latin typeface="游ゴシック"/>
                          <a:ea typeface="游ゴシック"/>
                          <a:cs typeface="游ゴシック"/>
                          <a:sym typeface="游ゴシック"/>
                        </a:rPr>
                        <a:t>ID</a:t>
                      </a:r>
                      <a:r>
                        <a:rPr lang="ja-JP" altLang="en-US" sz="2000" dirty="0">
                          <a:latin typeface="游ゴシック"/>
                          <a:ea typeface="游ゴシック"/>
                          <a:cs typeface="游ゴシック"/>
                          <a:sym typeface="游ゴシック"/>
                        </a:rPr>
                        <a:t>の復習（試験）情報を取得する。</a:t>
                      </a:r>
                      <a:endParaRPr sz="2000" dirty="0">
                        <a:solidFill>
                          <a:srgbClr val="222222"/>
                        </a:solidFill>
                        <a:latin typeface="Helvetica"/>
                        <a:ea typeface="Helvetica"/>
                        <a:cs typeface="Helvetica"/>
                        <a:sym typeface="Helvetica"/>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4067865635"/>
                  </a:ext>
                </a:extLst>
              </a:tr>
              <a:tr h="1026990">
                <a:tc>
                  <a:txBody>
                    <a:bodyPr/>
                    <a:lstStyle/>
                    <a:p>
                      <a:pPr algn="l" defTabSz="1828800">
                        <a:defRPr>
                          <a:latin typeface="游ゴシック"/>
                          <a:ea typeface="游ゴシック"/>
                          <a:cs typeface="游ゴシック"/>
                          <a:sym typeface="游ゴシック"/>
                        </a:defRPr>
                      </a:pPr>
                      <a:endParaRPr sz="2000"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a:solidFill>
                        <a:srgbClr val="FFFFFF"/>
                      </a:solidFill>
                    </a:lnB>
                    <a:solidFill>
                      <a:srgbClr val="E7E9EC"/>
                    </a:solidFill>
                  </a:tcPr>
                </a:tc>
                <a:tc>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a:solidFill>
                        <a:srgbClr val="FFFFFF"/>
                      </a:solidFill>
                    </a:lnB>
                    <a:solidFill>
                      <a:srgbClr val="E7E9EC"/>
                    </a:solidFill>
                  </a:tcPr>
                </a:tc>
                <a:tc>
                  <a:txBody>
                    <a:bodyPr/>
                    <a:lstStyle/>
                    <a:p>
                      <a:pPr algn="l" defTabSz="457200"/>
                      <a:endParaRPr sz="2000" dirty="0">
                        <a:solidFill>
                          <a:srgbClr val="222222"/>
                        </a:solidFill>
                        <a:latin typeface="Helvetica"/>
                        <a:ea typeface="Helvetica"/>
                        <a:cs typeface="Helvetica"/>
                        <a:sym typeface="Helvetica"/>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a:solidFill>
                        <a:srgbClr val="FFFFFF"/>
                      </a:solidFill>
                    </a:lnB>
                    <a:solidFill>
                      <a:srgbClr val="E7E9EC"/>
                    </a:solidFill>
                  </a:tcPr>
                </a:tc>
                <a:extLst>
                  <a:ext uri="{0D108BD9-81ED-4DB2-BD59-A6C34878D82A}">
                    <a16:rowId xmlns:a16="http://schemas.microsoft.com/office/drawing/2014/main" val="2625204685"/>
                  </a:ext>
                </a:extLst>
              </a:tr>
            </a:tbl>
          </a:graphicData>
        </a:graphic>
      </p:graphicFrame>
      <p:grpSp>
        <p:nvGrpSpPr>
          <p:cNvPr id="2" name="グループ化 1">
            <a:extLst>
              <a:ext uri="{FF2B5EF4-FFF2-40B4-BE49-F238E27FC236}">
                <a16:creationId xmlns:a16="http://schemas.microsoft.com/office/drawing/2014/main" id="{5AE6023A-0CF1-0CC3-C214-7BD9CCCBB3C5}"/>
              </a:ext>
            </a:extLst>
          </p:cNvPr>
          <p:cNvGrpSpPr/>
          <p:nvPr/>
        </p:nvGrpSpPr>
        <p:grpSpPr>
          <a:xfrm>
            <a:off x="1676400" y="512554"/>
            <a:ext cx="21186477" cy="2535072"/>
            <a:chOff x="1676400" y="18778"/>
            <a:chExt cx="21186477" cy="2535072"/>
          </a:xfrm>
        </p:grpSpPr>
        <p:sp>
          <p:nvSpPr>
            <p:cNvPr id="3" name="タイトル 1">
              <a:extLst>
                <a:ext uri="{FF2B5EF4-FFF2-40B4-BE49-F238E27FC236}">
                  <a16:creationId xmlns:a16="http://schemas.microsoft.com/office/drawing/2014/main" id="{1CD2AF01-D4CB-4812-121B-8D4C9CAC940D}"/>
                </a:ext>
              </a:extLst>
            </p:cNvPr>
            <p:cNvSpPr txBox="1">
              <a:spLocks/>
            </p:cNvSpPr>
            <p:nvPr/>
          </p:nvSpPr>
          <p:spPr>
            <a:xfrm>
              <a:off x="1676400" y="1877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hangingPunct="1"/>
              <a:r>
                <a:rPr lang="zh-TW" altLang="en-US" dirty="0"/>
                <a:t>②条件設定機能</a:t>
              </a:r>
              <a:endParaRPr lang="ja-JP" altLang="en-US" dirty="0"/>
            </a:p>
          </p:txBody>
        </p:sp>
        <p:sp>
          <p:nvSpPr>
            <p:cNvPr id="4" name="タイトル 1">
              <a:extLst>
                <a:ext uri="{FF2B5EF4-FFF2-40B4-BE49-F238E27FC236}">
                  <a16:creationId xmlns:a16="http://schemas.microsoft.com/office/drawing/2014/main" id="{1DFAC5C0-A6E4-4F89-3932-5D0A11EED0EA}"/>
                </a:ext>
              </a:extLst>
            </p:cNvPr>
            <p:cNvSpPr txBox="1">
              <a:spLocks/>
            </p:cNvSpPr>
            <p:nvPr/>
          </p:nvSpPr>
          <p:spPr>
            <a:xfrm>
              <a:off x="1676400" y="940949"/>
              <a:ext cx="21186477"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algn="ctr" hangingPunct="1"/>
              <a:r>
                <a:rPr lang="ja-JP" altLang="en-US" dirty="0"/>
                <a:t>関連メソッド一覧</a:t>
              </a:r>
            </a:p>
          </p:txBody>
        </p:sp>
      </p:grpSp>
    </p:spTree>
    <p:extLst>
      <p:ext uri="{BB962C8B-B14F-4D97-AF65-F5344CB8AC3E}">
        <p14:creationId xmlns:p14="http://schemas.microsoft.com/office/powerpoint/2010/main" val="381362889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F3C8-0FF8-0D4D-593B-74104BD2E6F8}"/>
            </a:ext>
          </a:extLst>
        </p:cNvPr>
        <p:cNvGrpSpPr/>
        <p:nvPr/>
      </p:nvGrpSpPr>
      <p:grpSpPr>
        <a:xfrm>
          <a:off x="0" y="0"/>
          <a:ext cx="0" cy="0"/>
          <a:chOff x="0" y="0"/>
          <a:chExt cx="0" cy="0"/>
        </a:xfrm>
      </p:grpSpPr>
      <p:sp>
        <p:nvSpPr>
          <p:cNvPr id="188" name="タイトル 1">
            <a:extLst>
              <a:ext uri="{FF2B5EF4-FFF2-40B4-BE49-F238E27FC236}">
                <a16:creationId xmlns:a16="http://schemas.microsoft.com/office/drawing/2014/main" id="{A21DF818-FE7B-0D40-1E2D-6DF3ED3A1A27}"/>
              </a:ext>
            </a:extLst>
          </p:cNvPr>
          <p:cNvSpPr txBox="1">
            <a:spLocks noGrp="1"/>
          </p:cNvSpPr>
          <p:nvPr>
            <p:ph type="title"/>
          </p:nvPr>
        </p:nvSpPr>
        <p:spPr>
          <a:xfrm>
            <a:off x="1676400" y="730251"/>
            <a:ext cx="21031200" cy="1612901"/>
          </a:xfrm>
          <a:prstGeom prst="rect">
            <a:avLst/>
          </a:prstGeom>
        </p:spPr>
        <p:txBody>
          <a:bodyPr>
            <a:normAutofit fontScale="90000"/>
          </a:bodyPr>
          <a:lstStyle>
            <a:lvl1pPr>
              <a:defRPr sz="5200"/>
            </a:lvl1pPr>
          </a:lstStyle>
          <a:p>
            <a:r>
              <a:rPr lang="ja-JP" altLang="en-US" dirty="0"/>
              <a:t>③</a:t>
            </a:r>
            <a:r>
              <a:rPr lang="zh-TW" altLang="en-US" sz="5400" dirty="0">
                <a:latin typeface="游ゴシック"/>
                <a:ea typeface="游ゴシック"/>
                <a:cs typeface="游ゴシック"/>
                <a:sym typeface="游ゴシック"/>
              </a:rPr>
              <a:t>試験機能</a:t>
            </a:r>
            <a:br>
              <a:rPr lang="zh-TW" altLang="en-US" sz="5400" dirty="0">
                <a:latin typeface="游ゴシック"/>
                <a:ea typeface="游ゴシック"/>
                <a:cs typeface="游ゴシック"/>
                <a:sym typeface="游ゴシック"/>
              </a:rPr>
            </a:br>
            <a:r>
              <a:rPr dirty="0" err="1"/>
              <a:t>機能</a:t>
            </a:r>
            <a:endParaRPr dirty="0"/>
          </a:p>
        </p:txBody>
      </p:sp>
      <p:sp>
        <p:nvSpPr>
          <p:cNvPr id="189" name="問題画面が表示されてから、解答するまでの時間を制限します。…">
            <a:extLst>
              <a:ext uri="{FF2B5EF4-FFF2-40B4-BE49-F238E27FC236}">
                <a16:creationId xmlns:a16="http://schemas.microsoft.com/office/drawing/2014/main" id="{F4A25FCA-D2AA-FA86-7473-45E74EFA4600}"/>
              </a:ext>
            </a:extLst>
          </p:cNvPr>
          <p:cNvSpPr txBox="1"/>
          <p:nvPr/>
        </p:nvSpPr>
        <p:spPr>
          <a:xfrm>
            <a:off x="1676399" y="3374216"/>
            <a:ext cx="21031202" cy="6492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rPr lang="ja-JP" altLang="en-US" dirty="0">
                <a:latin typeface="游ゴシック Light" panose="020B0300000000000000" pitchFamily="50" charset="-128"/>
                <a:ea typeface="游ゴシック Light" panose="020B0300000000000000" pitchFamily="50" charset="-128"/>
              </a:rPr>
              <a:t>試験で出題される問題の標題を順次表示する。</a:t>
            </a:r>
            <a:endParaRPr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シート「一覧」の該当奇数行目の</a:t>
            </a:r>
            <a:r>
              <a:rPr lang="en-US" altLang="ja-JP" dirty="0">
                <a:latin typeface="游ゴシック Light" panose="020B0300000000000000" pitchFamily="50" charset="-128"/>
                <a:ea typeface="游ゴシック Light" panose="020B0300000000000000" pitchFamily="50" charset="-128"/>
              </a:rPr>
              <a:t>A</a:t>
            </a:r>
            <a:r>
              <a:rPr lang="ja-JP" altLang="en-US" dirty="0">
                <a:latin typeface="游ゴシック Light" panose="020B0300000000000000" pitchFamily="50" charset="-128"/>
                <a:ea typeface="游ゴシック Light" panose="020B0300000000000000" pitchFamily="50" charset="-128"/>
              </a:rPr>
              <a:t>列セル値を先頭に、Ｂ列以降のセル値をランダムな順で表示し、最後に該当偶数行目の</a:t>
            </a:r>
            <a:r>
              <a:rPr lang="en-US" altLang="ja-JP" dirty="0">
                <a:latin typeface="游ゴシック Light" panose="020B0300000000000000" pitchFamily="50" charset="-128"/>
                <a:ea typeface="游ゴシック Light" panose="020B0300000000000000" pitchFamily="50" charset="-128"/>
              </a:rPr>
              <a:t>A</a:t>
            </a:r>
            <a:r>
              <a:rPr lang="ja-JP" altLang="en-US" dirty="0">
                <a:latin typeface="游ゴシック Light" panose="020B0300000000000000" pitchFamily="50" charset="-128"/>
                <a:ea typeface="游ゴシック Light" panose="020B0300000000000000" pitchFamily="50" charset="-128"/>
              </a:rPr>
              <a:t>列セル値を表示する</a:t>
            </a:r>
            <a:r>
              <a:rPr dirty="0">
                <a:latin typeface="游ゴシック Light" panose="020B0300000000000000" pitchFamily="50" charset="-128"/>
                <a:ea typeface="游ゴシック Light" panose="020B0300000000000000" pitchFamily="50" charset="-128"/>
              </a:rPr>
              <a:t>。</a:t>
            </a:r>
            <a:r>
              <a:rPr lang="ja-JP" altLang="en-US" dirty="0">
                <a:latin typeface="游ゴシック Light" panose="020B0300000000000000" pitchFamily="50" charset="-128"/>
                <a:ea typeface="游ゴシック Light" panose="020B0300000000000000" pitchFamily="50" charset="-128"/>
              </a:rPr>
              <a:t>（丸括弧や角括弧で囲まれている部分の音声読み上げを同時にする）</a:t>
            </a:r>
            <a:endParaRPr lang="en-US" altLang="ja-JP"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続いて、上記の標題画面（Ｂ列以降のセル値）の順で試験出題の画面を順次表示する。</a:t>
            </a:r>
            <a:endParaRPr lang="en-US" altLang="ja-JP" dirty="0">
              <a:latin typeface="游ゴシック Light" panose="020B0300000000000000" pitchFamily="50" charset="-128"/>
              <a:ea typeface="游ゴシック Light" panose="020B0300000000000000" pitchFamily="50" charset="-128"/>
            </a:endParaRPr>
          </a:p>
          <a:p>
            <a:endParaRPr dirty="0">
              <a:latin typeface="游ゴシック Light" panose="020B0300000000000000" pitchFamily="50" charset="-128"/>
              <a:ea typeface="游ゴシック Light" panose="020B0300000000000000" pitchFamily="50" charset="-128"/>
            </a:endParaRPr>
          </a:p>
        </p:txBody>
      </p:sp>
      <p:sp>
        <p:nvSpPr>
          <p:cNvPr id="190" name="タイトル 1">
            <a:extLst>
              <a:ext uri="{FF2B5EF4-FFF2-40B4-BE49-F238E27FC236}">
                <a16:creationId xmlns:a16="http://schemas.microsoft.com/office/drawing/2014/main" id="{989FCDA4-3F07-E772-80F4-2FE06EDC479C}"/>
              </a:ext>
            </a:extLst>
          </p:cNvPr>
          <p:cNvSpPr txBox="1"/>
          <p:nvPr/>
        </p:nvSpPr>
        <p:spPr>
          <a:xfrm>
            <a:off x="1676400" y="241511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spcBef>
                <a:spcPts val="0"/>
              </a:spcBef>
              <a:defRPr sz="5200">
                <a:latin typeface="游ゴシック Light"/>
                <a:ea typeface="游ゴシック Light"/>
                <a:cs typeface="游ゴシック Light"/>
                <a:sym typeface="游ゴシック Light"/>
              </a:defRPr>
            </a:lvl1pPr>
          </a:lstStyle>
          <a:p>
            <a:r>
              <a:rPr dirty="0" err="1"/>
              <a:t>概要</a:t>
            </a:r>
            <a:endParaRPr dirty="0"/>
          </a:p>
        </p:txBody>
      </p:sp>
    </p:spTree>
    <p:extLst>
      <p:ext uri="{BB962C8B-B14F-4D97-AF65-F5344CB8AC3E}">
        <p14:creationId xmlns:p14="http://schemas.microsoft.com/office/powerpoint/2010/main" val="86377236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D9DCB-B411-1DB9-FB71-3A2B9335D3EF}"/>
            </a:ext>
          </a:extLst>
        </p:cNvPr>
        <p:cNvGrpSpPr/>
        <p:nvPr/>
      </p:nvGrpSpPr>
      <p:grpSpPr>
        <a:xfrm>
          <a:off x="0" y="0"/>
          <a:ext cx="0" cy="0"/>
          <a:chOff x="0" y="0"/>
          <a:chExt cx="0" cy="0"/>
        </a:xfrm>
      </p:grpSpPr>
      <p:graphicFrame>
        <p:nvGraphicFramePr>
          <p:cNvPr id="193" name="表 3">
            <a:extLst>
              <a:ext uri="{FF2B5EF4-FFF2-40B4-BE49-F238E27FC236}">
                <a16:creationId xmlns:a16="http://schemas.microsoft.com/office/drawing/2014/main" id="{F3AFBD33-A488-CA25-FA71-6D6C1A61351D}"/>
              </a:ext>
            </a:extLst>
          </p:cNvPr>
          <p:cNvGraphicFramePr/>
          <p:nvPr>
            <p:extLst>
              <p:ext uri="{D42A27DB-BD31-4B8C-83A1-F6EECF244321}">
                <p14:modId xmlns:p14="http://schemas.microsoft.com/office/powerpoint/2010/main" val="4045124885"/>
              </p:ext>
            </p:extLst>
          </p:nvPr>
        </p:nvGraphicFramePr>
        <p:xfrm>
          <a:off x="771525" y="2876933"/>
          <a:ext cx="23367322" cy="7116472"/>
        </p:xfrm>
        <a:graphic>
          <a:graphicData uri="http://schemas.openxmlformats.org/drawingml/2006/table">
            <a:tbl>
              <a:tblPr firstRow="1" bandRow="1">
                <a:tableStyleId>{4C3C2611-4C71-4FC5-86AE-919BDF0F9419}</a:tableStyleId>
              </a:tblPr>
              <a:tblGrid>
                <a:gridCol w="1681272">
                  <a:extLst>
                    <a:ext uri="{9D8B030D-6E8A-4147-A177-3AD203B41FA5}">
                      <a16:colId xmlns:a16="http://schemas.microsoft.com/office/drawing/2014/main" val="20000"/>
                    </a:ext>
                  </a:extLst>
                </a:gridCol>
                <a:gridCol w="4629167">
                  <a:extLst>
                    <a:ext uri="{9D8B030D-6E8A-4147-A177-3AD203B41FA5}">
                      <a16:colId xmlns:a16="http://schemas.microsoft.com/office/drawing/2014/main" val="20001"/>
                    </a:ext>
                  </a:extLst>
                </a:gridCol>
                <a:gridCol w="4629167">
                  <a:extLst>
                    <a:ext uri="{9D8B030D-6E8A-4147-A177-3AD203B41FA5}">
                      <a16:colId xmlns:a16="http://schemas.microsoft.com/office/drawing/2014/main" val="20002"/>
                    </a:ext>
                  </a:extLst>
                </a:gridCol>
                <a:gridCol w="12427716">
                  <a:extLst>
                    <a:ext uri="{9D8B030D-6E8A-4147-A177-3AD203B41FA5}">
                      <a16:colId xmlns:a16="http://schemas.microsoft.com/office/drawing/2014/main" val="20003"/>
                    </a:ext>
                  </a:extLst>
                </a:gridCol>
              </a:tblGrid>
              <a:tr h="1224130">
                <a:tc>
                  <a:txBody>
                    <a:bodyPr/>
                    <a:lstStyle/>
                    <a:p>
                      <a:pPr algn="l" defTabSz="1828800">
                        <a:defRPr b="0"/>
                      </a:pPr>
                      <a:r>
                        <a:rPr sz="2000" b="1">
                          <a:solidFill>
                            <a:srgbClr val="FFFFFF"/>
                          </a:solidFill>
                          <a:latin typeface="游ゴシック"/>
                          <a:ea typeface="游ゴシック"/>
                          <a:cs typeface="游ゴシック"/>
                          <a:sym typeface="游ゴシック"/>
                        </a:rPr>
                        <a:t>#</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ファイル名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メソッド名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説明</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extLst>
                  <a:ext uri="{0D108BD9-81ED-4DB2-BD59-A6C34878D82A}">
                    <a16:rowId xmlns:a16="http://schemas.microsoft.com/office/drawing/2014/main" val="10000"/>
                  </a:ext>
                </a:extLst>
              </a:tr>
              <a:tr h="1568217">
                <a:tc>
                  <a:txBody>
                    <a:bodyPr/>
                    <a:lstStyle/>
                    <a:p>
                      <a:pPr algn="l" defTabSz="1828800"/>
                      <a:r>
                        <a:rPr lang="ja-JP" altLang="en-US" sz="2000" dirty="0">
                          <a:latin typeface="游ゴシック"/>
                          <a:ea typeface="游ゴシック"/>
                          <a:cs typeface="游ゴシック"/>
                          <a:sym typeface="游ゴシック"/>
                        </a:rPr>
                        <a:t>①</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a:latin typeface="游ゴシック"/>
                          <a:ea typeface="游ゴシック"/>
                          <a:cs typeface="游ゴシック"/>
                          <a:sym typeface="游ゴシック"/>
                        </a:rPr>
                        <a:t>03_testScreen</a:t>
                      </a:r>
                      <a:r>
                        <a:rPr sz="20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a:t>
                      </a:r>
                      <a:r>
                        <a:rPr lang="en-US" altLang="ja-JP" sz="2000" dirty="0">
                          <a:latin typeface="游ゴシック"/>
                          <a:ea typeface="游ゴシック"/>
                          <a:cs typeface="游ゴシック"/>
                          <a:sym typeface="游ゴシック"/>
                        </a:rPr>
                        <a:t>Html</a:t>
                      </a:r>
                      <a:r>
                        <a:rPr lang="ja-JP" altLang="en-US" sz="2000" dirty="0">
                          <a:latin typeface="游ゴシック"/>
                          <a:ea typeface="游ゴシック"/>
                          <a:cs typeface="游ゴシック"/>
                          <a:sym typeface="游ゴシック"/>
                        </a:rPr>
                        <a:t>内の</a:t>
                      </a:r>
                      <a:r>
                        <a:rPr lang="en-US" altLang="ja-JP" sz="2000" dirty="0">
                          <a:latin typeface="游ゴシック"/>
                          <a:ea typeface="游ゴシック"/>
                          <a:cs typeface="游ゴシック"/>
                          <a:sym typeface="游ゴシック"/>
                        </a:rPr>
                        <a:t>script</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出題に先立ち、シート「一覧」の標題画面（奇数行の</a:t>
                      </a:r>
                      <a:r>
                        <a:rPr lang="en-US" altLang="ja-JP" sz="2000" dirty="0">
                          <a:latin typeface="游ゴシック"/>
                          <a:ea typeface="游ゴシック"/>
                          <a:cs typeface="游ゴシック"/>
                          <a:sym typeface="游ゴシック"/>
                        </a:rPr>
                        <a:t>A</a:t>
                      </a:r>
                      <a:r>
                        <a:rPr lang="ja-JP" altLang="en-US" sz="2000" dirty="0">
                          <a:latin typeface="游ゴシック"/>
                          <a:ea typeface="游ゴシック"/>
                          <a:cs typeface="游ゴシック"/>
                          <a:sym typeface="游ゴシック"/>
                        </a:rPr>
                        <a:t>列セル値を先頭に、偶数行目のＢ列以降のセル値をランダムに、奇数行目の</a:t>
                      </a:r>
                      <a:r>
                        <a:rPr lang="en-US" altLang="ja-JP" sz="2000" dirty="0">
                          <a:latin typeface="游ゴシック"/>
                          <a:ea typeface="游ゴシック"/>
                          <a:cs typeface="游ゴシック"/>
                          <a:sym typeface="游ゴシック"/>
                        </a:rPr>
                        <a:t>A</a:t>
                      </a:r>
                      <a:r>
                        <a:rPr lang="ja-JP" altLang="en-US" sz="2000" dirty="0">
                          <a:latin typeface="游ゴシック"/>
                          <a:ea typeface="游ゴシック"/>
                          <a:cs typeface="游ゴシック"/>
                          <a:sym typeface="游ゴシック"/>
                        </a:rPr>
                        <a:t>列セル値）を表示する。</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上記の標題画面（偶数行目のＢ列以降のセル値）の順で出題の回答画面を表示し、入力を待つ。</a:t>
                      </a:r>
                      <a:r>
                        <a:rPr sz="2000" dirty="0">
                          <a:latin typeface="游ゴシック"/>
                          <a:ea typeface="游ゴシック"/>
                          <a:cs typeface="游ゴシック"/>
                          <a:sym typeface="游ゴシック"/>
                        </a:rPr>
                        <a:t>
</a:t>
                      </a:r>
                      <a:endParaRPr lang="en-US"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制限時間切れの場合は正答画面を表示する（時間制限機能を参照）。</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まず、出題のデータを取得する（</a:t>
                      </a:r>
                      <a:r>
                        <a:rPr lang="en-US" altLang="ja-JP" sz="2000" dirty="0" err="1">
                          <a:latin typeface="游ゴシック"/>
                          <a:ea typeface="游ゴシック"/>
                          <a:cs typeface="游ゴシック"/>
                          <a:sym typeface="游ゴシック"/>
                        </a:rPr>
                        <a:t>getQuizSet</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標題及び試験問題、解答が全て表示（入力）されたら、試験を続けるか、記録してや中断するか、を表示する。</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続ける場合は、条件設定画面へ遷移する。</a:t>
                      </a:r>
                      <a:endParaRPr lang="en-US" altLang="ja-JP" sz="2000" dirty="0">
                        <a:latin typeface="游ゴシック"/>
                        <a:ea typeface="游ゴシック"/>
                        <a:cs typeface="游ゴシック"/>
                        <a:sym typeface="游ゴシック"/>
                      </a:endParaRPr>
                    </a:p>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記録して中断する場合は、記録し、ブラウザを閉じてよい旨の表示をする（</a:t>
                      </a:r>
                      <a:r>
                        <a:rPr lang="en-US" altLang="ja-JP" sz="2000" dirty="0" err="1">
                          <a:latin typeface="游ゴシック"/>
                          <a:ea typeface="游ゴシック"/>
                          <a:cs typeface="游ゴシック"/>
                          <a:sym typeface="游ゴシック"/>
                        </a:rPr>
                        <a:t>logFinalStatus</a:t>
                      </a:r>
                      <a:r>
                        <a:rPr lang="ja-JP" altLang="en-US" sz="2000" dirty="0">
                          <a:latin typeface="游ゴシック"/>
                          <a:ea typeface="游ゴシック"/>
                          <a:cs typeface="游ゴシック"/>
                          <a:sym typeface="游ゴシック"/>
                        </a:rPr>
                        <a: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10002"/>
                  </a:ext>
                </a:extLst>
              </a:tr>
              <a:tr h="917634">
                <a:tc rowSpan="3">
                  <a:txBody>
                    <a:bodyPr/>
                    <a:lstStyle/>
                    <a:p>
                      <a:pPr algn="l" defTabSz="1828800"/>
                      <a:r>
                        <a:rPr lang="ja-JP" altLang="en-US" sz="2000" dirty="0">
                          <a:latin typeface="游ゴシック"/>
                          <a:ea typeface="游ゴシック"/>
                          <a:cs typeface="游ゴシック"/>
                          <a:sym typeface="游ゴシック"/>
                        </a:rPr>
                        <a:t>②</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rowSpan="3">
                  <a:txBody>
                    <a:bodyPr/>
                    <a:lstStyle/>
                    <a:p>
                      <a:pPr algn="l" defTabSz="1828800"/>
                      <a:r>
                        <a:rPr sz="2000" dirty="0">
                          <a:latin typeface="游ゴシック"/>
                          <a:ea typeface="游ゴシック"/>
                          <a:cs typeface="游ゴシック"/>
                          <a:sym typeface="游ゴシック"/>
                        </a:rPr>
                        <a:t>コード.</a:t>
                      </a:r>
                      <a:r>
                        <a:rPr lang="en-US" sz="2000" dirty="0">
                          <a:latin typeface="游ゴシック"/>
                          <a:ea typeface="游ゴシック"/>
                          <a:cs typeface="游ゴシック"/>
                          <a:sym typeface="游ゴシック"/>
                        </a:rPr>
                        <a:t>gs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lang="en-US" sz="2000" dirty="0" err="1">
                          <a:latin typeface="游ゴシック"/>
                          <a:ea typeface="游ゴシック"/>
                          <a:cs typeface="游ゴシック"/>
                          <a:sym typeface="游ゴシック"/>
                        </a:rPr>
                        <a:t>getTimeLimit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457200"/>
                      <a:r>
                        <a:rPr sz="2000" dirty="0" err="1">
                          <a:solidFill>
                            <a:srgbClr val="222222"/>
                          </a:solidFill>
                          <a:latin typeface="Helvetica"/>
                          <a:ea typeface="Helvetica"/>
                          <a:cs typeface="Helvetica"/>
                          <a:sym typeface="Helvetica"/>
                        </a:rPr>
                        <a:t>シート</a:t>
                      </a:r>
                      <a:r>
                        <a:rPr sz="2000" dirty="0">
                          <a:solidFill>
                            <a:srgbClr val="222222"/>
                          </a:solidFill>
                          <a:latin typeface="Helvetica"/>
                          <a:ea typeface="Helvetica"/>
                          <a:cs typeface="Helvetica"/>
                          <a:sym typeface="Helvetica"/>
                        </a:rPr>
                        <a:t>「</a:t>
                      </a:r>
                      <a:r>
                        <a:rPr lang="ja-JP" altLang="en-US" sz="2000" dirty="0">
                          <a:solidFill>
                            <a:srgbClr val="222222"/>
                          </a:solidFill>
                          <a:latin typeface="Helvetica"/>
                          <a:ea typeface="Helvetica"/>
                          <a:cs typeface="Helvetica"/>
                          <a:sym typeface="Helvetica"/>
                        </a:rPr>
                        <a:t>試験設定</a:t>
                      </a:r>
                      <a:r>
                        <a:rPr sz="2000" dirty="0">
                          <a:solidFill>
                            <a:srgbClr val="222222"/>
                          </a:solidFill>
                          <a:latin typeface="Helvetica"/>
                          <a:ea typeface="Helvetica"/>
                          <a:cs typeface="Helvetica"/>
                          <a:sym typeface="Helvetica"/>
                        </a:rPr>
                        <a:t>」</a:t>
                      </a:r>
                      <a:r>
                        <a:rPr sz="2000" dirty="0" err="1">
                          <a:solidFill>
                            <a:srgbClr val="222222"/>
                          </a:solidFill>
                          <a:latin typeface="Helvetica"/>
                          <a:ea typeface="Helvetica"/>
                          <a:cs typeface="Helvetica"/>
                          <a:sym typeface="Helvetica"/>
                        </a:rPr>
                        <a:t>から</a:t>
                      </a:r>
                      <a:r>
                        <a:rPr lang="ja-JP" altLang="en-US" sz="2000" dirty="0">
                          <a:solidFill>
                            <a:srgbClr val="222222"/>
                          </a:solidFill>
                          <a:latin typeface="Helvetica"/>
                          <a:ea typeface="Helvetica"/>
                          <a:cs typeface="Helvetica"/>
                          <a:sym typeface="Helvetica"/>
                        </a:rPr>
                        <a:t>当該ユーザ</a:t>
                      </a:r>
                      <a:r>
                        <a:rPr lang="en-US" altLang="ja-JP" sz="2000" dirty="0">
                          <a:solidFill>
                            <a:srgbClr val="222222"/>
                          </a:solidFill>
                          <a:latin typeface="Helvetica"/>
                          <a:ea typeface="Helvetica"/>
                          <a:cs typeface="Helvetica"/>
                          <a:sym typeface="Helvetica"/>
                        </a:rPr>
                        <a:t>ID</a:t>
                      </a:r>
                      <a:r>
                        <a:rPr lang="ja-JP" altLang="en-US" sz="2000" dirty="0">
                          <a:solidFill>
                            <a:srgbClr val="222222"/>
                          </a:solidFill>
                          <a:latin typeface="Helvetica"/>
                          <a:ea typeface="Helvetica"/>
                          <a:cs typeface="Helvetica"/>
                          <a:sym typeface="Helvetica"/>
                        </a:rPr>
                        <a:t>の制限時間を</a:t>
                      </a:r>
                      <a:r>
                        <a:rPr sz="2000" dirty="0" err="1">
                          <a:solidFill>
                            <a:srgbClr val="222222"/>
                          </a:solidFill>
                          <a:latin typeface="Helvetica"/>
                          <a:ea typeface="Helvetica"/>
                          <a:cs typeface="Helvetica"/>
                          <a:sym typeface="Helvetica"/>
                        </a:rPr>
                        <a:t>取得</a:t>
                      </a:r>
                      <a:r>
                        <a:rPr lang="ja-JP" altLang="en-US" sz="2000" dirty="0">
                          <a:solidFill>
                            <a:srgbClr val="222222"/>
                          </a:solidFill>
                          <a:latin typeface="Helvetica"/>
                          <a:ea typeface="Helvetica"/>
                          <a:cs typeface="Helvetica"/>
                          <a:sym typeface="Helvetica"/>
                        </a:rPr>
                        <a:t>する。</a:t>
                      </a:r>
                      <a:r>
                        <a:rPr sz="2000" dirty="0">
                          <a:solidFill>
                            <a:srgbClr val="222222"/>
                          </a:solidFill>
                          <a:latin typeface="Helvetica"/>
                          <a:ea typeface="Helvetica"/>
                          <a:cs typeface="Helvetica"/>
                          <a:sym typeface="Helvetica"/>
                        </a:rPr>
                        <a:t>
</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1252902705"/>
                  </a:ext>
                </a:extLst>
              </a:tr>
              <a:tr h="917634">
                <a:tc vMerge="1">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vMerge="1">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 </a:t>
                      </a:r>
                      <a:r>
                        <a:rPr lang="en-US" altLang="ja-JP" sz="2000" dirty="0" err="1">
                          <a:latin typeface="游ゴシック"/>
                          <a:ea typeface="游ゴシック"/>
                          <a:cs typeface="游ゴシック"/>
                          <a:sym typeface="游ゴシック"/>
                        </a:rPr>
                        <a:t>getQuizSet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457200"/>
                      <a:r>
                        <a:rPr lang="ja-JP" altLang="en-US" sz="2000" dirty="0">
                          <a:solidFill>
                            <a:srgbClr val="222222"/>
                          </a:solidFill>
                          <a:latin typeface="Helvetica"/>
                          <a:ea typeface="Helvetica"/>
                          <a:cs typeface="Helvetica"/>
                          <a:sym typeface="Helvetica"/>
                        </a:rPr>
                        <a:t>シート「</a:t>
                      </a:r>
                      <a:r>
                        <a:rPr lang="ja-JP" altLang="en-US" sz="1800" b="1" i="0" u="none" strike="noStrike" cap="none" spc="0" baseline="0" dirty="0">
                          <a:solidFill>
                            <a:srgbClr val="000000"/>
                          </a:solidFill>
                          <a:effectLst/>
                          <a:uFillTx/>
                          <a:latin typeface="ヒラギノ角ゴ ProN W3"/>
                          <a:ea typeface="ヒラギノ角ゴ ProN W3"/>
                          <a:cs typeface="ヒラギノ角ゴ ProN W3"/>
                          <a:sym typeface="ヒラギノ角ゴ ProN W3"/>
                        </a:rPr>
                        <a:t>一覧</a:t>
                      </a:r>
                      <a:r>
                        <a:rPr lang="ja-JP" altLang="en-US" sz="2000" dirty="0">
                          <a:solidFill>
                            <a:srgbClr val="222222"/>
                          </a:solidFill>
                          <a:latin typeface="Helvetica"/>
                          <a:ea typeface="Helvetica"/>
                          <a:cs typeface="Helvetica"/>
                          <a:sym typeface="Helvetica"/>
                        </a:rPr>
                        <a:t>」「試験設定」「試験記録詳細」から情報を取得して出題データを取得する。</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1965825797"/>
                  </a:ext>
                </a:extLst>
              </a:tr>
              <a:tr h="917634">
                <a:tc vMerge="1">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vMerge="1">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en-US" altLang="ja-JP" sz="2000" dirty="0" err="1">
                          <a:latin typeface="游ゴシック"/>
                          <a:ea typeface="游ゴシック"/>
                          <a:cs typeface="游ゴシック"/>
                          <a:sym typeface="游ゴシック"/>
                        </a:rPr>
                        <a:t>logFinalStatus</a:t>
                      </a:r>
                      <a:endParaRPr lang="en-US" altLang="ja-JP" sz="2000" dirty="0">
                        <a:latin typeface="游ゴシック"/>
                        <a:ea typeface="游ゴシック"/>
                        <a:cs typeface="游ゴシック"/>
                        <a:sym typeface="游ゴシック"/>
                      </a:endParaRPr>
                    </a:p>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2000" dirty="0">
                          <a:solidFill>
                            <a:srgbClr val="222222"/>
                          </a:solidFill>
                          <a:latin typeface="Helvetica"/>
                          <a:ea typeface="Helvetica"/>
                          <a:cs typeface="Helvetica"/>
                          <a:sym typeface="Helvetica"/>
                        </a:rPr>
                        <a:t>試験結果をシート「試験ログ」の保存する。</a:t>
                      </a:r>
                    </a:p>
                    <a:p>
                      <a:pPr algn="l" defTabSz="457200"/>
                      <a:endParaRPr lang="ja-JP" altLang="en-US" sz="2000" dirty="0">
                        <a:solidFill>
                          <a:srgbClr val="222222"/>
                        </a:solidFill>
                        <a:latin typeface="Helvetica"/>
                        <a:ea typeface="Helvetica"/>
                        <a:cs typeface="Helvetica"/>
                        <a:sym typeface="Helvetica"/>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extLst>
                  <a:ext uri="{0D108BD9-81ED-4DB2-BD59-A6C34878D82A}">
                    <a16:rowId xmlns:a16="http://schemas.microsoft.com/office/drawing/2014/main" val="535211179"/>
                  </a:ext>
                </a:extLst>
              </a:tr>
            </a:tbl>
          </a:graphicData>
        </a:graphic>
      </p:graphicFrame>
      <p:grpSp>
        <p:nvGrpSpPr>
          <p:cNvPr id="4" name="グループ化 3">
            <a:extLst>
              <a:ext uri="{FF2B5EF4-FFF2-40B4-BE49-F238E27FC236}">
                <a16:creationId xmlns:a16="http://schemas.microsoft.com/office/drawing/2014/main" id="{91E4CC45-6C52-B943-565D-F8281FDDBA6D}"/>
              </a:ext>
            </a:extLst>
          </p:cNvPr>
          <p:cNvGrpSpPr/>
          <p:nvPr/>
        </p:nvGrpSpPr>
        <p:grpSpPr>
          <a:xfrm>
            <a:off x="1676400" y="512554"/>
            <a:ext cx="21186477" cy="2535072"/>
            <a:chOff x="1676400" y="18778"/>
            <a:chExt cx="21186477" cy="2535072"/>
          </a:xfrm>
        </p:grpSpPr>
        <p:sp>
          <p:nvSpPr>
            <p:cNvPr id="5" name="タイトル 1">
              <a:extLst>
                <a:ext uri="{FF2B5EF4-FFF2-40B4-BE49-F238E27FC236}">
                  <a16:creationId xmlns:a16="http://schemas.microsoft.com/office/drawing/2014/main" id="{C627C07E-F6D6-B603-026F-F92E180B15C2}"/>
                </a:ext>
              </a:extLst>
            </p:cNvPr>
            <p:cNvSpPr txBox="1">
              <a:spLocks/>
            </p:cNvSpPr>
            <p:nvPr/>
          </p:nvSpPr>
          <p:spPr>
            <a:xfrm>
              <a:off x="1676400" y="1877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hangingPunct="1"/>
              <a:r>
                <a:rPr lang="ja-JP" altLang="en-US" dirty="0"/>
                <a:t>③</a:t>
              </a:r>
              <a:r>
                <a:rPr lang="zh-TW" altLang="en-US" sz="4800" dirty="0">
                  <a:latin typeface="游ゴシック"/>
                  <a:ea typeface="游ゴシック"/>
                  <a:cs typeface="游ゴシック"/>
                  <a:sym typeface="游ゴシック"/>
                </a:rPr>
                <a:t>試験機能</a:t>
              </a:r>
              <a:endParaRPr lang="ja-JP" altLang="en-US" dirty="0"/>
            </a:p>
          </p:txBody>
        </p:sp>
        <p:sp>
          <p:nvSpPr>
            <p:cNvPr id="6" name="タイトル 1">
              <a:extLst>
                <a:ext uri="{FF2B5EF4-FFF2-40B4-BE49-F238E27FC236}">
                  <a16:creationId xmlns:a16="http://schemas.microsoft.com/office/drawing/2014/main" id="{0E326A8F-3BC7-E3F1-AE0C-1815E53228A8}"/>
                </a:ext>
              </a:extLst>
            </p:cNvPr>
            <p:cNvSpPr txBox="1">
              <a:spLocks/>
            </p:cNvSpPr>
            <p:nvPr/>
          </p:nvSpPr>
          <p:spPr>
            <a:xfrm>
              <a:off x="1676400" y="940949"/>
              <a:ext cx="21186477"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algn="ctr" hangingPunct="1"/>
              <a:r>
                <a:rPr lang="ja-JP" altLang="en-US" dirty="0"/>
                <a:t>関連メソッド一覧</a:t>
              </a:r>
            </a:p>
          </p:txBody>
        </p:sp>
      </p:grpSp>
    </p:spTree>
    <p:extLst>
      <p:ext uri="{BB962C8B-B14F-4D97-AF65-F5344CB8AC3E}">
        <p14:creationId xmlns:p14="http://schemas.microsoft.com/office/powerpoint/2010/main" val="167470077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35641-8081-EA91-6907-1E0D916FAB15}"/>
            </a:ext>
          </a:extLst>
        </p:cNvPr>
        <p:cNvGrpSpPr/>
        <p:nvPr/>
      </p:nvGrpSpPr>
      <p:grpSpPr>
        <a:xfrm>
          <a:off x="0" y="0"/>
          <a:ext cx="0" cy="0"/>
          <a:chOff x="0" y="0"/>
          <a:chExt cx="0" cy="0"/>
        </a:xfrm>
      </p:grpSpPr>
      <p:sp>
        <p:nvSpPr>
          <p:cNvPr id="188" name="タイトル 1">
            <a:extLst>
              <a:ext uri="{FF2B5EF4-FFF2-40B4-BE49-F238E27FC236}">
                <a16:creationId xmlns:a16="http://schemas.microsoft.com/office/drawing/2014/main" id="{C8A765EB-DCC0-1ECA-1F56-6C929C6C4280}"/>
              </a:ext>
            </a:extLst>
          </p:cNvPr>
          <p:cNvSpPr txBox="1">
            <a:spLocks noGrp="1"/>
          </p:cNvSpPr>
          <p:nvPr>
            <p:ph type="title"/>
          </p:nvPr>
        </p:nvSpPr>
        <p:spPr>
          <a:xfrm>
            <a:off x="1676400" y="730251"/>
            <a:ext cx="21031200" cy="1612901"/>
          </a:xfrm>
          <a:prstGeom prst="rect">
            <a:avLst/>
          </a:prstGeom>
        </p:spPr>
        <p:txBody>
          <a:bodyPr>
            <a:normAutofit/>
          </a:bodyPr>
          <a:lstStyle>
            <a:lvl1pPr>
              <a:defRPr sz="5200"/>
            </a:lvl1pPr>
          </a:lstStyle>
          <a:p>
            <a:r>
              <a:rPr lang="ja-JP" altLang="en-US" sz="5400" dirty="0">
                <a:latin typeface="游ゴシック"/>
                <a:ea typeface="游ゴシック"/>
                <a:cs typeface="游ゴシック"/>
                <a:sym typeface="游ゴシック"/>
              </a:rPr>
              <a:t>④復習</a:t>
            </a:r>
            <a:r>
              <a:rPr lang="zh-TW" altLang="en-US" sz="5400" dirty="0">
                <a:latin typeface="游ゴシック"/>
                <a:ea typeface="游ゴシック"/>
                <a:cs typeface="游ゴシック"/>
                <a:sym typeface="游ゴシック"/>
              </a:rPr>
              <a:t>機能</a:t>
            </a:r>
            <a:endParaRPr dirty="0"/>
          </a:p>
        </p:txBody>
      </p:sp>
      <p:sp>
        <p:nvSpPr>
          <p:cNvPr id="189" name="問題画面が表示されてから、解答するまでの時間を制限します。…">
            <a:extLst>
              <a:ext uri="{FF2B5EF4-FFF2-40B4-BE49-F238E27FC236}">
                <a16:creationId xmlns:a16="http://schemas.microsoft.com/office/drawing/2014/main" id="{750C45C8-1A10-C260-C535-AE0B37F4849D}"/>
              </a:ext>
            </a:extLst>
          </p:cNvPr>
          <p:cNvSpPr txBox="1"/>
          <p:nvPr/>
        </p:nvSpPr>
        <p:spPr>
          <a:xfrm>
            <a:off x="1676398" y="4099985"/>
            <a:ext cx="21031202" cy="84865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rPr lang="ja-JP" altLang="en-US" dirty="0">
                <a:latin typeface="游ゴシック Light" panose="020B0300000000000000" pitchFamily="50" charset="-128"/>
                <a:ea typeface="游ゴシック Light" panose="020B0300000000000000" pitchFamily="50" charset="-128"/>
              </a:rPr>
              <a:t>試験で不正解となった問題を順次表示する。</a:t>
            </a:r>
            <a:endParaRPr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シート「一覧」の該当奇数行目の</a:t>
            </a:r>
            <a:r>
              <a:rPr lang="en-US" altLang="ja-JP" dirty="0">
                <a:latin typeface="游ゴシック Light" panose="020B0300000000000000" pitchFamily="50" charset="-128"/>
                <a:ea typeface="游ゴシック Light" panose="020B0300000000000000" pitchFamily="50" charset="-128"/>
              </a:rPr>
              <a:t>A</a:t>
            </a:r>
            <a:r>
              <a:rPr lang="ja-JP" altLang="en-US" dirty="0">
                <a:latin typeface="游ゴシック Light" panose="020B0300000000000000" pitchFamily="50" charset="-128"/>
                <a:ea typeface="游ゴシック Light" panose="020B0300000000000000" pitchFamily="50" charset="-128"/>
              </a:rPr>
              <a:t>列セル値を先頭に、Ｂ列以降のセル値をランダムな順で表示する。　　　　　　　　　　　　　　　　　　　　　　続いて該当偶数行のＢ列以降のセル値を上記の奇数行目のＢ列以降のセル値の表示順で表示する。　　　　　　　　　　　　　　　　　　　　　　　　最後に該当偶数行目の</a:t>
            </a:r>
            <a:r>
              <a:rPr lang="en-US" altLang="ja-JP" dirty="0">
                <a:latin typeface="游ゴシック Light" panose="020B0300000000000000" pitchFamily="50" charset="-128"/>
                <a:ea typeface="游ゴシック Light" panose="020B0300000000000000" pitchFamily="50" charset="-128"/>
              </a:rPr>
              <a:t>A</a:t>
            </a:r>
            <a:r>
              <a:rPr lang="ja-JP" altLang="en-US" dirty="0">
                <a:latin typeface="游ゴシック Light" panose="020B0300000000000000" pitchFamily="50" charset="-128"/>
                <a:ea typeface="游ゴシック Light" panose="020B0300000000000000" pitchFamily="50" charset="-128"/>
              </a:rPr>
              <a:t>列セル値を表示する。（丸括弧や角括弧で囲まれている部分の音声読み上げを同時にする）</a:t>
            </a:r>
          </a:p>
          <a:p>
            <a:r>
              <a:rPr lang="ja-JP" altLang="en-US" dirty="0">
                <a:latin typeface="游ゴシック Light" panose="020B0300000000000000" pitchFamily="50" charset="-128"/>
                <a:ea typeface="游ゴシック Light" panose="020B0300000000000000" pitchFamily="50" charset="-128"/>
              </a:rPr>
              <a:t>上記を</a:t>
            </a:r>
            <a:r>
              <a:rPr lang="en-US" altLang="ja-JP" dirty="0">
                <a:latin typeface="游ゴシック Light" panose="020B0300000000000000" pitchFamily="50" charset="-128"/>
                <a:ea typeface="游ゴシック Light" panose="020B0300000000000000" pitchFamily="50" charset="-128"/>
              </a:rPr>
              <a:t>x</a:t>
            </a:r>
            <a:r>
              <a:rPr lang="ja-JP" altLang="en-US" dirty="0">
                <a:latin typeface="游ゴシック Light" panose="020B0300000000000000" pitchFamily="50" charset="-128"/>
                <a:ea typeface="游ゴシック Light" panose="020B0300000000000000" pitchFamily="50" charset="-128"/>
              </a:rPr>
              <a:t>回繰り返す</a:t>
            </a:r>
            <a:r>
              <a:rPr dirty="0">
                <a:latin typeface="游ゴシック Light" panose="020B0300000000000000" pitchFamily="50" charset="-128"/>
                <a:ea typeface="游ゴシック Light" panose="020B0300000000000000" pitchFamily="50" charset="-128"/>
              </a:rPr>
              <a:t>。</a:t>
            </a:r>
            <a:endParaRPr lang="en-US"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続いて、上記の復習画面（Ｂ列以降のセル値）の順で試験出題の画面を順次表示する。</a:t>
            </a:r>
            <a:endParaRPr dirty="0">
              <a:latin typeface="游ゴシック Light" panose="020B0300000000000000" pitchFamily="50" charset="-128"/>
              <a:ea typeface="游ゴシック Light" panose="020B0300000000000000" pitchFamily="50" charset="-128"/>
            </a:endParaRPr>
          </a:p>
        </p:txBody>
      </p:sp>
      <p:sp>
        <p:nvSpPr>
          <p:cNvPr id="190" name="タイトル 1">
            <a:extLst>
              <a:ext uri="{FF2B5EF4-FFF2-40B4-BE49-F238E27FC236}">
                <a16:creationId xmlns:a16="http://schemas.microsoft.com/office/drawing/2014/main" id="{A331334D-2A4D-E40D-C3A3-AC7F240A3666}"/>
              </a:ext>
            </a:extLst>
          </p:cNvPr>
          <p:cNvSpPr txBox="1"/>
          <p:nvPr/>
        </p:nvSpPr>
        <p:spPr>
          <a:xfrm>
            <a:off x="1676400" y="241511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spcBef>
                <a:spcPts val="0"/>
              </a:spcBef>
              <a:defRPr sz="5200">
                <a:latin typeface="游ゴシック Light"/>
                <a:ea typeface="游ゴシック Light"/>
                <a:cs typeface="游ゴシック Light"/>
                <a:sym typeface="游ゴシック Light"/>
              </a:defRPr>
            </a:lvl1pPr>
          </a:lstStyle>
          <a:p>
            <a:r>
              <a:rPr dirty="0" err="1"/>
              <a:t>概要</a:t>
            </a:r>
            <a:endParaRPr dirty="0"/>
          </a:p>
        </p:txBody>
      </p:sp>
    </p:spTree>
    <p:extLst>
      <p:ext uri="{BB962C8B-B14F-4D97-AF65-F5344CB8AC3E}">
        <p14:creationId xmlns:p14="http://schemas.microsoft.com/office/powerpoint/2010/main" val="387882113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3C9A7-3A48-48C6-484C-DE6FCF019507}"/>
            </a:ext>
          </a:extLst>
        </p:cNvPr>
        <p:cNvGrpSpPr/>
        <p:nvPr/>
      </p:nvGrpSpPr>
      <p:grpSpPr>
        <a:xfrm>
          <a:off x="0" y="0"/>
          <a:ext cx="0" cy="0"/>
          <a:chOff x="0" y="0"/>
          <a:chExt cx="0" cy="0"/>
        </a:xfrm>
      </p:grpSpPr>
      <p:graphicFrame>
        <p:nvGraphicFramePr>
          <p:cNvPr id="193" name="表 3">
            <a:extLst>
              <a:ext uri="{FF2B5EF4-FFF2-40B4-BE49-F238E27FC236}">
                <a16:creationId xmlns:a16="http://schemas.microsoft.com/office/drawing/2014/main" id="{1629406A-C70B-414B-F70A-1EDF49F6E061}"/>
              </a:ext>
            </a:extLst>
          </p:cNvPr>
          <p:cNvGraphicFramePr/>
          <p:nvPr>
            <p:extLst>
              <p:ext uri="{D42A27DB-BD31-4B8C-83A1-F6EECF244321}">
                <p14:modId xmlns:p14="http://schemas.microsoft.com/office/powerpoint/2010/main" val="964566140"/>
              </p:ext>
            </p:extLst>
          </p:nvPr>
        </p:nvGraphicFramePr>
        <p:xfrm>
          <a:off x="771525" y="2876933"/>
          <a:ext cx="23367322" cy="7726072"/>
        </p:xfrm>
        <a:graphic>
          <a:graphicData uri="http://schemas.openxmlformats.org/drawingml/2006/table">
            <a:tbl>
              <a:tblPr firstRow="1" bandRow="1">
                <a:tableStyleId>{4C3C2611-4C71-4FC5-86AE-919BDF0F9419}</a:tableStyleId>
              </a:tblPr>
              <a:tblGrid>
                <a:gridCol w="1681272">
                  <a:extLst>
                    <a:ext uri="{9D8B030D-6E8A-4147-A177-3AD203B41FA5}">
                      <a16:colId xmlns:a16="http://schemas.microsoft.com/office/drawing/2014/main" val="20000"/>
                    </a:ext>
                  </a:extLst>
                </a:gridCol>
                <a:gridCol w="4629167">
                  <a:extLst>
                    <a:ext uri="{9D8B030D-6E8A-4147-A177-3AD203B41FA5}">
                      <a16:colId xmlns:a16="http://schemas.microsoft.com/office/drawing/2014/main" val="20001"/>
                    </a:ext>
                  </a:extLst>
                </a:gridCol>
                <a:gridCol w="4629167">
                  <a:extLst>
                    <a:ext uri="{9D8B030D-6E8A-4147-A177-3AD203B41FA5}">
                      <a16:colId xmlns:a16="http://schemas.microsoft.com/office/drawing/2014/main" val="20002"/>
                    </a:ext>
                  </a:extLst>
                </a:gridCol>
                <a:gridCol w="12427716">
                  <a:extLst>
                    <a:ext uri="{9D8B030D-6E8A-4147-A177-3AD203B41FA5}">
                      <a16:colId xmlns:a16="http://schemas.microsoft.com/office/drawing/2014/main" val="20003"/>
                    </a:ext>
                  </a:extLst>
                </a:gridCol>
              </a:tblGrid>
              <a:tr h="1224130">
                <a:tc>
                  <a:txBody>
                    <a:bodyPr/>
                    <a:lstStyle/>
                    <a:p>
                      <a:pPr algn="l" defTabSz="1828800">
                        <a:defRPr b="0"/>
                      </a:pPr>
                      <a:r>
                        <a:rPr sz="2000" b="1">
                          <a:solidFill>
                            <a:srgbClr val="FFFFFF"/>
                          </a:solidFill>
                          <a:latin typeface="游ゴシック"/>
                          <a:ea typeface="游ゴシック"/>
                          <a:cs typeface="游ゴシック"/>
                          <a:sym typeface="游ゴシック"/>
                        </a:rPr>
                        <a:t>#</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ファイル名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メソッド名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説明</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extLst>
                  <a:ext uri="{0D108BD9-81ED-4DB2-BD59-A6C34878D82A}">
                    <a16:rowId xmlns:a16="http://schemas.microsoft.com/office/drawing/2014/main" val="10000"/>
                  </a:ext>
                </a:extLst>
              </a:tr>
              <a:tr h="1568217">
                <a:tc>
                  <a:txBody>
                    <a:bodyPr/>
                    <a:lstStyle/>
                    <a:p>
                      <a:pPr algn="l" defTabSz="1828800"/>
                      <a:r>
                        <a:rPr lang="ja-JP" altLang="en-US" sz="2000" dirty="0">
                          <a:latin typeface="游ゴシック"/>
                          <a:ea typeface="游ゴシック"/>
                          <a:cs typeface="游ゴシック"/>
                          <a:sym typeface="游ゴシック"/>
                        </a:rPr>
                        <a:t>①</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a:latin typeface="游ゴシック"/>
                          <a:ea typeface="游ゴシック"/>
                          <a:cs typeface="游ゴシック"/>
                          <a:sym typeface="游ゴシック"/>
                        </a:rPr>
                        <a:t>03_testScreen</a:t>
                      </a:r>
                      <a:r>
                        <a:rPr sz="20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a:t>
                      </a:r>
                      <a:r>
                        <a:rPr lang="en-US" altLang="ja-JP" sz="2000" dirty="0">
                          <a:latin typeface="游ゴシック"/>
                          <a:ea typeface="游ゴシック"/>
                          <a:cs typeface="游ゴシック"/>
                          <a:sym typeface="游ゴシック"/>
                        </a:rPr>
                        <a:t>Html</a:t>
                      </a:r>
                      <a:r>
                        <a:rPr lang="ja-JP" altLang="en-US" sz="2000" dirty="0">
                          <a:latin typeface="游ゴシック"/>
                          <a:ea typeface="游ゴシック"/>
                          <a:cs typeface="游ゴシック"/>
                          <a:sym typeface="游ゴシック"/>
                        </a:rPr>
                        <a:t>内の</a:t>
                      </a:r>
                      <a:r>
                        <a:rPr lang="en-US" altLang="ja-JP" sz="2000" dirty="0">
                          <a:latin typeface="游ゴシック"/>
                          <a:ea typeface="游ゴシック"/>
                          <a:cs typeface="游ゴシック"/>
                          <a:sym typeface="游ゴシック"/>
                        </a:rPr>
                        <a:t>script</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出題に先立ち、前回不正解となった問題について、復習画面（奇数行目の</a:t>
                      </a:r>
                      <a:r>
                        <a:rPr lang="en-US" altLang="ja-JP" sz="2000" dirty="0">
                          <a:latin typeface="游ゴシック"/>
                          <a:ea typeface="游ゴシック"/>
                          <a:cs typeface="游ゴシック"/>
                          <a:sym typeface="游ゴシック"/>
                        </a:rPr>
                        <a:t>A</a:t>
                      </a:r>
                      <a:r>
                        <a:rPr lang="ja-JP" altLang="en-US" sz="2000" dirty="0">
                          <a:latin typeface="游ゴシック"/>
                          <a:ea typeface="游ゴシック"/>
                          <a:cs typeface="游ゴシック"/>
                          <a:sym typeface="游ゴシック"/>
                        </a:rPr>
                        <a:t>列セル値を先頭に、偶数行目のＢ列以降のセル値をランダムに、奇数行目の</a:t>
                      </a:r>
                      <a:r>
                        <a:rPr lang="en-US" altLang="ja-JP" sz="2000" dirty="0">
                          <a:latin typeface="游ゴシック"/>
                          <a:ea typeface="游ゴシック"/>
                          <a:cs typeface="游ゴシック"/>
                          <a:sym typeface="游ゴシック"/>
                        </a:rPr>
                        <a:t>A</a:t>
                      </a:r>
                      <a:r>
                        <a:rPr lang="ja-JP" altLang="en-US" sz="2000" dirty="0">
                          <a:latin typeface="游ゴシック"/>
                          <a:ea typeface="游ゴシック"/>
                          <a:cs typeface="游ゴシック"/>
                          <a:sym typeface="游ゴシック"/>
                        </a:rPr>
                        <a:t>列セル値）を表示する。</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上記の復習画面を</a:t>
                      </a:r>
                      <a:r>
                        <a:rPr lang="en-US" altLang="ja-JP" sz="2000" dirty="0">
                          <a:latin typeface="游ゴシック"/>
                          <a:ea typeface="游ゴシック"/>
                          <a:cs typeface="游ゴシック"/>
                          <a:sym typeface="游ゴシック"/>
                        </a:rPr>
                        <a:t>x</a:t>
                      </a:r>
                      <a:r>
                        <a:rPr lang="ja-JP" altLang="en-US" sz="2000" dirty="0">
                          <a:latin typeface="游ゴシック"/>
                          <a:ea typeface="游ゴシック"/>
                          <a:cs typeface="游ゴシック"/>
                          <a:sym typeface="游ゴシック"/>
                        </a:rPr>
                        <a:t>回表示する。</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続いて復習画面（偶数行目のＢ列以降のセル値）の順で出題の回答画面を表示し、入力を待つ。</a:t>
                      </a:r>
                      <a:r>
                        <a:rPr sz="2000" dirty="0">
                          <a:latin typeface="游ゴシック"/>
                          <a:ea typeface="游ゴシック"/>
                          <a:cs typeface="游ゴシック"/>
                          <a:sym typeface="游ゴシック"/>
                        </a:rPr>
                        <a:t>
</a:t>
                      </a:r>
                      <a:endParaRPr lang="en-US"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制限時間切れの場合は正答画面を表示する（時間制限機能を参照）。</a:t>
                      </a:r>
                      <a:endParaRPr lang="en-US" altLang="ja-JP" sz="2000" dirty="0">
                        <a:latin typeface="游ゴシック"/>
                        <a:ea typeface="游ゴシック"/>
                        <a:cs typeface="游ゴシック"/>
                        <a:sym typeface="游ゴシック"/>
                      </a:endParaRPr>
                    </a:p>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まず、復習出題のデータを取得する（</a:t>
                      </a:r>
                      <a:r>
                        <a:rPr lang="en-US" altLang="ja-JP" sz="2000" dirty="0" err="1">
                          <a:latin typeface="游ゴシック"/>
                          <a:ea typeface="游ゴシック"/>
                          <a:cs typeface="游ゴシック"/>
                          <a:sym typeface="游ゴシック"/>
                        </a:rPr>
                        <a:t>getQuizSet</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復習及び復習試験問題、解答が全て表示（入力）されたら、試験を続けるか、記録してや中断するか、を表示する。</a:t>
                      </a:r>
                    </a:p>
                    <a:p>
                      <a:pPr algn="l" defTabSz="1828800"/>
                      <a:r>
                        <a:rPr lang="ja-JP" altLang="en-US" sz="2000" dirty="0">
                          <a:latin typeface="游ゴシック"/>
                          <a:ea typeface="游ゴシック"/>
                          <a:cs typeface="游ゴシック"/>
                          <a:sym typeface="游ゴシック"/>
                        </a:rPr>
                        <a:t>続ける場合は、条件設定画面へ遷移する。</a:t>
                      </a:r>
                    </a:p>
                    <a:p>
                      <a:pPr algn="l" defTabSz="1828800"/>
                      <a:r>
                        <a:rPr lang="ja-JP" altLang="en-US" sz="2000" dirty="0">
                          <a:latin typeface="游ゴシック"/>
                          <a:ea typeface="游ゴシック"/>
                          <a:cs typeface="游ゴシック"/>
                          <a:sym typeface="游ゴシック"/>
                        </a:rPr>
                        <a:t>記録して中断する場合は、記録し、ブラウザを閉じてよい旨の表示をする。</a:t>
                      </a:r>
                    </a:p>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10002"/>
                  </a:ext>
                </a:extLst>
              </a:tr>
              <a:tr h="917634">
                <a:tc rowSpan="2">
                  <a:txBody>
                    <a:bodyPr/>
                    <a:lstStyle/>
                    <a:p>
                      <a:pPr algn="l" defTabSz="1828800"/>
                      <a:r>
                        <a:rPr lang="ja-JP" altLang="en-US" sz="2000" dirty="0">
                          <a:latin typeface="游ゴシック"/>
                          <a:ea typeface="游ゴシック"/>
                          <a:cs typeface="游ゴシック"/>
                          <a:sym typeface="游ゴシック"/>
                        </a:rPr>
                        <a:t>②</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rowSpan="2">
                  <a:txBody>
                    <a:bodyPr/>
                    <a:lstStyle/>
                    <a:p>
                      <a:pPr algn="l" defTabSz="1828800"/>
                      <a:r>
                        <a:rPr sz="2000" dirty="0">
                          <a:latin typeface="游ゴシック"/>
                          <a:ea typeface="游ゴシック"/>
                          <a:cs typeface="游ゴシック"/>
                          <a:sym typeface="游ゴシック"/>
                        </a:rPr>
                        <a:t>コード.</a:t>
                      </a:r>
                      <a:r>
                        <a:rPr lang="en-US" sz="2000" dirty="0">
                          <a:latin typeface="游ゴシック"/>
                          <a:ea typeface="游ゴシック"/>
                          <a:cs typeface="游ゴシック"/>
                          <a:sym typeface="游ゴシック"/>
                        </a:rPr>
                        <a:t>gs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err="1">
                          <a:latin typeface="游ゴシック"/>
                          <a:ea typeface="游ゴシック"/>
                          <a:cs typeface="游ゴシック"/>
                          <a:sym typeface="游ゴシック"/>
                        </a:rPr>
                        <a:t>getTimeLimit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457200"/>
                      <a:r>
                        <a:rPr sz="2000" dirty="0" err="1">
                          <a:solidFill>
                            <a:srgbClr val="222222"/>
                          </a:solidFill>
                          <a:latin typeface="Helvetica"/>
                          <a:ea typeface="Helvetica"/>
                          <a:cs typeface="Helvetica"/>
                          <a:sym typeface="Helvetica"/>
                        </a:rPr>
                        <a:t>シート</a:t>
                      </a:r>
                      <a:r>
                        <a:rPr sz="2000" dirty="0">
                          <a:solidFill>
                            <a:srgbClr val="222222"/>
                          </a:solidFill>
                          <a:latin typeface="Helvetica"/>
                          <a:ea typeface="Helvetica"/>
                          <a:cs typeface="Helvetica"/>
                          <a:sym typeface="Helvetica"/>
                        </a:rPr>
                        <a:t>「</a:t>
                      </a:r>
                      <a:r>
                        <a:rPr lang="ja-JP" altLang="en-US" sz="2000" dirty="0">
                          <a:solidFill>
                            <a:srgbClr val="222222"/>
                          </a:solidFill>
                          <a:latin typeface="Helvetica"/>
                          <a:ea typeface="Helvetica"/>
                          <a:cs typeface="Helvetica"/>
                          <a:sym typeface="Helvetica"/>
                        </a:rPr>
                        <a:t>試験設定</a:t>
                      </a:r>
                      <a:r>
                        <a:rPr sz="2000" dirty="0">
                          <a:solidFill>
                            <a:srgbClr val="222222"/>
                          </a:solidFill>
                          <a:latin typeface="Helvetica"/>
                          <a:ea typeface="Helvetica"/>
                          <a:cs typeface="Helvetica"/>
                          <a:sym typeface="Helvetica"/>
                        </a:rPr>
                        <a:t>」</a:t>
                      </a:r>
                      <a:r>
                        <a:rPr sz="2000" dirty="0" err="1">
                          <a:solidFill>
                            <a:srgbClr val="222222"/>
                          </a:solidFill>
                          <a:latin typeface="Helvetica"/>
                          <a:ea typeface="Helvetica"/>
                          <a:cs typeface="Helvetica"/>
                          <a:sym typeface="Helvetica"/>
                        </a:rPr>
                        <a:t>から</a:t>
                      </a:r>
                      <a:r>
                        <a:rPr lang="ja-JP" altLang="en-US" sz="2000" dirty="0">
                          <a:solidFill>
                            <a:srgbClr val="222222"/>
                          </a:solidFill>
                          <a:latin typeface="Helvetica"/>
                          <a:ea typeface="Helvetica"/>
                          <a:cs typeface="Helvetica"/>
                          <a:sym typeface="Helvetica"/>
                        </a:rPr>
                        <a:t>当該ユーザ</a:t>
                      </a:r>
                      <a:r>
                        <a:rPr lang="en-US" altLang="ja-JP" sz="2000" dirty="0">
                          <a:solidFill>
                            <a:srgbClr val="222222"/>
                          </a:solidFill>
                          <a:latin typeface="Helvetica"/>
                          <a:ea typeface="Helvetica"/>
                          <a:cs typeface="Helvetica"/>
                          <a:sym typeface="Helvetica"/>
                        </a:rPr>
                        <a:t>ID</a:t>
                      </a:r>
                      <a:r>
                        <a:rPr lang="ja-JP" altLang="en-US" sz="2000" dirty="0">
                          <a:solidFill>
                            <a:srgbClr val="222222"/>
                          </a:solidFill>
                          <a:latin typeface="Helvetica"/>
                          <a:ea typeface="Helvetica"/>
                          <a:cs typeface="Helvetica"/>
                          <a:sym typeface="Helvetica"/>
                        </a:rPr>
                        <a:t>の制限時間を</a:t>
                      </a:r>
                      <a:r>
                        <a:rPr sz="2000" dirty="0" err="1">
                          <a:solidFill>
                            <a:srgbClr val="222222"/>
                          </a:solidFill>
                          <a:latin typeface="Helvetica"/>
                          <a:ea typeface="Helvetica"/>
                          <a:cs typeface="Helvetica"/>
                          <a:sym typeface="Helvetica"/>
                        </a:rPr>
                        <a:t>取得</a:t>
                      </a:r>
                      <a:r>
                        <a:rPr lang="ja-JP" altLang="en-US" sz="2000" dirty="0">
                          <a:solidFill>
                            <a:srgbClr val="222222"/>
                          </a:solidFill>
                          <a:latin typeface="Helvetica"/>
                          <a:ea typeface="Helvetica"/>
                          <a:cs typeface="Helvetica"/>
                          <a:sym typeface="Helvetica"/>
                        </a:rPr>
                        <a:t>する。</a:t>
                      </a:r>
                      <a:r>
                        <a:rPr sz="2000" dirty="0">
                          <a:solidFill>
                            <a:srgbClr val="222222"/>
                          </a:solidFill>
                          <a:latin typeface="Helvetica"/>
                          <a:ea typeface="Helvetica"/>
                          <a:cs typeface="Helvetica"/>
                          <a:sym typeface="Helvetica"/>
                        </a:rPr>
                        <a:t>
</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1252902705"/>
                  </a:ext>
                </a:extLst>
              </a:tr>
              <a:tr h="917634">
                <a:tc vMerge="1">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vMerge="1">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 </a:t>
                      </a:r>
                      <a:r>
                        <a:rPr lang="en-US" altLang="ja-JP" sz="2000" dirty="0" err="1">
                          <a:latin typeface="游ゴシック"/>
                          <a:ea typeface="游ゴシック"/>
                          <a:cs typeface="游ゴシック"/>
                          <a:sym typeface="游ゴシック"/>
                        </a:rPr>
                        <a:t>getQuizSet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457200"/>
                      <a:r>
                        <a:rPr lang="ja-JP" altLang="en-US" sz="2000" dirty="0">
                          <a:solidFill>
                            <a:srgbClr val="222222"/>
                          </a:solidFill>
                          <a:latin typeface="Helvetica"/>
                          <a:ea typeface="Helvetica"/>
                          <a:cs typeface="Helvetica"/>
                          <a:sym typeface="Helvetica"/>
                        </a:rPr>
                        <a:t>シート「</a:t>
                      </a:r>
                      <a:r>
                        <a:rPr lang="ja-JP" altLang="en-US" sz="1800" b="1" i="0" u="none" strike="noStrike" cap="none" spc="0" baseline="0" dirty="0">
                          <a:solidFill>
                            <a:srgbClr val="000000"/>
                          </a:solidFill>
                          <a:effectLst/>
                          <a:uFillTx/>
                          <a:latin typeface="ヒラギノ角ゴ ProN W3"/>
                          <a:ea typeface="ヒラギノ角ゴ ProN W3"/>
                          <a:cs typeface="ヒラギノ角ゴ ProN W3"/>
                          <a:sym typeface="ヒラギノ角ゴ ProN W3"/>
                        </a:rPr>
                        <a:t>一覧</a:t>
                      </a:r>
                      <a:r>
                        <a:rPr lang="ja-JP" altLang="en-US" sz="2000" dirty="0">
                          <a:solidFill>
                            <a:srgbClr val="222222"/>
                          </a:solidFill>
                          <a:latin typeface="Helvetica"/>
                          <a:ea typeface="Helvetica"/>
                          <a:cs typeface="Helvetica"/>
                          <a:sym typeface="Helvetica"/>
                        </a:rPr>
                        <a:t>」「試験設定」「</a:t>
                      </a:r>
                      <a:r>
                        <a:rPr lang="zh-TW" altLang="en-US" sz="2000" dirty="0">
                          <a:solidFill>
                            <a:srgbClr val="222222"/>
                          </a:solidFill>
                          <a:latin typeface="Helvetica"/>
                          <a:ea typeface="Helvetica"/>
                          <a:cs typeface="Helvetica"/>
                          <a:sym typeface="Helvetica"/>
                        </a:rPr>
                        <a:t>試験記録詳細</a:t>
                      </a:r>
                      <a:r>
                        <a:rPr lang="ja-JP" altLang="en-US" sz="2000" dirty="0">
                          <a:solidFill>
                            <a:srgbClr val="222222"/>
                          </a:solidFill>
                          <a:latin typeface="Helvetica"/>
                          <a:ea typeface="Helvetica"/>
                          <a:cs typeface="Helvetica"/>
                          <a:sym typeface="Helvetica"/>
                        </a:rPr>
                        <a:t>」から情報を取得して出題データを取得する。</a:t>
                      </a:r>
                      <a:endParaRPr sz="2000" dirty="0">
                        <a:solidFill>
                          <a:srgbClr val="222222"/>
                        </a:solidFill>
                        <a:latin typeface="Helvetica"/>
                        <a:ea typeface="Helvetica"/>
                        <a:cs typeface="Helvetica"/>
                        <a:sym typeface="Helvetica"/>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3093115802"/>
                  </a:ext>
                </a:extLst>
              </a:tr>
              <a:tr h="917634">
                <a:tc>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lang="en-US" sz="2000" dirty="0" err="1">
                          <a:latin typeface="游ゴシック"/>
                          <a:ea typeface="游ゴシック"/>
                          <a:cs typeface="游ゴシック"/>
                          <a:sym typeface="游ゴシック"/>
                        </a:rPr>
                        <a:t>logFinalStatus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457200"/>
                      <a:r>
                        <a:rPr lang="ja-JP" altLang="en-US" sz="2000" dirty="0">
                          <a:solidFill>
                            <a:srgbClr val="222222"/>
                          </a:solidFill>
                          <a:latin typeface="Helvetica"/>
                          <a:ea typeface="Helvetica"/>
                          <a:cs typeface="Helvetica"/>
                          <a:sym typeface="Helvetica"/>
                        </a:rPr>
                        <a:t>試験結果をシート「試験ログ」の保存する。</a:t>
                      </a:r>
                      <a:endParaRPr sz="2000" dirty="0">
                        <a:solidFill>
                          <a:srgbClr val="222222"/>
                        </a:solidFill>
                        <a:latin typeface="Helvetica"/>
                        <a:ea typeface="Helvetica"/>
                        <a:cs typeface="Helvetica"/>
                        <a:sym typeface="Helvetica"/>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extLst>
                  <a:ext uri="{0D108BD9-81ED-4DB2-BD59-A6C34878D82A}">
                    <a16:rowId xmlns:a16="http://schemas.microsoft.com/office/drawing/2014/main" val="240429771"/>
                  </a:ext>
                </a:extLst>
              </a:tr>
            </a:tbl>
          </a:graphicData>
        </a:graphic>
      </p:graphicFrame>
      <p:grpSp>
        <p:nvGrpSpPr>
          <p:cNvPr id="4" name="グループ化 3">
            <a:extLst>
              <a:ext uri="{FF2B5EF4-FFF2-40B4-BE49-F238E27FC236}">
                <a16:creationId xmlns:a16="http://schemas.microsoft.com/office/drawing/2014/main" id="{815E116A-CF4B-D34F-F427-C0F4AA75BC09}"/>
              </a:ext>
            </a:extLst>
          </p:cNvPr>
          <p:cNvGrpSpPr/>
          <p:nvPr/>
        </p:nvGrpSpPr>
        <p:grpSpPr>
          <a:xfrm>
            <a:off x="1676400" y="512554"/>
            <a:ext cx="21186477" cy="2535072"/>
            <a:chOff x="1676400" y="18778"/>
            <a:chExt cx="21186477" cy="2535072"/>
          </a:xfrm>
        </p:grpSpPr>
        <p:sp>
          <p:nvSpPr>
            <p:cNvPr id="5" name="タイトル 1">
              <a:extLst>
                <a:ext uri="{FF2B5EF4-FFF2-40B4-BE49-F238E27FC236}">
                  <a16:creationId xmlns:a16="http://schemas.microsoft.com/office/drawing/2014/main" id="{96AB8887-A586-A617-A571-3D3536233A8A}"/>
                </a:ext>
              </a:extLst>
            </p:cNvPr>
            <p:cNvSpPr txBox="1">
              <a:spLocks/>
            </p:cNvSpPr>
            <p:nvPr/>
          </p:nvSpPr>
          <p:spPr>
            <a:xfrm>
              <a:off x="1676400" y="1877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hangingPunct="1"/>
              <a:r>
                <a:rPr lang="ja-JP" altLang="en-US" sz="4800" dirty="0">
                  <a:latin typeface="游ゴシック"/>
                  <a:ea typeface="游ゴシック"/>
                  <a:cs typeface="游ゴシック"/>
                  <a:sym typeface="游ゴシック"/>
                </a:rPr>
                <a:t>④復習</a:t>
              </a:r>
              <a:r>
                <a:rPr lang="zh-TW" altLang="en-US" sz="4800" dirty="0">
                  <a:latin typeface="游ゴシック"/>
                  <a:ea typeface="游ゴシック"/>
                  <a:cs typeface="游ゴシック"/>
                  <a:sym typeface="游ゴシック"/>
                </a:rPr>
                <a:t>機能</a:t>
              </a:r>
              <a:endParaRPr lang="ja-JP" altLang="en-US" dirty="0"/>
            </a:p>
          </p:txBody>
        </p:sp>
        <p:sp>
          <p:nvSpPr>
            <p:cNvPr id="6" name="タイトル 1">
              <a:extLst>
                <a:ext uri="{FF2B5EF4-FFF2-40B4-BE49-F238E27FC236}">
                  <a16:creationId xmlns:a16="http://schemas.microsoft.com/office/drawing/2014/main" id="{1433B69E-5FCD-D16F-8565-51F0A5A52EBE}"/>
                </a:ext>
              </a:extLst>
            </p:cNvPr>
            <p:cNvSpPr txBox="1">
              <a:spLocks/>
            </p:cNvSpPr>
            <p:nvPr/>
          </p:nvSpPr>
          <p:spPr>
            <a:xfrm>
              <a:off x="1676400" y="940949"/>
              <a:ext cx="21186477"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algn="ctr" hangingPunct="1"/>
              <a:r>
                <a:rPr lang="ja-JP" altLang="en-US" dirty="0"/>
                <a:t>関連メソッド一覧</a:t>
              </a:r>
            </a:p>
          </p:txBody>
        </p:sp>
      </p:grpSp>
    </p:spTree>
    <p:extLst>
      <p:ext uri="{BB962C8B-B14F-4D97-AF65-F5344CB8AC3E}">
        <p14:creationId xmlns:p14="http://schemas.microsoft.com/office/powerpoint/2010/main" val="124130186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タイトル 1"/>
          <p:cNvSpPr txBox="1">
            <a:spLocks noGrp="1"/>
          </p:cNvSpPr>
          <p:nvPr>
            <p:ph type="title"/>
          </p:nvPr>
        </p:nvSpPr>
        <p:spPr>
          <a:xfrm>
            <a:off x="1676400" y="730251"/>
            <a:ext cx="21031200" cy="1612901"/>
          </a:xfrm>
          <a:prstGeom prst="rect">
            <a:avLst/>
          </a:prstGeom>
        </p:spPr>
        <p:txBody>
          <a:bodyPr/>
          <a:lstStyle>
            <a:lvl1pPr>
              <a:defRPr sz="5200"/>
            </a:lvl1pPr>
          </a:lstStyle>
          <a:p>
            <a:r>
              <a:rPr lang="ja-JP" altLang="en-US" dirty="0"/>
              <a:t>⑤</a:t>
            </a:r>
            <a:r>
              <a:rPr dirty="0" err="1"/>
              <a:t>時間制限機能</a:t>
            </a:r>
            <a:endParaRPr dirty="0"/>
          </a:p>
        </p:txBody>
      </p:sp>
      <p:sp>
        <p:nvSpPr>
          <p:cNvPr id="189" name="問題画面が表示されてから、解答するまでの時間を制限します。…"/>
          <p:cNvSpPr txBox="1"/>
          <p:nvPr/>
        </p:nvSpPr>
        <p:spPr>
          <a:xfrm>
            <a:off x="1676399" y="4659952"/>
            <a:ext cx="21031202" cy="39206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rPr lang="ja-JP" altLang="en-US" dirty="0">
                <a:latin typeface="游ゴシック Light" panose="020B0300000000000000" pitchFamily="50" charset="-128"/>
                <a:ea typeface="游ゴシック Light" panose="020B0300000000000000" pitchFamily="50" charset="-128"/>
              </a:rPr>
              <a:t>試験</a:t>
            </a:r>
            <a:r>
              <a:rPr dirty="0" err="1">
                <a:latin typeface="游ゴシック Light" panose="020B0300000000000000" pitchFamily="50" charset="-128"/>
                <a:ea typeface="游ゴシック Light" panose="020B0300000000000000" pitchFamily="50" charset="-128"/>
              </a:rPr>
              <a:t>画面が表示されてから</a:t>
            </a:r>
            <a:r>
              <a:rPr dirty="0">
                <a:latin typeface="游ゴシック Light" panose="020B0300000000000000" pitchFamily="50" charset="-128"/>
                <a:ea typeface="游ゴシック Light" panose="020B0300000000000000" pitchFamily="50" charset="-128"/>
              </a:rPr>
              <a:t>、</a:t>
            </a:r>
            <a:r>
              <a:rPr lang="ja-JP" altLang="en-US" dirty="0">
                <a:latin typeface="游ゴシック Light" panose="020B0300000000000000" pitchFamily="50" charset="-128"/>
                <a:ea typeface="游ゴシック Light" panose="020B0300000000000000" pitchFamily="50" charset="-128"/>
              </a:rPr>
              <a:t>回答</a:t>
            </a:r>
            <a:r>
              <a:rPr dirty="0" err="1">
                <a:latin typeface="游ゴシック Light" panose="020B0300000000000000" pitchFamily="50" charset="-128"/>
                <a:ea typeface="游ゴシック Light" panose="020B0300000000000000" pitchFamily="50" charset="-128"/>
              </a:rPr>
              <a:t>するまでの時間を制限</a:t>
            </a:r>
            <a:r>
              <a:rPr lang="ja-JP" altLang="en-US" dirty="0">
                <a:latin typeface="游ゴシック Light" panose="020B0300000000000000" pitchFamily="50" charset="-128"/>
                <a:ea typeface="游ゴシック Light" panose="020B0300000000000000" pitchFamily="50" charset="-128"/>
              </a:rPr>
              <a:t>する</a:t>
            </a:r>
            <a:r>
              <a:rPr dirty="0">
                <a:latin typeface="游ゴシック Light" panose="020B0300000000000000" pitchFamily="50" charset="-128"/>
                <a:ea typeface="游ゴシック Light" panose="020B0300000000000000" pitchFamily="50" charset="-128"/>
              </a:rPr>
              <a:t>。</a:t>
            </a:r>
          </a:p>
          <a:p>
            <a:r>
              <a:rPr dirty="0">
                <a:latin typeface="游ゴシック Light" panose="020B0300000000000000" pitchFamily="50" charset="-128"/>
                <a:ea typeface="游ゴシック Light" panose="020B0300000000000000" pitchFamily="50" charset="-128"/>
              </a:rPr>
              <a:t>ただし、1つの問題で</a:t>
            </a:r>
            <a:r>
              <a:rPr lang="ja-JP" altLang="en-US" dirty="0">
                <a:latin typeface="游ゴシック Light" panose="020B0300000000000000" pitchFamily="50" charset="-128"/>
                <a:ea typeface="游ゴシック Light" panose="020B0300000000000000" pitchFamily="50" charset="-128"/>
              </a:rPr>
              <a:t>回答</a:t>
            </a:r>
            <a:r>
              <a:rPr dirty="0" err="1">
                <a:latin typeface="游ゴシック Light" panose="020B0300000000000000" pitchFamily="50" charset="-128"/>
                <a:ea typeface="游ゴシック Light" panose="020B0300000000000000" pitchFamily="50" charset="-128"/>
              </a:rPr>
              <a:t>欄が複数ある場合は、制限時間を延ばす</a:t>
            </a:r>
            <a:r>
              <a:rPr dirty="0">
                <a:latin typeface="游ゴシック Light" panose="020B0300000000000000" pitchFamily="50" charset="-128"/>
                <a:ea typeface="游ゴシック Light" panose="020B0300000000000000" pitchFamily="50" charset="-128"/>
              </a:rPr>
              <a:t>。</a:t>
            </a:r>
          </a:p>
          <a:p>
            <a:r>
              <a:rPr dirty="0">
                <a:latin typeface="游ゴシック Light" panose="020B0300000000000000" pitchFamily="50" charset="-128"/>
                <a:ea typeface="游ゴシック Light" panose="020B0300000000000000" pitchFamily="50" charset="-128"/>
              </a:rPr>
              <a:t>例えば、1つの問題で</a:t>
            </a:r>
            <a:r>
              <a:rPr lang="ja-JP" altLang="en-US" dirty="0">
                <a:latin typeface="游ゴシック Light" panose="020B0300000000000000" pitchFamily="50" charset="-128"/>
                <a:ea typeface="游ゴシック Light" panose="020B0300000000000000" pitchFamily="50" charset="-128"/>
              </a:rPr>
              <a:t>回答</a:t>
            </a:r>
            <a:r>
              <a:rPr dirty="0">
                <a:latin typeface="游ゴシック Light" panose="020B0300000000000000" pitchFamily="50" charset="-128"/>
                <a:ea typeface="游ゴシック Light" panose="020B0300000000000000" pitchFamily="50" charset="-128"/>
              </a:rPr>
              <a:t>欄が2つある場合は制限時間を2倍、3つある場合は3倍と</a:t>
            </a:r>
            <a:r>
              <a:rPr lang="ja-JP" altLang="en-US" dirty="0">
                <a:latin typeface="游ゴシック Light" panose="020B0300000000000000" pitchFamily="50" charset="-128"/>
                <a:ea typeface="游ゴシック Light" panose="020B0300000000000000" pitchFamily="50" charset="-128"/>
              </a:rPr>
              <a:t>する</a:t>
            </a:r>
            <a:r>
              <a:rPr dirty="0">
                <a:latin typeface="游ゴシック Light" panose="020B0300000000000000" pitchFamily="50" charset="-128"/>
                <a:ea typeface="游ゴシック Light" panose="020B0300000000000000" pitchFamily="50" charset="-128"/>
              </a:rPr>
              <a:t>。</a:t>
            </a:r>
          </a:p>
        </p:txBody>
      </p:sp>
      <p:sp>
        <p:nvSpPr>
          <p:cNvPr id="190" name="タイトル 1"/>
          <p:cNvSpPr txBox="1"/>
          <p:nvPr/>
        </p:nvSpPr>
        <p:spPr>
          <a:xfrm>
            <a:off x="1676400" y="241511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spcBef>
                <a:spcPts val="0"/>
              </a:spcBef>
              <a:defRPr sz="5200">
                <a:latin typeface="游ゴシック Light"/>
                <a:ea typeface="游ゴシック Light"/>
                <a:cs typeface="游ゴシック Light"/>
                <a:sym typeface="游ゴシック Light"/>
              </a:defRPr>
            </a:lvl1pPr>
          </a:lstStyle>
          <a:p>
            <a:r>
              <a:rPr dirty="0" err="1"/>
              <a:t>概要</a:t>
            </a:r>
            <a:endParaRPr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3" name="表 3"/>
          <p:cNvGraphicFramePr/>
          <p:nvPr>
            <p:extLst>
              <p:ext uri="{D42A27DB-BD31-4B8C-83A1-F6EECF244321}">
                <p14:modId xmlns:p14="http://schemas.microsoft.com/office/powerpoint/2010/main" val="2761576461"/>
              </p:ext>
            </p:extLst>
          </p:nvPr>
        </p:nvGraphicFramePr>
        <p:xfrm>
          <a:off x="771525" y="2876933"/>
          <a:ext cx="23367322" cy="5410765"/>
        </p:xfrm>
        <a:graphic>
          <a:graphicData uri="http://schemas.openxmlformats.org/drawingml/2006/table">
            <a:tbl>
              <a:tblPr firstRow="1" bandRow="1">
                <a:tableStyleId>{4C3C2611-4C71-4FC5-86AE-919BDF0F9419}</a:tableStyleId>
              </a:tblPr>
              <a:tblGrid>
                <a:gridCol w="1681272">
                  <a:extLst>
                    <a:ext uri="{9D8B030D-6E8A-4147-A177-3AD203B41FA5}">
                      <a16:colId xmlns:a16="http://schemas.microsoft.com/office/drawing/2014/main" val="20000"/>
                    </a:ext>
                  </a:extLst>
                </a:gridCol>
                <a:gridCol w="4629167">
                  <a:extLst>
                    <a:ext uri="{9D8B030D-6E8A-4147-A177-3AD203B41FA5}">
                      <a16:colId xmlns:a16="http://schemas.microsoft.com/office/drawing/2014/main" val="20001"/>
                    </a:ext>
                  </a:extLst>
                </a:gridCol>
                <a:gridCol w="4629167">
                  <a:extLst>
                    <a:ext uri="{9D8B030D-6E8A-4147-A177-3AD203B41FA5}">
                      <a16:colId xmlns:a16="http://schemas.microsoft.com/office/drawing/2014/main" val="20002"/>
                    </a:ext>
                  </a:extLst>
                </a:gridCol>
                <a:gridCol w="12427716">
                  <a:extLst>
                    <a:ext uri="{9D8B030D-6E8A-4147-A177-3AD203B41FA5}">
                      <a16:colId xmlns:a16="http://schemas.microsoft.com/office/drawing/2014/main" val="20003"/>
                    </a:ext>
                  </a:extLst>
                </a:gridCol>
              </a:tblGrid>
              <a:tr h="1224130">
                <a:tc>
                  <a:txBody>
                    <a:bodyPr/>
                    <a:lstStyle/>
                    <a:p>
                      <a:pPr algn="l" defTabSz="1828800">
                        <a:defRPr b="0"/>
                      </a:pPr>
                      <a:r>
                        <a:rPr sz="2000" b="1">
                          <a:solidFill>
                            <a:srgbClr val="FFFFFF"/>
                          </a:solidFill>
                          <a:latin typeface="游ゴシック"/>
                          <a:ea typeface="游ゴシック"/>
                          <a:cs typeface="游ゴシック"/>
                          <a:sym typeface="游ゴシック"/>
                        </a:rPr>
                        <a:t>#</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ファイル名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メソッド名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説明</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extLst>
                  <a:ext uri="{0D108BD9-81ED-4DB2-BD59-A6C34878D82A}">
                    <a16:rowId xmlns:a16="http://schemas.microsoft.com/office/drawing/2014/main" val="10000"/>
                  </a:ext>
                </a:extLst>
              </a:tr>
              <a:tr h="1568217">
                <a:tc>
                  <a:txBody>
                    <a:bodyPr/>
                    <a:lstStyle/>
                    <a:p>
                      <a:pPr algn="l" defTabSz="1828800"/>
                      <a:r>
                        <a:rPr lang="ja-JP" altLang="en-US" sz="2000" dirty="0">
                          <a:latin typeface="游ゴシック"/>
                          <a:ea typeface="游ゴシック"/>
                          <a:cs typeface="游ゴシック"/>
                          <a:sym typeface="游ゴシック"/>
                        </a:rPr>
                        <a:t>①</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a:latin typeface="游ゴシック"/>
                          <a:ea typeface="游ゴシック"/>
                          <a:cs typeface="游ゴシック"/>
                          <a:sym typeface="游ゴシック"/>
                        </a:rPr>
                        <a:t>03_testScreen</a:t>
                      </a:r>
                      <a:r>
                        <a:rPr sz="20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a:t>
                      </a:r>
                      <a:r>
                        <a:rPr lang="en-US" altLang="ja-JP" sz="2000" dirty="0">
                          <a:latin typeface="游ゴシック"/>
                          <a:ea typeface="游ゴシック"/>
                          <a:cs typeface="游ゴシック"/>
                          <a:sym typeface="游ゴシック"/>
                        </a:rPr>
                        <a:t>Html</a:t>
                      </a:r>
                      <a:r>
                        <a:rPr lang="ja-JP" altLang="en-US" sz="2000" dirty="0">
                          <a:latin typeface="游ゴシック"/>
                          <a:ea typeface="游ゴシック"/>
                          <a:cs typeface="游ゴシック"/>
                          <a:sym typeface="游ゴシック"/>
                        </a:rPr>
                        <a:t>内の</a:t>
                      </a:r>
                      <a:r>
                        <a:rPr lang="en-US" altLang="ja-JP" sz="2000" dirty="0">
                          <a:latin typeface="游ゴシック"/>
                          <a:ea typeface="游ゴシック"/>
                          <a:cs typeface="游ゴシック"/>
                          <a:sym typeface="游ゴシック"/>
                        </a:rPr>
                        <a:t>script</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出題を表示中に制限時間をカウントダウン表示する。</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制限時間オーバー（</a:t>
                      </a:r>
                      <a:r>
                        <a:rPr lang="en-US" altLang="ja-JP" sz="2000" dirty="0">
                          <a:latin typeface="游ゴシック"/>
                          <a:ea typeface="游ゴシック"/>
                          <a:cs typeface="游ゴシック"/>
                          <a:sym typeface="游ゴシック"/>
                        </a:rPr>
                        <a:t>0</a:t>
                      </a:r>
                      <a:r>
                        <a:rPr lang="ja-JP" altLang="en-US" sz="2000" dirty="0">
                          <a:latin typeface="游ゴシック"/>
                          <a:ea typeface="游ゴシック"/>
                          <a:cs typeface="游ゴシック"/>
                          <a:sym typeface="游ゴシック"/>
                        </a:rPr>
                        <a:t>）となった場合は正解を表示する。</a:t>
                      </a:r>
                      <a:r>
                        <a:rPr sz="2000" dirty="0">
                          <a:latin typeface="游ゴシック"/>
                          <a:ea typeface="游ゴシック"/>
                          <a:cs typeface="游ゴシック"/>
                          <a:sym typeface="游ゴシック"/>
                        </a:rPr>
                        <a:t>
</a:t>
                      </a:r>
                      <a:endParaRPr lang="en-US"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制限時間は</a:t>
                      </a:r>
                      <a:r>
                        <a:rPr lang="en-US" altLang="ja-JP" sz="2000" dirty="0" err="1">
                          <a:latin typeface="游ゴシック"/>
                          <a:ea typeface="游ゴシック"/>
                          <a:cs typeface="游ゴシック"/>
                          <a:sym typeface="游ゴシック"/>
                        </a:rPr>
                        <a:t>getTimeLimit</a:t>
                      </a:r>
                      <a:r>
                        <a:rPr lang="ja-JP" altLang="en-US" sz="2000" dirty="0">
                          <a:latin typeface="游ゴシック"/>
                          <a:ea typeface="游ゴシック"/>
                          <a:cs typeface="游ゴシック"/>
                          <a:sym typeface="游ゴシック"/>
                        </a:rPr>
                        <a:t>で設定値を取得し、</a:t>
                      </a:r>
                      <a:r>
                        <a:rPr lang="en-US" altLang="ja-JP" sz="2000" dirty="0" err="1">
                          <a:latin typeface="游ゴシック"/>
                          <a:ea typeface="游ゴシック"/>
                          <a:cs typeface="游ゴシック"/>
                          <a:sym typeface="游ゴシック"/>
                        </a:rPr>
                        <a:t>startTimer</a:t>
                      </a:r>
                      <a:r>
                        <a:rPr lang="ja-JP" altLang="en-US" sz="2000" dirty="0">
                          <a:latin typeface="游ゴシック"/>
                          <a:ea typeface="游ゴシック"/>
                          <a:cs typeface="游ゴシック"/>
                          <a:sym typeface="游ゴシック"/>
                        </a:rPr>
                        <a:t>で表示する。</a:t>
                      </a:r>
                      <a:r>
                        <a:rPr sz="2000" dirty="0">
                          <a:latin typeface="游ゴシック"/>
                          <a:ea typeface="游ゴシック"/>
                          <a:cs typeface="游ゴシック"/>
                          <a:sym typeface="游ゴシック"/>
                        </a:rPr>
                        <a:t>
</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10002"/>
                  </a:ext>
                </a:extLst>
              </a:tr>
              <a:tr h="1653561">
                <a:tc>
                  <a:txBody>
                    <a:bodyPr/>
                    <a:lstStyle/>
                    <a:p>
                      <a:pPr algn="l" defTabSz="1828800"/>
                      <a:r>
                        <a:rPr lang="ja-JP" altLang="en-US" sz="2000" dirty="0">
                          <a:latin typeface="游ゴシック"/>
                          <a:ea typeface="游ゴシック"/>
                          <a:cs typeface="游ゴシック"/>
                          <a:sym typeface="游ゴシック"/>
                        </a:rPr>
                        <a:t>②</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a:latin typeface="游ゴシック"/>
                          <a:ea typeface="游ゴシック"/>
                          <a:cs typeface="游ゴシック"/>
                          <a:sym typeface="游ゴシック"/>
                        </a:rPr>
                        <a:t>05_reviewScreen</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a:t>
                      </a:r>
                      <a:r>
                        <a:rPr lang="en-US" altLang="ja-JP" sz="2000" dirty="0">
                          <a:latin typeface="游ゴシック"/>
                          <a:ea typeface="游ゴシック"/>
                          <a:cs typeface="游ゴシック"/>
                          <a:sym typeface="游ゴシック"/>
                        </a:rPr>
                        <a:t>Html</a:t>
                      </a:r>
                      <a:r>
                        <a:rPr lang="ja-JP" altLang="en-US" sz="2000" dirty="0">
                          <a:latin typeface="游ゴシック"/>
                          <a:ea typeface="游ゴシック"/>
                          <a:cs typeface="游ゴシック"/>
                          <a:sym typeface="游ゴシック"/>
                        </a:rPr>
                        <a:t>内の</a:t>
                      </a:r>
                      <a:r>
                        <a:rPr lang="en-US" altLang="ja-JP" sz="2000" dirty="0">
                          <a:latin typeface="游ゴシック"/>
                          <a:ea typeface="游ゴシック"/>
                          <a:cs typeface="游ゴシック"/>
                          <a:sym typeface="游ゴシック"/>
                        </a:rPr>
                        <a:t>script</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p>
                      <a:pPr algn="l" defTabSz="1828800"/>
                      <a:endParaRPr lang="en-US" altLang="ja-JP"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出題を表示中に制限時間をカウントダウン表示する。</a:t>
                      </a:r>
                    </a:p>
                    <a:p>
                      <a:pPr algn="l" defTabSz="1828800"/>
                      <a:r>
                        <a:rPr lang="ja-JP" altLang="en-US" sz="2000" dirty="0">
                          <a:latin typeface="游ゴシック"/>
                          <a:ea typeface="游ゴシック"/>
                          <a:cs typeface="游ゴシック"/>
                          <a:sym typeface="游ゴシック"/>
                        </a:rPr>
                        <a:t>制限時間オーバー（</a:t>
                      </a:r>
                      <a:r>
                        <a:rPr lang="en-US" altLang="ja-JP" sz="2000" dirty="0">
                          <a:latin typeface="游ゴシック"/>
                          <a:ea typeface="游ゴシック"/>
                          <a:cs typeface="游ゴシック"/>
                          <a:sym typeface="游ゴシック"/>
                        </a:rPr>
                        <a:t>0</a:t>
                      </a:r>
                      <a:r>
                        <a:rPr lang="ja-JP" altLang="en-US" sz="2000" dirty="0">
                          <a:latin typeface="游ゴシック"/>
                          <a:ea typeface="游ゴシック"/>
                          <a:cs typeface="游ゴシック"/>
                          <a:sym typeface="游ゴシック"/>
                        </a:rPr>
                        <a:t>）となった場合は正解を表示する。
</a:t>
                      </a:r>
                    </a:p>
                    <a:p>
                      <a:pPr algn="l" defTabSz="1828800"/>
                      <a:r>
                        <a:rPr lang="ja-JP" altLang="en-US" sz="2000" dirty="0">
                          <a:latin typeface="游ゴシック"/>
                          <a:ea typeface="游ゴシック"/>
                          <a:cs typeface="游ゴシック"/>
                          <a:sym typeface="游ゴシック"/>
                        </a:rPr>
                        <a:t>制限時間は</a:t>
                      </a:r>
                      <a:r>
                        <a:rPr lang="en-US" altLang="ja-JP" sz="2000" dirty="0" err="1">
                          <a:latin typeface="游ゴシック"/>
                          <a:ea typeface="游ゴシック"/>
                          <a:cs typeface="游ゴシック"/>
                          <a:sym typeface="游ゴシック"/>
                        </a:rPr>
                        <a:t>getTimeLimit</a:t>
                      </a:r>
                      <a:r>
                        <a:rPr lang="ja-JP" altLang="en-US" sz="2000" dirty="0">
                          <a:latin typeface="游ゴシック"/>
                          <a:ea typeface="游ゴシック"/>
                          <a:cs typeface="游ゴシック"/>
                          <a:sym typeface="游ゴシック"/>
                        </a:rPr>
                        <a:t>で設定値を取得し、</a:t>
                      </a:r>
                      <a:r>
                        <a:rPr lang="en-US" altLang="ja-JP" sz="2000" dirty="0" err="1">
                          <a:latin typeface="游ゴシック"/>
                          <a:ea typeface="游ゴシック"/>
                          <a:cs typeface="游ゴシック"/>
                          <a:sym typeface="游ゴシック"/>
                        </a:rPr>
                        <a:t>startTimer</a:t>
                      </a:r>
                      <a:r>
                        <a:rPr lang="ja-JP" altLang="en-US" sz="2000" dirty="0">
                          <a:latin typeface="游ゴシック"/>
                          <a:ea typeface="游ゴシック"/>
                          <a:cs typeface="游ゴシック"/>
                          <a:sym typeface="游ゴシック"/>
                        </a:rPr>
                        <a:t>で表示する。</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3154275206"/>
                  </a:ext>
                </a:extLst>
              </a:tr>
              <a:tr h="917634">
                <a:tc>
                  <a:txBody>
                    <a:bodyPr/>
                    <a:lstStyle/>
                    <a:p>
                      <a:pPr algn="l" defTabSz="1828800"/>
                      <a:r>
                        <a:rPr lang="ja-JP" altLang="en-US" sz="2000" dirty="0">
                          <a:latin typeface="游ゴシック"/>
                          <a:ea typeface="游ゴシック"/>
                          <a:cs typeface="游ゴシック"/>
                          <a:sym typeface="游ゴシック"/>
                        </a:rPr>
                        <a:t>③</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a:solidFill>
                        <a:srgbClr val="FFFFFF"/>
                      </a:solidFill>
                    </a:lnB>
                    <a:solidFill>
                      <a:srgbClr val="E7E9EC"/>
                    </a:solidFill>
                  </a:tcPr>
                </a:tc>
                <a:tc>
                  <a:txBody>
                    <a:bodyPr/>
                    <a:lstStyle/>
                    <a:p>
                      <a:pPr algn="l" defTabSz="1828800"/>
                      <a:r>
                        <a:rPr sz="2000" dirty="0">
                          <a:latin typeface="游ゴシック"/>
                          <a:ea typeface="游ゴシック"/>
                          <a:cs typeface="游ゴシック"/>
                          <a:sym typeface="游ゴシック"/>
                        </a:rPr>
                        <a:t>コード.</a:t>
                      </a:r>
                      <a:r>
                        <a:rPr lang="en-US" sz="2000" dirty="0">
                          <a:latin typeface="游ゴシック"/>
                          <a:ea typeface="游ゴシック"/>
                          <a:cs typeface="游ゴシック"/>
                          <a:sym typeface="游ゴシック"/>
                        </a:rPr>
                        <a:t>gs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a:solidFill>
                        <a:srgbClr val="FFFFFF"/>
                      </a:solidFill>
                    </a:lnB>
                    <a:solidFill>
                      <a:srgbClr val="E7E9EC"/>
                    </a:solidFill>
                  </a:tcPr>
                </a:tc>
                <a:tc>
                  <a:txBody>
                    <a:bodyPr/>
                    <a:lstStyle/>
                    <a:p>
                      <a:pPr algn="l" defTabSz="1828800"/>
                      <a:r>
                        <a:rPr lang="en-US" sz="2000" dirty="0" err="1">
                          <a:latin typeface="游ゴシック"/>
                          <a:ea typeface="游ゴシック"/>
                          <a:cs typeface="游ゴシック"/>
                          <a:sym typeface="游ゴシック"/>
                        </a:rPr>
                        <a:t>getTimeLimit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a:solidFill>
                        <a:srgbClr val="FFFFFF"/>
                      </a:solidFill>
                    </a:lnB>
                    <a:solidFill>
                      <a:srgbClr val="E7E9EC"/>
                    </a:solidFill>
                  </a:tcPr>
                </a:tc>
                <a:tc>
                  <a:txBody>
                    <a:bodyPr/>
                    <a:lstStyle/>
                    <a:p>
                      <a:pPr algn="l" defTabSz="457200"/>
                      <a:r>
                        <a:rPr sz="2000" dirty="0" err="1">
                          <a:solidFill>
                            <a:srgbClr val="222222"/>
                          </a:solidFill>
                          <a:latin typeface="Helvetica"/>
                          <a:ea typeface="Helvetica"/>
                          <a:cs typeface="Helvetica"/>
                          <a:sym typeface="Helvetica"/>
                        </a:rPr>
                        <a:t>シート</a:t>
                      </a:r>
                      <a:r>
                        <a:rPr sz="2000" dirty="0">
                          <a:solidFill>
                            <a:srgbClr val="222222"/>
                          </a:solidFill>
                          <a:latin typeface="Helvetica"/>
                          <a:ea typeface="Helvetica"/>
                          <a:cs typeface="Helvetica"/>
                          <a:sym typeface="Helvetica"/>
                        </a:rPr>
                        <a:t>「</a:t>
                      </a:r>
                      <a:r>
                        <a:rPr lang="ja-JP" altLang="en-US" sz="2000" dirty="0">
                          <a:solidFill>
                            <a:srgbClr val="222222"/>
                          </a:solidFill>
                          <a:latin typeface="Helvetica"/>
                          <a:ea typeface="Helvetica"/>
                          <a:cs typeface="Helvetica"/>
                          <a:sym typeface="Helvetica"/>
                        </a:rPr>
                        <a:t>試験設定</a:t>
                      </a:r>
                      <a:r>
                        <a:rPr sz="2000" dirty="0">
                          <a:solidFill>
                            <a:srgbClr val="222222"/>
                          </a:solidFill>
                          <a:latin typeface="Helvetica"/>
                          <a:ea typeface="Helvetica"/>
                          <a:cs typeface="Helvetica"/>
                          <a:sym typeface="Helvetica"/>
                        </a:rPr>
                        <a:t>」</a:t>
                      </a:r>
                      <a:r>
                        <a:rPr sz="2000" dirty="0" err="1">
                          <a:solidFill>
                            <a:srgbClr val="222222"/>
                          </a:solidFill>
                          <a:latin typeface="Helvetica"/>
                          <a:ea typeface="Helvetica"/>
                          <a:cs typeface="Helvetica"/>
                          <a:sym typeface="Helvetica"/>
                        </a:rPr>
                        <a:t>から</a:t>
                      </a:r>
                      <a:r>
                        <a:rPr lang="ja-JP" altLang="en-US" sz="2000" dirty="0">
                          <a:solidFill>
                            <a:srgbClr val="222222"/>
                          </a:solidFill>
                          <a:latin typeface="Helvetica"/>
                          <a:ea typeface="Helvetica"/>
                          <a:cs typeface="Helvetica"/>
                          <a:sym typeface="Helvetica"/>
                        </a:rPr>
                        <a:t>当該ユーザ</a:t>
                      </a:r>
                      <a:r>
                        <a:rPr lang="en-US" altLang="ja-JP" sz="2000" dirty="0">
                          <a:solidFill>
                            <a:srgbClr val="222222"/>
                          </a:solidFill>
                          <a:latin typeface="Helvetica"/>
                          <a:ea typeface="Helvetica"/>
                          <a:cs typeface="Helvetica"/>
                          <a:sym typeface="Helvetica"/>
                        </a:rPr>
                        <a:t>ID</a:t>
                      </a:r>
                      <a:r>
                        <a:rPr lang="ja-JP" altLang="en-US" sz="2000" dirty="0">
                          <a:solidFill>
                            <a:srgbClr val="222222"/>
                          </a:solidFill>
                          <a:latin typeface="Helvetica"/>
                          <a:ea typeface="Helvetica"/>
                          <a:cs typeface="Helvetica"/>
                          <a:sym typeface="Helvetica"/>
                        </a:rPr>
                        <a:t>の制限時間を</a:t>
                      </a:r>
                      <a:r>
                        <a:rPr sz="2000" dirty="0" err="1">
                          <a:solidFill>
                            <a:srgbClr val="222222"/>
                          </a:solidFill>
                          <a:latin typeface="Helvetica"/>
                          <a:ea typeface="Helvetica"/>
                          <a:cs typeface="Helvetica"/>
                          <a:sym typeface="Helvetica"/>
                        </a:rPr>
                        <a:t>取得</a:t>
                      </a:r>
                      <a:r>
                        <a:rPr lang="ja-JP" altLang="en-US" sz="2000" dirty="0">
                          <a:solidFill>
                            <a:srgbClr val="222222"/>
                          </a:solidFill>
                          <a:latin typeface="Helvetica"/>
                          <a:ea typeface="Helvetica"/>
                          <a:cs typeface="Helvetica"/>
                          <a:sym typeface="Helvetica"/>
                        </a:rPr>
                        <a:t>する。</a:t>
                      </a:r>
                      <a:r>
                        <a:rPr sz="2000" dirty="0">
                          <a:solidFill>
                            <a:srgbClr val="222222"/>
                          </a:solidFill>
                          <a:latin typeface="Helvetica"/>
                          <a:ea typeface="Helvetica"/>
                          <a:cs typeface="Helvetica"/>
                          <a:sym typeface="Helvetica"/>
                        </a:rPr>
                        <a:t>
</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a:solidFill>
                        <a:srgbClr val="FFFFFF"/>
                      </a:solidFill>
                    </a:lnB>
                    <a:solidFill>
                      <a:srgbClr val="E7E9EC"/>
                    </a:solidFill>
                  </a:tcPr>
                </a:tc>
                <a:extLst>
                  <a:ext uri="{0D108BD9-81ED-4DB2-BD59-A6C34878D82A}">
                    <a16:rowId xmlns:a16="http://schemas.microsoft.com/office/drawing/2014/main" val="1252902705"/>
                  </a:ext>
                </a:extLst>
              </a:tr>
            </a:tbl>
          </a:graphicData>
        </a:graphic>
      </p:graphicFrame>
      <p:grpSp>
        <p:nvGrpSpPr>
          <p:cNvPr id="4" name="グループ化 3">
            <a:extLst>
              <a:ext uri="{FF2B5EF4-FFF2-40B4-BE49-F238E27FC236}">
                <a16:creationId xmlns:a16="http://schemas.microsoft.com/office/drawing/2014/main" id="{FA3575AD-C463-442A-0941-3C2B9BA81378}"/>
              </a:ext>
            </a:extLst>
          </p:cNvPr>
          <p:cNvGrpSpPr/>
          <p:nvPr/>
        </p:nvGrpSpPr>
        <p:grpSpPr>
          <a:xfrm>
            <a:off x="1676400" y="512554"/>
            <a:ext cx="21186477" cy="2535072"/>
            <a:chOff x="1676400" y="18778"/>
            <a:chExt cx="21186477" cy="2535072"/>
          </a:xfrm>
        </p:grpSpPr>
        <p:sp>
          <p:nvSpPr>
            <p:cNvPr id="5" name="タイトル 1">
              <a:extLst>
                <a:ext uri="{FF2B5EF4-FFF2-40B4-BE49-F238E27FC236}">
                  <a16:creationId xmlns:a16="http://schemas.microsoft.com/office/drawing/2014/main" id="{9DFD4920-110B-674C-5238-411087F0A1DA}"/>
                </a:ext>
              </a:extLst>
            </p:cNvPr>
            <p:cNvSpPr txBox="1">
              <a:spLocks/>
            </p:cNvSpPr>
            <p:nvPr/>
          </p:nvSpPr>
          <p:spPr>
            <a:xfrm>
              <a:off x="1676400" y="1877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hangingPunct="1"/>
              <a:r>
                <a:rPr lang="ja-JP" altLang="en-US" dirty="0"/>
                <a:t>⑤</a:t>
              </a:r>
              <a:r>
                <a:rPr lang="zh-TW" altLang="en-US" dirty="0"/>
                <a:t>時間制限機能</a:t>
              </a:r>
              <a:endParaRPr lang="ja-JP" altLang="en-US" dirty="0"/>
            </a:p>
          </p:txBody>
        </p:sp>
        <p:sp>
          <p:nvSpPr>
            <p:cNvPr id="6" name="タイトル 1">
              <a:extLst>
                <a:ext uri="{FF2B5EF4-FFF2-40B4-BE49-F238E27FC236}">
                  <a16:creationId xmlns:a16="http://schemas.microsoft.com/office/drawing/2014/main" id="{B9048F4A-189F-94BC-929A-092DE19B414A}"/>
                </a:ext>
              </a:extLst>
            </p:cNvPr>
            <p:cNvSpPr txBox="1">
              <a:spLocks/>
            </p:cNvSpPr>
            <p:nvPr/>
          </p:nvSpPr>
          <p:spPr>
            <a:xfrm>
              <a:off x="1676400" y="940949"/>
              <a:ext cx="21186477"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algn="ctr" hangingPunct="1"/>
              <a:r>
                <a:rPr lang="ja-JP" altLang="en-US" dirty="0"/>
                <a:t>関連メソッド一覧</a:t>
              </a:r>
            </a:p>
          </p:txBody>
        </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タイトル 1"/>
          <p:cNvSpPr txBox="1">
            <a:spLocks noGrp="1"/>
          </p:cNvSpPr>
          <p:nvPr>
            <p:ph type="title"/>
          </p:nvPr>
        </p:nvSpPr>
        <p:spPr>
          <a:xfrm>
            <a:off x="1676400" y="730251"/>
            <a:ext cx="21031200" cy="1612901"/>
          </a:xfrm>
          <a:prstGeom prst="rect">
            <a:avLst/>
          </a:prstGeom>
        </p:spPr>
        <p:txBody>
          <a:bodyPr/>
          <a:lstStyle>
            <a:lvl1pPr>
              <a:defRPr sz="5200"/>
            </a:lvl1pPr>
          </a:lstStyle>
          <a:p>
            <a:r>
              <a:rPr lang="ja-JP" altLang="en-US" dirty="0"/>
              <a:t>⑥</a:t>
            </a:r>
            <a:r>
              <a:rPr dirty="0" err="1"/>
              <a:t>正答表示機能</a:t>
            </a:r>
            <a:endParaRPr dirty="0"/>
          </a:p>
        </p:txBody>
      </p:sp>
      <p:sp>
        <p:nvSpPr>
          <p:cNvPr id="198" name="制限時間内に正答することができなかった場合、音読みや訓読みの問題では振り仮名、部首・部首名の問題では部首や部首名、成り立ちの問題では画像の説明を表示します。…"/>
          <p:cNvSpPr txBox="1"/>
          <p:nvPr/>
        </p:nvSpPr>
        <p:spPr>
          <a:xfrm>
            <a:off x="1676400" y="4081697"/>
            <a:ext cx="21031202" cy="33436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rPr lang="ja-JP" altLang="en-US" dirty="0">
                <a:latin typeface="游ゴシック Light" panose="020B0300000000000000" pitchFamily="50" charset="-128"/>
                <a:ea typeface="游ゴシック Light" panose="020B0300000000000000" pitchFamily="50" charset="-128"/>
              </a:rPr>
              <a:t>制限時間内に正答することができた場合、該当するシート「一覧」偶数行目のセル値の表示、および回答欄の下に〇を表示する。</a:t>
            </a:r>
            <a:endParaRPr lang="en-US" dirty="0">
              <a:latin typeface="游ゴシック Light" panose="020B0300000000000000" pitchFamily="50" charset="-128"/>
              <a:ea typeface="游ゴシック Light" panose="020B0300000000000000" pitchFamily="50" charset="-128"/>
            </a:endParaRPr>
          </a:p>
          <a:p>
            <a:r>
              <a:rPr dirty="0" err="1">
                <a:latin typeface="游ゴシック Light" panose="020B0300000000000000" pitchFamily="50" charset="-128"/>
                <a:ea typeface="游ゴシック Light" panose="020B0300000000000000" pitchFamily="50" charset="-128"/>
              </a:rPr>
              <a:t>制限時間内に正答することができなかった場合</a:t>
            </a:r>
            <a:r>
              <a:rPr dirty="0">
                <a:latin typeface="游ゴシック Light" panose="020B0300000000000000" pitchFamily="50" charset="-128"/>
                <a:ea typeface="游ゴシック Light" panose="020B0300000000000000" pitchFamily="50" charset="-128"/>
              </a:rPr>
              <a:t>、</a:t>
            </a:r>
            <a:r>
              <a:rPr lang="ja-JP" altLang="en-US" dirty="0">
                <a:latin typeface="游ゴシック Light" panose="020B0300000000000000" pitchFamily="50" charset="-128"/>
                <a:ea typeface="游ゴシック Light" panose="020B0300000000000000" pitchFamily="50" charset="-128"/>
              </a:rPr>
              <a:t>該当するシート「一覧」偶数行目のセル値を朱書きで表示する。</a:t>
            </a:r>
            <a:endParaRPr lang="en-US" dirty="0">
              <a:latin typeface="游ゴシック Light" panose="020B0300000000000000" pitchFamily="50" charset="-128"/>
              <a:ea typeface="游ゴシック Light" panose="020B0300000000000000" pitchFamily="50" charset="-128"/>
            </a:endParaRPr>
          </a:p>
        </p:txBody>
      </p:sp>
      <p:sp>
        <p:nvSpPr>
          <p:cNvPr id="199" name="タイトル 1"/>
          <p:cNvSpPr txBox="1"/>
          <p:nvPr/>
        </p:nvSpPr>
        <p:spPr>
          <a:xfrm>
            <a:off x="1676400" y="241511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spcBef>
                <a:spcPts val="0"/>
              </a:spcBef>
              <a:defRPr sz="5200">
                <a:latin typeface="游ゴシック Light"/>
                <a:ea typeface="游ゴシック Light"/>
                <a:cs typeface="游ゴシック Light"/>
                <a:sym typeface="游ゴシック Light"/>
              </a:defRPr>
            </a:lvl1pPr>
          </a:lstStyle>
          <a:p>
            <a:r>
              <a:rPr dirty="0" err="1"/>
              <a:t>概要</a:t>
            </a:r>
            <a:endParaRPr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2" name="表 3"/>
          <p:cNvGraphicFramePr/>
          <p:nvPr>
            <p:extLst>
              <p:ext uri="{D42A27DB-BD31-4B8C-83A1-F6EECF244321}">
                <p14:modId xmlns:p14="http://schemas.microsoft.com/office/powerpoint/2010/main" val="3516177009"/>
              </p:ext>
            </p:extLst>
          </p:nvPr>
        </p:nvGraphicFramePr>
        <p:xfrm>
          <a:off x="1676400" y="2553850"/>
          <a:ext cx="21936304" cy="9494456"/>
        </p:xfrm>
        <a:graphic>
          <a:graphicData uri="http://schemas.openxmlformats.org/drawingml/2006/table">
            <a:tbl>
              <a:tblPr firstRow="1" bandRow="1">
                <a:tableStyleId>{4C3C2611-4C71-4FC5-86AE-919BDF0F9419}</a:tableStyleId>
              </a:tblPr>
              <a:tblGrid>
                <a:gridCol w="1578311">
                  <a:extLst>
                    <a:ext uri="{9D8B030D-6E8A-4147-A177-3AD203B41FA5}">
                      <a16:colId xmlns:a16="http://schemas.microsoft.com/office/drawing/2014/main" val="20000"/>
                    </a:ext>
                  </a:extLst>
                </a:gridCol>
                <a:gridCol w="4345676">
                  <a:extLst>
                    <a:ext uri="{9D8B030D-6E8A-4147-A177-3AD203B41FA5}">
                      <a16:colId xmlns:a16="http://schemas.microsoft.com/office/drawing/2014/main" val="20001"/>
                    </a:ext>
                  </a:extLst>
                </a:gridCol>
                <a:gridCol w="4345676">
                  <a:extLst>
                    <a:ext uri="{9D8B030D-6E8A-4147-A177-3AD203B41FA5}">
                      <a16:colId xmlns:a16="http://schemas.microsoft.com/office/drawing/2014/main" val="20002"/>
                    </a:ext>
                  </a:extLst>
                </a:gridCol>
                <a:gridCol w="11666641">
                  <a:extLst>
                    <a:ext uri="{9D8B030D-6E8A-4147-A177-3AD203B41FA5}">
                      <a16:colId xmlns:a16="http://schemas.microsoft.com/office/drawing/2014/main" val="20003"/>
                    </a:ext>
                  </a:extLst>
                </a:gridCol>
              </a:tblGrid>
              <a:tr h="1659586">
                <a:tc>
                  <a:txBody>
                    <a:bodyPr/>
                    <a:lstStyle/>
                    <a:p>
                      <a:pPr algn="l" defTabSz="1828800">
                        <a:defRPr b="0"/>
                      </a:pPr>
                      <a:r>
                        <a:rPr sz="2000" b="1">
                          <a:solidFill>
                            <a:srgbClr val="FFFFFF"/>
                          </a:solidFill>
                          <a:latin typeface="游ゴシック"/>
                          <a:ea typeface="游ゴシック"/>
                          <a:cs typeface="游ゴシック"/>
                          <a:sym typeface="游ゴシック"/>
                        </a:rPr>
                        <a:t>#</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dirty="0" err="1">
                          <a:solidFill>
                            <a:srgbClr val="FFFFFF"/>
                          </a:solidFill>
                          <a:latin typeface="游ゴシック"/>
                          <a:ea typeface="游ゴシック"/>
                          <a:cs typeface="游ゴシック"/>
                          <a:sym typeface="游ゴシック"/>
                        </a:rPr>
                        <a:t>ファイル名</a:t>
                      </a:r>
                      <a:endParaRPr sz="2000" b="1" dirty="0">
                        <a:solidFill>
                          <a:srgbClr val="FFFFFF"/>
                        </a:solidFill>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メソッド名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説明</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extLst>
                  <a:ext uri="{0D108BD9-81ED-4DB2-BD59-A6C34878D82A}">
                    <a16:rowId xmlns:a16="http://schemas.microsoft.com/office/drawing/2014/main" val="10000"/>
                  </a:ext>
                </a:extLst>
              </a:tr>
              <a:tr h="3776910">
                <a:tc>
                  <a:txBody>
                    <a:bodyPr/>
                    <a:lstStyle/>
                    <a:p>
                      <a:pPr algn="l" defTabSz="1828800"/>
                      <a:r>
                        <a:rPr sz="2000" dirty="0">
                          <a:latin typeface="游ゴシック"/>
                          <a:ea typeface="游ゴシック"/>
                          <a:cs typeface="游ゴシック"/>
                          <a:sym typeface="游ゴシック"/>
                        </a:rPr>
                        <a:t>①</a:t>
                      </a:r>
                    </a:p>
                  </a:txBody>
                  <a:tcPr marL="45720" marR="45720" horzOverflow="overflow">
                    <a:lnL w="25400">
                      <a:solidFill>
                        <a:srgbClr val="FFFFFF"/>
                      </a:solidFill>
                    </a:lnL>
                    <a:lnR w="25400">
                      <a:solidFill>
                        <a:srgbClr val="FFFFFF"/>
                      </a:solidFill>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en-US" sz="2000" dirty="0">
                          <a:latin typeface="游ゴシック"/>
                          <a:ea typeface="游ゴシック"/>
                          <a:cs typeface="游ゴシック"/>
                          <a:sym typeface="游ゴシック"/>
                        </a:rPr>
                        <a:t>03_testScreen</a:t>
                      </a:r>
                      <a:r>
                        <a:rPr sz="2000" dirty="0">
                          <a:latin typeface="游ゴシック"/>
                          <a:ea typeface="游ゴシック"/>
                          <a:cs typeface="游ゴシック"/>
                          <a:sym typeface="游ゴシック"/>
                        </a:rPr>
                        <a:t>.html</a:t>
                      </a:r>
                    </a:p>
                  </a:txBody>
                  <a:tcPr marL="45720" marR="45720" horzOverflow="overflow">
                    <a:lnL w="25400">
                      <a:solidFill>
                        <a:srgbClr val="FFFFFF"/>
                      </a:solidFill>
                    </a:lnL>
                    <a:lnR w="25400">
                      <a:solidFill>
                        <a:srgbClr val="FFFFFF"/>
                      </a:solidFill>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en-US" sz="2000" dirty="0" err="1">
                          <a:latin typeface="游ゴシック"/>
                          <a:ea typeface="游ゴシック"/>
                          <a:cs typeface="游ゴシック"/>
                          <a:sym typeface="游ゴシック"/>
                        </a:rPr>
                        <a:t>handleAnswer</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tc>
                  <a:txBody>
                    <a:bodyPr/>
                    <a:lstStyle/>
                    <a:p>
                      <a:pPr algn="l" defTabSz="1828800"/>
                      <a:r>
                        <a:rPr sz="2000" dirty="0" err="1">
                          <a:latin typeface="游ゴシック"/>
                          <a:ea typeface="游ゴシック"/>
                          <a:cs typeface="游ゴシック"/>
                          <a:sym typeface="游ゴシック"/>
                        </a:rPr>
                        <a:t>ユーザーの回答を正解データと照合し、結果を処理する機能を</a:t>
                      </a:r>
                      <a:r>
                        <a:rPr lang="ja-JP" altLang="en-US" sz="2000" dirty="0">
                          <a:latin typeface="游ゴシック"/>
                          <a:ea typeface="游ゴシック"/>
                          <a:cs typeface="游ゴシック"/>
                          <a:sym typeface="游ゴシック"/>
                        </a:rPr>
                        <a:t>待つ。</a:t>
                      </a:r>
                      <a:endParaRPr lang="en-US" sz="2000" dirty="0">
                        <a:latin typeface="游ゴシック"/>
                        <a:ea typeface="游ゴシック"/>
                        <a:cs typeface="游ゴシック"/>
                        <a:sym typeface="游ゴシック"/>
                      </a:endParaRPr>
                    </a:p>
                    <a:p>
                      <a:pPr algn="l" defTabSz="1828800"/>
                      <a:endParaRPr lang="en-US" sz="2000" dirty="0">
                        <a:latin typeface="游ゴシック"/>
                        <a:ea typeface="游ゴシック"/>
                        <a:cs typeface="游ゴシック"/>
                        <a:sym typeface="游ゴシック"/>
                      </a:endParaRPr>
                    </a:p>
                    <a:p>
                      <a:pPr algn="l" defTabSz="1828800"/>
                      <a:r>
                        <a:rPr sz="2000" dirty="0" err="1">
                          <a:latin typeface="游ゴシック"/>
                          <a:ea typeface="游ゴシック"/>
                          <a:cs typeface="游ゴシック"/>
                          <a:sym typeface="游ゴシック"/>
                        </a:rPr>
                        <a:t>まず、正解データを</a:t>
                      </a:r>
                      <a:r>
                        <a:rPr lang="ja-JP" altLang="en-US" sz="2000" dirty="0">
                          <a:latin typeface="游ゴシック"/>
                          <a:ea typeface="游ゴシック"/>
                          <a:cs typeface="游ゴシック"/>
                          <a:sym typeface="游ゴシック"/>
                        </a:rPr>
                        <a:t>シート「一覧」から取得</a:t>
                      </a:r>
                      <a:r>
                        <a:rPr sz="2000" dirty="0" err="1">
                          <a:latin typeface="游ゴシック"/>
                          <a:ea typeface="游ゴシック"/>
                          <a:cs typeface="游ゴシック"/>
                          <a:sym typeface="游ゴシック"/>
                        </a:rPr>
                        <a:t>してリスト化</a:t>
                      </a:r>
                      <a:r>
                        <a:rPr lang="ja-JP" altLang="en-US" sz="2000" dirty="0">
                          <a:latin typeface="游ゴシック"/>
                          <a:ea typeface="游ゴシック"/>
                          <a:cs typeface="游ゴシック"/>
                          <a:sym typeface="游ゴシック"/>
                        </a:rPr>
                        <a:t>する。</a:t>
                      </a:r>
                      <a:endParaRPr lang="en-US"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回答欄からユーザー回答を取得し、</a:t>
                      </a:r>
                      <a:r>
                        <a:rPr sz="2000" dirty="0" err="1">
                          <a:latin typeface="游ゴシック"/>
                          <a:ea typeface="游ゴシック"/>
                          <a:cs typeface="游ゴシック"/>
                          <a:sym typeface="游ゴシック"/>
                        </a:rPr>
                        <a:t>ユーザー回答をループ処理で正解リストと比較し、一致すれば正解とし、不一致なら不正解として処理</a:t>
                      </a:r>
                      <a:r>
                        <a:rPr lang="ja-JP" altLang="en-US" sz="2000" dirty="0">
                          <a:latin typeface="游ゴシック"/>
                          <a:ea typeface="游ゴシック"/>
                          <a:cs typeface="游ゴシック"/>
                          <a:sym typeface="游ゴシック"/>
                        </a:rPr>
                        <a:t>する。</a:t>
                      </a:r>
                      <a:r>
                        <a:rPr sz="2000" dirty="0">
                          <a:latin typeface="游ゴシック"/>
                          <a:ea typeface="游ゴシック"/>
                          <a:cs typeface="游ゴシック"/>
                          <a:sym typeface="游ゴシック"/>
                        </a:rPr>
                        <a:t>
</a:t>
                      </a:r>
                      <a:r>
                        <a:rPr sz="2000" dirty="0" err="1">
                          <a:latin typeface="游ゴシック"/>
                          <a:ea typeface="游ゴシック"/>
                          <a:cs typeface="游ゴシック"/>
                          <a:sym typeface="游ゴシック"/>
                        </a:rPr>
                        <a:t>正解時は</a:t>
                      </a:r>
                      <a:r>
                        <a:rPr lang="ja-JP" altLang="en-US" sz="2000" dirty="0">
                          <a:latin typeface="游ゴシック"/>
                          <a:ea typeface="游ゴシック"/>
                          <a:cs typeface="游ゴシック"/>
                          <a:sym typeface="游ゴシック"/>
                        </a:rPr>
                        <a:t>回答欄の下に〇を表示する。</a:t>
                      </a:r>
                      <a:r>
                        <a:rPr sz="2000" dirty="0" err="1">
                          <a:latin typeface="游ゴシック"/>
                          <a:ea typeface="游ゴシック"/>
                          <a:cs typeface="游ゴシック"/>
                          <a:sym typeface="游ゴシック"/>
                        </a:rPr>
                        <a:t>不正解時には</a:t>
                      </a:r>
                      <a:r>
                        <a:rPr lang="ja-JP" altLang="en-US" sz="2000" dirty="0">
                          <a:latin typeface="游ゴシック"/>
                          <a:ea typeface="游ゴシック"/>
                          <a:cs typeface="游ゴシック"/>
                          <a:sym typeface="游ゴシック"/>
                        </a:rPr>
                        <a:t>回答欄の上に正解を表示する。</a:t>
                      </a:r>
                      <a:r>
                        <a:rPr sz="2000" dirty="0">
                          <a:latin typeface="游ゴシック"/>
                          <a:ea typeface="游ゴシック"/>
                          <a:cs typeface="游ゴシック"/>
                          <a:sym typeface="游ゴシック"/>
                        </a:rPr>
                        <a:t>
</a:t>
                      </a:r>
                      <a:r>
                        <a:rPr sz="2000" dirty="0" err="1">
                          <a:latin typeface="游ゴシック"/>
                          <a:ea typeface="游ゴシック"/>
                          <a:cs typeface="游ゴシック"/>
                          <a:sym typeface="游ゴシック"/>
                        </a:rPr>
                        <a:t>最後に、回答結果を</a:t>
                      </a:r>
                      <a:r>
                        <a:rPr lang="ja-JP" altLang="en-US" sz="2000" dirty="0">
                          <a:latin typeface="游ゴシック"/>
                          <a:ea typeface="游ゴシック"/>
                          <a:cs typeface="游ゴシック"/>
                          <a:sym typeface="游ゴシック"/>
                        </a:rPr>
                        <a:t>シート</a:t>
                      </a:r>
                      <a:r>
                        <a:rPr sz="2000" dirty="0" err="1">
                          <a:latin typeface="游ゴシック"/>
                          <a:ea typeface="游ゴシック"/>
                          <a:cs typeface="游ゴシック"/>
                          <a:sym typeface="游ゴシック"/>
                        </a:rPr>
                        <a:t>に記録し保存</a:t>
                      </a:r>
                      <a:r>
                        <a:rPr lang="ja-JP" altLang="en-US" sz="2000" dirty="0">
                          <a:latin typeface="游ゴシック"/>
                          <a:ea typeface="游ゴシック"/>
                          <a:cs typeface="游ゴシック"/>
                          <a:sym typeface="游ゴシック"/>
                        </a:rPr>
                        <a:t>する。</a:t>
                      </a:r>
                      <a:br>
                        <a:rPr lang="en-US" sz="2000" dirty="0">
                          <a:latin typeface="游ゴシック"/>
                          <a:ea typeface="游ゴシック"/>
                          <a:cs typeface="游ゴシック"/>
                          <a:sym typeface="游ゴシック"/>
                        </a:rPr>
                      </a:br>
                      <a:br>
                        <a:rPr lang="en-US" sz="2000" dirty="0">
                          <a:latin typeface="游ゴシック"/>
                          <a:ea typeface="游ゴシック"/>
                          <a:cs typeface="游ゴシック"/>
                          <a:sym typeface="游ゴシック"/>
                        </a:rPr>
                      </a:br>
                      <a:br>
                        <a:rPr lang="en-US" sz="2000" dirty="0">
                          <a:latin typeface="游ゴシック"/>
                          <a:ea typeface="游ゴシック"/>
                          <a:cs typeface="游ゴシック"/>
                          <a:sym typeface="游ゴシック"/>
                        </a:rPr>
                      </a:br>
                      <a:r>
                        <a:rPr lang="ja-JP" altLang="en-US" sz="2000" dirty="0">
                          <a:latin typeface="游ゴシック"/>
                          <a:ea typeface="游ゴシック"/>
                          <a:cs typeface="游ゴシック"/>
                          <a:sym typeface="游ゴシック"/>
                        </a:rPr>
                        <a:t>■補足事項</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最後に </a:t>
                      </a:r>
                      <a:r>
                        <a:rPr lang="en-US" altLang="ja-JP" sz="2000" dirty="0" err="1">
                          <a:latin typeface="游ゴシック"/>
                          <a:ea typeface="游ゴシック"/>
                          <a:cs typeface="游ゴシック"/>
                          <a:sym typeface="游ゴシック"/>
                        </a:rPr>
                        <a:t>google.script.run</a:t>
                      </a:r>
                      <a:r>
                        <a:rPr lang="en-US" altLang="ja-JP"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経由でサーバー側に「正解」「不正解」を登録する</a:t>
                      </a:r>
                      <a:r>
                        <a:rPr lang="ja-JP" altLang="en-US" sz="2400" dirty="0">
                          <a:latin typeface="游ゴシック"/>
                          <a:ea typeface="游ゴシック"/>
                          <a:cs typeface="游ゴシック"/>
                          <a:sym typeface="游ゴシック"/>
                        </a:rPr>
                        <a:t>（</a:t>
                      </a:r>
                      <a:r>
                        <a:rPr lang="en-US" altLang="ja-JP" sz="2000" b="0" i="0" u="none" strike="noStrike" cap="none" spc="0" baseline="0" dirty="0" err="1">
                          <a:solidFill>
                            <a:srgbClr val="000000"/>
                          </a:solidFill>
                          <a:effectLst/>
                          <a:uFillTx/>
                          <a:latin typeface="ヒラギノ角ゴ ProN W3"/>
                          <a:ea typeface="ヒラギノ角ゴ ProN W3"/>
                          <a:cs typeface="ヒラギノ角ゴ ProN W3"/>
                          <a:sym typeface="ヒラギノ角ゴ ProN W3"/>
                        </a:rPr>
                        <a:t>saveTestResult</a:t>
                      </a:r>
                      <a:r>
                        <a:rPr lang="ja-JP" altLang="en-US" sz="2400" dirty="0">
                          <a:latin typeface="游ゴシック"/>
                          <a:ea typeface="游ゴシック"/>
                          <a:cs typeface="游ゴシック"/>
                          <a:sym typeface="游ゴシック"/>
                        </a:rPr>
                        <a:t>）。</a:t>
                      </a:r>
                      <a:br>
                        <a:rPr lang="en-US" sz="2000" dirty="0">
                          <a:latin typeface="游ゴシック"/>
                          <a:ea typeface="游ゴシック"/>
                          <a:cs typeface="游ゴシック"/>
                          <a:sym typeface="游ゴシック"/>
                        </a:rPr>
                      </a:b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extLst>
                  <a:ext uri="{0D108BD9-81ED-4DB2-BD59-A6C34878D82A}">
                    <a16:rowId xmlns:a16="http://schemas.microsoft.com/office/drawing/2014/main" val="10001"/>
                  </a:ext>
                </a:extLst>
              </a:tr>
              <a:tr h="4024870">
                <a:tc>
                  <a:txBody>
                    <a:bodyPr/>
                    <a:lstStyle/>
                    <a:p>
                      <a:pPr algn="l" defTabSz="1828800"/>
                      <a:r>
                        <a:rPr sz="2000" dirty="0">
                          <a:latin typeface="游ゴシック"/>
                          <a:ea typeface="游ゴシック"/>
                          <a:cs typeface="游ゴシック"/>
                          <a:sym typeface="游ゴシック"/>
                        </a:rPr>
                        <a:t>②</a:t>
                      </a: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a:solidFill>
                        <a:srgbClr val="FFFFFF"/>
                      </a:solidFill>
                    </a:lnT>
                    <a:lnB w="25400">
                      <a:solidFill>
                        <a:srgbClr val="FFFFFF"/>
                      </a:solidFill>
                    </a:lnB>
                    <a:solidFill>
                      <a:srgbClr val="CAD1D8"/>
                    </a:solidFill>
                  </a:tcPr>
                </a:tc>
                <a:tc>
                  <a:txBody>
                    <a:bodyPr/>
                    <a:lstStyle/>
                    <a:p>
                      <a:pPr algn="l" defTabSz="1828800"/>
                      <a:r>
                        <a:rPr lang="en-US" sz="2000" dirty="0">
                          <a:latin typeface="游ゴシック"/>
                          <a:ea typeface="游ゴシック"/>
                          <a:cs typeface="游ゴシック"/>
                          <a:sym typeface="游ゴシック"/>
                        </a:rPr>
                        <a:t>05_reviewScreen</a:t>
                      </a:r>
                      <a:r>
                        <a:rPr sz="20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a:solidFill>
                        <a:srgbClr val="FFFFFF"/>
                      </a:solidFill>
                    </a:lnT>
                    <a:lnB w="25400">
                      <a:solidFill>
                        <a:srgbClr val="FFFFFF"/>
                      </a:solidFill>
                    </a:lnB>
                    <a:solidFill>
                      <a:srgbClr val="CAD1D8"/>
                    </a:solidFill>
                  </a:tcPr>
                </a:tc>
                <a:tc>
                  <a:txBody>
                    <a:bodyPr/>
                    <a:lstStyle/>
                    <a:p>
                      <a:pPr algn="l" defTabSz="1828800"/>
                      <a:r>
                        <a:rPr lang="en-US" sz="2000" dirty="0" err="1">
                          <a:latin typeface="游ゴシック"/>
                          <a:ea typeface="游ゴシック"/>
                          <a:cs typeface="游ゴシック"/>
                          <a:sym typeface="游ゴシック"/>
                        </a:rPr>
                        <a:t>handleAnswer</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a:solidFill>
                        <a:srgbClr val="FFFFFF"/>
                      </a:solidFill>
                    </a:lnT>
                    <a:lnB w="25400">
                      <a:solidFill>
                        <a:srgbClr val="FFFFFF"/>
                      </a:solidFill>
                    </a:lnB>
                    <a:solidFill>
                      <a:srgbClr val="CAD1D8"/>
                    </a:solidFill>
                  </a:tcPr>
                </a:tc>
                <a:tc>
                  <a:txBody>
                    <a:bodyPr/>
                    <a:lstStyle/>
                    <a:p>
                      <a:pPr algn="l" defTabSz="1828800"/>
                      <a:r>
                        <a:rPr lang="ja-JP" altLang="en-US" sz="2000" dirty="0">
                          <a:latin typeface="游ゴシック"/>
                          <a:ea typeface="游ゴシック"/>
                          <a:cs typeface="游ゴシック"/>
                          <a:sym typeface="游ゴシック"/>
                        </a:rPr>
                        <a:t>ユーザーの回答を正解データと照合し、結果を処理する機能を持つ。</a:t>
                      </a:r>
                    </a:p>
                    <a:p>
                      <a:pPr algn="l" defTabSz="1828800"/>
                      <a:endParaRPr lang="ja-JP" altLang="en-US"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まず、正解データをシート「一覧」から取得してリスト化する。</a:t>
                      </a:r>
                    </a:p>
                    <a:p>
                      <a:pPr algn="l" defTabSz="1828800"/>
                      <a:r>
                        <a:rPr lang="ja-JP" altLang="en-US" sz="2000" dirty="0">
                          <a:latin typeface="游ゴシック"/>
                          <a:ea typeface="游ゴシック"/>
                          <a:cs typeface="游ゴシック"/>
                          <a:sym typeface="游ゴシック"/>
                        </a:rPr>
                        <a:t>回答欄からユーザー回答を取得し、ユーザー回答をループ処理で正解リストと比較し、一致すれば正解とし、不一致なら不正解として処理する。
正解時は回答欄の下に〇を表示する。</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不正解時には回答欄の上に正解を表示する。
最後に、回答結果をシートに記録し保存する。</a:t>
                      </a:r>
                      <a:br>
                        <a:rPr lang="ja-JP" altLang="en-US" sz="2000" dirty="0">
                          <a:latin typeface="游ゴシック"/>
                          <a:ea typeface="游ゴシック"/>
                          <a:cs typeface="游ゴシック"/>
                          <a:sym typeface="游ゴシック"/>
                        </a:rPr>
                      </a:br>
                      <a:br>
                        <a:rPr lang="ja-JP" altLang="en-US" sz="2000" dirty="0">
                          <a:latin typeface="游ゴシック"/>
                          <a:ea typeface="游ゴシック"/>
                          <a:cs typeface="游ゴシック"/>
                          <a:sym typeface="游ゴシック"/>
                        </a:rPr>
                      </a:br>
                      <a:br>
                        <a:rPr lang="ja-JP" altLang="en-US" sz="2000" dirty="0">
                          <a:latin typeface="游ゴシック"/>
                          <a:ea typeface="游ゴシック"/>
                          <a:cs typeface="游ゴシック"/>
                          <a:sym typeface="游ゴシック"/>
                        </a:rPr>
                      </a:br>
                      <a:r>
                        <a:rPr lang="ja-JP" altLang="en-US" sz="2000" dirty="0">
                          <a:latin typeface="游ゴシック"/>
                          <a:ea typeface="游ゴシック"/>
                          <a:cs typeface="游ゴシック"/>
                          <a:sym typeface="游ゴシック"/>
                        </a:rPr>
                        <a:t>■補足事項</a:t>
                      </a:r>
                    </a:p>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最後に </a:t>
                      </a:r>
                      <a:r>
                        <a:rPr lang="en-US" altLang="ja-JP" sz="2000" dirty="0" err="1">
                          <a:latin typeface="游ゴシック"/>
                          <a:ea typeface="游ゴシック"/>
                          <a:cs typeface="游ゴシック"/>
                          <a:sym typeface="游ゴシック"/>
                        </a:rPr>
                        <a:t>google.script.run</a:t>
                      </a:r>
                      <a:r>
                        <a:rPr lang="ja-JP" altLang="en-US" sz="2000" dirty="0">
                          <a:latin typeface="游ゴシック"/>
                          <a:ea typeface="游ゴシック"/>
                          <a:cs typeface="游ゴシック"/>
                          <a:sym typeface="游ゴシック"/>
                        </a:rPr>
                        <a:t> 経由でサーバー側に「正解」「不正解」を登録する</a:t>
                      </a:r>
                      <a:r>
                        <a:rPr lang="ja-JP" altLang="en-US" sz="2400" dirty="0">
                          <a:latin typeface="游ゴシック"/>
                          <a:ea typeface="游ゴシック"/>
                          <a:cs typeface="游ゴシック"/>
                          <a:sym typeface="游ゴシック"/>
                        </a:rPr>
                        <a:t>（</a:t>
                      </a:r>
                      <a:r>
                        <a:rPr lang="en-US" altLang="ja-JP" sz="2000" b="0" i="0" u="none" strike="noStrike" cap="none" spc="0" baseline="0" dirty="0" err="1">
                          <a:solidFill>
                            <a:srgbClr val="000000"/>
                          </a:solidFill>
                          <a:effectLst/>
                          <a:uFillTx/>
                          <a:latin typeface="ヒラギノ角ゴ ProN W3"/>
                          <a:ea typeface="ヒラギノ角ゴ ProN W3"/>
                          <a:cs typeface="ヒラギノ角ゴ ProN W3"/>
                          <a:sym typeface="ヒラギノ角ゴ ProN W3"/>
                        </a:rPr>
                        <a:t>saveTestResult</a:t>
                      </a:r>
                      <a:r>
                        <a:rPr lang="ja-JP" altLang="en-US" sz="2400" dirty="0">
                          <a:latin typeface="游ゴシック"/>
                          <a:ea typeface="游ゴシック"/>
                          <a:cs typeface="游ゴシック"/>
                          <a:sym typeface="游ゴシック"/>
                        </a:rPr>
                        <a: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a:solidFill>
                        <a:srgbClr val="FFFFFF"/>
                      </a:solidFill>
                    </a:lnT>
                    <a:lnB w="25400">
                      <a:solidFill>
                        <a:srgbClr val="FFFFFF"/>
                      </a:solidFill>
                    </a:lnB>
                    <a:solidFill>
                      <a:srgbClr val="CAD1D8"/>
                    </a:solidFill>
                  </a:tcPr>
                </a:tc>
                <a:extLst>
                  <a:ext uri="{0D108BD9-81ED-4DB2-BD59-A6C34878D82A}">
                    <a16:rowId xmlns:a16="http://schemas.microsoft.com/office/drawing/2014/main" val="3326972145"/>
                  </a:ext>
                </a:extLst>
              </a:tr>
            </a:tbl>
          </a:graphicData>
        </a:graphic>
      </p:graphicFrame>
      <p:grpSp>
        <p:nvGrpSpPr>
          <p:cNvPr id="12" name="グループ化 11">
            <a:extLst>
              <a:ext uri="{FF2B5EF4-FFF2-40B4-BE49-F238E27FC236}">
                <a16:creationId xmlns:a16="http://schemas.microsoft.com/office/drawing/2014/main" id="{519EAB6B-DA2C-4B45-9EA0-A344C181DFD2}"/>
              </a:ext>
            </a:extLst>
          </p:cNvPr>
          <p:cNvGrpSpPr/>
          <p:nvPr/>
        </p:nvGrpSpPr>
        <p:grpSpPr>
          <a:xfrm>
            <a:off x="1676400" y="327438"/>
            <a:ext cx="21186477" cy="2535072"/>
            <a:chOff x="1676400" y="18778"/>
            <a:chExt cx="21186477" cy="2535072"/>
          </a:xfrm>
        </p:grpSpPr>
        <p:sp>
          <p:nvSpPr>
            <p:cNvPr id="13" name="タイトル 1">
              <a:extLst>
                <a:ext uri="{FF2B5EF4-FFF2-40B4-BE49-F238E27FC236}">
                  <a16:creationId xmlns:a16="http://schemas.microsoft.com/office/drawing/2014/main" id="{386E2AC7-BD4D-0E31-2183-4B9DB1E4F078}"/>
                </a:ext>
              </a:extLst>
            </p:cNvPr>
            <p:cNvSpPr txBox="1">
              <a:spLocks/>
            </p:cNvSpPr>
            <p:nvPr/>
          </p:nvSpPr>
          <p:spPr>
            <a:xfrm>
              <a:off x="1676400" y="1877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hangingPunct="1"/>
              <a:r>
                <a:rPr lang="ja-JP" altLang="en-US" dirty="0"/>
                <a:t>⑥正答表示機能</a:t>
              </a:r>
            </a:p>
          </p:txBody>
        </p:sp>
        <p:sp>
          <p:nvSpPr>
            <p:cNvPr id="14" name="タイトル 1">
              <a:extLst>
                <a:ext uri="{FF2B5EF4-FFF2-40B4-BE49-F238E27FC236}">
                  <a16:creationId xmlns:a16="http://schemas.microsoft.com/office/drawing/2014/main" id="{76582731-F0EB-DE98-4210-E63FADBE6E82}"/>
                </a:ext>
              </a:extLst>
            </p:cNvPr>
            <p:cNvSpPr txBox="1">
              <a:spLocks/>
            </p:cNvSpPr>
            <p:nvPr/>
          </p:nvSpPr>
          <p:spPr>
            <a:xfrm>
              <a:off x="1676400" y="940949"/>
              <a:ext cx="21186477"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algn="ctr" hangingPunct="1"/>
              <a:r>
                <a:rPr lang="ja-JP" altLang="en-US" dirty="0"/>
                <a:t>関連メソッド一覧</a:t>
              </a:r>
            </a:p>
          </p:txBody>
        </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タイトル 1"/>
          <p:cNvSpPr txBox="1">
            <a:spLocks noGrp="1"/>
          </p:cNvSpPr>
          <p:nvPr>
            <p:ph type="title"/>
          </p:nvPr>
        </p:nvSpPr>
        <p:spPr>
          <a:xfrm>
            <a:off x="1676400" y="730251"/>
            <a:ext cx="21031200" cy="1612901"/>
          </a:xfrm>
          <a:prstGeom prst="rect">
            <a:avLst/>
          </a:prstGeom>
        </p:spPr>
        <p:txBody>
          <a:bodyPr/>
          <a:lstStyle>
            <a:lvl1pPr>
              <a:defRPr sz="5200"/>
            </a:lvl1pPr>
          </a:lstStyle>
          <a:p>
            <a:r>
              <a:rPr lang="ja-JP" altLang="en-US" dirty="0"/>
              <a:t>⑦</a:t>
            </a:r>
            <a:r>
              <a:rPr dirty="0" err="1"/>
              <a:t>読み上げ機能</a:t>
            </a:r>
            <a:endParaRPr dirty="0"/>
          </a:p>
        </p:txBody>
      </p:sp>
      <p:sp>
        <p:nvSpPr>
          <p:cNvPr id="207" name="タイトルや振り仮名、送り仮名を読み上げます。"/>
          <p:cNvSpPr txBox="1"/>
          <p:nvPr/>
        </p:nvSpPr>
        <p:spPr>
          <a:xfrm>
            <a:off x="1676397" y="4405306"/>
            <a:ext cx="21031203" cy="83988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rPr lang="ja-JP" altLang="en-US" dirty="0">
                <a:latin typeface="游ゴシック Light" panose="020B0300000000000000" pitchFamily="50" charset="-128"/>
                <a:ea typeface="游ゴシック Light" panose="020B0300000000000000" pitchFamily="50" charset="-128"/>
              </a:rPr>
              <a:t>標題画面</a:t>
            </a:r>
            <a:r>
              <a:rPr dirty="0">
                <a:latin typeface="游ゴシック Light" panose="020B0300000000000000" pitchFamily="50" charset="-128"/>
                <a:ea typeface="游ゴシック Light" panose="020B0300000000000000" pitchFamily="50" charset="-128"/>
              </a:rPr>
              <a:t>や</a:t>
            </a:r>
            <a:r>
              <a:rPr lang="ja-JP" altLang="en-US" dirty="0">
                <a:latin typeface="游ゴシック Light" panose="020B0300000000000000" pitchFamily="50" charset="-128"/>
                <a:ea typeface="游ゴシック Light" panose="020B0300000000000000" pitchFamily="50" charset="-128"/>
              </a:rPr>
              <a:t>復習画面にてシート「一覧」の偶数行目のセル値に基づいて文字を</a:t>
            </a:r>
            <a:r>
              <a:rPr dirty="0" err="1">
                <a:latin typeface="游ゴシック Light" panose="020B0300000000000000" pitchFamily="50" charset="-128"/>
                <a:ea typeface="游ゴシック Light" panose="020B0300000000000000" pitchFamily="50" charset="-128"/>
              </a:rPr>
              <a:t>読み上げ</a:t>
            </a:r>
            <a:r>
              <a:rPr lang="ja-JP" altLang="en-US" dirty="0">
                <a:latin typeface="游ゴシック Light" panose="020B0300000000000000" pitchFamily="50" charset="-128"/>
                <a:ea typeface="游ゴシック Light" panose="020B0300000000000000" pitchFamily="50" charset="-128"/>
              </a:rPr>
              <a:t>る</a:t>
            </a:r>
            <a:r>
              <a:rPr dirty="0">
                <a:latin typeface="游ゴシック Light" panose="020B0300000000000000" pitchFamily="50" charset="-128"/>
                <a:ea typeface="游ゴシック Light" panose="020B0300000000000000" pitchFamily="50" charset="-128"/>
              </a:rPr>
              <a:t>。</a:t>
            </a:r>
            <a:endParaRPr lang="en-US"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シート「一覧」の偶数行目の記載に丸括弧や角括弧で囲まれている部分があれば、読み上げる。</a:t>
            </a:r>
            <a:endParaRPr lang="en-US" altLang="ja-JP"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日本語の音声を読み上げる場合は、振り仮名や送り仮名を読み上げる。</a:t>
            </a:r>
            <a:endParaRPr lang="en-US" dirty="0">
              <a:latin typeface="游ゴシック Light" panose="020B0300000000000000" pitchFamily="50" charset="-128"/>
              <a:ea typeface="游ゴシック Light" panose="020B0300000000000000" pitchFamily="50" charset="-128"/>
            </a:endParaRPr>
          </a:p>
          <a:p>
            <a:endParaRPr lang="en-US" dirty="0">
              <a:latin typeface="游ゴシック Light" panose="020B0300000000000000" pitchFamily="50" charset="-128"/>
              <a:ea typeface="游ゴシック Light" panose="020B0300000000000000" pitchFamily="50" charset="-128"/>
            </a:endParaRPr>
          </a:p>
          <a:p>
            <a:r>
              <a:rPr lang="ja-JP" altLang="en-US" dirty="0">
                <a:latin typeface="游ゴシック Light" panose="020B0300000000000000" pitchFamily="50" charset="-128"/>
                <a:ea typeface="游ゴシック Light" panose="020B0300000000000000" pitchFamily="50" charset="-128"/>
              </a:rPr>
              <a:t>サーバー側で読み上げ用のテキストを構築し、クライアント側でそれを順序どおりに音声化することで、漢字の出題システム全体に「音声によるナビゲーション」を組み込んでいます。</a:t>
            </a:r>
            <a:endParaRPr lang="en-US" altLang="ja-JP" dirty="0">
              <a:latin typeface="游ゴシック Light" panose="020B0300000000000000" pitchFamily="50" charset="-128"/>
              <a:ea typeface="游ゴシック Light" panose="020B0300000000000000" pitchFamily="50" charset="-128"/>
            </a:endParaRPr>
          </a:p>
        </p:txBody>
      </p:sp>
      <p:sp>
        <p:nvSpPr>
          <p:cNvPr id="208" name="タイトル 1"/>
          <p:cNvSpPr txBox="1"/>
          <p:nvPr/>
        </p:nvSpPr>
        <p:spPr>
          <a:xfrm>
            <a:off x="1676400" y="241511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spcBef>
                <a:spcPts val="0"/>
              </a:spcBef>
              <a:defRPr sz="5200">
                <a:latin typeface="游ゴシック Light"/>
                <a:ea typeface="游ゴシック Light"/>
                <a:cs typeface="游ゴシック Light"/>
                <a:sym typeface="游ゴシック Light"/>
              </a:defRPr>
            </a:lvl1pPr>
          </a:lstStyle>
          <a:p>
            <a:r>
              <a:t>概要</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1" name="表 3"/>
          <p:cNvGraphicFramePr/>
          <p:nvPr>
            <p:extLst>
              <p:ext uri="{D42A27DB-BD31-4B8C-83A1-F6EECF244321}">
                <p14:modId xmlns:p14="http://schemas.microsoft.com/office/powerpoint/2010/main" val="2692246845"/>
              </p:ext>
            </p:extLst>
          </p:nvPr>
        </p:nvGraphicFramePr>
        <p:xfrm>
          <a:off x="1521123" y="2257302"/>
          <a:ext cx="21936304" cy="7321670"/>
        </p:xfrm>
        <a:graphic>
          <a:graphicData uri="http://schemas.openxmlformats.org/drawingml/2006/table">
            <a:tbl>
              <a:tblPr firstRow="1" bandRow="1">
                <a:tableStyleId>{4C3C2611-4C71-4FC5-86AE-919BDF0F9419}</a:tableStyleId>
              </a:tblPr>
              <a:tblGrid>
                <a:gridCol w="1578311">
                  <a:extLst>
                    <a:ext uri="{9D8B030D-6E8A-4147-A177-3AD203B41FA5}">
                      <a16:colId xmlns:a16="http://schemas.microsoft.com/office/drawing/2014/main" val="20000"/>
                    </a:ext>
                  </a:extLst>
                </a:gridCol>
                <a:gridCol w="4345676">
                  <a:extLst>
                    <a:ext uri="{9D8B030D-6E8A-4147-A177-3AD203B41FA5}">
                      <a16:colId xmlns:a16="http://schemas.microsoft.com/office/drawing/2014/main" val="20001"/>
                    </a:ext>
                  </a:extLst>
                </a:gridCol>
                <a:gridCol w="4345676">
                  <a:extLst>
                    <a:ext uri="{9D8B030D-6E8A-4147-A177-3AD203B41FA5}">
                      <a16:colId xmlns:a16="http://schemas.microsoft.com/office/drawing/2014/main" val="20002"/>
                    </a:ext>
                  </a:extLst>
                </a:gridCol>
                <a:gridCol w="11666641">
                  <a:extLst>
                    <a:ext uri="{9D8B030D-6E8A-4147-A177-3AD203B41FA5}">
                      <a16:colId xmlns:a16="http://schemas.microsoft.com/office/drawing/2014/main" val="20003"/>
                    </a:ext>
                  </a:extLst>
                </a:gridCol>
              </a:tblGrid>
              <a:tr h="1164710">
                <a:tc>
                  <a:txBody>
                    <a:bodyPr/>
                    <a:lstStyle/>
                    <a:p>
                      <a:pPr algn="l" defTabSz="1828800">
                        <a:defRPr b="0"/>
                      </a:pPr>
                      <a:r>
                        <a:rPr sz="2000" b="1" dirty="0">
                          <a:solidFill>
                            <a:srgbClr val="FFFFFF"/>
                          </a:solidFill>
                          <a:latin typeface="游ゴシック"/>
                          <a:ea typeface="游ゴシック"/>
                          <a:cs typeface="游ゴシック"/>
                          <a:sym typeface="游ゴシック"/>
                        </a:rPr>
                        <a:t>#</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ファイル名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メソッド名</a:t>
                      </a: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tc>
                  <a:txBody>
                    <a:bodyPr/>
                    <a:lstStyle/>
                    <a:p>
                      <a:pPr algn="l" defTabSz="1828800">
                        <a:defRPr b="0"/>
                      </a:pPr>
                      <a:r>
                        <a:rPr sz="2000" b="1" dirty="0" err="1">
                          <a:solidFill>
                            <a:srgbClr val="FFFFFF"/>
                          </a:solidFill>
                          <a:latin typeface="游ゴシック"/>
                          <a:ea typeface="游ゴシック"/>
                          <a:cs typeface="游ゴシック"/>
                          <a:sym typeface="游ゴシック"/>
                        </a:rPr>
                        <a:t>説明</a:t>
                      </a:r>
                      <a:endParaRPr sz="2000" b="1" dirty="0">
                        <a:solidFill>
                          <a:srgbClr val="FFFFFF"/>
                        </a:solidFill>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76200">
                      <a:solidFill>
                        <a:srgbClr val="FFFFFF"/>
                      </a:solidFill>
                    </a:lnB>
                    <a:solidFill>
                      <a:srgbClr val="156082"/>
                    </a:solidFill>
                  </a:tcPr>
                </a:tc>
                <a:extLst>
                  <a:ext uri="{0D108BD9-81ED-4DB2-BD59-A6C34878D82A}">
                    <a16:rowId xmlns:a16="http://schemas.microsoft.com/office/drawing/2014/main" val="10000"/>
                  </a:ext>
                </a:extLst>
              </a:tr>
              <a:tr h="606307">
                <a:tc>
                  <a:txBody>
                    <a:bodyPr/>
                    <a:lstStyle/>
                    <a:p>
                      <a:pPr algn="l" defTabSz="1828800"/>
                      <a:r>
                        <a:rPr lang="ja-JP" altLang="en-US" sz="2000" dirty="0">
                          <a:latin typeface="游ゴシック"/>
                          <a:ea typeface="游ゴシック"/>
                          <a:cs typeface="游ゴシック"/>
                          <a:sym typeface="游ゴシック"/>
                        </a:rPr>
                        <a:t>①</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a:latin typeface="游ゴシック"/>
                          <a:ea typeface="游ゴシック"/>
                          <a:cs typeface="游ゴシック"/>
                          <a:sym typeface="游ゴシック"/>
                        </a:rPr>
                        <a:t>01_setVoice</a:t>
                      </a:r>
                      <a:r>
                        <a:rPr lang="en-US" altLang="ja-JP" sz="2000" dirty="0">
                          <a:latin typeface="游ゴシック"/>
                          <a:ea typeface="游ゴシック"/>
                          <a:cs typeface="游ゴシック"/>
                          <a:sym typeface="游ゴシック"/>
                        </a:rPr>
                        <a:t>.html</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err="1">
                          <a:latin typeface="游ゴシック"/>
                          <a:ea typeface="游ゴシック"/>
                          <a:cs typeface="游ゴシック"/>
                          <a:sym typeface="游ゴシック"/>
                        </a:rPr>
                        <a:t>speakSample</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再生する言語の選択で言語が設定された際、当該言語の挨拶文を再生する。</a:t>
                      </a:r>
                      <a:endParaRPr lang="en-US" altLang="ja-JP" sz="2000" dirty="0">
                        <a:latin typeface="游ゴシック"/>
                        <a:ea typeface="游ゴシック"/>
                        <a:cs typeface="游ゴシック"/>
                        <a:sym typeface="游ゴシック"/>
                      </a:endParaRPr>
                    </a:p>
                    <a:p>
                      <a:pPr algn="l" defTabSz="1828800"/>
                      <a:r>
                        <a:rPr lang="ja-JP" altLang="en-US" sz="2000" dirty="0">
                          <a:latin typeface="游ゴシック"/>
                          <a:ea typeface="游ゴシック"/>
                          <a:cs typeface="游ゴシック"/>
                          <a:sym typeface="游ゴシック"/>
                        </a:rPr>
                        <a:t>音量、音高のスライドバーをスライドした際、設定された言語の挨拶文を再生する。</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3281705804"/>
                  </a:ext>
                </a:extLst>
              </a:tr>
              <a:tr h="606307">
                <a:tc>
                  <a:txBody>
                    <a:bodyPr/>
                    <a:lstStyle/>
                    <a:p>
                      <a:pPr algn="l" defTabSz="1828800">
                        <a:defRPr>
                          <a:latin typeface="游ゴシック"/>
                          <a:ea typeface="游ゴシック"/>
                          <a:cs typeface="游ゴシック"/>
                          <a:sym typeface="游ゴシック"/>
                        </a:defRPr>
                      </a:pPr>
                      <a:r>
                        <a:rPr lang="ja-JP" altLang="en-US" sz="2000" dirty="0"/>
                        <a:t>②</a:t>
                      </a:r>
                      <a:endParaRPr sz="2000"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ja-JP" altLang="en-US" sz="2000" dirty="0">
                          <a:latin typeface="游ゴシック"/>
                          <a:ea typeface="游ゴシック"/>
                          <a:cs typeface="游ゴシック"/>
                          <a:sym typeface="游ゴシック"/>
                        </a:rPr>
                        <a:t>コード</a:t>
                      </a:r>
                      <a:r>
                        <a:rPr lang="en-US" altLang="ja-JP" sz="2000" dirty="0">
                          <a:latin typeface="游ゴシック"/>
                          <a:ea typeface="游ゴシック"/>
                          <a:cs typeface="游ゴシック"/>
                          <a:sym typeface="游ゴシック"/>
                        </a:rPr>
                        <a:t>.</a:t>
                      </a:r>
                      <a:r>
                        <a:rPr lang="en-US" altLang="ja-JP" sz="2000" dirty="0" err="1">
                          <a:latin typeface="游ゴシック"/>
                          <a:ea typeface="游ゴシック"/>
                          <a:cs typeface="游ゴシック"/>
                          <a:sym typeface="游ゴシック"/>
                        </a:rPr>
                        <a:t>gs</a:t>
                      </a:r>
                      <a:endParaRPr lang="en-US" altLang="ja-JP"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err="1">
                          <a:latin typeface="游ゴシック"/>
                          <a:ea typeface="游ゴシック"/>
                          <a:cs typeface="游ゴシック"/>
                          <a:sym typeface="游ゴシック"/>
                        </a:rPr>
                        <a:t>getVoiceSettings</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457200"/>
                      <a:r>
                        <a:rPr lang="ja-JP" altLang="en-US" sz="2000" dirty="0">
                          <a:solidFill>
                            <a:srgbClr val="222222"/>
                          </a:solidFill>
                          <a:latin typeface="Helvetica"/>
                          <a:ea typeface="Helvetica"/>
                          <a:cs typeface="Helvetica"/>
                          <a:sym typeface="Helvetica"/>
                        </a:rPr>
                        <a:t>シート「音声設定」の音声設定情報を取得する。</a:t>
                      </a:r>
                      <a:endParaRPr lang="en-US" altLang="ja-JP" sz="2000" dirty="0">
                        <a:solidFill>
                          <a:srgbClr val="222222"/>
                        </a:solidFill>
                        <a:latin typeface="Helvetica"/>
                        <a:ea typeface="Helvetica"/>
                        <a:cs typeface="Helvetica"/>
                        <a:sym typeface="Helvetica"/>
                      </a:endParaRPr>
                    </a:p>
                    <a:p>
                      <a:pPr algn="l" defTabSz="457200"/>
                      <a:r>
                        <a:rPr lang="ja-JP" altLang="en-US" sz="2000" dirty="0">
                          <a:solidFill>
                            <a:srgbClr val="222222"/>
                          </a:solidFill>
                          <a:latin typeface="Helvetica"/>
                          <a:ea typeface="Helvetica"/>
                          <a:cs typeface="Helvetica"/>
                          <a:sym typeface="Helvetica"/>
                        </a:rPr>
                        <a:t>対象はユーザー</a:t>
                      </a:r>
                      <a:r>
                        <a:rPr lang="en-US" altLang="ja-JP" sz="2000" dirty="0">
                          <a:solidFill>
                            <a:srgbClr val="222222"/>
                          </a:solidFill>
                          <a:latin typeface="Helvetica"/>
                          <a:ea typeface="Helvetica"/>
                          <a:cs typeface="Helvetica"/>
                          <a:sym typeface="Helvetica"/>
                        </a:rPr>
                        <a:t>ID</a:t>
                      </a:r>
                      <a:r>
                        <a:rPr lang="ja-JP" altLang="en-US" sz="2000" dirty="0">
                          <a:solidFill>
                            <a:srgbClr val="222222"/>
                          </a:solidFill>
                          <a:latin typeface="Helvetica"/>
                          <a:ea typeface="Helvetica"/>
                          <a:cs typeface="Helvetica"/>
                          <a:sym typeface="Helvetica"/>
                        </a:rPr>
                        <a:t>（メールアドレス）が一致する行の情報。</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3690750425"/>
                  </a:ext>
                </a:extLst>
              </a:tr>
              <a:tr h="606307">
                <a:tc>
                  <a:txBody>
                    <a:bodyPr/>
                    <a:lstStyle/>
                    <a:p>
                      <a:pPr algn="l" defTabSz="1828800">
                        <a:defRPr>
                          <a:latin typeface="游ゴシック"/>
                          <a:ea typeface="游ゴシック"/>
                          <a:cs typeface="游ゴシック"/>
                          <a:sym typeface="游ゴシック"/>
                        </a:defRPr>
                      </a:pPr>
                      <a:r>
                        <a:rPr lang="ja-JP" altLang="en-US" sz="2000" dirty="0"/>
                        <a:t>③</a:t>
                      </a:r>
                      <a:endParaRPr sz="2000" dirty="0"/>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altLang="ja-JP" sz="2000" dirty="0">
                          <a:latin typeface="游ゴシック"/>
                          <a:ea typeface="游ゴシック"/>
                          <a:cs typeface="游ゴシック"/>
                          <a:sym typeface="游ゴシック"/>
                        </a:rPr>
                        <a:t>03_testScreen.html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algn="l" defTabSz="1828800"/>
                      <a:r>
                        <a:rPr lang="en-US" sz="2000" dirty="0" err="1">
                          <a:latin typeface="游ゴシック"/>
                          <a:ea typeface="游ゴシック"/>
                          <a:cs typeface="游ゴシック"/>
                          <a:sym typeface="游ゴシック"/>
                        </a:rPr>
                        <a:t>speakText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2000" dirty="0">
                          <a:solidFill>
                            <a:srgbClr val="222222"/>
                          </a:solidFill>
                          <a:latin typeface="Helvetica"/>
                          <a:ea typeface="Helvetica"/>
                          <a:cs typeface="Helvetica"/>
                          <a:sym typeface="Helvetica"/>
                        </a:rPr>
                        <a:t>標題画面の表示にてシート「一覧」の偶数行目の記載に丸括弧や角括弧で囲まれている部分がある場合、同列の奇数行目の表示とともに読み上げる。</a:t>
                      </a:r>
                      <a:endParaRPr lang="en-US" altLang="ja-JP" sz="2000" dirty="0">
                        <a:solidFill>
                          <a:srgbClr val="222222"/>
                        </a:solidFill>
                        <a:latin typeface="Helvetica"/>
                        <a:ea typeface="Helvetica"/>
                        <a:cs typeface="Helvetica"/>
                        <a:sym typeface="Helvetica"/>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dirty="0">
                        <a:solidFill>
                          <a:srgbClr val="222222"/>
                        </a:solidFill>
                        <a:latin typeface="Helvetica"/>
                        <a:ea typeface="Helvetica"/>
                        <a:cs typeface="Helvetica"/>
                        <a:sym typeface="Helvetica"/>
                      </a:endParaRPr>
                    </a:p>
                    <a:p>
                      <a:pPr marL="0" marR="0" lvl="0" indent="0" algn="l" defTabSz="457200" rtl="0" eaLnBrk="1" fontAlgn="auto" latinLnBrk="0" hangingPunct="1">
                        <a:lnSpc>
                          <a:spcPct val="100000"/>
                        </a:lnSpc>
                        <a:spcBef>
                          <a:spcPts val="0"/>
                        </a:spcBef>
                        <a:spcAft>
                          <a:spcPts val="0"/>
                        </a:spcAft>
                        <a:buClrTx/>
                        <a:buSzTx/>
                        <a:buFontTx/>
                        <a:buNone/>
                        <a:tabLst/>
                        <a:defRPr/>
                      </a:pPr>
                      <a:r>
                        <a:rPr sz="2000" dirty="0" err="1">
                          <a:solidFill>
                            <a:srgbClr val="222222"/>
                          </a:solidFill>
                          <a:latin typeface="Helvetica"/>
                          <a:ea typeface="Helvetica"/>
                          <a:cs typeface="Helvetica"/>
                          <a:sym typeface="Helvetica"/>
                        </a:rPr>
                        <a:t>シート</a:t>
                      </a:r>
                      <a:r>
                        <a:rPr sz="2000" dirty="0">
                          <a:solidFill>
                            <a:srgbClr val="222222"/>
                          </a:solidFill>
                          <a:latin typeface="Helvetica"/>
                          <a:ea typeface="Helvetica"/>
                          <a:cs typeface="Helvetica"/>
                          <a:sym typeface="Helvetica"/>
                        </a:rPr>
                        <a:t>「</a:t>
                      </a:r>
                      <a:r>
                        <a:rPr lang="ja-JP" altLang="en-US" sz="2000" dirty="0">
                          <a:solidFill>
                            <a:srgbClr val="222222"/>
                          </a:solidFill>
                          <a:latin typeface="Helvetica"/>
                          <a:ea typeface="Helvetica"/>
                          <a:cs typeface="Helvetica"/>
                          <a:sym typeface="Helvetica"/>
                        </a:rPr>
                        <a:t>音声設定</a:t>
                      </a:r>
                      <a:r>
                        <a:rPr sz="2000" dirty="0">
                          <a:solidFill>
                            <a:srgbClr val="222222"/>
                          </a:solidFill>
                          <a:latin typeface="Helvetica"/>
                          <a:ea typeface="Helvetica"/>
                          <a:cs typeface="Helvetica"/>
                          <a:sym typeface="Helvetica"/>
                        </a:rPr>
                        <a:t>」の</a:t>
                      </a:r>
                      <a:r>
                        <a:rPr lang="ja-JP" altLang="en-US" sz="2000" dirty="0">
                          <a:solidFill>
                            <a:srgbClr val="222222"/>
                          </a:solidFill>
                          <a:latin typeface="Helvetica"/>
                          <a:ea typeface="Helvetica"/>
                          <a:cs typeface="Helvetica"/>
                          <a:sym typeface="Helvetica"/>
                        </a:rPr>
                        <a:t>音声設定</a:t>
                      </a:r>
                      <a:r>
                        <a:rPr sz="2000" dirty="0" err="1">
                          <a:solidFill>
                            <a:srgbClr val="222222"/>
                          </a:solidFill>
                          <a:latin typeface="Helvetica"/>
                          <a:ea typeface="Helvetica"/>
                          <a:cs typeface="Helvetica"/>
                          <a:sym typeface="Helvetica"/>
                        </a:rPr>
                        <a:t>情報を取得</a:t>
                      </a:r>
                      <a:r>
                        <a:rPr lang="ja-JP" altLang="en-US" sz="2000" dirty="0">
                          <a:solidFill>
                            <a:srgbClr val="222222"/>
                          </a:solidFill>
                          <a:latin typeface="Helvetica"/>
                          <a:ea typeface="Helvetica"/>
                          <a:cs typeface="Helvetica"/>
                          <a:sym typeface="Helvetica"/>
                        </a:rPr>
                        <a:t>する（</a:t>
                      </a:r>
                      <a:r>
                        <a:rPr lang="en-US" altLang="ja-JP" sz="2000" dirty="0" err="1">
                          <a:latin typeface="游ゴシック"/>
                          <a:ea typeface="游ゴシック"/>
                          <a:cs typeface="游ゴシック"/>
                          <a:sym typeface="游ゴシック"/>
                        </a:rPr>
                        <a:t>getVoiceSettings</a:t>
                      </a:r>
                      <a:r>
                        <a:rPr lang="ja-JP" altLang="en-US" sz="2000" dirty="0">
                          <a:solidFill>
                            <a:srgbClr val="222222"/>
                          </a:solidFill>
                          <a:latin typeface="Helvetica"/>
                          <a:ea typeface="Helvetica"/>
                          <a:cs typeface="Helvetica"/>
                          <a:sym typeface="Helvetica"/>
                        </a:rPr>
                        <a:t>）。</a:t>
                      </a:r>
                      <a:endParaRPr lang="en-US" altLang="ja-JP" sz="2000" dirty="0">
                        <a:solidFill>
                          <a:srgbClr val="222222"/>
                        </a:solidFill>
                        <a:latin typeface="Helvetica"/>
                        <a:ea typeface="Helvetica"/>
                        <a:cs typeface="Helvetica"/>
                        <a:sym typeface="Helvetica"/>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2000" dirty="0">
                          <a:solidFill>
                            <a:srgbClr val="222222"/>
                          </a:solidFill>
                          <a:latin typeface="Helvetica"/>
                          <a:ea typeface="Helvetica"/>
                          <a:cs typeface="Helvetica"/>
                          <a:sym typeface="Helvetica"/>
                        </a:rPr>
                        <a:t>シート「試験設定」の条件設定情報、シート「</a:t>
                      </a:r>
                      <a:r>
                        <a:rPr lang="zh-TW" altLang="en-US" sz="1800" b="0" i="0" u="none" strike="noStrike" cap="none" spc="0" baseline="0" dirty="0">
                          <a:solidFill>
                            <a:srgbClr val="000000"/>
                          </a:solidFill>
                          <a:effectLst/>
                          <a:uFillTx/>
                          <a:latin typeface="ヒラギノ角ゴ ProN W3"/>
                          <a:ea typeface="ヒラギノ角ゴ ProN W3"/>
                          <a:cs typeface="ヒラギノ角ゴ ProN W3"/>
                          <a:sym typeface="ヒラギノ角ゴ ProN W3"/>
                        </a:rPr>
                        <a:t>試験記録詳細</a:t>
                      </a:r>
                      <a:r>
                        <a:rPr lang="ja-JP" altLang="en-US" sz="2000" dirty="0">
                          <a:solidFill>
                            <a:srgbClr val="222222"/>
                          </a:solidFill>
                          <a:latin typeface="Helvetica"/>
                          <a:ea typeface="Helvetica"/>
                          <a:cs typeface="Helvetica"/>
                          <a:sym typeface="Helvetica"/>
                        </a:rPr>
                        <a:t>」の情報に基づき、</a:t>
                      </a:r>
                      <a:endParaRPr lang="en-US" altLang="ja-JP" sz="2000" dirty="0">
                        <a:solidFill>
                          <a:srgbClr val="222222"/>
                        </a:solidFill>
                        <a:latin typeface="Helvetica"/>
                        <a:ea typeface="Helvetica"/>
                        <a:cs typeface="Helvetica"/>
                        <a:sym typeface="Helvetica"/>
                      </a:endParaRPr>
                    </a:p>
                    <a:p>
                      <a:pPr algn="l" defTabSz="457200"/>
                      <a:r>
                        <a:rPr lang="ja-JP" altLang="en-US" sz="2000" dirty="0">
                          <a:solidFill>
                            <a:srgbClr val="222222"/>
                          </a:solidFill>
                          <a:latin typeface="Helvetica"/>
                          <a:ea typeface="Helvetica"/>
                          <a:cs typeface="Helvetica"/>
                          <a:sym typeface="Helvetica"/>
                        </a:rPr>
                        <a:t>シート「一覧」から出題数分の問題を取得する（</a:t>
                      </a:r>
                      <a:r>
                        <a:rPr lang="en-US" altLang="ja-JP" sz="2000" dirty="0" err="1">
                          <a:solidFill>
                            <a:srgbClr val="222222"/>
                          </a:solidFill>
                          <a:latin typeface="Helvetica"/>
                          <a:ea typeface="Helvetica"/>
                          <a:cs typeface="Helvetica"/>
                          <a:sym typeface="Helvetica"/>
                        </a:rPr>
                        <a:t>getQuizSet</a:t>
                      </a:r>
                      <a:r>
                        <a:rPr lang="ja-JP" altLang="en-US" sz="2000" dirty="0">
                          <a:solidFill>
                            <a:srgbClr val="222222"/>
                          </a:solidFill>
                          <a:latin typeface="Helvetica"/>
                          <a:ea typeface="Helvetica"/>
                          <a:cs typeface="Helvetica"/>
                          <a:sym typeface="Helvetica"/>
                        </a:rPr>
                        <a:t>）</a:t>
                      </a:r>
                      <a:endParaRPr lang="en-US" altLang="ja-JP" sz="2000" dirty="0">
                        <a:solidFill>
                          <a:srgbClr val="222222"/>
                        </a:solidFill>
                        <a:latin typeface="Helvetica"/>
                        <a:ea typeface="Helvetica"/>
                        <a:cs typeface="Helvetica"/>
                        <a:sym typeface="Helvetica"/>
                      </a:endParaRPr>
                    </a:p>
                    <a:p>
                      <a:pPr algn="l" defTabSz="457200"/>
                      <a:r>
                        <a:rPr lang="ja-JP" altLang="en-US" sz="2000" dirty="0">
                          <a:solidFill>
                            <a:srgbClr val="222222"/>
                          </a:solidFill>
                          <a:latin typeface="Helvetica"/>
                          <a:ea typeface="Helvetica"/>
                          <a:cs typeface="Helvetica"/>
                          <a:sym typeface="Helvetica"/>
                        </a:rPr>
                        <a:t>出題対象のタイトルを順次表示し、読み上げる。</a:t>
                      </a:r>
                      <a:r>
                        <a:rPr sz="2000" dirty="0">
                          <a:solidFill>
                            <a:srgbClr val="222222"/>
                          </a:solidFill>
                          <a:latin typeface="Helvetica"/>
                          <a:ea typeface="Helvetica"/>
                          <a:cs typeface="Helvetica"/>
                          <a:sym typeface="Helvetica"/>
                        </a:rPr>
                        <a:t>
</a:t>
                      </a:r>
                      <a:endParaRPr lang="en-US" altLang="ja-JP" sz="2000" dirty="0">
                        <a:solidFill>
                          <a:srgbClr val="222222"/>
                        </a:solidFill>
                        <a:latin typeface="Helvetica"/>
                        <a:ea typeface="Helvetica"/>
                        <a:cs typeface="Helvetica"/>
                        <a:sym typeface="Helvetica"/>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25400">
                      <a:solidFill>
                        <a:srgbClr val="FFFFFF"/>
                      </a:solidFill>
                    </a:lnT>
                    <a:lnB w="25400" cap="flat" cmpd="sng" algn="ctr">
                      <a:solidFill>
                        <a:srgbClr val="FFFFFF"/>
                      </a:solidFill>
                      <a:prstDash val="solid"/>
                      <a:round/>
                      <a:headEnd type="none" w="med" len="med"/>
                      <a:tailEnd type="none" w="med" len="med"/>
                    </a:lnB>
                    <a:solidFill>
                      <a:srgbClr val="E7E9EC"/>
                    </a:solidFill>
                  </a:tcPr>
                </a:tc>
                <a:extLst>
                  <a:ext uri="{0D108BD9-81ED-4DB2-BD59-A6C34878D82A}">
                    <a16:rowId xmlns:a16="http://schemas.microsoft.com/office/drawing/2014/main" val="3407230866"/>
                  </a:ext>
                </a:extLst>
              </a:tr>
              <a:tr h="606307">
                <a:tc>
                  <a:txBody>
                    <a:bodyPr/>
                    <a:lstStyle/>
                    <a:p>
                      <a:pPr algn="l" defTabSz="1828800"/>
                      <a:r>
                        <a:rPr lang="ja-JP" altLang="en-US" sz="2000" dirty="0">
                          <a:latin typeface="游ゴシック"/>
                          <a:ea typeface="游ゴシック"/>
                          <a:cs typeface="游ゴシック"/>
                          <a:sym typeface="游ゴシック"/>
                        </a:rPr>
                        <a:t>④</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lang="en-US" sz="2000" dirty="0">
                          <a:latin typeface="游ゴシック"/>
                          <a:ea typeface="游ゴシック"/>
                          <a:cs typeface="游ゴシック"/>
                          <a:sym typeface="游ゴシック"/>
                        </a:rPr>
                        <a:t>05_reviewScreen</a:t>
                      </a:r>
                      <a:r>
                        <a:rPr sz="2000" dirty="0">
                          <a:latin typeface="游ゴシック"/>
                          <a:ea typeface="游ゴシック"/>
                          <a:cs typeface="游ゴシック"/>
                          <a:sym typeface="游ゴシック"/>
                        </a:rPr>
                        <a:t>.html</a:t>
                      </a: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algn="l" defTabSz="1828800"/>
                      <a:r>
                        <a:rPr lang="en-US" sz="2000" dirty="0" err="1">
                          <a:latin typeface="游ゴシック"/>
                          <a:ea typeface="游ゴシック"/>
                          <a:cs typeface="游ゴシック"/>
                          <a:sym typeface="游ゴシック"/>
                        </a:rPr>
                        <a:t>speakText</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2000" dirty="0">
                          <a:solidFill>
                            <a:srgbClr val="222222"/>
                          </a:solidFill>
                          <a:latin typeface="Helvetica"/>
                          <a:ea typeface="Helvetica"/>
                          <a:cs typeface="Helvetica"/>
                          <a:sym typeface="Helvetica"/>
                        </a:rPr>
                        <a:t>復習画面での表示にてかんじ、訓読み、音読み、成り立ち、漢字の表示とともに読み上げる。</a:t>
                      </a:r>
                      <a:endParaRPr lang="en-US" altLang="ja-JP" sz="2000" dirty="0">
                        <a:solidFill>
                          <a:srgbClr val="222222"/>
                        </a:solidFill>
                        <a:latin typeface="Helvetica"/>
                        <a:ea typeface="Helvetica"/>
                        <a:cs typeface="Helvetica"/>
                        <a:sym typeface="Helvetica"/>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dirty="0">
                        <a:solidFill>
                          <a:srgbClr val="222222"/>
                        </a:solidFill>
                        <a:latin typeface="Helvetica"/>
                        <a:ea typeface="Helvetica"/>
                        <a:cs typeface="Helvetica"/>
                        <a:sym typeface="Helvetica"/>
                      </a:endParaRPr>
                    </a:p>
                    <a:p>
                      <a:pPr marL="0" marR="0" lvl="0" indent="0" algn="l" defTabSz="457200" rtl="0" eaLnBrk="1" fontAlgn="auto" latinLnBrk="0" hangingPunct="1">
                        <a:lnSpc>
                          <a:spcPct val="100000"/>
                        </a:lnSpc>
                        <a:spcBef>
                          <a:spcPts val="0"/>
                        </a:spcBef>
                        <a:spcAft>
                          <a:spcPts val="0"/>
                        </a:spcAft>
                        <a:buClrTx/>
                        <a:buSzTx/>
                        <a:buFontTx/>
                        <a:buNone/>
                        <a:tabLst/>
                        <a:defRPr/>
                      </a:pPr>
                      <a:r>
                        <a:rPr sz="2000" dirty="0" err="1">
                          <a:solidFill>
                            <a:srgbClr val="222222"/>
                          </a:solidFill>
                          <a:latin typeface="Helvetica"/>
                          <a:ea typeface="Helvetica"/>
                          <a:cs typeface="Helvetica"/>
                          <a:sym typeface="Helvetica"/>
                        </a:rPr>
                        <a:t>シート</a:t>
                      </a:r>
                      <a:r>
                        <a:rPr sz="2000" dirty="0">
                          <a:solidFill>
                            <a:srgbClr val="222222"/>
                          </a:solidFill>
                          <a:latin typeface="Helvetica"/>
                          <a:ea typeface="Helvetica"/>
                          <a:cs typeface="Helvetica"/>
                          <a:sym typeface="Helvetica"/>
                        </a:rPr>
                        <a:t>「</a:t>
                      </a:r>
                      <a:r>
                        <a:rPr lang="ja-JP" altLang="en-US" sz="2000" dirty="0">
                          <a:solidFill>
                            <a:srgbClr val="222222"/>
                          </a:solidFill>
                          <a:latin typeface="Helvetica"/>
                          <a:ea typeface="Helvetica"/>
                          <a:cs typeface="Helvetica"/>
                          <a:sym typeface="Helvetica"/>
                        </a:rPr>
                        <a:t>音声設定</a:t>
                      </a:r>
                      <a:r>
                        <a:rPr sz="2000" dirty="0">
                          <a:solidFill>
                            <a:srgbClr val="222222"/>
                          </a:solidFill>
                          <a:latin typeface="Helvetica"/>
                          <a:ea typeface="Helvetica"/>
                          <a:cs typeface="Helvetica"/>
                          <a:sym typeface="Helvetica"/>
                        </a:rPr>
                        <a:t>」の</a:t>
                      </a:r>
                      <a:r>
                        <a:rPr lang="ja-JP" altLang="en-US" sz="2000" dirty="0">
                          <a:solidFill>
                            <a:srgbClr val="222222"/>
                          </a:solidFill>
                          <a:latin typeface="Helvetica"/>
                          <a:ea typeface="Helvetica"/>
                          <a:cs typeface="Helvetica"/>
                          <a:sym typeface="Helvetica"/>
                        </a:rPr>
                        <a:t>音声設定</a:t>
                      </a:r>
                      <a:r>
                        <a:rPr sz="2000" dirty="0" err="1">
                          <a:solidFill>
                            <a:srgbClr val="222222"/>
                          </a:solidFill>
                          <a:latin typeface="Helvetica"/>
                          <a:ea typeface="Helvetica"/>
                          <a:cs typeface="Helvetica"/>
                          <a:sym typeface="Helvetica"/>
                        </a:rPr>
                        <a:t>情報を取得</a:t>
                      </a:r>
                      <a:r>
                        <a:rPr lang="ja-JP" altLang="en-US" sz="2000" dirty="0">
                          <a:solidFill>
                            <a:srgbClr val="222222"/>
                          </a:solidFill>
                          <a:latin typeface="Helvetica"/>
                          <a:ea typeface="Helvetica"/>
                          <a:cs typeface="Helvetica"/>
                          <a:sym typeface="Helvetica"/>
                        </a:rPr>
                        <a:t>する（</a:t>
                      </a:r>
                      <a:r>
                        <a:rPr lang="en-US" altLang="ja-JP" sz="2000" dirty="0" err="1">
                          <a:latin typeface="游ゴシック"/>
                          <a:ea typeface="游ゴシック"/>
                          <a:cs typeface="游ゴシック"/>
                          <a:sym typeface="游ゴシック"/>
                        </a:rPr>
                        <a:t>getVoiceSettings</a:t>
                      </a:r>
                      <a:r>
                        <a:rPr lang="ja-JP" altLang="en-US" sz="2000" dirty="0">
                          <a:solidFill>
                            <a:srgbClr val="222222"/>
                          </a:solidFill>
                          <a:latin typeface="Helvetica"/>
                          <a:ea typeface="Helvetica"/>
                          <a:cs typeface="Helvetica"/>
                          <a:sym typeface="Helvetica"/>
                        </a:rPr>
                        <a:t>）。</a:t>
                      </a:r>
                      <a:endParaRPr lang="en-US" altLang="ja-JP" sz="2000" dirty="0">
                        <a:solidFill>
                          <a:srgbClr val="222222"/>
                        </a:solidFill>
                        <a:latin typeface="Helvetica"/>
                        <a:ea typeface="Helvetica"/>
                        <a:cs typeface="Helvetica"/>
                        <a:sym typeface="Helvetica"/>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2000" dirty="0">
                          <a:solidFill>
                            <a:srgbClr val="222222"/>
                          </a:solidFill>
                          <a:latin typeface="Helvetica"/>
                          <a:ea typeface="Helvetica"/>
                          <a:cs typeface="Helvetica"/>
                          <a:sym typeface="Helvetica"/>
                        </a:rPr>
                        <a:t>シート「試験設定」の条件設定情報、シート「</a:t>
                      </a:r>
                      <a:r>
                        <a:rPr lang="zh-TW" altLang="en-US" sz="1800" b="0" i="0" u="none" strike="noStrike" cap="none" spc="0" baseline="0" dirty="0">
                          <a:solidFill>
                            <a:srgbClr val="000000"/>
                          </a:solidFill>
                          <a:effectLst/>
                          <a:uFillTx/>
                          <a:latin typeface="ヒラギノ角ゴ ProN W3"/>
                          <a:ea typeface="ヒラギノ角ゴ ProN W3"/>
                          <a:cs typeface="ヒラギノ角ゴ ProN W3"/>
                          <a:sym typeface="ヒラギノ角ゴ ProN W3"/>
                        </a:rPr>
                        <a:t>試験記録詳細</a:t>
                      </a:r>
                      <a:r>
                        <a:rPr lang="ja-JP" altLang="en-US" sz="2000" dirty="0">
                          <a:solidFill>
                            <a:srgbClr val="222222"/>
                          </a:solidFill>
                          <a:latin typeface="Helvetica"/>
                          <a:ea typeface="Helvetica"/>
                          <a:cs typeface="Helvetica"/>
                          <a:sym typeface="Helvetica"/>
                        </a:rPr>
                        <a:t>」の情報に基づき、</a:t>
                      </a:r>
                      <a:endParaRPr lang="en-US" altLang="ja-JP" sz="2000" dirty="0">
                        <a:solidFill>
                          <a:srgbClr val="222222"/>
                        </a:solidFill>
                        <a:latin typeface="Helvetica"/>
                        <a:ea typeface="Helvetica"/>
                        <a:cs typeface="Helvetica"/>
                        <a:sym typeface="Helvetica"/>
                      </a:endParaRPr>
                    </a:p>
                    <a:p>
                      <a:pPr algn="l" defTabSz="457200"/>
                      <a:r>
                        <a:rPr lang="ja-JP" altLang="en-US" sz="2000" dirty="0">
                          <a:solidFill>
                            <a:srgbClr val="222222"/>
                          </a:solidFill>
                          <a:latin typeface="Helvetica"/>
                          <a:ea typeface="Helvetica"/>
                          <a:cs typeface="Helvetica"/>
                          <a:sym typeface="Helvetica"/>
                        </a:rPr>
                        <a:t>シート「一覧」から出題数分の問題を取得する（</a:t>
                      </a:r>
                      <a:r>
                        <a:rPr lang="en-US" altLang="ja-JP" sz="2000" dirty="0" err="1">
                          <a:solidFill>
                            <a:srgbClr val="222222"/>
                          </a:solidFill>
                          <a:latin typeface="Helvetica"/>
                          <a:ea typeface="Helvetica"/>
                          <a:cs typeface="Helvetica"/>
                          <a:sym typeface="Helvetica"/>
                        </a:rPr>
                        <a:t>getQuizSet</a:t>
                      </a:r>
                      <a:r>
                        <a:rPr lang="ja-JP" altLang="en-US" sz="2000" dirty="0">
                          <a:solidFill>
                            <a:srgbClr val="222222"/>
                          </a:solidFill>
                          <a:latin typeface="Helvetica"/>
                          <a:ea typeface="Helvetica"/>
                          <a:cs typeface="Helvetica"/>
                          <a:sym typeface="Helvetica"/>
                        </a:rPr>
                        <a:t>）。</a:t>
                      </a:r>
                      <a:endParaRPr lang="en-US" altLang="ja-JP" sz="2000" dirty="0">
                        <a:solidFill>
                          <a:srgbClr val="222222"/>
                        </a:solidFill>
                        <a:latin typeface="Helvetica"/>
                        <a:ea typeface="Helvetica"/>
                        <a:cs typeface="Helvetica"/>
                        <a:sym typeface="Helvetica"/>
                      </a:endParaRPr>
                    </a:p>
                    <a:p>
                      <a:pPr algn="l" defTabSz="457200"/>
                      <a:r>
                        <a:rPr lang="ja-JP" altLang="en-US" sz="2000" dirty="0">
                          <a:solidFill>
                            <a:srgbClr val="222222"/>
                          </a:solidFill>
                          <a:latin typeface="Helvetica"/>
                          <a:ea typeface="Helvetica"/>
                          <a:cs typeface="Helvetica"/>
                          <a:sym typeface="Helvetica"/>
                        </a:rPr>
                        <a:t>出題対象のタイトルを順次表示し、読み上げる。</a:t>
                      </a:r>
                      <a:r>
                        <a:rPr sz="2000" dirty="0">
                          <a:solidFill>
                            <a:srgbClr val="222222"/>
                          </a:solidFill>
                          <a:latin typeface="Helvetica"/>
                          <a:ea typeface="Helvetica"/>
                          <a:cs typeface="Helvetica"/>
                          <a:sym typeface="Helvetica"/>
                        </a:rPr>
                        <a:t>
</a:t>
                      </a:r>
                      <a:endParaRPr lang="en-US" altLang="ja-JP" sz="2000" dirty="0">
                        <a:solidFill>
                          <a:srgbClr val="222222"/>
                        </a:solidFill>
                        <a:latin typeface="Helvetica"/>
                        <a:ea typeface="Helvetica"/>
                        <a:cs typeface="Helvetica"/>
                        <a:sym typeface="Helvetica"/>
                      </a:endParaRPr>
                    </a:p>
                  </a:txBody>
                  <a:tcPr marL="45720" marR="45720" horzOverflow="overflow">
                    <a:lnL w="25400">
                      <a:solidFill>
                        <a:srgbClr val="FFFFFF"/>
                      </a:solidFill>
                    </a:lnL>
                    <a:lnR w="25400">
                      <a:solidFill>
                        <a:srgbClr val="FFFFFF"/>
                      </a:solidFill>
                    </a:lnR>
                    <a:lnT w="25400" cap="flat" cmpd="sng" algn="ctr">
                      <a:solidFill>
                        <a:srgbClr val="FFFFFF"/>
                      </a:solidFill>
                      <a:prstDash val="solid"/>
                      <a:round/>
                      <a:headEnd type="none" w="med" len="med"/>
                      <a:tailEnd type="none" w="med" len="med"/>
                    </a:lnT>
                    <a:lnB w="25400">
                      <a:solidFill>
                        <a:srgbClr val="FFFFFF"/>
                      </a:solidFill>
                    </a:lnB>
                    <a:solidFill>
                      <a:srgbClr val="E7E9EC"/>
                    </a:solidFill>
                  </a:tcPr>
                </a:tc>
                <a:extLst>
                  <a:ext uri="{0D108BD9-81ED-4DB2-BD59-A6C34878D82A}">
                    <a16:rowId xmlns:a16="http://schemas.microsoft.com/office/drawing/2014/main" val="10002"/>
                  </a:ext>
                </a:extLst>
              </a:tr>
            </a:tbl>
          </a:graphicData>
        </a:graphic>
      </p:graphicFrame>
      <p:grpSp>
        <p:nvGrpSpPr>
          <p:cNvPr id="10" name="グループ化 9">
            <a:extLst>
              <a:ext uri="{FF2B5EF4-FFF2-40B4-BE49-F238E27FC236}">
                <a16:creationId xmlns:a16="http://schemas.microsoft.com/office/drawing/2014/main" id="{F29CAA83-93BE-5D7C-D209-1A5529EA1F96}"/>
              </a:ext>
            </a:extLst>
          </p:cNvPr>
          <p:cNvGrpSpPr/>
          <p:nvPr/>
        </p:nvGrpSpPr>
        <p:grpSpPr>
          <a:xfrm>
            <a:off x="1676400" y="18778"/>
            <a:ext cx="21186477" cy="2535072"/>
            <a:chOff x="1676400" y="18778"/>
            <a:chExt cx="21186477" cy="2535072"/>
          </a:xfrm>
        </p:grpSpPr>
        <p:sp>
          <p:nvSpPr>
            <p:cNvPr id="2" name="タイトル 1">
              <a:extLst>
                <a:ext uri="{FF2B5EF4-FFF2-40B4-BE49-F238E27FC236}">
                  <a16:creationId xmlns:a16="http://schemas.microsoft.com/office/drawing/2014/main" id="{C7F3A955-B2BA-9332-B564-949B4DC0B761}"/>
                </a:ext>
              </a:extLst>
            </p:cNvPr>
            <p:cNvSpPr txBox="1">
              <a:spLocks/>
            </p:cNvSpPr>
            <p:nvPr/>
          </p:nvSpPr>
          <p:spPr>
            <a:xfrm>
              <a:off x="1676400" y="1877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hangingPunct="1"/>
              <a:r>
                <a:rPr lang="ja-JP" altLang="en-US" dirty="0"/>
                <a:t>⑦読み上げ機能</a:t>
              </a:r>
            </a:p>
          </p:txBody>
        </p:sp>
        <p:sp>
          <p:nvSpPr>
            <p:cNvPr id="3" name="タイトル 1">
              <a:extLst>
                <a:ext uri="{FF2B5EF4-FFF2-40B4-BE49-F238E27FC236}">
                  <a16:creationId xmlns:a16="http://schemas.microsoft.com/office/drawing/2014/main" id="{EB256AF2-0045-301C-9CD8-73450345997F}"/>
                </a:ext>
              </a:extLst>
            </p:cNvPr>
            <p:cNvSpPr txBox="1">
              <a:spLocks/>
            </p:cNvSpPr>
            <p:nvPr/>
          </p:nvSpPr>
          <p:spPr>
            <a:xfrm>
              <a:off x="1676400" y="940949"/>
              <a:ext cx="21186477"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algn="ctr" hangingPunct="1"/>
              <a:r>
                <a:rPr lang="ja-JP" altLang="en-US" dirty="0"/>
                <a:t>関連メソッド一覧</a:t>
              </a:r>
            </a:p>
          </p:txBody>
        </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タイトル 1"/>
          <p:cNvSpPr txBox="1">
            <a:spLocks noGrp="1"/>
          </p:cNvSpPr>
          <p:nvPr>
            <p:ph type="title"/>
          </p:nvPr>
        </p:nvSpPr>
        <p:spPr>
          <a:xfrm>
            <a:off x="1676400" y="730251"/>
            <a:ext cx="21031200" cy="1612901"/>
          </a:xfrm>
          <a:prstGeom prst="rect">
            <a:avLst/>
          </a:prstGeom>
        </p:spPr>
        <p:txBody>
          <a:bodyPr/>
          <a:lstStyle>
            <a:lvl1pPr>
              <a:defRPr sz="5200"/>
            </a:lvl1pPr>
          </a:lstStyle>
          <a:p>
            <a:r>
              <a:rPr lang="ja-JP" altLang="en-US" dirty="0"/>
              <a:t>⑧</a:t>
            </a:r>
            <a:r>
              <a:rPr dirty="0" err="1"/>
              <a:t>修得・未修得管理機能</a:t>
            </a:r>
            <a:endParaRPr dirty="0"/>
          </a:p>
        </p:txBody>
      </p:sp>
      <p:sp>
        <p:nvSpPr>
          <p:cNvPr id="216" name="試験出題される問題情報を全て正答すると習得したと判定されます。…"/>
          <p:cNvSpPr txBox="1"/>
          <p:nvPr/>
        </p:nvSpPr>
        <p:spPr>
          <a:xfrm>
            <a:off x="1386415" y="4569858"/>
            <a:ext cx="22330835" cy="83136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r>
              <a:rPr lang="en-US" altLang="ja-JP" dirty="0">
                <a:latin typeface="游ゴシック" panose="020B0400000000000000" pitchFamily="50" charset="-128"/>
                <a:ea typeface="游ゴシック" panose="020B0400000000000000" pitchFamily="50" charset="-128"/>
              </a:rPr>
              <a:t>1. **</a:t>
            </a:r>
            <a:r>
              <a:rPr lang="ja-JP" altLang="en-US" dirty="0">
                <a:latin typeface="游ゴシック" panose="020B0400000000000000" pitchFamily="50" charset="-128"/>
                <a:ea typeface="游ゴシック" panose="020B0400000000000000" pitchFamily="50" charset="-128"/>
              </a:rPr>
              <a:t>習得判定**</a:t>
            </a:r>
          </a:p>
          <a:p>
            <a:r>
              <a:rPr lang="ja-JP" altLang="en-US" dirty="0">
                <a:latin typeface="游ゴシック" panose="020B0400000000000000" pitchFamily="50" charset="-128"/>
                <a:ea typeface="游ゴシック" panose="020B0400000000000000" pitchFamily="50" charset="-128"/>
              </a:rPr>
              <a:t>   * 出題された全ての問題（おんよみ・くんよみ・部首・成り立ち）が連続３回正解すると “習得済み” と判定。</a:t>
            </a:r>
          </a:p>
          <a:p>
            <a:r>
              <a:rPr lang="ja-JP" altLang="en-US" dirty="0">
                <a:latin typeface="游ゴシック" panose="020B0400000000000000" pitchFamily="50" charset="-128"/>
                <a:ea typeface="游ゴシック" panose="020B0400000000000000" pitchFamily="50" charset="-128"/>
              </a:rPr>
              <a:t>   * もし一問でも連続３回未満があれば “未習得” とみなし、その問題は次回以降も再出題され続ける。</a:t>
            </a:r>
          </a:p>
          <a:p>
            <a:r>
              <a:rPr lang="en-US" altLang="ja-JP" dirty="0">
                <a:latin typeface="游ゴシック" panose="020B0400000000000000" pitchFamily="50" charset="-128"/>
                <a:ea typeface="游ゴシック" panose="020B0400000000000000" pitchFamily="50" charset="-128"/>
              </a:rPr>
              <a:t>2. **</a:t>
            </a:r>
            <a:r>
              <a:rPr lang="ja-JP" altLang="en-US" dirty="0">
                <a:latin typeface="游ゴシック" panose="020B0400000000000000" pitchFamily="50" charset="-128"/>
                <a:ea typeface="游ゴシック" panose="020B0400000000000000" pitchFamily="50" charset="-128"/>
              </a:rPr>
              <a:t>未習得項目の管理**</a:t>
            </a:r>
          </a:p>
          <a:p>
            <a:r>
              <a:rPr lang="ja-JP" altLang="en-US" dirty="0">
                <a:latin typeface="游ゴシック" panose="020B0400000000000000" pitchFamily="50" charset="-128"/>
                <a:ea typeface="游ゴシック" panose="020B0400000000000000" pitchFamily="50" charset="-128"/>
              </a:rPr>
              <a:t>   * 回答時に結果に応じて「</a:t>
            </a:r>
            <a:r>
              <a:rPr lang="zh-TW" altLang="en-US" dirty="0">
                <a:latin typeface="游ゴシック" panose="020B0400000000000000" pitchFamily="50" charset="-128"/>
                <a:ea typeface="游ゴシック" panose="020B0400000000000000" pitchFamily="50" charset="-128"/>
              </a:rPr>
              <a:t>試験記録詳細</a:t>
            </a:r>
            <a:r>
              <a:rPr lang="ja-JP" altLang="en-US" dirty="0">
                <a:latin typeface="游ゴシック" panose="020B0400000000000000" pitchFamily="50" charset="-128"/>
                <a:ea typeface="游ゴシック" panose="020B0400000000000000" pitchFamily="50" charset="-128"/>
              </a:rPr>
              <a:t>」シートに </a:t>
            </a:r>
            <a:r>
              <a:rPr lang="en-US" altLang="ja-JP" dirty="0">
                <a:latin typeface="游ゴシック" panose="020B0400000000000000" pitchFamily="50" charset="-128"/>
                <a:ea typeface="游ゴシック" panose="020B0400000000000000" pitchFamily="50" charset="-128"/>
              </a:rPr>
              <a:t>ID</a:t>
            </a:r>
            <a:r>
              <a:rPr lang="ja-JP" altLang="en-US" dirty="0">
                <a:latin typeface="游ゴシック" panose="020B0400000000000000" pitchFamily="50" charset="-128"/>
                <a:ea typeface="游ゴシック" panose="020B0400000000000000" pitchFamily="50" charset="-128"/>
              </a:rPr>
              <a:t>／連続回答数を記録。</a:t>
            </a:r>
          </a:p>
          <a:p>
            <a:r>
              <a:rPr lang="ja-JP" altLang="en-US" dirty="0">
                <a:latin typeface="游ゴシック" panose="020B0400000000000000" pitchFamily="50" charset="-128"/>
                <a:ea typeface="游ゴシック" panose="020B0400000000000000" pitchFamily="50" charset="-128"/>
              </a:rPr>
              <a:t>   * 復習実施時に、 「</a:t>
            </a:r>
            <a:r>
              <a:rPr lang="zh-TW" altLang="en-US" dirty="0">
                <a:latin typeface="游ゴシック" panose="020B0400000000000000" pitchFamily="50" charset="-128"/>
                <a:ea typeface="游ゴシック" panose="020B0400000000000000" pitchFamily="50" charset="-128"/>
              </a:rPr>
              <a:t>試験記録詳細</a:t>
            </a:r>
            <a:r>
              <a:rPr lang="ja-JP" altLang="en-US" dirty="0">
                <a:latin typeface="游ゴシック" panose="020B0400000000000000" pitchFamily="50" charset="-128"/>
                <a:ea typeface="游ゴシック" panose="020B0400000000000000" pitchFamily="50" charset="-128"/>
              </a:rPr>
              <a:t>」シートの情報を取得し、取得判定に使用。</a:t>
            </a:r>
            <a:endParaRPr dirty="0">
              <a:latin typeface="游ゴシック" panose="020B0400000000000000" pitchFamily="50" charset="-128"/>
              <a:ea typeface="游ゴシック" panose="020B0400000000000000" pitchFamily="50" charset="-128"/>
            </a:endParaRPr>
          </a:p>
        </p:txBody>
      </p:sp>
      <p:sp>
        <p:nvSpPr>
          <p:cNvPr id="217" name="タイトル 1"/>
          <p:cNvSpPr txBox="1"/>
          <p:nvPr/>
        </p:nvSpPr>
        <p:spPr>
          <a:xfrm>
            <a:off x="1676399" y="2293412"/>
            <a:ext cx="21031201"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spcBef>
                <a:spcPts val="0"/>
              </a:spcBef>
              <a:defRPr sz="5200">
                <a:latin typeface="游ゴシック Light"/>
                <a:ea typeface="游ゴシック Light"/>
                <a:cs typeface="游ゴシック Light"/>
                <a:sym typeface="游ゴシック Light"/>
              </a:defRPr>
            </a:lvl1pPr>
          </a:lstStyle>
          <a:p>
            <a:r>
              <a:rPr dirty="0" err="1"/>
              <a:t>概要</a:t>
            </a:r>
            <a:endParaRPr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0" name="表 3"/>
          <p:cNvGraphicFramePr/>
          <p:nvPr>
            <p:extLst>
              <p:ext uri="{D42A27DB-BD31-4B8C-83A1-F6EECF244321}">
                <p14:modId xmlns:p14="http://schemas.microsoft.com/office/powerpoint/2010/main" val="1273341892"/>
              </p:ext>
            </p:extLst>
          </p:nvPr>
        </p:nvGraphicFramePr>
        <p:xfrm>
          <a:off x="1521123" y="2231136"/>
          <a:ext cx="21936304" cy="6320140"/>
        </p:xfrm>
        <a:graphic>
          <a:graphicData uri="http://schemas.openxmlformats.org/drawingml/2006/table">
            <a:tbl>
              <a:tblPr firstRow="1" bandRow="1">
                <a:tableStyleId>{4C3C2611-4C71-4FC5-86AE-919BDF0F9419}</a:tableStyleId>
              </a:tblPr>
              <a:tblGrid>
                <a:gridCol w="1578311">
                  <a:extLst>
                    <a:ext uri="{9D8B030D-6E8A-4147-A177-3AD203B41FA5}">
                      <a16:colId xmlns:a16="http://schemas.microsoft.com/office/drawing/2014/main" val="20000"/>
                    </a:ext>
                  </a:extLst>
                </a:gridCol>
                <a:gridCol w="4345676">
                  <a:extLst>
                    <a:ext uri="{9D8B030D-6E8A-4147-A177-3AD203B41FA5}">
                      <a16:colId xmlns:a16="http://schemas.microsoft.com/office/drawing/2014/main" val="20001"/>
                    </a:ext>
                  </a:extLst>
                </a:gridCol>
                <a:gridCol w="4345676">
                  <a:extLst>
                    <a:ext uri="{9D8B030D-6E8A-4147-A177-3AD203B41FA5}">
                      <a16:colId xmlns:a16="http://schemas.microsoft.com/office/drawing/2014/main" val="20002"/>
                    </a:ext>
                  </a:extLst>
                </a:gridCol>
                <a:gridCol w="11666641">
                  <a:extLst>
                    <a:ext uri="{9D8B030D-6E8A-4147-A177-3AD203B41FA5}">
                      <a16:colId xmlns:a16="http://schemas.microsoft.com/office/drawing/2014/main" val="20003"/>
                    </a:ext>
                  </a:extLst>
                </a:gridCol>
              </a:tblGrid>
              <a:tr h="1042133">
                <a:tc>
                  <a:txBody>
                    <a:bodyPr/>
                    <a:lstStyle/>
                    <a:p>
                      <a:pPr algn="l" defTabSz="1828800">
                        <a:defRPr b="0"/>
                      </a:pPr>
                      <a:r>
                        <a:rPr sz="2000" b="1">
                          <a:solidFill>
                            <a:srgbClr val="FFFFFF"/>
                          </a:solidFill>
                          <a:latin typeface="游ゴシック"/>
                          <a:ea typeface="游ゴシック"/>
                          <a:cs typeface="游ゴシック"/>
                          <a:sym typeface="游ゴシック"/>
                        </a:rPr>
                        <a:t>#</a:t>
                      </a:r>
                    </a:p>
                  </a:txBody>
                  <a:tcPr marL="45720" marR="45720" horzOverflow="overflow">
                    <a:lnL w="25400">
                      <a:solidFill>
                        <a:srgbClr val="FFFFFF"/>
                      </a:solidFill>
                    </a:lnL>
                    <a:lnR w="25400">
                      <a:solidFill>
                        <a:srgbClr val="FFFFFF"/>
                      </a:solidFill>
                    </a:lnR>
                    <a:lnT w="25400">
                      <a:solidFill>
                        <a:srgbClr val="FFFFFF"/>
                      </a:solidFill>
                    </a:lnT>
                    <a:lnB w="76200" cap="flat" cmpd="sng" algn="ctr">
                      <a:solidFill>
                        <a:srgbClr val="FFFFFF"/>
                      </a:solidFill>
                      <a:prstDash val="solid"/>
                      <a:round/>
                      <a:headEnd type="none" w="med" len="med"/>
                      <a:tailEnd type="none" w="med" len="med"/>
                    </a:lnB>
                    <a:solidFill>
                      <a:srgbClr val="156082"/>
                    </a:solidFill>
                  </a:tcPr>
                </a:tc>
                <a:tc>
                  <a:txBody>
                    <a:bodyPr/>
                    <a:lstStyle/>
                    <a:p>
                      <a:pPr algn="l" defTabSz="1828800">
                        <a:defRPr b="0"/>
                      </a:pPr>
                      <a:r>
                        <a:rPr sz="2000" b="1">
                          <a:solidFill>
                            <a:srgbClr val="FFFFFF"/>
                          </a:solidFill>
                          <a:latin typeface="游ゴシック"/>
                          <a:ea typeface="游ゴシック"/>
                          <a:cs typeface="游ゴシック"/>
                          <a:sym typeface="游ゴシック"/>
                        </a:rPr>
                        <a:t>ファイル名</a:t>
                      </a:r>
                    </a:p>
                  </a:txBody>
                  <a:tcPr marL="45720" marR="45720" horzOverflow="overflow">
                    <a:lnL w="25400">
                      <a:solidFill>
                        <a:srgbClr val="FFFFFF"/>
                      </a:solidFill>
                    </a:lnL>
                    <a:lnR w="25400">
                      <a:solidFill>
                        <a:srgbClr val="FFFFFF"/>
                      </a:solidFill>
                    </a:lnR>
                    <a:lnT w="25400">
                      <a:solidFill>
                        <a:srgbClr val="FFFFFF"/>
                      </a:solidFill>
                    </a:lnT>
                    <a:lnB w="76200" cap="flat" cmpd="sng" algn="ctr">
                      <a:solidFill>
                        <a:srgbClr val="FFFFFF"/>
                      </a:solidFill>
                      <a:prstDash val="solid"/>
                      <a:round/>
                      <a:headEnd type="none" w="med" len="med"/>
                      <a:tailEnd type="none" w="med" len="med"/>
                    </a:lnB>
                    <a:solidFill>
                      <a:srgbClr val="156082"/>
                    </a:solidFill>
                  </a:tcPr>
                </a:tc>
                <a:tc>
                  <a:txBody>
                    <a:bodyPr/>
                    <a:lstStyle/>
                    <a:p>
                      <a:pPr algn="l" defTabSz="1828800">
                        <a:defRPr b="0"/>
                      </a:pPr>
                      <a:r>
                        <a:rPr sz="2000" b="1" dirty="0" err="1">
                          <a:solidFill>
                            <a:srgbClr val="FFFFFF"/>
                          </a:solidFill>
                          <a:latin typeface="游ゴシック"/>
                          <a:ea typeface="游ゴシック"/>
                          <a:cs typeface="游ゴシック"/>
                          <a:sym typeface="游ゴシック"/>
                        </a:rPr>
                        <a:t>メソッド名</a:t>
                      </a:r>
                      <a:endParaRPr sz="2000" b="1" dirty="0">
                        <a:solidFill>
                          <a:srgbClr val="FFFFFF"/>
                        </a:solidFill>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76200" cap="flat" cmpd="sng" algn="ctr">
                      <a:solidFill>
                        <a:srgbClr val="FFFFFF"/>
                      </a:solidFill>
                      <a:prstDash val="solid"/>
                      <a:round/>
                      <a:headEnd type="none" w="med" len="med"/>
                      <a:tailEnd type="none" w="med" len="med"/>
                    </a:lnB>
                    <a:solidFill>
                      <a:srgbClr val="156082"/>
                    </a:solidFill>
                  </a:tcPr>
                </a:tc>
                <a:tc>
                  <a:txBody>
                    <a:bodyPr/>
                    <a:lstStyle/>
                    <a:p>
                      <a:pPr algn="l" defTabSz="1828800">
                        <a:defRPr b="0"/>
                      </a:pPr>
                      <a:r>
                        <a:rPr sz="2000" b="1" dirty="0" err="1">
                          <a:solidFill>
                            <a:srgbClr val="FFFFFF"/>
                          </a:solidFill>
                          <a:latin typeface="游ゴシック"/>
                          <a:ea typeface="游ゴシック"/>
                          <a:cs typeface="游ゴシック"/>
                          <a:sym typeface="游ゴシック"/>
                        </a:rPr>
                        <a:t>説明</a:t>
                      </a:r>
                      <a:endParaRPr sz="2000" b="1" dirty="0">
                        <a:solidFill>
                          <a:srgbClr val="FFFFFF"/>
                        </a:solidFill>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25400">
                      <a:solidFill>
                        <a:srgbClr val="FFFFFF"/>
                      </a:solidFill>
                    </a:lnT>
                    <a:lnB w="76200" cap="flat" cmpd="sng" algn="ctr">
                      <a:solidFill>
                        <a:srgbClr val="FFFFFF"/>
                      </a:solidFill>
                      <a:prstDash val="solid"/>
                      <a:round/>
                      <a:headEnd type="none" w="med" len="med"/>
                      <a:tailEnd type="none" w="med" len="med"/>
                    </a:lnB>
                    <a:solidFill>
                      <a:srgbClr val="156082"/>
                    </a:solidFill>
                  </a:tcPr>
                </a:tc>
                <a:extLst>
                  <a:ext uri="{0D108BD9-81ED-4DB2-BD59-A6C34878D82A}">
                    <a16:rowId xmlns:a16="http://schemas.microsoft.com/office/drawing/2014/main" val="10000"/>
                  </a:ext>
                </a:extLst>
              </a:tr>
              <a:tr h="1422594">
                <a:tc>
                  <a:txBody>
                    <a:bodyPr/>
                    <a:lstStyle/>
                    <a:p>
                      <a:pPr algn="l" defTabSz="1828800"/>
                      <a:r>
                        <a:rPr sz="2000" dirty="0">
                          <a:latin typeface="游ゴシック"/>
                          <a:ea typeface="游ゴシック"/>
                          <a:cs typeface="游ゴシック"/>
                          <a:sym typeface="游ゴシック"/>
                        </a:rPr>
                        <a:t>①</a:t>
                      </a:r>
                    </a:p>
                  </a:txBody>
                  <a:tcPr marL="45720" marR="45720" horzOverflow="overflow">
                    <a:lnL w="25400">
                      <a:solidFill>
                        <a:srgbClr val="FFFFFF"/>
                      </a:solidFill>
                    </a:lnL>
                    <a:lnR w="25400">
                      <a:solidFill>
                        <a:srgbClr val="FFFFFF"/>
                      </a:solidFill>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en-US" sz="2000" dirty="0">
                          <a:latin typeface="游ゴシック"/>
                          <a:ea typeface="游ゴシック"/>
                          <a:cs typeface="游ゴシック"/>
                          <a:sym typeface="游ゴシック"/>
                        </a:rPr>
                        <a:t>03_testScreen</a:t>
                      </a:r>
                      <a:r>
                        <a:rPr sz="2000" dirty="0">
                          <a:latin typeface="游ゴシック"/>
                          <a:ea typeface="游ゴシック"/>
                          <a:cs typeface="游ゴシック"/>
                          <a:sym typeface="游ゴシック"/>
                        </a:rPr>
                        <a:t>.html</a:t>
                      </a:r>
                    </a:p>
                  </a:txBody>
                  <a:tcPr marL="45720" marR="45720" horzOverflow="overflow">
                    <a:lnL w="25400">
                      <a:solidFill>
                        <a:srgbClr val="FFFFFF"/>
                      </a:solidFill>
                    </a:lnL>
                    <a:lnR w="25400">
                      <a:solidFill>
                        <a:srgbClr val="FFFFFF"/>
                      </a:solidFill>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en-US" sz="2000" dirty="0" err="1">
                          <a:latin typeface="游ゴシック"/>
                          <a:ea typeface="游ゴシック"/>
                          <a:cs typeface="游ゴシック"/>
                          <a:sym typeface="游ゴシック"/>
                        </a:rPr>
                        <a:t>handleAnswer</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tc>
                  <a:txBody>
                    <a:bodyPr/>
                    <a:lstStyle/>
                    <a:p>
                      <a:pPr algn="l" defTabSz="1828800"/>
                      <a:r>
                        <a:rPr sz="2000" dirty="0" err="1">
                          <a:latin typeface="游ゴシック"/>
                          <a:ea typeface="游ゴシック"/>
                          <a:cs typeface="游ゴシック"/>
                          <a:sym typeface="游ゴシック"/>
                        </a:rPr>
                        <a:t>ユーザーの</a:t>
                      </a:r>
                      <a:r>
                        <a:rPr lang="ja-JP" altLang="en-US" sz="2000" dirty="0">
                          <a:latin typeface="游ゴシック"/>
                          <a:ea typeface="游ゴシック"/>
                          <a:cs typeface="游ゴシック"/>
                          <a:sym typeface="游ゴシック"/>
                        </a:rPr>
                        <a:t>試験情報を取得、情報がない場合は試験として判定し、標題画面表示、試験画面表示を行う（試験機能を参照）。</a:t>
                      </a:r>
                      <a:br>
                        <a:rPr lang="en-US" sz="2000" dirty="0">
                          <a:latin typeface="游ゴシック"/>
                          <a:ea typeface="游ゴシック"/>
                          <a:cs typeface="游ゴシック"/>
                          <a:sym typeface="游ゴシック"/>
                        </a:rPr>
                      </a:br>
                      <a:endParaRPr lang="en-US" altLang="ja-JP" sz="2000" dirty="0">
                        <a:latin typeface="游ゴシック"/>
                        <a:ea typeface="游ゴシック"/>
                        <a:cs typeface="游ゴシック"/>
                        <a:sym typeface="游ゴシック"/>
                      </a:endParaRPr>
                    </a:p>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最後に </a:t>
                      </a:r>
                      <a:r>
                        <a:rPr lang="en-US" altLang="ja-JP" sz="2000" dirty="0" err="1">
                          <a:latin typeface="游ゴシック"/>
                          <a:ea typeface="游ゴシック"/>
                          <a:cs typeface="游ゴシック"/>
                          <a:sym typeface="游ゴシック"/>
                        </a:rPr>
                        <a:t>google.script.run</a:t>
                      </a:r>
                      <a:r>
                        <a:rPr lang="en-US" altLang="ja-JP" sz="2000" dirty="0">
                          <a:latin typeface="游ゴシック"/>
                          <a:ea typeface="游ゴシック"/>
                          <a:cs typeface="游ゴシック"/>
                          <a:sym typeface="游ゴシック"/>
                        </a:rPr>
                        <a:t> </a:t>
                      </a:r>
                      <a:r>
                        <a:rPr lang="ja-JP" altLang="en-US" sz="2000" dirty="0">
                          <a:latin typeface="游ゴシック"/>
                          <a:ea typeface="游ゴシック"/>
                          <a:cs typeface="游ゴシック"/>
                          <a:sym typeface="游ゴシック"/>
                        </a:rPr>
                        <a:t>経由でサーバー側に「正解」「不正解」を登録する（</a:t>
                      </a:r>
                      <a:r>
                        <a:rPr lang="en-US" altLang="ja-JP" sz="2000" b="0" i="0" u="none" strike="noStrike" cap="none" spc="0" baseline="0" dirty="0" err="1">
                          <a:solidFill>
                            <a:srgbClr val="000000"/>
                          </a:solidFill>
                          <a:effectLst/>
                          <a:uFillTx/>
                          <a:latin typeface="ヒラギノ角ゴ ProN W3"/>
                          <a:ea typeface="ヒラギノ角ゴ ProN W3"/>
                          <a:cs typeface="ヒラギノ角ゴ ProN W3"/>
                          <a:sym typeface="ヒラギノ角ゴ ProN W3"/>
                        </a:rPr>
                        <a:t>saveTestResult</a:t>
                      </a:r>
                      <a:r>
                        <a:rPr lang="ja-JP" altLang="en-US" sz="2000" dirty="0">
                          <a:latin typeface="游ゴシック"/>
                          <a:ea typeface="游ゴシック"/>
                          <a:cs typeface="游ゴシック"/>
                          <a:sym typeface="游ゴシック"/>
                        </a:rPr>
                        <a:t>）。</a:t>
                      </a:r>
                      <a:endParaRPr lang="en-US" altLang="ja-JP" sz="2000" dirty="0">
                        <a:latin typeface="游ゴシック"/>
                        <a:ea typeface="游ゴシック"/>
                        <a:cs typeface="游ゴシック"/>
                        <a:sym typeface="游ゴシック"/>
                      </a:endParaRPr>
                    </a:p>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全ての問題が連続正解数で</a:t>
                      </a:r>
                      <a:r>
                        <a:rPr lang="en-US" altLang="ja-JP" sz="2000" dirty="0">
                          <a:latin typeface="游ゴシック"/>
                          <a:ea typeface="游ゴシック"/>
                          <a:cs typeface="游ゴシック"/>
                          <a:sym typeface="游ゴシック"/>
                        </a:rPr>
                        <a:t>3</a:t>
                      </a:r>
                      <a:r>
                        <a:rPr lang="ja-JP" altLang="en-US" sz="2000" dirty="0">
                          <a:latin typeface="游ゴシック"/>
                          <a:ea typeface="游ゴシック"/>
                          <a:cs typeface="游ゴシック"/>
                          <a:sym typeface="游ゴシック"/>
                        </a:rPr>
                        <a:t>になっていたら合格画面を表示する。</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a:solidFill>
                        <a:srgbClr val="FFFFFF"/>
                      </a:solidFill>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extLst>
                  <a:ext uri="{0D108BD9-81ED-4DB2-BD59-A6C34878D82A}">
                    <a16:rowId xmlns:a16="http://schemas.microsoft.com/office/drawing/2014/main" val="10001"/>
                  </a:ext>
                </a:extLst>
              </a:tr>
              <a:tr h="1456130">
                <a:tc>
                  <a:txBody>
                    <a:bodyPr/>
                    <a:lstStyle/>
                    <a:p>
                      <a:pPr algn="l" defTabSz="1828800"/>
                      <a:r>
                        <a:rPr sz="2000" dirty="0">
                          <a:latin typeface="游ゴシック"/>
                          <a:ea typeface="游ゴシック"/>
                          <a:cs typeface="游ゴシック"/>
                          <a:sym typeface="游ゴシック"/>
                        </a:rPr>
                        <a:t>②</a:t>
                      </a: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en-US" sz="2000" dirty="0">
                          <a:latin typeface="游ゴシック"/>
                          <a:ea typeface="游ゴシック"/>
                          <a:cs typeface="游ゴシック"/>
                          <a:sym typeface="游ゴシック"/>
                        </a:rPr>
                        <a:t>05_reviewScreen</a:t>
                      </a:r>
                      <a:r>
                        <a:rPr sz="2000" dirty="0">
                          <a:latin typeface="游ゴシック"/>
                          <a:ea typeface="游ゴシック"/>
                          <a:cs typeface="游ゴシック"/>
                          <a:sym typeface="游ゴシック"/>
                        </a:rPr>
                        <a:t>.html</a:t>
                      </a: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en-US" sz="2000" dirty="0" err="1">
                          <a:latin typeface="游ゴシック"/>
                          <a:ea typeface="游ゴシック"/>
                          <a:cs typeface="游ゴシック"/>
                          <a:sym typeface="游ゴシック"/>
                        </a:rPr>
                        <a:t>handleAnswer</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tc>
                  <a:txBody>
                    <a:bodyPr/>
                    <a:lstStyle/>
                    <a:p>
                      <a:pPr algn="l" defTabSz="1828800"/>
                      <a:r>
                        <a:rPr lang="ja-JP" altLang="en-US" sz="2000" dirty="0">
                          <a:latin typeface="游ゴシック"/>
                          <a:ea typeface="游ゴシック"/>
                          <a:cs typeface="游ゴシック"/>
                          <a:sym typeface="游ゴシック"/>
                        </a:rPr>
                        <a:t>ユーザーの試験情報を取得、既に試験記録があり、連続回答数が</a:t>
                      </a:r>
                      <a:r>
                        <a:rPr lang="en-US" altLang="ja-JP" sz="2000" dirty="0">
                          <a:latin typeface="游ゴシック"/>
                          <a:ea typeface="游ゴシック"/>
                          <a:cs typeface="游ゴシック"/>
                          <a:sym typeface="游ゴシック"/>
                        </a:rPr>
                        <a:t>3</a:t>
                      </a:r>
                      <a:r>
                        <a:rPr lang="ja-JP" altLang="en-US" sz="2000" dirty="0">
                          <a:latin typeface="游ゴシック"/>
                          <a:ea typeface="游ゴシック"/>
                          <a:cs typeface="游ゴシック"/>
                          <a:sym typeface="游ゴシック"/>
                        </a:rPr>
                        <a:t>未満の問題がある場合は復習として判定し、復習画面表示、復習試験画面表示を行う（復習機能を参照）。</a:t>
                      </a:r>
                      <a:br>
                        <a:rPr lang="ja-JP" altLang="en-US" sz="2000" dirty="0">
                          <a:latin typeface="游ゴシック"/>
                          <a:ea typeface="游ゴシック"/>
                          <a:cs typeface="游ゴシック"/>
                          <a:sym typeface="游ゴシック"/>
                        </a:rPr>
                      </a:br>
                      <a:endParaRPr lang="ja-JP" altLang="en-US" sz="2000" dirty="0">
                        <a:latin typeface="游ゴシック"/>
                        <a:ea typeface="游ゴシック"/>
                        <a:cs typeface="游ゴシック"/>
                        <a:sym typeface="游ゴシック"/>
                      </a:endParaRPr>
                    </a:p>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最後に </a:t>
                      </a:r>
                      <a:r>
                        <a:rPr lang="en-US" altLang="ja-JP" sz="2000" dirty="0" err="1">
                          <a:latin typeface="游ゴシック"/>
                          <a:ea typeface="游ゴシック"/>
                          <a:cs typeface="游ゴシック"/>
                          <a:sym typeface="游ゴシック"/>
                        </a:rPr>
                        <a:t>google.script.run</a:t>
                      </a:r>
                      <a:r>
                        <a:rPr lang="ja-JP" altLang="en-US" sz="2000" dirty="0">
                          <a:latin typeface="游ゴシック"/>
                          <a:ea typeface="游ゴシック"/>
                          <a:cs typeface="游ゴシック"/>
                          <a:sym typeface="游ゴシック"/>
                        </a:rPr>
                        <a:t> 経由でサーバー側に「正解」「不正解」を登録</a:t>
                      </a:r>
                      <a:r>
                        <a:rPr lang="ja-JP" altLang="en-US" sz="2400" dirty="0">
                          <a:latin typeface="游ゴシック"/>
                          <a:ea typeface="游ゴシック"/>
                          <a:cs typeface="游ゴシック"/>
                          <a:sym typeface="游ゴシック"/>
                        </a:rPr>
                        <a:t>（</a:t>
                      </a:r>
                      <a:r>
                        <a:rPr lang="en-US" altLang="ja-JP" sz="2000" b="0" i="0" u="none" strike="noStrike" cap="none" spc="0" baseline="0" dirty="0" err="1">
                          <a:solidFill>
                            <a:srgbClr val="000000"/>
                          </a:solidFill>
                          <a:effectLst/>
                          <a:uFillTx/>
                          <a:latin typeface="ヒラギノ角ゴ ProN W3"/>
                          <a:ea typeface="ヒラギノ角ゴ ProN W3"/>
                          <a:cs typeface="ヒラギノ角ゴ ProN W3"/>
                          <a:sym typeface="ヒラギノ角ゴ ProN W3"/>
                        </a:rPr>
                        <a:t>saveTestResult</a:t>
                      </a:r>
                      <a:r>
                        <a:rPr lang="ja-JP" altLang="en-US" sz="2400" dirty="0">
                          <a:latin typeface="游ゴシック"/>
                          <a:ea typeface="游ゴシック"/>
                          <a:cs typeface="游ゴシック"/>
                          <a:sym typeface="游ゴシック"/>
                        </a:rPr>
                        <a:t>）</a:t>
                      </a:r>
                      <a:endParaRPr lang="en-US" altLang="ja-JP" sz="2400" dirty="0">
                        <a:latin typeface="游ゴシック"/>
                        <a:ea typeface="游ゴシック"/>
                        <a:cs typeface="游ゴシック"/>
                        <a:sym typeface="游ゴシック"/>
                      </a:endParaRPr>
                    </a:p>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全ての問題が連続正解数で</a:t>
                      </a:r>
                      <a:r>
                        <a:rPr lang="en-US" altLang="ja-JP" sz="2000" dirty="0">
                          <a:latin typeface="游ゴシック"/>
                          <a:ea typeface="游ゴシック"/>
                          <a:cs typeface="游ゴシック"/>
                          <a:sym typeface="游ゴシック"/>
                        </a:rPr>
                        <a:t>3</a:t>
                      </a:r>
                      <a:r>
                        <a:rPr lang="ja-JP" altLang="en-US" sz="2000" dirty="0">
                          <a:latin typeface="游ゴシック"/>
                          <a:ea typeface="游ゴシック"/>
                          <a:cs typeface="游ゴシック"/>
                          <a:sym typeface="游ゴシック"/>
                        </a:rPr>
                        <a:t>になっていたら合格画面を表示する。</a:t>
                      </a: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extLst>
                  <a:ext uri="{0D108BD9-81ED-4DB2-BD59-A6C34878D82A}">
                    <a16:rowId xmlns:a16="http://schemas.microsoft.com/office/drawing/2014/main" val="3974656620"/>
                  </a:ext>
                </a:extLst>
              </a:tr>
              <a:tr h="1009049">
                <a:tc rowSpan="2">
                  <a:txBody>
                    <a:bodyPr/>
                    <a:lstStyle/>
                    <a:p>
                      <a:pPr algn="l" defTabSz="1828800"/>
                      <a:r>
                        <a:rPr lang="ja-JP" altLang="en-US" sz="2000" dirty="0">
                          <a:latin typeface="游ゴシック"/>
                          <a:ea typeface="游ゴシック"/>
                          <a:cs typeface="游ゴシック"/>
                          <a:sym typeface="游ゴシック"/>
                        </a:rPr>
                        <a:t>③</a:t>
                      </a:r>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a:solidFill>
                        <a:srgbClr val="FFFFFF"/>
                      </a:solidFill>
                    </a:lnT>
                    <a:lnB w="25400">
                      <a:solidFill>
                        <a:srgbClr val="FFFFFF"/>
                      </a:solidFill>
                    </a:lnB>
                    <a:solidFill>
                      <a:srgbClr val="CAD1D8"/>
                    </a:solidFill>
                  </a:tcPr>
                </a:tc>
                <a:tc rowSpan="2">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コード</a:t>
                      </a:r>
                      <a:r>
                        <a:rPr lang="en-US" altLang="ja-JP" sz="2000" dirty="0">
                          <a:latin typeface="游ゴシック"/>
                          <a:ea typeface="游ゴシック"/>
                          <a:cs typeface="游ゴシック"/>
                          <a:sym typeface="游ゴシック"/>
                        </a:rPr>
                        <a:t>.</a:t>
                      </a:r>
                      <a:r>
                        <a:rPr lang="en-US" altLang="ja-JP" sz="2000" dirty="0" err="1">
                          <a:latin typeface="游ゴシック"/>
                          <a:ea typeface="游ゴシック"/>
                          <a:cs typeface="游ゴシック"/>
                          <a:sym typeface="游ゴシック"/>
                        </a:rPr>
                        <a:t>gs</a:t>
                      </a:r>
                      <a:endParaRPr lang="en-US" altLang="ja-JP"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a:solidFill>
                        <a:srgbClr val="FFFFFF"/>
                      </a:solidFill>
                    </a:lnT>
                    <a:lnB w="25400">
                      <a:solidFill>
                        <a:srgbClr val="FFFFFF"/>
                      </a:solidFill>
                    </a:lnB>
                    <a:solidFill>
                      <a:srgbClr val="CAD1D8"/>
                    </a:solidFill>
                  </a:tcPr>
                </a:tc>
                <a:tc>
                  <a:txBody>
                    <a:bodyPr/>
                    <a:lstStyle/>
                    <a:p>
                      <a:pPr algn="l" defTabSz="1828800"/>
                      <a:r>
                        <a:rPr lang="en-US" sz="2000" dirty="0" err="1">
                          <a:latin typeface="游ゴシック"/>
                          <a:ea typeface="游ゴシック"/>
                          <a:cs typeface="游ゴシック"/>
                          <a:sym typeface="游ゴシック"/>
                        </a:rPr>
                        <a:t>getQuizSet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「試験設定」「</a:t>
                      </a:r>
                      <a:r>
                        <a:rPr lang="zh-TW" altLang="en-US" sz="2000" dirty="0">
                          <a:latin typeface="游ゴシック"/>
                          <a:ea typeface="游ゴシック"/>
                          <a:cs typeface="游ゴシック"/>
                          <a:sym typeface="游ゴシック"/>
                        </a:rPr>
                        <a:t>試験記録詳細</a:t>
                      </a:r>
                      <a:r>
                        <a:rPr lang="ja-JP" altLang="en-US" sz="2000" dirty="0">
                          <a:latin typeface="游ゴシック"/>
                          <a:ea typeface="游ゴシック"/>
                          <a:cs typeface="游ゴシック"/>
                          <a:sym typeface="游ゴシック"/>
                        </a:rPr>
                        <a:t>」「一覧」シートの情報を取得し、試験または復讐を判定して条件設定、及び連続正解数などに応じて出題の標題および項目を取得する。</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a:solidFill>
                        <a:srgbClr val="FFFFFF"/>
                      </a:solidFill>
                    </a:lnT>
                    <a:lnB w="76200" cap="flat" cmpd="sng" algn="ctr">
                      <a:solidFill>
                        <a:srgbClr val="FFFFFF"/>
                      </a:solidFill>
                      <a:prstDash val="solid"/>
                      <a:round/>
                      <a:headEnd type="none" w="med" len="med"/>
                      <a:tailEnd type="none" w="med" len="med"/>
                    </a:lnB>
                    <a:solidFill>
                      <a:srgbClr val="CAD1D8"/>
                    </a:solidFill>
                  </a:tcPr>
                </a:tc>
                <a:extLst>
                  <a:ext uri="{0D108BD9-81ED-4DB2-BD59-A6C34878D82A}">
                    <a16:rowId xmlns:a16="http://schemas.microsoft.com/office/drawing/2014/main" val="3439147295"/>
                  </a:ext>
                </a:extLst>
              </a:tr>
              <a:tr h="977118">
                <a:tc vMerge="1">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a:solidFill>
                        <a:srgbClr val="FFFFFF"/>
                      </a:solidFill>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a:solidFill>
                        <a:srgbClr val="FFFFFF"/>
                      </a:solidFill>
                    </a:lnB>
                    <a:solidFill>
                      <a:srgbClr val="CAD1D8"/>
                    </a:solidFill>
                  </a:tcPr>
                </a:tc>
                <a:tc vMerge="1">
                  <a:txBody>
                    <a:bodyPr/>
                    <a:lstStyle/>
                    <a:p>
                      <a:pPr algn="l" defTabSz="1828800"/>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w="25400">
                      <a:solidFill>
                        <a:srgbClr val="FFFFFF"/>
                      </a:solidFill>
                    </a:lnB>
                    <a:solidFill>
                      <a:srgbClr val="CAD1D8"/>
                    </a:solidFill>
                  </a:tcPr>
                </a:tc>
                <a:tc>
                  <a:txBody>
                    <a:bodyPr/>
                    <a:lstStyle/>
                    <a:p>
                      <a:pPr algn="l" defTabSz="1828800"/>
                      <a:r>
                        <a:rPr lang="en-US" altLang="ja-JP" sz="2000" b="0" i="0" u="none" strike="noStrike" cap="none" spc="0" baseline="0" dirty="0" err="1">
                          <a:solidFill>
                            <a:srgbClr val="000000"/>
                          </a:solidFill>
                          <a:effectLst/>
                          <a:uFillTx/>
                          <a:latin typeface="ヒラギノ角ゴ ProN W3"/>
                          <a:ea typeface="ヒラギノ角ゴ ProN W3"/>
                          <a:cs typeface="ヒラギノ角ゴ ProN W3"/>
                          <a:sym typeface="ヒラギノ角ゴ ProN W3"/>
                        </a:rPr>
                        <a:t>saveTestResult</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76200">
                      <a:solidFill>
                        <a:srgbClr val="FFFFFF"/>
                      </a:solidFill>
                    </a:lnT>
                    <a:lnB w="25400">
                      <a:solidFill>
                        <a:srgbClr val="FFFFFF"/>
                      </a:solidFill>
                    </a:lnB>
                    <a:solidFill>
                      <a:srgbClr val="CAD1D8"/>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ja-JP" altLang="en-US" sz="2000" dirty="0">
                          <a:latin typeface="游ゴシック"/>
                          <a:ea typeface="游ゴシック"/>
                          <a:cs typeface="游ゴシック"/>
                          <a:sym typeface="游ゴシック"/>
                        </a:rPr>
                        <a:t>ユーザーと結果の「正解」「不正解」に応じて「</a:t>
                      </a:r>
                      <a:r>
                        <a:rPr lang="zh-TW" altLang="en-US" sz="2000" dirty="0">
                          <a:latin typeface="游ゴシック"/>
                          <a:ea typeface="游ゴシック"/>
                          <a:cs typeface="游ゴシック"/>
                          <a:sym typeface="游ゴシック"/>
                        </a:rPr>
                        <a:t>試験記録詳細</a:t>
                      </a:r>
                      <a:r>
                        <a:rPr lang="ja-JP" altLang="en-US" sz="2000" dirty="0">
                          <a:latin typeface="游ゴシック"/>
                          <a:ea typeface="游ゴシック"/>
                          <a:cs typeface="游ゴシック"/>
                          <a:sym typeface="游ゴシック"/>
                        </a:rPr>
                        <a:t>」シートへ所定情報を登録する。</a:t>
                      </a:r>
                      <a:endParaRPr sz="2000" dirty="0">
                        <a:latin typeface="游ゴシック"/>
                        <a:ea typeface="游ゴシック"/>
                        <a:cs typeface="游ゴシック"/>
                        <a:sym typeface="游ゴシック"/>
                      </a:endParaRPr>
                    </a:p>
                  </a:txBody>
                  <a:tcPr marL="45720" marR="45720" horzOverflow="overflow">
                    <a:lnL w="25400" cap="flat" cmpd="sng" algn="ctr">
                      <a:solidFill>
                        <a:srgbClr val="FFFFFF"/>
                      </a:solidFill>
                      <a:prstDash val="solid"/>
                      <a:round/>
                      <a:headEnd type="none" w="med" len="med"/>
                      <a:tailEnd type="none" w="med" len="med"/>
                    </a:lnL>
                    <a:lnR w="25400">
                      <a:solidFill>
                        <a:srgbClr val="FFFFFF"/>
                      </a:solidFill>
                    </a:lnR>
                    <a:lnT w="76200">
                      <a:solidFill>
                        <a:srgbClr val="FFFFFF"/>
                      </a:solidFill>
                    </a:lnT>
                    <a:lnB w="25400">
                      <a:solidFill>
                        <a:srgbClr val="FFFFFF"/>
                      </a:solidFill>
                    </a:lnB>
                    <a:solidFill>
                      <a:srgbClr val="CAD1D8"/>
                    </a:solidFill>
                  </a:tcPr>
                </a:tc>
                <a:extLst>
                  <a:ext uri="{0D108BD9-81ED-4DB2-BD59-A6C34878D82A}">
                    <a16:rowId xmlns:a16="http://schemas.microsoft.com/office/drawing/2014/main" val="2895763011"/>
                  </a:ext>
                </a:extLst>
              </a:tr>
            </a:tbl>
          </a:graphicData>
        </a:graphic>
      </p:graphicFrame>
      <p:grpSp>
        <p:nvGrpSpPr>
          <p:cNvPr id="2" name="グループ化 1">
            <a:extLst>
              <a:ext uri="{FF2B5EF4-FFF2-40B4-BE49-F238E27FC236}">
                <a16:creationId xmlns:a16="http://schemas.microsoft.com/office/drawing/2014/main" id="{BAF2FC8E-55F9-7BB3-19DC-F297D7603785}"/>
              </a:ext>
            </a:extLst>
          </p:cNvPr>
          <p:cNvGrpSpPr/>
          <p:nvPr/>
        </p:nvGrpSpPr>
        <p:grpSpPr>
          <a:xfrm>
            <a:off x="1676400" y="18778"/>
            <a:ext cx="21186477" cy="2535072"/>
            <a:chOff x="1676400" y="18778"/>
            <a:chExt cx="21186477" cy="2535072"/>
          </a:xfrm>
        </p:grpSpPr>
        <p:sp>
          <p:nvSpPr>
            <p:cNvPr id="3" name="タイトル 1">
              <a:extLst>
                <a:ext uri="{FF2B5EF4-FFF2-40B4-BE49-F238E27FC236}">
                  <a16:creationId xmlns:a16="http://schemas.microsoft.com/office/drawing/2014/main" id="{E8A10F90-7DE9-FC43-E779-D79E708A9146}"/>
                </a:ext>
              </a:extLst>
            </p:cNvPr>
            <p:cNvSpPr txBox="1">
              <a:spLocks/>
            </p:cNvSpPr>
            <p:nvPr/>
          </p:nvSpPr>
          <p:spPr>
            <a:xfrm>
              <a:off x="1676400" y="18778"/>
              <a:ext cx="21031200"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hangingPunct="1"/>
              <a:r>
                <a:rPr lang="ja-JP" altLang="en-US" dirty="0"/>
                <a:t>⑧修得・未修得管理機能</a:t>
              </a:r>
            </a:p>
          </p:txBody>
        </p:sp>
        <p:sp>
          <p:nvSpPr>
            <p:cNvPr id="4" name="タイトル 1">
              <a:extLst>
                <a:ext uri="{FF2B5EF4-FFF2-40B4-BE49-F238E27FC236}">
                  <a16:creationId xmlns:a16="http://schemas.microsoft.com/office/drawing/2014/main" id="{CCD6F5F4-DACD-64DE-9FEA-C5CFA6B9EA68}"/>
                </a:ext>
              </a:extLst>
            </p:cNvPr>
            <p:cNvSpPr txBox="1">
              <a:spLocks/>
            </p:cNvSpPr>
            <p:nvPr/>
          </p:nvSpPr>
          <p:spPr>
            <a:xfrm>
              <a:off x="1676400" y="940949"/>
              <a:ext cx="21186477" cy="161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9" tIns="91439" rIns="91439" bIns="91439" anchor="ctr">
              <a:normAutofit/>
            </a:bodyPr>
            <a:lstStyle>
              <a:lvl1pPr marL="0" marR="0" indent="0" algn="l" defTabSz="1828800" rtl="0" latinLnBrk="0">
                <a:lnSpc>
                  <a:spcPct val="90000"/>
                </a:lnSpc>
                <a:spcBef>
                  <a:spcPts val="0"/>
                </a:spcBef>
                <a:spcAft>
                  <a:spcPts val="0"/>
                </a:spcAft>
                <a:buClrTx/>
                <a:buSzTx/>
                <a:buFontTx/>
                <a:buNone/>
                <a:tabLst/>
                <a:defRPr sz="5200" b="0" i="0" u="none" strike="noStrike" cap="none" spc="0" baseline="0">
                  <a:solidFill>
                    <a:srgbClr val="000000"/>
                  </a:solidFill>
                  <a:uFillTx/>
                  <a:latin typeface="游ゴシック Light"/>
                  <a:ea typeface="游ゴシック Light"/>
                  <a:cs typeface="游ゴシック Light"/>
                  <a:sym typeface="游ゴシック Light"/>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ヒラギノ角ゴ ProN W6"/>
                </a:defRPr>
              </a:lvl9pPr>
            </a:lstStyle>
            <a:p>
              <a:pPr algn="ctr" hangingPunct="1"/>
              <a:r>
                <a:rPr lang="ja-JP" altLang="en-US" dirty="0"/>
                <a:t>関連メソッド一覧</a:t>
              </a:r>
            </a:p>
          </p:txBody>
        </p:sp>
      </p:grpSp>
    </p:spTree>
  </p:cSld>
  <p:clrMapOvr>
    <a:masterClrMapping/>
  </p:clrMapOvr>
  <p:transition spd="med"/>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ヒラギノ角ゴ ProN W6"/>
        <a:ea typeface="ヒラギノ角ゴ ProN W6"/>
        <a:cs typeface="ヒラギノ角ゴ ProN W6"/>
      </a:majorFont>
      <a:minorFont>
        <a:latin typeface="ヒラギノ角ゴ ProN W6"/>
        <a:ea typeface="ヒラギノ角ゴ ProN W6"/>
        <a:cs typeface="ヒラギノ角ゴ ProN W6"/>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ヒラギノ角ゴ ProN W3"/>
            <a:ea typeface="ヒラギノ角ゴ ProN W3"/>
            <a:cs typeface="ヒラギノ角ゴ ProN W3"/>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ヒラギノ角ゴ ProN W6"/>
        <a:ea typeface="ヒラギノ角ゴ ProN W6"/>
        <a:cs typeface="ヒラギノ角ゴ ProN W6"/>
      </a:majorFont>
      <a:minorFont>
        <a:latin typeface="ヒラギノ角ゴ ProN W6"/>
        <a:ea typeface="ヒラギノ角ゴ ProN W6"/>
        <a:cs typeface="ヒラギノ角ゴ ProN W6"/>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ヒラギノ角ゴ ProN W3"/>
            <a:ea typeface="ヒラギノ角ゴ ProN W3"/>
            <a:cs typeface="ヒラギノ角ゴ ProN W3"/>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9218</TotalTime>
  <Words>2925</Words>
  <Application>Microsoft Office PowerPoint</Application>
  <PresentationFormat>ユーザー設定</PresentationFormat>
  <Paragraphs>308</Paragraphs>
  <Slides>19</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19</vt:i4>
      </vt:variant>
    </vt:vector>
  </HeadingPairs>
  <TitlesOfParts>
    <vt:vector size="26" baseType="lpstr">
      <vt:lpstr>ヒラギノ角ゴ ProN W3</vt:lpstr>
      <vt:lpstr>ヒラギノ角ゴ ProN W6</vt:lpstr>
      <vt:lpstr>游ゴシック</vt:lpstr>
      <vt:lpstr>游ゴシック Light</vt:lpstr>
      <vt:lpstr>Arial</vt:lpstr>
      <vt:lpstr>Helvetica</vt:lpstr>
      <vt:lpstr>21_BasicWhite</vt:lpstr>
      <vt:lpstr>フラッシュカード①機能設計書</vt:lpstr>
      <vt:lpstr>機能一覧</vt:lpstr>
      <vt:lpstr>画面一覧</vt:lpstr>
      <vt:lpstr>①音声設定機能</vt:lpstr>
      <vt:lpstr>PowerPoint プレゼンテーション</vt:lpstr>
      <vt:lpstr>②条件設定機能</vt:lpstr>
      <vt:lpstr>PowerPoint プレゼンテーション</vt:lpstr>
      <vt:lpstr>③試験機能 機能</vt:lpstr>
      <vt:lpstr>PowerPoint プレゼンテーション</vt:lpstr>
      <vt:lpstr>④復習機能</vt:lpstr>
      <vt:lpstr>PowerPoint プレゼンテーション</vt:lpstr>
      <vt:lpstr>⑤時間制限機能</vt:lpstr>
      <vt:lpstr>PowerPoint プレゼンテーション</vt:lpstr>
      <vt:lpstr>⑥正答表示機能</vt:lpstr>
      <vt:lpstr>PowerPoint プレゼンテーション</vt:lpstr>
      <vt:lpstr>⑦読み上げ機能</vt:lpstr>
      <vt:lpstr>PowerPoint プレゼンテーション</vt:lpstr>
      <vt:lpstr>⑧修得・未修得管理機能</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Fuga Miwa</cp:lastModifiedBy>
  <cp:revision>35</cp:revision>
  <dcterms:modified xsi:type="dcterms:W3CDTF">2025-06-26T11:46:59Z</dcterms:modified>
</cp:coreProperties>
</file>