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59" r:id="rId5"/>
    <p:sldId id="267" r:id="rId6"/>
    <p:sldId id="264" r:id="rId7"/>
    <p:sldId id="260" r:id="rId8"/>
    <p:sldId id="263" r:id="rId9"/>
  </p:sldIdLst>
  <p:sldSz cx="12192000" cy="6858000"/>
  <p:notesSz cx="6858000" cy="9144000"/>
  <p:embeddedFontLst>
    <p:embeddedFont>
      <p:font typeface="Gill Sans" panose="020B0600070205080204" charset="0"/>
      <p:regular r:id="rId11"/>
      <p:bold r:id="rId12"/>
    </p:embeddedFont>
    <p:embeddedFont>
      <p:font typeface="Gill Sans MT" panose="020B0502020104020203" pitchFamily="34" charset="0"/>
      <p:regular r:id="rId13"/>
      <p:bold r:id="rId14"/>
      <p:italic r:id="rId15"/>
      <p:boldItalic r:id="rId16"/>
    </p:embeddedFont>
    <p:embeddedFont>
      <p:font typeface="Impact" panose="020B0806030902050204" pitchFamily="3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概要" id="{140AD32C-D702-4F25-A571-BEF96D84404D}">
          <p14:sldIdLst>
            <p14:sldId id="256"/>
            <p14:sldId id="257"/>
            <p14:sldId id="266"/>
          </p14:sldIdLst>
        </p14:section>
        <p14:section name="画面イメージ" id="{C3BBCCB0-FB2B-4FE3-8142-6B872DD9FDEE}">
          <p14:sldIdLst>
            <p14:sldId id="259"/>
            <p14:sldId id="267"/>
            <p14:sldId id="264"/>
            <p14:sldId id="260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weIL2lc17sXPqhHgCGPTaTdY8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26760F-9373-424F-BAD4-283557296D29}">
  <a:tblStyle styleId="{3526760F-9373-424F-BAD4-283557296D29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AF2F5"/>
          </a:solidFill>
        </a:fill>
      </a:tcStyle>
    </a:wholeTbl>
    <a:band1H>
      <a:tcTxStyle/>
      <a:tcStyle>
        <a:tcBdr/>
        <a:fill>
          <a:solidFill>
            <a:srgbClr val="D1E5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1E5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A8261EF-E83B-4B82-BF70-E42A5DF21886}" styleName="Table_1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509EAD2-4AFF-47DB-B6EF-14A9CDB8A550}" styleName="Table_2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8DE100A-2EDE-4120-958D-B048C9EFFEB7}" styleName="Table_3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AF2F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AF2F5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6996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854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328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タイトル スライド" type="title">
  <p:cSld name="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 title="scalloped circle"/>
          <p:cNvSpPr/>
          <p:nvPr/>
        </p:nvSpPr>
        <p:spPr>
          <a:xfrm>
            <a:off x="3557016" y="630936"/>
            <a:ext cx="5235575" cy="5229225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9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7606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27606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タイトル付きの図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>
            <a:spLocks noGrp="1"/>
          </p:cNvSpPr>
          <p:nvPr>
            <p:ph type="pic" idx="2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8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81" name="Google Shape;81;p18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 rot="5400000">
            <a:off x="4544043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10"/>
          <p:cNvCxnSpPr/>
          <p:nvPr/>
        </p:nvCxnSpPr>
        <p:spPr>
          <a:xfrm>
            <a:off x="1095153" y="1002542"/>
            <a:ext cx="10441173" cy="0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タイトルのみ">
  <p:cSld name="1_タイトルのみ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2" name="Google Shape;32;p11"/>
          <p:cNvCxnSpPr/>
          <p:nvPr/>
        </p:nvCxnSpPr>
        <p:spPr>
          <a:xfrm>
            <a:off x="1095153" y="1002542"/>
            <a:ext cx="10441173" cy="0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11"/>
          <p:cNvSpPr/>
          <p:nvPr/>
        </p:nvSpPr>
        <p:spPr>
          <a:xfrm>
            <a:off x="1084521" y="1137684"/>
            <a:ext cx="10324213" cy="5586457"/>
          </a:xfrm>
          <a:prstGeom prst="roundRect">
            <a:avLst>
              <a:gd name="adj" fmla="val 2677"/>
            </a:avLst>
          </a:prstGeom>
          <a:solidFill>
            <a:schemeClr val="lt1"/>
          </a:solidFill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2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セクション見出し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dt" idx="10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ftr" idx="11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ldNum" idx="12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" name="Google Shape;46;p13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47" name="Google Shape;47;p13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8" name="Google Shape;48;p13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body" idx="1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body" idx="2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2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3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4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marL="3200400" lvl="6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marL="4114800" lvl="8" indent="-3429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タイトル付きのコンテンツ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sz="19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marL="3200400" lvl="6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marL="4114800" lvl="8" indent="-355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2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1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sz="51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8" title="Left scallop edge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8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ja-JP" altLang="en-US" dirty="0"/>
              <a:t>オンライン対戦</a:t>
            </a:r>
            <a:br>
              <a:rPr lang="en-US" altLang="ja-JP" dirty="0"/>
            </a:br>
            <a:r>
              <a:rPr lang="ja-JP" altLang="en-US" dirty="0"/>
              <a:t>九九で神経衰弱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ja-JP" altLang="en-US" dirty="0"/>
              <a:t>基本</a:t>
            </a:r>
            <a:r>
              <a:rPr lang="en-US" dirty="0" err="1"/>
              <a:t>概要</a:t>
            </a:r>
            <a:endParaRPr dirty="0"/>
          </a:p>
        </p:txBody>
      </p:sp>
      <p:sp>
        <p:nvSpPr>
          <p:cNvPr id="109" name="Google Shape;109;p2"/>
          <p:cNvSpPr/>
          <p:nvPr/>
        </p:nvSpPr>
        <p:spPr>
          <a:xfrm>
            <a:off x="1105786" y="1117600"/>
            <a:ext cx="10402475" cy="560654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【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目的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】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小学生の九九の勉強を少しでも楽しめるようにしたい</a:t>
            </a:r>
            <a:endParaRPr lang="en-US" altLang="ja-JP" sz="2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神経衰弱のルールでオンライン対戦ゲームを作りたい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r>
              <a:rPr lang="en-US" altLang="ja-JP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※</a:t>
            </a: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通常の神経衰弱との違い</a:t>
            </a:r>
            <a:endParaRPr lang="en-US" altLang="ja-JP" sz="2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　トランプではなく、計算の「九九」をカードにする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　問題カードと答えカードでペアにする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　　例）「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２</a:t>
            </a:r>
            <a:r>
              <a:rPr lang="en-US" altLang="ja-JP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×</a:t>
            </a: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３」と「６」がペアになる</a:t>
            </a:r>
            <a:endParaRPr lang="en-US" altLang="ja-JP" sz="2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【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仕様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】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ブラウザゲーム：オンライン対戦あり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・練習モード：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人用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・対戦モード：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1~6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人用：時間制限あり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出題範囲（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の段のみなど）を設定可能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ja-JP" altLang="en-US" dirty="0"/>
              <a:t>画面概要</a:t>
            </a:r>
            <a:endParaRPr dirty="0"/>
          </a:p>
        </p:txBody>
      </p:sp>
      <p:sp>
        <p:nvSpPr>
          <p:cNvPr id="109" name="Google Shape;109;p2"/>
          <p:cNvSpPr/>
          <p:nvPr/>
        </p:nvSpPr>
        <p:spPr>
          <a:xfrm>
            <a:off x="1105786" y="1117600"/>
            <a:ext cx="10402475" cy="560654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【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トップ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】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スタート画面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ゲーム内容を設定してからスタートするための画面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・モード選択：練習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/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対戦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・問題設定　：どの段を出題するか、制限時間ありか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・対戦部屋　：新しく部屋を作る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/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既にある部屋に参加する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【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ゲーム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】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・九九で神経衰弱のゲームをする画面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　・基本情報（部屋の名前など、ポイントなど）を表示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　・ゲーム：計算式カード、答えカードでペアを作る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※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問題数は上限を設け、スクロールなしで表示できる量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※</a:t>
            </a: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練習モード、対戦モードで画面は共通で</a:t>
            </a:r>
            <a:r>
              <a:rPr lang="en-US" altLang="ja-JP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OK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　</a:t>
            </a:r>
            <a:endParaRPr lang="en-US" altLang="ja-JP"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9382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 dirty="0"/>
              <a:t>トップ：</a:t>
            </a:r>
            <a:r>
              <a:rPr lang="ja-JP" altLang="en-US" dirty="0"/>
              <a:t>練習モードの設定</a:t>
            </a:r>
            <a:endParaRPr dirty="0"/>
          </a:p>
        </p:txBody>
      </p:sp>
      <p:graphicFrame>
        <p:nvGraphicFramePr>
          <p:cNvPr id="116" name="Google Shape;116;p3"/>
          <p:cNvGraphicFramePr/>
          <p:nvPr>
            <p:extLst>
              <p:ext uri="{D42A27DB-BD31-4B8C-83A1-F6EECF244321}">
                <p14:modId xmlns:p14="http://schemas.microsoft.com/office/powerpoint/2010/main" val="2287536199"/>
              </p:ext>
            </p:extLst>
          </p:nvPr>
        </p:nvGraphicFramePr>
        <p:xfrm>
          <a:off x="4470398" y="1893913"/>
          <a:ext cx="3251200" cy="640090"/>
        </p:xfrm>
        <a:graphic>
          <a:graphicData uri="http://schemas.openxmlformats.org/drawingml/2006/table">
            <a:tbl>
              <a:tblPr firstRow="1" bandRow="1">
                <a:noFill/>
                <a:tableStyleId>{3526760F-9373-424F-BAD4-283557296D29}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3600" u="none" strike="noStrike" cap="none" dirty="0">
                          <a:solidFill>
                            <a:schemeClr val="dk1"/>
                          </a:solidFill>
                        </a:rPr>
                        <a:t>練習</a:t>
                      </a:r>
                      <a:endParaRPr dirty="0"/>
                    </a:p>
                  </a:txBody>
                  <a:tcPr marL="91450" marR="91450" marT="45725" marB="45725">
                    <a:lnL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3600" u="none" strike="noStrike" cap="none" dirty="0">
                          <a:solidFill>
                            <a:schemeClr val="dk1"/>
                          </a:solidFill>
                        </a:rPr>
                        <a:t>対戦</a:t>
                      </a:r>
                      <a:endParaRPr dirty="0"/>
                    </a:p>
                  </a:txBody>
                  <a:tcPr marL="91450" marR="91450" marT="45725" marB="45725">
                    <a:lnL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0" name="Google Shape;120;p3"/>
          <p:cNvSpPr/>
          <p:nvPr/>
        </p:nvSpPr>
        <p:spPr>
          <a:xfrm>
            <a:off x="5069956" y="5761822"/>
            <a:ext cx="2052084" cy="6400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783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スタート</a:t>
            </a:r>
            <a:endParaRPr/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92CA35AD-9E82-4054-AB6C-2A2832069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700542"/>
              </p:ext>
            </p:extLst>
          </p:nvPr>
        </p:nvGraphicFramePr>
        <p:xfrm>
          <a:off x="3505199" y="3429000"/>
          <a:ext cx="5181602" cy="2181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1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  <a:gridCol w="2590801">
                  <a:extLst>
                    <a:ext uri="{9D8B030D-6E8A-4147-A177-3AD203B41FA5}">
                      <a16:colId xmlns:a16="http://schemas.microsoft.com/office/drawing/2014/main" val="3786310404"/>
                    </a:ext>
                  </a:extLst>
                </a:gridCol>
              </a:tblGrid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2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6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3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7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910036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4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8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972620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5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</a:t>
                      </a:r>
                      <a:r>
                        <a:rPr kumimoji="1" lang="en-US" altLang="ja-JP" sz="2800" dirty="0"/>
                        <a:t>9</a:t>
                      </a:r>
                      <a:r>
                        <a:rPr kumimoji="1" lang="ja-JP" altLang="en-US" sz="28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868358"/>
                  </a:ext>
                </a:extLst>
              </a:tr>
            </a:tbl>
          </a:graphicData>
        </a:graphic>
      </p:graphicFrame>
      <p:graphicFrame>
        <p:nvGraphicFramePr>
          <p:cNvPr id="6" name="表 2">
            <a:extLst>
              <a:ext uri="{FF2B5EF4-FFF2-40B4-BE49-F238E27FC236}">
                <a16:creationId xmlns:a16="http://schemas.microsoft.com/office/drawing/2014/main" id="{355425F2-D6B6-418C-8777-9A6090D32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91122"/>
              </p:ext>
            </p:extLst>
          </p:nvPr>
        </p:nvGraphicFramePr>
        <p:xfrm>
          <a:off x="4800597" y="2883605"/>
          <a:ext cx="2590801" cy="545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1">
                  <a:extLst>
                    <a:ext uri="{9D8B030D-6E8A-4147-A177-3AD203B41FA5}">
                      <a16:colId xmlns:a16="http://schemas.microsoft.com/office/drawing/2014/main" val="3786310404"/>
                    </a:ext>
                  </a:extLst>
                </a:gridCol>
              </a:tblGrid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☑　全ての段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</a:tbl>
          </a:graphicData>
        </a:graphic>
      </p:graphicFrame>
      <p:graphicFrame>
        <p:nvGraphicFramePr>
          <p:cNvPr id="7" name="表 2">
            <a:extLst>
              <a:ext uri="{FF2B5EF4-FFF2-40B4-BE49-F238E27FC236}">
                <a16:creationId xmlns:a16="http://schemas.microsoft.com/office/drawing/2014/main" id="{1A80C69C-6193-44C6-9914-C24B820C1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362"/>
              </p:ext>
            </p:extLst>
          </p:nvPr>
        </p:nvGraphicFramePr>
        <p:xfrm>
          <a:off x="5238366" y="1346431"/>
          <a:ext cx="2646878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6878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</a:tblGrid>
              <a:tr h="376432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　プレイヤー１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20FFBB-EADF-46B5-8D10-BAE2D05F2A2F}"/>
              </a:ext>
            </a:extLst>
          </p:cNvPr>
          <p:cNvSpPr txBox="1"/>
          <p:nvPr/>
        </p:nvSpPr>
        <p:spPr>
          <a:xfrm>
            <a:off x="3505199" y="1334570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プレイヤー名</a:t>
            </a:r>
            <a:endParaRPr kumimoji="1" lang="en-US" altLang="ja-JP" sz="2000" b="1" dirty="0"/>
          </a:p>
        </p:txBody>
      </p:sp>
    </p:spTree>
    <p:extLst>
      <p:ext uri="{BB962C8B-B14F-4D97-AF65-F5344CB8AC3E}">
        <p14:creationId xmlns:p14="http://schemas.microsoft.com/office/powerpoint/2010/main" val="315617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>
            <a:spLocks noGrp="1"/>
          </p:cNvSpPr>
          <p:nvPr>
            <p:ph type="title"/>
          </p:nvPr>
        </p:nvSpPr>
        <p:spPr>
          <a:xfrm>
            <a:off x="1230412" y="133859"/>
            <a:ext cx="10178322" cy="86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 dirty="0"/>
              <a:t>トップ：</a:t>
            </a:r>
            <a:r>
              <a:rPr lang="ja-JP" altLang="en-US" dirty="0"/>
              <a:t>対戦モードの設定</a:t>
            </a:r>
            <a:endParaRPr dirty="0"/>
          </a:p>
        </p:txBody>
      </p:sp>
      <p:graphicFrame>
        <p:nvGraphicFramePr>
          <p:cNvPr id="116" name="Google Shape;116;p3"/>
          <p:cNvGraphicFramePr/>
          <p:nvPr/>
        </p:nvGraphicFramePr>
        <p:xfrm>
          <a:off x="4470398" y="1893913"/>
          <a:ext cx="3251200" cy="640090"/>
        </p:xfrm>
        <a:graphic>
          <a:graphicData uri="http://schemas.openxmlformats.org/drawingml/2006/table">
            <a:tbl>
              <a:tblPr firstRow="1" bandRow="1">
                <a:noFill/>
                <a:tableStyleId>{3526760F-9373-424F-BAD4-283557296D29}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3600" u="none" strike="noStrike" cap="none" dirty="0">
                          <a:solidFill>
                            <a:schemeClr val="dk1"/>
                          </a:solidFill>
                        </a:rPr>
                        <a:t>練習</a:t>
                      </a:r>
                      <a:endParaRPr dirty="0"/>
                    </a:p>
                  </a:txBody>
                  <a:tcPr marL="91450" marR="91450" marT="45725" marB="45725">
                    <a:lnL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3600" u="none" strike="noStrike" cap="none" dirty="0">
                          <a:solidFill>
                            <a:schemeClr val="dk1"/>
                          </a:solidFill>
                        </a:rPr>
                        <a:t>対戦</a:t>
                      </a:r>
                      <a:endParaRPr dirty="0"/>
                    </a:p>
                  </a:txBody>
                  <a:tcPr marL="91450" marR="91450" marT="45725" marB="45725">
                    <a:lnL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表 2">
            <a:extLst>
              <a:ext uri="{FF2B5EF4-FFF2-40B4-BE49-F238E27FC236}">
                <a16:creationId xmlns:a16="http://schemas.microsoft.com/office/drawing/2014/main" id="{1A80C69C-6193-44C6-9914-C24B820C12AC}"/>
              </a:ext>
            </a:extLst>
          </p:cNvPr>
          <p:cNvGraphicFramePr>
            <a:graphicFrameLocks noGrp="1"/>
          </p:cNvGraphicFramePr>
          <p:nvPr/>
        </p:nvGraphicFramePr>
        <p:xfrm>
          <a:off x="5238366" y="1346431"/>
          <a:ext cx="2646878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6878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</a:tblGrid>
              <a:tr h="376432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　プレイヤー１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20FFBB-EADF-46B5-8D10-BAE2D05F2A2F}"/>
              </a:ext>
            </a:extLst>
          </p:cNvPr>
          <p:cNvSpPr txBox="1"/>
          <p:nvPr/>
        </p:nvSpPr>
        <p:spPr>
          <a:xfrm>
            <a:off x="3505199" y="1334570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プレイヤー名</a:t>
            </a:r>
            <a:endParaRPr kumimoji="1" lang="en-US" altLang="ja-JP" sz="2000" b="1" dirty="0"/>
          </a:p>
        </p:txBody>
      </p:sp>
      <p:sp>
        <p:nvSpPr>
          <p:cNvPr id="9" name="Google Shape;120;p3">
            <a:extLst>
              <a:ext uri="{FF2B5EF4-FFF2-40B4-BE49-F238E27FC236}">
                <a16:creationId xmlns:a16="http://schemas.microsoft.com/office/drawing/2014/main" id="{46A6C3C0-919D-4BCB-BD7B-6B718AE245C4}"/>
              </a:ext>
            </a:extLst>
          </p:cNvPr>
          <p:cNvSpPr/>
          <p:nvPr/>
        </p:nvSpPr>
        <p:spPr>
          <a:xfrm>
            <a:off x="2792148" y="5990777"/>
            <a:ext cx="2052084" cy="6400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783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スタート</a:t>
            </a:r>
            <a:endParaRPr sz="1600"/>
          </a:p>
        </p:txBody>
      </p:sp>
      <p:graphicFrame>
        <p:nvGraphicFramePr>
          <p:cNvPr id="10" name="表 2">
            <a:extLst>
              <a:ext uri="{FF2B5EF4-FFF2-40B4-BE49-F238E27FC236}">
                <a16:creationId xmlns:a16="http://schemas.microsoft.com/office/drawing/2014/main" id="{D828608B-3C3D-41B4-B345-574D2B8F4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995777"/>
              </p:ext>
            </p:extLst>
          </p:nvPr>
        </p:nvGraphicFramePr>
        <p:xfrm>
          <a:off x="1699490" y="3151343"/>
          <a:ext cx="4237400" cy="2181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4648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  <a:gridCol w="1162752">
                  <a:extLst>
                    <a:ext uri="{9D8B030D-6E8A-4147-A177-3AD203B41FA5}">
                      <a16:colId xmlns:a16="http://schemas.microsoft.com/office/drawing/2014/main" val="863969185"/>
                    </a:ext>
                  </a:extLst>
                </a:gridCol>
              </a:tblGrid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　</a:t>
                      </a:r>
                      <a:r>
                        <a:rPr kumimoji="1" lang="en-US" altLang="ja-JP" sz="2800" dirty="0"/>
                        <a:t>A</a:t>
                      </a:r>
                      <a:r>
                        <a:rPr kumimoji="1" lang="ja-JP" altLang="en-US" sz="2800" dirty="0"/>
                        <a:t>班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800" dirty="0"/>
                        <a:t>3</a:t>
                      </a:r>
                      <a:r>
                        <a:rPr kumimoji="1" lang="ja-JP" altLang="en-US" sz="2800" dirty="0"/>
                        <a:t>人　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800" dirty="0"/>
                        <a:t>　てすとグループ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en-US" altLang="ja-JP" sz="2800" dirty="0"/>
                        <a:t>2</a:t>
                      </a:r>
                      <a:r>
                        <a:rPr kumimoji="1" lang="ja-JP" altLang="en-US" sz="2800" dirty="0"/>
                        <a:t>人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910036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　</a:t>
                      </a:r>
                      <a:r>
                        <a:rPr kumimoji="1" lang="en-US" altLang="ja-JP" sz="2800" dirty="0"/>
                        <a:t>hogehoge</a:t>
                      </a:r>
                      <a:endParaRPr kumimoji="1" lang="ja-JP" altLang="en-US" sz="2800" dirty="0"/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800" dirty="0"/>
                        <a:t>1</a:t>
                      </a:r>
                      <a:r>
                        <a:rPr kumimoji="1" lang="ja-JP" altLang="en-US" sz="2800" dirty="0"/>
                        <a:t>人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972620"/>
                  </a:ext>
                </a:extLst>
              </a:tr>
              <a:tr h="545395">
                <a:tc>
                  <a:txBody>
                    <a:bodyPr/>
                    <a:lstStyle/>
                    <a:p>
                      <a:r>
                        <a:rPr kumimoji="1" lang="en-US" altLang="ja-JP" sz="2800" dirty="0"/>
                        <a:t>  </a:t>
                      </a:r>
                      <a:r>
                        <a:rPr kumimoji="1" lang="ja-JP" altLang="en-US" sz="2800" dirty="0"/>
                        <a:t>プロ部屋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800" dirty="0"/>
                        <a:t>2</a:t>
                      </a:r>
                      <a:r>
                        <a:rPr kumimoji="1" lang="ja-JP" altLang="en-US" sz="2800" dirty="0"/>
                        <a:t>人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868358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9D1CA6-8279-4538-8580-C5642D508DE9}"/>
              </a:ext>
            </a:extLst>
          </p:cNvPr>
          <p:cNvSpPr txBox="1"/>
          <p:nvPr/>
        </p:nvSpPr>
        <p:spPr>
          <a:xfrm>
            <a:off x="2186974" y="2617052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参加したい部屋を選ぶ</a:t>
            </a:r>
            <a:endParaRPr kumimoji="1" lang="en-US" altLang="ja-JP" sz="2400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82731FAC-35D3-477F-9614-7F526335549C}"/>
              </a:ext>
            </a:extLst>
          </p:cNvPr>
          <p:cNvCxnSpPr>
            <a:cxnSpLocks/>
          </p:cNvCxnSpPr>
          <p:nvPr/>
        </p:nvCxnSpPr>
        <p:spPr>
          <a:xfrm flipH="1">
            <a:off x="6095999" y="3028890"/>
            <a:ext cx="1" cy="331546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7290B38-2E1A-423B-8B6B-3DBA84E199E0}"/>
              </a:ext>
            </a:extLst>
          </p:cNvPr>
          <p:cNvSpPr txBox="1"/>
          <p:nvPr/>
        </p:nvSpPr>
        <p:spPr>
          <a:xfrm>
            <a:off x="7177426" y="2617053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新しいの部屋を作る</a:t>
            </a:r>
            <a:endParaRPr kumimoji="1" lang="en-US" altLang="ja-JP" sz="2400" dirty="0"/>
          </a:p>
        </p:txBody>
      </p:sp>
      <p:graphicFrame>
        <p:nvGraphicFramePr>
          <p:cNvPr id="14" name="表 2">
            <a:extLst>
              <a:ext uri="{FF2B5EF4-FFF2-40B4-BE49-F238E27FC236}">
                <a16:creationId xmlns:a16="http://schemas.microsoft.com/office/drawing/2014/main" id="{42B1AE6F-DBB6-4D9F-AA38-02F97BB3D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128378"/>
              </p:ext>
            </p:extLst>
          </p:nvPr>
        </p:nvGraphicFramePr>
        <p:xfrm>
          <a:off x="7895393" y="3081074"/>
          <a:ext cx="2646878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6878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</a:tblGrid>
              <a:tr h="349105">
                <a:tc>
                  <a:txBody>
                    <a:bodyPr/>
                    <a:lstStyle/>
                    <a:p>
                      <a:r>
                        <a:rPr kumimoji="1" lang="ja-JP" altLang="en-US" sz="1800" dirty="0"/>
                        <a:t>　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  <a:tr h="349105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800" dirty="0"/>
                        <a:t>１０秒　　　　▼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421808"/>
                  </a:ext>
                </a:extLst>
              </a:tr>
            </a:tbl>
          </a:graphicData>
        </a:graphic>
      </p:graphicFrame>
      <p:sp>
        <p:nvSpPr>
          <p:cNvPr id="15" name="Google Shape;120;p3">
            <a:extLst>
              <a:ext uri="{FF2B5EF4-FFF2-40B4-BE49-F238E27FC236}">
                <a16:creationId xmlns:a16="http://schemas.microsoft.com/office/drawing/2014/main" id="{3D55AE9D-7A25-4CFD-8BDB-994940DDFAF5}"/>
              </a:ext>
            </a:extLst>
          </p:cNvPr>
          <p:cNvSpPr/>
          <p:nvPr/>
        </p:nvSpPr>
        <p:spPr>
          <a:xfrm>
            <a:off x="6809022" y="6024316"/>
            <a:ext cx="3691465" cy="6400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783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新しい部屋を作ってスタート</a:t>
            </a:r>
            <a:endParaRPr sz="1600" dirty="0"/>
          </a:p>
        </p:txBody>
      </p:sp>
      <p:graphicFrame>
        <p:nvGraphicFramePr>
          <p:cNvPr id="16" name="表 2">
            <a:extLst>
              <a:ext uri="{FF2B5EF4-FFF2-40B4-BE49-F238E27FC236}">
                <a16:creationId xmlns:a16="http://schemas.microsoft.com/office/drawing/2014/main" id="{6F80A874-A479-4E16-9B58-16317B593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21554"/>
              </p:ext>
            </p:extLst>
          </p:nvPr>
        </p:nvGraphicFramePr>
        <p:xfrm>
          <a:off x="6488313" y="4366547"/>
          <a:ext cx="4183756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1878">
                  <a:extLst>
                    <a:ext uri="{9D8B030D-6E8A-4147-A177-3AD203B41FA5}">
                      <a16:colId xmlns:a16="http://schemas.microsoft.com/office/drawing/2014/main" val="3037537354"/>
                    </a:ext>
                  </a:extLst>
                </a:gridCol>
                <a:gridCol w="2091878">
                  <a:extLst>
                    <a:ext uri="{9D8B030D-6E8A-4147-A177-3AD203B41FA5}">
                      <a16:colId xmlns:a16="http://schemas.microsoft.com/office/drawing/2014/main" val="3786310404"/>
                    </a:ext>
                  </a:extLst>
                </a:gridCol>
              </a:tblGrid>
              <a:tr h="321130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2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6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  <a:tr h="321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3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7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910036"/>
                  </a:ext>
                </a:extLst>
              </a:tr>
              <a:tr h="321130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4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8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972620"/>
                  </a:ext>
                </a:extLst>
              </a:tr>
              <a:tr h="321130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5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</a:t>
                      </a:r>
                      <a:r>
                        <a:rPr kumimoji="1" lang="en-US" altLang="ja-JP" sz="2000" dirty="0"/>
                        <a:t>9</a:t>
                      </a:r>
                      <a:r>
                        <a:rPr kumimoji="1" lang="ja-JP" altLang="en-US" sz="2000" dirty="0"/>
                        <a:t>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868358"/>
                  </a:ext>
                </a:extLst>
              </a:tr>
            </a:tbl>
          </a:graphicData>
        </a:graphic>
      </p:graphicFrame>
      <p:graphicFrame>
        <p:nvGraphicFramePr>
          <p:cNvPr id="17" name="表 2">
            <a:extLst>
              <a:ext uri="{FF2B5EF4-FFF2-40B4-BE49-F238E27FC236}">
                <a16:creationId xmlns:a16="http://schemas.microsoft.com/office/drawing/2014/main" id="{66277188-1EDE-4775-B207-30BCCDDB0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225231"/>
              </p:ext>
            </p:extLst>
          </p:nvPr>
        </p:nvGraphicFramePr>
        <p:xfrm>
          <a:off x="7475291" y="3929348"/>
          <a:ext cx="2209800" cy="45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786310404"/>
                    </a:ext>
                  </a:extLst>
                </a:gridCol>
              </a:tblGrid>
              <a:tr h="456920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☑　全ての段</a:t>
                      </a:r>
                    </a:p>
                  </a:txBody>
                  <a:tcPr>
                    <a:lnL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117325"/>
                  </a:ext>
                </a:extLst>
              </a:tr>
            </a:tbl>
          </a:graphicData>
        </a:graphic>
      </p:graphicFrame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98806D3-A66F-455C-B341-7611DF098119}"/>
              </a:ext>
            </a:extLst>
          </p:cNvPr>
          <p:cNvSpPr txBox="1"/>
          <p:nvPr/>
        </p:nvSpPr>
        <p:spPr>
          <a:xfrm>
            <a:off x="6650433" y="3028043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部屋名</a:t>
            </a:r>
            <a:endParaRPr kumimoji="1" lang="en-US" altLang="ja-JP" sz="20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3672107-C82E-4C62-A581-54B130D18997}"/>
              </a:ext>
            </a:extLst>
          </p:cNvPr>
          <p:cNvSpPr txBox="1"/>
          <p:nvPr/>
        </p:nvSpPr>
        <p:spPr>
          <a:xfrm>
            <a:off x="6603118" y="3456429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制限時間</a:t>
            </a:r>
            <a:endParaRPr kumimoji="1"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1366240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2811F314-AD72-46E8-9BC3-53AFAAE56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4" y="1192212"/>
            <a:ext cx="10266463" cy="553192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734FFF6-F373-442B-BFCA-3D0C214F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ゲーム画面</a:t>
            </a:r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7A00B501-F2C4-4316-A3F3-C175898AF368}"/>
              </a:ext>
            </a:extLst>
          </p:cNvPr>
          <p:cNvSpPr/>
          <p:nvPr/>
        </p:nvSpPr>
        <p:spPr>
          <a:xfrm>
            <a:off x="7027333" y="1038225"/>
            <a:ext cx="2048934" cy="868683"/>
          </a:xfrm>
          <a:prstGeom prst="wedgeRectCallout">
            <a:avLst>
              <a:gd name="adj1" fmla="val -66767"/>
              <a:gd name="adj2" fmla="val -19371"/>
            </a:avLst>
          </a:prstGeom>
          <a:solidFill>
            <a:schemeClr val="bg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/>
              <a:t>ヘッダー領域</a:t>
            </a:r>
            <a:endParaRPr kumimoji="1" lang="en-US" altLang="ja-JP" dirty="0"/>
          </a:p>
          <a:p>
            <a:r>
              <a:rPr kumimoji="1" lang="ja-JP" altLang="en-US" dirty="0"/>
              <a:t>・部屋名</a:t>
            </a:r>
            <a:endParaRPr kumimoji="1" lang="en-US" altLang="ja-JP" dirty="0"/>
          </a:p>
          <a:p>
            <a:r>
              <a:rPr kumimoji="1" lang="ja-JP" altLang="en-US" dirty="0"/>
              <a:t>・プレイヤー名、ポイント</a:t>
            </a:r>
          </a:p>
        </p:txBody>
      </p: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EEB1002D-EB48-4C5E-8A73-40524CAE484C}"/>
              </a:ext>
            </a:extLst>
          </p:cNvPr>
          <p:cNvSpPr/>
          <p:nvPr/>
        </p:nvSpPr>
        <p:spPr>
          <a:xfrm>
            <a:off x="4607123" y="4017754"/>
            <a:ext cx="3366283" cy="868683"/>
          </a:xfrm>
          <a:prstGeom prst="wedgeRectCallout">
            <a:avLst>
              <a:gd name="adj1" fmla="val -4700"/>
              <a:gd name="adj2" fmla="val 96951"/>
            </a:avLst>
          </a:prstGeom>
          <a:solidFill>
            <a:schemeClr val="bg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/>
              <a:t>ゲーム領域</a:t>
            </a:r>
            <a:endParaRPr kumimoji="1" lang="en-US" altLang="ja-JP" dirty="0"/>
          </a:p>
          <a:p>
            <a:r>
              <a:rPr kumimoji="1" lang="ja-JP" altLang="en-US" dirty="0"/>
              <a:t>・神経衰弱</a:t>
            </a:r>
            <a:endParaRPr kumimoji="1" lang="en-US" altLang="ja-JP" dirty="0"/>
          </a:p>
          <a:p>
            <a:r>
              <a:rPr kumimoji="1" lang="ja-JP" altLang="en-US" dirty="0"/>
              <a:t>・スクロールなしで表示できる枚数に制限</a:t>
            </a:r>
          </a:p>
        </p:txBody>
      </p:sp>
      <p:sp>
        <p:nvSpPr>
          <p:cNvPr id="11" name="吹き出し: 四角形 10">
            <a:extLst>
              <a:ext uri="{FF2B5EF4-FFF2-40B4-BE49-F238E27FC236}">
                <a16:creationId xmlns:a16="http://schemas.microsoft.com/office/drawing/2014/main" id="{ED7B3686-DAFE-4E7B-B894-75E36CCC1A54}"/>
              </a:ext>
            </a:extLst>
          </p:cNvPr>
          <p:cNvSpPr/>
          <p:nvPr/>
        </p:nvSpPr>
        <p:spPr>
          <a:xfrm>
            <a:off x="6479822" y="2352584"/>
            <a:ext cx="1095022" cy="492003"/>
          </a:xfrm>
          <a:prstGeom prst="wedgeRectCallout">
            <a:avLst>
              <a:gd name="adj1" fmla="val -33158"/>
              <a:gd name="adj2" fmla="val -73952"/>
            </a:avLst>
          </a:prstGeom>
          <a:solidFill>
            <a:schemeClr val="bg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/>
              <a:t>制限時間</a:t>
            </a:r>
          </a:p>
        </p:txBody>
      </p:sp>
    </p:spTree>
    <p:extLst>
      <p:ext uri="{BB962C8B-B14F-4D97-AF65-F5344CB8AC3E}">
        <p14:creationId xmlns:p14="http://schemas.microsoft.com/office/powerpoint/2010/main" val="277854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8AC26F17-6CB7-4C4F-9BC6-6D565B08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37" y="1145821"/>
            <a:ext cx="10271666" cy="557832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734FFF6-F373-442B-BFCA-3D0C214F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ゲーム画面（中身のサンプル）</a:t>
            </a:r>
          </a:p>
        </p:txBody>
      </p:sp>
      <p:sp>
        <p:nvSpPr>
          <p:cNvPr id="14" name="吹き出し: 四角形 13">
            <a:extLst>
              <a:ext uri="{FF2B5EF4-FFF2-40B4-BE49-F238E27FC236}">
                <a16:creationId xmlns:a16="http://schemas.microsoft.com/office/drawing/2014/main" id="{E3AB04B4-3B88-43AD-A33B-25A133437E19}"/>
              </a:ext>
            </a:extLst>
          </p:cNvPr>
          <p:cNvSpPr/>
          <p:nvPr/>
        </p:nvSpPr>
        <p:spPr>
          <a:xfrm>
            <a:off x="4896077" y="5212396"/>
            <a:ext cx="3119036" cy="1019072"/>
          </a:xfrm>
          <a:prstGeom prst="wedgeRectCallout">
            <a:avLst>
              <a:gd name="adj1" fmla="val -6041"/>
              <a:gd name="adj2" fmla="val -84580"/>
            </a:avLst>
          </a:prstGeom>
          <a:solidFill>
            <a:schemeClr val="bg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/>
              <a:t>・カードはトランプではなく、</a:t>
            </a:r>
            <a:endParaRPr kumimoji="1" lang="en-US" altLang="ja-JP" dirty="0"/>
          </a:p>
          <a:p>
            <a:r>
              <a:rPr kumimoji="1" lang="ja-JP" altLang="en-US" dirty="0"/>
              <a:t>　計算式と答えのカードでペアを作る</a:t>
            </a:r>
            <a:endParaRPr kumimoji="1" lang="en-US" altLang="ja-JP" dirty="0"/>
          </a:p>
          <a:p>
            <a:r>
              <a:rPr kumimoji="1" lang="ja-JP" altLang="en-US" dirty="0"/>
              <a:t>・問題をランダムで作る</a:t>
            </a:r>
          </a:p>
        </p:txBody>
      </p:sp>
    </p:spTree>
    <p:extLst>
      <p:ext uri="{BB962C8B-B14F-4D97-AF65-F5344CB8AC3E}">
        <p14:creationId xmlns:p14="http://schemas.microsoft.com/office/powerpoint/2010/main" val="2239432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34FFF6-F373-442B-BFCA-3D0C214F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ゲーム画面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E445BCD-B1B6-454C-862D-3478D55BE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559" y="1085850"/>
            <a:ext cx="10163175" cy="57721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</p:pic>
      <p:sp>
        <p:nvSpPr>
          <p:cNvPr id="8" name="吹き出し: 四角形 7">
            <a:extLst>
              <a:ext uri="{FF2B5EF4-FFF2-40B4-BE49-F238E27FC236}">
                <a16:creationId xmlns:a16="http://schemas.microsoft.com/office/drawing/2014/main" id="{A47931EF-AD4E-47AD-BA31-A96F12EE9D7D}"/>
              </a:ext>
            </a:extLst>
          </p:cNvPr>
          <p:cNvSpPr/>
          <p:nvPr/>
        </p:nvSpPr>
        <p:spPr>
          <a:xfrm>
            <a:off x="4965184" y="5870221"/>
            <a:ext cx="2723923" cy="699913"/>
          </a:xfrm>
          <a:prstGeom prst="wedgeRectCallout">
            <a:avLst>
              <a:gd name="adj1" fmla="val -6041"/>
              <a:gd name="adj2" fmla="val -84580"/>
            </a:avLst>
          </a:prstGeom>
          <a:solidFill>
            <a:schemeClr val="bg2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/>
              <a:t>・ペアとなったカードを取得して、</a:t>
            </a:r>
            <a:endParaRPr kumimoji="1" lang="en-US" altLang="ja-JP" dirty="0"/>
          </a:p>
          <a:p>
            <a:r>
              <a:rPr kumimoji="1" lang="ja-JP" altLang="en-US" dirty="0"/>
              <a:t>　画面から減っていく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1F26EC0-2061-49DF-9920-730CDD1FBEE1}"/>
              </a:ext>
            </a:extLst>
          </p:cNvPr>
          <p:cNvSpPr/>
          <p:nvPr/>
        </p:nvSpPr>
        <p:spPr>
          <a:xfrm>
            <a:off x="5769251" y="1802572"/>
            <a:ext cx="1095022" cy="406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ysClr val="windowText" lastClr="000000"/>
                </a:solidFill>
              </a:rPr>
              <a:t>１０</a:t>
            </a:r>
          </a:p>
        </p:txBody>
      </p:sp>
    </p:spTree>
    <p:extLst>
      <p:ext uri="{BB962C8B-B14F-4D97-AF65-F5344CB8AC3E}">
        <p14:creationId xmlns:p14="http://schemas.microsoft.com/office/powerpoint/2010/main" val="929658582"/>
      </p:ext>
    </p:extLst>
  </p:cSld>
  <p:clrMapOvr>
    <a:masterClrMapping/>
  </p:clrMapOvr>
</p:sld>
</file>

<file path=ppt/theme/theme1.xml><?xml version="1.0" encoding="utf-8"?>
<a:theme xmlns:a="http://schemas.openxmlformats.org/drawingml/2006/main" name="バッジ">
  <a:themeElements>
    <a:clrScheme name="バッジ">
      <a:dk1>
        <a:srgbClr val="000000"/>
      </a:dk1>
      <a:lt1>
        <a:srgbClr val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470</Words>
  <Application>Microsoft Office PowerPoint</Application>
  <PresentationFormat>ワイド画面</PresentationFormat>
  <Paragraphs>90</Paragraphs>
  <Slides>8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Arial</vt:lpstr>
      <vt:lpstr>Gill Sans MT</vt:lpstr>
      <vt:lpstr>Gill Sans</vt:lpstr>
      <vt:lpstr>Impact</vt:lpstr>
      <vt:lpstr>バッジ</vt:lpstr>
      <vt:lpstr>オンライン対戦 九九で神経衰弱</vt:lpstr>
      <vt:lpstr>基本概要</vt:lpstr>
      <vt:lpstr>画面概要</vt:lpstr>
      <vt:lpstr>トップ：練習モードの設定</vt:lpstr>
      <vt:lpstr>トップ：対戦モードの設定</vt:lpstr>
      <vt:lpstr>ゲーム画面</vt:lpstr>
      <vt:lpstr>ゲーム画面（中身のサンプル）</vt:lpstr>
      <vt:lpstr>ゲーム画面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オンライン対戦 九九神経衰弱</dc:title>
  <dc:creator>すらら システム03</dc:creator>
  <cp:lastModifiedBy>すらら システム03</cp:lastModifiedBy>
  <cp:revision>16</cp:revision>
  <dcterms:created xsi:type="dcterms:W3CDTF">2021-10-14T06:31:16Z</dcterms:created>
  <dcterms:modified xsi:type="dcterms:W3CDTF">2021-10-20T05:49:50Z</dcterms:modified>
</cp:coreProperties>
</file>