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0"/>
  </p:notesMasterIdLst>
  <p:handoutMasterIdLst>
    <p:handoutMasterId r:id="rId21"/>
  </p:handoutMasterIdLst>
  <p:sldIdLst>
    <p:sldId id="256" r:id="rId2"/>
    <p:sldId id="400" r:id="rId3"/>
    <p:sldId id="482" r:id="rId4"/>
    <p:sldId id="483" r:id="rId5"/>
    <p:sldId id="485" r:id="rId6"/>
    <p:sldId id="484" r:id="rId7"/>
    <p:sldId id="486" r:id="rId8"/>
    <p:sldId id="487" r:id="rId9"/>
    <p:sldId id="488" r:id="rId10"/>
    <p:sldId id="489" r:id="rId11"/>
    <p:sldId id="490" r:id="rId12"/>
    <p:sldId id="491" r:id="rId13"/>
    <p:sldId id="492" r:id="rId14"/>
    <p:sldId id="493" r:id="rId15"/>
    <p:sldId id="494" r:id="rId16"/>
    <p:sldId id="495" r:id="rId17"/>
    <p:sldId id="496" r:id="rId18"/>
    <p:sldId id="497" r:id="rId19"/>
  </p:sldIdLst>
  <p:sldSz cx="9144000" cy="6858000" type="screen4x3"/>
  <p:notesSz cx="6864350" cy="9996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5E1E4A79-3C6C-4A46-802C-78732A002114}">
          <p14:sldIdLst>
            <p14:sldId id="256"/>
            <p14:sldId id="400"/>
            <p14:sldId id="482"/>
            <p14:sldId id="483"/>
            <p14:sldId id="485"/>
            <p14:sldId id="484"/>
            <p14:sldId id="486"/>
            <p14:sldId id="487"/>
            <p14:sldId id="488"/>
            <p14:sldId id="489"/>
            <p14:sldId id="490"/>
            <p14:sldId id="491"/>
            <p14:sldId id="492"/>
            <p14:sldId id="493"/>
            <p14:sldId id="494"/>
            <p14:sldId id="495"/>
            <p14:sldId id="496"/>
            <p14:sldId id="4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4CB81-2442-D540-A500-A7E843D440D7}" v="278" dt="2020-04-26T04:03:43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67"/>
    <p:restoredTop sz="94697"/>
  </p:normalViewPr>
  <p:slideViewPr>
    <p:cSldViewPr snapToGrid="0" snapToObjects="1">
      <p:cViewPr varScale="1">
        <p:scale>
          <a:sx n="108" d="100"/>
          <a:sy n="108" d="100"/>
        </p:scale>
        <p:origin x="146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BE801-004D-41B3-A303-4A9120354819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A9D20-255A-4000-A7F4-6A2239EFD3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12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395F002E-5A5B-40F9-BDC6-6D5333F829D9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6B9B3054-9C3E-4DCA-AD26-56964E104B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18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6270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0291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181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044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256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131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56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458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69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396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65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293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158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007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215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417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315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3054-9C3E-4DCA-AD26-56964E104BB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17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69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43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115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11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618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026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20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685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55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22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70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30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468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1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11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20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B3106-23E7-48B3-B5C9-0A0C1B0A3607}" type="datetimeFigureOut">
              <a:rPr kumimoji="1" lang="ja-JP" altLang="en-US" smtClean="0"/>
              <a:t>2020/4/26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618B20-76E5-460B-AA26-8E7FF36368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11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partners-pb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2"/>
          <p:cNvSpPr>
            <a:spLocks noChangeArrowheads="1"/>
          </p:cNvSpPr>
          <p:nvPr/>
        </p:nvSpPr>
        <p:spPr bwMode="auto">
          <a:xfrm>
            <a:off x="865188" y="1641475"/>
            <a:ext cx="7812087" cy="1529995"/>
          </a:xfrm>
          <a:prstGeom prst="rect">
            <a:avLst/>
          </a:prstGeom>
          <a:solidFill>
            <a:srgbClr val="CC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Times New Roman" pitchFamily="18" charset="0"/>
                <a:ea typeface="HGP創英角ｺﾞｼｯｸUB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  <a:latin typeface="Adobe Heiti Std R" pitchFamily="34" charset="-128"/>
                <a:ea typeface="Adobe Heiti Std R"/>
              </a:rPr>
              <a:t>１０分でわかる！</a:t>
            </a:r>
            <a:endParaRPr lang="en-US" altLang="ja-JP" dirty="0">
              <a:solidFill>
                <a:schemeClr val="bg1"/>
              </a:solidFill>
              <a:latin typeface="Adobe Heiti Std R" pitchFamily="34" charset="-128"/>
              <a:ea typeface="Adobe Heiti Std R"/>
            </a:endParaRPr>
          </a:p>
          <a:p>
            <a:pPr algn="ctr" eaLnBrk="1" hangingPunct="1"/>
            <a:r>
              <a:rPr lang="x-none" altLang="en-US">
                <a:solidFill>
                  <a:schemeClr val="bg1"/>
                </a:solidFill>
                <a:latin typeface="Adobe Heiti Std R" pitchFamily="34" charset="-128"/>
                <a:ea typeface="Adobe Heiti Std R" pitchFamily="34" charset="-128"/>
              </a:rPr>
              <a:t>不動産投資</a:t>
            </a:r>
            <a:r>
              <a:rPr lang="ja-JP" altLang="en-US">
                <a:solidFill>
                  <a:schemeClr val="bg1"/>
                </a:solidFill>
                <a:latin typeface="Adobe Heiti Std R" pitchFamily="34" charset="-128"/>
                <a:ea typeface="Adobe Heiti Std R" pitchFamily="34" charset="-128"/>
              </a:rPr>
              <a:t>の基本</a:t>
            </a:r>
            <a:endParaRPr lang="en-US" altLang="en-US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</p:txBody>
      </p:sp>
      <p:pic>
        <p:nvPicPr>
          <p:cNvPr id="6" name="Picture 43" descr="2ILM14_AA020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33800"/>
            <a:ext cx="88106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4" descr="2ILM14_AA030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43313"/>
            <a:ext cx="728663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" descr="2ILM14_AA031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13" y="3770313"/>
            <a:ext cx="908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C6B7AAE-232C-8941-9A5E-B75BAF01CA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3" r="1568" b="13353"/>
          <a:stretch/>
        </p:blipFill>
        <p:spPr>
          <a:xfrm>
            <a:off x="2904610" y="4693105"/>
            <a:ext cx="3334780" cy="169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70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419927" y="6358476"/>
            <a:ext cx="688329" cy="3849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メリット②　保険代わり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445" y="4778256"/>
            <a:ext cx="1511300" cy="1511300"/>
          </a:xfrm>
          <a:prstGeom prst="rect">
            <a:avLst/>
          </a:prstGeom>
        </p:spPr>
      </p:pic>
      <p:pic>
        <p:nvPicPr>
          <p:cNvPr id="12" name="図 11" descr="ae7227fb-s.png">
            <a:extLst>
              <a:ext uri="{FF2B5EF4-FFF2-40B4-BE49-F238E27FC236}">
                <a16:creationId xmlns:a16="http://schemas.microsoft.com/office/drawing/2014/main" id="{58F69EFE-B48B-3141-AB37-9B2546A6D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956" y="603340"/>
            <a:ext cx="1511300" cy="1511300"/>
          </a:xfrm>
          <a:prstGeom prst="rect">
            <a:avLst/>
          </a:prstGeom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D83AD738-72AC-3B4A-838D-A4575BC9D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1102592"/>
            <a:ext cx="7895806" cy="86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終身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死亡保障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1,000万円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（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O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社）、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65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歳より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月々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６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万円を</a:t>
            </a:r>
            <a:endParaRPr lang="en-US" altLang="x-none" sz="2400" b="1" dirty="0">
              <a:latin typeface="MS PMincho" panose="02020600040205080304" pitchFamily="18" charset="-128"/>
              <a:ea typeface="MS PMincho" panose="02020600040205080304" pitchFamily="18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一生涯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受け取る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個人年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金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保険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（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N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社）に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加入した場合</a:t>
            </a:r>
            <a:endParaRPr lang="ja-JP" altLang="x-none" sz="2400" b="1">
              <a:latin typeface="MS PMincho" panose="02020600040205080304" pitchFamily="18" charset="-128"/>
              <a:ea typeface="MS PMincho" panose="02020600040205080304" pitchFamily="18" charset="-128"/>
            </a:endParaRPr>
          </a:p>
          <a:p>
            <a:pPr eaLnBrk="1" hangingPunct="1">
              <a:spcBef>
                <a:spcPct val="20000"/>
              </a:spcBef>
            </a:pPr>
            <a:endParaRPr lang="ja-JP" altLang="x-none" sz="2000" b="1">
              <a:latin typeface="ＭＳ Ｐゴシック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15254B80-9589-1944-9EF1-097DD7F3A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618" y="1814842"/>
            <a:ext cx="7970838" cy="137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ja-JP" altLang="en-US" sz="2000" b="1">
              <a:latin typeface="ＭＳ Ｐゴシック"/>
            </a:endParaRPr>
          </a:p>
          <a:p>
            <a:pPr eaLnBrk="1" hangingPunct="1">
              <a:spcBef>
                <a:spcPct val="20000"/>
              </a:spcBef>
            </a:pP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30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歳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女性　…　</a:t>
            </a:r>
            <a:r>
              <a:rPr lang="x-none" altLang="x-none" sz="2400" b="1">
                <a:solidFill>
                  <a:srgbClr val="FF0000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月30,262円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　・　40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歳女性　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…　</a:t>
            </a:r>
            <a:r>
              <a:rPr lang="x-none" altLang="x-none" sz="2400" b="1">
                <a:solidFill>
                  <a:srgbClr val="FF0000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月39,178円</a:t>
            </a:r>
          </a:p>
          <a:p>
            <a:pPr eaLnBrk="1" hangingPunct="1">
              <a:spcBef>
                <a:spcPct val="20000"/>
              </a:spcBef>
            </a:pP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35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歳女性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　…　</a:t>
            </a:r>
            <a:r>
              <a:rPr lang="x-none" altLang="x-none" sz="2400" b="1">
                <a:solidFill>
                  <a:srgbClr val="FF0000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月34,150円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　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・　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45歳</a:t>
            </a:r>
            <a:r>
              <a:rPr lang="x-none" altLang="en-US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女性　</a:t>
            </a:r>
            <a:r>
              <a:rPr lang="x-none" altLang="x-none" sz="2400" b="1">
                <a:latin typeface="MS PMincho" panose="02020600040205080304" pitchFamily="18" charset="-128"/>
                <a:ea typeface="MS PMincho" panose="02020600040205080304" pitchFamily="18" charset="-128"/>
              </a:rPr>
              <a:t>…　</a:t>
            </a:r>
            <a:r>
              <a:rPr lang="x-none" altLang="x-none" sz="2400" b="1">
                <a:solidFill>
                  <a:srgbClr val="FF0000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月46,433円</a:t>
            </a:r>
          </a:p>
        </p:txBody>
      </p:sp>
      <p:pic>
        <p:nvPicPr>
          <p:cNvPr id="16" name="図 15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83185471-B12F-2F44-BE2F-A5FF970D2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4" y="3510005"/>
            <a:ext cx="1137867" cy="1117882"/>
          </a:xfrm>
          <a:prstGeom prst="rect">
            <a:avLst/>
          </a:prstGeom>
        </p:spPr>
      </p:pic>
      <p:sp>
        <p:nvSpPr>
          <p:cNvPr id="21" name="角丸四角形吹き出し 20">
            <a:extLst>
              <a:ext uri="{FF2B5EF4-FFF2-40B4-BE49-F238E27FC236}">
                <a16:creationId xmlns:a16="http://schemas.microsoft.com/office/drawing/2014/main" id="{F9E8F764-6AAF-174F-BB55-0EA8299DC081}"/>
              </a:ext>
            </a:extLst>
          </p:cNvPr>
          <p:cNvSpPr/>
          <p:nvPr/>
        </p:nvSpPr>
        <p:spPr>
          <a:xfrm>
            <a:off x="1485182" y="3366900"/>
            <a:ext cx="6698072" cy="1342436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1">
            <a:extLst>
              <a:ext uri="{FF2B5EF4-FFF2-40B4-BE49-F238E27FC236}">
                <a16:creationId xmlns:a16="http://schemas.microsoft.com/office/drawing/2014/main" id="{3BC2214C-ECBC-BE46-AFF2-75CD81CE5AC0}"/>
              </a:ext>
            </a:extLst>
          </p:cNvPr>
          <p:cNvSpPr txBox="1"/>
          <p:nvPr/>
        </p:nvSpPr>
        <p:spPr>
          <a:xfrm>
            <a:off x="1694268" y="3571098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そう、私も不動産投資を始めてから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生命保険や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がん保険は解約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しちゃったよ！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25" name="テキスト ボックス 1">
            <a:extLst>
              <a:ext uri="{FF2B5EF4-FFF2-40B4-BE49-F238E27FC236}">
                <a16:creationId xmlns:a16="http://schemas.microsoft.com/office/drawing/2014/main" id="{4045DA47-CA22-084E-B86A-EA899D939944}"/>
              </a:ext>
            </a:extLst>
          </p:cNvPr>
          <p:cNvSpPr txBox="1"/>
          <p:nvPr/>
        </p:nvSpPr>
        <p:spPr>
          <a:xfrm>
            <a:off x="909843" y="5288996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それは良いね！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家計の見直し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にもなるし♪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乳がんはやっぱり怖いなあ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</a:p>
        </p:txBody>
      </p:sp>
      <p:sp>
        <p:nvSpPr>
          <p:cNvPr id="26" name="角丸四角形吹き出し 25">
            <a:extLst>
              <a:ext uri="{FF2B5EF4-FFF2-40B4-BE49-F238E27FC236}">
                <a16:creationId xmlns:a16="http://schemas.microsoft.com/office/drawing/2014/main" id="{E9A2FE03-F9C3-1E4A-9FCE-173FC6E71520}"/>
              </a:ext>
            </a:extLst>
          </p:cNvPr>
          <p:cNvSpPr/>
          <p:nvPr/>
        </p:nvSpPr>
        <p:spPr>
          <a:xfrm>
            <a:off x="628094" y="5165188"/>
            <a:ext cx="6698072" cy="1013056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27" name="テキスト ボックス 1">
            <a:extLst>
              <a:ext uri="{FF2B5EF4-FFF2-40B4-BE49-F238E27FC236}">
                <a16:creationId xmlns:a16="http://schemas.microsoft.com/office/drawing/2014/main" id="{C56636A0-029A-604B-88B2-D46F94C3B4B0}"/>
              </a:ext>
            </a:extLst>
          </p:cNvPr>
          <p:cNvSpPr txBox="1"/>
          <p:nvPr/>
        </p:nvSpPr>
        <p:spPr>
          <a:xfrm>
            <a:off x="493137" y="4683629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28" name="テキスト ボックス 1">
            <a:extLst>
              <a:ext uri="{FF2B5EF4-FFF2-40B4-BE49-F238E27FC236}">
                <a16:creationId xmlns:a16="http://schemas.microsoft.com/office/drawing/2014/main" id="{D70F3757-E757-6E44-A4D3-BF11142F2028}"/>
              </a:ext>
            </a:extLst>
          </p:cNvPr>
          <p:cNvSpPr txBox="1"/>
          <p:nvPr/>
        </p:nvSpPr>
        <p:spPr>
          <a:xfrm>
            <a:off x="7877361" y="6358476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102966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69839" y="6388100"/>
            <a:ext cx="700584" cy="35535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メリット③　節税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685318" y="5498307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そうです！この前、源泉徴収表をみて税金に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びっくりしました！節税は嬉しい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旅行行こう♪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189339" y="1993348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25600" y="1022967"/>
            <a:ext cx="6484598" cy="3695539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388939" y="3513683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963534" y="1190844"/>
            <a:ext cx="6701760" cy="3785652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あとは、あくまでおまけですが！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不動産投資をすると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３</a:t>
            </a:r>
            <a:r>
              <a:rPr lang="en-US" altLang="ja-JP" sz="2400" b="1" u="sng" dirty="0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５年間所得税と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住民税が戻ってきます！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サラリーマンが節税できるのは生命保険、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en-US" altLang="ja-JP" sz="2400" b="1" dirty="0" err="1">
                <a:ea typeface="ＭＳ Ｐ明朝" panose="02020600040205080304" pitchFamily="18" charset="-128"/>
                <a:cs typeface="+mn-lt"/>
              </a:rPr>
              <a:t>iDeCo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ぐらいですからね。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優香さんは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おひとりさまで年収も高い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ので、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節税効果も高いでしょう。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094" y="4718506"/>
            <a:ext cx="1591200" cy="1591200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78706" y="5421891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12" name="テキスト ボックス 1">
            <a:extLst>
              <a:ext uri="{FF2B5EF4-FFF2-40B4-BE49-F238E27FC236}">
                <a16:creationId xmlns:a16="http://schemas.microsoft.com/office/drawing/2014/main" id="{E4B19B3E-7D3D-A14F-A950-03084295CB85}"/>
              </a:ext>
            </a:extLst>
          </p:cNvPr>
          <p:cNvSpPr txBox="1"/>
          <p:nvPr/>
        </p:nvSpPr>
        <p:spPr>
          <a:xfrm>
            <a:off x="7509870" y="6388100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11314C7-56F9-2344-88FB-6F7C14D67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113" y="1190844"/>
            <a:ext cx="1155424" cy="96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05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69839" y="6388100"/>
            <a:ext cx="700584" cy="35535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メリット③　節税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3" name="図 2" descr="スクリーンショット, 抽象, 赤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DF059834-C620-6640-A000-C3FB0AC99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51" y="877699"/>
            <a:ext cx="7115217" cy="4470111"/>
          </a:xfrm>
          <a:prstGeom prst="rect">
            <a:avLst/>
          </a:prstGeom>
        </p:spPr>
      </p:pic>
      <p:pic>
        <p:nvPicPr>
          <p:cNvPr id="16" name="図 15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2120F57C-C665-4345-B584-09470B19BA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372940" y="5160463"/>
            <a:ext cx="1133719" cy="1244458"/>
          </a:xfrm>
          <a:prstGeom prst="rect">
            <a:avLst/>
          </a:prstGeom>
        </p:spPr>
      </p:pic>
      <p:sp>
        <p:nvSpPr>
          <p:cNvPr id="21" name="テキスト ボックス 1">
            <a:extLst>
              <a:ext uri="{FF2B5EF4-FFF2-40B4-BE49-F238E27FC236}">
                <a16:creationId xmlns:a16="http://schemas.microsoft.com/office/drawing/2014/main" id="{637AAE16-F349-A543-B3A6-2A89CDCF307F}"/>
              </a:ext>
            </a:extLst>
          </p:cNvPr>
          <p:cNvSpPr txBox="1"/>
          <p:nvPr/>
        </p:nvSpPr>
        <p:spPr>
          <a:xfrm>
            <a:off x="516048" y="6450974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9B0FF685-172C-A940-B445-FE58169496E1}"/>
              </a:ext>
            </a:extLst>
          </p:cNvPr>
          <p:cNvSpPr/>
          <p:nvPr/>
        </p:nvSpPr>
        <p:spPr>
          <a:xfrm>
            <a:off x="1738881" y="5365115"/>
            <a:ext cx="6470306" cy="1008853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1">
            <a:extLst>
              <a:ext uri="{FF2B5EF4-FFF2-40B4-BE49-F238E27FC236}">
                <a16:creationId xmlns:a16="http://schemas.microsoft.com/office/drawing/2014/main" id="{8B90EC12-3556-064A-823D-9153FE336861}"/>
              </a:ext>
            </a:extLst>
          </p:cNvPr>
          <p:cNvSpPr txBox="1"/>
          <p:nvPr/>
        </p:nvSpPr>
        <p:spPr>
          <a:xfrm>
            <a:off x="1587039" y="5483893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いくら戻って来るのかは皆さんの税率や物件に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pPr algn="ctr"/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よって変わるので、お問い合わせください。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7915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リスクについて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687963" y="1166122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なんか良いことばかりで怪しく見えてきました。。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リスクは無いんですか？？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210714" y="3546210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91553" y="2686457"/>
            <a:ext cx="6686493" cy="3646993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410314" y="5066545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2031926" y="2826992"/>
            <a:ext cx="6701760" cy="341632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不動産投資のリスクは金利の上昇、修繕費、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自然災害、管理など色々ありますが、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何と言っても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１番は立地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です！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立地が良ければ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空室期間も短く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て済み、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家賃が維持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され、時には上昇し、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資産価値も維持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されるのです！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立地でかなりの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リスクが軽減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されるでしょう。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74" y="476784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10314" y="1070828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1DEB1EE5-72B9-8243-A78F-9D710D119622}"/>
              </a:ext>
            </a:extLst>
          </p:cNvPr>
          <p:cNvSpPr txBox="1"/>
          <p:nvPr/>
        </p:nvSpPr>
        <p:spPr>
          <a:xfrm>
            <a:off x="7640645" y="2170446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178881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57" y="175124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リスクについて（立地選び）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160228" y="6248930"/>
            <a:ext cx="7566622" cy="46166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 u="sng">
                <a:highlight>
                  <a:srgbClr val="FFFF00"/>
                </a:highlight>
                <a:ea typeface="ＭＳ Ｐ明朝" panose="02020600040205080304" pitchFamily="18" charset="-128"/>
                <a:cs typeface="+mn-lt"/>
              </a:rPr>
              <a:t>これは融資する多くの銀行が決めている条件です！</a:t>
            </a:r>
            <a:endParaRPr lang="en-US" altLang="ja-JP" sz="2400" b="1" u="sng" dirty="0">
              <a:highlight>
                <a:srgbClr val="FFFF00"/>
              </a:highlight>
              <a:ea typeface="ＭＳ Ｐ明朝" panose="02020600040205080304" pitchFamily="18" charset="-128"/>
              <a:cs typeface="+mn-lt"/>
            </a:endParaRP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B1A0AA7B-7EA4-0949-A672-88F28AF71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02230"/>
              </p:ext>
            </p:extLst>
          </p:nvPr>
        </p:nvGraphicFramePr>
        <p:xfrm>
          <a:off x="788688" y="3555903"/>
          <a:ext cx="7566623" cy="26161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566623">
                  <a:extLst>
                    <a:ext uri="{9D8B030D-6E8A-4147-A177-3AD203B41FA5}">
                      <a16:colId xmlns:a16="http://schemas.microsoft.com/office/drawing/2014/main" val="1791846270"/>
                    </a:ext>
                  </a:extLst>
                </a:gridCol>
              </a:tblGrid>
              <a:tr h="4758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/>
                        <a:t>安定性のある立地条件とは？？？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872091"/>
                  </a:ext>
                </a:extLst>
              </a:tr>
              <a:tr h="4758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/>
                        <a:t>東京２３区内　・　横浜市中心部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689579"/>
                  </a:ext>
                </a:extLst>
              </a:tr>
              <a:tr h="8983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/>
                        <a:t>山手線の内側もしくはターミナル駅</a:t>
                      </a:r>
                      <a:endParaRPr kumimoji="1" lang="en-US" altLang="ja-JP" sz="2400" dirty="0"/>
                    </a:p>
                    <a:p>
                      <a:pPr algn="ctr"/>
                      <a:r>
                        <a:rPr kumimoji="1" lang="ja-JP" altLang="en-US" sz="2400"/>
                        <a:t>（池袋、新宿、渋谷、品川、東京、秋葉原）</a:t>
                      </a:r>
                      <a:r>
                        <a:rPr kumimoji="1" lang="en-US" altLang="ja-JP" sz="2400" dirty="0"/>
                        <a:t> </a:t>
                      </a:r>
                      <a:r>
                        <a:rPr kumimoji="1" lang="ja-JP" altLang="en-US" sz="2400"/>
                        <a:t>まで</a:t>
                      </a:r>
                      <a:endParaRPr kumimoji="1" lang="en-US" altLang="ja-JP" sz="2400" dirty="0"/>
                    </a:p>
                    <a:p>
                      <a:pPr algn="ctr"/>
                      <a:r>
                        <a:rPr kumimoji="1" lang="ja-JP" altLang="en-US" sz="2400"/>
                        <a:t>１５分以内で行ける駅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239856"/>
                  </a:ext>
                </a:extLst>
              </a:tr>
              <a:tr h="4758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/>
                        <a:t>上記の駅より徒歩１０分以内</a:t>
                      </a:r>
                      <a:endParaRPr kumimoji="1" lang="ja-JP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735579"/>
                  </a:ext>
                </a:extLst>
              </a:tr>
            </a:tbl>
          </a:graphicData>
        </a:graphic>
      </p:graphicFrame>
      <p:pic>
        <p:nvPicPr>
          <p:cNvPr id="14" name="図 13" descr="文字と写真のスクリーンショット&#10;&#10;自動的に生成された説明">
            <a:extLst>
              <a:ext uri="{FF2B5EF4-FFF2-40B4-BE49-F238E27FC236}">
                <a16:creationId xmlns:a16="http://schemas.microsoft.com/office/drawing/2014/main" id="{38C0A3F8-5CC7-0844-A8EC-548020E5B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3543" r="-2510"/>
          <a:stretch/>
        </p:blipFill>
        <p:spPr>
          <a:xfrm>
            <a:off x="274210" y="1180835"/>
            <a:ext cx="8595578" cy="1670720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4B517D00-7B08-3E4D-8823-64A182731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982" y="685902"/>
            <a:ext cx="5596785" cy="47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ja-JP" altLang="en-US" sz="2400" b="1" u="sng">
                <a:latin typeface="ＭＳ Ｐゴシック"/>
              </a:rPr>
              <a:t>東京区部　単独世帯数（出典</a:t>
            </a:r>
            <a:r>
              <a:rPr lang="en-US" altLang="ja-JP" sz="2400" b="1" u="sng" dirty="0">
                <a:latin typeface="ＭＳ Ｐゴシック"/>
              </a:rPr>
              <a:t>:</a:t>
            </a:r>
            <a:r>
              <a:rPr lang="ja-JP" altLang="en-US" sz="2400" b="1" u="sng">
                <a:latin typeface="ＭＳ Ｐゴシック"/>
              </a:rPr>
              <a:t>東京都）</a:t>
            </a:r>
            <a:endParaRPr lang="x-none" altLang="x-none" sz="2400" b="1" u="sng">
              <a:latin typeface="ＭＳ Ｐゴシック"/>
            </a:endParaRPr>
          </a:p>
        </p:txBody>
      </p:sp>
      <p:sp>
        <p:nvSpPr>
          <p:cNvPr id="2" name="右矢印 1">
            <a:extLst>
              <a:ext uri="{FF2B5EF4-FFF2-40B4-BE49-F238E27FC236}">
                <a16:creationId xmlns:a16="http://schemas.microsoft.com/office/drawing/2014/main" id="{EED0BCC9-F668-394B-BCF0-24280C276F64}"/>
              </a:ext>
            </a:extLst>
          </p:cNvPr>
          <p:cNvSpPr/>
          <p:nvPr/>
        </p:nvSpPr>
        <p:spPr>
          <a:xfrm>
            <a:off x="1937205" y="2741182"/>
            <a:ext cx="6553199" cy="737889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ysClr val="windowText" lastClr="000000"/>
                </a:solidFill>
              </a:rPr>
              <a:t>２０年間毎年人口増の東京２３区</a:t>
            </a:r>
          </a:p>
        </p:txBody>
      </p:sp>
    </p:spTree>
    <p:extLst>
      <p:ext uri="{BB962C8B-B14F-4D97-AF65-F5344CB8AC3E}">
        <p14:creationId xmlns:p14="http://schemas.microsoft.com/office/powerpoint/2010/main" val="1574703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スタートの資金について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489926" y="1160512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立地をちゃんと選べばリスクは軽減されるんだね！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でも最初に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頭金とか大きなお金必要なのかな？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210714" y="3546210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91553" y="2686457"/>
            <a:ext cx="6701760" cy="3100715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410314" y="5066545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950805" y="3019832"/>
            <a:ext cx="6701760" cy="267765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一昔前は価格の５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１０％頭金が必要でしたが、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今は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頭金１０万円のみ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、残りは融資で！と言う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ことが可能になっています。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そのため、まとまった資金がないとスタート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できないのでは？と言う心配はありませんので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ご安心ください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(^^)</a:t>
            </a: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74" y="476784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10314" y="1070828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1DEB1EE5-72B9-8243-A78F-9D710D119622}"/>
              </a:ext>
            </a:extLst>
          </p:cNvPr>
          <p:cNvSpPr txBox="1"/>
          <p:nvPr/>
        </p:nvSpPr>
        <p:spPr>
          <a:xfrm>
            <a:off x="7640645" y="2170446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2459119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ローンについて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846031" y="1058579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よかった！１０万円なら私でもできるわ♪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あとは何かポイントってあるの？？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210714" y="2983475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62545" y="2136185"/>
            <a:ext cx="6715501" cy="4022378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410314" y="4514479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871224" y="2372911"/>
            <a:ext cx="7055861" cy="3785652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はい、第一のポイントは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「ローンが組めるか」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です！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ローンが組めないと絵に描いた餅ですからね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^^;</a:t>
            </a: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審査は自宅購入よりも厳しくなっています。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・勤務先（上場、非上場、規模、売上、従業員数）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　　　　（公務員、国家資格保有者は評価高い）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・勤続年数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（基本は３年以上）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・年収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（最低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400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万円以上）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・自宅その他ローンの有無、延滞歴の有無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・保険に加入できる健康状態かどうか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74" y="308636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10314" y="946436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">
            <a:extLst>
              <a:ext uri="{FF2B5EF4-FFF2-40B4-BE49-F238E27FC236}">
                <a16:creationId xmlns:a16="http://schemas.microsoft.com/office/drawing/2014/main" id="{030AA952-E859-AD4E-8177-7B9A26B85A3A}"/>
              </a:ext>
            </a:extLst>
          </p:cNvPr>
          <p:cNvSpPr txBox="1"/>
          <p:nvPr/>
        </p:nvSpPr>
        <p:spPr>
          <a:xfrm>
            <a:off x="968578" y="6323120"/>
            <a:ext cx="7566622" cy="46166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 u="sng">
                <a:highlight>
                  <a:srgbClr val="FFFF00"/>
                </a:highlight>
                <a:ea typeface="ＭＳ Ｐ明朝" panose="02020600040205080304" pitchFamily="18" charset="-128"/>
                <a:cs typeface="+mn-lt"/>
              </a:rPr>
              <a:t>各金融機関基準が違うため、まずはご相談ください！</a:t>
            </a:r>
            <a:endParaRPr lang="en-US" altLang="ja-JP" sz="2400" b="1" u="sng" dirty="0">
              <a:highlight>
                <a:srgbClr val="FFFF00"/>
              </a:highlight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5048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ローンについて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14" name="図 13" descr="sinpai.png">
            <a:extLst>
              <a:ext uri="{FF2B5EF4-FFF2-40B4-BE49-F238E27FC236}">
                <a16:creationId xmlns:a16="http://schemas.microsoft.com/office/drawing/2014/main" id="{D6957018-DF19-9544-BF3B-DA796DD16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31" y="825245"/>
            <a:ext cx="1476375" cy="1476375"/>
          </a:xfrm>
          <a:prstGeom prst="rect">
            <a:avLst/>
          </a:prstGeom>
        </p:spPr>
      </p:pic>
      <p:pic>
        <p:nvPicPr>
          <p:cNvPr id="16" name="図 15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D10252FE-044B-394C-B46D-A3BB765F7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187" y="3105936"/>
            <a:ext cx="1476375" cy="1450445"/>
          </a:xfrm>
          <a:prstGeom prst="rect">
            <a:avLst/>
          </a:prstGeom>
        </p:spPr>
      </p:pic>
      <p:sp>
        <p:nvSpPr>
          <p:cNvPr id="21" name="角丸四角形吹き出し 20">
            <a:extLst>
              <a:ext uri="{FF2B5EF4-FFF2-40B4-BE49-F238E27FC236}">
                <a16:creationId xmlns:a16="http://schemas.microsoft.com/office/drawing/2014/main" id="{9D20FCDC-489C-5A4C-9E79-6A9DB9F1CE20}"/>
              </a:ext>
            </a:extLst>
          </p:cNvPr>
          <p:cNvSpPr/>
          <p:nvPr/>
        </p:nvSpPr>
        <p:spPr>
          <a:xfrm>
            <a:off x="1845786" y="1011309"/>
            <a:ext cx="7002852" cy="1155910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D4644F89-84FD-5F4F-8E4E-EF44CE448B29}"/>
              </a:ext>
            </a:extLst>
          </p:cNvPr>
          <p:cNvSpPr/>
          <p:nvPr/>
        </p:nvSpPr>
        <p:spPr>
          <a:xfrm>
            <a:off x="434531" y="2596552"/>
            <a:ext cx="6622148" cy="3359151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1">
            <a:extLst>
              <a:ext uri="{FF2B5EF4-FFF2-40B4-BE49-F238E27FC236}">
                <a16:creationId xmlns:a16="http://schemas.microsoft.com/office/drawing/2014/main" id="{62403372-D992-C84D-AF29-0B89A3E38B83}"/>
              </a:ext>
            </a:extLst>
          </p:cNvPr>
          <p:cNvSpPr txBox="1"/>
          <p:nvPr/>
        </p:nvSpPr>
        <p:spPr>
          <a:xfrm>
            <a:off x="2016101" y="1127090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彩子、ありがとう！不動産投資って想像よりずっと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ハードルが低くて、私にも出来そうな気がするわ！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26" name="テキスト ボックス 1">
            <a:extLst>
              <a:ext uri="{FF2B5EF4-FFF2-40B4-BE49-F238E27FC236}">
                <a16:creationId xmlns:a16="http://schemas.microsoft.com/office/drawing/2014/main" id="{7BD2BB36-20DF-3447-AAAF-BE6A14218691}"/>
              </a:ext>
            </a:extLst>
          </p:cNvPr>
          <p:cNvSpPr txBox="1"/>
          <p:nvPr/>
        </p:nvSpPr>
        <p:spPr>
          <a:xfrm>
            <a:off x="32252" y="1563367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27" name="テキスト ボックス 1">
            <a:extLst>
              <a:ext uri="{FF2B5EF4-FFF2-40B4-BE49-F238E27FC236}">
                <a16:creationId xmlns:a16="http://schemas.microsoft.com/office/drawing/2014/main" id="{19D7AE1B-2F34-BA4E-B385-80004E194F5F}"/>
              </a:ext>
            </a:extLst>
          </p:cNvPr>
          <p:cNvSpPr txBox="1"/>
          <p:nvPr/>
        </p:nvSpPr>
        <p:spPr>
          <a:xfrm>
            <a:off x="434531" y="2718470"/>
            <a:ext cx="6622148" cy="3046988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よかったわ！　でもね、物件選びも大事だけど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私たちは素人だから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誰から買うか、どの会社に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　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管理を任せるか、きちんと購入した後も色々な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　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情報提供をしてくれたりサポートしてくれるか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同じぐらい重要なんだよね！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私の担当者がね、いつも言ってるの。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「マネー格差は情報格差」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だって！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28" name="テキスト ボックス 1">
            <a:extLst>
              <a:ext uri="{FF2B5EF4-FFF2-40B4-BE49-F238E27FC236}">
                <a16:creationId xmlns:a16="http://schemas.microsoft.com/office/drawing/2014/main" id="{64A27AE1-7C53-6F45-9C39-BE6E1AE4DC4A}"/>
              </a:ext>
            </a:extLst>
          </p:cNvPr>
          <p:cNvSpPr txBox="1"/>
          <p:nvPr/>
        </p:nvSpPr>
        <p:spPr>
          <a:xfrm>
            <a:off x="7751519" y="4686868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29" name="テキスト ボックス 1">
            <a:extLst>
              <a:ext uri="{FF2B5EF4-FFF2-40B4-BE49-F238E27FC236}">
                <a16:creationId xmlns:a16="http://schemas.microsoft.com/office/drawing/2014/main" id="{6CCE6448-CECB-BC42-A679-0FC128B3DCCE}"/>
              </a:ext>
            </a:extLst>
          </p:cNvPr>
          <p:cNvSpPr txBox="1"/>
          <p:nvPr/>
        </p:nvSpPr>
        <p:spPr>
          <a:xfrm>
            <a:off x="811424" y="6323120"/>
            <a:ext cx="7566622" cy="46166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 u="sng">
                <a:highlight>
                  <a:srgbClr val="FFFF00"/>
                </a:highlight>
                <a:ea typeface="ＭＳ Ｐ明朝" panose="02020600040205080304" pitchFamily="18" charset="-128"/>
                <a:cs typeface="+mn-lt"/>
              </a:rPr>
              <a:t>優香さんは自分に合う物件、会社を選べたのでしょうか。</a:t>
            </a:r>
            <a:endParaRPr lang="en-US" altLang="ja-JP" sz="2400" b="1" u="sng" dirty="0">
              <a:highlight>
                <a:srgbClr val="FFFF00"/>
              </a:highlight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5693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78046" y="6492050"/>
            <a:ext cx="549039" cy="2411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ja-JP" sz="1500" dirty="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当社会社概要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0FD52129-B654-0D43-A209-1DA538D4E92F}"/>
              </a:ext>
            </a:extLst>
          </p:cNvPr>
          <p:cNvSpPr txBox="1"/>
          <p:nvPr/>
        </p:nvSpPr>
        <p:spPr>
          <a:xfrm>
            <a:off x="287448" y="946510"/>
            <a:ext cx="7992952" cy="267765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 dirty="0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FP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事務所ワールドパートナーズ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住所：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400" b="1">
                <a:solidFill>
                  <a:srgbClr val="454545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東京都豊島区南池袋</a:t>
            </a:r>
            <a:r>
              <a:rPr lang="en-US" altLang="ja-JP" sz="2400" b="1" dirty="0">
                <a:solidFill>
                  <a:srgbClr val="454545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1-16-15</a:t>
            </a:r>
            <a:r>
              <a:rPr lang="ja-JP" altLang="en-US" sz="2400" b="1">
                <a:solidFill>
                  <a:srgbClr val="454545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　ダイヤゲート池袋</a:t>
            </a:r>
            <a:r>
              <a:rPr lang="en-US" altLang="ja-JP" sz="2400" b="1" dirty="0">
                <a:solidFill>
                  <a:srgbClr val="454545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5</a:t>
            </a:r>
            <a:r>
              <a:rPr lang="en" altLang="ja-JP" sz="2400" b="1" dirty="0">
                <a:solidFill>
                  <a:srgbClr val="454545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F</a:t>
            </a:r>
          </a:p>
          <a:p>
            <a:r>
              <a:rPr lang="en-US" altLang="ja-JP" sz="2400" b="1" dirty="0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HP  </a:t>
            </a:r>
            <a:r>
              <a:rPr lang="ja-JP" altLang="en-US" sz="2400" b="1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：　</a:t>
            </a:r>
            <a:r>
              <a:rPr lang="en" altLang="ja-JP" sz="2400" b="1" dirty="0">
                <a:latin typeface="MS PMincho" panose="02020600040205080304" pitchFamily="18" charset="-128"/>
                <a:ea typeface="MS PMincho" panose="02020600040205080304" pitchFamily="18" charset="-128"/>
                <a:cs typeface="+mn-lt"/>
                <a:hlinkClick r:id="rId3"/>
              </a:rPr>
              <a:t>https://worldpartners-pb.com</a:t>
            </a:r>
            <a:endParaRPr lang="en" altLang="ja-JP" sz="2400" b="1" dirty="0">
              <a:latin typeface="MS PMincho" panose="02020600040205080304" pitchFamily="18" charset="-128"/>
              <a:ea typeface="MS PMincho" panose="02020600040205080304" pitchFamily="18" charset="-128"/>
              <a:cs typeface="+mn-lt"/>
            </a:endParaRPr>
          </a:p>
          <a:p>
            <a:r>
              <a:rPr lang="en" altLang="ja-JP" sz="2400" b="1" dirty="0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Mail :  </a:t>
            </a:r>
            <a:r>
              <a:rPr lang="en" altLang="ja-JP" sz="2400" b="1" dirty="0" err="1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info.worldpartners@gmail.com</a:t>
            </a:r>
            <a:endParaRPr lang="en" altLang="ja-JP" sz="2400" b="1" dirty="0">
              <a:latin typeface="MS PMincho" panose="02020600040205080304" pitchFamily="18" charset="-128"/>
              <a:ea typeface="MS PMincho" panose="02020600040205080304" pitchFamily="18" charset="-128"/>
              <a:cs typeface="+mn-lt"/>
            </a:endParaRPr>
          </a:p>
          <a:p>
            <a:r>
              <a:rPr lang="ja-JP" altLang="en-US" sz="2400" b="1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事業内容　：　家計におけるマネーコンサルティング全般</a:t>
            </a:r>
            <a:endParaRPr lang="en-US" altLang="ja-JP" sz="2400" b="1" dirty="0">
              <a:latin typeface="MS PMincho" panose="02020600040205080304" pitchFamily="18" charset="-128"/>
              <a:ea typeface="MS PMincho" panose="02020600040205080304" pitchFamily="18" charset="-128"/>
              <a:cs typeface="+mn-lt"/>
            </a:endParaRPr>
          </a:p>
          <a:p>
            <a:r>
              <a:rPr lang="ja-JP" altLang="en-US" sz="2400" b="1">
                <a:latin typeface="MS PMincho" panose="02020600040205080304" pitchFamily="18" charset="-128"/>
                <a:ea typeface="MS PMincho" panose="02020600040205080304" pitchFamily="18" charset="-128"/>
                <a:cs typeface="+mn-lt"/>
              </a:rPr>
              <a:t>　　（不動産、住宅ローン、資産運用、保険、相続その他）</a:t>
            </a:r>
            <a:endParaRPr lang="en-US" altLang="ja-JP" sz="2400" b="1" dirty="0">
              <a:latin typeface="MS PMincho" panose="02020600040205080304" pitchFamily="18" charset="-128"/>
              <a:ea typeface="MS PMincho" panose="02020600040205080304" pitchFamily="18" charset="-128"/>
              <a:cs typeface="+mn-lt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BD6B45-33AA-BC4E-B1E3-58121856F7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6" t="11645" r="20972" b="11645"/>
          <a:stretch/>
        </p:blipFill>
        <p:spPr>
          <a:xfrm>
            <a:off x="4572000" y="173323"/>
            <a:ext cx="1468450" cy="1388470"/>
          </a:xfrm>
          <a:prstGeom prst="rect">
            <a:avLst/>
          </a:prstGeom>
        </p:spPr>
      </p:pic>
      <p:sp>
        <p:nvSpPr>
          <p:cNvPr id="18" name="AutoShape 6">
            <a:extLst>
              <a:ext uri="{FF2B5EF4-FFF2-40B4-BE49-F238E27FC236}">
                <a16:creationId xmlns:a16="http://schemas.microsoft.com/office/drawing/2014/main" id="{FA2C8075-B29F-A84C-B883-26EBBC25F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7937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不動産投資相談のメリット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4CDBD77A-57B2-4948-8912-110702419666}"/>
              </a:ext>
            </a:extLst>
          </p:cNvPr>
          <p:cNvSpPr txBox="1"/>
          <p:nvPr/>
        </p:nvSpPr>
        <p:spPr>
          <a:xfrm>
            <a:off x="385094" y="4474106"/>
            <a:ext cx="7992952" cy="1938992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 u="sng" dirty="0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10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社近くの不動産会社と提携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しており、物件ありきではなく、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お客様のライフプランに合わせて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物件をご提案。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AI 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による駅力分析ソフト、リスクシミュレーションソフトを使い、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客観的な観点よりアドバイス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を行なっている。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5" name="図 4" descr="建物, 屋外, 橋, 大きい が含まれている画像&#10;&#10;自動的に生成された説明">
            <a:extLst>
              <a:ext uri="{FF2B5EF4-FFF2-40B4-BE49-F238E27FC236}">
                <a16:creationId xmlns:a16="http://schemas.microsoft.com/office/drawing/2014/main" id="{0D6F15D9-7957-6640-BE90-33D3457470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275" y="112091"/>
            <a:ext cx="1054100" cy="140546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3F80449-4E57-2B41-8DA6-60E6FBE9FD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82" y="185041"/>
            <a:ext cx="1679421" cy="125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3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ja-JP" sz="1500"/>
          </a:p>
        </p:txBody>
      </p:sp>
      <p:pic>
        <p:nvPicPr>
          <p:cNvPr id="16" name="図 15" descr="sinpai.png">
            <a:extLst>
              <a:ext uri="{FF2B5EF4-FFF2-40B4-BE49-F238E27FC236}">
                <a16:creationId xmlns:a16="http://schemas.microsoft.com/office/drawing/2014/main" id="{5D85B000-841F-2E4C-97C8-92CC9DDC5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53" y="818948"/>
            <a:ext cx="1476375" cy="1476375"/>
          </a:xfrm>
          <a:prstGeom prst="rect">
            <a:avLst/>
          </a:prstGeom>
        </p:spPr>
      </p:pic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50" y="237926"/>
            <a:ext cx="2889021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登場人物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18" name="図 17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0CB5F7B8-FFBC-BB41-907D-BC17B118DC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381453" y="4742410"/>
            <a:ext cx="1270634" cy="1394746"/>
          </a:xfrm>
          <a:prstGeom prst="rect">
            <a:avLst/>
          </a:prstGeom>
        </p:spPr>
      </p:pic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390DFBB3-5C53-434A-BF83-9F8BC3BC1D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2" y="2793644"/>
            <a:ext cx="1476375" cy="1450445"/>
          </a:xfrm>
          <a:prstGeom prst="rect">
            <a:avLst/>
          </a:prstGeom>
        </p:spPr>
      </p:pic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739C61EB-D1A4-4448-829E-30584D030DC4}"/>
              </a:ext>
            </a:extLst>
          </p:cNvPr>
          <p:cNvSpPr/>
          <p:nvPr/>
        </p:nvSpPr>
        <p:spPr>
          <a:xfrm>
            <a:off x="2002971" y="986971"/>
            <a:ext cx="6759576" cy="108857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34" name="角丸四角形吹き出し 33">
            <a:extLst>
              <a:ext uri="{FF2B5EF4-FFF2-40B4-BE49-F238E27FC236}">
                <a16:creationId xmlns:a16="http://schemas.microsoft.com/office/drawing/2014/main" id="{F544B39F-6E82-F045-8C93-9AD72C5F7346}"/>
              </a:ext>
            </a:extLst>
          </p:cNvPr>
          <p:cNvSpPr/>
          <p:nvPr/>
        </p:nvSpPr>
        <p:spPr>
          <a:xfrm>
            <a:off x="2002971" y="2884713"/>
            <a:ext cx="6673485" cy="1166211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吹き出し 34">
            <a:extLst>
              <a:ext uri="{FF2B5EF4-FFF2-40B4-BE49-F238E27FC236}">
                <a16:creationId xmlns:a16="http://schemas.microsoft.com/office/drawing/2014/main" id="{3064260A-8407-6041-BAD9-3CF733364F75}"/>
              </a:ext>
            </a:extLst>
          </p:cNvPr>
          <p:cNvSpPr/>
          <p:nvPr/>
        </p:nvSpPr>
        <p:spPr>
          <a:xfrm>
            <a:off x="2002970" y="4895497"/>
            <a:ext cx="6602393" cy="1166210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2140399" y="1141923"/>
            <a:ext cx="6622148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35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歳、会社員、年収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520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万。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おひとりさまを満喫したが、</a:t>
            </a:r>
            <a:endParaRPr lang="en-US" altLang="ja-JP" sz="20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老後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2,000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万円問題を機に老後資金が不安になった。</a:t>
            </a:r>
            <a:endParaRPr lang="en-US" altLang="ja-JP" sz="20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38" name="テキスト ボックス 1">
            <a:extLst>
              <a:ext uri="{FF2B5EF4-FFF2-40B4-BE49-F238E27FC236}">
                <a16:creationId xmlns:a16="http://schemas.microsoft.com/office/drawing/2014/main" id="{CC3F3B6D-0ACA-794F-AE6B-F0325E78F729}"/>
              </a:ext>
            </a:extLst>
          </p:cNvPr>
          <p:cNvSpPr txBox="1"/>
          <p:nvPr/>
        </p:nvSpPr>
        <p:spPr>
          <a:xfrm>
            <a:off x="765357" y="2365358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39" name="テキスト ボックス 1">
            <a:extLst>
              <a:ext uri="{FF2B5EF4-FFF2-40B4-BE49-F238E27FC236}">
                <a16:creationId xmlns:a16="http://schemas.microsoft.com/office/drawing/2014/main" id="{C98D954A-995F-EF49-9A85-DE79BBE37CF5}"/>
              </a:ext>
            </a:extLst>
          </p:cNvPr>
          <p:cNvSpPr txBox="1"/>
          <p:nvPr/>
        </p:nvSpPr>
        <p:spPr>
          <a:xfrm>
            <a:off x="765357" y="4302223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40" name="テキスト ボックス 1">
            <a:extLst>
              <a:ext uri="{FF2B5EF4-FFF2-40B4-BE49-F238E27FC236}">
                <a16:creationId xmlns:a16="http://schemas.microsoft.com/office/drawing/2014/main" id="{96DF09A9-A165-7A42-88B6-A2F4ABFE6CC2}"/>
              </a:ext>
            </a:extLst>
          </p:cNvPr>
          <p:cNvSpPr txBox="1"/>
          <p:nvPr/>
        </p:nvSpPr>
        <p:spPr>
          <a:xfrm>
            <a:off x="765357" y="6235367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41" name="テキスト ボックス 1">
            <a:extLst>
              <a:ext uri="{FF2B5EF4-FFF2-40B4-BE49-F238E27FC236}">
                <a16:creationId xmlns:a16="http://schemas.microsoft.com/office/drawing/2014/main" id="{D030E645-F01D-A440-9FA5-7E75AF2B0AE7}"/>
              </a:ext>
            </a:extLst>
          </p:cNvPr>
          <p:cNvSpPr txBox="1"/>
          <p:nvPr/>
        </p:nvSpPr>
        <p:spPr>
          <a:xfrm>
            <a:off x="2140399" y="3108067"/>
            <a:ext cx="6622148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既婚、１児の母。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看護師でパート勤務。優香とは大学時代の同級生。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 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独身時代に投資マンションを</a:t>
            </a:r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2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部屋購入している。</a:t>
            </a:r>
            <a:endParaRPr lang="en-US" altLang="ja-JP" sz="20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42" name="テキスト ボックス 1">
            <a:extLst>
              <a:ext uri="{FF2B5EF4-FFF2-40B4-BE49-F238E27FC236}">
                <a16:creationId xmlns:a16="http://schemas.microsoft.com/office/drawing/2014/main" id="{008F7C03-FED6-E047-B1F1-2F6976CA57CB}"/>
              </a:ext>
            </a:extLst>
          </p:cNvPr>
          <p:cNvSpPr txBox="1"/>
          <p:nvPr/>
        </p:nvSpPr>
        <p:spPr>
          <a:xfrm>
            <a:off x="2140399" y="5133556"/>
            <a:ext cx="6622148" cy="70788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不動産投資会社出身のファイナンシャルプランナーです。</a:t>
            </a:r>
            <a:endParaRPr lang="en-US" altLang="ja-JP" sz="2000" b="1" dirty="0">
              <a:ea typeface="ＭＳ Ｐ明朝" panose="02020600040205080304" pitchFamily="18" charset="-128"/>
              <a:cs typeface="+mn-lt"/>
            </a:endParaRPr>
          </a:p>
          <a:p>
            <a:r>
              <a:rPr lang="en-US" altLang="ja-JP" sz="2000" b="1" dirty="0">
                <a:ea typeface="ＭＳ Ｐ明朝" panose="02020600040205080304" pitchFamily="18" charset="-128"/>
                <a:cs typeface="+mn-lt"/>
              </a:rPr>
              <a:t>FP</a:t>
            </a:r>
            <a:r>
              <a:rPr lang="ja-JP" altLang="en-US" sz="2000" b="1">
                <a:ea typeface="ＭＳ Ｐ明朝" panose="02020600040205080304" pitchFamily="18" charset="-128"/>
                <a:cs typeface="+mn-lt"/>
              </a:rPr>
              <a:t>の観点から様々なアドバイスをします！</a:t>
            </a:r>
            <a:endParaRPr lang="en-US" altLang="ja-JP" sz="2000" b="1" dirty="0"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546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ja-JP" sz="1500" dirty="0"/>
          </a:p>
        </p:txBody>
      </p:sp>
      <p:pic>
        <p:nvPicPr>
          <p:cNvPr id="16" name="図 15" descr="sinpai.png">
            <a:extLst>
              <a:ext uri="{FF2B5EF4-FFF2-40B4-BE49-F238E27FC236}">
                <a16:creationId xmlns:a16="http://schemas.microsoft.com/office/drawing/2014/main" id="{5D85B000-841F-2E4C-97C8-92CC9DDC5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62" y="812762"/>
            <a:ext cx="1476375" cy="1476375"/>
          </a:xfrm>
          <a:prstGeom prst="rect">
            <a:avLst/>
          </a:prstGeom>
        </p:spPr>
      </p:pic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582" y="283218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久しぶりに再会した二人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390DFBB3-5C53-434A-BF83-9F8BC3BC1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66" y="3875999"/>
            <a:ext cx="1476375" cy="1450445"/>
          </a:xfrm>
          <a:prstGeom prst="rect">
            <a:avLst/>
          </a:prstGeom>
        </p:spPr>
      </p:pic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739C61EB-D1A4-4448-829E-30584D030DC4}"/>
              </a:ext>
            </a:extLst>
          </p:cNvPr>
          <p:cNvSpPr/>
          <p:nvPr/>
        </p:nvSpPr>
        <p:spPr>
          <a:xfrm>
            <a:off x="1845787" y="1011309"/>
            <a:ext cx="6759576" cy="1450445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34" name="角丸四角形吹き出し 33">
            <a:extLst>
              <a:ext uri="{FF2B5EF4-FFF2-40B4-BE49-F238E27FC236}">
                <a16:creationId xmlns:a16="http://schemas.microsoft.com/office/drawing/2014/main" id="{F544B39F-6E82-F045-8C93-9AD72C5F7346}"/>
              </a:ext>
            </a:extLst>
          </p:cNvPr>
          <p:cNvSpPr/>
          <p:nvPr/>
        </p:nvSpPr>
        <p:spPr>
          <a:xfrm>
            <a:off x="512509" y="2951235"/>
            <a:ext cx="6622149" cy="3351072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1983215" y="1289921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私、最近老後資金が心配になって色々考えてて、、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彩子は不動産投資やってたよね？　どんな感じ？　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38" name="テキスト ボックス 1">
            <a:extLst>
              <a:ext uri="{FF2B5EF4-FFF2-40B4-BE49-F238E27FC236}">
                <a16:creationId xmlns:a16="http://schemas.microsoft.com/office/drawing/2014/main" id="{CC3F3B6D-0ACA-794F-AE6B-F0325E78F729}"/>
              </a:ext>
            </a:extLst>
          </p:cNvPr>
          <p:cNvSpPr txBox="1"/>
          <p:nvPr/>
        </p:nvSpPr>
        <p:spPr>
          <a:xfrm>
            <a:off x="679266" y="2359172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39" name="テキスト ボックス 1">
            <a:extLst>
              <a:ext uri="{FF2B5EF4-FFF2-40B4-BE49-F238E27FC236}">
                <a16:creationId xmlns:a16="http://schemas.microsoft.com/office/drawing/2014/main" id="{C98D954A-995F-EF49-9A85-DE79BBE37CF5}"/>
              </a:ext>
            </a:extLst>
          </p:cNvPr>
          <p:cNvSpPr txBox="1"/>
          <p:nvPr/>
        </p:nvSpPr>
        <p:spPr>
          <a:xfrm>
            <a:off x="7744761" y="5457809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41" name="テキスト ボックス 1">
            <a:extLst>
              <a:ext uri="{FF2B5EF4-FFF2-40B4-BE49-F238E27FC236}">
                <a16:creationId xmlns:a16="http://schemas.microsoft.com/office/drawing/2014/main" id="{D030E645-F01D-A440-9FA5-7E75AF2B0AE7}"/>
              </a:ext>
            </a:extLst>
          </p:cNvPr>
          <p:cNvSpPr txBox="1"/>
          <p:nvPr/>
        </p:nvSpPr>
        <p:spPr>
          <a:xfrm>
            <a:off x="797370" y="3067571"/>
            <a:ext cx="6622148" cy="3046988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私は独身時代に買ったんだけど、あの時買って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おいて本当に良かった♪って思ってるよ！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当時だからローンが組めたし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、そのおかげで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今も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家計の負担少なく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出来てるしね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ea typeface="ＭＳ Ｐ明朝" panose="02020600040205080304" pitchFamily="18" charset="-128"/>
                <a:cs typeface="+mn-lt"/>
              </a:rPr>
              <a:t>子供ができるとやっぱり出費も厳しくて、</a:t>
            </a:r>
            <a:endParaRPr lang="en-US" altLang="ja-JP" sz="2400" b="1" u="sng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ea typeface="ＭＳ Ｐ明朝" panose="02020600040205080304" pitchFamily="18" charset="-128"/>
                <a:cs typeface="+mn-lt"/>
              </a:rPr>
              <a:t>老後どころじゃなくなっちゃうしさ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💦</a:t>
            </a:r>
          </a:p>
        </p:txBody>
      </p:sp>
    </p:spTree>
    <p:extLst>
      <p:ext uri="{BB962C8B-B14F-4D97-AF65-F5344CB8AC3E}">
        <p14:creationId xmlns:p14="http://schemas.microsoft.com/office/powerpoint/2010/main" val="1543657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ja-JP" sz="1500"/>
          </a:p>
        </p:txBody>
      </p:sp>
      <p:pic>
        <p:nvPicPr>
          <p:cNvPr id="16" name="図 15" descr="sinpai.png">
            <a:extLst>
              <a:ext uri="{FF2B5EF4-FFF2-40B4-BE49-F238E27FC236}">
                <a16:creationId xmlns:a16="http://schemas.microsoft.com/office/drawing/2014/main" id="{5D85B000-841F-2E4C-97C8-92CC9DDC5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62" y="812762"/>
            <a:ext cx="1476375" cy="1476375"/>
          </a:xfrm>
          <a:prstGeom prst="rect">
            <a:avLst/>
          </a:prstGeom>
        </p:spPr>
      </p:pic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582" y="283218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久しぶりに再会した二人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390DFBB3-5C53-434A-BF83-9F8BC3BC1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66" y="3875999"/>
            <a:ext cx="1476375" cy="1450445"/>
          </a:xfrm>
          <a:prstGeom prst="rect">
            <a:avLst/>
          </a:prstGeom>
        </p:spPr>
      </p:pic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739C61EB-D1A4-4448-829E-30584D030DC4}"/>
              </a:ext>
            </a:extLst>
          </p:cNvPr>
          <p:cNvSpPr/>
          <p:nvPr/>
        </p:nvSpPr>
        <p:spPr>
          <a:xfrm>
            <a:off x="1845787" y="1011309"/>
            <a:ext cx="6759576" cy="1450445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34" name="角丸四角形吹き出し 33">
            <a:extLst>
              <a:ext uri="{FF2B5EF4-FFF2-40B4-BE49-F238E27FC236}">
                <a16:creationId xmlns:a16="http://schemas.microsoft.com/office/drawing/2014/main" id="{F544B39F-6E82-F045-8C93-9AD72C5F7346}"/>
              </a:ext>
            </a:extLst>
          </p:cNvPr>
          <p:cNvSpPr/>
          <p:nvPr/>
        </p:nvSpPr>
        <p:spPr>
          <a:xfrm>
            <a:off x="512509" y="2951235"/>
            <a:ext cx="6622149" cy="3351072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1983215" y="1289921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そうなんだね！でも彩子は資産運用の知識なんて無かったし、子育てしながらできるの？？　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38" name="テキスト ボックス 1">
            <a:extLst>
              <a:ext uri="{FF2B5EF4-FFF2-40B4-BE49-F238E27FC236}">
                <a16:creationId xmlns:a16="http://schemas.microsoft.com/office/drawing/2014/main" id="{CC3F3B6D-0ACA-794F-AE6B-F0325E78F729}"/>
              </a:ext>
            </a:extLst>
          </p:cNvPr>
          <p:cNvSpPr txBox="1"/>
          <p:nvPr/>
        </p:nvSpPr>
        <p:spPr>
          <a:xfrm>
            <a:off x="679266" y="2359172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39" name="テキスト ボックス 1">
            <a:extLst>
              <a:ext uri="{FF2B5EF4-FFF2-40B4-BE49-F238E27FC236}">
                <a16:creationId xmlns:a16="http://schemas.microsoft.com/office/drawing/2014/main" id="{C98D954A-995F-EF49-9A85-DE79BBE37CF5}"/>
              </a:ext>
            </a:extLst>
          </p:cNvPr>
          <p:cNvSpPr txBox="1"/>
          <p:nvPr/>
        </p:nvSpPr>
        <p:spPr>
          <a:xfrm>
            <a:off x="7744761" y="5457809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41" name="テキスト ボックス 1">
            <a:extLst>
              <a:ext uri="{FF2B5EF4-FFF2-40B4-BE49-F238E27FC236}">
                <a16:creationId xmlns:a16="http://schemas.microsoft.com/office/drawing/2014/main" id="{D030E645-F01D-A440-9FA5-7E75AF2B0AE7}"/>
              </a:ext>
            </a:extLst>
          </p:cNvPr>
          <p:cNvSpPr txBox="1"/>
          <p:nvPr/>
        </p:nvSpPr>
        <p:spPr>
          <a:xfrm>
            <a:off x="679266" y="3248763"/>
            <a:ext cx="6622148" cy="2677656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うん、今も全然知識は無いよ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笑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でも不動産投資は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勝手に口座の中だけで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流れていくから、特に毎月やることも無い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んだよ！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管理もプロの不動産会社に任せているから、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私自身入居者と連絡取るとも無いし、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なんか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投資していること忘れちゃう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ぐらい笑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997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ja-JP" sz="1500"/>
          </a:p>
        </p:txBody>
      </p:sp>
      <p:pic>
        <p:nvPicPr>
          <p:cNvPr id="16" name="図 15" descr="sinpai.png">
            <a:extLst>
              <a:ext uri="{FF2B5EF4-FFF2-40B4-BE49-F238E27FC236}">
                <a16:creationId xmlns:a16="http://schemas.microsoft.com/office/drawing/2014/main" id="{5D85B000-841F-2E4C-97C8-92CC9DDC5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62" y="812762"/>
            <a:ext cx="1476375" cy="1476375"/>
          </a:xfrm>
          <a:prstGeom prst="rect">
            <a:avLst/>
          </a:prstGeom>
        </p:spPr>
      </p:pic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582" y="283218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久しぶりに再会した二人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21" name="図 20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390DFBB3-5C53-434A-BF83-9F8BC3BC1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66" y="3875999"/>
            <a:ext cx="1476375" cy="1450445"/>
          </a:xfrm>
          <a:prstGeom prst="rect">
            <a:avLst/>
          </a:prstGeom>
        </p:spPr>
      </p:pic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739C61EB-D1A4-4448-829E-30584D030DC4}"/>
              </a:ext>
            </a:extLst>
          </p:cNvPr>
          <p:cNvSpPr/>
          <p:nvPr/>
        </p:nvSpPr>
        <p:spPr>
          <a:xfrm>
            <a:off x="1845787" y="1011309"/>
            <a:ext cx="6759576" cy="1450445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34" name="角丸四角形吹き出し 33">
            <a:extLst>
              <a:ext uri="{FF2B5EF4-FFF2-40B4-BE49-F238E27FC236}">
                <a16:creationId xmlns:a16="http://schemas.microsoft.com/office/drawing/2014/main" id="{F544B39F-6E82-F045-8C93-9AD72C5F7346}"/>
              </a:ext>
            </a:extLst>
          </p:cNvPr>
          <p:cNvSpPr/>
          <p:nvPr/>
        </p:nvSpPr>
        <p:spPr>
          <a:xfrm>
            <a:off x="512509" y="2951235"/>
            <a:ext cx="6622149" cy="3351072"/>
          </a:xfrm>
          <a:prstGeom prst="wedgeRoundRectCallou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2177893" y="1280941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なんか、、彩子がそこまで言うなら楽なのは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わかったよ！笑　でも、どんなメリットがあるの？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38" name="テキスト ボックス 1">
            <a:extLst>
              <a:ext uri="{FF2B5EF4-FFF2-40B4-BE49-F238E27FC236}">
                <a16:creationId xmlns:a16="http://schemas.microsoft.com/office/drawing/2014/main" id="{CC3F3B6D-0ACA-794F-AE6B-F0325E78F729}"/>
              </a:ext>
            </a:extLst>
          </p:cNvPr>
          <p:cNvSpPr txBox="1"/>
          <p:nvPr/>
        </p:nvSpPr>
        <p:spPr>
          <a:xfrm>
            <a:off x="679266" y="2359172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39" name="テキスト ボックス 1">
            <a:extLst>
              <a:ext uri="{FF2B5EF4-FFF2-40B4-BE49-F238E27FC236}">
                <a16:creationId xmlns:a16="http://schemas.microsoft.com/office/drawing/2014/main" id="{C98D954A-995F-EF49-9A85-DE79BBE37CF5}"/>
              </a:ext>
            </a:extLst>
          </p:cNvPr>
          <p:cNvSpPr txBox="1"/>
          <p:nvPr/>
        </p:nvSpPr>
        <p:spPr>
          <a:xfrm>
            <a:off x="7744761" y="5457809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彩子</a:t>
            </a:r>
          </a:p>
        </p:txBody>
      </p:sp>
      <p:sp>
        <p:nvSpPr>
          <p:cNvPr id="41" name="テキスト ボックス 1">
            <a:extLst>
              <a:ext uri="{FF2B5EF4-FFF2-40B4-BE49-F238E27FC236}">
                <a16:creationId xmlns:a16="http://schemas.microsoft.com/office/drawing/2014/main" id="{D030E645-F01D-A440-9FA5-7E75AF2B0AE7}"/>
              </a:ext>
            </a:extLst>
          </p:cNvPr>
          <p:cNvSpPr txBox="1"/>
          <p:nvPr/>
        </p:nvSpPr>
        <p:spPr>
          <a:xfrm>
            <a:off x="512509" y="3123852"/>
            <a:ext cx="6622148" cy="3046988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やっぱり１番は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老後に家賃という収入が入って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　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来る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ことかなあ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年金もいくらもらえるか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わからないしね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(^^;;</a:t>
            </a: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ローンを払ってる時は団信という保険が付いてて、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死亡保障やがん保険の代わり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にもなるんだよ！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あとは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節税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にもなるし優香はお得じゃない？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452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ja-JP" sz="150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不動産投資のメリット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701518" y="5362938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あれ？私たちの話盗み聞きしてました？💦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じゃあ、ちゃんとわかりやすく解説してください！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224269" y="1953142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29923" y="1026607"/>
            <a:ext cx="6686493" cy="3646993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423869" y="3473477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2018371" y="1114694"/>
            <a:ext cx="6701760" cy="3970318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ここからは私が解説しますね！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(^^)</a:t>
            </a: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不動産投資のメリットは、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インフレ連動資産、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担保になる、他人資本でできる投資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など色々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あるのですが、代表的なのはこの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３つ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です！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600" b="1" u="sng">
                <a:ea typeface="ＭＳ Ｐ明朝" panose="02020600040205080304" pitchFamily="18" charset="-128"/>
                <a:cs typeface="+mn-lt"/>
              </a:rPr>
              <a:t>①　家賃を老後の収入源として</a:t>
            </a:r>
            <a:endParaRPr lang="en-US" altLang="ja-JP" sz="2600" b="1" u="sng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600" b="1" u="sng">
                <a:ea typeface="ＭＳ Ｐ明朝" panose="02020600040205080304" pitchFamily="18" charset="-128"/>
                <a:cs typeface="+mn-lt"/>
              </a:rPr>
              <a:t>②　生命保険・がん保険代わりとして</a:t>
            </a:r>
            <a:endParaRPr lang="en-US" altLang="ja-JP" sz="2600" b="1" u="sng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600" b="1" u="sng">
                <a:ea typeface="ＭＳ Ｐ明朝" panose="02020600040205080304" pitchFamily="18" charset="-128"/>
                <a:cs typeface="+mn-lt"/>
              </a:rPr>
              <a:t>③　所得税・住民税の節税として</a:t>
            </a:r>
            <a:endParaRPr lang="en-US" altLang="ja-JP" sz="2600" b="1" u="sng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629" y="4673600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23869" y="5267644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25" name="テキスト ボックス 1">
            <a:extLst>
              <a:ext uri="{FF2B5EF4-FFF2-40B4-BE49-F238E27FC236}">
                <a16:creationId xmlns:a16="http://schemas.microsoft.com/office/drawing/2014/main" id="{C853EA49-A35D-6745-AE54-C80B586A2308}"/>
              </a:ext>
            </a:extLst>
          </p:cNvPr>
          <p:cNvSpPr txBox="1"/>
          <p:nvPr/>
        </p:nvSpPr>
        <p:spPr>
          <a:xfrm>
            <a:off x="7609706" y="6268102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117563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540111" y="6430652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ja-JP" sz="150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メリット①　家賃収入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701518" y="5362938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確かに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老後元気で働けるかもわからない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しね、、、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次の表なんて見ると恐ろしくなるわ。。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^^;</a:t>
            </a: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224269" y="1908665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29923" y="1026607"/>
            <a:ext cx="6686493" cy="3646993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423869" y="3429000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903603" y="1137323"/>
            <a:ext cx="6701760" cy="3785652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あ、はい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💦</a:t>
            </a: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１番のメリットはやはり</a:t>
            </a:r>
            <a:r>
              <a:rPr lang="ja-JP" altLang="en-US" sz="2400" b="1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家賃収入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ですね！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老後は「不労所得で悠々自適」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　になれたら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夢のようですよね♪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もちろんローンがあるうちは返済がありますが、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基本的には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毎月入ってくる家賃で返済できます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のでご安心ください。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629" y="4673600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23869" y="5267644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12" name="テキスト ボックス 1">
            <a:extLst>
              <a:ext uri="{FF2B5EF4-FFF2-40B4-BE49-F238E27FC236}">
                <a16:creationId xmlns:a16="http://schemas.microsoft.com/office/drawing/2014/main" id="{2CC1F35C-70AC-4342-A3EB-E2584BD29A36}"/>
              </a:ext>
            </a:extLst>
          </p:cNvPr>
          <p:cNvSpPr txBox="1"/>
          <p:nvPr/>
        </p:nvSpPr>
        <p:spPr>
          <a:xfrm>
            <a:off x="7609706" y="6268102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378837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218" y="187933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メリット①　家賃収入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6E02B58-C33A-D443-BD6C-3131E90AA0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4264" r="5138" b="41205"/>
          <a:stretch/>
        </p:blipFill>
        <p:spPr>
          <a:xfrm>
            <a:off x="4293418" y="187933"/>
            <a:ext cx="4660364" cy="532649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2B11459-82F1-C146-A568-7D1743F46F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0" t="58447" r="5572" b="33141"/>
          <a:stretch/>
        </p:blipFill>
        <p:spPr>
          <a:xfrm>
            <a:off x="4412343" y="5514425"/>
            <a:ext cx="4541439" cy="827315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6D3305B8-FBCE-AA4D-8165-7748266A4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636" y="6516917"/>
            <a:ext cx="3715698" cy="30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ja-JP" sz="1200" b="1" u="sng" dirty="0"/>
              <a:t>※</a:t>
            </a:r>
            <a:r>
              <a:rPr lang="ja-JP" altLang="en-US" sz="1200" b="1" u="sng"/>
              <a:t>厚生労働省　</a:t>
            </a:r>
            <a:r>
              <a:rPr lang="en-US" altLang="ja-JP" sz="1200" b="1" u="sng" dirty="0"/>
              <a:t>H29</a:t>
            </a:r>
            <a:r>
              <a:rPr lang="ja-JP" altLang="en-US" sz="1200" b="1" u="sng"/>
              <a:t>年簡易生命表をもとに修正</a:t>
            </a:r>
            <a:endParaRPr lang="en-US" altLang="ja-JP" sz="1200" b="1" u="sng" dirty="0"/>
          </a:p>
        </p:txBody>
      </p:sp>
      <p:pic>
        <p:nvPicPr>
          <p:cNvPr id="16" name="図 15" descr="sinpai.png">
            <a:extLst>
              <a:ext uri="{FF2B5EF4-FFF2-40B4-BE49-F238E27FC236}">
                <a16:creationId xmlns:a16="http://schemas.microsoft.com/office/drawing/2014/main" id="{BA6320AD-3D32-014C-9072-983C48EC2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3314" y="5399316"/>
            <a:ext cx="1291771" cy="1291771"/>
          </a:xfrm>
          <a:prstGeom prst="rect">
            <a:avLst/>
          </a:prstGeom>
        </p:spPr>
      </p:pic>
      <p:sp>
        <p:nvSpPr>
          <p:cNvPr id="21" name="テキスト ボックス 1">
            <a:extLst>
              <a:ext uri="{FF2B5EF4-FFF2-40B4-BE49-F238E27FC236}">
                <a16:creationId xmlns:a16="http://schemas.microsoft.com/office/drawing/2014/main" id="{A4394B97-4EBF-A54D-B3E4-84D5DF7711AE}"/>
              </a:ext>
            </a:extLst>
          </p:cNvPr>
          <p:cNvSpPr txBox="1"/>
          <p:nvPr/>
        </p:nvSpPr>
        <p:spPr>
          <a:xfrm>
            <a:off x="469844" y="1230948"/>
            <a:ext cx="3942499" cy="3785652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私は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1985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年生まれだから、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２人に１人が１０１歳！！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４人に１人が１０６歳！！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そんなに長生きするのね。。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65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歳まで働いても、あと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35〜40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年！長</a:t>
            </a:r>
            <a:r>
              <a:rPr lang="en-US" altLang="ja-JP" sz="2400" b="1" dirty="0">
                <a:ea typeface="ＭＳ Ｐ明朝" panose="02020600040205080304" pitchFamily="18" charset="-128"/>
                <a:cs typeface="+mn-lt"/>
              </a:rPr>
              <a:t>〜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い！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老後</a:t>
            </a:r>
            <a:r>
              <a:rPr lang="en-US" altLang="ja-JP" sz="2400" b="1" u="sng" dirty="0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2,000</a:t>
            </a:r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万って言うけど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足りない気がするわ。。</a:t>
            </a:r>
            <a:endParaRPr lang="en-US" altLang="ja-JP" sz="2400" b="1" u="sng" dirty="0">
              <a:solidFill>
                <a:srgbClr val="FF0000"/>
              </a:solidFill>
              <a:ea typeface="ＭＳ Ｐ明朝" panose="02020600040205080304" pitchFamily="18" charset="-128"/>
              <a:cs typeface="+mn-lt"/>
            </a:endParaRPr>
          </a:p>
        </p:txBody>
      </p:sp>
      <p:sp>
        <p:nvSpPr>
          <p:cNvPr id="22" name="角丸四角形吹き出し 21">
            <a:extLst>
              <a:ext uri="{FF2B5EF4-FFF2-40B4-BE49-F238E27FC236}">
                <a16:creationId xmlns:a16="http://schemas.microsoft.com/office/drawing/2014/main" id="{7EC8FD5C-BFF2-6748-BCF4-65C7E215CAB5}"/>
              </a:ext>
            </a:extLst>
          </p:cNvPr>
          <p:cNvSpPr/>
          <p:nvPr/>
        </p:nvSpPr>
        <p:spPr>
          <a:xfrm>
            <a:off x="272516" y="848232"/>
            <a:ext cx="3860201" cy="4551085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25" name="テキスト ボックス 1">
            <a:extLst>
              <a:ext uri="{FF2B5EF4-FFF2-40B4-BE49-F238E27FC236}">
                <a16:creationId xmlns:a16="http://schemas.microsoft.com/office/drawing/2014/main" id="{5D8390D1-3BA1-E34F-8760-5B889F3B2991}"/>
              </a:ext>
            </a:extLst>
          </p:cNvPr>
          <p:cNvSpPr txBox="1"/>
          <p:nvPr/>
        </p:nvSpPr>
        <p:spPr>
          <a:xfrm>
            <a:off x="2958277" y="6341740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  <p:sp>
        <p:nvSpPr>
          <p:cNvPr id="26" name="スライド番号プレースホルダ 3">
            <a:extLst>
              <a:ext uri="{FF2B5EF4-FFF2-40B4-BE49-F238E27FC236}">
                <a16:creationId xmlns:a16="http://schemas.microsoft.com/office/drawing/2014/main" id="{24BDDEED-6EE2-4446-83AE-8611B5FBF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111" y="6430652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ja-JP" sz="1500"/>
          </a:p>
        </p:txBody>
      </p:sp>
    </p:spTree>
    <p:extLst>
      <p:ext uri="{BB962C8B-B14F-4D97-AF65-F5344CB8AC3E}">
        <p14:creationId xmlns:p14="http://schemas.microsoft.com/office/powerpoint/2010/main" val="4097739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8316416" y="6381328"/>
            <a:ext cx="360040" cy="362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5363" eaLnBrk="0" hangingPunct="0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defTabSz="995363" eaLnBrk="0" hangingPunct="0">
              <a:spcBef>
                <a:spcPct val="20000"/>
              </a:spcBef>
              <a:buChar char="–"/>
              <a:defRPr kumimoji="1" sz="3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defTabSz="995363" eaLnBrk="0" hangingPunct="0">
              <a:spcBef>
                <a:spcPct val="20000"/>
              </a:spcBef>
              <a:buChar char="•"/>
              <a:defRPr kumimoji="1" sz="26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defTabSz="995363" eaLnBrk="0" hangingPunct="0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defTabSz="995363" eaLnBrk="0" hangingPunct="0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7DEF0B-D19C-44F0-A509-8EAABA1AEAC5}" type="slidenum">
              <a:rPr lang="en-US" altLang="ja-JP" sz="15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ja-JP" sz="1500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1E71FDA1-2566-8444-B88B-48876089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48" y="304047"/>
            <a:ext cx="4293418" cy="51077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ja-JP" altLang="en-US" sz="2400">
                <a:latin typeface="HGP創英角ｺﾞｼｯｸUB"/>
                <a:ea typeface="HGP創英角ｺﾞｼｯｸUB" pitchFamily="50" charset="-128"/>
              </a:rPr>
              <a:t>メリット②　保険代わり</a:t>
            </a:r>
            <a:endParaRPr lang="x-none" altLang="x-none" sz="2400">
              <a:latin typeface="HGP創英角ｺﾞｼｯｸUB"/>
              <a:ea typeface="HGP創英角ｺﾞｼｯｸUB" pitchFamily="50" charset="-128"/>
            </a:endParaRPr>
          </a:p>
        </p:txBody>
      </p:sp>
      <p:sp>
        <p:nvSpPr>
          <p:cNvPr id="37" name="テキスト ボックス 1">
            <a:extLst>
              <a:ext uri="{FF2B5EF4-FFF2-40B4-BE49-F238E27FC236}">
                <a16:creationId xmlns:a16="http://schemas.microsoft.com/office/drawing/2014/main" id="{10371A3E-512C-614E-9F63-EC3875AFD438}"/>
              </a:ext>
            </a:extLst>
          </p:cNvPr>
          <p:cNvSpPr txBox="1"/>
          <p:nvPr/>
        </p:nvSpPr>
        <p:spPr>
          <a:xfrm>
            <a:off x="701518" y="5362938"/>
            <a:ext cx="662214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掛け捨てじゃない保険みたい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で良いですね！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確か私保険に毎月結構払っていた気がする。。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15" name="図 14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F8E864A6-129A-5848-BC95-47BE05D776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8027" r="11038" b="7009"/>
          <a:stretch/>
        </p:blipFill>
        <p:spPr>
          <a:xfrm>
            <a:off x="149084" y="1829656"/>
            <a:ext cx="1270634" cy="1394746"/>
          </a:xfrm>
          <a:prstGeom prst="rect">
            <a:avLst/>
          </a:prstGeom>
        </p:spPr>
      </p:pic>
      <p:sp>
        <p:nvSpPr>
          <p:cNvPr id="18" name="角丸四角形吹き出し 17">
            <a:extLst>
              <a:ext uri="{FF2B5EF4-FFF2-40B4-BE49-F238E27FC236}">
                <a16:creationId xmlns:a16="http://schemas.microsoft.com/office/drawing/2014/main" id="{4AD41FE6-677D-4F4E-B5C9-65328D8086B4}"/>
              </a:ext>
            </a:extLst>
          </p:cNvPr>
          <p:cNvSpPr/>
          <p:nvPr/>
        </p:nvSpPr>
        <p:spPr>
          <a:xfrm>
            <a:off x="1629923" y="1026607"/>
            <a:ext cx="6686493" cy="3646993"/>
          </a:xfrm>
          <a:prstGeom prst="wedgeRoundRectCallou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">
            <a:extLst>
              <a:ext uri="{FF2B5EF4-FFF2-40B4-BE49-F238E27FC236}">
                <a16:creationId xmlns:a16="http://schemas.microsoft.com/office/drawing/2014/main" id="{6889E477-AF49-FD4C-BD33-0A5891F31BED}"/>
              </a:ext>
            </a:extLst>
          </p:cNvPr>
          <p:cNvSpPr txBox="1"/>
          <p:nvPr/>
        </p:nvSpPr>
        <p:spPr>
          <a:xfrm>
            <a:off x="348684" y="3349991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>
                <a:ea typeface="ＭＳ Ｐ明朝" panose="02020600040205080304" pitchFamily="18" charset="-128"/>
                <a:cs typeface="+mn-lt"/>
              </a:rPr>
              <a:t>FP </a:t>
            </a:r>
            <a:r>
              <a:rPr lang="ja-JP" altLang="en-US" sz="2000">
                <a:ea typeface="ＭＳ Ｐ明朝" panose="02020600040205080304" pitchFamily="18" charset="-128"/>
                <a:cs typeface="+mn-lt"/>
              </a:rPr>
              <a:t>久保</a:t>
            </a: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223253EA-589F-1046-B185-02F8C707E318}"/>
              </a:ext>
            </a:extLst>
          </p:cNvPr>
          <p:cNvSpPr txBox="1"/>
          <p:nvPr/>
        </p:nvSpPr>
        <p:spPr>
          <a:xfrm>
            <a:off x="1968910" y="1204785"/>
            <a:ext cx="6701760" cy="4154984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老後の家賃収入生活は良いけど、、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今のメリットは無いの？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と思われるでしょう。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ローンには団信という保険が付いていて、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万一の際にもローンはチャラになる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ため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死亡保障代わりになります！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オプションでがん保障も付けられるので、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r>
              <a:rPr lang="ja-JP" altLang="en-US" sz="2400" b="1" u="sng">
                <a:solidFill>
                  <a:srgbClr val="FF0000"/>
                </a:solidFill>
                <a:ea typeface="ＭＳ Ｐ明朝" panose="02020600040205080304" pitchFamily="18" charset="-128"/>
                <a:cs typeface="+mn-lt"/>
              </a:rPr>
              <a:t>がん保険代わり</a:t>
            </a:r>
            <a:r>
              <a:rPr lang="ja-JP" altLang="en-US" sz="2400" b="1">
                <a:ea typeface="ＭＳ Ｐ明朝" panose="02020600040205080304" pitchFamily="18" charset="-128"/>
                <a:cs typeface="+mn-lt"/>
              </a:rPr>
              <a:t>にもなりますよ♪</a:t>
            </a:r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  <a:p>
            <a:endParaRPr lang="en-US" altLang="ja-JP" sz="2400" b="1" dirty="0">
              <a:ea typeface="ＭＳ Ｐ明朝" panose="02020600040205080304" pitchFamily="18" charset="-128"/>
              <a:cs typeface="+mn-lt"/>
            </a:endParaRPr>
          </a:p>
        </p:txBody>
      </p:sp>
      <p:pic>
        <p:nvPicPr>
          <p:cNvPr id="23" name="図 22" descr="sinpai.png">
            <a:extLst>
              <a:ext uri="{FF2B5EF4-FFF2-40B4-BE49-F238E27FC236}">
                <a16:creationId xmlns:a16="http://schemas.microsoft.com/office/drawing/2014/main" id="{8224B8DE-15CB-7948-8E44-84853CEF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629" y="4673600"/>
            <a:ext cx="1594502" cy="1594502"/>
          </a:xfrm>
          <a:prstGeom prst="rect">
            <a:avLst/>
          </a:prstGeom>
        </p:spPr>
      </p:pic>
      <p:sp>
        <p:nvSpPr>
          <p:cNvPr id="24" name="角丸四角形吹き出し 23">
            <a:extLst>
              <a:ext uri="{FF2B5EF4-FFF2-40B4-BE49-F238E27FC236}">
                <a16:creationId xmlns:a16="http://schemas.microsoft.com/office/drawing/2014/main" id="{45E8DBE6-AD68-634C-BF1E-10A332F90BF0}"/>
              </a:ext>
            </a:extLst>
          </p:cNvPr>
          <p:cNvSpPr/>
          <p:nvPr/>
        </p:nvSpPr>
        <p:spPr>
          <a:xfrm>
            <a:off x="423869" y="5267644"/>
            <a:ext cx="6701760" cy="927012"/>
          </a:xfrm>
          <a:prstGeom prst="wedgeRound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あ</a:t>
            </a:r>
          </a:p>
        </p:txBody>
      </p:sp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1DEB1EE5-72B9-8243-A78F-9D710D119622}"/>
              </a:ext>
            </a:extLst>
          </p:cNvPr>
          <p:cNvSpPr txBox="1"/>
          <p:nvPr/>
        </p:nvSpPr>
        <p:spPr>
          <a:xfrm>
            <a:off x="7609706" y="6343341"/>
            <a:ext cx="1773460" cy="400110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ea typeface="ＭＳ Ｐ明朝" panose="02020600040205080304" pitchFamily="18" charset="-128"/>
                <a:cs typeface="+mn-lt"/>
              </a:rPr>
              <a:t>優香</a:t>
            </a:r>
          </a:p>
        </p:txBody>
      </p:sp>
    </p:spTree>
    <p:extLst>
      <p:ext uri="{BB962C8B-B14F-4D97-AF65-F5344CB8AC3E}">
        <p14:creationId xmlns:p14="http://schemas.microsoft.com/office/powerpoint/2010/main" val="1153207670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{6E0F089C-6826-7041-A363-C16755ED2C13}tf10001060</Template>
  <TotalTime>1953</TotalTime>
  <Words>1627</Words>
  <Application>Microsoft Macintosh PowerPoint</Application>
  <PresentationFormat>画面に合わせる (4:3)</PresentationFormat>
  <Paragraphs>258</Paragraphs>
  <Slides>18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8" baseType="lpstr">
      <vt:lpstr>Adobe Heiti Std R</vt:lpstr>
      <vt:lpstr>HGP創英角ｺﾞｼｯｸUB</vt:lpstr>
      <vt:lpstr>ＭＳ Ｐゴシック</vt:lpstr>
      <vt:lpstr>MS PMincho</vt:lpstr>
      <vt:lpstr>Arial</vt:lpstr>
      <vt:lpstr>Calibri</vt:lpstr>
      <vt:lpstr>Comic Sans MS</vt:lpstr>
      <vt:lpstr>Trebuchet MS</vt:lpstr>
      <vt:lpstr>Wingdings 3</vt:lpstr>
      <vt:lpstr>ファセット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HIDETO MIHO</dc:creator>
  <cp:lastModifiedBy>三保 秀人</cp:lastModifiedBy>
  <cp:revision>85</cp:revision>
  <cp:lastPrinted>2020-04-25T11:31:26Z</cp:lastPrinted>
  <dcterms:modified xsi:type="dcterms:W3CDTF">2020-04-26T04:03:43Z</dcterms:modified>
</cp:coreProperties>
</file>