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2" r:id="rId3"/>
    <p:sldId id="256" r:id="rId4"/>
    <p:sldId id="260" r:id="rId5"/>
    <p:sldId id="257" r:id="rId6"/>
    <p:sldId id="258"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9"/>
  </p:normalViewPr>
  <p:slideViewPr>
    <p:cSldViewPr snapToGrid="0" snapToObjects="1">
      <p:cViewPr varScale="1">
        <p:scale>
          <a:sx n="103" d="100"/>
          <a:sy n="103" d="100"/>
        </p:scale>
        <p:origin x="8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9/19/22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75.gigafile.nu/1003-2b1ef992fdb1f5c97b536bd5fceb153d" TargetMode="External"/><Relationship Id="rId2" Type="http://schemas.openxmlformats.org/officeDocument/2006/relationships/hyperlink" Target="https://75.gigafile.nu/1003-0e6a35ea6bcc0500055d64119028fc00&#65288;DL&#12399;10/3"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B38172E-60B3-0556-715D-2EC56900BD27}"/>
              </a:ext>
            </a:extLst>
          </p:cNvPr>
          <p:cNvSpPr txBox="1"/>
          <p:nvPr/>
        </p:nvSpPr>
        <p:spPr>
          <a:xfrm>
            <a:off x="1471612" y="240804"/>
            <a:ext cx="9472613" cy="6186309"/>
          </a:xfrm>
          <a:prstGeom prst="rect">
            <a:avLst/>
          </a:prstGeom>
          <a:noFill/>
        </p:spPr>
        <p:txBody>
          <a:bodyPr wrap="square" rtlCol="0">
            <a:spAutoFit/>
          </a:bodyPr>
          <a:lstStyle/>
          <a:p>
            <a:r>
              <a:rPr kumimoji="1" lang="ja-JP" altLang="en-US" sz="2400"/>
              <a:t>目次</a:t>
            </a:r>
            <a:endParaRPr kumimoji="1" lang="en-US" altLang="ja-JP" sz="2400" dirty="0"/>
          </a:p>
          <a:p>
            <a:r>
              <a:rPr kumimoji="1" lang="en-US" altLang="ja-JP" sz="2400" dirty="0"/>
              <a:t>P1</a:t>
            </a:r>
            <a:r>
              <a:rPr kumimoji="1" lang="ja-JP" altLang="en-US" sz="2400"/>
              <a:t>　発注背景と仕様 </a:t>
            </a:r>
            <a:endParaRPr kumimoji="1" lang="en-US" altLang="ja-JP" sz="2400" dirty="0"/>
          </a:p>
          <a:p>
            <a:pPr lvl="1"/>
            <a:r>
              <a:rPr kumimoji="1" lang="ja-JP" altLang="en-US"/>
              <a:t>スライド①は歩数と睡眠時間　＆サマリー</a:t>
            </a:r>
            <a:endParaRPr kumimoji="1" lang="en-US" altLang="ja-JP" dirty="0"/>
          </a:p>
          <a:p>
            <a:pPr lvl="1"/>
            <a:r>
              <a:rPr kumimoji="1" lang="ja-JP" altLang="en-US"/>
              <a:t>スライド②は血圧　 ＆サマリー</a:t>
            </a:r>
            <a:endParaRPr kumimoji="1" lang="en-US" altLang="ja-JP" dirty="0"/>
          </a:p>
          <a:p>
            <a:pPr lvl="1"/>
            <a:r>
              <a:rPr kumimoji="1" lang="ja-JP" altLang="en-US"/>
              <a:t>を示している</a:t>
            </a:r>
            <a:endParaRPr kumimoji="1" lang="en-US" altLang="ja-JP" dirty="0"/>
          </a:p>
          <a:p>
            <a:endParaRPr kumimoji="1" lang="en-US" altLang="ja-JP" sz="2400" dirty="0"/>
          </a:p>
          <a:p>
            <a:r>
              <a:rPr kumimoji="1" lang="en-US" altLang="ja-JP" sz="2400" dirty="0"/>
              <a:t>P2</a:t>
            </a:r>
            <a:r>
              <a:rPr kumimoji="1" lang="ja-JP" altLang="en-US" sz="2400"/>
              <a:t> 　既存プログラムで出力したスライド①　</a:t>
            </a:r>
            <a:endParaRPr kumimoji="1" lang="en-US" altLang="ja-JP" sz="2400" dirty="0"/>
          </a:p>
          <a:p>
            <a:r>
              <a:rPr kumimoji="1" lang="en-US" altLang="ja-JP" sz="2400" dirty="0"/>
              <a:t>P3</a:t>
            </a:r>
            <a:r>
              <a:rPr kumimoji="1" lang="ja-JP" altLang="en-US" sz="2400"/>
              <a:t>　 プログラム更新参考スライド</a:t>
            </a:r>
            <a:endParaRPr kumimoji="1" lang="en-US" altLang="ja-JP" sz="2400" dirty="0"/>
          </a:p>
          <a:p>
            <a:r>
              <a:rPr kumimoji="1" lang="ja-JP" altLang="en-US" sz="2400"/>
              <a:t>　　　（これが出力できるようにしてほしい）①</a:t>
            </a:r>
            <a:endParaRPr kumimoji="1" lang="en-US" altLang="ja-JP" sz="2400" dirty="0"/>
          </a:p>
          <a:p>
            <a:endParaRPr kumimoji="1" lang="en-US" altLang="ja-JP" sz="2400" dirty="0"/>
          </a:p>
          <a:p>
            <a:r>
              <a:rPr kumimoji="1" lang="en-US" altLang="ja-JP" sz="2400" dirty="0"/>
              <a:t>P4</a:t>
            </a:r>
            <a:r>
              <a:rPr kumimoji="1" lang="ja-JP" altLang="en-US" sz="2400"/>
              <a:t> 　既存プログラムで出力したスライド②</a:t>
            </a:r>
            <a:endParaRPr kumimoji="1" lang="en-US" altLang="ja-JP" sz="2400" dirty="0"/>
          </a:p>
          <a:p>
            <a:r>
              <a:rPr kumimoji="1" lang="en-US" altLang="ja-JP" sz="2400" dirty="0"/>
              <a:t>P5</a:t>
            </a:r>
            <a:r>
              <a:rPr kumimoji="1" lang="ja-JP" altLang="en-US" sz="2400"/>
              <a:t> 　プログラム更新参考スライド</a:t>
            </a:r>
            <a:endParaRPr kumimoji="1" lang="en-US" altLang="ja-JP" sz="2400" dirty="0"/>
          </a:p>
          <a:p>
            <a:r>
              <a:rPr kumimoji="1" lang="ja-JP" altLang="en-US" sz="2400"/>
              <a:t>　　　（これが出力できるようにしてほしい）②</a:t>
            </a:r>
            <a:endParaRPr kumimoji="1" lang="en-US" altLang="ja-JP" sz="2400" dirty="0"/>
          </a:p>
          <a:p>
            <a:endParaRPr kumimoji="1" lang="en-US" altLang="ja-JP" sz="2400" dirty="0"/>
          </a:p>
          <a:p>
            <a:r>
              <a:rPr kumimoji="1" lang="en-US" altLang="ja-JP" sz="2400" dirty="0"/>
              <a:t>※</a:t>
            </a:r>
            <a:r>
              <a:rPr kumimoji="1" lang="ja-JP" altLang="en-US" sz="2400"/>
              <a:t>別途添付（</a:t>
            </a:r>
            <a:r>
              <a:rPr kumimoji="1" lang="en-US" altLang="ja-JP" sz="2400" dirty="0"/>
              <a:t>DL</a:t>
            </a:r>
            <a:r>
              <a:rPr kumimoji="1" lang="ja-JP" altLang="en-US" sz="2400"/>
              <a:t>は</a:t>
            </a:r>
            <a:r>
              <a:rPr kumimoji="1" lang="en-US" altLang="ja-JP" sz="2400" dirty="0"/>
              <a:t>10/3</a:t>
            </a:r>
            <a:r>
              <a:rPr kumimoji="1" lang="ja-JP" altLang="en-US" sz="2400"/>
              <a:t>まで） ：</a:t>
            </a:r>
            <a:endParaRPr kumimoji="1" lang="en-US" altLang="ja-JP" dirty="0"/>
          </a:p>
          <a:p>
            <a:r>
              <a:rPr kumimoji="1" lang="ja-JP" altLang="en-US"/>
              <a:t>・入力</a:t>
            </a:r>
            <a:r>
              <a:rPr kumimoji="1" lang="en-US" altLang="ja-JP" dirty="0"/>
              <a:t>CSV</a:t>
            </a:r>
            <a:r>
              <a:rPr kumimoji="1" lang="ja-JP" altLang="en-US"/>
              <a:t>サンプル</a:t>
            </a:r>
            <a:r>
              <a:rPr kumimoji="1" lang="en-US" altLang="ja-JP" dirty="0"/>
              <a:t>2</a:t>
            </a:r>
            <a:r>
              <a:rPr kumimoji="1" lang="ja-JP" altLang="en-US"/>
              <a:t>つ：</a:t>
            </a:r>
            <a:r>
              <a:rPr kumimoji="1" lang="en" altLang="ja-JP" dirty="0">
                <a:hlinkClick r:id="rId2"/>
              </a:rPr>
              <a:t>https://75.gigafile.nu/1003-0e6a35ea6bcc0500055d64119028fc00</a:t>
            </a:r>
            <a:endParaRPr kumimoji="1" lang="en-US" altLang="ja-JP" dirty="0"/>
          </a:p>
          <a:p>
            <a:r>
              <a:rPr kumimoji="1" lang="ja-JP" altLang="en-US"/>
              <a:t>・既存プログラム</a:t>
            </a:r>
            <a:r>
              <a:rPr kumimoji="1" lang="en-US" altLang="ja-JP" dirty="0"/>
              <a:t>1</a:t>
            </a:r>
            <a:r>
              <a:rPr kumimoji="1" lang="ja-JP" altLang="en-US"/>
              <a:t>式（ファイル名：</a:t>
            </a:r>
            <a:r>
              <a:rPr kumimoji="1" lang="en" altLang="ja-JP" dirty="0"/>
              <a:t> 220609_pptx_test </a:t>
            </a:r>
            <a:r>
              <a:rPr kumimoji="1" lang="ja-JP" altLang="en-US"/>
              <a:t>）</a:t>
            </a:r>
            <a:endParaRPr kumimoji="1" lang="en-US" altLang="ja-JP" dirty="0"/>
          </a:p>
          <a:p>
            <a:r>
              <a:rPr kumimoji="1" lang="en-US" altLang="ja-JP" dirty="0">
                <a:hlinkClick r:id="rId3"/>
              </a:rPr>
              <a:t>https://75.gigafile.nu</a:t>
            </a:r>
            <a:r>
              <a:rPr kumimoji="1" lang="en-US" altLang="ja-JP">
                <a:hlinkClick r:id="rId3"/>
              </a:rPr>
              <a:t>/1003-2b1ef992fdb1f5c97b536bd5fceb153d</a:t>
            </a:r>
            <a:endParaRPr kumimoji="1" lang="en-US" altLang="ja-JP"/>
          </a:p>
        </p:txBody>
      </p:sp>
    </p:spTree>
    <p:extLst>
      <p:ext uri="{BB962C8B-B14F-4D97-AF65-F5344CB8AC3E}">
        <p14:creationId xmlns:p14="http://schemas.microsoft.com/office/powerpoint/2010/main" val="2243934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EEE02D4-CFFA-EACE-F94C-7FA49FD884C7}"/>
              </a:ext>
            </a:extLst>
          </p:cNvPr>
          <p:cNvSpPr txBox="1"/>
          <p:nvPr/>
        </p:nvSpPr>
        <p:spPr>
          <a:xfrm>
            <a:off x="1085850" y="557213"/>
            <a:ext cx="10129838" cy="5016758"/>
          </a:xfrm>
          <a:prstGeom prst="rect">
            <a:avLst/>
          </a:prstGeom>
          <a:noFill/>
        </p:spPr>
        <p:txBody>
          <a:bodyPr wrap="square" rtlCol="0">
            <a:spAutoFit/>
          </a:bodyPr>
          <a:lstStyle/>
          <a:p>
            <a:r>
              <a:rPr kumimoji="1" lang="ja-JP" altLang="en-US" sz="2000"/>
              <a:t>現状：</a:t>
            </a:r>
            <a:endParaRPr kumimoji="1" lang="en-US" altLang="ja-JP" sz="2000" dirty="0"/>
          </a:p>
          <a:p>
            <a:r>
              <a:rPr kumimoji="1" lang="ja-JP" altLang="en-US" sz="2000"/>
              <a:t>添付のフォルダの</a:t>
            </a:r>
            <a:r>
              <a:rPr kumimoji="1" lang="en-US" altLang="ja-JP" sz="2000" dirty="0"/>
              <a:t>target</a:t>
            </a:r>
            <a:r>
              <a:rPr kumimoji="1" lang="ja-JP" altLang="en-US" sz="2000"/>
              <a:t>ファイルに</a:t>
            </a:r>
            <a:r>
              <a:rPr kumimoji="1" lang="en-US" altLang="ja-JP" sz="2000" dirty="0"/>
              <a:t>CSV</a:t>
            </a:r>
            <a:r>
              <a:rPr kumimoji="1" lang="ja-JP" altLang="en-US" sz="2000"/>
              <a:t>ファイルを入れると</a:t>
            </a:r>
            <a:r>
              <a:rPr kumimoji="1" lang="en-US" altLang="ja-JP" sz="2000" dirty="0"/>
              <a:t>pptx</a:t>
            </a:r>
            <a:r>
              <a:rPr kumimoji="1" lang="ja-JP" altLang="en-US" sz="2000"/>
              <a:t>ファイルにパワポスライドが出力されるようになっている</a:t>
            </a:r>
            <a:endParaRPr kumimoji="1" lang="en-US" altLang="ja-JP" sz="2000" dirty="0"/>
          </a:p>
          <a:p>
            <a:endParaRPr kumimoji="1" lang="en-US" altLang="ja-JP" sz="2000" dirty="0"/>
          </a:p>
          <a:p>
            <a:r>
              <a:rPr kumimoji="1" lang="ja-JP" altLang="en-US" sz="2000"/>
              <a:t>発注：</a:t>
            </a:r>
            <a:endParaRPr kumimoji="1" lang="en-US" altLang="ja-JP" sz="2000" dirty="0"/>
          </a:p>
          <a:p>
            <a:r>
              <a:rPr kumimoji="1" lang="ja-JP" altLang="en-US" sz="2000"/>
              <a:t>・「添付のフォルダの</a:t>
            </a:r>
            <a:r>
              <a:rPr kumimoji="1" lang="en-US" altLang="ja-JP" sz="2000" dirty="0"/>
              <a:t>target</a:t>
            </a:r>
            <a:r>
              <a:rPr kumimoji="1" lang="ja-JP" altLang="en-US" sz="2000"/>
              <a:t>ファイルに</a:t>
            </a:r>
            <a:r>
              <a:rPr kumimoji="1" lang="en-US" altLang="ja-JP" sz="2000" dirty="0"/>
              <a:t>CSV</a:t>
            </a:r>
            <a:r>
              <a:rPr kumimoji="1" lang="ja-JP" altLang="en-US" sz="2000"/>
              <a:t>ファイルを入れると</a:t>
            </a:r>
            <a:r>
              <a:rPr kumimoji="1" lang="en-US" altLang="ja-JP" sz="2000" dirty="0"/>
              <a:t>pptx</a:t>
            </a:r>
            <a:r>
              <a:rPr kumimoji="1" lang="ja-JP" altLang="en-US" sz="2000"/>
              <a:t>ファイルにパワポスライドが出力される」はそのまま、出力ファイルの変更をお願いしたい</a:t>
            </a:r>
            <a:endParaRPr kumimoji="1" lang="en-US" altLang="ja-JP" sz="2000" dirty="0"/>
          </a:p>
          <a:p>
            <a:endParaRPr kumimoji="1" lang="en-US" altLang="ja-JP" sz="2000" dirty="0"/>
          </a:p>
          <a:p>
            <a:r>
              <a:rPr kumimoji="1" lang="en-US" altLang="ja-JP" sz="2000" dirty="0"/>
              <a:t>※</a:t>
            </a:r>
            <a:r>
              <a:rPr kumimoji="1" lang="ja-JP" altLang="en-US" sz="2000"/>
              <a:t>プログラムはそのまま使って頂いても一から書いて頂いても構わない</a:t>
            </a:r>
            <a:endParaRPr kumimoji="1" lang="en-US" altLang="ja-JP" sz="2000" dirty="0"/>
          </a:p>
          <a:p>
            <a:r>
              <a:rPr kumimoji="1" lang="en-US" altLang="ja-JP" sz="2000" dirty="0"/>
              <a:t>※</a:t>
            </a:r>
            <a:r>
              <a:rPr kumimoji="1" lang="ja-JP" altLang="en-US" sz="2000"/>
              <a:t>使うときは、</a:t>
            </a:r>
            <a:r>
              <a:rPr kumimoji="1" lang="en-US" altLang="ja-JP" sz="2000" dirty="0"/>
              <a:t>PP</a:t>
            </a:r>
            <a:r>
              <a:rPr kumimoji="1" lang="ja-JP" altLang="en-US" sz="2000"/>
              <a:t>ファイル内に出力されたファイルを</a:t>
            </a:r>
            <a:r>
              <a:rPr kumimoji="1" lang="en-US" altLang="ja-JP" sz="2000" dirty="0"/>
              <a:t>PDF</a:t>
            </a:r>
            <a:r>
              <a:rPr kumimoji="1" lang="ja-JP" altLang="en-US" sz="2000"/>
              <a:t>にし、診療所に</a:t>
            </a:r>
            <a:r>
              <a:rPr kumimoji="1" lang="en-US" altLang="ja-JP" sz="2000" dirty="0"/>
              <a:t>FAX</a:t>
            </a:r>
            <a:r>
              <a:rPr kumimoji="1" lang="ja-JP" altLang="en-US" sz="2000"/>
              <a:t>する形で使用する。</a:t>
            </a:r>
            <a:endParaRPr kumimoji="1" lang="en-US" altLang="ja-JP" sz="2000" dirty="0"/>
          </a:p>
          <a:p>
            <a:endParaRPr kumimoji="1" lang="en-US" altLang="ja-JP" sz="2000" dirty="0"/>
          </a:p>
          <a:p>
            <a:endParaRPr kumimoji="1" lang="en-US" altLang="ja-JP" sz="2000" dirty="0"/>
          </a:p>
          <a:p>
            <a:r>
              <a:rPr kumimoji="1" lang="ja-JP" altLang="en-US" sz="2000"/>
              <a:t>プログラム利用環境：</a:t>
            </a:r>
            <a:endParaRPr kumimoji="1" lang="en-US" altLang="ja-JP" sz="2000" dirty="0"/>
          </a:p>
          <a:p>
            <a:r>
              <a:rPr kumimoji="1" lang="en-US" altLang="ja-JP" sz="2000" dirty="0"/>
              <a:t>Mac</a:t>
            </a:r>
            <a:r>
              <a:rPr kumimoji="1" lang="ja-JP" altLang="en-US" sz="2000"/>
              <a:t>　</a:t>
            </a:r>
            <a:r>
              <a:rPr kumimoji="1" lang="en-US" altLang="ja-JP" sz="2000" dirty="0"/>
              <a:t>Monterey</a:t>
            </a:r>
            <a:r>
              <a:rPr kumimoji="1" lang="ja-JP" altLang="en-US" sz="2000"/>
              <a:t> </a:t>
            </a:r>
            <a:r>
              <a:rPr kumimoji="1" lang="en-US" altLang="ja-JP" sz="2000" dirty="0"/>
              <a:t>12.6</a:t>
            </a:r>
          </a:p>
          <a:p>
            <a:r>
              <a:rPr kumimoji="1" lang="en-US" altLang="ja-JP" sz="2000" dirty="0"/>
              <a:t>Python3</a:t>
            </a:r>
          </a:p>
          <a:p>
            <a:r>
              <a:rPr kumimoji="1" lang="en-US" altLang="ja-JP" sz="2000" dirty="0"/>
              <a:t>Microsoft PowerPoint 16.65</a:t>
            </a:r>
            <a:endParaRPr kumimoji="1" lang="ja-JP" altLang="en-US" sz="2000"/>
          </a:p>
        </p:txBody>
      </p:sp>
    </p:spTree>
    <p:extLst>
      <p:ext uri="{BB962C8B-B14F-4D97-AF65-F5344CB8AC3E}">
        <p14:creationId xmlns:p14="http://schemas.microsoft.com/office/powerpoint/2010/main" val="2220657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eep_Walk.png"/>
          <p:cNvPicPr>
            <a:picLocks noChangeAspect="1"/>
          </p:cNvPicPr>
          <p:nvPr/>
        </p:nvPicPr>
        <p:blipFill>
          <a:blip r:embed="rId2"/>
          <a:stretch>
            <a:fillRect/>
          </a:stretch>
        </p:blipFill>
        <p:spPr>
          <a:xfrm>
            <a:off x="0" y="360000"/>
            <a:ext cx="12192119" cy="6096060"/>
          </a:xfrm>
          <a:prstGeom prst="rect">
            <a:avLst/>
          </a:prstGeom>
        </p:spPr>
      </p:pic>
      <p:sp>
        <p:nvSpPr>
          <p:cNvPr id="3" name="TextBox 2"/>
          <p:cNvSpPr txBox="1"/>
          <p:nvPr/>
        </p:nvSpPr>
        <p:spPr>
          <a:xfrm>
            <a:off x="8280000" y="0"/>
            <a:ext cx="360000" cy="360000"/>
          </a:xfrm>
          <a:prstGeom prst="rect">
            <a:avLst/>
          </a:prstGeom>
          <a:noFill/>
        </p:spPr>
        <p:txBody>
          <a:bodyPr wrap="none">
            <a:spAutoFit/>
          </a:bodyPr>
          <a:lstStyle/>
          <a:p>
            <a:r>
              <a:t>2022-03-01 ~ 2022-04-23</a:t>
            </a:r>
          </a:p>
          <a:p>
            <a:r>
              <a:t>睡眠時間(中央値)：19.0時間</a:t>
            </a:r>
          </a:p>
          <a:p>
            <a:r>
              <a:t>歩数(中央値)：6304歩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eep_Walk.png"/>
          <p:cNvPicPr>
            <a:picLocks noChangeAspect="1"/>
          </p:cNvPicPr>
          <p:nvPr/>
        </p:nvPicPr>
        <p:blipFill>
          <a:blip r:embed="rId2"/>
          <a:stretch>
            <a:fillRect/>
          </a:stretch>
        </p:blipFill>
        <p:spPr>
          <a:xfrm>
            <a:off x="1370660" y="1924275"/>
            <a:ext cx="9436563" cy="4718282"/>
          </a:xfrm>
          <a:prstGeom prst="rect">
            <a:avLst/>
          </a:prstGeom>
        </p:spPr>
      </p:pic>
      <p:sp>
        <p:nvSpPr>
          <p:cNvPr id="3" name="TextBox 2"/>
          <p:cNvSpPr txBox="1"/>
          <p:nvPr/>
        </p:nvSpPr>
        <p:spPr>
          <a:xfrm>
            <a:off x="4210279" y="943606"/>
            <a:ext cx="3797833" cy="584775"/>
          </a:xfrm>
          <a:prstGeom prst="rect">
            <a:avLst/>
          </a:prstGeom>
          <a:noFill/>
        </p:spPr>
        <p:txBody>
          <a:bodyPr wrap="square">
            <a:spAutoFit/>
          </a:bodyPr>
          <a:lstStyle/>
          <a:p>
            <a:r>
              <a:rPr sz="3200" dirty="0" err="1"/>
              <a:t>睡眠時間</a:t>
            </a:r>
            <a:r>
              <a:rPr lang="ja-JP" altLang="en-US" sz="1600"/>
              <a:t>（中央値）</a:t>
            </a:r>
            <a:r>
              <a:rPr dirty="0"/>
              <a:t>：</a:t>
            </a:r>
            <a:r>
              <a:rPr sz="2800" dirty="0"/>
              <a:t>9.0</a:t>
            </a:r>
            <a:r>
              <a:rPr dirty="0"/>
              <a:t>時間</a:t>
            </a:r>
          </a:p>
        </p:txBody>
      </p:sp>
      <p:sp>
        <p:nvSpPr>
          <p:cNvPr id="5" name="テキスト ボックス 4">
            <a:extLst>
              <a:ext uri="{FF2B5EF4-FFF2-40B4-BE49-F238E27FC236}">
                <a16:creationId xmlns:a16="http://schemas.microsoft.com/office/drawing/2014/main" id="{70808FC0-8913-55B5-FBF8-C527218C87FA}"/>
              </a:ext>
            </a:extLst>
          </p:cNvPr>
          <p:cNvSpPr txBox="1"/>
          <p:nvPr/>
        </p:nvSpPr>
        <p:spPr>
          <a:xfrm>
            <a:off x="339739" y="46166"/>
            <a:ext cx="4422745" cy="584775"/>
          </a:xfrm>
          <a:prstGeom prst="rect">
            <a:avLst/>
          </a:prstGeom>
          <a:noFill/>
        </p:spPr>
        <p:txBody>
          <a:bodyPr wrap="square">
            <a:spAutoFit/>
          </a:bodyPr>
          <a:lstStyle/>
          <a:p>
            <a:r>
              <a:rPr lang="en-US" altLang="ja-JP" sz="3200" dirty="0"/>
              <a:t>2022</a:t>
            </a:r>
            <a:r>
              <a:rPr lang="ja-JP" altLang="en-US" sz="2400"/>
              <a:t>年</a:t>
            </a:r>
            <a:r>
              <a:rPr lang="en-US" altLang="ja-JP" sz="3200" dirty="0"/>
              <a:t>3</a:t>
            </a:r>
            <a:r>
              <a:rPr lang="ja-JP" altLang="en-US" sz="2400"/>
              <a:t>月</a:t>
            </a:r>
            <a:r>
              <a:rPr lang="en-US" altLang="ja-JP" sz="3200" dirty="0"/>
              <a:t>24</a:t>
            </a:r>
            <a:r>
              <a:rPr lang="ja-JP" altLang="en-US" sz="2400"/>
              <a:t>日</a:t>
            </a:r>
            <a:r>
              <a:rPr lang="en-US" altLang="ja-JP" sz="2400" dirty="0"/>
              <a:t>〜 </a:t>
            </a:r>
            <a:r>
              <a:rPr lang="en-US" altLang="ja-JP" sz="3200" dirty="0"/>
              <a:t>4</a:t>
            </a:r>
            <a:r>
              <a:rPr lang="ja-JP" altLang="en-US" sz="2400"/>
              <a:t>月</a:t>
            </a:r>
            <a:r>
              <a:rPr lang="en-US" altLang="ja-JP" sz="3200" dirty="0"/>
              <a:t>23</a:t>
            </a:r>
            <a:r>
              <a:rPr lang="ja-JP" altLang="en-US" sz="2400"/>
              <a:t>日</a:t>
            </a:r>
            <a:endParaRPr lang="en-US" altLang="ja-JP" sz="2400" dirty="0"/>
          </a:p>
        </p:txBody>
      </p:sp>
      <p:sp>
        <p:nvSpPr>
          <p:cNvPr id="7" name="テキスト ボックス 6">
            <a:extLst>
              <a:ext uri="{FF2B5EF4-FFF2-40B4-BE49-F238E27FC236}">
                <a16:creationId xmlns:a16="http://schemas.microsoft.com/office/drawing/2014/main" id="{0E31AE1C-424D-CE7C-848E-64BFC740E99D}"/>
              </a:ext>
            </a:extLst>
          </p:cNvPr>
          <p:cNvSpPr txBox="1"/>
          <p:nvPr/>
        </p:nvSpPr>
        <p:spPr>
          <a:xfrm>
            <a:off x="218458" y="933761"/>
            <a:ext cx="3510438" cy="584775"/>
          </a:xfrm>
          <a:prstGeom prst="rect">
            <a:avLst/>
          </a:prstGeom>
          <a:noFill/>
        </p:spPr>
        <p:txBody>
          <a:bodyPr wrap="square">
            <a:spAutoFit/>
          </a:bodyPr>
          <a:lstStyle/>
          <a:p>
            <a:r>
              <a:rPr lang="ja-JP" altLang="en-US" sz="3200"/>
              <a:t>歩数</a:t>
            </a:r>
            <a:r>
              <a:rPr lang="en-US" altLang="ja-JP" dirty="0"/>
              <a:t>(</a:t>
            </a:r>
            <a:r>
              <a:rPr lang="ja-JP" altLang="en-US"/>
              <a:t>中央値</a:t>
            </a:r>
            <a:r>
              <a:rPr lang="en-US" altLang="ja-JP" dirty="0"/>
              <a:t>)</a:t>
            </a:r>
            <a:r>
              <a:rPr lang="ja-JP" altLang="en-US"/>
              <a:t>　　　　：</a:t>
            </a:r>
            <a:r>
              <a:rPr lang="en-US" altLang="ja-JP" sz="2800" dirty="0"/>
              <a:t>6304</a:t>
            </a:r>
            <a:r>
              <a:rPr lang="ja-JP" altLang="en-US"/>
              <a:t>歩</a:t>
            </a:r>
            <a:endParaRPr lang="ja-JP" altLang="en-US" dirty="0"/>
          </a:p>
        </p:txBody>
      </p:sp>
      <p:sp>
        <p:nvSpPr>
          <p:cNvPr id="8" name="テキスト ボックス 7">
            <a:extLst>
              <a:ext uri="{FF2B5EF4-FFF2-40B4-BE49-F238E27FC236}">
                <a16:creationId xmlns:a16="http://schemas.microsoft.com/office/drawing/2014/main" id="{BD14385F-58D9-3D4A-4D5E-2378D61F5DD4}"/>
              </a:ext>
            </a:extLst>
          </p:cNvPr>
          <p:cNvSpPr txBox="1"/>
          <p:nvPr/>
        </p:nvSpPr>
        <p:spPr>
          <a:xfrm>
            <a:off x="589010" y="1518536"/>
            <a:ext cx="3398107" cy="523220"/>
          </a:xfrm>
          <a:prstGeom prst="rect">
            <a:avLst/>
          </a:prstGeom>
          <a:noFill/>
        </p:spPr>
        <p:txBody>
          <a:bodyPr wrap="square" rtlCol="0">
            <a:spAutoFit/>
          </a:bodyPr>
          <a:lstStyle/>
          <a:p>
            <a:r>
              <a:rPr kumimoji="1" lang="ja-JP" altLang="en-US"/>
              <a:t>先月と比較して</a:t>
            </a:r>
            <a:r>
              <a:rPr kumimoji="1" lang="en-US" altLang="ja-JP" sz="2800" dirty="0"/>
              <a:t>5</a:t>
            </a:r>
            <a:r>
              <a:rPr kumimoji="1" lang="ja-JP" altLang="en-US"/>
              <a:t>％減っています</a:t>
            </a:r>
          </a:p>
        </p:txBody>
      </p:sp>
      <p:sp>
        <p:nvSpPr>
          <p:cNvPr id="9" name="テキスト ボックス 8">
            <a:extLst>
              <a:ext uri="{FF2B5EF4-FFF2-40B4-BE49-F238E27FC236}">
                <a16:creationId xmlns:a16="http://schemas.microsoft.com/office/drawing/2014/main" id="{20B22C15-D5ED-1E20-4444-2F495373F519}"/>
              </a:ext>
            </a:extLst>
          </p:cNvPr>
          <p:cNvSpPr txBox="1"/>
          <p:nvPr/>
        </p:nvSpPr>
        <p:spPr>
          <a:xfrm>
            <a:off x="4325462" y="1528381"/>
            <a:ext cx="3648466" cy="523220"/>
          </a:xfrm>
          <a:prstGeom prst="rect">
            <a:avLst/>
          </a:prstGeom>
          <a:noFill/>
        </p:spPr>
        <p:txBody>
          <a:bodyPr wrap="square" rtlCol="0">
            <a:spAutoFit/>
          </a:bodyPr>
          <a:lstStyle/>
          <a:p>
            <a:r>
              <a:rPr kumimoji="1" lang="ja-JP" altLang="en-US"/>
              <a:t>先月と比較して</a:t>
            </a:r>
            <a:r>
              <a:rPr kumimoji="1" lang="en-US" altLang="ja-JP" sz="2800" dirty="0"/>
              <a:t>10</a:t>
            </a:r>
            <a:r>
              <a:rPr kumimoji="1" lang="ja-JP" altLang="en-US"/>
              <a:t>％減っています</a:t>
            </a:r>
          </a:p>
        </p:txBody>
      </p:sp>
      <p:sp>
        <p:nvSpPr>
          <p:cNvPr id="10" name="テキスト ボックス 9">
            <a:extLst>
              <a:ext uri="{FF2B5EF4-FFF2-40B4-BE49-F238E27FC236}">
                <a16:creationId xmlns:a16="http://schemas.microsoft.com/office/drawing/2014/main" id="{9CFAC577-F077-9D77-5D77-9620AFFD1C1B}"/>
              </a:ext>
            </a:extLst>
          </p:cNvPr>
          <p:cNvSpPr txBox="1"/>
          <p:nvPr/>
        </p:nvSpPr>
        <p:spPr>
          <a:xfrm>
            <a:off x="8857811" y="291357"/>
            <a:ext cx="2994450" cy="461665"/>
          </a:xfrm>
          <a:prstGeom prst="rect">
            <a:avLst/>
          </a:prstGeom>
          <a:noFill/>
        </p:spPr>
        <p:txBody>
          <a:bodyPr wrap="square" rtlCol="0">
            <a:spAutoFit/>
          </a:bodyPr>
          <a:lstStyle/>
          <a:p>
            <a:r>
              <a:rPr kumimoji="1" lang="en-US" altLang="ja-JP" sz="2400" dirty="0"/>
              <a:t>A.</a:t>
            </a:r>
            <a:r>
              <a:rPr kumimoji="1" lang="ja-JP" altLang="en-US" sz="2400"/>
              <a:t>おきん　</a:t>
            </a:r>
            <a:r>
              <a:rPr kumimoji="1" lang="en-US" altLang="ja-JP" sz="2400" dirty="0"/>
              <a:t>demo14</a:t>
            </a:r>
            <a:endParaRPr kumimoji="1" lang="ja-JP" altLang="en-US" sz="2400"/>
          </a:p>
        </p:txBody>
      </p:sp>
      <p:sp>
        <p:nvSpPr>
          <p:cNvPr id="11" name="角丸四角形 10">
            <a:extLst>
              <a:ext uri="{FF2B5EF4-FFF2-40B4-BE49-F238E27FC236}">
                <a16:creationId xmlns:a16="http://schemas.microsoft.com/office/drawing/2014/main" id="{5B875BF6-993B-B3A1-622D-E66DBD095740}"/>
              </a:ext>
            </a:extLst>
          </p:cNvPr>
          <p:cNvSpPr/>
          <p:nvPr/>
        </p:nvSpPr>
        <p:spPr>
          <a:xfrm>
            <a:off x="137983" y="800218"/>
            <a:ext cx="3797833" cy="1399285"/>
          </a:xfrm>
          <a:prstGeom prst="round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角丸四角形 11">
            <a:extLst>
              <a:ext uri="{FF2B5EF4-FFF2-40B4-BE49-F238E27FC236}">
                <a16:creationId xmlns:a16="http://schemas.microsoft.com/office/drawing/2014/main" id="{CEC89F5A-1AEE-AF7F-0A4A-687BF4E41B62}"/>
              </a:ext>
            </a:extLst>
          </p:cNvPr>
          <p:cNvSpPr/>
          <p:nvPr/>
        </p:nvSpPr>
        <p:spPr>
          <a:xfrm>
            <a:off x="4182953" y="783489"/>
            <a:ext cx="3797833" cy="1399285"/>
          </a:xfrm>
          <a:prstGeom prst="roundRect">
            <a:avLst/>
          </a:prstGeom>
          <a:noFill/>
          <a:ln w="285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C101023-A592-6778-4733-B3484BDE43ED}"/>
              </a:ext>
            </a:extLst>
          </p:cNvPr>
          <p:cNvSpPr txBox="1"/>
          <p:nvPr/>
        </p:nvSpPr>
        <p:spPr>
          <a:xfrm>
            <a:off x="4598774" y="184664"/>
            <a:ext cx="3938009" cy="369332"/>
          </a:xfrm>
          <a:prstGeom prst="rect">
            <a:avLst/>
          </a:prstGeom>
          <a:noFill/>
        </p:spPr>
        <p:txBody>
          <a:bodyPr wrap="square" rtlCol="0">
            <a:spAutoFit/>
          </a:bodyPr>
          <a:lstStyle/>
          <a:p>
            <a:r>
              <a:rPr kumimoji="1" lang="ja-JP" altLang="en-US">
                <a:solidFill>
                  <a:srgbClr val="FF0000"/>
                </a:solidFill>
              </a:rPr>
              <a:t>←①データ最終日から１ヶ月遡る</a:t>
            </a:r>
          </a:p>
        </p:txBody>
      </p:sp>
      <p:sp>
        <p:nvSpPr>
          <p:cNvPr id="14" name="テキスト ボックス 13">
            <a:extLst>
              <a:ext uri="{FF2B5EF4-FFF2-40B4-BE49-F238E27FC236}">
                <a16:creationId xmlns:a16="http://schemas.microsoft.com/office/drawing/2014/main" id="{D1564192-C82F-7349-4240-C575D1D1108D}"/>
              </a:ext>
            </a:extLst>
          </p:cNvPr>
          <p:cNvSpPr txBox="1"/>
          <p:nvPr/>
        </p:nvSpPr>
        <p:spPr>
          <a:xfrm>
            <a:off x="75656" y="2901092"/>
            <a:ext cx="4990070" cy="1477328"/>
          </a:xfrm>
          <a:prstGeom prst="rect">
            <a:avLst/>
          </a:prstGeom>
          <a:noFill/>
        </p:spPr>
        <p:txBody>
          <a:bodyPr wrap="square" rtlCol="0">
            <a:spAutoFit/>
          </a:bodyPr>
          <a:lstStyle/>
          <a:p>
            <a:r>
              <a:rPr kumimoji="1" lang="ja-JP" altLang="en-US">
                <a:solidFill>
                  <a:srgbClr val="FF0000"/>
                </a:solidFill>
              </a:rPr>
              <a:t>②データ最初</a:t>
            </a:r>
            <a:r>
              <a:rPr kumimoji="1" lang="en-US" altLang="ja-JP" dirty="0">
                <a:solidFill>
                  <a:srgbClr val="FF0000"/>
                </a:solidFill>
              </a:rPr>
              <a:t>〜</a:t>
            </a:r>
            <a:r>
              <a:rPr kumimoji="1" lang="ja-JP" altLang="en-US">
                <a:solidFill>
                  <a:srgbClr val="FF0000"/>
                </a:solidFill>
              </a:rPr>
              <a:t>最後までをグラフにする</a:t>
            </a:r>
            <a:endParaRPr kumimoji="1" lang="en-US" altLang="ja-JP" dirty="0">
              <a:solidFill>
                <a:srgbClr val="FF0000"/>
              </a:solidFill>
            </a:endParaRPr>
          </a:p>
          <a:p>
            <a:r>
              <a:rPr kumimoji="1" lang="en-US" altLang="ja-JP" dirty="0">
                <a:solidFill>
                  <a:srgbClr val="FF0000"/>
                </a:solidFill>
              </a:rPr>
              <a:t>※</a:t>
            </a:r>
            <a:r>
              <a:rPr kumimoji="1" lang="ja-JP" altLang="en-US">
                <a:solidFill>
                  <a:srgbClr val="FF0000"/>
                </a:solidFill>
              </a:rPr>
              <a:t>歩数は青で左軸</a:t>
            </a:r>
            <a:endParaRPr kumimoji="1" lang="en-US" altLang="ja-JP" dirty="0">
              <a:solidFill>
                <a:srgbClr val="FF0000"/>
              </a:solidFill>
            </a:endParaRPr>
          </a:p>
          <a:p>
            <a:r>
              <a:rPr kumimoji="1" lang="en-US" altLang="ja-JP" dirty="0">
                <a:solidFill>
                  <a:srgbClr val="FF0000"/>
                </a:solidFill>
              </a:rPr>
              <a:t>※</a:t>
            </a:r>
            <a:r>
              <a:rPr kumimoji="1" lang="ja-JP" altLang="en-US">
                <a:solidFill>
                  <a:srgbClr val="FF0000"/>
                </a:solidFill>
              </a:rPr>
              <a:t>睡眠時間は緑で右軸</a:t>
            </a:r>
            <a:endParaRPr kumimoji="1" lang="en-US" altLang="ja-JP" dirty="0">
              <a:solidFill>
                <a:srgbClr val="FF0000"/>
              </a:solidFill>
            </a:endParaRPr>
          </a:p>
          <a:p>
            <a:r>
              <a:rPr kumimoji="1" lang="en-US" altLang="ja-JP" dirty="0">
                <a:solidFill>
                  <a:srgbClr val="FF0000"/>
                </a:solidFill>
              </a:rPr>
              <a:t>※</a:t>
            </a:r>
            <a:r>
              <a:rPr kumimoji="1" lang="ja-JP" altLang="en-US">
                <a:solidFill>
                  <a:srgbClr val="FF0000"/>
                </a:solidFill>
              </a:rPr>
              <a:t>軸データの上下限と間隔はデータに合わせる</a:t>
            </a:r>
            <a:endParaRPr kumimoji="1" lang="en-US" altLang="ja-JP" dirty="0">
              <a:solidFill>
                <a:srgbClr val="FF0000"/>
              </a:solidFill>
            </a:endParaRPr>
          </a:p>
          <a:p>
            <a:r>
              <a:rPr kumimoji="1" lang="en-US" altLang="ja-JP" dirty="0">
                <a:solidFill>
                  <a:srgbClr val="FF0000"/>
                </a:solidFill>
              </a:rPr>
              <a:t>※</a:t>
            </a:r>
            <a:r>
              <a:rPr kumimoji="1" lang="ja-JP" altLang="en-US">
                <a:solidFill>
                  <a:srgbClr val="FF0000"/>
                </a:solidFill>
              </a:rPr>
              <a:t>日付は１週間おき</a:t>
            </a:r>
          </a:p>
        </p:txBody>
      </p:sp>
      <p:sp>
        <p:nvSpPr>
          <p:cNvPr id="15" name="テキスト ボックス 14">
            <a:extLst>
              <a:ext uri="{FF2B5EF4-FFF2-40B4-BE49-F238E27FC236}">
                <a16:creationId xmlns:a16="http://schemas.microsoft.com/office/drawing/2014/main" id="{4E722692-4EF2-5ABB-F299-02AD45F6EE97}"/>
              </a:ext>
            </a:extLst>
          </p:cNvPr>
          <p:cNvSpPr txBox="1"/>
          <p:nvPr/>
        </p:nvSpPr>
        <p:spPr>
          <a:xfrm>
            <a:off x="9363452" y="0"/>
            <a:ext cx="3185982" cy="369332"/>
          </a:xfrm>
          <a:prstGeom prst="rect">
            <a:avLst/>
          </a:prstGeom>
          <a:noFill/>
        </p:spPr>
        <p:txBody>
          <a:bodyPr wrap="square" rtlCol="0">
            <a:spAutoFit/>
          </a:bodyPr>
          <a:lstStyle/>
          <a:p>
            <a:r>
              <a:rPr kumimoji="1" lang="ja-JP" altLang="en-US">
                <a:solidFill>
                  <a:srgbClr val="FF0000"/>
                </a:solidFill>
              </a:rPr>
              <a:t>↓ニックネーム</a:t>
            </a:r>
          </a:p>
        </p:txBody>
      </p:sp>
      <p:sp>
        <p:nvSpPr>
          <p:cNvPr id="6" name="TextBox 2">
            <a:extLst>
              <a:ext uri="{FF2B5EF4-FFF2-40B4-BE49-F238E27FC236}">
                <a16:creationId xmlns:a16="http://schemas.microsoft.com/office/drawing/2014/main" id="{D12A3755-2506-DE39-C9C3-58CBAC3BEB20}"/>
              </a:ext>
            </a:extLst>
          </p:cNvPr>
          <p:cNvSpPr txBox="1"/>
          <p:nvPr/>
        </p:nvSpPr>
        <p:spPr>
          <a:xfrm>
            <a:off x="8460218" y="743761"/>
            <a:ext cx="3392043" cy="1384995"/>
          </a:xfrm>
          <a:prstGeom prst="rect">
            <a:avLst/>
          </a:prstGeom>
          <a:noFill/>
        </p:spPr>
        <p:txBody>
          <a:bodyPr wrap="square">
            <a:spAutoFit/>
          </a:bodyPr>
          <a:lstStyle/>
          <a:p>
            <a:r>
              <a:rPr lang="en-US" altLang="ja-JP" dirty="0"/>
              <a:t>SOS</a:t>
            </a:r>
            <a:r>
              <a:rPr lang="ja-JP" altLang="en-US"/>
              <a:t>発信回数</a:t>
            </a:r>
            <a:r>
              <a:rPr dirty="0"/>
              <a:t>：</a:t>
            </a:r>
            <a:r>
              <a:rPr lang="ja-JP" altLang="en-US" sz="2800"/>
              <a:t>１</a:t>
            </a:r>
            <a:r>
              <a:rPr lang="ja-JP" altLang="en-US"/>
              <a:t>回</a:t>
            </a:r>
            <a:endParaRPr lang="en-US" altLang="ja-JP" dirty="0"/>
          </a:p>
          <a:p>
            <a:r>
              <a:rPr kumimoji="1" lang="ja-JP" altLang="en-US"/>
              <a:t>安静時心拍数上限アラート：</a:t>
            </a:r>
            <a:r>
              <a:rPr kumimoji="1" lang="en-US" altLang="ja-JP" sz="2800" dirty="0"/>
              <a:t>2</a:t>
            </a:r>
            <a:r>
              <a:rPr kumimoji="1" lang="ja-JP" altLang="en-US"/>
              <a:t>回</a:t>
            </a:r>
            <a:endParaRPr kumimoji="1" lang="en-US" altLang="ja-JP" dirty="0"/>
          </a:p>
          <a:p>
            <a:r>
              <a:rPr kumimoji="1" lang="ja-JP" altLang="en-US"/>
              <a:t>安静時心拍数上限アラート：</a:t>
            </a:r>
            <a:r>
              <a:rPr kumimoji="1" lang="en-US" altLang="ja-JP" sz="2800" dirty="0"/>
              <a:t>0</a:t>
            </a:r>
            <a:r>
              <a:rPr kumimoji="1" lang="ja-JP" altLang="en-US"/>
              <a:t>回</a:t>
            </a:r>
            <a:endParaRPr kumimoji="1" lang="en-US" altLang="ja-JP" dirty="0"/>
          </a:p>
        </p:txBody>
      </p:sp>
      <p:sp>
        <p:nvSpPr>
          <p:cNvPr id="17" name="角丸四角形 16">
            <a:extLst>
              <a:ext uri="{FF2B5EF4-FFF2-40B4-BE49-F238E27FC236}">
                <a16:creationId xmlns:a16="http://schemas.microsoft.com/office/drawing/2014/main" id="{2E67D179-156E-B03E-56C9-CC3987C1B61E}"/>
              </a:ext>
            </a:extLst>
          </p:cNvPr>
          <p:cNvSpPr/>
          <p:nvPr/>
        </p:nvSpPr>
        <p:spPr>
          <a:xfrm>
            <a:off x="8236863" y="774331"/>
            <a:ext cx="3803036" cy="1399285"/>
          </a:xfrm>
          <a:prstGeom prst="roundRect">
            <a:avLst/>
          </a:prstGeom>
          <a:noFill/>
          <a:ln w="28575">
            <a:solidFill>
              <a:srgbClr val="FF7E7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26CA5729-AEFC-AFFF-D15B-BD410EB4C760}"/>
              </a:ext>
            </a:extLst>
          </p:cNvPr>
          <p:cNvSpPr txBox="1"/>
          <p:nvPr/>
        </p:nvSpPr>
        <p:spPr>
          <a:xfrm>
            <a:off x="3789598" y="5705179"/>
            <a:ext cx="284205" cy="369332"/>
          </a:xfrm>
          <a:prstGeom prst="rect">
            <a:avLst/>
          </a:prstGeom>
          <a:noFill/>
        </p:spPr>
        <p:txBody>
          <a:bodyPr wrap="square" rtlCol="0">
            <a:spAutoFit/>
          </a:bodyPr>
          <a:lstStyle/>
          <a:p>
            <a:r>
              <a:rPr kumimoji="1" lang="ja-JP" altLang="en-US">
                <a:solidFill>
                  <a:srgbClr val="FF0000"/>
                </a:solidFill>
              </a:rPr>
              <a:t>・</a:t>
            </a:r>
          </a:p>
        </p:txBody>
      </p:sp>
      <p:sp>
        <p:nvSpPr>
          <p:cNvPr id="21" name="テキスト ボックス 20">
            <a:extLst>
              <a:ext uri="{FF2B5EF4-FFF2-40B4-BE49-F238E27FC236}">
                <a16:creationId xmlns:a16="http://schemas.microsoft.com/office/drawing/2014/main" id="{9C8D7E91-DF56-A3BD-42CF-1C9BCAC472D8}"/>
              </a:ext>
            </a:extLst>
          </p:cNvPr>
          <p:cNvSpPr txBox="1"/>
          <p:nvPr/>
        </p:nvSpPr>
        <p:spPr>
          <a:xfrm>
            <a:off x="7279796" y="6365925"/>
            <a:ext cx="5717170" cy="261610"/>
          </a:xfrm>
          <a:prstGeom prst="rect">
            <a:avLst/>
          </a:prstGeom>
          <a:noFill/>
        </p:spPr>
        <p:txBody>
          <a:bodyPr wrap="square" rtlCol="0">
            <a:spAutoFit/>
          </a:bodyPr>
          <a:lstStyle/>
          <a:p>
            <a:r>
              <a:rPr kumimoji="1" lang="ja-JP" altLang="en-US" sz="1100"/>
              <a:t>・　</a:t>
            </a:r>
            <a:r>
              <a:rPr kumimoji="1" lang="en-US" altLang="ja-JP" sz="1100" dirty="0"/>
              <a:t>SOS</a:t>
            </a:r>
            <a:r>
              <a:rPr kumimoji="1" lang="ja-JP" altLang="en-US" sz="1100"/>
              <a:t>発信　</a:t>
            </a:r>
            <a:r>
              <a:rPr kumimoji="1" lang="ja-JP" altLang="en-US" sz="1100">
                <a:solidFill>
                  <a:srgbClr val="FF0000"/>
                </a:solidFill>
              </a:rPr>
              <a:t>・</a:t>
            </a:r>
            <a:r>
              <a:rPr kumimoji="1" lang="ja-JP" altLang="en-US" sz="1100"/>
              <a:t>安静時心拍数上限アラート（</a:t>
            </a:r>
            <a:r>
              <a:rPr kumimoji="1" lang="en-US" altLang="ja-JP" sz="1100" dirty="0"/>
              <a:t>140</a:t>
            </a:r>
            <a:r>
              <a:rPr kumimoji="1" lang="ja-JP" altLang="en-US" sz="1100"/>
              <a:t>超え）</a:t>
            </a:r>
            <a:r>
              <a:rPr kumimoji="1" lang="ja-JP" altLang="en-US" sz="1100">
                <a:solidFill>
                  <a:srgbClr val="FF0000"/>
                </a:solidFill>
              </a:rPr>
              <a:t>　</a:t>
            </a:r>
            <a:r>
              <a:rPr kumimoji="1" lang="ja-JP" altLang="en-US" sz="1100">
                <a:solidFill>
                  <a:srgbClr val="00B0F0"/>
                </a:solidFill>
              </a:rPr>
              <a:t>・</a:t>
            </a:r>
            <a:r>
              <a:rPr kumimoji="1" lang="ja-JP" altLang="en-US" sz="1100"/>
              <a:t>安静時心拍数下限アラート（</a:t>
            </a:r>
            <a:r>
              <a:rPr kumimoji="1" lang="en-US" altLang="ja-JP" sz="1100" dirty="0"/>
              <a:t>40</a:t>
            </a:r>
            <a:r>
              <a:rPr kumimoji="1" lang="ja-JP" altLang="en-US" sz="1100"/>
              <a:t>未満）　</a:t>
            </a:r>
          </a:p>
        </p:txBody>
      </p:sp>
      <p:sp>
        <p:nvSpPr>
          <p:cNvPr id="22" name="テキスト ボックス 21">
            <a:extLst>
              <a:ext uri="{FF2B5EF4-FFF2-40B4-BE49-F238E27FC236}">
                <a16:creationId xmlns:a16="http://schemas.microsoft.com/office/drawing/2014/main" id="{CFACD387-40B0-B608-D0E7-03109F9CDFCB}"/>
              </a:ext>
            </a:extLst>
          </p:cNvPr>
          <p:cNvSpPr txBox="1"/>
          <p:nvPr/>
        </p:nvSpPr>
        <p:spPr>
          <a:xfrm>
            <a:off x="4077918" y="5705179"/>
            <a:ext cx="284205" cy="369332"/>
          </a:xfrm>
          <a:prstGeom prst="rect">
            <a:avLst/>
          </a:prstGeom>
          <a:noFill/>
        </p:spPr>
        <p:txBody>
          <a:bodyPr wrap="square" rtlCol="0">
            <a:spAutoFit/>
          </a:bodyPr>
          <a:lstStyle/>
          <a:p>
            <a:r>
              <a:rPr kumimoji="1" lang="ja-JP" altLang="en-US"/>
              <a:t>・</a:t>
            </a:r>
          </a:p>
        </p:txBody>
      </p:sp>
      <p:sp>
        <p:nvSpPr>
          <p:cNvPr id="23" name="テキスト ボックス 22">
            <a:extLst>
              <a:ext uri="{FF2B5EF4-FFF2-40B4-BE49-F238E27FC236}">
                <a16:creationId xmlns:a16="http://schemas.microsoft.com/office/drawing/2014/main" id="{75FCD1A4-EF95-CFD3-131A-24BDA685C16A}"/>
              </a:ext>
            </a:extLst>
          </p:cNvPr>
          <p:cNvSpPr txBox="1"/>
          <p:nvPr/>
        </p:nvSpPr>
        <p:spPr>
          <a:xfrm>
            <a:off x="9221349" y="5714337"/>
            <a:ext cx="284205" cy="369332"/>
          </a:xfrm>
          <a:prstGeom prst="rect">
            <a:avLst/>
          </a:prstGeom>
          <a:noFill/>
        </p:spPr>
        <p:txBody>
          <a:bodyPr wrap="square" rtlCol="0">
            <a:spAutoFit/>
          </a:bodyPr>
          <a:lstStyle/>
          <a:p>
            <a:r>
              <a:rPr kumimoji="1" lang="ja-JP" altLang="en-US"/>
              <a:t>・</a:t>
            </a:r>
          </a:p>
        </p:txBody>
      </p:sp>
      <p:sp>
        <p:nvSpPr>
          <p:cNvPr id="24" name="テキスト ボックス 23">
            <a:extLst>
              <a:ext uri="{FF2B5EF4-FFF2-40B4-BE49-F238E27FC236}">
                <a16:creationId xmlns:a16="http://schemas.microsoft.com/office/drawing/2014/main" id="{6E987891-A338-FB5C-B906-6C4142EC723B}"/>
              </a:ext>
            </a:extLst>
          </p:cNvPr>
          <p:cNvSpPr txBox="1"/>
          <p:nvPr/>
        </p:nvSpPr>
        <p:spPr>
          <a:xfrm>
            <a:off x="75656" y="5671754"/>
            <a:ext cx="4990070" cy="369332"/>
          </a:xfrm>
          <a:prstGeom prst="rect">
            <a:avLst/>
          </a:prstGeom>
          <a:noFill/>
        </p:spPr>
        <p:txBody>
          <a:bodyPr wrap="square" rtlCol="0">
            <a:spAutoFit/>
          </a:bodyPr>
          <a:lstStyle/>
          <a:p>
            <a:r>
              <a:rPr kumimoji="1" lang="ja-JP" altLang="en-US">
                <a:solidFill>
                  <a:srgbClr val="FF0000"/>
                </a:solidFill>
              </a:rPr>
              <a:t>③アラート</a:t>
            </a:r>
            <a:r>
              <a:rPr kumimoji="1" lang="en-US" altLang="ja-JP" dirty="0">
                <a:solidFill>
                  <a:srgbClr val="FF0000"/>
                </a:solidFill>
              </a:rPr>
              <a:t>3</a:t>
            </a:r>
            <a:r>
              <a:rPr kumimoji="1" lang="ja-JP" altLang="en-US">
                <a:solidFill>
                  <a:srgbClr val="FF0000"/>
                </a:solidFill>
              </a:rPr>
              <a:t>種は下に点表示する→</a:t>
            </a:r>
          </a:p>
        </p:txBody>
      </p:sp>
    </p:spTree>
    <p:extLst>
      <p:ext uri="{BB962C8B-B14F-4D97-AF65-F5344CB8AC3E}">
        <p14:creationId xmlns:p14="http://schemas.microsoft.com/office/powerpoint/2010/main" val="2881201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bp_Dbp.png"/>
          <p:cNvPicPr>
            <a:picLocks noChangeAspect="1"/>
          </p:cNvPicPr>
          <p:nvPr/>
        </p:nvPicPr>
        <p:blipFill>
          <a:blip r:embed="rId2"/>
          <a:stretch>
            <a:fillRect/>
          </a:stretch>
        </p:blipFill>
        <p:spPr>
          <a:xfrm>
            <a:off x="0" y="360000"/>
            <a:ext cx="12192119" cy="6096060"/>
          </a:xfrm>
          <a:prstGeom prst="rect">
            <a:avLst/>
          </a:prstGeom>
        </p:spPr>
      </p:pic>
      <p:sp>
        <p:nvSpPr>
          <p:cNvPr id="3" name="TextBox 2"/>
          <p:cNvSpPr txBox="1"/>
          <p:nvPr/>
        </p:nvSpPr>
        <p:spPr>
          <a:xfrm>
            <a:off x="8280000" y="0"/>
            <a:ext cx="360000" cy="360000"/>
          </a:xfrm>
          <a:prstGeom prst="rect">
            <a:avLst/>
          </a:prstGeom>
          <a:noFill/>
        </p:spPr>
        <p:txBody>
          <a:bodyPr wrap="none">
            <a:spAutoFit/>
          </a:bodyPr>
          <a:lstStyle/>
          <a:p>
            <a:r>
              <a:rPr dirty="0"/>
              <a:t>2022-03-01 ~ 2022-04-23</a:t>
            </a:r>
          </a:p>
          <a:p>
            <a:r>
              <a:rPr dirty="0"/>
              <a:t>午前：134 / 60mmHg(</a:t>
            </a:r>
            <a:r>
              <a:rPr dirty="0" err="1"/>
              <a:t>中央値</a:t>
            </a:r>
            <a:r>
              <a:rPr dirty="0"/>
              <a:t>)</a:t>
            </a:r>
          </a:p>
          <a:p>
            <a:r>
              <a:rPr dirty="0"/>
              <a:t>午後：128 / 61mmHg(</a:t>
            </a:r>
            <a:r>
              <a:rPr dirty="0" err="1"/>
              <a:t>中央値</a:t>
            </a:r>
            <a:r>
              <a:rPr dirty="0"/>
              <a:t>)</a:t>
            </a:r>
          </a:p>
        </p:txBody>
      </p:sp>
      <p:sp>
        <p:nvSpPr>
          <p:cNvPr id="4" name="TextBox 3"/>
          <p:cNvSpPr txBox="1"/>
          <p:nvPr/>
        </p:nvSpPr>
        <p:spPr>
          <a:xfrm>
            <a:off x="0" y="3240000"/>
            <a:ext cx="360000" cy="360000"/>
          </a:xfrm>
          <a:prstGeom prst="rect">
            <a:avLst/>
          </a:prstGeom>
          <a:noFill/>
        </p:spPr>
        <p:txBody>
          <a:bodyPr wrap="none">
            <a:spAutoFit/>
          </a:bodyPr>
          <a:lstStyle/>
          <a:p>
            <a:r>
              <a:t>実線</a:t>
            </a:r>
          </a:p>
          <a:p>
            <a:r>
              <a:t>　朝測定</a:t>
            </a:r>
          </a:p>
          <a:p>
            <a:r>
              <a:t>点線</a:t>
            </a:r>
          </a:p>
          <a:p>
            <a:r>
              <a:t>　夜測定</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963D10A-756C-75A2-904D-CBC39EC93A10}"/>
              </a:ext>
            </a:extLst>
          </p:cNvPr>
          <p:cNvSpPr txBox="1"/>
          <p:nvPr/>
        </p:nvSpPr>
        <p:spPr>
          <a:xfrm>
            <a:off x="359319" y="215443"/>
            <a:ext cx="4422745" cy="584775"/>
          </a:xfrm>
          <a:prstGeom prst="rect">
            <a:avLst/>
          </a:prstGeom>
          <a:noFill/>
        </p:spPr>
        <p:txBody>
          <a:bodyPr wrap="square">
            <a:spAutoFit/>
          </a:bodyPr>
          <a:lstStyle/>
          <a:p>
            <a:r>
              <a:rPr lang="en-US" altLang="ja-JP" sz="3200" dirty="0"/>
              <a:t>2022</a:t>
            </a:r>
            <a:r>
              <a:rPr lang="ja-JP" altLang="en-US" sz="2400"/>
              <a:t>年</a:t>
            </a:r>
            <a:r>
              <a:rPr lang="en-US" altLang="ja-JP" sz="3200" dirty="0"/>
              <a:t>3</a:t>
            </a:r>
            <a:r>
              <a:rPr lang="ja-JP" altLang="en-US" sz="2400"/>
              <a:t>月</a:t>
            </a:r>
            <a:r>
              <a:rPr lang="en-US" altLang="ja-JP" sz="3200" dirty="0"/>
              <a:t>24</a:t>
            </a:r>
            <a:r>
              <a:rPr lang="ja-JP" altLang="en-US" sz="2400"/>
              <a:t>日</a:t>
            </a:r>
            <a:r>
              <a:rPr lang="en-US" altLang="ja-JP" sz="2400" dirty="0"/>
              <a:t>〜 </a:t>
            </a:r>
            <a:r>
              <a:rPr lang="en-US" altLang="ja-JP" sz="3200" dirty="0"/>
              <a:t>4</a:t>
            </a:r>
            <a:r>
              <a:rPr lang="ja-JP" altLang="en-US" sz="2400"/>
              <a:t>月</a:t>
            </a:r>
            <a:r>
              <a:rPr lang="en-US" altLang="ja-JP" sz="3200" dirty="0"/>
              <a:t>23</a:t>
            </a:r>
            <a:r>
              <a:rPr lang="ja-JP" altLang="en-US" sz="2400"/>
              <a:t>日</a:t>
            </a:r>
            <a:endParaRPr lang="en-US" altLang="ja-JP" sz="2400" dirty="0"/>
          </a:p>
        </p:txBody>
      </p:sp>
      <p:sp>
        <p:nvSpPr>
          <p:cNvPr id="5" name="テキスト ボックス 4">
            <a:extLst>
              <a:ext uri="{FF2B5EF4-FFF2-40B4-BE49-F238E27FC236}">
                <a16:creationId xmlns:a16="http://schemas.microsoft.com/office/drawing/2014/main" id="{DA577A4F-60AF-26E2-C235-BB6DD9574377}"/>
              </a:ext>
            </a:extLst>
          </p:cNvPr>
          <p:cNvSpPr txBox="1"/>
          <p:nvPr/>
        </p:nvSpPr>
        <p:spPr>
          <a:xfrm>
            <a:off x="442859" y="925379"/>
            <a:ext cx="4212681" cy="584775"/>
          </a:xfrm>
          <a:prstGeom prst="rect">
            <a:avLst/>
          </a:prstGeom>
          <a:noFill/>
        </p:spPr>
        <p:txBody>
          <a:bodyPr wrap="square">
            <a:spAutoFit/>
          </a:bodyPr>
          <a:lstStyle/>
          <a:p>
            <a:r>
              <a:rPr lang="ja-JP" altLang="en-US" sz="2400"/>
              <a:t>午前</a:t>
            </a:r>
            <a:r>
              <a:rPr lang="ja-JP" altLang="en-US"/>
              <a:t>　：</a:t>
            </a:r>
            <a:r>
              <a:rPr lang="en" altLang="ja-JP" sz="3200" dirty="0"/>
              <a:t>134 / 60</a:t>
            </a:r>
            <a:r>
              <a:rPr lang="en" altLang="ja-JP" sz="2800" dirty="0"/>
              <a:t>mmHg</a:t>
            </a:r>
            <a:r>
              <a:rPr lang="en" altLang="ja-JP" sz="1600" dirty="0"/>
              <a:t>(</a:t>
            </a:r>
            <a:r>
              <a:rPr lang="ja-JP" altLang="en-US" sz="1600"/>
              <a:t>中央値</a:t>
            </a:r>
            <a:r>
              <a:rPr lang="en-US" altLang="ja-JP" sz="1600" dirty="0"/>
              <a:t>)</a:t>
            </a:r>
          </a:p>
        </p:txBody>
      </p:sp>
      <p:sp>
        <p:nvSpPr>
          <p:cNvPr id="6" name="テキスト ボックス 5">
            <a:extLst>
              <a:ext uri="{FF2B5EF4-FFF2-40B4-BE49-F238E27FC236}">
                <a16:creationId xmlns:a16="http://schemas.microsoft.com/office/drawing/2014/main" id="{B488C9B9-ED04-D0BF-8E10-348D44E6D931}"/>
              </a:ext>
            </a:extLst>
          </p:cNvPr>
          <p:cNvSpPr txBox="1"/>
          <p:nvPr/>
        </p:nvSpPr>
        <p:spPr>
          <a:xfrm>
            <a:off x="877329" y="1558381"/>
            <a:ext cx="3398107" cy="400110"/>
          </a:xfrm>
          <a:prstGeom prst="rect">
            <a:avLst/>
          </a:prstGeom>
          <a:noFill/>
        </p:spPr>
        <p:txBody>
          <a:bodyPr wrap="square" rtlCol="0">
            <a:spAutoFit/>
          </a:bodyPr>
          <a:lstStyle/>
          <a:p>
            <a:r>
              <a:rPr kumimoji="1" lang="ja-JP" altLang="en-US" sz="2000"/>
              <a:t>前月中央値：</a:t>
            </a:r>
            <a:r>
              <a:rPr kumimoji="1" lang="en-US" altLang="ja-JP" sz="2000" dirty="0"/>
              <a:t>130/54mmHg</a:t>
            </a:r>
            <a:endParaRPr kumimoji="1" lang="ja-JP" altLang="en-US" sz="2000"/>
          </a:p>
        </p:txBody>
      </p:sp>
      <p:sp>
        <p:nvSpPr>
          <p:cNvPr id="8" name="テキスト ボックス 7">
            <a:extLst>
              <a:ext uri="{FF2B5EF4-FFF2-40B4-BE49-F238E27FC236}">
                <a16:creationId xmlns:a16="http://schemas.microsoft.com/office/drawing/2014/main" id="{C01989E5-A2D0-B932-3884-15F0432867B4}"/>
              </a:ext>
            </a:extLst>
          </p:cNvPr>
          <p:cNvSpPr txBox="1"/>
          <p:nvPr/>
        </p:nvSpPr>
        <p:spPr>
          <a:xfrm>
            <a:off x="8857811" y="291357"/>
            <a:ext cx="2994450" cy="461665"/>
          </a:xfrm>
          <a:prstGeom prst="rect">
            <a:avLst/>
          </a:prstGeom>
          <a:noFill/>
        </p:spPr>
        <p:txBody>
          <a:bodyPr wrap="square" rtlCol="0">
            <a:spAutoFit/>
          </a:bodyPr>
          <a:lstStyle/>
          <a:p>
            <a:r>
              <a:rPr kumimoji="1" lang="en-US" altLang="ja-JP" sz="2400" dirty="0"/>
              <a:t>A.</a:t>
            </a:r>
            <a:r>
              <a:rPr kumimoji="1" lang="ja-JP" altLang="en-US" sz="2400"/>
              <a:t>おきん　</a:t>
            </a:r>
            <a:r>
              <a:rPr kumimoji="1" lang="en-US" altLang="ja-JP" sz="2400" dirty="0"/>
              <a:t>demo14</a:t>
            </a:r>
            <a:endParaRPr kumimoji="1" lang="ja-JP" altLang="en-US" sz="2400"/>
          </a:p>
        </p:txBody>
      </p:sp>
      <p:sp>
        <p:nvSpPr>
          <p:cNvPr id="9" name="角丸四角形 8">
            <a:extLst>
              <a:ext uri="{FF2B5EF4-FFF2-40B4-BE49-F238E27FC236}">
                <a16:creationId xmlns:a16="http://schemas.microsoft.com/office/drawing/2014/main" id="{A9C6781D-08A0-9880-8451-9A68AACE8A6C}"/>
              </a:ext>
            </a:extLst>
          </p:cNvPr>
          <p:cNvSpPr/>
          <p:nvPr/>
        </p:nvSpPr>
        <p:spPr>
          <a:xfrm>
            <a:off x="359319" y="800218"/>
            <a:ext cx="4212681" cy="1399285"/>
          </a:xfrm>
          <a:prstGeom prst="round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角丸四角形 9">
            <a:extLst>
              <a:ext uri="{FF2B5EF4-FFF2-40B4-BE49-F238E27FC236}">
                <a16:creationId xmlns:a16="http://schemas.microsoft.com/office/drawing/2014/main" id="{308282A9-6A85-0602-05CD-BAC585432121}"/>
              </a:ext>
            </a:extLst>
          </p:cNvPr>
          <p:cNvSpPr/>
          <p:nvPr/>
        </p:nvSpPr>
        <p:spPr>
          <a:xfrm>
            <a:off x="6600568" y="800218"/>
            <a:ext cx="4212681" cy="1399285"/>
          </a:xfrm>
          <a:prstGeom prst="roundRect">
            <a:avLst/>
          </a:prstGeom>
          <a:noFill/>
          <a:ln w="285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3" name="Picture 1" descr="Sbp_Dbp.png">
            <a:extLst>
              <a:ext uri="{FF2B5EF4-FFF2-40B4-BE49-F238E27FC236}">
                <a16:creationId xmlns:a16="http://schemas.microsoft.com/office/drawing/2014/main" id="{256BCDA1-E40B-D7A8-53C0-79F8817A6B94}"/>
              </a:ext>
            </a:extLst>
          </p:cNvPr>
          <p:cNvPicPr>
            <a:picLocks noChangeAspect="1"/>
          </p:cNvPicPr>
          <p:nvPr/>
        </p:nvPicPr>
        <p:blipFill>
          <a:blip r:embed="rId2"/>
          <a:stretch>
            <a:fillRect/>
          </a:stretch>
        </p:blipFill>
        <p:spPr>
          <a:xfrm>
            <a:off x="1607409" y="2324664"/>
            <a:ext cx="8636343" cy="4318172"/>
          </a:xfrm>
          <a:prstGeom prst="rect">
            <a:avLst/>
          </a:prstGeom>
        </p:spPr>
      </p:pic>
      <p:sp>
        <p:nvSpPr>
          <p:cNvPr id="14" name="テキスト ボックス 13">
            <a:extLst>
              <a:ext uri="{FF2B5EF4-FFF2-40B4-BE49-F238E27FC236}">
                <a16:creationId xmlns:a16="http://schemas.microsoft.com/office/drawing/2014/main" id="{BFEA13DD-CD4C-FC17-EA74-5B95450ED25E}"/>
              </a:ext>
            </a:extLst>
          </p:cNvPr>
          <p:cNvSpPr txBox="1"/>
          <p:nvPr/>
        </p:nvSpPr>
        <p:spPr>
          <a:xfrm>
            <a:off x="6751470" y="973606"/>
            <a:ext cx="4212681" cy="584775"/>
          </a:xfrm>
          <a:prstGeom prst="rect">
            <a:avLst/>
          </a:prstGeom>
          <a:noFill/>
        </p:spPr>
        <p:txBody>
          <a:bodyPr wrap="square">
            <a:spAutoFit/>
          </a:bodyPr>
          <a:lstStyle/>
          <a:p>
            <a:r>
              <a:rPr lang="ja-JP" altLang="en-US" sz="2400"/>
              <a:t>午後</a:t>
            </a:r>
            <a:r>
              <a:rPr lang="ja-JP" altLang="en-US"/>
              <a:t>　：</a:t>
            </a:r>
            <a:r>
              <a:rPr lang="en" altLang="ja-JP" sz="3200" dirty="0"/>
              <a:t>120 / 62</a:t>
            </a:r>
            <a:r>
              <a:rPr lang="en" altLang="ja-JP" sz="2800" dirty="0"/>
              <a:t>mmHg</a:t>
            </a:r>
            <a:r>
              <a:rPr lang="en" altLang="ja-JP" sz="1600" dirty="0"/>
              <a:t>(</a:t>
            </a:r>
            <a:r>
              <a:rPr lang="ja-JP" altLang="en-US" sz="1600"/>
              <a:t>中央値</a:t>
            </a:r>
            <a:r>
              <a:rPr lang="en-US" altLang="ja-JP" sz="1600" dirty="0"/>
              <a:t>)</a:t>
            </a:r>
          </a:p>
        </p:txBody>
      </p:sp>
      <p:sp>
        <p:nvSpPr>
          <p:cNvPr id="15" name="テキスト ボックス 14">
            <a:extLst>
              <a:ext uri="{FF2B5EF4-FFF2-40B4-BE49-F238E27FC236}">
                <a16:creationId xmlns:a16="http://schemas.microsoft.com/office/drawing/2014/main" id="{84B2CCEC-0558-783A-BCA0-15EDD8FD64F0}"/>
              </a:ext>
            </a:extLst>
          </p:cNvPr>
          <p:cNvSpPr txBox="1"/>
          <p:nvPr/>
        </p:nvSpPr>
        <p:spPr>
          <a:xfrm>
            <a:off x="7185940" y="1606608"/>
            <a:ext cx="3398107" cy="400110"/>
          </a:xfrm>
          <a:prstGeom prst="rect">
            <a:avLst/>
          </a:prstGeom>
          <a:noFill/>
        </p:spPr>
        <p:txBody>
          <a:bodyPr wrap="square" rtlCol="0">
            <a:spAutoFit/>
          </a:bodyPr>
          <a:lstStyle/>
          <a:p>
            <a:r>
              <a:rPr kumimoji="1" lang="ja-JP" altLang="en-US" sz="2000"/>
              <a:t>前月中央値：</a:t>
            </a:r>
            <a:r>
              <a:rPr kumimoji="1" lang="en-US" altLang="ja-JP" sz="2000" dirty="0"/>
              <a:t>123/58mmHg</a:t>
            </a:r>
            <a:endParaRPr kumimoji="1" lang="ja-JP" altLang="en-US" sz="2000"/>
          </a:p>
        </p:txBody>
      </p:sp>
    </p:spTree>
    <p:extLst>
      <p:ext uri="{BB962C8B-B14F-4D97-AF65-F5344CB8AC3E}">
        <p14:creationId xmlns:p14="http://schemas.microsoft.com/office/powerpoint/2010/main" val="1916291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150</TotalTime>
  <Words>463</Words>
  <Application>Microsoft Macintosh PowerPoint</Application>
  <PresentationFormat>ワイド画面</PresentationFormat>
  <Paragraphs>69</Paragraphs>
  <Slides>6</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6</vt:i4>
      </vt:variant>
    </vt:vector>
  </HeadingPairs>
  <TitlesOfParts>
    <vt:vector size="9" baseType="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cp:keywords/>
  <dc:description>generated using python-pptx</dc:description>
  <cp:lastModifiedBy>Kanematsu Chieko</cp:lastModifiedBy>
  <cp:revision>12</cp:revision>
  <dcterms:created xsi:type="dcterms:W3CDTF">2013-01-27T09:14:16Z</dcterms:created>
  <dcterms:modified xsi:type="dcterms:W3CDTF">2022-09-19T08:36:28Z</dcterms:modified>
  <cp:category/>
</cp:coreProperties>
</file>