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0" r:id="rId2"/>
  </p:sldIdLst>
  <p:sldSz cx="7559675" cy="27000200"/>
  <p:notesSz cx="6858000" cy="9144000"/>
  <p:defaultTextStyle>
    <a:defPPr>
      <a:defRPr lang="ja-JP"/>
    </a:defPPr>
    <a:lvl1pPr marL="0" algn="l" defTabSz="1069665" rtl="0" eaLnBrk="1" latinLnBrk="0" hangingPunct="1">
      <a:defRPr kumimoji="1" sz="2106" kern="1200">
        <a:solidFill>
          <a:schemeClr val="tx1"/>
        </a:solidFill>
        <a:latin typeface="+mn-lt"/>
        <a:ea typeface="+mn-ea"/>
        <a:cs typeface="+mn-cs"/>
      </a:defRPr>
    </a:lvl1pPr>
    <a:lvl2pPr marL="534833" algn="l" defTabSz="1069665" rtl="0" eaLnBrk="1" latinLnBrk="0" hangingPunct="1">
      <a:defRPr kumimoji="1" sz="2106" kern="1200">
        <a:solidFill>
          <a:schemeClr val="tx1"/>
        </a:solidFill>
        <a:latin typeface="+mn-lt"/>
        <a:ea typeface="+mn-ea"/>
        <a:cs typeface="+mn-cs"/>
      </a:defRPr>
    </a:lvl2pPr>
    <a:lvl3pPr marL="1069665" algn="l" defTabSz="1069665" rtl="0" eaLnBrk="1" latinLnBrk="0" hangingPunct="1">
      <a:defRPr kumimoji="1" sz="2106" kern="1200">
        <a:solidFill>
          <a:schemeClr val="tx1"/>
        </a:solidFill>
        <a:latin typeface="+mn-lt"/>
        <a:ea typeface="+mn-ea"/>
        <a:cs typeface="+mn-cs"/>
      </a:defRPr>
    </a:lvl3pPr>
    <a:lvl4pPr marL="1604498" algn="l" defTabSz="1069665" rtl="0" eaLnBrk="1" latinLnBrk="0" hangingPunct="1">
      <a:defRPr kumimoji="1" sz="2106" kern="1200">
        <a:solidFill>
          <a:schemeClr val="tx1"/>
        </a:solidFill>
        <a:latin typeface="+mn-lt"/>
        <a:ea typeface="+mn-ea"/>
        <a:cs typeface="+mn-cs"/>
      </a:defRPr>
    </a:lvl4pPr>
    <a:lvl5pPr marL="2139330" algn="l" defTabSz="1069665" rtl="0" eaLnBrk="1" latinLnBrk="0" hangingPunct="1">
      <a:defRPr kumimoji="1" sz="2106" kern="1200">
        <a:solidFill>
          <a:schemeClr val="tx1"/>
        </a:solidFill>
        <a:latin typeface="+mn-lt"/>
        <a:ea typeface="+mn-ea"/>
        <a:cs typeface="+mn-cs"/>
      </a:defRPr>
    </a:lvl5pPr>
    <a:lvl6pPr marL="2674163" algn="l" defTabSz="1069665" rtl="0" eaLnBrk="1" latinLnBrk="0" hangingPunct="1">
      <a:defRPr kumimoji="1" sz="2106" kern="1200">
        <a:solidFill>
          <a:schemeClr val="tx1"/>
        </a:solidFill>
        <a:latin typeface="+mn-lt"/>
        <a:ea typeface="+mn-ea"/>
        <a:cs typeface="+mn-cs"/>
      </a:defRPr>
    </a:lvl6pPr>
    <a:lvl7pPr marL="3208995" algn="l" defTabSz="1069665" rtl="0" eaLnBrk="1" latinLnBrk="0" hangingPunct="1">
      <a:defRPr kumimoji="1" sz="2106" kern="1200">
        <a:solidFill>
          <a:schemeClr val="tx1"/>
        </a:solidFill>
        <a:latin typeface="+mn-lt"/>
        <a:ea typeface="+mn-ea"/>
        <a:cs typeface="+mn-cs"/>
      </a:defRPr>
    </a:lvl7pPr>
    <a:lvl8pPr marL="3743828" algn="l" defTabSz="1069665" rtl="0" eaLnBrk="1" latinLnBrk="0" hangingPunct="1">
      <a:defRPr kumimoji="1" sz="2106" kern="1200">
        <a:solidFill>
          <a:schemeClr val="tx1"/>
        </a:solidFill>
        <a:latin typeface="+mn-lt"/>
        <a:ea typeface="+mn-ea"/>
        <a:cs typeface="+mn-cs"/>
      </a:defRPr>
    </a:lvl8pPr>
    <a:lvl9pPr marL="4278660" algn="l" defTabSz="1069665" rtl="0" eaLnBrk="1" latinLnBrk="0" hangingPunct="1">
      <a:defRPr kumimoji="1" sz="21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505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FFFF00"/>
    <a:srgbClr val="FFFFFF"/>
    <a:srgbClr val="CCFFCC"/>
    <a:srgbClr val="FFE7E7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2412" y="-11736"/>
      </p:cViewPr>
      <p:guideLst>
        <p:guide orient="horz" pos="8505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C9F6B-F0AC-41FA-8481-8004E48013B4}" type="datetimeFigureOut">
              <a:rPr kumimoji="1" lang="ja-JP" altLang="en-US" smtClean="0"/>
              <a:t>2024/11/11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997200" y="1143000"/>
            <a:ext cx="863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BA8E2E-A762-4705-9C23-2562CB31A9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317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69665" rtl="0" eaLnBrk="1" latinLnBrk="0" hangingPunct="1">
      <a:defRPr kumimoji="1" sz="1404" kern="1200">
        <a:solidFill>
          <a:schemeClr val="tx1"/>
        </a:solidFill>
        <a:latin typeface="+mn-lt"/>
        <a:ea typeface="+mn-ea"/>
        <a:cs typeface="+mn-cs"/>
      </a:defRPr>
    </a:lvl1pPr>
    <a:lvl2pPr marL="534833" algn="l" defTabSz="1069665" rtl="0" eaLnBrk="1" latinLnBrk="0" hangingPunct="1">
      <a:defRPr kumimoji="1" sz="1404" kern="1200">
        <a:solidFill>
          <a:schemeClr val="tx1"/>
        </a:solidFill>
        <a:latin typeface="+mn-lt"/>
        <a:ea typeface="+mn-ea"/>
        <a:cs typeface="+mn-cs"/>
      </a:defRPr>
    </a:lvl2pPr>
    <a:lvl3pPr marL="1069665" algn="l" defTabSz="1069665" rtl="0" eaLnBrk="1" latinLnBrk="0" hangingPunct="1">
      <a:defRPr kumimoji="1" sz="1404" kern="1200">
        <a:solidFill>
          <a:schemeClr val="tx1"/>
        </a:solidFill>
        <a:latin typeface="+mn-lt"/>
        <a:ea typeface="+mn-ea"/>
        <a:cs typeface="+mn-cs"/>
      </a:defRPr>
    </a:lvl3pPr>
    <a:lvl4pPr marL="1604498" algn="l" defTabSz="1069665" rtl="0" eaLnBrk="1" latinLnBrk="0" hangingPunct="1">
      <a:defRPr kumimoji="1" sz="1404" kern="1200">
        <a:solidFill>
          <a:schemeClr val="tx1"/>
        </a:solidFill>
        <a:latin typeface="+mn-lt"/>
        <a:ea typeface="+mn-ea"/>
        <a:cs typeface="+mn-cs"/>
      </a:defRPr>
    </a:lvl4pPr>
    <a:lvl5pPr marL="2139330" algn="l" defTabSz="1069665" rtl="0" eaLnBrk="1" latinLnBrk="0" hangingPunct="1">
      <a:defRPr kumimoji="1" sz="1404" kern="1200">
        <a:solidFill>
          <a:schemeClr val="tx1"/>
        </a:solidFill>
        <a:latin typeface="+mn-lt"/>
        <a:ea typeface="+mn-ea"/>
        <a:cs typeface="+mn-cs"/>
      </a:defRPr>
    </a:lvl5pPr>
    <a:lvl6pPr marL="2674163" algn="l" defTabSz="1069665" rtl="0" eaLnBrk="1" latinLnBrk="0" hangingPunct="1">
      <a:defRPr kumimoji="1" sz="1404" kern="1200">
        <a:solidFill>
          <a:schemeClr val="tx1"/>
        </a:solidFill>
        <a:latin typeface="+mn-lt"/>
        <a:ea typeface="+mn-ea"/>
        <a:cs typeface="+mn-cs"/>
      </a:defRPr>
    </a:lvl6pPr>
    <a:lvl7pPr marL="3208995" algn="l" defTabSz="1069665" rtl="0" eaLnBrk="1" latinLnBrk="0" hangingPunct="1">
      <a:defRPr kumimoji="1" sz="1404" kern="1200">
        <a:solidFill>
          <a:schemeClr val="tx1"/>
        </a:solidFill>
        <a:latin typeface="+mn-lt"/>
        <a:ea typeface="+mn-ea"/>
        <a:cs typeface="+mn-cs"/>
      </a:defRPr>
    </a:lvl7pPr>
    <a:lvl8pPr marL="3743828" algn="l" defTabSz="1069665" rtl="0" eaLnBrk="1" latinLnBrk="0" hangingPunct="1">
      <a:defRPr kumimoji="1" sz="1404" kern="1200">
        <a:solidFill>
          <a:schemeClr val="tx1"/>
        </a:solidFill>
        <a:latin typeface="+mn-lt"/>
        <a:ea typeface="+mn-ea"/>
        <a:cs typeface="+mn-cs"/>
      </a:defRPr>
    </a:lvl8pPr>
    <a:lvl9pPr marL="4278660" algn="l" defTabSz="1069665" rtl="0" eaLnBrk="1" latinLnBrk="0" hangingPunct="1">
      <a:defRPr kumimoji="1" sz="140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997200" y="1143000"/>
            <a:ext cx="8636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BA8E2E-A762-4705-9C23-2562CB31A9B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8584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66976" y="8387573"/>
            <a:ext cx="6425724" cy="5787542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33954" y="15300114"/>
            <a:ext cx="5291773" cy="69000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900E6-C1AA-41DC-875E-2C9E5D233099}" type="datetimeFigureOut">
              <a:rPr kumimoji="1" lang="ja-JP" altLang="en-US" smtClean="0"/>
              <a:pPr/>
              <a:t>2024/11/11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32DE-02AA-4CC9-8C68-BB789CAD086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900E6-C1AA-41DC-875E-2C9E5D233099}" type="datetimeFigureOut">
              <a:rPr kumimoji="1" lang="ja-JP" altLang="en-US" smtClean="0"/>
              <a:pPr/>
              <a:t>2024/11/11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32DE-02AA-4CC9-8C68-BB789CAD086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97162" y="17350131"/>
            <a:ext cx="6425724" cy="536254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97162" y="11443845"/>
            <a:ext cx="6425724" cy="590629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2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1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3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5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900E6-C1AA-41DC-875E-2C9E5D233099}" type="datetimeFigureOut">
              <a:rPr kumimoji="1" lang="ja-JP" altLang="en-US" smtClean="0"/>
              <a:pPr/>
              <a:t>2024/11/11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32DE-02AA-4CC9-8C68-BB789CAD086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83491" y="8400072"/>
            <a:ext cx="2488393" cy="237564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2897879" y="8400072"/>
            <a:ext cx="2488393" cy="237564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900E6-C1AA-41DC-875E-2C9E5D233099}" type="datetimeFigureOut">
              <a:rPr kumimoji="1" lang="ja-JP" altLang="en-US" smtClean="0"/>
              <a:pPr/>
              <a:t>2024/11/11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32DE-02AA-4CC9-8C68-BB789CAD086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7984" y="1081263"/>
            <a:ext cx="6803708" cy="4500034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77987" y="6043802"/>
            <a:ext cx="3340169" cy="25187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77987" y="8562563"/>
            <a:ext cx="3340169" cy="155563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840214" y="6043802"/>
            <a:ext cx="3341481" cy="25187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840214" y="8562563"/>
            <a:ext cx="3341481" cy="155563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900E6-C1AA-41DC-875E-2C9E5D233099}" type="datetimeFigureOut">
              <a:rPr kumimoji="1" lang="ja-JP" altLang="en-US" smtClean="0"/>
              <a:pPr/>
              <a:t>2024/11/11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32DE-02AA-4CC9-8C68-BB789CAD086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900E6-C1AA-41DC-875E-2C9E5D233099}" type="datetimeFigureOut">
              <a:rPr kumimoji="1" lang="ja-JP" altLang="en-US" smtClean="0"/>
              <a:pPr/>
              <a:t>2024/11/11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32DE-02AA-4CC9-8C68-BB789CAD086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900E6-C1AA-41DC-875E-2C9E5D233099}" type="datetimeFigureOut">
              <a:rPr kumimoji="1" lang="ja-JP" altLang="en-US" smtClean="0"/>
              <a:pPr/>
              <a:t>2024/11/11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32DE-02AA-4CC9-8C68-BB789CAD086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7987" y="1075011"/>
            <a:ext cx="2487081" cy="457503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955626" y="1075009"/>
            <a:ext cx="4226069" cy="230439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77987" y="5650046"/>
            <a:ext cx="2487081" cy="18468891"/>
          </a:xfrm>
        </p:spPr>
        <p:txBody>
          <a:bodyPr/>
          <a:lstStyle>
            <a:lvl1pPr marL="0" indent="0">
              <a:buNone/>
              <a:defRPr sz="1400"/>
            </a:lvl1pPr>
            <a:lvl2pPr marL="457223" indent="0">
              <a:buNone/>
              <a:defRPr sz="1200"/>
            </a:lvl2pPr>
            <a:lvl3pPr marL="914446" indent="0">
              <a:buNone/>
              <a:defRPr sz="1000"/>
            </a:lvl3pPr>
            <a:lvl4pPr marL="1371669" indent="0">
              <a:buNone/>
              <a:defRPr sz="900"/>
            </a:lvl4pPr>
            <a:lvl5pPr marL="1828891" indent="0">
              <a:buNone/>
              <a:defRPr sz="900"/>
            </a:lvl5pPr>
            <a:lvl6pPr marL="2286114" indent="0">
              <a:buNone/>
              <a:defRPr sz="900"/>
            </a:lvl6pPr>
            <a:lvl7pPr marL="2743337" indent="0">
              <a:buNone/>
              <a:defRPr sz="900"/>
            </a:lvl7pPr>
            <a:lvl8pPr marL="3200560" indent="0">
              <a:buNone/>
              <a:defRPr sz="900"/>
            </a:lvl8pPr>
            <a:lvl9pPr marL="3657783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900E6-C1AA-41DC-875E-2C9E5D233099}" type="datetimeFigureOut">
              <a:rPr kumimoji="1" lang="ja-JP" altLang="en-US" smtClean="0"/>
              <a:pPr/>
              <a:t>2024/11/11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32DE-02AA-4CC9-8C68-BB789CAD086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81752" y="18900147"/>
            <a:ext cx="4535805" cy="223127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481752" y="2412517"/>
            <a:ext cx="4535805" cy="16200120"/>
          </a:xfrm>
        </p:spPr>
        <p:txBody>
          <a:bodyPr/>
          <a:lstStyle>
            <a:lvl1pPr marL="0" indent="0">
              <a:buNone/>
              <a:defRPr sz="3200"/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481752" y="21131418"/>
            <a:ext cx="4535805" cy="3168769"/>
          </a:xfrm>
        </p:spPr>
        <p:txBody>
          <a:bodyPr/>
          <a:lstStyle>
            <a:lvl1pPr marL="0" indent="0">
              <a:buNone/>
              <a:defRPr sz="1400"/>
            </a:lvl1pPr>
            <a:lvl2pPr marL="457223" indent="0">
              <a:buNone/>
              <a:defRPr sz="1200"/>
            </a:lvl2pPr>
            <a:lvl3pPr marL="914446" indent="0">
              <a:buNone/>
              <a:defRPr sz="1000"/>
            </a:lvl3pPr>
            <a:lvl4pPr marL="1371669" indent="0">
              <a:buNone/>
              <a:defRPr sz="900"/>
            </a:lvl4pPr>
            <a:lvl5pPr marL="1828891" indent="0">
              <a:buNone/>
              <a:defRPr sz="900"/>
            </a:lvl5pPr>
            <a:lvl6pPr marL="2286114" indent="0">
              <a:buNone/>
              <a:defRPr sz="900"/>
            </a:lvl6pPr>
            <a:lvl7pPr marL="2743337" indent="0">
              <a:buNone/>
              <a:defRPr sz="900"/>
            </a:lvl7pPr>
            <a:lvl8pPr marL="3200560" indent="0">
              <a:buNone/>
              <a:defRPr sz="900"/>
            </a:lvl8pPr>
            <a:lvl9pPr marL="3657783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900E6-C1AA-41DC-875E-2C9E5D233099}" type="datetimeFigureOut">
              <a:rPr kumimoji="1" lang="ja-JP" altLang="en-US" smtClean="0"/>
              <a:pPr/>
              <a:t>2024/11/11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32DE-02AA-4CC9-8C68-BB789CAD086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900E6-C1AA-41DC-875E-2C9E5D233099}" type="datetimeFigureOut">
              <a:rPr kumimoji="1" lang="ja-JP" altLang="en-US" smtClean="0"/>
              <a:pPr/>
              <a:t>2024/11/11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32DE-02AA-4CC9-8C68-BB789CAD086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110573" y="1443765"/>
            <a:ext cx="1275696" cy="30712727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83492" y="1443765"/>
            <a:ext cx="3701091" cy="30712727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900E6-C1AA-41DC-875E-2C9E5D233099}" type="datetimeFigureOut">
              <a:rPr kumimoji="1" lang="ja-JP" altLang="en-US" smtClean="0"/>
              <a:pPr/>
              <a:t>2024/11/11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32DE-02AA-4CC9-8C68-BB789CAD086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77984" y="1081263"/>
            <a:ext cx="6803708" cy="45000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77984" y="6300051"/>
            <a:ext cx="6803708" cy="17818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77985" y="25025190"/>
            <a:ext cx="1763924" cy="14375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900E6-C1AA-41DC-875E-2C9E5D233099}" type="datetimeFigureOut">
              <a:rPr kumimoji="1" lang="ja-JP" altLang="en-US" smtClean="0"/>
              <a:pPr/>
              <a:t>2024/11/11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582892" y="25025190"/>
            <a:ext cx="2393897" cy="14375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5417767" y="25025190"/>
            <a:ext cx="1763924" cy="14375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332DE-02AA-4CC9-8C68-BB789CAD086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46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17" indent="-342917" algn="l" defTabSz="914446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88" indent="-285765" algn="l" defTabSz="914446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4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26">
            <a:extLst>
              <a:ext uri="{FF2B5EF4-FFF2-40B4-BE49-F238E27FC236}">
                <a16:creationId xmlns:a16="http://schemas.microsoft.com/office/drawing/2014/main" id="{5F41DADF-5E0D-69C7-465A-A8E2846F0EA8}"/>
              </a:ext>
            </a:extLst>
          </p:cNvPr>
          <p:cNvSpPr/>
          <p:nvPr/>
        </p:nvSpPr>
        <p:spPr>
          <a:xfrm>
            <a:off x="1495" y="1372139"/>
            <a:ext cx="7574755" cy="351268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メインビジュアル</a:t>
            </a:r>
            <a:endParaRPr lang="ja-JP" altLang="en-US" sz="700" dirty="0">
              <a:solidFill>
                <a:srgbClr val="FF0000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125" name="角丸四角形 26">
            <a:extLst>
              <a:ext uri="{FF2B5EF4-FFF2-40B4-BE49-F238E27FC236}">
                <a16:creationId xmlns:a16="http://schemas.microsoft.com/office/drawing/2014/main" id="{FD183092-1381-CF4D-887E-CB6CBFFFE120}"/>
              </a:ext>
            </a:extLst>
          </p:cNvPr>
          <p:cNvSpPr/>
          <p:nvPr/>
        </p:nvSpPr>
        <p:spPr>
          <a:xfrm>
            <a:off x="5095885" y="22481866"/>
            <a:ext cx="1652348" cy="3640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70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外部リンク用のロゴ</a:t>
            </a:r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121" name="角丸四角形 26">
            <a:extLst>
              <a:ext uri="{FF2B5EF4-FFF2-40B4-BE49-F238E27FC236}">
                <a16:creationId xmlns:a16="http://schemas.microsoft.com/office/drawing/2014/main" id="{F09F3520-C476-48EB-5B93-5E382E294401}"/>
              </a:ext>
            </a:extLst>
          </p:cNvPr>
          <p:cNvSpPr/>
          <p:nvPr/>
        </p:nvSpPr>
        <p:spPr>
          <a:xfrm>
            <a:off x="5100989" y="21604574"/>
            <a:ext cx="1647244" cy="3640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外部リンク用のロゴ</a:t>
            </a:r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B3A48B5-7C43-95A6-F616-17668AE12454}"/>
              </a:ext>
            </a:extLst>
          </p:cNvPr>
          <p:cNvSpPr/>
          <p:nvPr/>
        </p:nvSpPr>
        <p:spPr>
          <a:xfrm>
            <a:off x="1257966" y="305597"/>
            <a:ext cx="1608937" cy="536669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altLang="ja-JP" sz="8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2" name="角丸四角形 26">
            <a:extLst>
              <a:ext uri="{FF2B5EF4-FFF2-40B4-BE49-F238E27FC236}">
                <a16:creationId xmlns:a16="http://schemas.microsoft.com/office/drawing/2014/main" id="{73605954-07C7-ED69-092A-1D42E8D5F166}"/>
              </a:ext>
            </a:extLst>
          </p:cNvPr>
          <p:cNvSpPr/>
          <p:nvPr/>
        </p:nvSpPr>
        <p:spPr>
          <a:xfrm>
            <a:off x="6141940" y="411314"/>
            <a:ext cx="952858" cy="280101"/>
          </a:xfrm>
          <a:prstGeom prst="roundRect">
            <a:avLst>
              <a:gd name="adj" fmla="val 4122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見学の申し込み</a:t>
            </a:r>
          </a:p>
        </p:txBody>
      </p:sp>
      <p:sp>
        <p:nvSpPr>
          <p:cNvPr id="14" name="角丸四角形 26">
            <a:extLst>
              <a:ext uri="{FF2B5EF4-FFF2-40B4-BE49-F238E27FC236}">
                <a16:creationId xmlns:a16="http://schemas.microsoft.com/office/drawing/2014/main" id="{DD550BA5-7600-041D-E927-5EF8BA33A942}"/>
              </a:ext>
            </a:extLst>
          </p:cNvPr>
          <p:cNvSpPr/>
          <p:nvPr/>
        </p:nvSpPr>
        <p:spPr>
          <a:xfrm>
            <a:off x="-15080" y="813936"/>
            <a:ext cx="7552172" cy="536669"/>
          </a:xfrm>
          <a:prstGeom prst="roundRect">
            <a:avLst>
              <a:gd name="adj" fmla="val 0"/>
            </a:avLst>
          </a:prstGeom>
          <a:solidFill>
            <a:srgbClr val="FFFFFF">
              <a:alpha val="50196"/>
            </a:srgb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ja-JP" altLang="en-US" sz="8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478265" y="984943"/>
            <a:ext cx="468774" cy="282494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ホーム</a:t>
            </a:r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r>
              <a:rPr lang="en-US" altLang="ja-JP" sz="5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Home</a:t>
            </a:r>
            <a:endParaRPr lang="ja-JP" altLang="en-US" sz="5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AEE407B8-7F17-EE94-8DC5-AFD744AAC10F}"/>
              </a:ext>
            </a:extLst>
          </p:cNvPr>
          <p:cNvSpPr/>
          <p:nvPr/>
        </p:nvSpPr>
        <p:spPr>
          <a:xfrm>
            <a:off x="2613529" y="965798"/>
            <a:ext cx="647952" cy="282494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●●について</a:t>
            </a:r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r>
              <a:rPr lang="en-US" altLang="ja-JP" sz="5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About</a:t>
            </a:r>
            <a:endParaRPr lang="ja-JP" altLang="en-US" sz="5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53303ACE-E3A9-9F24-2E90-0EA4B53A692C}"/>
              </a:ext>
            </a:extLst>
          </p:cNvPr>
          <p:cNvSpPr/>
          <p:nvPr/>
        </p:nvSpPr>
        <p:spPr>
          <a:xfrm>
            <a:off x="3923854" y="968193"/>
            <a:ext cx="863975" cy="282494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入居案内</a:t>
            </a:r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r>
              <a:rPr lang="en-US" altLang="ja-JP" sz="5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Guide</a:t>
            </a:r>
            <a:endParaRPr lang="ja-JP" altLang="en-US" sz="5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17C0B6CE-9A9D-C98D-B82B-561361C9BCEA}"/>
              </a:ext>
            </a:extLst>
          </p:cNvPr>
          <p:cNvSpPr/>
          <p:nvPr/>
        </p:nvSpPr>
        <p:spPr>
          <a:xfrm>
            <a:off x="6361865" y="965798"/>
            <a:ext cx="664719" cy="282494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採用情報</a:t>
            </a:r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r>
              <a:rPr lang="en-US" altLang="ja-JP" sz="5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Recruit</a:t>
            </a:r>
            <a:endParaRPr lang="ja-JP" altLang="en-US" sz="5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9C7C681D-2043-CB0E-492B-C71469AE10EA}"/>
              </a:ext>
            </a:extLst>
          </p:cNvPr>
          <p:cNvSpPr/>
          <p:nvPr/>
        </p:nvSpPr>
        <p:spPr>
          <a:xfrm>
            <a:off x="1397277" y="982077"/>
            <a:ext cx="664719" cy="282494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施設紹介</a:t>
            </a:r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r>
              <a:rPr lang="en-US" altLang="ja-JP" sz="5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Info</a:t>
            </a: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5127D21D-0459-917B-5916-D56FC48BF96D}"/>
              </a:ext>
            </a:extLst>
          </p:cNvPr>
          <p:cNvSpPr/>
          <p:nvPr/>
        </p:nvSpPr>
        <p:spPr>
          <a:xfrm>
            <a:off x="5267585" y="961708"/>
            <a:ext cx="613664" cy="282494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お知らせ</a:t>
            </a:r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r>
              <a:rPr lang="en-US" altLang="ja-JP" sz="5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News</a:t>
            </a:r>
            <a:endParaRPr lang="ja-JP" altLang="en-US" sz="5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42" name="角丸四角形 26">
            <a:extLst>
              <a:ext uri="{FF2B5EF4-FFF2-40B4-BE49-F238E27FC236}">
                <a16:creationId xmlns:a16="http://schemas.microsoft.com/office/drawing/2014/main" id="{67928EAE-3D0F-09E3-77A5-FD833B3EA6A9}"/>
              </a:ext>
            </a:extLst>
          </p:cNvPr>
          <p:cNvSpPr/>
          <p:nvPr/>
        </p:nvSpPr>
        <p:spPr>
          <a:xfrm>
            <a:off x="4375059" y="6030050"/>
            <a:ext cx="2247291" cy="16845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写真</a:t>
            </a:r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r>
              <a:rPr lang="en-US" altLang="ja-JP" sz="700" dirty="0">
                <a:solidFill>
                  <a:srgbClr val="FF0000"/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1.jpg</a:t>
            </a:r>
            <a:endParaRPr lang="ja-JP" altLang="en-US" sz="700" dirty="0">
              <a:solidFill>
                <a:srgbClr val="FF0000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43" name="角丸四角形 26">
            <a:extLst>
              <a:ext uri="{FF2B5EF4-FFF2-40B4-BE49-F238E27FC236}">
                <a16:creationId xmlns:a16="http://schemas.microsoft.com/office/drawing/2014/main" id="{9E4315CB-7525-C52D-B702-BF4A17DACF86}"/>
              </a:ext>
            </a:extLst>
          </p:cNvPr>
          <p:cNvSpPr/>
          <p:nvPr/>
        </p:nvSpPr>
        <p:spPr>
          <a:xfrm>
            <a:off x="611485" y="5779153"/>
            <a:ext cx="2427587" cy="2068462"/>
          </a:xfrm>
          <a:prstGeom prst="roundRect">
            <a:avLst>
              <a:gd name="adj" fmla="val 15849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ja-JP" alt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生活に必要なスキルを身につけ、自立をサポートします。</a:t>
            </a:r>
            <a:endParaRPr lang="en-US" altLang="ja-JP" sz="700" b="1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グループホームでは、栄養士が監修する食事を提供し、服薬、血圧などの</a:t>
            </a:r>
            <a:endParaRPr lang="en-US" altLang="ja-JP" sz="700" b="1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健康管理を行います。</a:t>
            </a:r>
            <a:endParaRPr lang="en-US" altLang="ja-JP" sz="700" b="1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お部屋も独立型の居宅でプライベートも充実。</a:t>
            </a:r>
            <a:endParaRPr lang="en-US" altLang="ja-JP" sz="700" b="1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endParaRPr lang="en-US" altLang="ja-JP" sz="700" b="1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お仕事は就労継続支援</a:t>
            </a:r>
            <a:r>
              <a:rPr lang="en-US" altLang="ja-JP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A</a:t>
            </a:r>
            <a:r>
              <a:rPr lang="ja-JP" alt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型のてあてる豊橋で働いていただけます。</a:t>
            </a:r>
            <a:endParaRPr lang="en-US" altLang="ja-JP" sz="700" b="1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目標、やりがいを感じながら楽しく就労できる事業所です。</a:t>
            </a:r>
          </a:p>
        </p:txBody>
      </p:sp>
      <p:sp>
        <p:nvSpPr>
          <p:cNvPr id="45" name="角丸四角形 26">
            <a:extLst>
              <a:ext uri="{FF2B5EF4-FFF2-40B4-BE49-F238E27FC236}">
                <a16:creationId xmlns:a16="http://schemas.microsoft.com/office/drawing/2014/main" id="{CC660F0A-2D05-2952-3562-9F92987D9741}"/>
              </a:ext>
            </a:extLst>
          </p:cNvPr>
          <p:cNvSpPr/>
          <p:nvPr/>
        </p:nvSpPr>
        <p:spPr>
          <a:xfrm>
            <a:off x="2602785" y="8674954"/>
            <a:ext cx="2346601" cy="283886"/>
          </a:xfrm>
          <a:prstGeom prst="roundRect">
            <a:avLst>
              <a:gd name="adj" fmla="val 0"/>
            </a:avLst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●●の特徴</a:t>
            </a:r>
            <a:endParaRPr lang="en-US" altLang="ja-JP" sz="11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r>
              <a:rPr lang="en-US" altLang="ja-JP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Feature</a:t>
            </a:r>
          </a:p>
        </p:txBody>
      </p:sp>
      <p:sp>
        <p:nvSpPr>
          <p:cNvPr id="51" name="角丸四角形 26">
            <a:extLst>
              <a:ext uri="{FF2B5EF4-FFF2-40B4-BE49-F238E27FC236}">
                <a16:creationId xmlns:a16="http://schemas.microsoft.com/office/drawing/2014/main" id="{BFC0495D-533E-73C5-1F35-61505226814D}"/>
              </a:ext>
            </a:extLst>
          </p:cNvPr>
          <p:cNvSpPr/>
          <p:nvPr/>
        </p:nvSpPr>
        <p:spPr>
          <a:xfrm>
            <a:off x="2115067" y="12425006"/>
            <a:ext cx="3458301" cy="81666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正社員雇用の場合</a:t>
            </a:r>
            <a:endParaRPr lang="en-US" altLang="ja-JP" sz="1050" b="1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月給</a:t>
            </a:r>
            <a:r>
              <a:rPr lang="en-US" altLang="ja-JP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180,000</a:t>
            </a:r>
            <a:r>
              <a:rPr lang="ja-JP" alt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円 ＋ 障害年金 － グループホーム入居費</a:t>
            </a:r>
            <a:endParaRPr lang="en-US" altLang="ja-JP" sz="1050" b="1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endParaRPr lang="en-US" altLang="ja-JP" sz="800" b="1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まずはパートから働きたい、体調など考慮し自分のペースで働きたいなど、働き方はお選びいただけます。</a:t>
            </a:r>
            <a:endParaRPr lang="ja-JP" altLang="en-US" sz="6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7" name="角丸四角形 26">
            <a:extLst>
              <a:ext uri="{FF2B5EF4-FFF2-40B4-BE49-F238E27FC236}">
                <a16:creationId xmlns:a16="http://schemas.microsoft.com/office/drawing/2014/main" id="{12EA0CBB-C9ED-64F4-8D9D-E10AB39B53F8}"/>
              </a:ext>
            </a:extLst>
          </p:cNvPr>
          <p:cNvSpPr/>
          <p:nvPr/>
        </p:nvSpPr>
        <p:spPr>
          <a:xfrm>
            <a:off x="5120801" y="410052"/>
            <a:ext cx="952858" cy="210870"/>
          </a:xfrm>
          <a:prstGeom prst="roundRect">
            <a:avLst>
              <a:gd name="adj" fmla="val 15849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ja-JP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TEL</a:t>
            </a:r>
            <a:r>
              <a:rPr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：　　　　</a:t>
            </a:r>
          </a:p>
        </p:txBody>
      </p:sp>
      <p:sp>
        <p:nvSpPr>
          <p:cNvPr id="9" name="角丸四角形 26">
            <a:extLst>
              <a:ext uri="{FF2B5EF4-FFF2-40B4-BE49-F238E27FC236}">
                <a16:creationId xmlns:a16="http://schemas.microsoft.com/office/drawing/2014/main" id="{1C72390D-A682-0D7A-E273-E33E8418BE89}"/>
              </a:ext>
            </a:extLst>
          </p:cNvPr>
          <p:cNvSpPr/>
          <p:nvPr/>
        </p:nvSpPr>
        <p:spPr>
          <a:xfrm>
            <a:off x="5120801" y="576190"/>
            <a:ext cx="952858" cy="138567"/>
          </a:xfrm>
          <a:prstGeom prst="roundRect">
            <a:avLst>
              <a:gd name="adj" fmla="val 15849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ja-JP" altLang="en-US" sz="6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受付時間</a:t>
            </a:r>
            <a:r>
              <a:rPr lang="en-US" altLang="ja-JP" sz="6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9:00</a:t>
            </a:r>
            <a:r>
              <a:rPr lang="ja-JP" altLang="en-US" sz="6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～</a:t>
            </a:r>
            <a:r>
              <a:rPr lang="en-US" altLang="ja-JP" sz="6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18:00</a:t>
            </a:r>
            <a:endParaRPr lang="ja-JP" altLang="en-US" sz="6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11" name="角丸四角形 26">
            <a:extLst>
              <a:ext uri="{FF2B5EF4-FFF2-40B4-BE49-F238E27FC236}">
                <a16:creationId xmlns:a16="http://schemas.microsoft.com/office/drawing/2014/main" id="{1557352A-1582-D8F3-7508-577597B0C848}"/>
              </a:ext>
            </a:extLst>
          </p:cNvPr>
          <p:cNvSpPr/>
          <p:nvPr/>
        </p:nvSpPr>
        <p:spPr>
          <a:xfrm>
            <a:off x="1998672" y="5390033"/>
            <a:ext cx="3312368" cy="2980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新しい福祉サービスのカタチ</a:t>
            </a:r>
            <a:endParaRPr lang="en-US" altLang="ja-JP" sz="11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r>
              <a:rPr lang="ja-JP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グループホーム</a:t>
            </a:r>
            <a:r>
              <a:rPr lang="en-US" altLang="ja-JP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×</a:t>
            </a:r>
            <a:r>
              <a:rPr lang="ja-JP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就労継続支援</a:t>
            </a:r>
            <a:r>
              <a:rPr lang="en-US" altLang="ja-JP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A</a:t>
            </a:r>
            <a:r>
              <a:rPr lang="ja-JP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型</a:t>
            </a:r>
            <a:endParaRPr lang="en-US" altLang="ja-JP" sz="8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21" name="角丸四角形 26">
            <a:extLst>
              <a:ext uri="{FF2B5EF4-FFF2-40B4-BE49-F238E27FC236}">
                <a16:creationId xmlns:a16="http://schemas.microsoft.com/office/drawing/2014/main" id="{05042095-1FB2-0833-2C65-BBF26C9FC231}"/>
              </a:ext>
            </a:extLst>
          </p:cNvPr>
          <p:cNvSpPr/>
          <p:nvPr/>
        </p:nvSpPr>
        <p:spPr>
          <a:xfrm>
            <a:off x="2021146" y="2690846"/>
            <a:ext cx="3875580" cy="72012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視覚障がい者特化型</a:t>
            </a:r>
            <a:endParaRPr lang="en-US" altLang="ja-JP" sz="14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新築アパート型の障がい者グループホーム</a:t>
            </a:r>
            <a:endParaRPr lang="en-US" altLang="ja-JP" sz="10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22" name="円/楕円 7">
            <a:extLst>
              <a:ext uri="{FF2B5EF4-FFF2-40B4-BE49-F238E27FC236}">
                <a16:creationId xmlns:a16="http://schemas.microsoft.com/office/drawing/2014/main" id="{7BCC9049-9EF7-230C-F2A0-34191D7C99EB}"/>
              </a:ext>
            </a:extLst>
          </p:cNvPr>
          <p:cNvSpPr/>
          <p:nvPr/>
        </p:nvSpPr>
        <p:spPr>
          <a:xfrm>
            <a:off x="5295591" y="2452068"/>
            <a:ext cx="546357" cy="536669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ja-JP" altLang="en-US" sz="900" dirty="0">
                <a:solidFill>
                  <a:schemeClr val="tx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定員</a:t>
            </a:r>
            <a:endParaRPr lang="en-US" altLang="ja-JP" sz="900" dirty="0">
              <a:solidFill>
                <a:schemeClr val="tx1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 algn="ctr"/>
            <a:r>
              <a:rPr lang="en-US" altLang="ja-JP" sz="900" dirty="0">
                <a:solidFill>
                  <a:schemeClr val="tx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10</a:t>
            </a:r>
            <a:r>
              <a:rPr lang="ja-JP" altLang="en-US" sz="900" dirty="0">
                <a:solidFill>
                  <a:schemeClr val="tx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名</a:t>
            </a:r>
          </a:p>
        </p:txBody>
      </p:sp>
      <p:sp>
        <p:nvSpPr>
          <p:cNvPr id="27" name="角丸四角形 26">
            <a:extLst>
              <a:ext uri="{FF2B5EF4-FFF2-40B4-BE49-F238E27FC236}">
                <a16:creationId xmlns:a16="http://schemas.microsoft.com/office/drawing/2014/main" id="{37941A49-9ACF-4E79-FC00-67D2EB6D4E8A}"/>
              </a:ext>
            </a:extLst>
          </p:cNvPr>
          <p:cNvSpPr/>
          <p:nvPr/>
        </p:nvSpPr>
        <p:spPr>
          <a:xfrm>
            <a:off x="2750957" y="9246341"/>
            <a:ext cx="1866246" cy="22036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700" dirty="0">
              <a:solidFill>
                <a:srgbClr val="FF0000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3" name="角丸四角形 26">
            <a:extLst>
              <a:ext uri="{FF2B5EF4-FFF2-40B4-BE49-F238E27FC236}">
                <a16:creationId xmlns:a16="http://schemas.microsoft.com/office/drawing/2014/main" id="{6DD0A43E-A75C-B637-887C-3EF8596BA50A}"/>
              </a:ext>
            </a:extLst>
          </p:cNvPr>
          <p:cNvSpPr/>
          <p:nvPr/>
        </p:nvSpPr>
        <p:spPr>
          <a:xfrm>
            <a:off x="2831660" y="10529414"/>
            <a:ext cx="1704838" cy="283886"/>
          </a:xfrm>
          <a:prstGeom prst="roundRect">
            <a:avLst>
              <a:gd name="adj" fmla="val 0"/>
            </a:avLst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生活のサポート</a:t>
            </a:r>
            <a:endParaRPr lang="en-US" altLang="ja-JP" sz="8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4" name="角丸四角形 26">
            <a:extLst>
              <a:ext uri="{FF2B5EF4-FFF2-40B4-BE49-F238E27FC236}">
                <a16:creationId xmlns:a16="http://schemas.microsoft.com/office/drawing/2014/main" id="{9812AD77-CD0D-AC67-F5EA-E6CAE9BAEABB}"/>
              </a:ext>
            </a:extLst>
          </p:cNvPr>
          <p:cNvSpPr/>
          <p:nvPr/>
        </p:nvSpPr>
        <p:spPr>
          <a:xfrm>
            <a:off x="4756102" y="9246689"/>
            <a:ext cx="1866246" cy="22033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700" dirty="0">
              <a:solidFill>
                <a:srgbClr val="FF0000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6" name="角丸四角形 26">
            <a:extLst>
              <a:ext uri="{FF2B5EF4-FFF2-40B4-BE49-F238E27FC236}">
                <a16:creationId xmlns:a16="http://schemas.microsoft.com/office/drawing/2014/main" id="{E61D3D8D-BBAD-7E38-4C19-CC776BBCA196}"/>
              </a:ext>
            </a:extLst>
          </p:cNvPr>
          <p:cNvSpPr/>
          <p:nvPr/>
        </p:nvSpPr>
        <p:spPr>
          <a:xfrm>
            <a:off x="4836806" y="10529762"/>
            <a:ext cx="1704838" cy="283886"/>
          </a:xfrm>
          <a:prstGeom prst="roundRect">
            <a:avLst>
              <a:gd name="adj" fmla="val 0"/>
            </a:avLst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就労のサポート</a:t>
            </a:r>
            <a:endParaRPr lang="en-US" altLang="ja-JP" sz="8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7" name="角丸四角形 26">
            <a:extLst>
              <a:ext uri="{FF2B5EF4-FFF2-40B4-BE49-F238E27FC236}">
                <a16:creationId xmlns:a16="http://schemas.microsoft.com/office/drawing/2014/main" id="{A90E2B4C-8874-CD8F-ECA0-ACF422188C4E}"/>
              </a:ext>
            </a:extLst>
          </p:cNvPr>
          <p:cNvSpPr/>
          <p:nvPr/>
        </p:nvSpPr>
        <p:spPr>
          <a:xfrm>
            <a:off x="727804" y="9255938"/>
            <a:ext cx="1866246" cy="22036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700" dirty="0">
              <a:solidFill>
                <a:srgbClr val="FF0000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8" name="角丸四角形 26">
            <a:extLst>
              <a:ext uri="{FF2B5EF4-FFF2-40B4-BE49-F238E27FC236}">
                <a16:creationId xmlns:a16="http://schemas.microsoft.com/office/drawing/2014/main" id="{C5E908C0-88D0-CFD4-4E66-F583DE047AD3}"/>
              </a:ext>
            </a:extLst>
          </p:cNvPr>
          <p:cNvSpPr/>
          <p:nvPr/>
        </p:nvSpPr>
        <p:spPr>
          <a:xfrm>
            <a:off x="808507" y="10539010"/>
            <a:ext cx="1704838" cy="283886"/>
          </a:xfrm>
          <a:prstGeom prst="roundRect">
            <a:avLst>
              <a:gd name="adj" fmla="val 0"/>
            </a:avLst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自立のサポート</a:t>
            </a:r>
            <a:endParaRPr lang="en-US" altLang="ja-JP" sz="8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9" name="角丸四角形 26">
            <a:extLst>
              <a:ext uri="{FF2B5EF4-FFF2-40B4-BE49-F238E27FC236}">
                <a16:creationId xmlns:a16="http://schemas.microsoft.com/office/drawing/2014/main" id="{82BEE9FD-5CEE-7891-701D-51D5C021A384}"/>
              </a:ext>
            </a:extLst>
          </p:cNvPr>
          <p:cNvSpPr/>
          <p:nvPr/>
        </p:nvSpPr>
        <p:spPr>
          <a:xfrm>
            <a:off x="2793223" y="10794379"/>
            <a:ext cx="1784063" cy="511597"/>
          </a:xfrm>
          <a:prstGeom prst="roundRect">
            <a:avLst>
              <a:gd name="adj" fmla="val 15849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r>
              <a:rPr lang="en-US" altLang="ja-JP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24</a:t>
            </a:r>
            <a:r>
              <a:rPr lang="ja-JP" alt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時間スタッフが在中しており、栄養士が監修する食事を提供します。</a:t>
            </a:r>
            <a:endParaRPr lang="en-US" altLang="ja-JP" sz="700" b="1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服薬、血圧などの健康管理を行います。</a:t>
            </a:r>
            <a:endParaRPr lang="en-US" altLang="ja-JP" sz="700" b="1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40" name="角丸四角形 26">
            <a:extLst>
              <a:ext uri="{FF2B5EF4-FFF2-40B4-BE49-F238E27FC236}">
                <a16:creationId xmlns:a16="http://schemas.microsoft.com/office/drawing/2014/main" id="{3E054EBC-BE39-E4B4-2750-8AECD6316FB5}"/>
              </a:ext>
            </a:extLst>
          </p:cNvPr>
          <p:cNvSpPr/>
          <p:nvPr/>
        </p:nvSpPr>
        <p:spPr>
          <a:xfrm>
            <a:off x="4796459" y="10803690"/>
            <a:ext cx="1784063" cy="511597"/>
          </a:xfrm>
          <a:prstGeom prst="roundRect">
            <a:avLst>
              <a:gd name="adj" fmla="val 15849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r>
              <a:rPr lang="ja-JP" alt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グループ事業所の就労継続支援</a:t>
            </a:r>
            <a:r>
              <a:rPr lang="en-US" altLang="ja-JP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A</a:t>
            </a:r>
            <a:r>
              <a:rPr lang="ja-JP" alt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型、●●をご紹介可能です。</a:t>
            </a:r>
            <a:endParaRPr lang="en-US" altLang="ja-JP" sz="700" b="1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60" name="角丸四角形 26">
            <a:extLst>
              <a:ext uri="{FF2B5EF4-FFF2-40B4-BE49-F238E27FC236}">
                <a16:creationId xmlns:a16="http://schemas.microsoft.com/office/drawing/2014/main" id="{0AEA20E7-A1FB-402C-13C7-48C42BCCC7C2}"/>
              </a:ext>
            </a:extLst>
          </p:cNvPr>
          <p:cNvSpPr/>
          <p:nvPr/>
        </p:nvSpPr>
        <p:spPr>
          <a:xfrm>
            <a:off x="759530" y="10803976"/>
            <a:ext cx="1784063" cy="511597"/>
          </a:xfrm>
          <a:prstGeom prst="roundRect">
            <a:avLst>
              <a:gd name="adj" fmla="val 15849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r>
              <a:rPr lang="ja-JP" alt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独立型の自立を目指したお部屋タイプになっています。各お部屋にキッチン、お風呂、トイレを完備しています。</a:t>
            </a:r>
            <a:endParaRPr lang="en-US" altLang="ja-JP" sz="700" b="1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pic>
        <p:nvPicPr>
          <p:cNvPr id="62" name="図 61">
            <a:extLst>
              <a:ext uri="{FF2B5EF4-FFF2-40B4-BE49-F238E27FC236}">
                <a16:creationId xmlns:a16="http://schemas.microsoft.com/office/drawing/2014/main" id="{3C6A7142-4CAE-828B-CC2D-896213DF1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326" y="9336929"/>
            <a:ext cx="1452413" cy="1089311"/>
          </a:xfrm>
          <a:prstGeom prst="rect">
            <a:avLst/>
          </a:prstGeom>
        </p:spPr>
      </p:pic>
      <p:pic>
        <p:nvPicPr>
          <p:cNvPr id="64" name="図 63">
            <a:extLst>
              <a:ext uri="{FF2B5EF4-FFF2-40B4-BE49-F238E27FC236}">
                <a16:creationId xmlns:a16="http://schemas.microsoft.com/office/drawing/2014/main" id="{884DF38D-4FD5-1DFE-7490-F2497871967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227" b="6414"/>
          <a:stretch/>
        </p:blipFill>
        <p:spPr>
          <a:xfrm>
            <a:off x="1045867" y="9311329"/>
            <a:ext cx="1403490" cy="1169915"/>
          </a:xfrm>
          <a:prstGeom prst="rect">
            <a:avLst/>
          </a:prstGeom>
        </p:spPr>
      </p:pic>
      <p:pic>
        <p:nvPicPr>
          <p:cNvPr id="72" name="図 71">
            <a:extLst>
              <a:ext uri="{FF2B5EF4-FFF2-40B4-BE49-F238E27FC236}">
                <a16:creationId xmlns:a16="http://schemas.microsoft.com/office/drawing/2014/main" id="{C868DBF2-72E4-4384-94BE-28D87F24144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3319" b="16952"/>
          <a:stretch/>
        </p:blipFill>
        <p:spPr>
          <a:xfrm>
            <a:off x="2795624" y="9370526"/>
            <a:ext cx="1740874" cy="910431"/>
          </a:xfrm>
          <a:prstGeom prst="rect">
            <a:avLst/>
          </a:prstGeom>
        </p:spPr>
      </p:pic>
      <p:cxnSp>
        <p:nvCxnSpPr>
          <p:cNvPr id="74" name="直線コネクタ 73">
            <a:extLst>
              <a:ext uri="{FF2B5EF4-FFF2-40B4-BE49-F238E27FC236}">
                <a16:creationId xmlns:a16="http://schemas.microsoft.com/office/drawing/2014/main" id="{A77A9BB1-AF04-7803-A2B2-8AFCD26F9C2B}"/>
              </a:ext>
            </a:extLst>
          </p:cNvPr>
          <p:cNvCxnSpPr>
            <a:cxnSpLocks/>
          </p:cNvCxnSpPr>
          <p:nvPr/>
        </p:nvCxnSpPr>
        <p:spPr>
          <a:xfrm>
            <a:off x="2175672" y="12601988"/>
            <a:ext cx="1177007" cy="0"/>
          </a:xfrm>
          <a:prstGeom prst="line">
            <a:avLst/>
          </a:prstGeom>
          <a:ln w="28575">
            <a:solidFill>
              <a:srgbClr val="FFFF00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コネクタ 77">
            <a:extLst>
              <a:ext uri="{FF2B5EF4-FFF2-40B4-BE49-F238E27FC236}">
                <a16:creationId xmlns:a16="http://schemas.microsoft.com/office/drawing/2014/main" id="{B3A301DF-3C75-F944-34A1-ED6C6026CEE1}"/>
              </a:ext>
            </a:extLst>
          </p:cNvPr>
          <p:cNvCxnSpPr>
            <a:cxnSpLocks/>
          </p:cNvCxnSpPr>
          <p:nvPr/>
        </p:nvCxnSpPr>
        <p:spPr>
          <a:xfrm>
            <a:off x="2204719" y="12796381"/>
            <a:ext cx="3293985" cy="0"/>
          </a:xfrm>
          <a:prstGeom prst="line">
            <a:avLst/>
          </a:prstGeom>
          <a:ln w="28575">
            <a:solidFill>
              <a:srgbClr val="FFFF00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角丸四角形 26">
            <a:extLst>
              <a:ext uri="{FF2B5EF4-FFF2-40B4-BE49-F238E27FC236}">
                <a16:creationId xmlns:a16="http://schemas.microsoft.com/office/drawing/2014/main" id="{10171D66-01FD-CB0B-70C1-937D09EFD938}"/>
              </a:ext>
            </a:extLst>
          </p:cNvPr>
          <p:cNvSpPr/>
          <p:nvPr/>
        </p:nvSpPr>
        <p:spPr>
          <a:xfrm>
            <a:off x="1303552" y="12073375"/>
            <a:ext cx="4947289" cy="1302243"/>
          </a:xfrm>
          <a:prstGeom prst="roundRect">
            <a:avLst>
              <a:gd name="adj" fmla="val 15849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53" name="角丸四角形 26">
            <a:extLst>
              <a:ext uri="{FF2B5EF4-FFF2-40B4-BE49-F238E27FC236}">
                <a16:creationId xmlns:a16="http://schemas.microsoft.com/office/drawing/2014/main" id="{29D5170A-4BB3-0EE8-B070-7B6800095F77}"/>
              </a:ext>
            </a:extLst>
          </p:cNvPr>
          <p:cNvSpPr/>
          <p:nvPr/>
        </p:nvSpPr>
        <p:spPr>
          <a:xfrm>
            <a:off x="2319604" y="11864852"/>
            <a:ext cx="2912960" cy="46304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障がいがあっても自立した生活を実現</a:t>
            </a:r>
            <a:endParaRPr lang="en-US" altLang="ja-JP" sz="11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83" name="角丸四角形 26">
            <a:extLst>
              <a:ext uri="{FF2B5EF4-FFF2-40B4-BE49-F238E27FC236}">
                <a16:creationId xmlns:a16="http://schemas.microsoft.com/office/drawing/2014/main" id="{8165B014-8463-73F3-9066-78AF25F5209E}"/>
              </a:ext>
            </a:extLst>
          </p:cNvPr>
          <p:cNvSpPr/>
          <p:nvPr/>
        </p:nvSpPr>
        <p:spPr>
          <a:xfrm>
            <a:off x="2602785" y="14051876"/>
            <a:ext cx="2346601" cy="283886"/>
          </a:xfrm>
          <a:prstGeom prst="roundRect">
            <a:avLst>
              <a:gd name="adj" fmla="val 0"/>
            </a:avLst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お知らせ</a:t>
            </a:r>
            <a:endParaRPr lang="en-US" altLang="ja-JP" sz="11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pPr algn="ctr"/>
            <a:r>
              <a:rPr lang="en-US" altLang="ja-JP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News</a:t>
            </a:r>
          </a:p>
        </p:txBody>
      </p:sp>
      <p:sp>
        <p:nvSpPr>
          <p:cNvPr id="84" name="角丸四角形 26">
            <a:extLst>
              <a:ext uri="{FF2B5EF4-FFF2-40B4-BE49-F238E27FC236}">
                <a16:creationId xmlns:a16="http://schemas.microsoft.com/office/drawing/2014/main" id="{54932DAB-7C55-FDDF-A8F1-C95846627FB3}"/>
              </a:ext>
            </a:extLst>
          </p:cNvPr>
          <p:cNvSpPr/>
          <p:nvPr/>
        </p:nvSpPr>
        <p:spPr>
          <a:xfrm>
            <a:off x="323451" y="14699948"/>
            <a:ext cx="2160240" cy="158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アイキャッチ</a:t>
            </a:r>
          </a:p>
        </p:txBody>
      </p:sp>
      <p:sp>
        <p:nvSpPr>
          <p:cNvPr id="85" name="角丸四角形 26">
            <a:extLst>
              <a:ext uri="{FF2B5EF4-FFF2-40B4-BE49-F238E27FC236}">
                <a16:creationId xmlns:a16="http://schemas.microsoft.com/office/drawing/2014/main" id="{DED43E46-70AE-08AA-7D6E-21D5B5907E0C}"/>
              </a:ext>
            </a:extLst>
          </p:cNvPr>
          <p:cNvSpPr/>
          <p:nvPr/>
        </p:nvSpPr>
        <p:spPr>
          <a:xfrm>
            <a:off x="2699714" y="14699948"/>
            <a:ext cx="2160240" cy="158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アイキャッチ</a:t>
            </a:r>
          </a:p>
        </p:txBody>
      </p:sp>
      <p:sp>
        <p:nvSpPr>
          <p:cNvPr id="86" name="角丸四角形 26">
            <a:extLst>
              <a:ext uri="{FF2B5EF4-FFF2-40B4-BE49-F238E27FC236}">
                <a16:creationId xmlns:a16="http://schemas.microsoft.com/office/drawing/2014/main" id="{DDB83886-CF8B-8770-9D6A-FD0E34BDB299}"/>
              </a:ext>
            </a:extLst>
          </p:cNvPr>
          <p:cNvSpPr/>
          <p:nvPr/>
        </p:nvSpPr>
        <p:spPr>
          <a:xfrm>
            <a:off x="5075977" y="14699948"/>
            <a:ext cx="2160240" cy="15841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アイキャッチ</a:t>
            </a:r>
          </a:p>
        </p:txBody>
      </p:sp>
      <p:sp>
        <p:nvSpPr>
          <p:cNvPr id="87" name="角丸四角形 26">
            <a:extLst>
              <a:ext uri="{FF2B5EF4-FFF2-40B4-BE49-F238E27FC236}">
                <a16:creationId xmlns:a16="http://schemas.microsoft.com/office/drawing/2014/main" id="{98F0FA02-B759-91F2-1F4B-BF8CC2D776F8}"/>
              </a:ext>
            </a:extLst>
          </p:cNvPr>
          <p:cNvSpPr/>
          <p:nvPr/>
        </p:nvSpPr>
        <p:spPr>
          <a:xfrm>
            <a:off x="293730" y="16428140"/>
            <a:ext cx="2346601" cy="283886"/>
          </a:xfrm>
          <a:prstGeom prst="roundRect">
            <a:avLst>
              <a:gd name="adj" fmla="val 0"/>
            </a:avLst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2024</a:t>
            </a:r>
            <a:r>
              <a:rPr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年</a:t>
            </a:r>
            <a:r>
              <a:rPr lang="en-US" altLang="ja-JP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02</a:t>
            </a:r>
            <a:r>
              <a:rPr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月</a:t>
            </a:r>
            <a:r>
              <a:rPr lang="en-US" altLang="ja-JP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06</a:t>
            </a:r>
            <a:r>
              <a:rPr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日</a:t>
            </a:r>
          </a:p>
          <a:p>
            <a:r>
              <a:rPr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●●●●●●●●●●●●</a:t>
            </a:r>
          </a:p>
        </p:txBody>
      </p:sp>
      <p:sp>
        <p:nvSpPr>
          <p:cNvPr id="88" name="角丸四角形 26">
            <a:extLst>
              <a:ext uri="{FF2B5EF4-FFF2-40B4-BE49-F238E27FC236}">
                <a16:creationId xmlns:a16="http://schemas.microsoft.com/office/drawing/2014/main" id="{DD8B0E98-5E70-65D6-1FF6-A373095AB0A2}"/>
              </a:ext>
            </a:extLst>
          </p:cNvPr>
          <p:cNvSpPr/>
          <p:nvPr/>
        </p:nvSpPr>
        <p:spPr>
          <a:xfrm>
            <a:off x="2698940" y="16428141"/>
            <a:ext cx="2160240" cy="432048"/>
          </a:xfrm>
          <a:prstGeom prst="roundRect">
            <a:avLst>
              <a:gd name="adj" fmla="val 0"/>
            </a:avLst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2024</a:t>
            </a:r>
            <a:r>
              <a:rPr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年</a:t>
            </a:r>
            <a:r>
              <a:rPr lang="en-US" altLang="ja-JP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01</a:t>
            </a:r>
            <a:r>
              <a:rPr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月</a:t>
            </a:r>
            <a:r>
              <a:rPr lang="en-US" altLang="ja-JP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31</a:t>
            </a:r>
            <a:r>
              <a:rPr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日</a:t>
            </a:r>
          </a:p>
          <a:p>
            <a:r>
              <a:rPr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●●●●●●●●●●●</a:t>
            </a:r>
          </a:p>
        </p:txBody>
      </p:sp>
      <p:sp>
        <p:nvSpPr>
          <p:cNvPr id="89" name="角丸四角形 26">
            <a:extLst>
              <a:ext uri="{FF2B5EF4-FFF2-40B4-BE49-F238E27FC236}">
                <a16:creationId xmlns:a16="http://schemas.microsoft.com/office/drawing/2014/main" id="{5F5ECBE4-403C-88E9-17B2-2A5152742A33}"/>
              </a:ext>
            </a:extLst>
          </p:cNvPr>
          <p:cNvSpPr/>
          <p:nvPr/>
        </p:nvSpPr>
        <p:spPr>
          <a:xfrm>
            <a:off x="5078170" y="16428141"/>
            <a:ext cx="2346601" cy="432048"/>
          </a:xfrm>
          <a:prstGeom prst="roundRect">
            <a:avLst>
              <a:gd name="adj" fmla="val 0"/>
            </a:avLst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2023</a:t>
            </a:r>
            <a:r>
              <a:rPr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年</a:t>
            </a:r>
            <a:r>
              <a:rPr lang="en-US" altLang="ja-JP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10</a:t>
            </a:r>
            <a:r>
              <a:rPr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月</a:t>
            </a:r>
            <a:r>
              <a:rPr lang="en-US" altLang="ja-JP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26</a:t>
            </a:r>
            <a:r>
              <a:rPr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日</a:t>
            </a:r>
          </a:p>
          <a:p>
            <a:r>
              <a:rPr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●●●●●●●●●●●</a:t>
            </a:r>
          </a:p>
        </p:txBody>
      </p:sp>
      <p:sp>
        <p:nvSpPr>
          <p:cNvPr id="90" name="角丸四角形 26">
            <a:extLst>
              <a:ext uri="{FF2B5EF4-FFF2-40B4-BE49-F238E27FC236}">
                <a16:creationId xmlns:a16="http://schemas.microsoft.com/office/drawing/2014/main" id="{38D6DE11-C306-8609-5B1D-03BE240035FB}"/>
              </a:ext>
            </a:extLst>
          </p:cNvPr>
          <p:cNvSpPr/>
          <p:nvPr/>
        </p:nvSpPr>
        <p:spPr>
          <a:xfrm>
            <a:off x="2698940" y="17364244"/>
            <a:ext cx="2160240" cy="432048"/>
          </a:xfrm>
          <a:prstGeom prst="roundRect">
            <a:avLst>
              <a:gd name="adj" fmla="val 0"/>
            </a:avLst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他の記事も見る</a:t>
            </a:r>
          </a:p>
        </p:txBody>
      </p:sp>
      <p:sp>
        <p:nvSpPr>
          <p:cNvPr id="91" name="円/楕円 7">
            <a:extLst>
              <a:ext uri="{FF2B5EF4-FFF2-40B4-BE49-F238E27FC236}">
                <a16:creationId xmlns:a16="http://schemas.microsoft.com/office/drawing/2014/main" id="{5367240E-9DB2-E909-212C-EFC3FD7C7314}"/>
              </a:ext>
            </a:extLst>
          </p:cNvPr>
          <p:cNvSpPr/>
          <p:nvPr/>
        </p:nvSpPr>
        <p:spPr>
          <a:xfrm>
            <a:off x="6878660" y="15417485"/>
            <a:ext cx="648072" cy="648072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ja-JP" altLang="en-US" sz="1200" dirty="0">
                <a:solidFill>
                  <a:schemeClr val="tx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→</a:t>
            </a:r>
          </a:p>
        </p:txBody>
      </p:sp>
      <p:sp>
        <p:nvSpPr>
          <p:cNvPr id="92" name="円/楕円 7">
            <a:extLst>
              <a:ext uri="{FF2B5EF4-FFF2-40B4-BE49-F238E27FC236}">
                <a16:creationId xmlns:a16="http://schemas.microsoft.com/office/drawing/2014/main" id="{241B1A03-0C7C-7EEA-AE55-D708DD78DBD6}"/>
              </a:ext>
            </a:extLst>
          </p:cNvPr>
          <p:cNvSpPr/>
          <p:nvPr/>
        </p:nvSpPr>
        <p:spPr>
          <a:xfrm>
            <a:off x="32936" y="15417485"/>
            <a:ext cx="648072" cy="648072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ja-JP" altLang="en-US" sz="1200" dirty="0">
                <a:solidFill>
                  <a:schemeClr val="tx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←</a:t>
            </a:r>
          </a:p>
        </p:txBody>
      </p:sp>
      <p:sp>
        <p:nvSpPr>
          <p:cNvPr id="93" name="角丸四角形 26">
            <a:extLst>
              <a:ext uri="{FF2B5EF4-FFF2-40B4-BE49-F238E27FC236}">
                <a16:creationId xmlns:a16="http://schemas.microsoft.com/office/drawing/2014/main" id="{C0BCE707-9A3E-37C2-FAB3-A52F3ECCECDF}"/>
              </a:ext>
            </a:extLst>
          </p:cNvPr>
          <p:cNvSpPr/>
          <p:nvPr/>
        </p:nvSpPr>
        <p:spPr>
          <a:xfrm>
            <a:off x="-2736" y="18300348"/>
            <a:ext cx="7562408" cy="2880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グーグルマップ</a:t>
            </a:r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95" name="角丸四角形 26">
            <a:extLst>
              <a:ext uri="{FF2B5EF4-FFF2-40B4-BE49-F238E27FC236}">
                <a16:creationId xmlns:a16="http://schemas.microsoft.com/office/drawing/2014/main" id="{EEE859AA-12DA-9DC0-D91A-FE5B4F8A49A6}"/>
              </a:ext>
            </a:extLst>
          </p:cNvPr>
          <p:cNvSpPr/>
          <p:nvPr/>
        </p:nvSpPr>
        <p:spPr>
          <a:xfrm>
            <a:off x="729189" y="22027333"/>
            <a:ext cx="1623986" cy="147811"/>
          </a:xfrm>
          <a:prstGeom prst="roundRect">
            <a:avLst>
              <a:gd name="adj" fmla="val 15849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ja-JP" altLang="en-US" sz="6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住所</a:t>
            </a:r>
          </a:p>
        </p:txBody>
      </p:sp>
      <p:sp>
        <p:nvSpPr>
          <p:cNvPr id="106" name="角丸四角形 23">
            <a:extLst>
              <a:ext uri="{FF2B5EF4-FFF2-40B4-BE49-F238E27FC236}">
                <a16:creationId xmlns:a16="http://schemas.microsoft.com/office/drawing/2014/main" id="{798F2294-16EA-A323-14E4-FDB9DD98230D}"/>
              </a:ext>
            </a:extLst>
          </p:cNvPr>
          <p:cNvSpPr/>
          <p:nvPr/>
        </p:nvSpPr>
        <p:spPr>
          <a:xfrm>
            <a:off x="3248890" y="23058464"/>
            <a:ext cx="3743821" cy="16271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ja-JP" sz="700" dirty="0">
                <a:solidFill>
                  <a:schemeClr val="tx1"/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©</a:t>
            </a:r>
            <a:r>
              <a:rPr lang="ja-JP" altLang="en-US" sz="700" dirty="0">
                <a:solidFill>
                  <a:schemeClr val="tx1"/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●●</a:t>
            </a:r>
            <a:r>
              <a:rPr lang="en-US" altLang="ja-JP" sz="700" dirty="0">
                <a:solidFill>
                  <a:schemeClr val="tx1"/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. All rights reserved.</a:t>
            </a:r>
            <a:endParaRPr lang="ja-JP" altLang="en-US" sz="70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cxnSp>
        <p:nvCxnSpPr>
          <p:cNvPr id="108" name="直線コネクタ 107">
            <a:extLst>
              <a:ext uri="{FF2B5EF4-FFF2-40B4-BE49-F238E27FC236}">
                <a16:creationId xmlns:a16="http://schemas.microsoft.com/office/drawing/2014/main" id="{217B8F81-273D-B675-0F9B-800525D67AD4}"/>
              </a:ext>
            </a:extLst>
          </p:cNvPr>
          <p:cNvCxnSpPr/>
          <p:nvPr/>
        </p:nvCxnSpPr>
        <p:spPr>
          <a:xfrm>
            <a:off x="3656321" y="17724283"/>
            <a:ext cx="23952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角丸四角形 26">
            <a:extLst>
              <a:ext uri="{FF2B5EF4-FFF2-40B4-BE49-F238E27FC236}">
                <a16:creationId xmlns:a16="http://schemas.microsoft.com/office/drawing/2014/main" id="{B2928064-E49C-C94E-DCF4-3AB38FAA0255}"/>
              </a:ext>
            </a:extLst>
          </p:cNvPr>
          <p:cNvSpPr/>
          <p:nvPr/>
        </p:nvSpPr>
        <p:spPr>
          <a:xfrm>
            <a:off x="1827477" y="22257994"/>
            <a:ext cx="952858" cy="280101"/>
          </a:xfrm>
          <a:prstGeom prst="roundRect">
            <a:avLst>
              <a:gd name="adj" fmla="val 4122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見学の申し込み</a:t>
            </a:r>
          </a:p>
        </p:txBody>
      </p:sp>
      <p:sp>
        <p:nvSpPr>
          <p:cNvPr id="111" name="角丸四角形 26">
            <a:extLst>
              <a:ext uri="{FF2B5EF4-FFF2-40B4-BE49-F238E27FC236}">
                <a16:creationId xmlns:a16="http://schemas.microsoft.com/office/drawing/2014/main" id="{D0ED5F30-9E75-F0FD-6CA1-15B91AACF2FD}"/>
              </a:ext>
            </a:extLst>
          </p:cNvPr>
          <p:cNvSpPr/>
          <p:nvPr/>
        </p:nvSpPr>
        <p:spPr>
          <a:xfrm>
            <a:off x="806338" y="22256732"/>
            <a:ext cx="952858" cy="210870"/>
          </a:xfrm>
          <a:prstGeom prst="roundRect">
            <a:avLst>
              <a:gd name="adj" fmla="val 15849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ja-JP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06-1111-1111</a:t>
            </a:r>
            <a:endParaRPr lang="ja-JP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112" name="角丸四角形 26">
            <a:extLst>
              <a:ext uri="{FF2B5EF4-FFF2-40B4-BE49-F238E27FC236}">
                <a16:creationId xmlns:a16="http://schemas.microsoft.com/office/drawing/2014/main" id="{F6238FCA-3630-E45D-0F6E-6444CF4572DA}"/>
              </a:ext>
            </a:extLst>
          </p:cNvPr>
          <p:cNvSpPr/>
          <p:nvPr/>
        </p:nvSpPr>
        <p:spPr>
          <a:xfrm>
            <a:off x="806338" y="22422870"/>
            <a:ext cx="952858" cy="138567"/>
          </a:xfrm>
          <a:prstGeom prst="roundRect">
            <a:avLst>
              <a:gd name="adj" fmla="val 15849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ja-JP" altLang="en-US" sz="6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受付時間</a:t>
            </a:r>
            <a:r>
              <a:rPr lang="en-US" altLang="ja-JP" sz="6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9:00</a:t>
            </a:r>
            <a:r>
              <a:rPr lang="ja-JP" altLang="en-US" sz="6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～</a:t>
            </a:r>
            <a:r>
              <a:rPr lang="en-US" altLang="ja-JP" sz="6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18:00</a:t>
            </a:r>
            <a:endParaRPr lang="ja-JP" altLang="en-US" sz="6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1C31269B-4132-A4D4-0F1F-0AA646ED8278}"/>
              </a:ext>
            </a:extLst>
          </p:cNvPr>
          <p:cNvSpPr/>
          <p:nvPr/>
        </p:nvSpPr>
        <p:spPr>
          <a:xfrm>
            <a:off x="3096097" y="21622066"/>
            <a:ext cx="1145952" cy="123096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ホーム</a:t>
            </a:r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施設紹介</a:t>
            </a:r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●●について</a:t>
            </a:r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入居案内</a:t>
            </a:r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お知らせ</a:t>
            </a:r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採用情報</a:t>
            </a:r>
            <a:endParaRPr lang="ja-JP" altLang="en-US" sz="5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122" name="角丸四角形 26">
            <a:extLst>
              <a:ext uri="{FF2B5EF4-FFF2-40B4-BE49-F238E27FC236}">
                <a16:creationId xmlns:a16="http://schemas.microsoft.com/office/drawing/2014/main" id="{0F51EE38-F301-E897-CA71-20B8FE540ACD}"/>
              </a:ext>
            </a:extLst>
          </p:cNvPr>
          <p:cNvSpPr/>
          <p:nvPr/>
        </p:nvSpPr>
        <p:spPr>
          <a:xfrm>
            <a:off x="5100990" y="22037146"/>
            <a:ext cx="1652348" cy="3640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70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外部リンク用のロゴ</a:t>
            </a:r>
            <a:endParaRPr lang="en-US" altLang="ja-JP" sz="700" dirty="0">
              <a:solidFill>
                <a:schemeClr val="tx1">
                  <a:lumMod val="85000"/>
                  <a:lumOff val="1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角丸四角形 26">
            <a:extLst>
              <a:ext uri="{FF2B5EF4-FFF2-40B4-BE49-F238E27FC236}">
                <a16:creationId xmlns:a16="http://schemas.microsoft.com/office/drawing/2014/main" id="{A8A5E833-FA50-F9AE-4732-A33301B1C0C2}"/>
              </a:ext>
            </a:extLst>
          </p:cNvPr>
          <p:cNvSpPr/>
          <p:nvPr/>
        </p:nvSpPr>
        <p:spPr>
          <a:xfrm>
            <a:off x="484270" y="429708"/>
            <a:ext cx="1514402" cy="280101"/>
          </a:xfrm>
          <a:prstGeom prst="roundRect">
            <a:avLst>
              <a:gd name="adj" fmla="val 4122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ロゴ</a:t>
            </a:r>
          </a:p>
        </p:txBody>
      </p:sp>
      <p:sp>
        <p:nvSpPr>
          <p:cNvPr id="8" name="角丸四角形 26">
            <a:extLst>
              <a:ext uri="{FF2B5EF4-FFF2-40B4-BE49-F238E27FC236}">
                <a16:creationId xmlns:a16="http://schemas.microsoft.com/office/drawing/2014/main" id="{0B068831-AB49-249B-9A31-7DE996D89317}"/>
              </a:ext>
            </a:extLst>
          </p:cNvPr>
          <p:cNvSpPr/>
          <p:nvPr/>
        </p:nvSpPr>
        <p:spPr>
          <a:xfrm>
            <a:off x="752403" y="21646571"/>
            <a:ext cx="1696954" cy="280101"/>
          </a:xfrm>
          <a:prstGeom prst="roundRect">
            <a:avLst>
              <a:gd name="adj" fmla="val 4122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ja-JP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ロゴ</a:t>
            </a:r>
          </a:p>
        </p:txBody>
      </p:sp>
    </p:spTree>
    <p:extLst>
      <p:ext uri="{BB962C8B-B14F-4D97-AF65-F5344CB8AC3E}">
        <p14:creationId xmlns:p14="http://schemas.microsoft.com/office/powerpoint/2010/main" val="194000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7172</TotalTime>
  <Words>369</Words>
  <Application>Microsoft Office PowerPoint</Application>
  <PresentationFormat>ユーザー設定</PresentationFormat>
  <Paragraphs>97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デジタル 教科書体 NK-R</vt:lpstr>
      <vt:lpstr>UD デジタル 教科書体 NP-R</vt:lpstr>
      <vt:lpstr>游ゴシック</vt:lpstr>
      <vt:lpstr>Arial</vt:lpstr>
      <vt:lpstr>Calibri</vt:lpstr>
      <vt:lpstr>Office テーマ</vt:lpstr>
      <vt:lpstr>PowerPoint プレゼンテーション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endo</dc:creator>
  <cp:lastModifiedBy>endo@m-icom.jp</cp:lastModifiedBy>
  <cp:revision>171</cp:revision>
  <dcterms:created xsi:type="dcterms:W3CDTF">2019-05-31T08:15:56Z</dcterms:created>
  <dcterms:modified xsi:type="dcterms:W3CDTF">2024-11-11T02:19:57Z</dcterms:modified>
</cp:coreProperties>
</file>