
<file path=[Content_Types].xml><?xml version="1.0" encoding="utf-8"?>
<Types xmlns="http://schemas.openxmlformats.org/package/2006/content-types">
  <Default ContentType="image/jpeg" Extension="jpg"/>
  <Default ContentType="application/xml" Extension="xml"/>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2.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22.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3.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6" name="Shape 96"/>
        <p:cNvGrpSpPr/>
        <p:nvPr/>
      </p:nvGrpSpPr>
      <p:grpSpPr>
        <a:xfrm>
          <a:off x="0" y="0"/>
          <a:ext cx="0" cy="0"/>
          <a:chOff x="0" y="0"/>
          <a:chExt cx="0" cy="0"/>
        </a:xfrm>
      </p:grpSpPr>
      <p:sp>
        <p:nvSpPr>
          <p:cNvPr id="97" name="Google Shape;97;g1e19a49073b0193b_1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8" name="Google Shape;98;g1e19a49073b0193b_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 name="Shape 101"/>
        <p:cNvGrpSpPr/>
        <p:nvPr/>
      </p:nvGrpSpPr>
      <p:grpSpPr>
        <a:xfrm>
          <a:off x="0" y="0"/>
          <a:ext cx="0" cy="0"/>
          <a:chOff x="0" y="0"/>
          <a:chExt cx="0" cy="0"/>
        </a:xfrm>
      </p:grpSpPr>
      <p:sp>
        <p:nvSpPr>
          <p:cNvPr id="102" name="Google Shape;102;g1e19a49073b0193b_2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3" name="Google Shape;103;g1e19a49073b0193b_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6" name="Shape 106"/>
        <p:cNvGrpSpPr/>
        <p:nvPr/>
      </p:nvGrpSpPr>
      <p:grpSpPr>
        <a:xfrm>
          <a:off x="0" y="0"/>
          <a:ext cx="0" cy="0"/>
          <a:chOff x="0" y="0"/>
          <a:chExt cx="0" cy="0"/>
        </a:xfrm>
      </p:grpSpPr>
      <p:sp>
        <p:nvSpPr>
          <p:cNvPr id="107" name="Google Shape;107;g1e19a49073b0193b_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8" name="Google Shape;108;g1e19a49073b0193b_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g295b6b2e8af_0_2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3" name="Google Shape;113;g295b6b2e8af_0_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6" name="Shape 116"/>
        <p:cNvGrpSpPr/>
        <p:nvPr/>
      </p:nvGrpSpPr>
      <p:grpSpPr>
        <a:xfrm>
          <a:off x="0" y="0"/>
          <a:ext cx="0" cy="0"/>
          <a:chOff x="0" y="0"/>
          <a:chExt cx="0" cy="0"/>
        </a:xfrm>
      </p:grpSpPr>
      <p:sp>
        <p:nvSpPr>
          <p:cNvPr id="117" name="Google Shape;117;g25e7e8fb2a7_1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8" name="Google Shape;118;g25e7e8fb2a7_1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1" name="Shape 121"/>
        <p:cNvGrpSpPr/>
        <p:nvPr/>
      </p:nvGrpSpPr>
      <p:grpSpPr>
        <a:xfrm>
          <a:off x="0" y="0"/>
          <a:ext cx="0" cy="0"/>
          <a:chOff x="0" y="0"/>
          <a:chExt cx="0" cy="0"/>
        </a:xfrm>
      </p:grpSpPr>
      <p:sp>
        <p:nvSpPr>
          <p:cNvPr id="122" name="Google Shape;122;g25e7e8fb2a7_1_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3" name="Google Shape;123;g25e7e8fb2a7_1_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6" name="Shape 126"/>
        <p:cNvGrpSpPr/>
        <p:nvPr/>
      </p:nvGrpSpPr>
      <p:grpSpPr>
        <a:xfrm>
          <a:off x="0" y="0"/>
          <a:ext cx="0" cy="0"/>
          <a:chOff x="0" y="0"/>
          <a:chExt cx="0" cy="0"/>
        </a:xfrm>
      </p:grpSpPr>
      <p:sp>
        <p:nvSpPr>
          <p:cNvPr id="127" name="Google Shape;127;g25e7e8fb2a7_1_1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8" name="Google Shape;128;g25e7e8fb2a7_1_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1" name="Shape 131"/>
        <p:cNvGrpSpPr/>
        <p:nvPr/>
      </p:nvGrpSpPr>
      <p:grpSpPr>
        <a:xfrm>
          <a:off x="0" y="0"/>
          <a:ext cx="0" cy="0"/>
          <a:chOff x="0" y="0"/>
          <a:chExt cx="0" cy="0"/>
        </a:xfrm>
      </p:grpSpPr>
      <p:sp>
        <p:nvSpPr>
          <p:cNvPr id="132" name="Google Shape;132;g25e7e8fb2a7_1_1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3" name="Google Shape;133;g25e7e8fb2a7_1_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6" name="Shape 136"/>
        <p:cNvGrpSpPr/>
        <p:nvPr/>
      </p:nvGrpSpPr>
      <p:grpSpPr>
        <a:xfrm>
          <a:off x="0" y="0"/>
          <a:ext cx="0" cy="0"/>
          <a:chOff x="0" y="0"/>
          <a:chExt cx="0" cy="0"/>
        </a:xfrm>
      </p:grpSpPr>
      <p:sp>
        <p:nvSpPr>
          <p:cNvPr id="137" name="Google Shape;137;g25e7e8fb2a7_1_2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8" name="Google Shape;138;g25e7e8fb2a7_1_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1" name="Shape 141"/>
        <p:cNvGrpSpPr/>
        <p:nvPr/>
      </p:nvGrpSpPr>
      <p:grpSpPr>
        <a:xfrm>
          <a:off x="0" y="0"/>
          <a:ext cx="0" cy="0"/>
          <a:chOff x="0" y="0"/>
          <a:chExt cx="0" cy="0"/>
        </a:xfrm>
      </p:grpSpPr>
      <p:sp>
        <p:nvSpPr>
          <p:cNvPr id="142" name="Google Shape;142;g25e7e8fb2a7_1_3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3" name="Google Shape;143;g25e7e8fb2a7_1_3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5" name="Shape 55"/>
        <p:cNvGrpSpPr/>
        <p:nvPr/>
      </p:nvGrpSpPr>
      <p:grpSpPr>
        <a:xfrm>
          <a:off x="0" y="0"/>
          <a:ext cx="0" cy="0"/>
          <a:chOff x="0" y="0"/>
          <a:chExt cx="0" cy="0"/>
        </a:xfrm>
      </p:grpSpPr>
      <p:sp>
        <p:nvSpPr>
          <p:cNvPr id="56" name="Google Shape;56;g295b6b2e8af_0_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7" name="Google Shape;57;g295b6b2e8af_0_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6" name="Shape 146"/>
        <p:cNvGrpSpPr/>
        <p:nvPr/>
      </p:nvGrpSpPr>
      <p:grpSpPr>
        <a:xfrm>
          <a:off x="0" y="0"/>
          <a:ext cx="0" cy="0"/>
          <a:chOff x="0" y="0"/>
          <a:chExt cx="0" cy="0"/>
        </a:xfrm>
      </p:grpSpPr>
      <p:sp>
        <p:nvSpPr>
          <p:cNvPr id="147" name="Google Shape;147;g25e7e8fb2a7_1_2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8" name="Google Shape;148;g25e7e8fb2a7_1_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1" name="Shape 151"/>
        <p:cNvGrpSpPr/>
        <p:nvPr/>
      </p:nvGrpSpPr>
      <p:grpSpPr>
        <a:xfrm>
          <a:off x="0" y="0"/>
          <a:ext cx="0" cy="0"/>
          <a:chOff x="0" y="0"/>
          <a:chExt cx="0" cy="0"/>
        </a:xfrm>
      </p:grpSpPr>
      <p:sp>
        <p:nvSpPr>
          <p:cNvPr id="152" name="Google Shape;152;g25e7e8fb2a7_1_3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3" name="Google Shape;153;g25e7e8fb2a7_1_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6" name="Shape 156"/>
        <p:cNvGrpSpPr/>
        <p:nvPr/>
      </p:nvGrpSpPr>
      <p:grpSpPr>
        <a:xfrm>
          <a:off x="0" y="0"/>
          <a:ext cx="0" cy="0"/>
          <a:chOff x="0" y="0"/>
          <a:chExt cx="0" cy="0"/>
        </a:xfrm>
      </p:grpSpPr>
      <p:sp>
        <p:nvSpPr>
          <p:cNvPr id="157" name="Google Shape;157;g25e7e8fb2a7_1_3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8" name="Google Shape;158;g25e7e8fb2a7_1_3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1" name="Shape 161"/>
        <p:cNvGrpSpPr/>
        <p:nvPr/>
      </p:nvGrpSpPr>
      <p:grpSpPr>
        <a:xfrm>
          <a:off x="0" y="0"/>
          <a:ext cx="0" cy="0"/>
          <a:chOff x="0" y="0"/>
          <a:chExt cx="0" cy="0"/>
        </a:xfrm>
      </p:grpSpPr>
      <p:sp>
        <p:nvSpPr>
          <p:cNvPr id="162" name="Google Shape;162;g25e7e8fb2a7_1_4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3" name="Google Shape;163;g25e7e8fb2a7_1_4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0" name="Shape 60"/>
        <p:cNvGrpSpPr/>
        <p:nvPr/>
      </p:nvGrpSpPr>
      <p:grpSpPr>
        <a:xfrm>
          <a:off x="0" y="0"/>
          <a:ext cx="0" cy="0"/>
          <a:chOff x="0" y="0"/>
          <a:chExt cx="0" cy="0"/>
        </a:xfrm>
      </p:grpSpPr>
      <p:sp>
        <p:nvSpPr>
          <p:cNvPr id="61" name="Google Shape;61;g25e7e8fb2a7_1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2" name="Google Shape;62;g25e7e8fb2a7_1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5" name="Shape 65"/>
        <p:cNvGrpSpPr/>
        <p:nvPr/>
      </p:nvGrpSpPr>
      <p:grpSpPr>
        <a:xfrm>
          <a:off x="0" y="0"/>
          <a:ext cx="0" cy="0"/>
          <a:chOff x="0" y="0"/>
          <a:chExt cx="0" cy="0"/>
        </a:xfrm>
      </p:grpSpPr>
      <p:sp>
        <p:nvSpPr>
          <p:cNvPr id="66" name="Google Shape;66;g295b6b2e8af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7" name="Google Shape;67;g295b6b2e8af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0" name="Shape 70"/>
        <p:cNvGrpSpPr/>
        <p:nvPr/>
      </p:nvGrpSpPr>
      <p:grpSpPr>
        <a:xfrm>
          <a:off x="0" y="0"/>
          <a:ext cx="0" cy="0"/>
          <a:chOff x="0" y="0"/>
          <a:chExt cx="0" cy="0"/>
        </a:xfrm>
      </p:grpSpPr>
      <p:sp>
        <p:nvSpPr>
          <p:cNvPr id="71" name="Google Shape;71;g295b6b2e8af_0_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2" name="Google Shape;72;g295b6b2e8af_0_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6" name="Shape 76"/>
        <p:cNvGrpSpPr/>
        <p:nvPr/>
      </p:nvGrpSpPr>
      <p:grpSpPr>
        <a:xfrm>
          <a:off x="0" y="0"/>
          <a:ext cx="0" cy="0"/>
          <a:chOff x="0" y="0"/>
          <a:chExt cx="0" cy="0"/>
        </a:xfrm>
      </p:grpSpPr>
      <p:sp>
        <p:nvSpPr>
          <p:cNvPr id="77" name="Google Shape;77;g295b6b2e8af_0_1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8" name="Google Shape;78;g295b6b2e8af_0_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1" name="Shape 81"/>
        <p:cNvGrpSpPr/>
        <p:nvPr/>
      </p:nvGrpSpPr>
      <p:grpSpPr>
        <a:xfrm>
          <a:off x="0" y="0"/>
          <a:ext cx="0" cy="0"/>
          <a:chOff x="0" y="0"/>
          <a:chExt cx="0" cy="0"/>
        </a:xfrm>
      </p:grpSpPr>
      <p:sp>
        <p:nvSpPr>
          <p:cNvPr id="82" name="Google Shape;82;g295b6b2e8af_0_1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3" name="Google Shape;83;g295b6b2e8af_0_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 name="Shape 86"/>
        <p:cNvGrpSpPr/>
        <p:nvPr/>
      </p:nvGrpSpPr>
      <p:grpSpPr>
        <a:xfrm>
          <a:off x="0" y="0"/>
          <a:ext cx="0" cy="0"/>
          <a:chOff x="0" y="0"/>
          <a:chExt cx="0" cy="0"/>
        </a:xfrm>
      </p:grpSpPr>
      <p:sp>
        <p:nvSpPr>
          <p:cNvPr id="87" name="Google Shape;87;g295b6b2e8af_0_2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8" name="Google Shape;88;g295b6b2e8af_0_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1" name="Shape 91"/>
        <p:cNvGrpSpPr/>
        <p:nvPr/>
      </p:nvGrpSpPr>
      <p:grpSpPr>
        <a:xfrm>
          <a:off x="0" y="0"/>
          <a:ext cx="0" cy="0"/>
          <a:chOff x="0" y="0"/>
          <a:chExt cx="0" cy="0"/>
        </a:xfrm>
      </p:grpSpPr>
      <p:sp>
        <p:nvSpPr>
          <p:cNvPr id="92" name="Google Shape;92;g47e619905373a277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3" name="Google Shape;93;g47e619905373a277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ja"/>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1.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ph idx="1" type="subTitle"/>
          </p:nvPr>
        </p:nvSpPr>
        <p:spPr>
          <a:xfrm>
            <a:off x="311700" y="2175450"/>
            <a:ext cx="8520600" cy="792600"/>
          </a:xfrm>
          <a:prstGeom prst="rect">
            <a:avLst/>
          </a:prstGeom>
        </p:spPr>
        <p:txBody>
          <a:bodyPr anchorCtr="0" anchor="t" bIns="91425" lIns="91425" spcFirstLastPara="1" rIns="91425" wrap="square" tIns="91425">
            <a:normAutofit fontScale="85000" lnSpcReduction="20000"/>
          </a:bodyPr>
          <a:lstStyle/>
          <a:p>
            <a:pPr indent="0" lvl="0" marL="0" rtl="0" algn="ctr">
              <a:spcBef>
                <a:spcPts val="0"/>
              </a:spcBef>
              <a:spcAft>
                <a:spcPts val="0"/>
              </a:spcAft>
              <a:buNone/>
            </a:pPr>
            <a:r>
              <a:rPr lang="ja"/>
              <a:t>展示会を成功させるための</a:t>
            </a:r>
            <a:endParaRPr/>
          </a:p>
          <a:p>
            <a:pPr indent="0" lvl="0" marL="0" rtl="0" algn="ctr">
              <a:spcBef>
                <a:spcPts val="0"/>
              </a:spcBef>
              <a:spcAft>
                <a:spcPts val="0"/>
              </a:spcAft>
              <a:buNone/>
            </a:pPr>
            <a:r>
              <a:rPr lang="ja"/>
              <a:t>究極！展示会動画活用マニュアル</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9" name="Shape 99"/>
        <p:cNvGrpSpPr/>
        <p:nvPr/>
      </p:nvGrpSpPr>
      <p:grpSpPr>
        <a:xfrm>
          <a:off x="0" y="0"/>
          <a:ext cx="0" cy="0"/>
          <a:chOff x="0" y="0"/>
          <a:chExt cx="0" cy="0"/>
        </a:xfrm>
      </p:grpSpPr>
      <p:sp>
        <p:nvSpPr>
          <p:cNvPr id="100" name="Google Shape;100;p22"/>
          <p:cNvSpPr txBox="1"/>
          <p:nvPr>
            <p:ph idx="1" type="subTitle"/>
          </p:nvPr>
        </p:nvSpPr>
        <p:spPr>
          <a:xfrm>
            <a:off x="311700" y="290100"/>
            <a:ext cx="8520600" cy="45633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ja"/>
              <a:t>2モニター活用のススメ</a:t>
            </a:r>
            <a:endParaRPr/>
          </a:p>
          <a:p>
            <a:pPr indent="0" lvl="0" marL="0" rtl="0" algn="ctr">
              <a:spcBef>
                <a:spcPts val="0"/>
              </a:spcBef>
              <a:spcAft>
                <a:spcPts val="0"/>
              </a:spcAft>
              <a:buNone/>
            </a:pPr>
            <a:r>
              <a:t/>
            </a:r>
            <a:endParaRPr/>
          </a:p>
          <a:p>
            <a:pPr indent="0" lvl="0" marL="0" rtl="0" algn="ctr">
              <a:spcBef>
                <a:spcPts val="0"/>
              </a:spcBef>
              <a:spcAft>
                <a:spcPts val="0"/>
              </a:spcAft>
              <a:buNone/>
            </a:pPr>
            <a:r>
              <a:rPr lang="ja"/>
              <a:t>1.単体で使わない</a:t>
            </a:r>
            <a:endParaRPr/>
          </a:p>
          <a:p>
            <a:pPr indent="0" lvl="0" marL="0" rtl="0" algn="ctr">
              <a:spcBef>
                <a:spcPts val="0"/>
              </a:spcBef>
              <a:spcAft>
                <a:spcPts val="0"/>
              </a:spcAft>
              <a:buNone/>
            </a:pPr>
            <a:r>
              <a:rPr lang="ja"/>
              <a:t>POPをつけて動画の内容を説明する</a:t>
            </a:r>
            <a:endParaRPr/>
          </a:p>
          <a:p>
            <a:pPr indent="0" lvl="0" marL="0" rtl="0" algn="ctr">
              <a:spcBef>
                <a:spcPts val="0"/>
              </a:spcBef>
              <a:spcAft>
                <a:spcPts val="0"/>
              </a:spcAft>
              <a:buNone/>
            </a:pPr>
            <a:r>
              <a:rPr lang="ja"/>
              <a:t>装飾物を置いて視聴を促す</a:t>
            </a:r>
            <a:endParaRPr/>
          </a:p>
          <a:p>
            <a:pPr indent="0" lvl="0" marL="0" rtl="0" algn="ctr">
              <a:spcBef>
                <a:spcPts val="0"/>
              </a:spcBef>
              <a:spcAft>
                <a:spcPts val="0"/>
              </a:spcAft>
              <a:buNone/>
            </a:pPr>
            <a:r>
              <a:rPr lang="ja"/>
              <a:t>幕をかけてブランディング装飾する</a:t>
            </a:r>
            <a:endParaRPr/>
          </a:p>
          <a:p>
            <a:pPr indent="0" lvl="0" marL="0" rtl="0" algn="ctr">
              <a:spcBef>
                <a:spcPts val="0"/>
              </a:spcBef>
              <a:spcAft>
                <a:spcPts val="0"/>
              </a:spcAft>
              <a:buNone/>
            </a:pPr>
            <a:r>
              <a:rPr lang="ja"/>
              <a:t>背景隠しや壁として使う</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4" name="Shape 104"/>
        <p:cNvGrpSpPr/>
        <p:nvPr/>
      </p:nvGrpSpPr>
      <p:grpSpPr>
        <a:xfrm>
          <a:off x="0" y="0"/>
          <a:ext cx="0" cy="0"/>
          <a:chOff x="0" y="0"/>
          <a:chExt cx="0" cy="0"/>
        </a:xfrm>
      </p:grpSpPr>
      <p:sp>
        <p:nvSpPr>
          <p:cNvPr id="105" name="Google Shape;105;p23"/>
          <p:cNvSpPr txBox="1"/>
          <p:nvPr>
            <p:ph idx="1" type="subTitle"/>
          </p:nvPr>
        </p:nvSpPr>
        <p:spPr>
          <a:xfrm>
            <a:off x="311700" y="290100"/>
            <a:ext cx="8520600" cy="45633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ja"/>
              <a:t>2モニター活用のススメ</a:t>
            </a:r>
            <a:endParaRPr/>
          </a:p>
          <a:p>
            <a:pPr indent="0" lvl="0" marL="0" rtl="0" algn="ctr">
              <a:spcBef>
                <a:spcPts val="0"/>
              </a:spcBef>
              <a:spcAft>
                <a:spcPts val="0"/>
              </a:spcAft>
              <a:buNone/>
            </a:pPr>
            <a:r>
              <a:t/>
            </a:r>
            <a:endParaRPr/>
          </a:p>
          <a:p>
            <a:pPr indent="0" lvl="0" marL="0" rtl="0" algn="ctr">
              <a:spcBef>
                <a:spcPts val="0"/>
              </a:spcBef>
              <a:spcAft>
                <a:spcPts val="0"/>
              </a:spcAft>
              <a:buNone/>
            </a:pPr>
            <a:r>
              <a:rPr lang="ja"/>
              <a:t>2.USB差し込みタイプがオススメ</a:t>
            </a:r>
            <a:endParaRPr/>
          </a:p>
          <a:p>
            <a:pPr indent="0" lvl="0" marL="0" rtl="0" algn="ctr">
              <a:spcBef>
                <a:spcPts val="0"/>
              </a:spcBef>
              <a:spcAft>
                <a:spcPts val="0"/>
              </a:spcAft>
              <a:buNone/>
            </a:pPr>
            <a:r>
              <a:rPr lang="ja"/>
              <a:t>PC</a:t>
            </a:r>
            <a:r>
              <a:rPr lang="ja"/>
              <a:t>からの有線接続は無駄な場所をとるため、USBを接続タイプのモニタがオススメ！</a:t>
            </a:r>
            <a:endParaRPr/>
          </a:p>
          <a:p>
            <a:pPr indent="0" lvl="0" marL="0" rtl="0" algn="ctr">
              <a:spcBef>
                <a:spcPts val="0"/>
              </a:spcBef>
              <a:spcAft>
                <a:spcPts val="0"/>
              </a:spcAft>
              <a:buNone/>
            </a:pPr>
            <a:r>
              <a:rPr lang="ja"/>
              <a:t>またはUSB放映可能な外部機器もオススメ</a:t>
            </a:r>
            <a:endParaRPr/>
          </a:p>
          <a:p>
            <a:pPr indent="0" lvl="0" marL="0" rtl="0" algn="ctr">
              <a:spcBef>
                <a:spcPts val="0"/>
              </a:spcBef>
              <a:spcAft>
                <a:spcPts val="0"/>
              </a:spcAft>
              <a:buNone/>
            </a:pPr>
            <a:r>
              <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9" name="Shape 109"/>
        <p:cNvGrpSpPr/>
        <p:nvPr/>
      </p:nvGrpSpPr>
      <p:grpSpPr>
        <a:xfrm>
          <a:off x="0" y="0"/>
          <a:ext cx="0" cy="0"/>
          <a:chOff x="0" y="0"/>
          <a:chExt cx="0" cy="0"/>
        </a:xfrm>
      </p:grpSpPr>
      <p:sp>
        <p:nvSpPr>
          <p:cNvPr id="110" name="Google Shape;110;p24"/>
          <p:cNvSpPr txBox="1"/>
          <p:nvPr>
            <p:ph idx="1" type="subTitle"/>
          </p:nvPr>
        </p:nvSpPr>
        <p:spPr>
          <a:xfrm>
            <a:off x="311700" y="290100"/>
            <a:ext cx="8520600" cy="45633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ja"/>
              <a:t>2モニター活用のススメ</a:t>
            </a:r>
            <a:endParaRPr/>
          </a:p>
          <a:p>
            <a:pPr indent="0" lvl="0" marL="0" rtl="0" algn="ctr">
              <a:spcBef>
                <a:spcPts val="0"/>
              </a:spcBef>
              <a:spcAft>
                <a:spcPts val="0"/>
              </a:spcAft>
              <a:buNone/>
            </a:pPr>
            <a:r>
              <a:t/>
            </a:r>
            <a:endParaRPr/>
          </a:p>
          <a:p>
            <a:pPr indent="0" lvl="0" marL="0" rtl="0" algn="ctr">
              <a:spcBef>
                <a:spcPts val="0"/>
              </a:spcBef>
              <a:spcAft>
                <a:spcPts val="0"/>
              </a:spcAft>
              <a:buNone/>
            </a:pPr>
            <a:r>
              <a:rPr lang="ja"/>
              <a:t>3.</a:t>
            </a:r>
            <a:r>
              <a:rPr lang="ja"/>
              <a:t>適切なサイズを選択</a:t>
            </a:r>
            <a:endParaRPr/>
          </a:p>
          <a:p>
            <a:pPr indent="0" lvl="0" marL="0" rtl="0" algn="ctr">
              <a:spcBef>
                <a:spcPts val="0"/>
              </a:spcBef>
              <a:spcAft>
                <a:spcPts val="0"/>
              </a:spcAft>
              <a:buNone/>
            </a:pPr>
            <a:r>
              <a:rPr lang="ja"/>
              <a:t>インプレッションを高める短尺動画は大画面や多面利用を利用</a:t>
            </a:r>
            <a:endParaRPr/>
          </a:p>
          <a:p>
            <a:pPr indent="0" lvl="0" marL="0" rtl="0" algn="ctr">
              <a:spcBef>
                <a:spcPts val="0"/>
              </a:spcBef>
              <a:spcAft>
                <a:spcPts val="0"/>
              </a:spcAft>
              <a:buNone/>
            </a:pPr>
            <a:r>
              <a:rPr lang="ja"/>
              <a:t>説明的な動画長尺動画はコンパクトサイズでも活用可能</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4" name="Shape 114"/>
        <p:cNvGrpSpPr/>
        <p:nvPr/>
      </p:nvGrpSpPr>
      <p:grpSpPr>
        <a:xfrm>
          <a:off x="0" y="0"/>
          <a:ext cx="0" cy="0"/>
          <a:chOff x="0" y="0"/>
          <a:chExt cx="0" cy="0"/>
        </a:xfrm>
      </p:grpSpPr>
      <p:sp>
        <p:nvSpPr>
          <p:cNvPr id="115" name="Google Shape;115;p25"/>
          <p:cNvSpPr txBox="1"/>
          <p:nvPr>
            <p:ph idx="1" type="subTitle"/>
          </p:nvPr>
        </p:nvSpPr>
        <p:spPr>
          <a:xfrm>
            <a:off x="311700" y="290100"/>
            <a:ext cx="8520600" cy="4563300"/>
          </a:xfrm>
          <a:prstGeom prst="rect">
            <a:avLst/>
          </a:prstGeom>
        </p:spPr>
        <p:txBody>
          <a:bodyPr anchorCtr="0" anchor="t" bIns="91425" lIns="91425" spcFirstLastPara="1" rIns="91425" wrap="square" tIns="91425">
            <a:normAutofit lnSpcReduction="20000"/>
          </a:bodyPr>
          <a:lstStyle/>
          <a:p>
            <a:pPr indent="0" lvl="0" marL="0" rtl="0" algn="ctr">
              <a:spcBef>
                <a:spcPts val="0"/>
              </a:spcBef>
              <a:spcAft>
                <a:spcPts val="0"/>
              </a:spcAft>
              <a:buNone/>
            </a:pPr>
            <a:r>
              <a:rPr lang="ja"/>
              <a:t>2モニター活用のススメ</a:t>
            </a:r>
            <a:endParaRPr/>
          </a:p>
          <a:p>
            <a:pPr indent="0" lvl="0" marL="0" rtl="0" algn="ctr">
              <a:spcBef>
                <a:spcPts val="0"/>
              </a:spcBef>
              <a:spcAft>
                <a:spcPts val="0"/>
              </a:spcAft>
              <a:buNone/>
            </a:pPr>
            <a:r>
              <a:t/>
            </a:r>
            <a:endParaRPr/>
          </a:p>
          <a:p>
            <a:pPr indent="0" lvl="0" marL="0" rtl="0" algn="ctr">
              <a:spcBef>
                <a:spcPts val="0"/>
              </a:spcBef>
              <a:spcAft>
                <a:spcPts val="0"/>
              </a:spcAft>
              <a:buNone/>
            </a:pPr>
            <a:r>
              <a:rPr lang="ja"/>
              <a:t>4.</a:t>
            </a:r>
            <a:r>
              <a:rPr lang="ja"/>
              <a:t>高位置がオススメ</a:t>
            </a:r>
            <a:endParaRPr/>
          </a:p>
          <a:p>
            <a:pPr indent="0" lvl="0" marL="0" rtl="0" algn="ctr">
              <a:spcBef>
                <a:spcPts val="0"/>
              </a:spcBef>
              <a:spcAft>
                <a:spcPts val="0"/>
              </a:spcAft>
              <a:buNone/>
            </a:pPr>
            <a:r>
              <a:rPr lang="ja"/>
              <a:t>視聴に適した目線より高い位置に配置しましょう</a:t>
            </a:r>
            <a:endParaRPr/>
          </a:p>
          <a:p>
            <a:pPr indent="0" lvl="0" marL="0" rtl="0" algn="ctr">
              <a:spcBef>
                <a:spcPts val="0"/>
              </a:spcBef>
              <a:spcAft>
                <a:spcPts val="0"/>
              </a:spcAft>
              <a:buNone/>
            </a:pPr>
            <a:r>
              <a:t/>
            </a:r>
            <a:endParaRPr/>
          </a:p>
          <a:p>
            <a:pPr indent="0" lvl="0" marL="0" rtl="0" algn="ctr">
              <a:spcBef>
                <a:spcPts val="0"/>
              </a:spcBef>
              <a:spcAft>
                <a:spcPts val="0"/>
              </a:spcAft>
              <a:buClr>
                <a:schemeClr val="dk1"/>
              </a:buClr>
              <a:buSzPts val="1100"/>
              <a:buFont typeface="Arial"/>
              <a:buNone/>
            </a:pPr>
            <a:r>
              <a:rPr lang="ja"/>
              <a:t>5.音を聴かせるテクニック</a:t>
            </a:r>
            <a:endParaRPr/>
          </a:p>
          <a:p>
            <a:pPr indent="0" lvl="0" marL="0" rtl="0" algn="ctr">
              <a:spcBef>
                <a:spcPts val="0"/>
              </a:spcBef>
              <a:spcAft>
                <a:spcPts val="0"/>
              </a:spcAft>
              <a:buNone/>
            </a:pPr>
            <a:r>
              <a:rPr lang="ja"/>
              <a:t>商品名などの重要なブランド情報は聴覚でもしっかりと伝えたいですよね。</a:t>
            </a:r>
            <a:endParaRPr/>
          </a:p>
          <a:p>
            <a:pPr indent="0" lvl="0" marL="0" rtl="0" algn="ctr">
              <a:spcBef>
                <a:spcPts val="0"/>
              </a:spcBef>
              <a:spcAft>
                <a:spcPts val="0"/>
              </a:spcAft>
              <a:buNone/>
            </a:pPr>
            <a:r>
              <a:rPr lang="ja"/>
              <a:t>広指向スピーカーで上部から音を降らせる</a:t>
            </a:r>
            <a:endParaRPr/>
          </a:p>
          <a:p>
            <a:pPr indent="0" lvl="0" marL="0" rtl="0" algn="ctr">
              <a:spcBef>
                <a:spcPts val="0"/>
              </a:spcBef>
              <a:spcAft>
                <a:spcPts val="0"/>
              </a:spcAft>
              <a:buNone/>
            </a:pPr>
            <a:r>
              <a:rPr lang="ja"/>
              <a:t>円形スピーカーで足元から（上に音が伸びるので意外と良い）</a:t>
            </a:r>
            <a:endParaRPr/>
          </a:p>
          <a:p>
            <a:pPr indent="0" lvl="0" marL="0" rtl="0" algn="ctr">
              <a:spcBef>
                <a:spcPts val="0"/>
              </a:spcBef>
              <a:spcAft>
                <a:spcPts val="0"/>
              </a:spcAft>
              <a:buNone/>
            </a:pPr>
            <a:r>
              <a:rPr lang="ja"/>
              <a:t>内部で指向性スピーカーを</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9" name="Shape 119"/>
        <p:cNvGrpSpPr/>
        <p:nvPr/>
      </p:nvGrpSpPr>
      <p:grpSpPr>
        <a:xfrm>
          <a:off x="0" y="0"/>
          <a:ext cx="0" cy="0"/>
          <a:chOff x="0" y="0"/>
          <a:chExt cx="0" cy="0"/>
        </a:xfrm>
      </p:grpSpPr>
      <p:sp>
        <p:nvSpPr>
          <p:cNvPr id="120" name="Google Shape;120;p26"/>
          <p:cNvSpPr txBox="1"/>
          <p:nvPr>
            <p:ph idx="1" type="subTitle"/>
          </p:nvPr>
        </p:nvSpPr>
        <p:spPr>
          <a:xfrm>
            <a:off x="311700" y="290100"/>
            <a:ext cx="8520600" cy="4563300"/>
          </a:xfrm>
          <a:prstGeom prst="rect">
            <a:avLst/>
          </a:prstGeom>
        </p:spPr>
        <p:txBody>
          <a:bodyPr anchorCtr="0" anchor="t" bIns="91425" lIns="91425" spcFirstLastPara="1" rIns="91425" wrap="square" tIns="91425">
            <a:normAutofit lnSpcReduction="10000"/>
          </a:bodyPr>
          <a:lstStyle/>
          <a:p>
            <a:pPr indent="0" lvl="0" marL="0" rtl="0" algn="ctr">
              <a:spcBef>
                <a:spcPts val="0"/>
              </a:spcBef>
              <a:spcAft>
                <a:spcPts val="0"/>
              </a:spcAft>
              <a:buNone/>
            </a:pPr>
            <a:r>
              <a:rPr lang="ja"/>
              <a:t>3.</a:t>
            </a:r>
            <a:r>
              <a:rPr lang="ja"/>
              <a:t>ここではこんな動画を流そう</a:t>
            </a:r>
            <a:endParaRPr/>
          </a:p>
          <a:p>
            <a:pPr indent="0" lvl="0" marL="0" rtl="0" algn="ctr">
              <a:spcBef>
                <a:spcPts val="0"/>
              </a:spcBef>
              <a:spcAft>
                <a:spcPts val="0"/>
              </a:spcAft>
              <a:buNone/>
            </a:pPr>
            <a:r>
              <a:t/>
            </a:r>
            <a:endParaRPr/>
          </a:p>
          <a:p>
            <a:pPr indent="0" lvl="0" marL="0" rtl="0" algn="ctr">
              <a:spcBef>
                <a:spcPts val="0"/>
              </a:spcBef>
              <a:spcAft>
                <a:spcPts val="0"/>
              </a:spcAft>
              <a:buNone/>
            </a:pPr>
            <a:r>
              <a:rPr lang="ja"/>
              <a:t>ファサード</a:t>
            </a:r>
            <a:endParaRPr/>
          </a:p>
          <a:p>
            <a:pPr indent="0" lvl="0" marL="0" rtl="0" algn="ctr">
              <a:spcBef>
                <a:spcPts val="0"/>
              </a:spcBef>
              <a:spcAft>
                <a:spcPts val="0"/>
              </a:spcAft>
              <a:buNone/>
            </a:pPr>
            <a:r>
              <a:rPr lang="ja"/>
              <a:t>通行に対して数秒で興味を持ってもらいましょう。シンプルで重要な情報だけが分かる短尺動画のループ動画が推奨です。</a:t>
            </a:r>
            <a:endParaRPr/>
          </a:p>
          <a:p>
            <a:pPr indent="0" lvl="0" marL="0" rtl="0" algn="ctr">
              <a:spcBef>
                <a:spcPts val="0"/>
              </a:spcBef>
              <a:spcAft>
                <a:spcPts val="0"/>
              </a:spcAft>
              <a:buNone/>
            </a:pPr>
            <a:r>
              <a:t/>
            </a:r>
            <a:endParaRPr/>
          </a:p>
          <a:p>
            <a:pPr indent="0" lvl="0" marL="0" rtl="0" algn="ctr">
              <a:spcBef>
                <a:spcPts val="0"/>
              </a:spcBef>
              <a:spcAft>
                <a:spcPts val="0"/>
              </a:spcAft>
              <a:buNone/>
            </a:pPr>
            <a:r>
              <a:rPr lang="ja"/>
              <a:t>ブランドイメージを高めたい</a:t>
            </a:r>
            <a:endParaRPr/>
          </a:p>
          <a:p>
            <a:pPr indent="0" lvl="0" marL="0" rtl="0" algn="ctr">
              <a:spcBef>
                <a:spcPts val="0"/>
              </a:spcBef>
              <a:spcAft>
                <a:spcPts val="0"/>
              </a:spcAft>
              <a:buNone/>
            </a:pPr>
            <a:r>
              <a:rPr lang="ja"/>
              <a:t>→現在広告出稿しているCMなど</a:t>
            </a:r>
            <a:endParaRPr/>
          </a:p>
          <a:p>
            <a:pPr indent="0" lvl="0" marL="0" rtl="0" algn="ctr">
              <a:spcBef>
                <a:spcPts val="0"/>
              </a:spcBef>
              <a:spcAft>
                <a:spcPts val="0"/>
              </a:spcAft>
              <a:buNone/>
            </a:pPr>
            <a:r>
              <a:rPr lang="ja"/>
              <a:t>製品を知ってもらいたい</a:t>
            </a:r>
            <a:endParaRPr/>
          </a:p>
          <a:p>
            <a:pPr indent="0" lvl="0" marL="0" rtl="0" algn="ctr">
              <a:spcBef>
                <a:spcPts val="0"/>
              </a:spcBef>
              <a:spcAft>
                <a:spcPts val="0"/>
              </a:spcAft>
              <a:buNone/>
            </a:pPr>
            <a:r>
              <a:rPr lang="ja"/>
              <a:t>→特徴を絞った15秒以内の動画</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4" name="Shape 124"/>
        <p:cNvGrpSpPr/>
        <p:nvPr/>
      </p:nvGrpSpPr>
      <p:grpSpPr>
        <a:xfrm>
          <a:off x="0" y="0"/>
          <a:ext cx="0" cy="0"/>
          <a:chOff x="0" y="0"/>
          <a:chExt cx="0" cy="0"/>
        </a:xfrm>
      </p:grpSpPr>
      <p:sp>
        <p:nvSpPr>
          <p:cNvPr id="125" name="Google Shape;125;p27"/>
          <p:cNvSpPr txBox="1"/>
          <p:nvPr>
            <p:ph idx="1" type="subTitle"/>
          </p:nvPr>
        </p:nvSpPr>
        <p:spPr>
          <a:xfrm>
            <a:off x="311700" y="290100"/>
            <a:ext cx="8520600" cy="4563300"/>
          </a:xfrm>
          <a:prstGeom prst="rect">
            <a:avLst/>
          </a:prstGeom>
        </p:spPr>
        <p:txBody>
          <a:bodyPr anchorCtr="0" anchor="t" bIns="91425" lIns="91425" spcFirstLastPara="1" rIns="91425" wrap="square" tIns="91425">
            <a:normAutofit lnSpcReduction="10000"/>
          </a:bodyPr>
          <a:lstStyle/>
          <a:p>
            <a:pPr indent="0" lvl="0" marL="0" rtl="0" algn="ctr">
              <a:spcBef>
                <a:spcPts val="0"/>
              </a:spcBef>
              <a:spcAft>
                <a:spcPts val="0"/>
              </a:spcAft>
              <a:buNone/>
            </a:pPr>
            <a:r>
              <a:rPr lang="ja"/>
              <a:t>3.ここではこんな動画を流そう</a:t>
            </a:r>
            <a:endParaRPr/>
          </a:p>
          <a:p>
            <a:pPr indent="0" lvl="0" marL="0" rtl="0" algn="ctr">
              <a:spcBef>
                <a:spcPts val="0"/>
              </a:spcBef>
              <a:spcAft>
                <a:spcPts val="0"/>
              </a:spcAft>
              <a:buNone/>
            </a:pPr>
            <a:r>
              <a:t/>
            </a:r>
            <a:endParaRPr/>
          </a:p>
          <a:p>
            <a:pPr indent="0" lvl="0" marL="0" rtl="0" algn="ctr">
              <a:spcBef>
                <a:spcPts val="0"/>
              </a:spcBef>
              <a:spcAft>
                <a:spcPts val="0"/>
              </a:spcAft>
              <a:buNone/>
            </a:pPr>
            <a:r>
              <a:rPr lang="ja"/>
              <a:t>ブース内</a:t>
            </a:r>
            <a:endParaRPr/>
          </a:p>
          <a:p>
            <a:pPr indent="0" lvl="0" marL="0" rtl="0" algn="ctr">
              <a:spcBef>
                <a:spcPts val="0"/>
              </a:spcBef>
              <a:spcAft>
                <a:spcPts val="0"/>
              </a:spcAft>
              <a:buNone/>
            </a:pPr>
            <a:r>
              <a:rPr lang="ja"/>
              <a:t>超短尺動画</a:t>
            </a:r>
            <a:endParaRPr/>
          </a:p>
          <a:p>
            <a:pPr indent="0" lvl="0" marL="0" rtl="0" algn="ctr">
              <a:spcBef>
                <a:spcPts val="0"/>
              </a:spcBef>
              <a:spcAft>
                <a:spcPts val="0"/>
              </a:spcAft>
              <a:buNone/>
            </a:pPr>
            <a:r>
              <a:rPr lang="ja"/>
              <a:t>製品自体やリーフレットを手に取ってもらうためための6秒程度の短い動画をおすすめします</a:t>
            </a:r>
            <a:endParaRPr/>
          </a:p>
          <a:p>
            <a:pPr indent="0" lvl="0" marL="0" rtl="0" algn="ctr">
              <a:spcBef>
                <a:spcPts val="0"/>
              </a:spcBef>
              <a:spcAft>
                <a:spcPts val="0"/>
              </a:spcAft>
              <a:buNone/>
            </a:pPr>
            <a:r>
              <a:t/>
            </a:r>
            <a:endParaRPr/>
          </a:p>
          <a:p>
            <a:pPr indent="0" lvl="0" marL="0" rtl="0" algn="ctr">
              <a:spcBef>
                <a:spcPts val="0"/>
              </a:spcBef>
              <a:spcAft>
                <a:spcPts val="0"/>
              </a:spcAft>
              <a:buNone/>
            </a:pPr>
            <a:r>
              <a:rPr lang="ja"/>
              <a:t>長尺動画</a:t>
            </a:r>
            <a:endParaRPr/>
          </a:p>
          <a:p>
            <a:pPr indent="0" lvl="0" marL="0" rtl="0" algn="ctr">
              <a:spcBef>
                <a:spcPts val="0"/>
              </a:spcBef>
              <a:spcAft>
                <a:spcPts val="0"/>
              </a:spcAft>
              <a:buNone/>
            </a:pPr>
            <a:r>
              <a:rPr lang="ja"/>
              <a:t>製品の詳細を説明する1分程度の動画です。</a:t>
            </a:r>
            <a:endParaRPr/>
          </a:p>
          <a:p>
            <a:pPr indent="0" lvl="0" marL="0" rtl="0" algn="ctr">
              <a:spcBef>
                <a:spcPts val="0"/>
              </a:spcBef>
              <a:spcAft>
                <a:spcPts val="0"/>
              </a:spcAft>
              <a:buNone/>
            </a:pPr>
            <a:r>
              <a:rPr lang="ja"/>
              <a:t>動画だから分かる動きや製品の使用用途、お客様の声などを流すと良いでしょう。</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9" name="Shape 129"/>
        <p:cNvGrpSpPr/>
        <p:nvPr/>
      </p:nvGrpSpPr>
      <p:grpSpPr>
        <a:xfrm>
          <a:off x="0" y="0"/>
          <a:ext cx="0" cy="0"/>
          <a:chOff x="0" y="0"/>
          <a:chExt cx="0" cy="0"/>
        </a:xfrm>
      </p:grpSpPr>
      <p:sp>
        <p:nvSpPr>
          <p:cNvPr id="130" name="Google Shape;130;p28"/>
          <p:cNvSpPr txBox="1"/>
          <p:nvPr>
            <p:ph idx="1" type="subTitle"/>
          </p:nvPr>
        </p:nvSpPr>
        <p:spPr>
          <a:xfrm>
            <a:off x="311700" y="290100"/>
            <a:ext cx="8520600" cy="45633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ja"/>
              <a:t>3.ここではこんな動画を流そう</a:t>
            </a:r>
            <a:endParaRPr/>
          </a:p>
          <a:p>
            <a:pPr indent="0" lvl="0" marL="0" rtl="0" algn="ctr">
              <a:spcBef>
                <a:spcPts val="0"/>
              </a:spcBef>
              <a:spcAft>
                <a:spcPts val="0"/>
              </a:spcAft>
              <a:buNone/>
            </a:pPr>
            <a:r>
              <a:t/>
            </a:r>
            <a:endParaRPr/>
          </a:p>
          <a:p>
            <a:pPr indent="0" lvl="0" marL="0" rtl="0" algn="ctr">
              <a:spcBef>
                <a:spcPts val="0"/>
              </a:spcBef>
              <a:spcAft>
                <a:spcPts val="0"/>
              </a:spcAft>
              <a:buNone/>
            </a:pPr>
            <a:r>
              <a:rPr lang="ja"/>
              <a:t>商談、セミナー</a:t>
            </a:r>
            <a:endParaRPr/>
          </a:p>
          <a:p>
            <a:pPr indent="0" lvl="0" marL="0" rtl="0" algn="ctr">
              <a:spcBef>
                <a:spcPts val="0"/>
              </a:spcBef>
              <a:spcAft>
                <a:spcPts val="0"/>
              </a:spcAft>
              <a:buNone/>
            </a:pPr>
            <a:r>
              <a:rPr lang="ja"/>
              <a:t>2分〜5分の完結型の動画は効果的です。</a:t>
            </a:r>
            <a:endParaRPr/>
          </a:p>
          <a:p>
            <a:pPr indent="0" lvl="0" marL="0" rtl="0" algn="ctr">
              <a:spcBef>
                <a:spcPts val="0"/>
              </a:spcBef>
              <a:spcAft>
                <a:spcPts val="0"/>
              </a:spcAft>
              <a:buNone/>
            </a:pPr>
            <a:r>
              <a:rPr lang="ja"/>
              <a:t>展示会では対人ならではの質疑応答やヒヤリングの時間を多く確保したいものです。</a:t>
            </a:r>
            <a:endParaRPr/>
          </a:p>
          <a:p>
            <a:pPr indent="0" lvl="0" marL="0" rtl="0" algn="ctr">
              <a:spcBef>
                <a:spcPts val="0"/>
              </a:spcBef>
              <a:spcAft>
                <a:spcPts val="0"/>
              </a:spcAft>
              <a:buNone/>
            </a:pPr>
            <a:r>
              <a:rPr lang="ja"/>
              <a:t>製品紹介は分かりやすく、自動で、時間ピッタリに伝えてくれる動画でて短いに行いましょう。</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4" name="Shape 134"/>
        <p:cNvGrpSpPr/>
        <p:nvPr/>
      </p:nvGrpSpPr>
      <p:grpSpPr>
        <a:xfrm>
          <a:off x="0" y="0"/>
          <a:ext cx="0" cy="0"/>
          <a:chOff x="0" y="0"/>
          <a:chExt cx="0" cy="0"/>
        </a:xfrm>
      </p:grpSpPr>
      <p:sp>
        <p:nvSpPr>
          <p:cNvPr id="135" name="Google Shape;135;p29"/>
          <p:cNvSpPr txBox="1"/>
          <p:nvPr>
            <p:ph idx="1" type="subTitle"/>
          </p:nvPr>
        </p:nvSpPr>
        <p:spPr>
          <a:xfrm>
            <a:off x="311700" y="290100"/>
            <a:ext cx="8520600" cy="45633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ja"/>
              <a:t>3.ここではこんな動画を流そう</a:t>
            </a:r>
            <a:endParaRPr/>
          </a:p>
          <a:p>
            <a:pPr indent="0" lvl="0" marL="0" rtl="0" algn="ctr">
              <a:spcBef>
                <a:spcPts val="0"/>
              </a:spcBef>
              <a:spcAft>
                <a:spcPts val="0"/>
              </a:spcAft>
              <a:buNone/>
            </a:pPr>
            <a:r>
              <a:t/>
            </a:r>
            <a:endParaRPr/>
          </a:p>
          <a:p>
            <a:pPr indent="0" lvl="0" marL="0" rtl="0" algn="ctr">
              <a:spcBef>
                <a:spcPts val="0"/>
              </a:spcBef>
              <a:spcAft>
                <a:spcPts val="0"/>
              </a:spcAft>
              <a:buNone/>
            </a:pPr>
            <a:r>
              <a:rPr lang="ja"/>
              <a:t>フォロー</a:t>
            </a:r>
            <a:endParaRPr/>
          </a:p>
          <a:p>
            <a:pPr indent="0" lvl="0" marL="0" rtl="0" algn="ctr">
              <a:spcBef>
                <a:spcPts val="0"/>
              </a:spcBef>
              <a:spcAft>
                <a:spcPts val="0"/>
              </a:spcAft>
              <a:buNone/>
            </a:pPr>
            <a:r>
              <a:rPr lang="ja"/>
              <a:t>展示会後に視聴していただくための動画です。</a:t>
            </a:r>
            <a:endParaRPr/>
          </a:p>
          <a:p>
            <a:pPr indent="0" lvl="0" marL="0" rtl="0" algn="ctr">
              <a:spcBef>
                <a:spcPts val="0"/>
              </a:spcBef>
              <a:spcAft>
                <a:spcPts val="0"/>
              </a:spcAft>
              <a:buNone/>
            </a:pPr>
            <a:r>
              <a:rPr lang="ja"/>
              <a:t>高い興味を持っていただいていることが予想されるので、2分程度の製品紹介動画と併せて、より提案的な使い方を含んだ5分〜10分程度の講座形式の動画も有効です。</a:t>
            </a:r>
            <a:endParaRPr/>
          </a:p>
          <a:p>
            <a:pPr indent="0" lvl="0" marL="0" rtl="0" algn="ctr">
              <a:spcBef>
                <a:spcPts val="0"/>
              </a:spcBef>
              <a:spcAft>
                <a:spcPts val="0"/>
              </a:spcAft>
              <a:buNone/>
            </a:pPr>
            <a:r>
              <a:rPr lang="ja"/>
              <a:t>CTAとしてからならず問い合わせや商談に繋がるアクションを促しましょう。</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9" name="Shape 139"/>
        <p:cNvGrpSpPr/>
        <p:nvPr/>
      </p:nvGrpSpPr>
      <p:grpSpPr>
        <a:xfrm>
          <a:off x="0" y="0"/>
          <a:ext cx="0" cy="0"/>
          <a:chOff x="0" y="0"/>
          <a:chExt cx="0" cy="0"/>
        </a:xfrm>
      </p:grpSpPr>
      <p:sp>
        <p:nvSpPr>
          <p:cNvPr id="140" name="Google Shape;140;p30"/>
          <p:cNvSpPr txBox="1"/>
          <p:nvPr>
            <p:ph idx="1" type="subTitle"/>
          </p:nvPr>
        </p:nvSpPr>
        <p:spPr>
          <a:xfrm>
            <a:off x="311700" y="290100"/>
            <a:ext cx="8520600" cy="4563300"/>
          </a:xfrm>
          <a:prstGeom prst="rect">
            <a:avLst/>
          </a:prstGeom>
        </p:spPr>
        <p:txBody>
          <a:bodyPr anchorCtr="0" anchor="t" bIns="91425" lIns="91425" spcFirstLastPara="1" rIns="91425" wrap="square" tIns="91425">
            <a:normAutofit lnSpcReduction="10000"/>
          </a:bodyPr>
          <a:lstStyle/>
          <a:p>
            <a:pPr indent="0" lvl="0" marL="0" rtl="0" algn="ctr">
              <a:spcBef>
                <a:spcPts val="0"/>
              </a:spcBef>
              <a:spcAft>
                <a:spcPts val="0"/>
              </a:spcAft>
              <a:buClr>
                <a:schemeClr val="dk1"/>
              </a:buClr>
              <a:buSzPts val="1100"/>
              <a:buFont typeface="Arial"/>
              <a:buNone/>
            </a:pPr>
            <a:r>
              <a:rPr lang="ja"/>
              <a:t>４.注目を集めるための小技集！</a:t>
            </a:r>
            <a:endParaRPr/>
          </a:p>
          <a:p>
            <a:pPr indent="0" lvl="0" marL="0" rtl="0" algn="ctr">
              <a:spcBef>
                <a:spcPts val="0"/>
              </a:spcBef>
              <a:spcAft>
                <a:spcPts val="0"/>
              </a:spcAft>
              <a:buNone/>
            </a:pPr>
            <a:r>
              <a:t/>
            </a:r>
            <a:endParaRPr/>
          </a:p>
          <a:p>
            <a:pPr indent="0" lvl="0" marL="0" rtl="0" algn="l">
              <a:spcBef>
                <a:spcPts val="0"/>
              </a:spcBef>
              <a:spcAft>
                <a:spcPts val="0"/>
              </a:spcAft>
              <a:buNone/>
            </a:pPr>
            <a:r>
              <a:rPr lang="ja"/>
              <a:t>・</a:t>
            </a:r>
            <a:r>
              <a:rPr lang="ja"/>
              <a:t>インタラクティブ動画</a:t>
            </a:r>
            <a:endParaRPr/>
          </a:p>
          <a:p>
            <a:pPr indent="0" lvl="0" marL="0" rtl="0" algn="l">
              <a:spcBef>
                <a:spcPts val="0"/>
              </a:spcBef>
              <a:spcAft>
                <a:spcPts val="0"/>
              </a:spcAft>
              <a:buNone/>
            </a:pPr>
            <a:r>
              <a:rPr lang="ja"/>
              <a:t>　→触れる動画インタラクティブ動画で来訪者に適切なご案内を！</a:t>
            </a:r>
            <a:endParaRPr/>
          </a:p>
          <a:p>
            <a:pPr indent="0" lvl="0" marL="0" rtl="0" algn="l">
              <a:spcBef>
                <a:spcPts val="0"/>
              </a:spcBef>
              <a:spcAft>
                <a:spcPts val="0"/>
              </a:spcAft>
              <a:buNone/>
            </a:pPr>
            <a:r>
              <a:rPr lang="ja"/>
              <a:t>(サンプル動画)</a:t>
            </a:r>
            <a:endParaRPr/>
          </a:p>
          <a:p>
            <a:pPr indent="0" lvl="0" marL="0" rtl="0" algn="l">
              <a:spcBef>
                <a:spcPts val="0"/>
              </a:spcBef>
              <a:spcAft>
                <a:spcPts val="0"/>
              </a:spcAft>
              <a:buNone/>
            </a:pPr>
            <a:r>
              <a:rPr lang="ja"/>
              <a:t>・特徴一点突破の超短尺動画×4柱モニター設置</a:t>
            </a:r>
            <a:endParaRPr/>
          </a:p>
          <a:p>
            <a:pPr indent="0" lvl="0" marL="0" rtl="0" algn="l">
              <a:spcBef>
                <a:spcPts val="0"/>
              </a:spcBef>
              <a:spcAft>
                <a:spcPts val="0"/>
              </a:spcAft>
              <a:buNone/>
            </a:pPr>
            <a:r>
              <a:rPr lang="ja"/>
              <a:t>・POPを使って動画内容を説明</a:t>
            </a:r>
            <a:endParaRPr/>
          </a:p>
          <a:p>
            <a:pPr indent="0" lvl="0" marL="0" rtl="0" algn="l">
              <a:spcBef>
                <a:spcPts val="0"/>
              </a:spcBef>
              <a:spcAft>
                <a:spcPts val="0"/>
              </a:spcAft>
              <a:buNone/>
            </a:pPr>
            <a:r>
              <a:rPr lang="ja"/>
              <a:t>　→誰向けの、何が知れる動画なのか、を明記することで1分以上の長尺動画でも視聴してもらうことが可能！</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4" name="Shape 144"/>
        <p:cNvGrpSpPr/>
        <p:nvPr/>
      </p:nvGrpSpPr>
      <p:grpSpPr>
        <a:xfrm>
          <a:off x="0" y="0"/>
          <a:ext cx="0" cy="0"/>
          <a:chOff x="0" y="0"/>
          <a:chExt cx="0" cy="0"/>
        </a:xfrm>
      </p:grpSpPr>
      <p:sp>
        <p:nvSpPr>
          <p:cNvPr id="145" name="Google Shape;145;p31"/>
          <p:cNvSpPr txBox="1"/>
          <p:nvPr>
            <p:ph idx="1" type="subTitle"/>
          </p:nvPr>
        </p:nvSpPr>
        <p:spPr>
          <a:xfrm>
            <a:off x="311700" y="290100"/>
            <a:ext cx="8520600" cy="45633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ja"/>
              <a:t>４.注目を集めるための小技集！</a:t>
            </a:r>
            <a:endParaRPr/>
          </a:p>
          <a:p>
            <a:pPr indent="0" lvl="0" marL="0" rtl="0" algn="ctr">
              <a:spcBef>
                <a:spcPts val="0"/>
              </a:spcBef>
              <a:spcAft>
                <a:spcPts val="0"/>
              </a:spcAft>
              <a:buNone/>
            </a:pPr>
            <a:r>
              <a:t/>
            </a:r>
            <a:endParaRPr/>
          </a:p>
          <a:p>
            <a:pPr indent="0" lvl="0" marL="0" rtl="0" algn="l">
              <a:spcBef>
                <a:spcPts val="0"/>
              </a:spcBef>
              <a:spcAft>
                <a:spcPts val="0"/>
              </a:spcAft>
              <a:buNone/>
            </a:pPr>
            <a:r>
              <a:rPr lang="ja"/>
              <a:t>・</a:t>
            </a:r>
            <a:r>
              <a:rPr lang="ja"/>
              <a:t>裸眼3D動画</a:t>
            </a:r>
            <a:endParaRPr/>
          </a:p>
          <a:p>
            <a:pPr indent="0" lvl="0" marL="0" rtl="0" algn="l">
              <a:spcBef>
                <a:spcPts val="0"/>
              </a:spcBef>
              <a:spcAft>
                <a:spcPts val="0"/>
              </a:spcAft>
              <a:buNone/>
            </a:pPr>
            <a:r>
              <a:rPr lang="ja"/>
              <a:t>・連結モニター</a:t>
            </a:r>
            <a:endParaRPr/>
          </a:p>
          <a:p>
            <a:pPr indent="0" lvl="0" marL="0" rtl="0" algn="l">
              <a:spcBef>
                <a:spcPts val="0"/>
              </a:spcBef>
              <a:spcAft>
                <a:spcPts val="0"/>
              </a:spcAft>
              <a:buNone/>
            </a:pPr>
            <a:r>
              <a:rPr lang="ja"/>
              <a:t>・特殊モニター</a:t>
            </a:r>
            <a:endParaRPr/>
          </a:p>
          <a:p>
            <a:pPr indent="0" lvl="0" marL="0" rtl="0" algn="l">
              <a:spcBef>
                <a:spcPts val="0"/>
              </a:spcBef>
              <a:spcAft>
                <a:spcPts val="0"/>
              </a:spcAft>
              <a:buNone/>
            </a:pPr>
            <a:r>
              <a:rPr lang="ja"/>
              <a:t>　注目は集めるが費用がかかるので注意</a:t>
            </a:r>
            <a:endParaRPr/>
          </a:p>
          <a:p>
            <a:pPr indent="0" lvl="0" marL="0" rtl="0" algn="l">
              <a:spcBef>
                <a:spcPts val="0"/>
              </a:spcBef>
              <a:spcAft>
                <a:spcPts val="0"/>
              </a:spcAft>
              <a:buNone/>
            </a:pPr>
            <a:r>
              <a:rPr lang="ja"/>
              <a:t>・操作画面やチャート映像</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8" name="Shape 58"/>
        <p:cNvGrpSpPr/>
        <p:nvPr/>
      </p:nvGrpSpPr>
      <p:grpSpPr>
        <a:xfrm>
          <a:off x="0" y="0"/>
          <a:ext cx="0" cy="0"/>
          <a:chOff x="0" y="0"/>
          <a:chExt cx="0" cy="0"/>
        </a:xfrm>
      </p:grpSpPr>
      <p:sp>
        <p:nvSpPr>
          <p:cNvPr id="59" name="Google Shape;59;p14"/>
          <p:cNvSpPr txBox="1"/>
          <p:nvPr>
            <p:ph idx="1" type="subTitle"/>
          </p:nvPr>
        </p:nvSpPr>
        <p:spPr>
          <a:xfrm>
            <a:off x="311700" y="1450900"/>
            <a:ext cx="8520600" cy="1517100"/>
          </a:xfrm>
          <a:prstGeom prst="rect">
            <a:avLst/>
          </a:prstGeom>
        </p:spPr>
        <p:txBody>
          <a:bodyPr anchorCtr="0" anchor="t" bIns="91425" lIns="91425" spcFirstLastPara="1" rIns="91425" wrap="square" tIns="91425">
            <a:normAutofit fontScale="92500" lnSpcReduction="20000"/>
          </a:bodyPr>
          <a:lstStyle/>
          <a:p>
            <a:pPr indent="0" lvl="0" marL="0" rtl="0" algn="ctr">
              <a:spcBef>
                <a:spcPts val="0"/>
              </a:spcBef>
              <a:spcAft>
                <a:spcPts val="0"/>
              </a:spcAft>
              <a:buNone/>
            </a:pPr>
            <a:r>
              <a:rPr lang="ja"/>
              <a:t>本書では、動画の窓口が3000以上の企業ブースを研究してきた結果、企業様の展示会出展をより効果的な場にしていただくために様々な知見を共有いたします。本書を読む皆様のお力になれれば幸いです。</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9" name="Shape 149"/>
        <p:cNvGrpSpPr/>
        <p:nvPr/>
      </p:nvGrpSpPr>
      <p:grpSpPr>
        <a:xfrm>
          <a:off x="0" y="0"/>
          <a:ext cx="0" cy="0"/>
          <a:chOff x="0" y="0"/>
          <a:chExt cx="0" cy="0"/>
        </a:xfrm>
      </p:grpSpPr>
      <p:sp>
        <p:nvSpPr>
          <p:cNvPr id="150" name="Google Shape;150;p32"/>
          <p:cNvSpPr txBox="1"/>
          <p:nvPr>
            <p:ph idx="1" type="subTitle"/>
          </p:nvPr>
        </p:nvSpPr>
        <p:spPr>
          <a:xfrm>
            <a:off x="311700" y="290100"/>
            <a:ext cx="8520600" cy="4563300"/>
          </a:xfrm>
          <a:prstGeom prst="rect">
            <a:avLst/>
          </a:prstGeom>
        </p:spPr>
        <p:txBody>
          <a:bodyPr anchorCtr="0" anchor="t" bIns="91425" lIns="91425" spcFirstLastPara="1" rIns="91425" wrap="square" tIns="91425">
            <a:normAutofit lnSpcReduction="20000"/>
          </a:bodyPr>
          <a:lstStyle/>
          <a:p>
            <a:pPr indent="0" lvl="0" marL="0" rtl="0" algn="ctr">
              <a:spcBef>
                <a:spcPts val="0"/>
              </a:spcBef>
              <a:spcAft>
                <a:spcPts val="0"/>
              </a:spcAft>
              <a:buNone/>
            </a:pPr>
            <a:r>
              <a:rPr lang="ja"/>
              <a:t>４.</a:t>
            </a:r>
            <a:r>
              <a:rPr lang="ja"/>
              <a:t>動画で</a:t>
            </a:r>
            <a:r>
              <a:rPr lang="ja"/>
              <a:t>注目を集めるための小技集！</a:t>
            </a:r>
            <a:endParaRPr/>
          </a:p>
          <a:p>
            <a:pPr indent="0" lvl="0" marL="0" rtl="0" algn="l">
              <a:spcBef>
                <a:spcPts val="0"/>
              </a:spcBef>
              <a:spcAft>
                <a:spcPts val="0"/>
              </a:spcAft>
              <a:buNone/>
            </a:pPr>
            <a:r>
              <a:t/>
            </a:r>
            <a:endParaRPr/>
          </a:p>
          <a:p>
            <a:pPr indent="0" lvl="0" marL="0" rtl="0" algn="l">
              <a:spcBef>
                <a:spcPts val="0"/>
              </a:spcBef>
              <a:spcAft>
                <a:spcPts val="0"/>
              </a:spcAft>
              <a:buNone/>
            </a:pPr>
            <a:r>
              <a:rPr lang="ja"/>
              <a:t>・巨大モニター×芸能人広告</a:t>
            </a:r>
            <a:endParaRPr/>
          </a:p>
          <a:p>
            <a:pPr indent="0" lvl="0" marL="0" rtl="0" algn="l">
              <a:spcBef>
                <a:spcPts val="0"/>
              </a:spcBef>
              <a:spcAft>
                <a:spcPts val="0"/>
              </a:spcAft>
              <a:buNone/>
            </a:pPr>
            <a:r>
              <a:rPr lang="ja"/>
              <a:t>・縦型</a:t>
            </a:r>
            <a:r>
              <a:rPr lang="ja"/>
              <a:t>モニター</a:t>
            </a:r>
            <a:endParaRPr/>
          </a:p>
          <a:p>
            <a:pPr indent="0" lvl="0" marL="0" rtl="0" algn="l">
              <a:spcBef>
                <a:spcPts val="0"/>
              </a:spcBef>
              <a:spcAft>
                <a:spcPts val="0"/>
              </a:spcAft>
              <a:buNone/>
            </a:pPr>
            <a:r>
              <a:rPr lang="ja"/>
              <a:t>　→SNSなどで使っている動画や、製品のアプリ画面を表示されるのに最適</a:t>
            </a:r>
            <a:endParaRPr/>
          </a:p>
          <a:p>
            <a:pPr indent="0" lvl="0" marL="0" rtl="0" algn="l">
              <a:spcBef>
                <a:spcPts val="0"/>
              </a:spcBef>
              <a:spcAft>
                <a:spcPts val="0"/>
              </a:spcAft>
              <a:buClr>
                <a:schemeClr val="dk1"/>
              </a:buClr>
              <a:buSzPts val="1100"/>
              <a:buFont typeface="Arial"/>
              <a:buNone/>
            </a:pPr>
            <a:r>
              <a:rPr lang="ja"/>
              <a:t>・プロジェクターを使った動画放映</a:t>
            </a:r>
            <a:endParaRPr/>
          </a:p>
          <a:p>
            <a:pPr indent="0" lvl="0" marL="0" rtl="0" algn="l">
              <a:spcBef>
                <a:spcPts val="0"/>
              </a:spcBef>
              <a:spcAft>
                <a:spcPts val="0"/>
              </a:spcAft>
              <a:buNone/>
            </a:pPr>
            <a:r>
              <a:rPr lang="ja"/>
              <a:t>　→投影している白壁は別用途としても利用が出来る</a:t>
            </a:r>
            <a:endParaRPr/>
          </a:p>
          <a:p>
            <a:pPr indent="0" lvl="0" marL="0" rtl="0" algn="l">
              <a:spcBef>
                <a:spcPts val="0"/>
              </a:spcBef>
              <a:spcAft>
                <a:spcPts val="0"/>
              </a:spcAft>
              <a:buClr>
                <a:schemeClr val="dk1"/>
              </a:buClr>
              <a:buSzPts val="1100"/>
              <a:buFont typeface="Arial"/>
              <a:buNone/>
            </a:pPr>
            <a:r>
              <a:rPr lang="ja"/>
              <a:t>・透過モニターで注目度アップ！</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4" name="Shape 154"/>
        <p:cNvGrpSpPr/>
        <p:nvPr/>
      </p:nvGrpSpPr>
      <p:grpSpPr>
        <a:xfrm>
          <a:off x="0" y="0"/>
          <a:ext cx="0" cy="0"/>
          <a:chOff x="0" y="0"/>
          <a:chExt cx="0" cy="0"/>
        </a:xfrm>
      </p:grpSpPr>
      <p:sp>
        <p:nvSpPr>
          <p:cNvPr id="155" name="Google Shape;155;p33"/>
          <p:cNvSpPr txBox="1"/>
          <p:nvPr>
            <p:ph idx="1" type="subTitle"/>
          </p:nvPr>
        </p:nvSpPr>
        <p:spPr>
          <a:xfrm>
            <a:off x="311700" y="290100"/>
            <a:ext cx="8520600" cy="45633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ja"/>
              <a:t>４.動画で注目を集めるための小技集！</a:t>
            </a:r>
            <a:endParaRPr/>
          </a:p>
          <a:p>
            <a:pPr indent="0" lvl="0" marL="0" rtl="0" algn="l">
              <a:spcBef>
                <a:spcPts val="0"/>
              </a:spcBef>
              <a:spcAft>
                <a:spcPts val="0"/>
              </a:spcAft>
              <a:buNone/>
            </a:pPr>
            <a:r>
              <a:t/>
            </a:r>
            <a:endParaRPr/>
          </a:p>
          <a:p>
            <a:pPr indent="0" lvl="0" marL="0" rtl="0" algn="l">
              <a:spcBef>
                <a:spcPts val="0"/>
              </a:spcBef>
              <a:spcAft>
                <a:spcPts val="0"/>
              </a:spcAft>
              <a:buNone/>
            </a:pPr>
            <a:r>
              <a:rPr lang="ja"/>
              <a:t>・</a:t>
            </a:r>
            <a:r>
              <a:rPr lang="ja"/>
              <a:t>説明ボード+イメージ動画</a:t>
            </a:r>
            <a:endParaRPr/>
          </a:p>
          <a:p>
            <a:pPr indent="0" lvl="0" marL="0" rtl="0" algn="l">
              <a:spcBef>
                <a:spcPts val="0"/>
              </a:spcBef>
              <a:spcAft>
                <a:spcPts val="0"/>
              </a:spcAft>
              <a:buNone/>
            </a:pPr>
            <a:r>
              <a:rPr lang="ja"/>
              <a:t>　製品の説明は立ち止まって見られる静止ボードで表示。直上に、製品を使用した際のイメージが沸く実写映像を放映します。</a:t>
            </a:r>
            <a:endParaRPr/>
          </a:p>
          <a:p>
            <a:pPr indent="0" lvl="0" marL="0" rtl="0" algn="l">
              <a:spcBef>
                <a:spcPts val="0"/>
              </a:spcBef>
              <a:spcAft>
                <a:spcPts val="0"/>
              </a:spcAft>
              <a:buNone/>
            </a:pPr>
            <a:r>
              <a:rPr lang="ja"/>
              <a:t>・パワーポイントのスライドショー</a:t>
            </a:r>
            <a:endParaRPr/>
          </a:p>
          <a:p>
            <a:pPr indent="0" lvl="0" marL="0" rtl="0" algn="l">
              <a:spcBef>
                <a:spcPts val="0"/>
              </a:spcBef>
              <a:spcAft>
                <a:spcPts val="0"/>
              </a:spcAft>
              <a:buNone/>
            </a:pPr>
            <a:r>
              <a:rPr lang="ja"/>
              <a:t>・ゲーム形式</a:t>
            </a:r>
            <a:endParaRPr/>
          </a:p>
          <a:p>
            <a:pPr indent="0" lvl="0" marL="0" rtl="0" algn="l">
              <a:spcBef>
                <a:spcPts val="0"/>
              </a:spcBef>
              <a:spcAft>
                <a:spcPts val="0"/>
              </a:spcAft>
              <a:buNone/>
            </a:pPr>
            <a:r>
              <a:rPr lang="ja"/>
              <a:t>・計測器</a:t>
            </a:r>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9" name="Shape 159"/>
        <p:cNvGrpSpPr/>
        <p:nvPr/>
      </p:nvGrpSpPr>
      <p:grpSpPr>
        <a:xfrm>
          <a:off x="0" y="0"/>
          <a:ext cx="0" cy="0"/>
          <a:chOff x="0" y="0"/>
          <a:chExt cx="0" cy="0"/>
        </a:xfrm>
      </p:grpSpPr>
      <p:sp>
        <p:nvSpPr>
          <p:cNvPr id="160" name="Google Shape;160;p34"/>
          <p:cNvSpPr txBox="1"/>
          <p:nvPr>
            <p:ph idx="1" type="subTitle"/>
          </p:nvPr>
        </p:nvSpPr>
        <p:spPr>
          <a:xfrm>
            <a:off x="311700" y="290100"/>
            <a:ext cx="8520600" cy="45633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ja"/>
              <a:t>５.オリジナリティ溢れるブース設計を！</a:t>
            </a:r>
            <a:endParaRPr/>
          </a:p>
          <a:p>
            <a:pPr indent="0" lvl="0" marL="0" rtl="0" algn="ctr">
              <a:spcBef>
                <a:spcPts val="0"/>
              </a:spcBef>
              <a:spcAft>
                <a:spcPts val="0"/>
              </a:spcAft>
              <a:buNone/>
            </a:pPr>
            <a:r>
              <a:t/>
            </a:r>
            <a:endParaRPr/>
          </a:p>
          <a:p>
            <a:pPr indent="0" lvl="0" marL="0" rtl="0" algn="ctr">
              <a:spcBef>
                <a:spcPts val="0"/>
              </a:spcBef>
              <a:spcAft>
                <a:spcPts val="0"/>
              </a:spcAft>
              <a:buNone/>
            </a:pPr>
            <a:r>
              <a:rPr lang="ja"/>
              <a:t>展示会において動画は様々な使い方があり、自社のブースを成功に導くための大きな武器です。</a:t>
            </a:r>
            <a:endParaRPr/>
          </a:p>
          <a:p>
            <a:pPr indent="0" lvl="0" marL="0" rtl="0" algn="ctr">
              <a:spcBef>
                <a:spcPts val="0"/>
              </a:spcBef>
              <a:spcAft>
                <a:spcPts val="0"/>
              </a:spcAft>
              <a:buNone/>
            </a:pPr>
            <a:r>
              <a:rPr lang="ja"/>
              <a:t>しかしそれらは適切なリード獲得のゴールやマーケティング戦略があってこそなりたつものです。</a:t>
            </a:r>
            <a:endParaRPr/>
          </a:p>
          <a:p>
            <a:pPr indent="0" lvl="0" marL="0" rtl="0" algn="ctr">
              <a:spcBef>
                <a:spcPts val="0"/>
              </a:spcBef>
              <a:spcAft>
                <a:spcPts val="0"/>
              </a:spcAft>
              <a:buNone/>
            </a:pPr>
            <a:r>
              <a:t/>
            </a:r>
            <a:endParaRPr/>
          </a:p>
          <a:p>
            <a:pPr indent="0" lvl="0" marL="0" rtl="0" algn="ctr">
              <a:spcBef>
                <a:spcPts val="0"/>
              </a:spcBef>
              <a:spcAft>
                <a:spcPts val="0"/>
              </a:spcAft>
              <a:buNone/>
            </a:pPr>
            <a:r>
              <a:rPr lang="ja"/>
              <a:t>動画の窓口では展示会を成功に導くための動画活用無料アイデア会議を実施しています！</a:t>
            </a:r>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4" name="Shape 164"/>
        <p:cNvGrpSpPr/>
        <p:nvPr/>
      </p:nvGrpSpPr>
      <p:grpSpPr>
        <a:xfrm>
          <a:off x="0" y="0"/>
          <a:ext cx="0" cy="0"/>
          <a:chOff x="0" y="0"/>
          <a:chExt cx="0" cy="0"/>
        </a:xfrm>
      </p:grpSpPr>
      <p:sp>
        <p:nvSpPr>
          <p:cNvPr id="165" name="Google Shape;165;p35"/>
          <p:cNvSpPr txBox="1"/>
          <p:nvPr>
            <p:ph idx="1" type="subTitle"/>
          </p:nvPr>
        </p:nvSpPr>
        <p:spPr>
          <a:xfrm>
            <a:off x="311700" y="290100"/>
            <a:ext cx="8520600" cy="45633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ja"/>
              <a:t>無料戦略会議のCTA</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3" name="Shape 63"/>
        <p:cNvGrpSpPr/>
        <p:nvPr/>
      </p:nvGrpSpPr>
      <p:grpSpPr>
        <a:xfrm>
          <a:off x="0" y="0"/>
          <a:ext cx="0" cy="0"/>
          <a:chOff x="0" y="0"/>
          <a:chExt cx="0" cy="0"/>
        </a:xfrm>
      </p:grpSpPr>
      <p:sp>
        <p:nvSpPr>
          <p:cNvPr id="64" name="Google Shape;64;p15"/>
          <p:cNvSpPr txBox="1"/>
          <p:nvPr>
            <p:ph idx="1" type="subTitle"/>
          </p:nvPr>
        </p:nvSpPr>
        <p:spPr>
          <a:xfrm>
            <a:off x="311700" y="271250"/>
            <a:ext cx="8520600" cy="4149000"/>
          </a:xfrm>
          <a:prstGeom prst="rect">
            <a:avLst/>
          </a:prstGeom>
        </p:spPr>
        <p:txBody>
          <a:bodyPr anchorCtr="0" anchor="t" bIns="91425" lIns="91425" spcFirstLastPara="1" rIns="91425" wrap="square" tIns="91425">
            <a:normAutofit lnSpcReduction="10000"/>
          </a:bodyPr>
          <a:lstStyle/>
          <a:p>
            <a:pPr indent="0" lvl="0" marL="0" rtl="0" algn="ctr">
              <a:spcBef>
                <a:spcPts val="0"/>
              </a:spcBef>
              <a:spcAft>
                <a:spcPts val="0"/>
              </a:spcAft>
              <a:buNone/>
            </a:pPr>
            <a:r>
              <a:rPr lang="ja"/>
              <a:t>最初に押さえておくべきこと</a:t>
            </a:r>
            <a:endParaRPr/>
          </a:p>
          <a:p>
            <a:pPr indent="0" lvl="0" marL="0" rtl="0" algn="ctr">
              <a:spcBef>
                <a:spcPts val="0"/>
              </a:spcBef>
              <a:spcAft>
                <a:spcPts val="0"/>
              </a:spcAft>
              <a:buNone/>
            </a:pPr>
            <a:r>
              <a:rPr lang="ja"/>
              <a:t>展示会において、動画は全然見られていない</a:t>
            </a:r>
            <a:endParaRPr/>
          </a:p>
          <a:p>
            <a:pPr indent="0" lvl="0" marL="0" rtl="0" algn="ctr">
              <a:spcBef>
                <a:spcPts val="0"/>
              </a:spcBef>
              <a:spcAft>
                <a:spcPts val="0"/>
              </a:spcAft>
              <a:buNone/>
            </a:pPr>
            <a:r>
              <a:rPr lang="ja"/>
              <a:t>せっかく高い予算をかけて作った動画や、大きなモニタで流している動画は実際は全然見られていません。むしろ静止画の方がじっくりと見れるので止まって見てくれる人が多いと感じるほどです。</a:t>
            </a:r>
            <a:endParaRPr/>
          </a:p>
          <a:p>
            <a:pPr indent="0" lvl="0" marL="0" rtl="0" algn="ctr">
              <a:spcBef>
                <a:spcPts val="0"/>
              </a:spcBef>
              <a:spcAft>
                <a:spcPts val="0"/>
              </a:spcAft>
              <a:buNone/>
            </a:pPr>
            <a:r>
              <a:rPr lang="ja"/>
              <a:t>・動画は目立つ</a:t>
            </a:r>
            <a:endParaRPr/>
          </a:p>
          <a:p>
            <a:pPr indent="0" lvl="0" marL="0" rtl="0" algn="ctr">
              <a:spcBef>
                <a:spcPts val="0"/>
              </a:spcBef>
              <a:spcAft>
                <a:spcPts val="0"/>
              </a:spcAft>
              <a:buNone/>
            </a:pPr>
            <a:r>
              <a:rPr lang="ja"/>
              <a:t>・動画は認知が取れる</a:t>
            </a:r>
            <a:endParaRPr/>
          </a:p>
          <a:p>
            <a:pPr indent="0" lvl="0" marL="0" rtl="0" algn="ctr">
              <a:spcBef>
                <a:spcPts val="0"/>
              </a:spcBef>
              <a:spcAft>
                <a:spcPts val="0"/>
              </a:spcAft>
              <a:buNone/>
            </a:pPr>
            <a:r>
              <a:rPr lang="ja"/>
              <a:t>という盲信を脱却して、本当に効果的な動画の使い方を考えてみましょう。</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8" name="Shape 68"/>
        <p:cNvGrpSpPr/>
        <p:nvPr/>
      </p:nvGrpSpPr>
      <p:grpSpPr>
        <a:xfrm>
          <a:off x="0" y="0"/>
          <a:ext cx="0" cy="0"/>
          <a:chOff x="0" y="0"/>
          <a:chExt cx="0" cy="0"/>
        </a:xfrm>
      </p:grpSpPr>
      <p:sp>
        <p:nvSpPr>
          <p:cNvPr id="69" name="Google Shape;69;p16"/>
          <p:cNvSpPr txBox="1"/>
          <p:nvPr>
            <p:ph idx="1" type="subTitle"/>
          </p:nvPr>
        </p:nvSpPr>
        <p:spPr>
          <a:xfrm>
            <a:off x="311700" y="321200"/>
            <a:ext cx="8520600" cy="45633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ja"/>
              <a:t>目次</a:t>
            </a:r>
            <a:endParaRPr/>
          </a:p>
          <a:p>
            <a:pPr indent="0" lvl="0" marL="0" rtl="0" algn="ctr">
              <a:spcBef>
                <a:spcPts val="0"/>
              </a:spcBef>
              <a:spcAft>
                <a:spcPts val="0"/>
              </a:spcAft>
              <a:buNone/>
            </a:pPr>
            <a:r>
              <a:rPr lang="ja"/>
              <a:t>展示会の動画活用を成功させる　つのテクニック</a:t>
            </a:r>
            <a:endParaRPr/>
          </a:p>
          <a:p>
            <a:pPr indent="0" lvl="0" marL="0" rtl="0" algn="ctr">
              <a:spcBef>
                <a:spcPts val="0"/>
              </a:spcBef>
              <a:spcAft>
                <a:spcPts val="0"/>
              </a:spcAft>
              <a:buNone/>
            </a:pPr>
            <a:r>
              <a:t/>
            </a:r>
            <a:endParaRPr/>
          </a:p>
          <a:p>
            <a:pPr indent="0" lvl="0" marL="0" rtl="0" algn="ctr">
              <a:spcBef>
                <a:spcPts val="0"/>
              </a:spcBef>
              <a:spcAft>
                <a:spcPts val="0"/>
              </a:spcAft>
              <a:buNone/>
            </a:pPr>
            <a:r>
              <a:rPr lang="ja"/>
              <a:t>１動画の役割を明確にする</a:t>
            </a:r>
            <a:endParaRPr/>
          </a:p>
          <a:p>
            <a:pPr indent="0" lvl="0" marL="0" rtl="0" algn="ctr">
              <a:spcBef>
                <a:spcPts val="0"/>
              </a:spcBef>
              <a:spcAft>
                <a:spcPts val="0"/>
              </a:spcAft>
              <a:buNone/>
            </a:pPr>
            <a:r>
              <a:rPr lang="ja"/>
              <a:t>２モニター活用の３原則</a:t>
            </a:r>
            <a:endParaRPr/>
          </a:p>
          <a:p>
            <a:pPr indent="0" lvl="0" marL="0" rtl="0" algn="ctr">
              <a:spcBef>
                <a:spcPts val="0"/>
              </a:spcBef>
              <a:spcAft>
                <a:spcPts val="0"/>
              </a:spcAft>
              <a:buNone/>
            </a:pPr>
            <a:r>
              <a:rPr lang="ja"/>
              <a:t>３ここではこんな動画を流そう！</a:t>
            </a:r>
            <a:endParaRPr/>
          </a:p>
          <a:p>
            <a:pPr indent="0" lvl="0" marL="0" rtl="0" algn="ctr">
              <a:spcBef>
                <a:spcPts val="0"/>
              </a:spcBef>
              <a:spcAft>
                <a:spcPts val="0"/>
              </a:spcAft>
              <a:buNone/>
            </a:pPr>
            <a:r>
              <a:rPr lang="ja"/>
              <a:t>４注目を集めるための小技集！</a:t>
            </a:r>
            <a:endParaRPr/>
          </a:p>
          <a:p>
            <a:pPr indent="0" lvl="0" marL="0" rtl="0" algn="ctr">
              <a:spcBef>
                <a:spcPts val="0"/>
              </a:spcBef>
              <a:spcAft>
                <a:spcPts val="0"/>
              </a:spcAft>
              <a:buNone/>
            </a:pPr>
            <a:r>
              <a:rPr lang="ja"/>
              <a:t>５オリジナリティ溢れるブース設計を！</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3" name="Shape 73"/>
        <p:cNvGrpSpPr/>
        <p:nvPr/>
      </p:nvGrpSpPr>
      <p:grpSpPr>
        <a:xfrm>
          <a:off x="0" y="0"/>
          <a:ext cx="0" cy="0"/>
          <a:chOff x="0" y="0"/>
          <a:chExt cx="0" cy="0"/>
        </a:xfrm>
      </p:grpSpPr>
      <p:sp>
        <p:nvSpPr>
          <p:cNvPr id="74" name="Google Shape;74;p17"/>
          <p:cNvSpPr txBox="1"/>
          <p:nvPr>
            <p:ph idx="1" type="subTitle"/>
          </p:nvPr>
        </p:nvSpPr>
        <p:spPr>
          <a:xfrm>
            <a:off x="311700" y="321200"/>
            <a:ext cx="8520600" cy="45633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ja"/>
              <a:t>１動画の役割を明確に</a:t>
            </a:r>
            <a:r>
              <a:rPr lang="ja"/>
              <a:t>する</a:t>
            </a:r>
            <a:endParaRPr/>
          </a:p>
          <a:p>
            <a:pPr indent="0" lvl="0" marL="0" rtl="0" algn="ctr">
              <a:spcBef>
                <a:spcPts val="0"/>
              </a:spcBef>
              <a:spcAft>
                <a:spcPts val="0"/>
              </a:spcAft>
              <a:buNone/>
            </a:pPr>
            <a:r>
              <a:rPr lang="ja"/>
              <a:t>展示会では様々なツールが活用されますが、いずれも目的があり使用されていると思います。</a:t>
            </a:r>
            <a:endParaRPr/>
          </a:p>
          <a:p>
            <a:pPr indent="0" lvl="0" marL="0" rtl="0" algn="ctr">
              <a:spcBef>
                <a:spcPts val="0"/>
              </a:spcBef>
              <a:spcAft>
                <a:spcPts val="0"/>
              </a:spcAft>
              <a:buNone/>
            </a:pPr>
            <a:r>
              <a:t/>
            </a:r>
            <a:endParaRPr/>
          </a:p>
          <a:p>
            <a:pPr indent="0" lvl="0" marL="0" rtl="0" algn="ctr">
              <a:spcBef>
                <a:spcPts val="0"/>
              </a:spcBef>
              <a:spcAft>
                <a:spcPts val="0"/>
              </a:spcAft>
              <a:buNone/>
            </a:pPr>
            <a:r>
              <a:rPr lang="ja"/>
              <a:t>インプレッション：</a:t>
            </a:r>
            <a:endParaRPr/>
          </a:p>
          <a:p>
            <a:pPr indent="0" lvl="0" marL="0" rtl="0" algn="ctr">
              <a:spcBef>
                <a:spcPts val="0"/>
              </a:spcBef>
              <a:spcAft>
                <a:spcPts val="0"/>
              </a:spcAft>
              <a:buNone/>
            </a:pPr>
            <a:r>
              <a:rPr lang="ja"/>
              <a:t>案内：</a:t>
            </a:r>
            <a:endParaRPr/>
          </a:p>
          <a:p>
            <a:pPr indent="0" lvl="0" marL="0" rtl="0" algn="ctr">
              <a:spcBef>
                <a:spcPts val="0"/>
              </a:spcBef>
              <a:spcAft>
                <a:spcPts val="0"/>
              </a:spcAft>
              <a:buNone/>
            </a:pPr>
            <a:r>
              <a:rPr lang="ja"/>
              <a:t>フォロー：</a:t>
            </a:r>
            <a:endParaRPr/>
          </a:p>
        </p:txBody>
      </p:sp>
      <p:pic>
        <p:nvPicPr>
          <p:cNvPr id="75" name="Google Shape;75;p17"/>
          <p:cNvPicPr preferRelativeResize="0"/>
          <p:nvPr/>
        </p:nvPicPr>
        <p:blipFill>
          <a:blip r:embed="rId3">
            <a:alphaModFix/>
          </a:blip>
          <a:stretch>
            <a:fillRect/>
          </a:stretch>
        </p:blipFill>
        <p:spPr>
          <a:xfrm>
            <a:off x="5480276" y="2059400"/>
            <a:ext cx="3225799" cy="2591749"/>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9" name="Shape 79"/>
        <p:cNvGrpSpPr/>
        <p:nvPr/>
      </p:nvGrpSpPr>
      <p:grpSpPr>
        <a:xfrm>
          <a:off x="0" y="0"/>
          <a:ext cx="0" cy="0"/>
          <a:chOff x="0" y="0"/>
          <a:chExt cx="0" cy="0"/>
        </a:xfrm>
      </p:grpSpPr>
      <p:sp>
        <p:nvSpPr>
          <p:cNvPr id="80" name="Google Shape;80;p18"/>
          <p:cNvSpPr txBox="1"/>
          <p:nvPr>
            <p:ph idx="1" type="subTitle"/>
          </p:nvPr>
        </p:nvSpPr>
        <p:spPr>
          <a:xfrm>
            <a:off x="311700" y="290100"/>
            <a:ext cx="8520600" cy="4563300"/>
          </a:xfrm>
          <a:prstGeom prst="rect">
            <a:avLst/>
          </a:prstGeom>
        </p:spPr>
        <p:txBody>
          <a:bodyPr anchorCtr="0" anchor="t" bIns="91425" lIns="91425" spcFirstLastPara="1" rIns="91425" wrap="square" tIns="91425">
            <a:normAutofit fontScale="77500" lnSpcReduction="20000"/>
          </a:bodyPr>
          <a:lstStyle/>
          <a:p>
            <a:pPr indent="0" lvl="0" marL="0" rtl="0" algn="ctr">
              <a:spcBef>
                <a:spcPts val="0"/>
              </a:spcBef>
              <a:spcAft>
                <a:spcPts val="0"/>
              </a:spcAft>
              <a:buNone/>
            </a:pPr>
            <a:r>
              <a:rPr lang="ja"/>
              <a:t>１動画の役割を明確にする</a:t>
            </a:r>
            <a:endParaRPr/>
          </a:p>
          <a:p>
            <a:pPr indent="0" lvl="0" marL="0" rtl="0" algn="ctr">
              <a:spcBef>
                <a:spcPts val="0"/>
              </a:spcBef>
              <a:spcAft>
                <a:spcPts val="0"/>
              </a:spcAft>
              <a:buNone/>
            </a:pPr>
            <a:r>
              <a:t/>
            </a:r>
            <a:endParaRPr/>
          </a:p>
          <a:p>
            <a:pPr indent="0" lvl="0" marL="0" rtl="0" algn="ctr">
              <a:spcBef>
                <a:spcPts val="0"/>
              </a:spcBef>
              <a:spcAft>
                <a:spcPts val="0"/>
              </a:spcAft>
              <a:buNone/>
            </a:pPr>
            <a:r>
              <a:rPr lang="ja"/>
              <a:t>インプレッション：</a:t>
            </a:r>
            <a:endParaRPr/>
          </a:p>
          <a:p>
            <a:pPr indent="0" lvl="0" marL="0" rtl="0" algn="ctr">
              <a:spcBef>
                <a:spcPts val="0"/>
              </a:spcBef>
              <a:spcAft>
                <a:spcPts val="0"/>
              </a:spcAft>
              <a:buNone/>
            </a:pPr>
            <a:r>
              <a:t/>
            </a:r>
            <a:endParaRPr/>
          </a:p>
          <a:p>
            <a:pPr indent="0" lvl="0" marL="0" rtl="0" algn="ctr">
              <a:spcBef>
                <a:spcPts val="0"/>
              </a:spcBef>
              <a:spcAft>
                <a:spcPts val="0"/>
              </a:spcAft>
              <a:buNone/>
            </a:pPr>
            <a:r>
              <a:rPr lang="ja"/>
              <a:t>・ブースの注目を獲得する　オススメ度4</a:t>
            </a:r>
            <a:endParaRPr/>
          </a:p>
          <a:p>
            <a:pPr indent="0" lvl="0" marL="0" rtl="0" algn="ctr">
              <a:spcBef>
                <a:spcPts val="0"/>
              </a:spcBef>
              <a:spcAft>
                <a:spcPts val="0"/>
              </a:spcAft>
              <a:buNone/>
            </a:pPr>
            <a:r>
              <a:rPr lang="ja"/>
              <a:t>効果的な手法：</a:t>
            </a:r>
            <a:endParaRPr/>
          </a:p>
          <a:p>
            <a:pPr indent="0" lvl="0" marL="0" rtl="0" algn="ctr">
              <a:spcBef>
                <a:spcPts val="0"/>
              </a:spcBef>
              <a:spcAft>
                <a:spcPts val="0"/>
              </a:spcAft>
              <a:buNone/>
            </a:pPr>
            <a:r>
              <a:rPr lang="ja"/>
              <a:t>ブランド名やサービス名をたくさん伝える</a:t>
            </a:r>
            <a:endParaRPr/>
          </a:p>
          <a:p>
            <a:pPr indent="0" lvl="0" marL="0" rtl="0" algn="ctr">
              <a:spcBef>
                <a:spcPts val="0"/>
              </a:spcBef>
              <a:spcAft>
                <a:spcPts val="0"/>
              </a:spcAft>
              <a:buNone/>
            </a:pPr>
            <a:r>
              <a:rPr lang="ja"/>
              <a:t>15秒CMなど広告公開中の動画をループ</a:t>
            </a:r>
            <a:endParaRPr/>
          </a:p>
          <a:p>
            <a:pPr indent="0" lvl="0" marL="0" rtl="0" algn="ctr">
              <a:spcBef>
                <a:spcPts val="0"/>
              </a:spcBef>
              <a:spcAft>
                <a:spcPts val="0"/>
              </a:spcAft>
              <a:buNone/>
            </a:pPr>
            <a:r>
              <a:rPr lang="ja"/>
              <a:t>テレビ取材時の映像を放映</a:t>
            </a:r>
            <a:endParaRPr/>
          </a:p>
          <a:p>
            <a:pPr indent="0" lvl="0" marL="0" rtl="0" algn="ctr">
              <a:spcBef>
                <a:spcPts val="0"/>
              </a:spcBef>
              <a:spcAft>
                <a:spcPts val="0"/>
              </a:spcAft>
              <a:buNone/>
            </a:pPr>
            <a:r>
              <a:rPr lang="ja"/>
              <a:t>TikTokなどで放映している短尺かつコンテンツとして楽しめる動画を放映</a:t>
            </a:r>
            <a:endParaRPr/>
          </a:p>
          <a:p>
            <a:pPr indent="0" lvl="0" marL="0" rtl="0" algn="ctr">
              <a:spcBef>
                <a:spcPts val="0"/>
              </a:spcBef>
              <a:spcAft>
                <a:spcPts val="0"/>
              </a:spcAft>
              <a:buNone/>
            </a:pPr>
            <a:r>
              <a:t/>
            </a:r>
            <a:endParaRPr/>
          </a:p>
          <a:p>
            <a:pPr indent="0" lvl="0" marL="0" rtl="0" algn="ctr">
              <a:spcBef>
                <a:spcPts val="0"/>
              </a:spcBef>
              <a:spcAft>
                <a:spcPts val="0"/>
              </a:spcAft>
              <a:buNone/>
            </a:pPr>
            <a:r>
              <a:rPr lang="ja"/>
              <a:t>・サービス特徴を伝える オススメ度5</a:t>
            </a:r>
            <a:endParaRPr/>
          </a:p>
          <a:p>
            <a:pPr indent="0" lvl="0" marL="0" rtl="0" algn="ctr">
              <a:spcBef>
                <a:spcPts val="0"/>
              </a:spcBef>
              <a:spcAft>
                <a:spcPts val="0"/>
              </a:spcAft>
              <a:buNone/>
            </a:pPr>
            <a:r>
              <a:rPr lang="ja"/>
              <a:t>5秒〜10秒</a:t>
            </a:r>
            <a:r>
              <a:rPr lang="ja"/>
              <a:t>程度の1、2点に絞ったサービス特徴をループ放映することで、複数商材がある場合にも一つ一つのサービスの特色を端的に伝えることが出来る</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4" name="Shape 84"/>
        <p:cNvGrpSpPr/>
        <p:nvPr/>
      </p:nvGrpSpPr>
      <p:grpSpPr>
        <a:xfrm>
          <a:off x="0" y="0"/>
          <a:ext cx="0" cy="0"/>
          <a:chOff x="0" y="0"/>
          <a:chExt cx="0" cy="0"/>
        </a:xfrm>
      </p:grpSpPr>
      <p:sp>
        <p:nvSpPr>
          <p:cNvPr id="85" name="Google Shape;85;p19"/>
          <p:cNvSpPr txBox="1"/>
          <p:nvPr>
            <p:ph idx="1" type="subTitle"/>
          </p:nvPr>
        </p:nvSpPr>
        <p:spPr>
          <a:xfrm>
            <a:off x="311700" y="321200"/>
            <a:ext cx="8520600" cy="4563300"/>
          </a:xfrm>
          <a:prstGeom prst="rect">
            <a:avLst/>
          </a:prstGeom>
        </p:spPr>
        <p:txBody>
          <a:bodyPr anchorCtr="0" anchor="t" bIns="91425" lIns="91425" spcFirstLastPara="1" rIns="91425" wrap="square" tIns="91425">
            <a:normAutofit lnSpcReduction="10000"/>
          </a:bodyPr>
          <a:lstStyle/>
          <a:p>
            <a:pPr indent="0" lvl="0" marL="0" rtl="0" algn="ctr">
              <a:spcBef>
                <a:spcPts val="0"/>
              </a:spcBef>
              <a:spcAft>
                <a:spcPts val="0"/>
              </a:spcAft>
              <a:buNone/>
            </a:pPr>
            <a:r>
              <a:rPr lang="ja"/>
              <a:t>１動画の役割を明確にする</a:t>
            </a:r>
            <a:endParaRPr/>
          </a:p>
          <a:p>
            <a:pPr indent="0" lvl="0" marL="0" rtl="0" algn="ctr">
              <a:spcBef>
                <a:spcPts val="0"/>
              </a:spcBef>
              <a:spcAft>
                <a:spcPts val="0"/>
              </a:spcAft>
              <a:buNone/>
            </a:pPr>
            <a:r>
              <a:t/>
            </a:r>
            <a:endParaRPr/>
          </a:p>
          <a:p>
            <a:pPr indent="0" lvl="0" marL="0" rtl="0" algn="ctr">
              <a:spcBef>
                <a:spcPts val="0"/>
              </a:spcBef>
              <a:spcAft>
                <a:spcPts val="0"/>
              </a:spcAft>
              <a:buNone/>
            </a:pPr>
            <a:r>
              <a:rPr lang="ja"/>
              <a:t>案内：</a:t>
            </a:r>
            <a:endParaRPr/>
          </a:p>
          <a:p>
            <a:pPr indent="0" lvl="0" marL="0" rtl="0" algn="ctr">
              <a:spcBef>
                <a:spcPts val="0"/>
              </a:spcBef>
              <a:spcAft>
                <a:spcPts val="0"/>
              </a:spcAft>
              <a:buNone/>
            </a:pPr>
            <a:r>
              <a:rPr lang="ja"/>
              <a:t>・無人案内用の詳細説明　オススメ度5</a:t>
            </a:r>
            <a:endParaRPr/>
          </a:p>
          <a:p>
            <a:pPr indent="0" lvl="0" marL="0" rtl="0" algn="ctr">
              <a:spcBef>
                <a:spcPts val="0"/>
              </a:spcBef>
              <a:spcAft>
                <a:spcPts val="0"/>
              </a:spcAft>
              <a:buNone/>
            </a:pPr>
            <a:r>
              <a:rPr lang="ja"/>
              <a:t>30秒〜1分</a:t>
            </a:r>
            <a:r>
              <a:rPr lang="ja"/>
              <a:t>程度の製品紹介動画がおすすめ。</a:t>
            </a:r>
            <a:endParaRPr/>
          </a:p>
          <a:p>
            <a:pPr indent="0" lvl="0" marL="0" rtl="0" algn="ctr">
              <a:spcBef>
                <a:spcPts val="0"/>
              </a:spcBef>
              <a:spcAft>
                <a:spcPts val="0"/>
              </a:spcAft>
              <a:buNone/>
            </a:pPr>
            <a:r>
              <a:rPr lang="ja"/>
              <a:t>CTAを表示しておくなど、視聴後のアクションを促せると良いでしょう</a:t>
            </a:r>
            <a:endParaRPr/>
          </a:p>
          <a:p>
            <a:pPr indent="0" lvl="0" marL="0" rtl="0" algn="ctr">
              <a:spcBef>
                <a:spcPts val="0"/>
              </a:spcBef>
              <a:spcAft>
                <a:spcPts val="0"/>
              </a:spcAft>
              <a:buNone/>
            </a:pPr>
            <a:r>
              <a:t/>
            </a:r>
            <a:endParaRPr/>
          </a:p>
          <a:p>
            <a:pPr indent="0" lvl="0" marL="0" rtl="0" algn="ctr">
              <a:spcBef>
                <a:spcPts val="0"/>
              </a:spcBef>
              <a:spcAft>
                <a:spcPts val="0"/>
              </a:spcAft>
              <a:buNone/>
            </a:pPr>
            <a:r>
              <a:rPr lang="ja"/>
              <a:t>・有人案内用の詳細説明 オススメ度3</a:t>
            </a:r>
            <a:endParaRPr/>
          </a:p>
          <a:p>
            <a:pPr indent="0" lvl="0" marL="0" rtl="0" algn="ctr">
              <a:spcBef>
                <a:spcPts val="0"/>
              </a:spcBef>
              <a:spcAft>
                <a:spcPts val="0"/>
              </a:spcAft>
              <a:buNone/>
            </a:pPr>
            <a:r>
              <a:rPr lang="ja"/>
              <a:t>2分〜3分</a:t>
            </a:r>
            <a:r>
              <a:rPr lang="ja"/>
              <a:t>程度のしっかりと内容を説明出来る動画。</a:t>
            </a:r>
            <a:endParaRPr/>
          </a:p>
          <a:p>
            <a:pPr indent="0" lvl="0" marL="0" rtl="0" algn="ctr">
              <a:spcBef>
                <a:spcPts val="0"/>
              </a:spcBef>
              <a:spcAft>
                <a:spcPts val="0"/>
              </a:spcAft>
              <a:buNone/>
            </a:pPr>
            <a:r>
              <a:rPr lang="ja"/>
              <a:t>座って商談を勧められる場合に有効です。</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 name="Shape 89"/>
        <p:cNvGrpSpPr/>
        <p:nvPr/>
      </p:nvGrpSpPr>
      <p:grpSpPr>
        <a:xfrm>
          <a:off x="0" y="0"/>
          <a:ext cx="0" cy="0"/>
          <a:chOff x="0" y="0"/>
          <a:chExt cx="0" cy="0"/>
        </a:xfrm>
      </p:grpSpPr>
      <p:sp>
        <p:nvSpPr>
          <p:cNvPr id="90" name="Google Shape;90;p20"/>
          <p:cNvSpPr txBox="1"/>
          <p:nvPr>
            <p:ph idx="1" type="subTitle"/>
          </p:nvPr>
        </p:nvSpPr>
        <p:spPr>
          <a:xfrm>
            <a:off x="311700" y="290100"/>
            <a:ext cx="8520600" cy="45633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ja"/>
              <a:t>１動画の役割を明確にする</a:t>
            </a:r>
            <a:endParaRPr/>
          </a:p>
          <a:p>
            <a:pPr indent="0" lvl="0" marL="0" rtl="0" algn="l">
              <a:spcBef>
                <a:spcPts val="0"/>
              </a:spcBef>
              <a:spcAft>
                <a:spcPts val="0"/>
              </a:spcAft>
              <a:buNone/>
            </a:pPr>
            <a:r>
              <a:t/>
            </a:r>
            <a:endParaRPr/>
          </a:p>
          <a:p>
            <a:pPr indent="0" lvl="0" marL="0" rtl="0" algn="ctr">
              <a:spcBef>
                <a:spcPts val="0"/>
              </a:spcBef>
              <a:spcAft>
                <a:spcPts val="0"/>
              </a:spcAft>
              <a:buNone/>
            </a:pPr>
            <a:r>
              <a:rPr lang="ja"/>
              <a:t>フォロー：</a:t>
            </a:r>
            <a:endParaRPr/>
          </a:p>
          <a:p>
            <a:pPr indent="0" lvl="0" marL="0" rtl="0" algn="ctr">
              <a:spcBef>
                <a:spcPts val="0"/>
              </a:spcBef>
              <a:spcAft>
                <a:spcPts val="0"/>
              </a:spcAft>
              <a:buNone/>
            </a:pPr>
            <a:r>
              <a:rPr lang="ja"/>
              <a:t>・接触後にも自社を知ってもらう、調べてもらう</a:t>
            </a:r>
            <a:endParaRPr/>
          </a:p>
          <a:p>
            <a:pPr indent="0" lvl="0" marL="0" rtl="0" algn="ctr">
              <a:spcBef>
                <a:spcPts val="0"/>
              </a:spcBef>
              <a:spcAft>
                <a:spcPts val="0"/>
              </a:spcAft>
              <a:buNone/>
            </a:pPr>
            <a:r>
              <a:rPr lang="ja"/>
              <a:t>オススメ度5</a:t>
            </a:r>
            <a:endParaRPr/>
          </a:p>
          <a:p>
            <a:pPr indent="0" lvl="0" marL="0" rtl="0" algn="ctr">
              <a:spcBef>
                <a:spcPts val="0"/>
              </a:spcBef>
              <a:spcAft>
                <a:spcPts val="0"/>
              </a:spcAft>
              <a:buNone/>
            </a:pPr>
            <a:r>
              <a:t/>
            </a:r>
            <a:endParaRPr/>
          </a:p>
          <a:p>
            <a:pPr indent="0" lvl="0" marL="0" rtl="0" algn="ctr">
              <a:spcBef>
                <a:spcPts val="0"/>
              </a:spcBef>
              <a:spcAft>
                <a:spcPts val="0"/>
              </a:spcAft>
              <a:buNone/>
            </a:pPr>
            <a:r>
              <a:rPr lang="ja"/>
              <a:t>名刺にQRコードを入れておくなどの工夫で、展示会後でも製品理解やYouTubeチャンネルフォローなどに繋がります。</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4" name="Shape 94"/>
        <p:cNvGrpSpPr/>
        <p:nvPr/>
      </p:nvGrpSpPr>
      <p:grpSpPr>
        <a:xfrm>
          <a:off x="0" y="0"/>
          <a:ext cx="0" cy="0"/>
          <a:chOff x="0" y="0"/>
          <a:chExt cx="0" cy="0"/>
        </a:xfrm>
      </p:grpSpPr>
      <p:sp>
        <p:nvSpPr>
          <p:cNvPr id="95" name="Google Shape;95;p21"/>
          <p:cNvSpPr txBox="1"/>
          <p:nvPr>
            <p:ph idx="1" type="subTitle"/>
          </p:nvPr>
        </p:nvSpPr>
        <p:spPr>
          <a:xfrm>
            <a:off x="311700" y="290100"/>
            <a:ext cx="8520600" cy="45633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ja"/>
              <a:t>2モニター活用のススメ</a:t>
            </a:r>
            <a:endParaRPr/>
          </a:p>
          <a:p>
            <a:pPr indent="0" lvl="0" marL="0" rtl="0" algn="ctr">
              <a:spcBef>
                <a:spcPts val="0"/>
              </a:spcBef>
              <a:spcAft>
                <a:spcPts val="0"/>
              </a:spcAft>
              <a:buNone/>
            </a:pPr>
            <a:r>
              <a:t/>
            </a:r>
            <a:endParaRPr/>
          </a:p>
          <a:p>
            <a:pPr indent="0" lvl="0" marL="0" rtl="0" algn="ctr">
              <a:spcBef>
                <a:spcPts val="0"/>
              </a:spcBef>
              <a:spcAft>
                <a:spcPts val="0"/>
              </a:spcAft>
              <a:buNone/>
            </a:pPr>
            <a:r>
              <a:rPr lang="ja"/>
              <a:t>1.単体で使わない</a:t>
            </a:r>
            <a:endParaRPr/>
          </a:p>
          <a:p>
            <a:pPr indent="0" lvl="0" marL="0" rtl="0" algn="ctr">
              <a:spcBef>
                <a:spcPts val="0"/>
              </a:spcBef>
              <a:spcAft>
                <a:spcPts val="0"/>
              </a:spcAft>
              <a:buNone/>
            </a:pPr>
            <a:r>
              <a:rPr lang="ja"/>
              <a:t>2.USB差し込みタイプがオススメ</a:t>
            </a:r>
            <a:endParaRPr/>
          </a:p>
          <a:p>
            <a:pPr indent="0" lvl="0" marL="0" rtl="0" algn="ctr">
              <a:spcBef>
                <a:spcPts val="0"/>
              </a:spcBef>
              <a:spcAft>
                <a:spcPts val="0"/>
              </a:spcAft>
              <a:buNone/>
            </a:pPr>
            <a:r>
              <a:rPr lang="ja"/>
              <a:t>3.</a:t>
            </a:r>
            <a:r>
              <a:rPr lang="ja"/>
              <a:t>適切なサイズを選択</a:t>
            </a:r>
            <a:endParaRPr/>
          </a:p>
          <a:p>
            <a:pPr indent="0" lvl="0" marL="0" rtl="0" algn="ctr">
              <a:spcBef>
                <a:spcPts val="0"/>
              </a:spcBef>
              <a:spcAft>
                <a:spcPts val="0"/>
              </a:spcAft>
              <a:buNone/>
            </a:pPr>
            <a:r>
              <a:rPr lang="ja"/>
              <a:t>4.</a:t>
            </a:r>
            <a:r>
              <a:rPr lang="ja"/>
              <a:t>高位置がオススメ</a:t>
            </a:r>
            <a:endParaRPr/>
          </a:p>
          <a:p>
            <a:pPr indent="0" lvl="0" marL="0" rtl="0" algn="ctr">
              <a:spcBef>
                <a:spcPts val="0"/>
              </a:spcBef>
              <a:spcAft>
                <a:spcPts val="0"/>
              </a:spcAft>
              <a:buNone/>
            </a:pPr>
            <a:r>
              <a:rPr lang="ja"/>
              <a:t>5.音を聴かせるテクニック</a:t>
            </a:r>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