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5"/>
  </p:notesMasterIdLst>
  <p:sldIdLst>
    <p:sldId id="261" r:id="rId2"/>
    <p:sldId id="263" r:id="rId3"/>
    <p:sldId id="264" r:id="rId4"/>
  </p:sldIdLst>
  <p:sldSz cx="7775575" cy="10907713"/>
  <p:notesSz cx="6794500" cy="9925050"/>
  <p:defaultTextStyle>
    <a:defPPr>
      <a:defRPr lang="ja-JP"/>
    </a:defPPr>
    <a:lvl1pPr algn="l" defTabSz="1017588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508000" indent="-50800" algn="l" defTabSz="1017588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017588" indent="-103188" algn="l" defTabSz="1017588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1527175" indent="-155575" algn="l" defTabSz="1017588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036763" indent="-207963" algn="l" defTabSz="1017588" rtl="0" fontAlgn="base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13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1A49D"/>
    <a:srgbClr val="E4064B"/>
    <a:srgbClr val="E40600"/>
    <a:srgbClr val="FF0066"/>
    <a:srgbClr val="274B29"/>
    <a:srgbClr val="EFFD69"/>
    <a:srgbClr val="9D7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02" autoAdjust="0"/>
    <p:restoredTop sz="86395"/>
  </p:normalViewPr>
  <p:slideViewPr>
    <p:cSldViewPr snapToGrid="0">
      <p:cViewPr varScale="1">
        <p:scale>
          <a:sx n="64" d="100"/>
          <a:sy n="64" d="100"/>
        </p:scale>
        <p:origin x="1530" y="66"/>
      </p:cViewPr>
      <p:guideLst>
        <p:guide orient="horz" pos="3413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699430A4-6F94-489E-8662-D5F3025170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 defTabSz="101900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B5088D6-EA21-4C2E-BDDD-FF60DACBBDD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 defTabSz="1019007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86591B84-ECE6-4365-9120-77FC90510729}" type="datetimeFigureOut">
              <a:rPr lang="ja-JP" altLang="en-US"/>
              <a:pPr>
                <a:defRPr/>
              </a:pPr>
              <a:t>2020/8/29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5B4A132D-E08F-4F01-B5CB-ED3F1076E2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03450" y="1239838"/>
            <a:ext cx="23876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D59CB41F-48F1-4DBD-BFB0-F113A63A3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5600" cy="3908425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9AB4CE6-EE25-4EDC-ACAE-A732C8CF46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6575"/>
            <a:ext cx="2944813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 defTabSz="101900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6139EAB-E595-4FE4-9D04-6A46591D0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8100" y="9426575"/>
            <a:ext cx="2944813" cy="498475"/>
          </a:xfrm>
          <a:prstGeom prst="rect">
            <a:avLst/>
          </a:prstGeom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AAF1FEE-7158-4204-92F4-907D47061B4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1017588" rtl="0" fontAlgn="base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508000" algn="l" defTabSz="1017588" rtl="0" fontAlgn="base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1017588" algn="l" defTabSz="1017588" rtl="0" fontAlgn="base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527175" algn="l" defTabSz="1017588" rtl="0" fontAlgn="base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2036763" algn="l" defTabSz="1017588" rtl="0" fontAlgn="base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7011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BBBA353-713B-47BC-99E1-C9F50C8749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defTabSz="1019007" fontAlgn="auto">
              <a:spcBef>
                <a:spcPts val="0"/>
              </a:spcBef>
              <a:spcAft>
                <a:spcPts val="0"/>
              </a:spcAft>
              <a:defRPr sz="2006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8E65540-56D3-4F65-BE04-2EB103C6946B}" type="datetimeFigureOut">
              <a:rPr lang="en-US"/>
              <a:pPr>
                <a:defRPr/>
              </a:pPr>
              <a:t>8/29/2020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6BA07CC-16D4-4AAF-9950-65B538514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defTabSz="1019007" fontAlgn="auto">
              <a:spcBef>
                <a:spcPts val="0"/>
              </a:spcBef>
              <a:spcAft>
                <a:spcPts val="0"/>
              </a:spcAft>
              <a:defRPr sz="2006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C861D-17CB-45F5-A8EC-370FF53A8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fld id="{230BB3BB-217F-48F0-B1DA-15FC2550C39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451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328E1F3-1CD4-4C45-A0A9-436B3E2B7DE9}"/>
              </a:ext>
            </a:extLst>
          </p:cNvPr>
          <p:cNvSpPr/>
          <p:nvPr userDrawn="1"/>
        </p:nvSpPr>
        <p:spPr>
          <a:xfrm>
            <a:off x="0" y="9548813"/>
            <a:ext cx="7775575" cy="13589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19007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2006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txStyles>
    <p:titleStyle>
      <a:lvl1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2pPr>
      <a:lvl3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3pPr>
      <a:lvl4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4pPr>
      <a:lvl5pPr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5pPr>
      <a:lvl6pPr marL="4572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6pPr>
      <a:lvl7pPr marL="9144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7pPr>
      <a:lvl8pPr marL="13716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8pPr>
      <a:lvl9pPr marL="1828800" algn="l" defTabSz="776288" rtl="0" fontAlgn="base">
        <a:lnSpc>
          <a:spcPct val="90000"/>
        </a:lnSpc>
        <a:spcBef>
          <a:spcPct val="0"/>
        </a:spcBef>
        <a:spcAft>
          <a:spcPct val="0"/>
        </a:spcAft>
        <a:defRPr kumimoji="1" sz="3700">
          <a:solidFill>
            <a:schemeClr val="tx1"/>
          </a:solidFill>
          <a:latin typeface="Calibri Light" panose="020F0302020204030204" pitchFamily="34" charset="0"/>
          <a:ea typeface="ＭＳ Ｐゴシック" panose="020B0600070205080204" pitchFamily="50" charset="-128"/>
        </a:defRPr>
      </a:lvl9pPr>
    </p:titleStyle>
    <p:bodyStyle>
      <a:lvl1pPr marL="193675" indent="-193675" algn="l" defTabSz="776288" rtl="0" fontAlgn="base">
        <a:lnSpc>
          <a:spcPct val="90000"/>
        </a:lnSpc>
        <a:spcBef>
          <a:spcPts val="850"/>
        </a:spcBef>
        <a:spcAft>
          <a:spcPct val="0"/>
        </a:spcAft>
        <a:buFont typeface="Arial" panose="020B0604020202020204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48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47838" indent="-193675" algn="l" defTabSz="776288" rtl="0" fontAlgn="base">
        <a:lnSpc>
          <a:spcPct val="90000"/>
        </a:lnSpc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図 47">
            <a:extLst>
              <a:ext uri="{FF2B5EF4-FFF2-40B4-BE49-F238E27FC236}">
                <a16:creationId xmlns:a16="http://schemas.microsoft.com/office/drawing/2014/main" id="{8DD53B86-D38F-4940-845D-CE952BAA0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-24"/>
          <a:stretch>
            <a:fillRect/>
          </a:stretch>
        </p:blipFill>
        <p:spPr bwMode="auto">
          <a:xfrm>
            <a:off x="0" y="0"/>
            <a:ext cx="7775575" cy="1090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566665F7-C96C-46A6-9FD8-A37D876CA2CE}"/>
              </a:ext>
            </a:extLst>
          </p:cNvPr>
          <p:cNvSpPr/>
          <p:nvPr/>
        </p:nvSpPr>
        <p:spPr>
          <a:xfrm>
            <a:off x="0" y="4551363"/>
            <a:ext cx="7775575" cy="5049837"/>
          </a:xfrm>
          <a:prstGeom prst="rect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19007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2006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1982E6F-A9D4-42BF-A36C-326EE0F4627D}"/>
              </a:ext>
            </a:extLst>
          </p:cNvPr>
          <p:cNvSpPr txBox="1"/>
          <p:nvPr/>
        </p:nvSpPr>
        <p:spPr>
          <a:xfrm>
            <a:off x="325438" y="9678988"/>
            <a:ext cx="374808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190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13131E"/>
                </a:solidFill>
                <a:latin typeface="HGP行書体" panose="03000600000000000000" pitchFamily="66" charset="-128"/>
                <a:ea typeface="HGP行書体" panose="03000600000000000000" pitchFamily="66" charset="-128"/>
              </a:rPr>
              <a:t>湯島 天神下 炭屋</a:t>
            </a:r>
            <a:endParaRPr lang="ja-JP" altLang="en-US" sz="4000" b="1" spc="300" dirty="0">
              <a:latin typeface="HGP行書体" panose="03000600000000000000" pitchFamily="66" charset="-128"/>
              <a:ea typeface="HGP行書体" panose="03000600000000000000" pitchFamily="66" charset="-128"/>
              <a:cs typeface="MS PMincho" charset="-128"/>
            </a:endParaRPr>
          </a:p>
        </p:txBody>
      </p:sp>
      <p:sp>
        <p:nvSpPr>
          <p:cNvPr id="3077" name="正方形/長方形 71">
            <a:extLst>
              <a:ext uri="{FF2B5EF4-FFF2-40B4-BE49-F238E27FC236}">
                <a16:creationId xmlns:a16="http://schemas.microsoft.com/office/drawing/2014/main" id="{462FF0E4-B382-4179-85A3-540D9513D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825" y="10263188"/>
            <a:ext cx="8782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ja-JP" altLang="en-US" sz="2400">
                <a:latin typeface="HG明朝B" panose="02020809000000000000" pitchFamily="17" charset="-128"/>
                <a:ea typeface="HG明朝B" panose="02020809000000000000" pitchFamily="17" charset="-128"/>
                <a:cs typeface="MS PMincho" panose="02020600040205080304" pitchFamily="18" charset="-128"/>
              </a:rPr>
              <a:t>住所</a:t>
            </a:r>
            <a:r>
              <a:rPr lang="ja-JP" altLang="en-US">
                <a:latin typeface="HG明朝B" panose="02020809000000000000" pitchFamily="17" charset="-128"/>
                <a:ea typeface="HG明朝B" panose="02020809000000000000" pitchFamily="17" charset="-128"/>
                <a:cs typeface="MS PMincho" panose="02020600040205080304" pitchFamily="18" charset="-128"/>
              </a:rPr>
              <a:t>　</a:t>
            </a:r>
            <a:r>
              <a:rPr lang="ja-JP" altLang="en-US">
                <a:solidFill>
                  <a:srgbClr val="222222"/>
                </a:solidFill>
                <a:latin typeface="HG明朝B" panose="02020809000000000000" pitchFamily="17" charset="-128"/>
                <a:ea typeface="HG明朝B" panose="02020809000000000000" pitchFamily="17" charset="-128"/>
                <a:cs typeface="MS PMincho" panose="02020600040205080304" pitchFamily="18" charset="-128"/>
              </a:rPr>
              <a:t>東京都文京区湯島３丁目３２−１４ 三王湯島ビル </a:t>
            </a:r>
            <a:r>
              <a:rPr lang="en-US" altLang="ja-JP">
                <a:solidFill>
                  <a:srgbClr val="222222"/>
                </a:solidFill>
                <a:latin typeface="HG明朝B" panose="02020809000000000000" pitchFamily="17" charset="-128"/>
                <a:ea typeface="HG明朝B" panose="02020809000000000000" pitchFamily="17" charset="-128"/>
                <a:cs typeface="MS PMincho" panose="02020600040205080304" pitchFamily="18" charset="-128"/>
              </a:rPr>
              <a:t>1F</a:t>
            </a:r>
            <a:endParaRPr lang="en-US" altLang="ja-JP">
              <a:latin typeface="HG明朝B" panose="02020809000000000000" pitchFamily="17" charset="-128"/>
              <a:ea typeface="HG明朝B" panose="02020809000000000000" pitchFamily="17" charset="-128"/>
              <a:cs typeface="MS PMincho" panose="02020600040205080304" pitchFamily="18" charset="-128"/>
            </a:endParaRPr>
          </a:p>
        </p:txBody>
      </p:sp>
      <p:sp>
        <p:nvSpPr>
          <p:cNvPr id="3078" name="正方形/長方形 75">
            <a:extLst>
              <a:ext uri="{FF2B5EF4-FFF2-40B4-BE49-F238E27FC236}">
                <a16:creationId xmlns:a16="http://schemas.microsoft.com/office/drawing/2014/main" id="{F437F8BB-49C9-4208-A088-2B411E0FD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9756775"/>
            <a:ext cx="2690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r>
              <a:rPr lang="en-US" altLang="ja-JP" sz="2400">
                <a:latin typeface="HG明朝B" panose="02020809000000000000" pitchFamily="17" charset="-128"/>
                <a:ea typeface="HG明朝B" panose="02020809000000000000" pitchFamily="17" charset="-128"/>
                <a:cs typeface="MS PMincho" panose="02020600040205080304" pitchFamily="18" charset="-128"/>
              </a:rPr>
              <a:t>03-6284-2819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7010652-4120-42C7-9C81-46A2D7AB09FA}"/>
              </a:ext>
            </a:extLst>
          </p:cNvPr>
          <p:cNvSpPr/>
          <p:nvPr/>
        </p:nvSpPr>
        <p:spPr>
          <a:xfrm>
            <a:off x="3897313" y="9820275"/>
            <a:ext cx="777875" cy="369888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1900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800" dirty="0">
                <a:latin typeface="MS PMincho" charset="-128"/>
                <a:ea typeface="MS PMincho" charset="-128"/>
                <a:cs typeface="MS PMincho" charset="-128"/>
              </a:rPr>
              <a:t>TEL</a:t>
            </a:r>
            <a:endParaRPr lang="ja-JP" altLang="en-US" sz="1800" dirty="0">
              <a:latin typeface="MS PMincho" charset="-128"/>
              <a:ea typeface="MS PMincho" charset="-128"/>
              <a:cs typeface="MS PMincho" charset="-128"/>
            </a:endParaRPr>
          </a:p>
        </p:txBody>
      </p:sp>
      <p:pic>
        <p:nvPicPr>
          <p:cNvPr id="3080" name="図 1">
            <a:extLst>
              <a:ext uri="{FF2B5EF4-FFF2-40B4-BE49-F238E27FC236}">
                <a16:creationId xmlns:a16="http://schemas.microsoft.com/office/drawing/2014/main" id="{2070B812-752A-4FD3-81D3-CB5E5B364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60" b="21309"/>
          <a:stretch>
            <a:fillRect/>
          </a:stretch>
        </p:blipFill>
        <p:spPr bwMode="auto">
          <a:xfrm>
            <a:off x="0" y="0"/>
            <a:ext cx="7775575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9C73268-F1FE-4580-BE0B-87F0BA9B39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373" t="17058" r="15543" b="21292"/>
          <a:stretch/>
        </p:blipFill>
        <p:spPr>
          <a:xfrm>
            <a:off x="768928" y="4554392"/>
            <a:ext cx="2535382" cy="1747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839E3F3-FD71-4231-A80B-7983DAF9C5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967" t="13497" r="13672" b="19152"/>
          <a:stretch/>
        </p:blipFill>
        <p:spPr>
          <a:xfrm>
            <a:off x="4511243" y="4554389"/>
            <a:ext cx="2520339" cy="1784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CF2AEFF-1ABE-41C3-A842-27A5543EC61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6037" t="11003" r="9929" b="16300"/>
          <a:stretch/>
        </p:blipFill>
        <p:spPr>
          <a:xfrm>
            <a:off x="727365" y="7024254"/>
            <a:ext cx="2556162" cy="1882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B0A9FC9-9BB8-4492-885E-94722D253A4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6570" t="13140" r="10465" b="13729"/>
          <a:stretch/>
        </p:blipFill>
        <p:spPr>
          <a:xfrm>
            <a:off x="4532023" y="7065818"/>
            <a:ext cx="2388322" cy="1795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85" name="テキスト ボックス 23">
            <a:extLst>
              <a:ext uri="{FF2B5EF4-FFF2-40B4-BE49-F238E27FC236}">
                <a16:creationId xmlns:a16="http://schemas.microsoft.com/office/drawing/2014/main" id="{575819E2-37E8-44E6-A9EB-9926E4730C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975" y="6180138"/>
            <a:ext cx="24050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ja-JP" alt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湯島のさば弁当</a:t>
            </a:r>
            <a:endParaRPr lang="en-US" altLang="ja-JP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algn="ctr"/>
            <a:r>
              <a:rPr lang="en-US" altLang="ja-JP" sz="2400" dirty="0">
                <a:solidFill>
                  <a:srgbClr val="222222"/>
                </a:solidFill>
                <a:latin typeface="Arial" panose="020B0604020202020204" pitchFamily="34" charset="0"/>
              </a:rPr>
              <a:t>850</a:t>
            </a:r>
            <a:r>
              <a:rPr lang="ja-JP" altLang="en-US" sz="1800" dirty="0">
                <a:solidFill>
                  <a:srgbClr val="222222"/>
                </a:solidFill>
                <a:latin typeface="Arial" panose="020B0604020202020204" pitchFamily="34" charset="0"/>
              </a:rPr>
              <a:t>円</a:t>
            </a:r>
            <a:r>
              <a:rPr lang="en-US" altLang="ja-JP" sz="1400" dirty="0">
                <a:solidFill>
                  <a:srgbClr val="222222"/>
                </a:solidFill>
                <a:latin typeface="Arial" panose="020B0604020202020204" pitchFamily="34" charset="0"/>
              </a:rPr>
              <a:t>(</a:t>
            </a:r>
            <a:r>
              <a:rPr lang="ja-JP" alt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税込</a:t>
            </a:r>
            <a:r>
              <a:rPr lang="en-US" altLang="ja-JP" sz="1400" dirty="0">
                <a:solidFill>
                  <a:srgbClr val="222222"/>
                </a:solidFill>
                <a:latin typeface="Arial" panose="020B0604020202020204" pitchFamily="34" charset="0"/>
              </a:rPr>
              <a:t>)</a:t>
            </a:r>
            <a:endParaRPr lang="ja-JP" altLang="en-US" sz="1400" dirty="0"/>
          </a:p>
        </p:txBody>
      </p:sp>
      <p:sp>
        <p:nvSpPr>
          <p:cNvPr id="3086" name="テキスト ボックス 25">
            <a:extLst>
              <a:ext uri="{FF2B5EF4-FFF2-40B4-BE49-F238E27FC236}">
                <a16:creationId xmlns:a16="http://schemas.microsoft.com/office/drawing/2014/main" id="{D8AB2183-F3B7-4357-B4A3-774878D34F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8038" y="6253163"/>
            <a:ext cx="23653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ja-JP" altLang="en-US" sz="2400" dirty="0">
                <a:solidFill>
                  <a:srgbClr val="222222"/>
                </a:solidFill>
                <a:latin typeface="Arial" panose="020B0604020202020204" pitchFamily="34" charset="0"/>
              </a:rPr>
              <a:t>鮭柚庵焼弁当</a:t>
            </a:r>
            <a:endParaRPr lang="en-US" altLang="ja-JP" sz="2400" dirty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algn="ctr"/>
            <a:r>
              <a:rPr lang="en-US" altLang="ja-JP" sz="2400" dirty="0">
                <a:solidFill>
                  <a:srgbClr val="222222"/>
                </a:solidFill>
                <a:latin typeface="Arial" panose="020B0604020202020204" pitchFamily="34" charset="0"/>
              </a:rPr>
              <a:t>850</a:t>
            </a:r>
            <a:r>
              <a:rPr lang="ja-JP" altLang="en-US" sz="1800" dirty="0">
                <a:solidFill>
                  <a:srgbClr val="222222"/>
                </a:solidFill>
                <a:latin typeface="Arial" panose="020B0604020202020204" pitchFamily="34" charset="0"/>
              </a:rPr>
              <a:t>円</a:t>
            </a:r>
            <a:r>
              <a:rPr lang="en-US" altLang="ja-JP" sz="1400" dirty="0">
                <a:solidFill>
                  <a:srgbClr val="222222"/>
                </a:solidFill>
                <a:latin typeface="Arial" panose="020B0604020202020204" pitchFamily="34" charset="0"/>
              </a:rPr>
              <a:t>(</a:t>
            </a:r>
            <a:r>
              <a:rPr lang="ja-JP" altLang="en-US" sz="1400" dirty="0">
                <a:solidFill>
                  <a:srgbClr val="222222"/>
                </a:solidFill>
                <a:latin typeface="Arial" panose="020B0604020202020204" pitchFamily="34" charset="0"/>
              </a:rPr>
              <a:t>税込</a:t>
            </a:r>
            <a:r>
              <a:rPr lang="en-US" altLang="ja-JP" sz="1400" dirty="0">
                <a:solidFill>
                  <a:srgbClr val="222222"/>
                </a:solidFill>
                <a:latin typeface="Arial" panose="020B0604020202020204" pitchFamily="34" charset="0"/>
              </a:rPr>
              <a:t>)</a:t>
            </a:r>
            <a:endParaRPr lang="ja-JP" altLang="en-US" sz="1400" dirty="0"/>
          </a:p>
        </p:txBody>
      </p:sp>
      <p:sp>
        <p:nvSpPr>
          <p:cNvPr id="3087" name="テキスト ボックス 27">
            <a:extLst>
              <a:ext uri="{FF2B5EF4-FFF2-40B4-BE49-F238E27FC236}">
                <a16:creationId xmlns:a16="http://schemas.microsoft.com/office/drawing/2014/main" id="{EB327226-9C6E-4AAC-B25D-0F9786849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" y="8809038"/>
            <a:ext cx="23637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ja-JP" altLang="en-US" sz="2400">
                <a:solidFill>
                  <a:srgbClr val="222222"/>
                </a:solidFill>
                <a:latin typeface="Arial" panose="020B0604020202020204" pitchFamily="34" charset="0"/>
              </a:rPr>
              <a:t>鮭西京焼弁当</a:t>
            </a:r>
            <a:endParaRPr lang="en-US" altLang="ja-JP" sz="240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algn="ctr"/>
            <a:r>
              <a:rPr lang="en-US" altLang="ja-JP" sz="2400">
                <a:solidFill>
                  <a:srgbClr val="222222"/>
                </a:solidFill>
                <a:latin typeface="Arial" panose="020B0604020202020204" pitchFamily="34" charset="0"/>
              </a:rPr>
              <a:t>850</a:t>
            </a:r>
            <a:r>
              <a:rPr lang="ja-JP" altLang="en-US" sz="1800">
                <a:solidFill>
                  <a:srgbClr val="222222"/>
                </a:solidFill>
                <a:latin typeface="Arial" panose="020B0604020202020204" pitchFamily="34" charset="0"/>
              </a:rPr>
              <a:t>円</a:t>
            </a:r>
            <a:r>
              <a:rPr lang="en-US" altLang="ja-JP" sz="1400">
                <a:solidFill>
                  <a:srgbClr val="222222"/>
                </a:solidFill>
                <a:latin typeface="Arial" panose="020B0604020202020204" pitchFamily="34" charset="0"/>
              </a:rPr>
              <a:t>(</a:t>
            </a:r>
            <a:r>
              <a:rPr lang="ja-JP" altLang="en-US" sz="1400">
                <a:solidFill>
                  <a:srgbClr val="222222"/>
                </a:solidFill>
                <a:latin typeface="Arial" panose="020B0604020202020204" pitchFamily="34" charset="0"/>
              </a:rPr>
              <a:t>税込</a:t>
            </a:r>
            <a:r>
              <a:rPr lang="en-US" altLang="ja-JP" sz="1400">
                <a:solidFill>
                  <a:srgbClr val="222222"/>
                </a:solidFill>
                <a:latin typeface="Arial" panose="020B0604020202020204" pitchFamily="34" charset="0"/>
              </a:rPr>
              <a:t>)</a:t>
            </a:r>
            <a:endParaRPr lang="ja-JP" altLang="en-US" sz="1400"/>
          </a:p>
        </p:txBody>
      </p:sp>
      <p:sp>
        <p:nvSpPr>
          <p:cNvPr id="3088" name="テキスト ボックス 29">
            <a:extLst>
              <a:ext uri="{FF2B5EF4-FFF2-40B4-BE49-F238E27FC236}">
                <a16:creationId xmlns:a16="http://schemas.microsoft.com/office/drawing/2014/main" id="{6AB53447-B599-41D6-B9C0-63553857E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4850" y="8788400"/>
            <a:ext cx="269716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17588" fontAlgn="base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/>
            <a:r>
              <a:rPr lang="ja-JP" altLang="en-US" sz="2400">
                <a:solidFill>
                  <a:srgbClr val="222222"/>
                </a:solidFill>
                <a:latin typeface="Arial" panose="020B0604020202020204" pitchFamily="34" charset="0"/>
              </a:rPr>
              <a:t>豚味噌漬焼弁当</a:t>
            </a:r>
            <a:endParaRPr lang="en-US" altLang="ja-JP" sz="240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pPr algn="ctr"/>
            <a:r>
              <a:rPr lang="en-US" altLang="ja-JP" sz="2400">
                <a:solidFill>
                  <a:srgbClr val="222222"/>
                </a:solidFill>
                <a:latin typeface="Arial" panose="020B0604020202020204" pitchFamily="34" charset="0"/>
              </a:rPr>
              <a:t>850</a:t>
            </a:r>
            <a:r>
              <a:rPr lang="ja-JP" altLang="en-US" sz="1800">
                <a:solidFill>
                  <a:srgbClr val="222222"/>
                </a:solidFill>
                <a:latin typeface="Arial" panose="020B0604020202020204" pitchFamily="34" charset="0"/>
              </a:rPr>
              <a:t>円</a:t>
            </a:r>
            <a:r>
              <a:rPr lang="en-US" altLang="ja-JP" sz="1400">
                <a:solidFill>
                  <a:srgbClr val="222222"/>
                </a:solidFill>
                <a:latin typeface="Arial" panose="020B0604020202020204" pitchFamily="34" charset="0"/>
              </a:rPr>
              <a:t>(</a:t>
            </a:r>
            <a:r>
              <a:rPr lang="ja-JP" altLang="en-US" sz="1400">
                <a:solidFill>
                  <a:srgbClr val="222222"/>
                </a:solidFill>
                <a:latin typeface="Arial" panose="020B0604020202020204" pitchFamily="34" charset="0"/>
              </a:rPr>
              <a:t>税込</a:t>
            </a:r>
            <a:r>
              <a:rPr lang="en-US" altLang="ja-JP" sz="1400">
                <a:solidFill>
                  <a:srgbClr val="222222"/>
                </a:solidFill>
                <a:latin typeface="Arial" panose="020B0604020202020204" pitchFamily="34" charset="0"/>
              </a:rPr>
              <a:t>)</a:t>
            </a:r>
            <a:endParaRPr lang="ja-JP" altLang="en-US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図 8">
            <a:extLst>
              <a:ext uri="{FF2B5EF4-FFF2-40B4-BE49-F238E27FC236}">
                <a16:creationId xmlns:a16="http://schemas.microsoft.com/office/drawing/2014/main" id="{28D11F65-B26E-43BE-AF00-925FD89AB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770813" cy="1090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0A0AD7C-88FF-4B89-BEBA-35822AF2CAC3}"/>
              </a:ext>
            </a:extLst>
          </p:cNvPr>
          <p:cNvSpPr txBox="1"/>
          <p:nvPr/>
        </p:nvSpPr>
        <p:spPr>
          <a:xfrm>
            <a:off x="1358900" y="5967413"/>
            <a:ext cx="5519738" cy="715962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19000"/>
              </a:prstClr>
            </a:outerShdw>
          </a:effectLst>
        </p:spPr>
        <p:txBody>
          <a:bodyPr wrap="none">
            <a:spAutoFit/>
          </a:bodyPr>
          <a:lstStyle/>
          <a:p>
            <a:pPr algn="dist" defTabSz="1019007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HGSMinchoE" charset="-128"/>
                <a:ea typeface="HGSMinchoE" charset="-128"/>
                <a:cs typeface="HGSMinchoE" charset="-128"/>
              </a:rPr>
              <a:t>事前注文で待たずに受取可能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770E469-A707-4068-86A4-09BE47F3AD48}"/>
              </a:ext>
            </a:extLst>
          </p:cNvPr>
          <p:cNvSpPr/>
          <p:nvPr/>
        </p:nvSpPr>
        <p:spPr>
          <a:xfrm>
            <a:off x="233363" y="6877050"/>
            <a:ext cx="7331075" cy="3679825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19007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2006"/>
          </a:p>
        </p:txBody>
      </p:sp>
      <p:pic>
        <p:nvPicPr>
          <p:cNvPr id="4101" name="図 16" descr="挿絵, プレート が含まれている画像&#10;&#10;自動的に生成された説明">
            <a:extLst>
              <a:ext uri="{FF2B5EF4-FFF2-40B4-BE49-F238E27FC236}">
                <a16:creationId xmlns:a16="http://schemas.microsoft.com/office/drawing/2014/main" id="{99511041-649C-4D48-9CCC-CD59BD93D0D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9496425"/>
            <a:ext cx="2392363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object 58">
            <a:extLst>
              <a:ext uri="{FF2B5EF4-FFF2-40B4-BE49-F238E27FC236}">
                <a16:creationId xmlns:a16="http://schemas.microsoft.com/office/drawing/2014/main" id="{42B50169-22C2-46CC-8C59-739A43C9976D}"/>
              </a:ext>
            </a:extLst>
          </p:cNvPr>
          <p:cNvSpPr/>
          <p:nvPr/>
        </p:nvSpPr>
        <p:spPr>
          <a:xfrm>
            <a:off x="1703388" y="7318375"/>
            <a:ext cx="1427162" cy="14271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019007" fontAlgn="auto">
              <a:spcBef>
                <a:spcPts val="0"/>
              </a:spcBef>
              <a:spcAft>
                <a:spcPts val="0"/>
              </a:spcAft>
              <a:defRPr/>
            </a:pPr>
            <a:endParaRPr sz="2006" dirty="0">
              <a:latin typeface="+mn-lt"/>
              <a:ea typeface="+mn-ea"/>
            </a:endParaRPr>
          </a:p>
        </p:txBody>
      </p:sp>
      <p:sp>
        <p:nvSpPr>
          <p:cNvPr id="4103" name="正方形/長方形 1">
            <a:extLst>
              <a:ext uri="{FF2B5EF4-FFF2-40B4-BE49-F238E27FC236}">
                <a16:creationId xmlns:a16="http://schemas.microsoft.com/office/drawing/2014/main" id="{0B2689E8-74B1-494F-A3CE-62F113457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82613" y="8966200"/>
            <a:ext cx="5494338" cy="133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87425">
              <a:tabLst>
                <a:tab pos="2786063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tabLst>
                <a:tab pos="2786063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tabLst>
                <a:tab pos="2786063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tabLst>
                <a:tab pos="2786063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tabLst>
                <a:tab pos="2786063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017588" fontAlgn="base">
              <a:spcBef>
                <a:spcPct val="0"/>
              </a:spcBef>
              <a:spcAft>
                <a:spcPct val="0"/>
              </a:spcAft>
              <a:tabLst>
                <a:tab pos="2786063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017588" fontAlgn="base">
              <a:spcBef>
                <a:spcPct val="0"/>
              </a:spcBef>
              <a:spcAft>
                <a:spcPct val="0"/>
              </a:spcAft>
              <a:tabLst>
                <a:tab pos="2786063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017588" fontAlgn="base">
              <a:spcBef>
                <a:spcPct val="0"/>
              </a:spcBef>
              <a:spcAft>
                <a:spcPct val="0"/>
              </a:spcAft>
              <a:tabLst>
                <a:tab pos="2786063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017588" fontAlgn="base">
              <a:spcBef>
                <a:spcPct val="0"/>
              </a:spcBef>
              <a:spcAft>
                <a:spcPct val="0"/>
              </a:spcAft>
              <a:tabLst>
                <a:tab pos="2786063" algn="l"/>
              </a:tabLst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ja-JP" altLang="en-US" sz="1400" dirty="0">
                <a:solidFill>
                  <a:srgbClr val="40210F"/>
                </a:solidFill>
                <a:latin typeface="HGSMinchoE" panose="02020900000000000000" pitchFamily="18" charset="-128"/>
                <a:ea typeface="HGSMinchoE" panose="02020900000000000000" pitchFamily="18" charset="-128"/>
              </a:rPr>
              <a:t>スマートフォンでこちらの二次元バーコードを</a:t>
            </a:r>
            <a:endParaRPr lang="en-US" altLang="ja-JP" sz="1400" dirty="0">
              <a:solidFill>
                <a:srgbClr val="40210F"/>
              </a:solidFill>
              <a:latin typeface="HGSMinchoE" panose="02020900000000000000" pitchFamily="18" charset="-128"/>
              <a:ea typeface="HGSMinchoE" panose="020209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400" dirty="0">
                <a:solidFill>
                  <a:srgbClr val="40210F"/>
                </a:solidFill>
                <a:latin typeface="HGSMinchoE" panose="02020900000000000000" pitchFamily="18" charset="-128"/>
                <a:ea typeface="HGSMinchoE" panose="02020900000000000000" pitchFamily="18" charset="-128"/>
              </a:rPr>
              <a:t>読み取って注文ページにアクセスしてください。</a:t>
            </a:r>
          </a:p>
          <a:p>
            <a:pPr>
              <a:lnSpc>
                <a:spcPct val="150000"/>
              </a:lnSpc>
            </a:pPr>
            <a:r>
              <a:rPr lang="ja-JP" altLang="en-US" sz="1400" dirty="0">
                <a:solidFill>
                  <a:srgbClr val="40210F"/>
                </a:solidFill>
                <a:latin typeface="HGSMinchoE" panose="02020900000000000000" pitchFamily="18" charset="-128"/>
                <a:ea typeface="HGSMinchoE" panose="02020900000000000000" pitchFamily="18" charset="-128"/>
              </a:rPr>
              <a:t>会員登録やアプリのインストールは不要。</a:t>
            </a:r>
            <a:endParaRPr lang="en-US" altLang="ja-JP" sz="1400" dirty="0">
              <a:solidFill>
                <a:srgbClr val="40210F"/>
              </a:solidFill>
              <a:latin typeface="HGSMinchoE" panose="02020900000000000000" pitchFamily="18" charset="-128"/>
              <a:ea typeface="HGSMinchoE" panose="02020900000000000000" pitchFamily="18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1400" dirty="0">
                <a:solidFill>
                  <a:srgbClr val="40210F"/>
                </a:solidFill>
                <a:latin typeface="HGSMinchoE" panose="02020900000000000000" pitchFamily="18" charset="-128"/>
                <a:ea typeface="HGSMinchoE" panose="02020900000000000000" pitchFamily="18" charset="-128"/>
              </a:rPr>
              <a:t>すぐに注文を始めることができます。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AD93F43-DDC3-4204-8229-1B23302C204D}"/>
              </a:ext>
            </a:extLst>
          </p:cNvPr>
          <p:cNvSpPr txBox="1"/>
          <p:nvPr/>
        </p:nvSpPr>
        <p:spPr>
          <a:xfrm>
            <a:off x="3600450" y="7181850"/>
            <a:ext cx="3775075" cy="1406525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19000"/>
              </a:prstClr>
            </a:outerShdw>
          </a:effectLst>
        </p:spPr>
        <p:txBody>
          <a:bodyPr wrap="none">
            <a:spAutoFit/>
          </a:bodyPr>
          <a:lstStyle/>
          <a:p>
            <a:pPr algn="dist" defTabSz="1019007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GSMinchoE" charset="-128"/>
                <a:ea typeface="HGSMinchoE" charset="-128"/>
                <a:cs typeface="HGSMinchoE" charset="-128"/>
              </a:rPr>
              <a:t>スマートフォンで注文が可能な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HGSMinchoE" charset="-128"/>
              <a:ea typeface="HGSMinchoE" charset="-128"/>
              <a:cs typeface="HGSMinchoE" charset="-128"/>
            </a:endParaRPr>
          </a:p>
          <a:p>
            <a:pPr algn="dist" defTabSz="1019007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GSMinchoE" charset="-128"/>
                <a:ea typeface="HGSMinchoE" charset="-128"/>
                <a:cs typeface="HGSMinchoE" charset="-128"/>
              </a:rPr>
              <a:t>セルフオーダーシステム</a:t>
            </a:r>
            <a:endParaRPr lang="en-US" altLang="ja-JP" dirty="0">
              <a:solidFill>
                <a:schemeClr val="tx1">
                  <a:lumMod val="65000"/>
                  <a:lumOff val="35000"/>
                </a:schemeClr>
              </a:solidFill>
              <a:latin typeface="HGSMinchoE" charset="-128"/>
              <a:ea typeface="HGSMinchoE" charset="-128"/>
              <a:cs typeface="HGSMinchoE" charset="-128"/>
            </a:endParaRPr>
          </a:p>
          <a:p>
            <a:pPr algn="dist" defTabSz="1019007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dirty="0">
                <a:solidFill>
                  <a:schemeClr val="tx1">
                    <a:lumMod val="65000"/>
                    <a:lumOff val="35000"/>
                  </a:schemeClr>
                </a:solidFill>
                <a:latin typeface="HGSMinchoE" charset="-128"/>
                <a:ea typeface="HGSMinchoE" charset="-128"/>
                <a:cs typeface="HGSMinchoE" charset="-128"/>
              </a:rPr>
              <a:t>TALABO</a:t>
            </a:r>
            <a:r>
              <a:rPr lang="ja-JP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HGSMinchoE" charset="-128"/>
                <a:ea typeface="HGSMinchoE" charset="-128"/>
                <a:cs typeface="HGSMinchoE" charset="-128"/>
              </a:rPr>
              <a:t>を導入してます。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71A9498-8CE8-40D0-B2F6-4E80955935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854" y="298377"/>
            <a:ext cx="2714987" cy="2714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9B7BA98-1009-409F-A0CB-4A2AF42926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7788" y="267199"/>
            <a:ext cx="3554477" cy="5185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7CEB43EF-8FB2-46E0-8EDC-FD477A0203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635" y="3281597"/>
            <a:ext cx="2709595" cy="2171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8" name="Picture 2" descr="筆文字風の四角型図形の画像">
            <a:extLst>
              <a:ext uri="{FF2B5EF4-FFF2-40B4-BE49-F238E27FC236}">
                <a16:creationId xmlns:a16="http://schemas.microsoft.com/office/drawing/2014/main" id="{6B9A8084-2209-4276-BE2D-3A6216A6F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3346450"/>
            <a:ext cx="2754313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4" descr="筆文字風の四角型図形の画像">
            <a:extLst>
              <a:ext uri="{FF2B5EF4-FFF2-40B4-BE49-F238E27FC236}">
                <a16:creationId xmlns:a16="http://schemas.microsoft.com/office/drawing/2014/main" id="{F507C42A-904B-4ADA-869B-44712395B2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290513"/>
            <a:ext cx="2851150" cy="276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6" descr="筆文字風の四角型図形の画像">
            <a:extLst>
              <a:ext uri="{FF2B5EF4-FFF2-40B4-BE49-F238E27FC236}">
                <a16:creationId xmlns:a16="http://schemas.microsoft.com/office/drawing/2014/main" id="{DDB04B04-16EA-4272-9F1F-142002B0D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88" y="311150"/>
            <a:ext cx="3614737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図 1">
            <a:extLst>
              <a:ext uri="{FF2B5EF4-FFF2-40B4-BE49-F238E27FC236}">
                <a16:creationId xmlns:a16="http://schemas.microsoft.com/office/drawing/2014/main" id="{424CBFBB-53FB-436B-A12C-9A1D243CD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185738"/>
            <a:ext cx="15335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1.pptx" id="{D8CEF92E-E621-4889-A2C4-D44EA4896D94}" vid="{7BA0B976-7AA0-4750-86DE-53A6EBAC7E7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107</Words>
  <Application>Microsoft Office PowerPoint</Application>
  <PresentationFormat>ユーザー設定</PresentationFormat>
  <Paragraphs>20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2" baseType="lpstr">
      <vt:lpstr>Calibri</vt:lpstr>
      <vt:lpstr>ＭＳ Ｐゴシック</vt:lpstr>
      <vt:lpstr>Arial</vt:lpstr>
      <vt:lpstr>Calibri Light</vt:lpstr>
      <vt:lpstr>HGP行書体</vt:lpstr>
      <vt:lpstr>MS PMincho</vt:lpstr>
      <vt:lpstr>HG明朝B</vt:lpstr>
      <vt:lpstr>HGSMinchoE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2018-01-31T10:43:45Z</dcterms:created>
  <dcterms:modified xsi:type="dcterms:W3CDTF">2020-08-28T17:48:56Z</dcterms:modified>
</cp:coreProperties>
</file>