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36"/>
  </p:notesMasterIdLst>
  <p:sldIdLst>
    <p:sldId id="256" r:id="rId2"/>
    <p:sldId id="345" r:id="rId3"/>
    <p:sldId id="275" r:id="rId4"/>
    <p:sldId id="276" r:id="rId5"/>
    <p:sldId id="277" r:id="rId6"/>
    <p:sldId id="262" r:id="rId7"/>
    <p:sldId id="282" r:id="rId8"/>
    <p:sldId id="307" r:id="rId9"/>
    <p:sldId id="352" r:id="rId10"/>
    <p:sldId id="361" r:id="rId11"/>
    <p:sldId id="354" r:id="rId12"/>
    <p:sldId id="355" r:id="rId13"/>
    <p:sldId id="356" r:id="rId14"/>
    <p:sldId id="312" r:id="rId15"/>
    <p:sldId id="313" r:id="rId16"/>
    <p:sldId id="316" r:id="rId17"/>
    <p:sldId id="331" r:id="rId18"/>
    <p:sldId id="330" r:id="rId19"/>
    <p:sldId id="317" r:id="rId20"/>
    <p:sldId id="318" r:id="rId21"/>
    <p:sldId id="320" r:id="rId22"/>
    <p:sldId id="362" r:id="rId23"/>
    <p:sldId id="322" r:id="rId24"/>
    <p:sldId id="332" r:id="rId25"/>
    <p:sldId id="335" r:id="rId26"/>
    <p:sldId id="337" r:id="rId27"/>
    <p:sldId id="340" r:id="rId28"/>
    <p:sldId id="341" r:id="rId29"/>
    <p:sldId id="342" r:id="rId30"/>
    <p:sldId id="343" r:id="rId31"/>
    <p:sldId id="344" r:id="rId32"/>
    <p:sldId id="359" r:id="rId33"/>
    <p:sldId id="360" r:id="rId34"/>
    <p:sldId id="272" r:id="rId35"/>
  </p:sldIdLst>
  <p:sldSz cx="9144000" cy="6858000" type="screen4x3"/>
  <p:notesSz cx="9144000" cy="6858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290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FF0066"/>
    <a:srgbClr val="FFCC4E"/>
    <a:srgbClr val="FF6600"/>
    <a:srgbClr val="CCFFCC"/>
    <a:srgbClr val="CCFFFF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7CE84F3-28C3-443E-9E96-99CF82512B78}" styleName="濃色スタイル 1 - アクセント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72" y="150"/>
      </p:cViewPr>
      <p:guideLst>
        <p:guide orient="horz" pos="2137"/>
        <p:guide pos="290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99ACD1-D355-447B-A951-7A0DEE14BCF6}" type="datetimeFigureOut">
              <a:rPr kumimoji="1" lang="ja-JP" altLang="en-US" smtClean="0"/>
              <a:t>2021/12/6</a:t>
            </a:fld>
            <a:endParaRPr kumimoji="1" lang="ja-JP" altLang="en-US" dirty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 dirty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5C15AD-A42A-4B6E-8C51-D062863B6F4A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679560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020" y="1769541"/>
            <a:ext cx="7080026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ja-JP" altLang="en-US" dirty="0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020" y="3598339"/>
            <a:ext cx="7080026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 dirty="0" smtClean="0"/>
              <a:t>マスター サブタイトルの書式設定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64F2C-29D2-48DF-B68E-4A5F8D2EF02B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313389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dirty="0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ja-JP" altLang="en-US" dirty="0" smtClean="0"/>
              <a:t>マスター テキストの書式設定</a:t>
            </a:r>
          </a:p>
          <a:p>
            <a:pPr lvl="1"/>
            <a:r>
              <a:rPr lang="ja-JP" altLang="en-US" dirty="0" smtClean="0"/>
              <a:t>第 </a:t>
            </a:r>
            <a:r>
              <a:rPr lang="en-US" altLang="ja-JP" dirty="0" smtClean="0"/>
              <a:t>2 </a:t>
            </a:r>
            <a:r>
              <a:rPr lang="ja-JP" altLang="en-US" dirty="0" smtClean="0"/>
              <a:t>レベル</a:t>
            </a:r>
          </a:p>
          <a:p>
            <a:pPr lvl="2"/>
            <a:r>
              <a:rPr lang="ja-JP" altLang="en-US" dirty="0" smtClean="0"/>
              <a:t>第 </a:t>
            </a:r>
            <a:r>
              <a:rPr lang="en-US" altLang="ja-JP" dirty="0" smtClean="0"/>
              <a:t>3 </a:t>
            </a:r>
            <a:r>
              <a:rPr lang="ja-JP" altLang="en-US" dirty="0" smtClean="0"/>
              <a:t>レベル</a:t>
            </a:r>
          </a:p>
          <a:p>
            <a:pPr lvl="3"/>
            <a:r>
              <a:rPr lang="ja-JP" altLang="en-US" dirty="0" smtClean="0"/>
              <a:t>第 </a:t>
            </a:r>
            <a:r>
              <a:rPr lang="en-US" altLang="ja-JP" dirty="0" smtClean="0"/>
              <a:t>4 </a:t>
            </a:r>
            <a:r>
              <a:rPr lang="ja-JP" altLang="en-US" dirty="0" smtClean="0"/>
              <a:t>レベル</a:t>
            </a:r>
          </a:p>
          <a:p>
            <a:pPr lvl="4"/>
            <a:r>
              <a:rPr lang="ja-JP" altLang="en-US" dirty="0" smtClean="0"/>
              <a:t>第 </a:t>
            </a:r>
            <a:r>
              <a:rPr lang="en-US" altLang="ja-JP" dirty="0" smtClean="0"/>
              <a:t>5 </a:t>
            </a:r>
            <a:r>
              <a:rPr lang="ja-JP" altLang="en-US" dirty="0" smtClean="0"/>
              <a:t>レベル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64F2C-29D2-48DF-B68E-4A5F8D2EF02B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552466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1" y="1761068"/>
            <a:ext cx="7192913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ja-JP" altLang="en-US" dirty="0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1" y="3589879"/>
            <a:ext cx="7192913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dirty="0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HG丸ｺﾞｼｯｸM-PRO" panose="020F0600000000000000" pitchFamily="50" charset="-128"/>
              </a:defRPr>
            </a:lvl1pPr>
          </a:lstStyle>
          <a:p>
            <a:endParaRPr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347" y="5883276"/>
            <a:ext cx="5004649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HG丸ｺﾞｼｯｸM-PRO" panose="020F0600000000000000" pitchFamily="50" charset="-128"/>
              </a:defRPr>
            </a:lvl1pPr>
          </a:lstStyle>
          <a:p>
            <a:endParaRPr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64F2C-29D2-48DF-B68E-4A5F8D2EF02B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656526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dirty="0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7" y="1732449"/>
            <a:ext cx="3795373" cy="4058750"/>
          </a:xfrm>
        </p:spPr>
        <p:txBody>
          <a:bodyPr anchor="t">
            <a:norm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ja-JP" altLang="en-US" dirty="0" smtClean="0"/>
              <a:t>マスター テキストの書式設定</a:t>
            </a:r>
          </a:p>
          <a:p>
            <a:pPr lvl="1"/>
            <a:r>
              <a:rPr lang="ja-JP" altLang="en-US" dirty="0" smtClean="0"/>
              <a:t>第 </a:t>
            </a:r>
            <a:r>
              <a:rPr lang="en-US" altLang="ja-JP" dirty="0" smtClean="0"/>
              <a:t>2 </a:t>
            </a:r>
            <a:r>
              <a:rPr lang="ja-JP" altLang="en-US" dirty="0" smtClean="0"/>
              <a:t>レベル</a:t>
            </a:r>
          </a:p>
          <a:p>
            <a:pPr lvl="2"/>
            <a:r>
              <a:rPr lang="ja-JP" altLang="en-US" dirty="0" smtClean="0"/>
              <a:t>第 </a:t>
            </a:r>
            <a:r>
              <a:rPr lang="en-US" altLang="ja-JP" dirty="0" smtClean="0"/>
              <a:t>3 </a:t>
            </a:r>
            <a:r>
              <a:rPr lang="ja-JP" altLang="en-US" dirty="0" smtClean="0"/>
              <a:t>レベル</a:t>
            </a:r>
          </a:p>
          <a:p>
            <a:pPr lvl="3"/>
            <a:r>
              <a:rPr lang="ja-JP" altLang="en-US" dirty="0" smtClean="0"/>
              <a:t>第 </a:t>
            </a:r>
            <a:r>
              <a:rPr lang="en-US" altLang="ja-JP" dirty="0" smtClean="0"/>
              <a:t>4 </a:t>
            </a:r>
            <a:r>
              <a:rPr lang="ja-JP" altLang="en-US" dirty="0" smtClean="0"/>
              <a:t>レベル</a:t>
            </a:r>
          </a:p>
          <a:p>
            <a:pPr lvl="4"/>
            <a:r>
              <a:rPr lang="ja-JP" altLang="en-US" dirty="0" smtClean="0"/>
              <a:t>第 </a:t>
            </a:r>
            <a:r>
              <a:rPr lang="en-US" altLang="ja-JP" dirty="0" smtClean="0"/>
              <a:t>5 </a:t>
            </a:r>
            <a:r>
              <a:rPr lang="ja-JP" altLang="en-US" dirty="0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2169" y="1732450"/>
            <a:ext cx="3798499" cy="4058751"/>
          </a:xfrm>
        </p:spPr>
        <p:txBody>
          <a:bodyPr anchor="t">
            <a:norm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ja-JP" altLang="en-US" dirty="0" smtClean="0"/>
              <a:t>マスター テキストの書式設定</a:t>
            </a:r>
          </a:p>
          <a:p>
            <a:pPr lvl="1"/>
            <a:r>
              <a:rPr lang="ja-JP" altLang="en-US" dirty="0" smtClean="0"/>
              <a:t>第 </a:t>
            </a:r>
            <a:r>
              <a:rPr lang="en-US" altLang="ja-JP" dirty="0" smtClean="0"/>
              <a:t>2 </a:t>
            </a:r>
            <a:r>
              <a:rPr lang="ja-JP" altLang="en-US" dirty="0" smtClean="0"/>
              <a:t>レベル</a:t>
            </a:r>
          </a:p>
          <a:p>
            <a:pPr lvl="2"/>
            <a:r>
              <a:rPr lang="ja-JP" altLang="en-US" dirty="0" smtClean="0"/>
              <a:t>第 </a:t>
            </a:r>
            <a:r>
              <a:rPr lang="en-US" altLang="ja-JP" dirty="0" smtClean="0"/>
              <a:t>3 </a:t>
            </a:r>
            <a:r>
              <a:rPr lang="ja-JP" altLang="en-US" dirty="0" smtClean="0"/>
              <a:t>レベル</a:t>
            </a:r>
          </a:p>
          <a:p>
            <a:pPr lvl="3"/>
            <a:r>
              <a:rPr lang="ja-JP" altLang="en-US" dirty="0" smtClean="0"/>
              <a:t>第 </a:t>
            </a:r>
            <a:r>
              <a:rPr lang="en-US" altLang="ja-JP" dirty="0" smtClean="0"/>
              <a:t>4 </a:t>
            </a:r>
            <a:r>
              <a:rPr lang="ja-JP" altLang="en-US" dirty="0" smtClean="0"/>
              <a:t>レベル</a:t>
            </a:r>
          </a:p>
          <a:p>
            <a:pPr lvl="4"/>
            <a:r>
              <a:rPr lang="ja-JP" altLang="en-US" dirty="0" smtClean="0"/>
              <a:t>第 </a:t>
            </a:r>
            <a:r>
              <a:rPr lang="en-US" altLang="ja-JP" dirty="0" smtClean="0"/>
              <a:t>5 </a:t>
            </a:r>
            <a:r>
              <a:rPr lang="ja-JP" altLang="en-US" dirty="0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HG丸ｺﾞｼｯｸM-PRO" panose="020F0600000000000000" pitchFamily="50" charset="-128"/>
              </a:defRPr>
            </a:lvl1pPr>
          </a:lstStyle>
          <a:p>
            <a:endParaRPr lang="ja-JP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347" y="5883276"/>
            <a:ext cx="5004649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HG丸ｺﾞｼｯｸM-PRO" panose="020F0600000000000000" pitchFamily="50" charset="-128"/>
              </a:defRPr>
            </a:lvl1pPr>
          </a:lstStyle>
          <a:p>
            <a:endParaRPr lang="ja-JP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64F2C-29D2-48DF-B68E-4A5F8D2EF02B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28444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Slate-V2-S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345" y="1770323"/>
            <a:ext cx="3787423" cy="4112953"/>
          </a:xfrm>
          <a:prstGeom prst="rect">
            <a:avLst/>
          </a:prstGeom>
        </p:spPr>
      </p:pic>
      <p:pic>
        <p:nvPicPr>
          <p:cNvPr id="14" name="Picture 13" descr="Slate-V2-S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3245" y="1770323"/>
            <a:ext cx="3787423" cy="41129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dirty="0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4404" y="1835254"/>
            <a:ext cx="3657258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dirty="0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404" y="2380138"/>
            <a:ext cx="3657258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ja-JP" altLang="en-US" dirty="0" smtClean="0"/>
              <a:t>マスター テキストの書式設定</a:t>
            </a:r>
          </a:p>
          <a:p>
            <a:pPr lvl="1"/>
            <a:r>
              <a:rPr lang="ja-JP" altLang="en-US" dirty="0" smtClean="0"/>
              <a:t>第 </a:t>
            </a:r>
            <a:r>
              <a:rPr lang="en-US" altLang="ja-JP" dirty="0" smtClean="0"/>
              <a:t>2 </a:t>
            </a:r>
            <a:r>
              <a:rPr lang="ja-JP" altLang="en-US" dirty="0" smtClean="0"/>
              <a:t>レベル</a:t>
            </a:r>
          </a:p>
          <a:p>
            <a:pPr lvl="2"/>
            <a:r>
              <a:rPr lang="ja-JP" altLang="en-US" dirty="0" smtClean="0"/>
              <a:t>第 </a:t>
            </a:r>
            <a:r>
              <a:rPr lang="en-US" altLang="ja-JP" dirty="0" smtClean="0"/>
              <a:t>3 </a:t>
            </a:r>
            <a:r>
              <a:rPr lang="ja-JP" altLang="en-US" dirty="0" smtClean="0"/>
              <a:t>レベル</a:t>
            </a:r>
          </a:p>
          <a:p>
            <a:pPr lvl="3"/>
            <a:r>
              <a:rPr lang="ja-JP" altLang="en-US" dirty="0" smtClean="0"/>
              <a:t>第 </a:t>
            </a:r>
            <a:r>
              <a:rPr lang="en-US" altLang="ja-JP" dirty="0" smtClean="0"/>
              <a:t>4 </a:t>
            </a:r>
            <a:r>
              <a:rPr lang="ja-JP" altLang="en-US" dirty="0" smtClean="0"/>
              <a:t>レベル</a:t>
            </a:r>
          </a:p>
          <a:p>
            <a:pPr lvl="4"/>
            <a:r>
              <a:rPr lang="ja-JP" altLang="en-US" dirty="0" smtClean="0"/>
              <a:t>第 </a:t>
            </a:r>
            <a:r>
              <a:rPr lang="en-US" altLang="ja-JP" dirty="0" smtClean="0"/>
              <a:t>5 </a:t>
            </a:r>
            <a:r>
              <a:rPr lang="ja-JP" altLang="en-US" dirty="0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21225" y="1835255"/>
            <a:ext cx="3671498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dirty="0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21225" y="2380138"/>
            <a:ext cx="3671498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ja-JP" altLang="en-US" dirty="0" smtClean="0"/>
              <a:t>マスター テキストの書式設定</a:t>
            </a:r>
          </a:p>
          <a:p>
            <a:pPr lvl="1"/>
            <a:r>
              <a:rPr lang="ja-JP" altLang="en-US" dirty="0" smtClean="0"/>
              <a:t>第 </a:t>
            </a:r>
            <a:r>
              <a:rPr lang="en-US" altLang="ja-JP" dirty="0" smtClean="0"/>
              <a:t>2 </a:t>
            </a:r>
            <a:r>
              <a:rPr lang="ja-JP" altLang="en-US" dirty="0" smtClean="0"/>
              <a:t>レベル</a:t>
            </a:r>
          </a:p>
          <a:p>
            <a:pPr lvl="2"/>
            <a:r>
              <a:rPr lang="ja-JP" altLang="en-US" dirty="0" smtClean="0"/>
              <a:t>第 </a:t>
            </a:r>
            <a:r>
              <a:rPr lang="en-US" altLang="ja-JP" dirty="0" smtClean="0"/>
              <a:t>3 </a:t>
            </a:r>
            <a:r>
              <a:rPr lang="ja-JP" altLang="en-US" dirty="0" smtClean="0"/>
              <a:t>レベル</a:t>
            </a:r>
          </a:p>
          <a:p>
            <a:pPr lvl="3"/>
            <a:r>
              <a:rPr lang="ja-JP" altLang="en-US" dirty="0" smtClean="0"/>
              <a:t>第 </a:t>
            </a:r>
            <a:r>
              <a:rPr lang="en-US" altLang="ja-JP" dirty="0" smtClean="0"/>
              <a:t>4 </a:t>
            </a:r>
            <a:r>
              <a:rPr lang="ja-JP" altLang="en-US" dirty="0" smtClean="0"/>
              <a:t>レベル</a:t>
            </a:r>
          </a:p>
          <a:p>
            <a:pPr lvl="4"/>
            <a:r>
              <a:rPr lang="ja-JP" altLang="en-US" dirty="0" smtClean="0"/>
              <a:t>第 </a:t>
            </a:r>
            <a:r>
              <a:rPr lang="en-US" altLang="ja-JP" dirty="0" smtClean="0"/>
              <a:t>5 </a:t>
            </a:r>
            <a:r>
              <a:rPr lang="ja-JP" altLang="en-US" dirty="0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HG丸ｺﾞｼｯｸM-PRO" panose="020F0600000000000000" pitchFamily="50" charset="-128"/>
              </a:defRPr>
            </a:lvl1pPr>
          </a:lstStyle>
          <a:p>
            <a:endParaRPr lang="ja-JP" alt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685347" y="5883276"/>
            <a:ext cx="5004649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HG丸ｺﾞｼｯｸM-PRO" panose="020F0600000000000000" pitchFamily="50" charset="-128"/>
              </a:defRPr>
            </a:lvl1pPr>
          </a:lstStyle>
          <a:p>
            <a:endParaRPr lang="ja-JP" alt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64F2C-29D2-48DF-B68E-4A5F8D2EF02B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19201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dirty="0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HG丸ｺﾞｼｯｸM-PRO" panose="020F0600000000000000" pitchFamily="50" charset="-128"/>
              </a:defRPr>
            </a:lvl1pPr>
          </a:lstStyle>
          <a:p>
            <a:endParaRPr lang="ja-JP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85347" y="5883276"/>
            <a:ext cx="5004649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HG丸ｺﾞｼｯｸM-PRO" panose="020F0600000000000000" pitchFamily="50" charset="-128"/>
              </a:defRPr>
            </a:lvl1pPr>
          </a:lstStyle>
          <a:p>
            <a:endParaRPr lang="ja-JP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64F2C-29D2-48DF-B68E-4A5F8D2EF02B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793795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HG丸ｺﾞｼｯｸM-PRO" panose="020F0600000000000000" pitchFamily="50" charset="-128"/>
              </a:defRPr>
            </a:lvl1pPr>
          </a:lstStyle>
          <a:p>
            <a:endParaRPr lang="ja-JP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85347" y="5883276"/>
            <a:ext cx="5004649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HG丸ｺﾞｼｯｸM-PRO" panose="020F0600000000000000" pitchFamily="50" charset="-128"/>
              </a:defRPr>
            </a:lvl1pPr>
          </a:lstStyle>
          <a:p>
            <a:endParaRPr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64F2C-29D2-48DF-B68E-4A5F8D2EF02B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957454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0"/>
            <a:ext cx="2780167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ja-JP" altLang="en-US" dirty="0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1725" y="609600"/>
            <a:ext cx="4808943" cy="5181600"/>
          </a:xfrm>
        </p:spPr>
        <p:txBody>
          <a:bodyPr>
            <a:norm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ja-JP" altLang="en-US" dirty="0" smtClean="0"/>
              <a:t>マスター テキストの書式設定</a:t>
            </a:r>
          </a:p>
          <a:p>
            <a:pPr lvl="1"/>
            <a:r>
              <a:rPr lang="ja-JP" altLang="en-US" dirty="0" smtClean="0"/>
              <a:t>第 </a:t>
            </a:r>
            <a:r>
              <a:rPr lang="en-US" altLang="ja-JP" dirty="0" smtClean="0"/>
              <a:t>2 </a:t>
            </a:r>
            <a:r>
              <a:rPr lang="ja-JP" altLang="en-US" dirty="0" smtClean="0"/>
              <a:t>レベル</a:t>
            </a:r>
          </a:p>
          <a:p>
            <a:pPr lvl="2"/>
            <a:r>
              <a:rPr lang="ja-JP" altLang="en-US" dirty="0" smtClean="0"/>
              <a:t>第 </a:t>
            </a:r>
            <a:r>
              <a:rPr lang="en-US" altLang="ja-JP" dirty="0" smtClean="0"/>
              <a:t>3 </a:t>
            </a:r>
            <a:r>
              <a:rPr lang="ja-JP" altLang="en-US" dirty="0" smtClean="0"/>
              <a:t>レベル</a:t>
            </a:r>
          </a:p>
          <a:p>
            <a:pPr lvl="3"/>
            <a:r>
              <a:rPr lang="ja-JP" altLang="en-US" dirty="0" smtClean="0"/>
              <a:t>第 </a:t>
            </a:r>
            <a:r>
              <a:rPr lang="en-US" altLang="ja-JP" dirty="0" smtClean="0"/>
              <a:t>4 </a:t>
            </a:r>
            <a:r>
              <a:rPr lang="ja-JP" altLang="en-US" dirty="0" smtClean="0"/>
              <a:t>レベル</a:t>
            </a:r>
          </a:p>
          <a:p>
            <a:pPr lvl="4"/>
            <a:r>
              <a:rPr lang="ja-JP" altLang="en-US" dirty="0" smtClean="0"/>
              <a:t>第 </a:t>
            </a:r>
            <a:r>
              <a:rPr lang="en-US" altLang="ja-JP" dirty="0" smtClean="0"/>
              <a:t>5 </a:t>
            </a:r>
            <a:r>
              <a:rPr lang="ja-JP" altLang="en-US" dirty="0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2431518"/>
            <a:ext cx="2780167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dirty="0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HG丸ｺﾞｼｯｸM-PRO" panose="020F0600000000000000" pitchFamily="50" charset="-128"/>
              </a:defRPr>
            </a:lvl1pPr>
          </a:lstStyle>
          <a:p>
            <a:endParaRPr lang="ja-JP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347" y="5883276"/>
            <a:ext cx="5004649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HG丸ｺﾞｼｯｸM-PRO" panose="020F0600000000000000" pitchFamily="50" charset="-128"/>
              </a:defRPr>
            </a:lvl1pPr>
          </a:lstStyle>
          <a:p>
            <a:endParaRPr lang="ja-JP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64F2C-29D2-48DF-B68E-4A5F8D2EF02B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970396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Slate-V2-S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4987" y="609923"/>
            <a:ext cx="3428146" cy="52054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923"/>
            <a:ext cx="3924676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ja-JP" altLang="en-US" dirty="0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976728" y="743989"/>
            <a:ext cx="3165375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ja-JP" altLang="en-US" dirty="0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2439261"/>
            <a:ext cx="3924676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dirty="0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HG丸ｺﾞｼｯｸM-PRO" panose="020F0600000000000000" pitchFamily="50" charset="-128"/>
              </a:defRPr>
            </a:lvl1pPr>
          </a:lstStyle>
          <a:p>
            <a:endParaRPr lang="ja-JP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347" y="5883276"/>
            <a:ext cx="5004649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HG丸ｺﾞｼｯｸM-PRO" panose="020F0600000000000000" pitchFamily="50" charset="-128"/>
              </a:defRPr>
            </a:lvl1pPr>
          </a:lstStyle>
          <a:p>
            <a:endParaRPr lang="ja-JP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64F2C-29D2-48DF-B68E-4A5F8D2EF02B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126281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パノラマ写真 (キャプション付き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late-V2-S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995" y="540085"/>
            <a:ext cx="7656010" cy="383437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4" y="4565255"/>
            <a:ext cx="7766495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ja-JP" altLang="en-US" dirty="0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26217" y="695010"/>
            <a:ext cx="7285600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dirty="0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5108728"/>
            <a:ext cx="776532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dirty="0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HG丸ｺﾞｼｯｸM-PRO" panose="020F0600000000000000" pitchFamily="50" charset="-128"/>
              </a:defRPr>
            </a:lvl1pPr>
          </a:lstStyle>
          <a:p>
            <a:endParaRPr lang="ja-JP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347" y="5883276"/>
            <a:ext cx="5004649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HG丸ｺﾞｼｯｸM-PRO" panose="020F0600000000000000" pitchFamily="50" charset="-128"/>
              </a:defRPr>
            </a:lvl1pPr>
          </a:lstStyle>
          <a:p>
            <a:endParaRPr lang="ja-JP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64F2C-29D2-48DF-B68E-4A5F8D2EF02B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395785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とキャプ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608437"/>
            <a:ext cx="776532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ja-JP" altLang="en-US" dirty="0" smtClean="0"/>
              <a:t>マスター タイトルの書式設定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295180"/>
            <a:ext cx="7765322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dirty="0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HG丸ｺﾞｼｯｸM-PRO" panose="020F0600000000000000" pitchFamily="50" charset="-128"/>
              </a:defRPr>
            </a:lvl1pPr>
          </a:lstStyle>
          <a:p>
            <a:endParaRPr lang="ja-JP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347" y="5883276"/>
            <a:ext cx="5004649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HG丸ｺﾞｼｯｸM-PRO" panose="020F0600000000000000" pitchFamily="50" charset="-128"/>
              </a:defRPr>
            </a:lvl1pPr>
          </a:lstStyle>
          <a:p>
            <a:endParaRPr lang="ja-JP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64F2C-29D2-48DF-B68E-4A5F8D2EF02B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00686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用 (キャプション付き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ja-JP" altLang="en-US" dirty="0" smtClean="0"/>
              <a:t>マスター タイトルの書式設定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3"/>
            <a:ext cx="6564224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dirty="0" smtClean="0"/>
              <a:t>マスター テキストの書式設定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304353"/>
            <a:ext cx="7765322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dirty="0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HG丸ｺﾞｼｯｸM-PRO" panose="020F0600000000000000" pitchFamily="50" charset="-128"/>
              </a:defRPr>
            </a:lvl1pPr>
          </a:lstStyle>
          <a:p>
            <a:endParaRPr lang="ja-JP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347" y="5883276"/>
            <a:ext cx="5004649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HG丸ｺﾞｼｯｸM-PRO" panose="020F0600000000000000" pitchFamily="50" charset="-128"/>
              </a:defRPr>
            </a:lvl1pPr>
          </a:lstStyle>
          <a:p>
            <a:endParaRPr lang="ja-JP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64F2C-29D2-48DF-B68E-4A5F8D2EF02B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27459" y="873912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  <a:ea typeface="HG丸ｺﾞｼｯｸM-PRO" panose="020F0600000000000000" pitchFamily="50" charset="-128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28359" y="2933245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  <a:ea typeface="HG丸ｺﾞｼｯｸM-PRO" panose="020F0600000000000000" pitchFamily="50" charset="-128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943803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2126943"/>
            <a:ext cx="7765322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dirty="0" smtClean="0"/>
              <a:t>マスター タイトルの書式設定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9" y="4650556"/>
            <a:ext cx="776414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dirty="0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HG丸ｺﾞｼｯｸM-PRO" panose="020F0600000000000000" pitchFamily="50" charset="-128"/>
              </a:defRPr>
            </a:lvl1pPr>
          </a:lstStyle>
          <a:p>
            <a:endParaRPr lang="ja-JP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347" y="5883276"/>
            <a:ext cx="5004649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HG丸ｺﾞｼｯｸM-PRO" panose="020F0600000000000000" pitchFamily="50" charset="-128"/>
              </a:defRPr>
            </a:lvl1pPr>
          </a:lstStyle>
          <a:p>
            <a:endParaRPr lang="ja-JP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64F2C-29D2-48DF-B68E-4A5F8D2EF02B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652696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6" y="609600"/>
            <a:ext cx="7765322" cy="97045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 dirty="0" smtClean="0"/>
              <a:t>マスター タイトルの書式設定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1885950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dirty="0" smtClean="0"/>
              <a:t>マスター テキストの書式設定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2571750"/>
            <a:ext cx="2475738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dirty="0" smtClean="0"/>
              <a:t>マスター テキストの書式設定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5033" y="1885950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dirty="0" smtClean="0"/>
              <a:t>マスター テキストの書式設定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76" y="2571750"/>
            <a:ext cx="2475738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dirty="0" smtClean="0"/>
              <a:t>マスター テキストの書式設定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4929" y="1885950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dirty="0" smtClean="0"/>
              <a:t>マスター テキストの書式設定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4929" y="2571750"/>
            <a:ext cx="2475738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dirty="0" smtClean="0"/>
              <a:t>マスター テキストの書式設定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HG丸ｺﾞｼｯｸM-PRO" panose="020F0600000000000000" pitchFamily="50" charset="-128"/>
              </a:defRPr>
            </a:lvl1pPr>
          </a:lstStyle>
          <a:p>
            <a:endParaRPr lang="ja-JP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85347" y="5883276"/>
            <a:ext cx="5004649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HG丸ｺﾞｼｯｸM-PRO" panose="020F0600000000000000" pitchFamily="50" charset="-128"/>
              </a:defRPr>
            </a:lvl1pPr>
          </a:lstStyle>
          <a:p>
            <a:endParaRPr lang="ja-JP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64F2C-29D2-48DF-B68E-4A5F8D2EF02B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7253438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つの画像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ate-V2-S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239" y="1826045"/>
            <a:ext cx="2529046" cy="1833558"/>
          </a:xfrm>
          <a:prstGeom prst="rect">
            <a:avLst/>
          </a:prstGeom>
        </p:spPr>
      </p:pic>
      <p:pic>
        <p:nvPicPr>
          <p:cNvPr id="28" name="Picture 27" descr="Slate-V2-S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3813" y="1826045"/>
            <a:ext cx="2529046" cy="1833558"/>
          </a:xfrm>
          <a:prstGeom prst="rect">
            <a:avLst/>
          </a:prstGeom>
        </p:spPr>
      </p:pic>
      <p:pic>
        <p:nvPicPr>
          <p:cNvPr id="29" name="Picture 28" descr="Slate-V2-S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1715" y="1826045"/>
            <a:ext cx="2529046" cy="1833558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6" y="609600"/>
            <a:ext cx="7765322" cy="97045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 dirty="0" smtClean="0"/>
              <a:t>マスター タイトルの書式設定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6" y="3904106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dirty="0" smtClean="0"/>
              <a:t>マスター テキストの書式設定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763577" y="1938918"/>
            <a:ext cx="2319276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ja-JP" altLang="en-US" dirty="0" smtClean="0"/>
              <a:t>図を追加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6" y="4480369"/>
            <a:ext cx="2475738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dirty="0" smtClean="0"/>
              <a:t>マスター テキストの書式設定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91" y="3904106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dirty="0" smtClean="0"/>
              <a:t>マスター テキストの書式設定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09307" y="1939094"/>
            <a:ext cx="2319276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ja-JP" altLang="en-US" dirty="0" smtClean="0"/>
              <a:t>図を追加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75" y="4480368"/>
            <a:ext cx="2476753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dirty="0" smtClean="0"/>
              <a:t>マスター テキストの書式設定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5023" y="3904106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dirty="0" smtClean="0"/>
              <a:t>マスター テキストの書式設定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056774" y="1934432"/>
            <a:ext cx="2319276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ja-JP" altLang="en-US" dirty="0" smtClean="0"/>
              <a:t>図を追加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4929" y="4480366"/>
            <a:ext cx="2475738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dirty="0" smtClean="0"/>
              <a:t>マスター テキストの書式設定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HG丸ｺﾞｼｯｸM-PRO" panose="020F0600000000000000" pitchFamily="50" charset="-128"/>
              </a:defRPr>
            </a:lvl1pPr>
          </a:lstStyle>
          <a:p>
            <a:endParaRPr lang="ja-JP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85347" y="5883276"/>
            <a:ext cx="5004649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HG丸ｺﾞｼｯｸM-PRO" panose="020F0600000000000000" pitchFamily="50" charset="-128"/>
              </a:defRPr>
            </a:lvl1pPr>
          </a:lstStyle>
          <a:p>
            <a:endParaRPr lang="ja-JP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64F2C-29D2-48DF-B68E-4A5F8D2EF02B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50673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dirty="0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ja-JP" altLang="en-US" dirty="0" smtClean="0"/>
              <a:t>マスター テキストの書式設定</a:t>
            </a:r>
          </a:p>
          <a:p>
            <a:pPr lvl="1"/>
            <a:r>
              <a:rPr lang="ja-JP" altLang="en-US" dirty="0" smtClean="0"/>
              <a:t>第 </a:t>
            </a:r>
            <a:r>
              <a:rPr lang="en-US" altLang="ja-JP" dirty="0" smtClean="0"/>
              <a:t>2 </a:t>
            </a:r>
            <a:r>
              <a:rPr lang="ja-JP" altLang="en-US" dirty="0" smtClean="0"/>
              <a:t>レベル</a:t>
            </a:r>
          </a:p>
          <a:p>
            <a:pPr lvl="2"/>
            <a:r>
              <a:rPr lang="ja-JP" altLang="en-US" dirty="0" smtClean="0"/>
              <a:t>第 </a:t>
            </a:r>
            <a:r>
              <a:rPr lang="en-US" altLang="ja-JP" dirty="0" smtClean="0"/>
              <a:t>3 </a:t>
            </a:r>
            <a:r>
              <a:rPr lang="ja-JP" altLang="en-US" dirty="0" smtClean="0"/>
              <a:t>レベル</a:t>
            </a:r>
          </a:p>
          <a:p>
            <a:pPr lvl="3"/>
            <a:r>
              <a:rPr lang="ja-JP" altLang="en-US" dirty="0" smtClean="0"/>
              <a:t>第 </a:t>
            </a:r>
            <a:r>
              <a:rPr lang="en-US" altLang="ja-JP" dirty="0" smtClean="0"/>
              <a:t>4 </a:t>
            </a:r>
            <a:r>
              <a:rPr lang="ja-JP" altLang="en-US" dirty="0" smtClean="0"/>
              <a:t>レベル</a:t>
            </a:r>
          </a:p>
          <a:p>
            <a:pPr lvl="4"/>
            <a:r>
              <a:rPr lang="ja-JP" altLang="en-US" dirty="0" smtClean="0"/>
              <a:t>第 </a:t>
            </a:r>
            <a:r>
              <a:rPr lang="en-US" altLang="ja-JP" dirty="0" smtClean="0"/>
              <a:t>5 </a:t>
            </a:r>
            <a:r>
              <a:rPr lang="ja-JP" altLang="en-US" dirty="0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HG丸ｺﾞｼｯｸM-PRO" panose="020F0600000000000000" pitchFamily="50" charset="-128"/>
              </a:defRPr>
            </a:lvl1pPr>
          </a:lstStyle>
          <a:p>
            <a:endParaRPr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347" y="5883276"/>
            <a:ext cx="5004649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HG丸ｺﾞｼｯｸM-PRO" panose="020F0600000000000000" pitchFamily="50" charset="-128"/>
              </a:defRPr>
            </a:lvl1pPr>
          </a:lstStyle>
          <a:p>
            <a:endParaRPr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64F2C-29D2-48DF-B68E-4A5F8D2EF02B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828034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37302" y="609600"/>
            <a:ext cx="1713365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ja-JP" altLang="en-US" dirty="0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347" y="609600"/>
            <a:ext cx="5937654" cy="5181601"/>
          </a:xfrm>
        </p:spPr>
        <p:txBody>
          <a:bodyPr vert="eaVert" anchor="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ja-JP" altLang="en-US" dirty="0" smtClean="0"/>
              <a:t>マスター テキストの書式設定</a:t>
            </a:r>
          </a:p>
          <a:p>
            <a:pPr lvl="1"/>
            <a:r>
              <a:rPr lang="ja-JP" altLang="en-US" dirty="0" smtClean="0"/>
              <a:t>第 </a:t>
            </a:r>
            <a:r>
              <a:rPr lang="en-US" altLang="ja-JP" dirty="0" smtClean="0"/>
              <a:t>2 </a:t>
            </a:r>
            <a:r>
              <a:rPr lang="ja-JP" altLang="en-US" dirty="0" smtClean="0"/>
              <a:t>レベル</a:t>
            </a:r>
          </a:p>
          <a:p>
            <a:pPr lvl="2"/>
            <a:r>
              <a:rPr lang="ja-JP" altLang="en-US" dirty="0" smtClean="0"/>
              <a:t>第 </a:t>
            </a:r>
            <a:r>
              <a:rPr lang="en-US" altLang="ja-JP" dirty="0" smtClean="0"/>
              <a:t>3 </a:t>
            </a:r>
            <a:r>
              <a:rPr lang="ja-JP" altLang="en-US" dirty="0" smtClean="0"/>
              <a:t>レベル</a:t>
            </a:r>
          </a:p>
          <a:p>
            <a:pPr lvl="3"/>
            <a:r>
              <a:rPr lang="ja-JP" altLang="en-US" dirty="0" smtClean="0"/>
              <a:t>第 </a:t>
            </a:r>
            <a:r>
              <a:rPr lang="en-US" altLang="ja-JP" dirty="0" smtClean="0"/>
              <a:t>4 </a:t>
            </a:r>
            <a:r>
              <a:rPr lang="ja-JP" altLang="en-US" dirty="0" smtClean="0"/>
              <a:t>レベル</a:t>
            </a:r>
          </a:p>
          <a:p>
            <a:pPr lvl="4"/>
            <a:r>
              <a:rPr lang="ja-JP" altLang="en-US" dirty="0" smtClean="0"/>
              <a:t>第 </a:t>
            </a:r>
            <a:r>
              <a:rPr lang="en-US" altLang="ja-JP" dirty="0" smtClean="0"/>
              <a:t>5 </a:t>
            </a:r>
            <a:r>
              <a:rPr lang="ja-JP" altLang="en-US" dirty="0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HG丸ｺﾞｼｯｸM-PRO" panose="020F0600000000000000" pitchFamily="50" charset="-128"/>
              </a:defRPr>
            </a:lvl1pPr>
          </a:lstStyle>
          <a:p>
            <a:endParaRPr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347" y="5883276"/>
            <a:ext cx="5004649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HG丸ｺﾞｼｯｸM-PRO" panose="020F0600000000000000" pitchFamily="50" charset="-128"/>
              </a:defRPr>
            </a:lvl1pPr>
          </a:lstStyle>
          <a:p>
            <a:endParaRPr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64F2C-29D2-48DF-B68E-4A5F8D2EF02B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862450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6" y="195445"/>
            <a:ext cx="7765322" cy="805582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dirty="0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0632" y="1280160"/>
            <a:ext cx="8643486" cy="512064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ja-JP" altLang="en-US" dirty="0" smtClean="0"/>
              <a:t>マスター テキストの書式設定</a:t>
            </a:r>
          </a:p>
          <a:p>
            <a:pPr lvl="1"/>
            <a:r>
              <a:rPr lang="ja-JP" altLang="en-US" dirty="0" smtClean="0"/>
              <a:t>第 </a:t>
            </a:r>
            <a:r>
              <a:rPr lang="en-US" altLang="ja-JP" dirty="0" smtClean="0"/>
              <a:t>2 </a:t>
            </a:r>
            <a:r>
              <a:rPr lang="ja-JP" altLang="en-US" dirty="0" smtClean="0"/>
              <a:t>レベル</a:t>
            </a:r>
          </a:p>
          <a:p>
            <a:pPr lvl="2"/>
            <a:r>
              <a:rPr lang="ja-JP" altLang="en-US" dirty="0" smtClean="0"/>
              <a:t>第 </a:t>
            </a:r>
            <a:r>
              <a:rPr lang="en-US" altLang="ja-JP" dirty="0" smtClean="0"/>
              <a:t>3 </a:t>
            </a:r>
            <a:r>
              <a:rPr lang="ja-JP" altLang="en-US" dirty="0" smtClean="0"/>
              <a:t>レベル</a:t>
            </a:r>
          </a:p>
          <a:p>
            <a:pPr lvl="3"/>
            <a:r>
              <a:rPr lang="ja-JP" altLang="en-US" dirty="0" smtClean="0"/>
              <a:t>第 </a:t>
            </a:r>
            <a:r>
              <a:rPr lang="en-US" altLang="ja-JP" dirty="0" smtClean="0"/>
              <a:t>4 </a:t>
            </a:r>
            <a:r>
              <a:rPr lang="ja-JP" altLang="en-US" dirty="0" smtClean="0"/>
              <a:t>レベル</a:t>
            </a:r>
          </a:p>
          <a:p>
            <a:pPr lvl="4"/>
            <a:r>
              <a:rPr lang="ja-JP" altLang="en-US" dirty="0" smtClean="0"/>
              <a:t>第 </a:t>
            </a:r>
            <a:r>
              <a:rPr lang="en-US" altLang="ja-JP" dirty="0" smtClean="0"/>
              <a:t>5 </a:t>
            </a:r>
            <a:r>
              <a:rPr lang="ja-JP" altLang="en-US" dirty="0" smtClean="0"/>
              <a:t>レベル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78841" y="6545179"/>
            <a:ext cx="565159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  <a:ea typeface="HG丸ｺﾞｼｯｸM-PRO" panose="020F0600000000000000" pitchFamily="50" charset="-128"/>
              </a:defRPr>
            </a:lvl1pPr>
          </a:lstStyle>
          <a:p>
            <a:fld id="{FAA64F2C-29D2-48DF-B68E-4A5F8D2EF02B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542830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  <p:sldLayoutId id="2147483781" r:id="rId13"/>
    <p:sldLayoutId id="2147483782" r:id="rId14"/>
    <p:sldLayoutId id="2147483783" r:id="rId15"/>
    <p:sldLayoutId id="2147483784" r:id="rId16"/>
    <p:sldLayoutId id="2147483785" r:id="rId17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kumimoji="1" sz="4000" b="1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HG丸ｺﾞｼｯｸM-PRO" panose="020F0600000000000000" pitchFamily="50" charset="-128"/>
          <a:ea typeface="HG丸ｺﾞｼｯｸM-PRO" panose="020F0600000000000000" pitchFamily="50" charset="-128"/>
          <a:cs typeface="いろはマル Medium" panose="020B0402020203020207" pitchFamily="50" charset="-128"/>
        </a:defRPr>
      </a:lvl1pPr>
      <a:lvl2pPr eaLnBrk="1" hangingPunct="1">
        <a:defRPr kumimoji="1">
          <a:solidFill>
            <a:schemeClr val="tx2"/>
          </a:solidFill>
        </a:defRPr>
      </a:lvl2pPr>
      <a:lvl3pPr eaLnBrk="1" hangingPunct="1">
        <a:defRPr kumimoji="1">
          <a:solidFill>
            <a:schemeClr val="tx2"/>
          </a:solidFill>
        </a:defRPr>
      </a:lvl3pPr>
      <a:lvl4pPr eaLnBrk="1" hangingPunct="1">
        <a:defRPr kumimoji="1">
          <a:solidFill>
            <a:schemeClr val="tx2"/>
          </a:solidFill>
        </a:defRPr>
      </a:lvl4pPr>
      <a:lvl5pPr eaLnBrk="1" hangingPunct="1">
        <a:defRPr kumimoji="1">
          <a:solidFill>
            <a:schemeClr val="tx2"/>
          </a:solidFill>
        </a:defRPr>
      </a:lvl5pPr>
      <a:lvl6pPr eaLnBrk="1" hangingPunct="1">
        <a:defRPr kumimoji="1">
          <a:solidFill>
            <a:schemeClr val="tx2"/>
          </a:solidFill>
        </a:defRPr>
      </a:lvl6pPr>
      <a:lvl7pPr eaLnBrk="1" hangingPunct="1">
        <a:defRPr kumimoji="1">
          <a:solidFill>
            <a:schemeClr val="tx2"/>
          </a:solidFill>
        </a:defRPr>
      </a:lvl7pPr>
      <a:lvl8pPr eaLnBrk="1" hangingPunct="1">
        <a:defRPr kumimoji="1">
          <a:solidFill>
            <a:schemeClr val="tx2"/>
          </a:solidFill>
        </a:defRPr>
      </a:lvl8pPr>
      <a:lvl9pPr eaLnBrk="1" hangingPunct="1">
        <a:defRPr kumimoji="1"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kumimoji="1" sz="3200" b="1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HG丸ｺﾞｼｯｸM-PRO" panose="020F0600000000000000" pitchFamily="50" charset="-128"/>
          <a:ea typeface="HG丸ｺﾞｼｯｸM-PRO" panose="020F0600000000000000" pitchFamily="50" charset="-128"/>
          <a:cs typeface="いろはマル Medium" panose="020B0402020203020207" pitchFamily="50" charset="-128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kumimoji="1" sz="2800" b="1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HG丸ｺﾞｼｯｸM-PRO" panose="020F0600000000000000" pitchFamily="50" charset="-128"/>
          <a:ea typeface="HG丸ｺﾞｼｯｸM-PRO" panose="020F0600000000000000" pitchFamily="50" charset="-128"/>
          <a:cs typeface="いろはマル Medium" panose="020B0402020203020207" pitchFamily="50" charset="-128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kumimoji="1" sz="2400" b="1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HG丸ｺﾞｼｯｸM-PRO" panose="020F0600000000000000" pitchFamily="50" charset="-128"/>
          <a:ea typeface="HG丸ｺﾞｼｯｸM-PRO" panose="020F0600000000000000" pitchFamily="50" charset="-128"/>
          <a:cs typeface="いろはマル Medium" panose="020B0402020203020207" pitchFamily="50" charset="-128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kumimoji="1" sz="2000" b="1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HG丸ｺﾞｼｯｸM-PRO" panose="020F0600000000000000" pitchFamily="50" charset="-128"/>
          <a:ea typeface="HG丸ｺﾞｼｯｸM-PRO" panose="020F0600000000000000" pitchFamily="50" charset="-128"/>
          <a:cs typeface="いろはマル Medium" panose="020B0402020203020207" pitchFamily="50" charset="-128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kumimoji="1" sz="2000" b="1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HG丸ｺﾞｼｯｸM-PRO" panose="020F0600000000000000" pitchFamily="50" charset="-128"/>
          <a:ea typeface="HG丸ｺﾞｼｯｸM-PRO" panose="020F0600000000000000" pitchFamily="50" charset="-128"/>
          <a:cs typeface="いろはマル Medium" panose="020B0402020203020207" pitchFamily="50" charset="-128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kumimoji="1"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kumimoji="1"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kumimoji="1"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kumimoji="1"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11" Type="http://schemas.openxmlformats.org/officeDocument/2006/relationships/image" Target="../media/image31.png"/><Relationship Id="rId5" Type="http://schemas.openxmlformats.org/officeDocument/2006/relationships/image" Target="../media/image25.jpeg"/><Relationship Id="rId10" Type="http://schemas.openxmlformats.org/officeDocument/2006/relationships/image" Target="../media/image30.jpeg"/><Relationship Id="rId4" Type="http://schemas.openxmlformats.org/officeDocument/2006/relationships/image" Target="../media/image24.png"/><Relationship Id="rId9" Type="http://schemas.openxmlformats.org/officeDocument/2006/relationships/image" Target="../media/image2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8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3.jpeg"/><Relationship Id="rId4" Type="http://schemas.openxmlformats.org/officeDocument/2006/relationships/image" Target="../media/image6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31987" y="566379"/>
            <a:ext cx="7080026" cy="1049867"/>
          </a:xfrm>
        </p:spPr>
        <p:txBody>
          <a:bodyPr>
            <a:normAutofit fontScale="92500" lnSpcReduction="20000"/>
          </a:bodyPr>
          <a:lstStyle/>
          <a:p>
            <a:r>
              <a:rPr kumimoji="1" lang="ja-JP" altLang="en-US" dirty="0" smtClean="0"/>
              <a:t>ラボエナ　</a:t>
            </a:r>
            <a:r>
              <a:rPr kumimoji="1" lang="ja-JP" altLang="en-US" dirty="0" smtClean="0">
                <a:solidFill>
                  <a:srgbClr val="FFFF00"/>
                </a:solidFill>
              </a:rPr>
              <a:t>リニューアル</a:t>
            </a:r>
            <a:endParaRPr kumimoji="1" lang="en-US" altLang="ja-JP" dirty="0" smtClean="0">
              <a:solidFill>
                <a:srgbClr val="FFFF00"/>
              </a:solidFill>
            </a:endParaRPr>
          </a:p>
          <a:p>
            <a:r>
              <a:rPr lang="ja-JP" altLang="en-US" dirty="0"/>
              <a:t>～</a:t>
            </a:r>
            <a:r>
              <a:rPr lang="ja-JP" altLang="en-US" dirty="0" smtClean="0">
                <a:solidFill>
                  <a:srgbClr val="FF0066"/>
                </a:solidFill>
              </a:rPr>
              <a:t>新成分３種追加</a:t>
            </a:r>
            <a:r>
              <a:rPr lang="ja-JP" altLang="en-US" dirty="0"/>
              <a:t>～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64F2C-29D2-48DF-B68E-4A5F8D2EF02B}" type="slidenum">
              <a:rPr kumimoji="1" lang="ja-JP" altLang="en-US" smtClean="0"/>
              <a:t>1</a:t>
            </a:fld>
            <a:endParaRPr kumimoji="1" lang="ja-JP" altLang="en-US" dirty="0"/>
          </a:p>
        </p:txBody>
      </p:sp>
      <p:grpSp>
        <p:nvGrpSpPr>
          <p:cNvPr id="7" name="グループ化 6"/>
          <p:cNvGrpSpPr/>
          <p:nvPr/>
        </p:nvGrpSpPr>
        <p:grpSpPr>
          <a:xfrm>
            <a:off x="3062256" y="4374839"/>
            <a:ext cx="3092514" cy="2322740"/>
            <a:chOff x="3025743" y="3792354"/>
            <a:chExt cx="3092514" cy="2322740"/>
          </a:xfrm>
        </p:grpSpPr>
        <p:sp>
          <p:nvSpPr>
            <p:cNvPr id="2" name="テキスト ボックス 1"/>
            <p:cNvSpPr txBox="1"/>
            <p:nvPr/>
          </p:nvSpPr>
          <p:spPr>
            <a:xfrm>
              <a:off x="3174771" y="4914765"/>
              <a:ext cx="2890931" cy="120032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kumimoji="1" lang="en-US" altLang="ja-JP" sz="7200" spc="600" dirty="0" smtClean="0">
                  <a:solidFill>
                    <a:schemeClr val="accent2"/>
                  </a:solidFill>
                  <a:latin typeface="Luminari" panose="02000505000000020004" pitchFamily="2" charset="0"/>
                  <a:ea typeface="HG丸ｺﾞｼｯｸM-PRO" panose="020F0600000000000000" pitchFamily="50" charset="-128"/>
                </a:rPr>
                <a:t>Black</a:t>
              </a:r>
              <a:endParaRPr kumimoji="1" lang="ja-JP" altLang="en-US" sz="7200" spc="600" dirty="0">
                <a:solidFill>
                  <a:schemeClr val="accent2"/>
                </a:solidFill>
                <a:latin typeface="Luminari" panose="02000505000000020004" pitchFamily="2" charset="0"/>
                <a:ea typeface="HG丸ｺﾞｼｯｸM-PRO" panose="020F0600000000000000" pitchFamily="50" charset="-128"/>
              </a:endParaRPr>
            </a:p>
          </p:txBody>
        </p:sp>
        <p:sp>
          <p:nvSpPr>
            <p:cNvPr id="5" name="テキスト ボックス 4"/>
            <p:cNvSpPr txBox="1"/>
            <p:nvPr/>
          </p:nvSpPr>
          <p:spPr>
            <a:xfrm>
              <a:off x="3420327" y="3792354"/>
              <a:ext cx="230383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sz="2800" dirty="0" smtClean="0">
                  <a:solidFill>
                    <a:schemeClr val="accent2"/>
                  </a:solidFill>
                  <a:latin typeface="Arial" panose="020B0604020202020204" pitchFamily="34" charset="0"/>
                  <a:ea typeface="HG丸ｺﾞｼｯｸM-PRO" panose="020F0600000000000000" pitchFamily="50" charset="-128"/>
                  <a:cs typeface="Arial" panose="020B0604020202020204" pitchFamily="34" charset="0"/>
                </a:rPr>
                <a:t>Supri Meister</a:t>
              </a:r>
              <a:endParaRPr kumimoji="1" lang="ja-JP" altLang="en-US" sz="2800" dirty="0">
                <a:solidFill>
                  <a:schemeClr val="accent2"/>
                </a:solidFill>
                <a:latin typeface="Arial" panose="020B0604020202020204" pitchFamily="34" charset="0"/>
                <a:ea typeface="HG丸ｺﾞｼｯｸM-PRO" panose="020F0600000000000000" pitchFamily="50" charset="-128"/>
                <a:cs typeface="Arial" panose="020B0604020202020204" pitchFamily="34" charset="0"/>
              </a:endParaRPr>
            </a:p>
          </p:txBody>
        </p:sp>
        <p:sp>
          <p:nvSpPr>
            <p:cNvPr id="6" name="テキスト ボックス 5"/>
            <p:cNvSpPr txBox="1"/>
            <p:nvPr/>
          </p:nvSpPr>
          <p:spPr>
            <a:xfrm>
              <a:off x="3025743" y="4257824"/>
              <a:ext cx="3092514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sz="4800" dirty="0" smtClean="0">
                  <a:solidFill>
                    <a:schemeClr val="accent2"/>
                  </a:solidFill>
                  <a:latin typeface="Arial" panose="020B0604020202020204" pitchFamily="34" charset="0"/>
                  <a:ea typeface="HG丸ｺﾞｼｯｸM-PRO" panose="020F0600000000000000" pitchFamily="50" charset="-128"/>
                  <a:cs typeface="Arial" panose="020B0604020202020204" pitchFamily="34" charset="0"/>
                </a:rPr>
                <a:t>LABOENA</a:t>
              </a:r>
              <a:endParaRPr kumimoji="1" lang="ja-JP" altLang="en-US" sz="4800" dirty="0">
                <a:solidFill>
                  <a:schemeClr val="accent2"/>
                </a:solidFill>
                <a:latin typeface="Arial" panose="020B0604020202020204" pitchFamily="34" charset="0"/>
                <a:ea typeface="HG丸ｺﾞｼｯｸM-PRO" panose="020F0600000000000000" pitchFamily="50" charset="-128"/>
                <a:cs typeface="Arial" panose="020B0604020202020204" pitchFamily="34" charset="0"/>
              </a:endParaRPr>
            </a:p>
          </p:txBody>
        </p:sp>
      </p:grpSp>
      <p:grpSp>
        <p:nvGrpSpPr>
          <p:cNvPr id="12" name="グループ化 11"/>
          <p:cNvGrpSpPr/>
          <p:nvPr/>
        </p:nvGrpSpPr>
        <p:grpSpPr>
          <a:xfrm>
            <a:off x="3944480" y="1660054"/>
            <a:ext cx="1347537" cy="2415189"/>
            <a:chOff x="6920564" y="701640"/>
            <a:chExt cx="1347537" cy="2415189"/>
          </a:xfrm>
        </p:grpSpPr>
        <p:pic>
          <p:nvPicPr>
            <p:cNvPr id="13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942932" y="701640"/>
              <a:ext cx="1296294" cy="24151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図 13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599" t="5166" r="33440"/>
            <a:stretch/>
          </p:blipFill>
          <p:spPr>
            <a:xfrm>
              <a:off x="6920564" y="1318661"/>
              <a:ext cx="1347537" cy="1640116"/>
            </a:xfrm>
            <a:prstGeom prst="rect">
              <a:avLst/>
            </a:prstGeom>
            <a:effectLst>
              <a:softEdge rad="317500"/>
            </a:effectLst>
          </p:spPr>
        </p:pic>
      </p:grpSp>
    </p:spTree>
    <p:extLst>
      <p:ext uri="{BB962C8B-B14F-4D97-AF65-F5344CB8AC3E}">
        <p14:creationId xmlns:p14="http://schemas.microsoft.com/office/powerpoint/2010/main" val="1809189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64F2C-29D2-48DF-B68E-4A5F8D2EF02B}" type="slidenum">
              <a:rPr kumimoji="1" lang="ja-JP" altLang="en-US" smtClean="0"/>
              <a:t>2</a:t>
            </a:fld>
            <a:endParaRPr kumimoji="1" lang="ja-JP" alt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757343" y="2059807"/>
            <a:ext cx="777648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2800" b="1" dirty="0" smtClean="0">
                <a:ea typeface="HG丸ｺﾞｼｯｸM-PRO" panose="020F0600000000000000" pitchFamily="50" charset="-128"/>
              </a:rPr>
              <a:t>まずは、</a:t>
            </a:r>
            <a:endParaRPr kumimoji="1" lang="en-US" altLang="ja-JP" sz="2800" b="1" dirty="0" smtClean="0">
              <a:ea typeface="HG丸ｺﾞｼｯｸM-PRO" panose="020F0600000000000000" pitchFamily="50" charset="-128"/>
            </a:endParaRPr>
          </a:p>
          <a:p>
            <a:pPr algn="ctr"/>
            <a:r>
              <a:rPr kumimoji="1" lang="ja-JP" altLang="en-US" sz="3600" b="1" dirty="0" smtClean="0">
                <a:solidFill>
                  <a:srgbClr val="FFFF00"/>
                </a:solidFill>
                <a:ea typeface="HG丸ｺﾞｼｯｸM-PRO" panose="020F0600000000000000" pitchFamily="50" charset="-128"/>
              </a:rPr>
              <a:t>東洋医学</a:t>
            </a:r>
            <a:r>
              <a:rPr kumimoji="1" lang="ja-JP" altLang="en-US" sz="2800" b="1" dirty="0" smtClean="0">
                <a:ea typeface="HG丸ｺﾞｼｯｸM-PRO" panose="020F0600000000000000" pitchFamily="50" charset="-128"/>
              </a:rPr>
              <a:t>についてちょっと勉強しましょう！</a:t>
            </a:r>
            <a:endParaRPr kumimoji="1" lang="ja-JP" altLang="en-US" sz="2800" b="1" dirty="0">
              <a:ea typeface="HG丸ｺﾞｼｯｸM-PRO" panose="020F0600000000000000" pitchFamily="50" charset="-128"/>
            </a:endParaRPr>
          </a:p>
        </p:txBody>
      </p:sp>
      <p:pic>
        <p:nvPicPr>
          <p:cNvPr id="4100" name="Picture 4" descr="Yin yang.sv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5367" y="157381"/>
            <a:ext cx="1546292" cy="1546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中医学（中国伝統医学）とは、“個”を大切にする医学です。 | 一般社団法人CJMA中医未病協会®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8101" y="3642993"/>
            <a:ext cx="5280824" cy="2713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1280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21381" y="195445"/>
            <a:ext cx="8787865" cy="1171342"/>
          </a:xfrm>
        </p:spPr>
        <p:txBody>
          <a:bodyPr>
            <a:normAutofit fontScale="90000"/>
          </a:bodyPr>
          <a:lstStyle/>
          <a:p>
            <a:r>
              <a:rPr lang="ja-JP" altLang="en-US" sz="2700" dirty="0" smtClean="0">
                <a:effectLst/>
              </a:rPr>
              <a:t>突然ですが</a:t>
            </a:r>
            <a:r>
              <a:rPr lang="en-US" altLang="ja-JP" sz="2700" dirty="0" smtClean="0">
                <a:effectLst/>
              </a:rPr>
              <a:t>…</a:t>
            </a:r>
            <a:r>
              <a:rPr lang="ja-JP" altLang="en-US" dirty="0" smtClean="0">
                <a:effectLst/>
              </a:rPr>
              <a:t>「</a:t>
            </a:r>
            <a:r>
              <a:rPr lang="ja-JP" altLang="en-US" dirty="0">
                <a:solidFill>
                  <a:srgbClr val="FFFF00"/>
                </a:solidFill>
                <a:effectLst/>
              </a:rPr>
              <a:t>脳の疲れにはくるみが良い</a:t>
            </a:r>
            <a:r>
              <a:rPr lang="ja-JP" altLang="en-US" dirty="0" smtClean="0">
                <a:effectLst/>
              </a:rPr>
              <a:t>」</a:t>
            </a:r>
            <a:r>
              <a:rPr lang="en-US" altLang="ja-JP" dirty="0" smtClean="0">
                <a:effectLst/>
              </a:rPr>
              <a:t/>
            </a:r>
            <a:br>
              <a:rPr lang="en-US" altLang="ja-JP" dirty="0" smtClean="0">
                <a:effectLst/>
              </a:rPr>
            </a:br>
            <a:r>
              <a:rPr lang="ja-JP" altLang="en-US" dirty="0" smtClean="0">
                <a:effectLst/>
              </a:rPr>
              <a:t>と</a:t>
            </a:r>
            <a:r>
              <a:rPr lang="ja-JP" altLang="en-US" dirty="0">
                <a:effectLst/>
              </a:rPr>
              <a:t>聞いたことはありませんか？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64F2C-29D2-48DF-B68E-4A5F8D2EF02B}" type="slidenum">
              <a:rPr kumimoji="1" lang="ja-JP" altLang="en-US" smtClean="0"/>
              <a:t>3</a:t>
            </a:fld>
            <a:endParaRPr kumimoji="1" lang="ja-JP" altLang="en-US" dirty="0"/>
          </a:p>
        </p:txBody>
      </p:sp>
      <p:pic>
        <p:nvPicPr>
          <p:cNvPr id="1026" name="Picture 2" descr="クルミ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74" t="12472" r="19499" b="11560"/>
          <a:stretch/>
        </p:blipFill>
        <p:spPr bwMode="auto">
          <a:xfrm>
            <a:off x="5937047" y="1674796"/>
            <a:ext cx="2812317" cy="2175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正方形/長方形 4"/>
          <p:cNvSpPr/>
          <p:nvPr/>
        </p:nvSpPr>
        <p:spPr>
          <a:xfrm>
            <a:off x="221381" y="2026598"/>
            <a:ext cx="5621154" cy="95410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ja-JP" altLang="en-US" sz="2800" dirty="0" smtClean="0">
                <a:latin typeface="Noto Sans JP"/>
                <a:ea typeface="HG丸ｺﾞｼｯｸM-PRO" panose="020F0600000000000000" pitchFamily="50" charset="-128"/>
              </a:rPr>
              <a:t>くるみの</a:t>
            </a:r>
            <a:r>
              <a:rPr lang="ja-JP" altLang="en-US" sz="2800" b="1" dirty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G丸ｺﾞｼｯｸM-PRO" panose="020F0600000000000000" pitchFamily="50" charset="-128"/>
              </a:rPr>
              <a:t>殻が頭蓋骨</a:t>
            </a:r>
            <a:r>
              <a:rPr lang="ja-JP" altLang="en-US" sz="2800" dirty="0" smtClean="0">
                <a:ea typeface="HG丸ｺﾞｼｯｸM-PRO" panose="020F0600000000000000" pitchFamily="50" charset="-128"/>
              </a:rPr>
              <a:t>、</a:t>
            </a:r>
            <a:endParaRPr lang="en-US" altLang="ja-JP" sz="2800" dirty="0" smtClean="0">
              <a:ea typeface="HG丸ｺﾞｼｯｸM-PRO" panose="020F0600000000000000" pitchFamily="50" charset="-128"/>
            </a:endParaRPr>
          </a:p>
          <a:p>
            <a:r>
              <a:rPr lang="ja-JP" altLang="en-US" sz="2800" b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G丸ｺﾞｼｯｸM-PRO" panose="020F0600000000000000" pitchFamily="50" charset="-128"/>
              </a:rPr>
              <a:t>中身</a:t>
            </a:r>
            <a:r>
              <a:rPr lang="ja-JP" altLang="en-US" sz="2800" b="1" dirty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G丸ｺﾞｼｯｸM-PRO" panose="020F0600000000000000" pitchFamily="50" charset="-128"/>
              </a:rPr>
              <a:t>が脳</a:t>
            </a:r>
            <a:r>
              <a:rPr lang="ja-JP" altLang="en-US" sz="2800" dirty="0">
                <a:ea typeface="HG丸ｺﾞｼｯｸM-PRO" panose="020F0600000000000000" pitchFamily="50" charset="-128"/>
              </a:rPr>
              <a:t>の</a:t>
            </a:r>
            <a:r>
              <a:rPr lang="ja-JP" altLang="en-US" sz="2800" dirty="0" smtClean="0">
                <a:ea typeface="HG丸ｺﾞｼｯｸM-PRO" panose="020F0600000000000000" pitchFamily="50" charset="-128"/>
              </a:rPr>
              <a:t>形に</a:t>
            </a:r>
            <a:r>
              <a:rPr lang="ja-JP" altLang="en-US" sz="2800" dirty="0" smtClean="0">
                <a:latin typeface="Noto Sans JP"/>
                <a:ea typeface="HG丸ｺﾞｼｯｸM-PRO" panose="020F0600000000000000" pitchFamily="50" charset="-128"/>
              </a:rPr>
              <a:t>とても</a:t>
            </a:r>
            <a:r>
              <a:rPr lang="ja-JP" altLang="en-US" sz="2800" dirty="0">
                <a:latin typeface="Noto Sans JP"/>
                <a:ea typeface="HG丸ｺﾞｼｯｸM-PRO" panose="020F0600000000000000" pitchFamily="50" charset="-128"/>
              </a:rPr>
              <a:t>似ています。</a:t>
            </a:r>
            <a:endParaRPr lang="ja-JP" altLang="en-US" sz="2800" dirty="0">
              <a:ea typeface="HG丸ｺﾞｼｯｸM-PRO" panose="020F0600000000000000" pitchFamily="50" charset="-128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206315" y="3614047"/>
            <a:ext cx="23391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2800" dirty="0" smtClean="0">
                <a:latin typeface="Noto Sans JP"/>
                <a:ea typeface="HG丸ｺﾞｼｯｸM-PRO" panose="020F0600000000000000" pitchFamily="50" charset="-128"/>
              </a:rPr>
              <a:t>科学的</a:t>
            </a:r>
            <a:r>
              <a:rPr lang="ja-JP" altLang="en-US" sz="2800" dirty="0">
                <a:latin typeface="Noto Sans JP"/>
                <a:ea typeface="HG丸ｺﾞｼｯｸM-PRO" panose="020F0600000000000000" pitchFamily="50" charset="-128"/>
              </a:rPr>
              <a:t>にも</a:t>
            </a:r>
            <a:r>
              <a:rPr lang="ja-JP" altLang="en-US" sz="2800" dirty="0" smtClean="0">
                <a:latin typeface="Noto Sans JP"/>
                <a:ea typeface="HG丸ｺﾞｼｯｸM-PRO" panose="020F0600000000000000" pitchFamily="50" charset="-128"/>
              </a:rPr>
              <a:t>、</a:t>
            </a:r>
            <a:endParaRPr lang="ja-JP" altLang="en-US" sz="2800" dirty="0">
              <a:latin typeface="Noto Sans JP"/>
              <a:ea typeface="HG丸ｺﾞｼｯｸM-PRO" panose="020F0600000000000000" pitchFamily="50" charset="-128"/>
            </a:endParaRPr>
          </a:p>
        </p:txBody>
      </p:sp>
      <p:sp>
        <p:nvSpPr>
          <p:cNvPr id="3" name="正方形/長方形 2"/>
          <p:cNvSpPr/>
          <p:nvPr/>
        </p:nvSpPr>
        <p:spPr>
          <a:xfrm>
            <a:off x="112734" y="4388180"/>
            <a:ext cx="903126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900" indent="0">
              <a:buNone/>
            </a:pPr>
            <a:r>
              <a:rPr lang="ja-JP" altLang="en-US" sz="2800" dirty="0">
                <a:solidFill>
                  <a:srgbClr val="92D050"/>
                </a:solidFill>
                <a:latin typeface="Noto Sans JP"/>
                <a:ea typeface="HG丸ｺﾞｼｯｸM-PRO" panose="020F0600000000000000" pitchFamily="50" charset="-128"/>
              </a:rPr>
              <a:t>オメガ３脂肪酸</a:t>
            </a:r>
            <a:r>
              <a:rPr lang="ja-JP" altLang="en-US" sz="2800" dirty="0">
                <a:latin typeface="Noto Sans JP"/>
                <a:ea typeface="HG丸ｺﾞｼｯｸM-PRO" panose="020F0600000000000000" pitchFamily="50" charset="-128"/>
              </a:rPr>
              <a:t>（</a:t>
            </a:r>
            <a:r>
              <a:rPr lang="en-US" altLang="ja-JP" sz="2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α</a:t>
            </a:r>
            <a:r>
              <a:rPr lang="en-US" altLang="ja-JP" sz="2800" dirty="0">
                <a:latin typeface="Noto Sans JP"/>
                <a:ea typeface="HG丸ｺﾞｼｯｸM-PRO" panose="020F0600000000000000" pitchFamily="50" charset="-128"/>
              </a:rPr>
              <a:t>-</a:t>
            </a:r>
            <a:r>
              <a:rPr lang="ja-JP" altLang="en-US" sz="2800" dirty="0">
                <a:latin typeface="Noto Sans JP"/>
                <a:ea typeface="HG丸ｺﾞｼｯｸM-PRO" panose="020F0600000000000000" pitchFamily="50" charset="-128"/>
              </a:rPr>
              <a:t>リノレン酸）</a:t>
            </a:r>
            <a:r>
              <a:rPr lang="ja-JP" altLang="en-US" sz="2800" dirty="0" smtClean="0">
                <a:latin typeface="Noto Sans JP"/>
                <a:ea typeface="HG丸ｺﾞｼｯｸM-PRO" panose="020F0600000000000000" pitchFamily="50" charset="-128"/>
              </a:rPr>
              <a:t>や</a:t>
            </a:r>
            <a:r>
              <a:rPr lang="ja-JP" altLang="en-US" sz="2800" dirty="0" smtClean="0">
                <a:solidFill>
                  <a:srgbClr val="92D050"/>
                </a:solidFill>
                <a:latin typeface="Noto Sans JP"/>
                <a:ea typeface="HG丸ｺﾞｼｯｸM-PRO" panose="020F0600000000000000" pitchFamily="50" charset="-128"/>
              </a:rPr>
              <a:t>抗</a:t>
            </a:r>
            <a:r>
              <a:rPr lang="ja-JP" altLang="en-US" sz="2800" dirty="0">
                <a:solidFill>
                  <a:srgbClr val="92D050"/>
                </a:solidFill>
                <a:latin typeface="Noto Sans JP"/>
                <a:ea typeface="HG丸ｺﾞｼｯｸM-PRO" panose="020F0600000000000000" pitchFamily="50" charset="-128"/>
              </a:rPr>
              <a:t>酸化物質</a:t>
            </a:r>
            <a:r>
              <a:rPr lang="ja-JP" altLang="en-US" sz="2800" dirty="0">
                <a:latin typeface="Noto Sans JP"/>
                <a:ea typeface="HG丸ｺﾞｼｯｸM-PRO" panose="020F0600000000000000" pitchFamily="50" charset="-128"/>
              </a:rPr>
              <a:t>が</a:t>
            </a:r>
            <a:r>
              <a:rPr lang="ja-JP" altLang="en-US" sz="2800" dirty="0" smtClean="0">
                <a:latin typeface="Noto Sans JP"/>
                <a:ea typeface="HG丸ｺﾞｼｯｸM-PRO" panose="020F0600000000000000" pitchFamily="50" charset="-128"/>
              </a:rPr>
              <a:t>多く</a:t>
            </a:r>
            <a:endParaRPr lang="en-US" altLang="ja-JP" sz="2800" dirty="0" smtClean="0">
              <a:latin typeface="Noto Sans JP"/>
              <a:ea typeface="HG丸ｺﾞｼｯｸM-PRO" panose="020F0600000000000000" pitchFamily="50" charset="-128"/>
            </a:endParaRPr>
          </a:p>
          <a:p>
            <a:pPr marL="36900" indent="0">
              <a:buNone/>
            </a:pPr>
            <a:endParaRPr lang="en-US" altLang="ja-JP" sz="2800" dirty="0">
              <a:latin typeface="Noto Sans JP"/>
              <a:ea typeface="HG丸ｺﾞｼｯｸM-PRO" panose="020F0600000000000000" pitchFamily="50" charset="-128"/>
            </a:endParaRPr>
          </a:p>
          <a:p>
            <a:pPr marL="36900" indent="0">
              <a:buNone/>
            </a:pPr>
            <a:r>
              <a:rPr lang="ja-JP" altLang="en-US" sz="2800" dirty="0">
                <a:latin typeface="Noto Sans JP"/>
                <a:ea typeface="HG丸ｺﾞｼｯｸM-PRO" panose="020F0600000000000000" pitchFamily="50" charset="-128"/>
              </a:rPr>
              <a:t>学習や記憶、思考や認知能力を保持する</a:t>
            </a:r>
            <a:r>
              <a:rPr lang="ja-JP" altLang="en-US" sz="2800" dirty="0" smtClean="0">
                <a:latin typeface="Noto Sans JP"/>
                <a:ea typeface="HG丸ｺﾞｼｯｸM-PRO" panose="020F0600000000000000" pitchFamily="50" charset="-128"/>
              </a:rPr>
              <a:t>ので</a:t>
            </a:r>
            <a:endParaRPr lang="en-US" altLang="ja-JP" sz="2800" dirty="0" smtClean="0">
              <a:latin typeface="Noto Sans JP"/>
              <a:ea typeface="HG丸ｺﾞｼｯｸM-PRO" panose="020F0600000000000000" pitchFamily="50" charset="-128"/>
            </a:endParaRPr>
          </a:p>
          <a:p>
            <a:pPr marL="36900" indent="0">
              <a:buNone/>
            </a:pPr>
            <a:endParaRPr lang="en-US" altLang="ja-JP" sz="2800" dirty="0">
              <a:latin typeface="Noto Sans JP"/>
              <a:ea typeface="HG丸ｺﾞｼｯｸM-PRO" panose="020F0600000000000000" pitchFamily="50" charset="-128"/>
            </a:endParaRPr>
          </a:p>
          <a:p>
            <a:pPr marL="36900" indent="0">
              <a:buNone/>
            </a:pPr>
            <a:r>
              <a:rPr lang="ja-JP" altLang="en-US" sz="2800" dirty="0">
                <a:solidFill>
                  <a:srgbClr val="FFFF00"/>
                </a:solidFill>
                <a:latin typeface="Noto Sans JP"/>
                <a:ea typeface="HG丸ｺﾞｼｯｸM-PRO" panose="020F0600000000000000" pitchFamily="50" charset="-128"/>
              </a:rPr>
              <a:t>認知症予防</a:t>
            </a:r>
            <a:r>
              <a:rPr lang="ja-JP" altLang="en-US" sz="2800" dirty="0">
                <a:latin typeface="Noto Sans JP"/>
                <a:ea typeface="HG丸ｺﾞｼｯｸM-PRO" panose="020F0600000000000000" pitchFamily="50" charset="-128"/>
              </a:rPr>
              <a:t>に高い効果が</a:t>
            </a:r>
            <a:r>
              <a:rPr lang="ja-JP" altLang="en-US" sz="2800" dirty="0" smtClean="0">
                <a:latin typeface="Noto Sans JP"/>
                <a:ea typeface="HG丸ｺﾞｼｯｸM-PRO" panose="020F0600000000000000" pitchFamily="50" charset="-128"/>
              </a:rPr>
              <a:t>あることがわかりました。</a:t>
            </a:r>
            <a:endParaRPr lang="ja-JP" altLang="en-US" sz="2800" dirty="0">
              <a:latin typeface="Noto Sans JP"/>
              <a:ea typeface="HG丸ｺﾞｼｯｸM-PRO" panose="020F06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16863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64F2C-29D2-48DF-B68E-4A5F8D2EF02B}" type="slidenum">
              <a:rPr kumimoji="1" lang="ja-JP" altLang="en-US" smtClean="0"/>
              <a:t>4</a:t>
            </a:fld>
            <a:endParaRPr kumimoji="1" lang="ja-JP" altLang="en-US" dirty="0"/>
          </a:p>
        </p:txBody>
      </p:sp>
      <p:sp>
        <p:nvSpPr>
          <p:cNvPr id="5" name="正方形/長方形 4"/>
          <p:cNvSpPr/>
          <p:nvPr/>
        </p:nvSpPr>
        <p:spPr>
          <a:xfrm>
            <a:off x="180473" y="384309"/>
            <a:ext cx="8783053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002060"/>
                </a:solidFill>
                <a:ea typeface="HG丸ｺﾞｼｯｸM-PRO" panose="020F0600000000000000" pitchFamily="50" charset="-128"/>
              </a:rPr>
              <a:t>同じ色や形をしているもの</a:t>
            </a:r>
            <a:r>
              <a:rPr lang="ja-JP" altLang="en-US" sz="2800" b="1" dirty="0" smtClean="0">
                <a:solidFill>
                  <a:srgbClr val="002060"/>
                </a:solidFill>
                <a:ea typeface="HG丸ｺﾞｼｯｸM-PRO" panose="020F0600000000000000" pitchFamily="50" charset="-128"/>
              </a:rPr>
              <a:t>は、それ</a:t>
            </a:r>
            <a:r>
              <a:rPr lang="ja-JP" altLang="en-US" sz="2800" b="1" dirty="0">
                <a:solidFill>
                  <a:srgbClr val="002060"/>
                </a:solidFill>
                <a:ea typeface="HG丸ｺﾞｼｯｸM-PRO" panose="020F0600000000000000" pitchFamily="50" charset="-128"/>
              </a:rPr>
              <a:t>を補う効果がある</a:t>
            </a:r>
          </a:p>
        </p:txBody>
      </p:sp>
      <p:grpSp>
        <p:nvGrpSpPr>
          <p:cNvPr id="25" name="グループ化 24"/>
          <p:cNvGrpSpPr/>
          <p:nvPr/>
        </p:nvGrpSpPr>
        <p:grpSpPr>
          <a:xfrm>
            <a:off x="4775195" y="3889693"/>
            <a:ext cx="4179771" cy="2769416"/>
            <a:chOff x="4775195" y="3889693"/>
            <a:chExt cx="4179771" cy="2769416"/>
          </a:xfrm>
        </p:grpSpPr>
        <p:grpSp>
          <p:nvGrpSpPr>
            <p:cNvPr id="19" name="グループ化 18"/>
            <p:cNvGrpSpPr/>
            <p:nvPr/>
          </p:nvGrpSpPr>
          <p:grpSpPr>
            <a:xfrm>
              <a:off x="4775195" y="3889693"/>
              <a:ext cx="4179771" cy="2769416"/>
              <a:chOff x="180473" y="3889694"/>
              <a:chExt cx="4179771" cy="2769416"/>
            </a:xfrm>
          </p:grpSpPr>
          <p:sp>
            <p:nvSpPr>
              <p:cNvPr id="20" name="角丸四角形 19"/>
              <p:cNvSpPr/>
              <p:nvPr/>
            </p:nvSpPr>
            <p:spPr>
              <a:xfrm>
                <a:off x="180473" y="3889694"/>
                <a:ext cx="4179771" cy="2762451"/>
              </a:xfrm>
              <a:prstGeom prst="roundRect">
                <a:avLst/>
              </a:prstGeom>
              <a:solidFill>
                <a:schemeClr val="tx1"/>
              </a:solidFill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ea typeface="HG丸ｺﾞｼｯｸM-PRO" panose="020F0600000000000000" pitchFamily="50" charset="-128"/>
                </a:endParaRPr>
              </a:p>
            </p:txBody>
          </p:sp>
          <p:sp>
            <p:nvSpPr>
              <p:cNvPr id="21" name="正方形/長方形 20"/>
              <p:cNvSpPr/>
              <p:nvPr/>
            </p:nvSpPr>
            <p:spPr>
              <a:xfrm>
                <a:off x="1979411" y="3985544"/>
                <a:ext cx="595035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ja-JP" altLang="en-US" sz="3200" b="1" dirty="0" smtClean="0">
                    <a:solidFill>
                      <a:srgbClr val="92D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HG丸ｺﾞｼｯｸM-PRO" panose="020F0600000000000000" pitchFamily="50" charset="-128"/>
                  </a:rPr>
                  <a:t>豆</a:t>
                </a:r>
                <a:endParaRPr lang="ja-JP" altLang="en-US" sz="3200" b="1" dirty="0">
                  <a:solidFill>
                    <a:srgbClr val="92D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G丸ｺﾞｼｯｸM-PRO" panose="020F0600000000000000" pitchFamily="50" charset="-128"/>
                </a:endParaRPr>
              </a:p>
            </p:txBody>
          </p:sp>
          <p:sp>
            <p:nvSpPr>
              <p:cNvPr id="22" name="正方形/長方形 21"/>
              <p:cNvSpPr/>
              <p:nvPr/>
            </p:nvSpPr>
            <p:spPr>
              <a:xfrm>
                <a:off x="229968" y="4412341"/>
                <a:ext cx="4031873" cy="224676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ja-JP" altLang="en-US" sz="2000" dirty="0" smtClean="0">
                    <a:solidFill>
                      <a:srgbClr val="333333"/>
                    </a:solidFill>
                    <a:latin typeface="Noto Sans JP"/>
                    <a:ea typeface="HG丸ｺﾞｼｯｸM-PRO" panose="020F0600000000000000" pitchFamily="50" charset="-128"/>
                  </a:rPr>
                  <a:t>❖</a:t>
                </a:r>
                <a:r>
                  <a:rPr lang="ja-JP" altLang="en-US" sz="2000" b="1" dirty="0">
                    <a:solidFill>
                      <a:srgbClr val="0000CC"/>
                    </a:solidFill>
                    <a:latin typeface="Noto Sans JP"/>
                    <a:ea typeface="HG丸ｺﾞｼｯｸM-PRO" panose="020F0600000000000000" pitchFamily="50" charset="-128"/>
                  </a:rPr>
                  <a:t>腎臓</a:t>
                </a:r>
                <a:r>
                  <a:rPr lang="ja-JP" altLang="en-US" sz="2000" dirty="0" smtClean="0">
                    <a:solidFill>
                      <a:srgbClr val="333333"/>
                    </a:solidFill>
                    <a:latin typeface="Noto Sans JP"/>
                    <a:ea typeface="HG丸ｺﾞｼｯｸM-PRO" panose="020F0600000000000000" pitchFamily="50" charset="-128"/>
                  </a:rPr>
                  <a:t>の</a:t>
                </a:r>
                <a:r>
                  <a:rPr lang="ja-JP" altLang="en-US" sz="2000" dirty="0">
                    <a:solidFill>
                      <a:srgbClr val="333333"/>
                    </a:solidFill>
                    <a:latin typeface="Noto Sans JP"/>
                    <a:ea typeface="HG丸ｺﾞｼｯｸM-PRO" panose="020F0600000000000000" pitchFamily="50" charset="-128"/>
                  </a:rPr>
                  <a:t>形は豆の形</a:t>
                </a:r>
                <a:r>
                  <a:rPr lang="ja-JP" altLang="en-US" sz="2000" dirty="0" smtClean="0">
                    <a:solidFill>
                      <a:srgbClr val="333333"/>
                    </a:solidFill>
                    <a:latin typeface="Noto Sans JP"/>
                    <a:ea typeface="HG丸ｺﾞｼｯｸM-PRO" panose="020F0600000000000000" pitchFamily="50" charset="-128"/>
                  </a:rPr>
                  <a:t>に</a:t>
                </a:r>
                <a:endParaRPr lang="en-US" altLang="ja-JP" sz="2000" dirty="0" smtClean="0">
                  <a:solidFill>
                    <a:srgbClr val="333333"/>
                  </a:solidFill>
                  <a:latin typeface="Noto Sans JP"/>
                  <a:ea typeface="HG丸ｺﾞｼｯｸM-PRO" panose="020F0600000000000000" pitchFamily="50" charset="-128"/>
                </a:endParaRPr>
              </a:p>
              <a:p>
                <a:r>
                  <a:rPr lang="ja-JP" altLang="en-US" sz="2000" dirty="0">
                    <a:solidFill>
                      <a:srgbClr val="333333"/>
                    </a:solidFill>
                    <a:latin typeface="Noto Sans JP"/>
                    <a:ea typeface="HG丸ｺﾞｼｯｸM-PRO" panose="020F0600000000000000" pitchFamily="50" charset="-128"/>
                  </a:rPr>
                  <a:t>　</a:t>
                </a:r>
                <a:r>
                  <a:rPr lang="ja-JP" altLang="en-US" sz="2000" dirty="0" smtClean="0">
                    <a:solidFill>
                      <a:srgbClr val="333333"/>
                    </a:solidFill>
                    <a:latin typeface="Noto Sans JP"/>
                    <a:ea typeface="HG丸ｺﾞｼｯｸM-PRO" panose="020F0600000000000000" pitchFamily="50" charset="-128"/>
                  </a:rPr>
                  <a:t>似て</a:t>
                </a:r>
                <a:r>
                  <a:rPr lang="ja-JP" altLang="en-US" sz="2000" dirty="0">
                    <a:solidFill>
                      <a:srgbClr val="333333"/>
                    </a:solidFill>
                    <a:latin typeface="Noto Sans JP"/>
                    <a:ea typeface="HG丸ｺﾞｼｯｸM-PRO" panose="020F0600000000000000" pitchFamily="50" charset="-128"/>
                  </a:rPr>
                  <a:t>いる</a:t>
                </a:r>
              </a:p>
              <a:p>
                <a:endParaRPr lang="en-US" altLang="ja-JP" sz="2000" dirty="0" smtClean="0">
                  <a:solidFill>
                    <a:srgbClr val="333333"/>
                  </a:solidFill>
                  <a:latin typeface="Noto Sans JP"/>
                  <a:ea typeface="HG丸ｺﾞｼｯｸM-PRO" panose="020F0600000000000000" pitchFamily="50" charset="-128"/>
                </a:endParaRPr>
              </a:p>
              <a:p>
                <a:r>
                  <a:rPr lang="ja-JP" altLang="en-US" sz="2000" dirty="0" smtClean="0">
                    <a:solidFill>
                      <a:srgbClr val="333333"/>
                    </a:solidFill>
                    <a:latin typeface="Noto Sans JP"/>
                    <a:ea typeface="HG丸ｺﾞｼｯｸM-PRO" panose="020F0600000000000000" pitchFamily="50" charset="-128"/>
                  </a:rPr>
                  <a:t>❖</a:t>
                </a:r>
                <a:r>
                  <a:rPr lang="ja-JP" altLang="en-US" sz="2000" dirty="0">
                    <a:solidFill>
                      <a:srgbClr val="333333"/>
                    </a:solidFill>
                    <a:latin typeface="Noto Sans JP"/>
                    <a:ea typeface="HG丸ｺﾞｼｯｸM-PRO" panose="020F0600000000000000" pitchFamily="50" charset="-128"/>
                  </a:rPr>
                  <a:t>余計な塩分や水分・老廃物</a:t>
                </a:r>
                <a:r>
                  <a:rPr lang="ja-JP" altLang="en-US" sz="2000" dirty="0" smtClean="0">
                    <a:solidFill>
                      <a:srgbClr val="333333"/>
                    </a:solidFill>
                    <a:latin typeface="Noto Sans JP"/>
                    <a:ea typeface="HG丸ｺﾞｼｯｸM-PRO" panose="020F0600000000000000" pitchFamily="50" charset="-128"/>
                  </a:rPr>
                  <a:t>の</a:t>
                </a:r>
                <a:endParaRPr lang="en-US" altLang="ja-JP" sz="2000" dirty="0" smtClean="0">
                  <a:solidFill>
                    <a:srgbClr val="333333"/>
                  </a:solidFill>
                  <a:latin typeface="Noto Sans JP"/>
                  <a:ea typeface="HG丸ｺﾞｼｯｸM-PRO" panose="020F0600000000000000" pitchFamily="50" charset="-128"/>
                </a:endParaRPr>
              </a:p>
              <a:p>
                <a:r>
                  <a:rPr lang="ja-JP" altLang="en-US" sz="2000" dirty="0">
                    <a:solidFill>
                      <a:srgbClr val="333333"/>
                    </a:solidFill>
                    <a:latin typeface="Noto Sans JP"/>
                    <a:ea typeface="HG丸ｺﾞｼｯｸM-PRO" panose="020F0600000000000000" pitchFamily="50" charset="-128"/>
                  </a:rPr>
                  <a:t>　</a:t>
                </a:r>
                <a:r>
                  <a:rPr lang="ja-JP" altLang="en-US" sz="2000" dirty="0" smtClean="0">
                    <a:solidFill>
                      <a:srgbClr val="333333"/>
                    </a:solidFill>
                    <a:latin typeface="Noto Sans JP"/>
                    <a:ea typeface="HG丸ｺﾞｼｯｸM-PRO" panose="020F0600000000000000" pitchFamily="50" charset="-128"/>
                  </a:rPr>
                  <a:t>排出を促進</a:t>
                </a:r>
                <a:endParaRPr lang="en-US" altLang="ja-JP" sz="2000" dirty="0" smtClean="0">
                  <a:solidFill>
                    <a:srgbClr val="333333"/>
                  </a:solidFill>
                  <a:latin typeface="Noto Sans JP"/>
                  <a:ea typeface="HG丸ｺﾞｼｯｸM-PRO" panose="020F0600000000000000" pitchFamily="50" charset="-128"/>
                </a:endParaRPr>
              </a:p>
              <a:p>
                <a:r>
                  <a:rPr lang="ja-JP" altLang="en-US" sz="2000" dirty="0" smtClean="0">
                    <a:ea typeface="HG丸ｺﾞｼｯｸM-PRO" panose="020F0600000000000000" pitchFamily="50" charset="-128"/>
                  </a:rPr>
                  <a:t>を</a:t>
                </a:r>
                <a:endParaRPr lang="en-US" altLang="ja-JP" sz="2000" dirty="0">
                  <a:solidFill>
                    <a:srgbClr val="333333"/>
                  </a:solidFill>
                  <a:latin typeface="Noto Sans JP"/>
                  <a:ea typeface="HG丸ｺﾞｼｯｸM-PRO" panose="020F0600000000000000" pitchFamily="50" charset="-128"/>
                </a:endParaRPr>
              </a:p>
              <a:p>
                <a:r>
                  <a:rPr lang="ja-JP" altLang="en-US" sz="2000" dirty="0" smtClean="0">
                    <a:solidFill>
                      <a:srgbClr val="333333"/>
                    </a:solidFill>
                    <a:latin typeface="Noto Sans JP"/>
                    <a:ea typeface="HG丸ｺﾞｼｯｸM-PRO" panose="020F0600000000000000" pitchFamily="50" charset="-128"/>
                  </a:rPr>
                  <a:t>❖むくみ取り、腎臓</a:t>
                </a:r>
                <a:r>
                  <a:rPr lang="ja-JP" altLang="en-US" sz="2000" dirty="0">
                    <a:solidFill>
                      <a:srgbClr val="333333"/>
                    </a:solidFill>
                    <a:latin typeface="Noto Sans JP"/>
                    <a:ea typeface="HG丸ｺﾞｼｯｸM-PRO" panose="020F0600000000000000" pitchFamily="50" charset="-128"/>
                  </a:rPr>
                  <a:t>の機能を補助</a:t>
                </a:r>
              </a:p>
            </p:txBody>
          </p:sp>
        </p:grpSp>
        <p:pic>
          <p:nvPicPr>
            <p:cNvPr id="2058" name="Picture 10" descr="そら豆の翡翠煮 レシピ・作り方 by ぼのつま 【クックパッド】 簡単おいしいみんなのレシピが360万品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5003"/>
            <a:stretch/>
          </p:blipFill>
          <p:spPr bwMode="auto">
            <a:xfrm>
              <a:off x="7671303" y="4412340"/>
              <a:ext cx="1185260" cy="9296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8" name="正方形/長方形 27"/>
          <p:cNvSpPr/>
          <p:nvPr/>
        </p:nvSpPr>
        <p:spPr>
          <a:xfrm>
            <a:off x="635424" y="1089936"/>
            <a:ext cx="7873152" cy="95410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ja-JP" altLang="en-US" sz="2800" b="1" dirty="0">
                <a:latin typeface="Noto Sans JP"/>
                <a:ea typeface="HG丸ｺﾞｼｯｸM-PRO" panose="020F0600000000000000" pitchFamily="50" charset="-128"/>
              </a:rPr>
              <a:t>食べ物がもたらす作用</a:t>
            </a:r>
            <a:r>
              <a:rPr lang="ja-JP" altLang="en-US" sz="2800" b="1" dirty="0" smtClean="0">
                <a:latin typeface="Noto Sans JP"/>
                <a:ea typeface="HG丸ｺﾞｼｯｸM-PRO" panose="020F0600000000000000" pitchFamily="50" charset="-128"/>
              </a:rPr>
              <a:t>と</a:t>
            </a:r>
            <a:endParaRPr lang="en-US" altLang="ja-JP" sz="2800" b="1" dirty="0" smtClean="0">
              <a:latin typeface="Noto Sans JP"/>
              <a:ea typeface="HG丸ｺﾞｼｯｸM-PRO" panose="020F0600000000000000" pitchFamily="50" charset="-128"/>
            </a:endParaRPr>
          </a:p>
          <a:p>
            <a:pPr algn="ctr"/>
            <a:r>
              <a:rPr lang="ja-JP" altLang="en-US" sz="2800" b="1" dirty="0" smtClean="0">
                <a:latin typeface="Noto Sans JP"/>
                <a:ea typeface="HG丸ｺﾞｼｯｸM-PRO" panose="020F0600000000000000" pitchFamily="50" charset="-128"/>
              </a:rPr>
              <a:t>人</a:t>
            </a:r>
            <a:r>
              <a:rPr lang="ja-JP" altLang="en-US" sz="2800" b="1" dirty="0">
                <a:latin typeface="Noto Sans JP"/>
                <a:ea typeface="HG丸ｺﾞｼｯｸM-PRO" panose="020F0600000000000000" pitchFamily="50" charset="-128"/>
              </a:rPr>
              <a:t>の臓器の機能や形が似ているという考え方</a:t>
            </a:r>
            <a:endParaRPr lang="ja-JP" altLang="en-US" sz="2800" b="1" dirty="0">
              <a:ea typeface="HG丸ｺﾞｼｯｸM-PRO" panose="020F0600000000000000" pitchFamily="50" charset="-128"/>
            </a:endParaRPr>
          </a:p>
        </p:txBody>
      </p:sp>
      <p:grpSp>
        <p:nvGrpSpPr>
          <p:cNvPr id="24" name="グループ化 23"/>
          <p:cNvGrpSpPr/>
          <p:nvPr/>
        </p:nvGrpSpPr>
        <p:grpSpPr>
          <a:xfrm>
            <a:off x="875898" y="2207106"/>
            <a:ext cx="7134628" cy="1540447"/>
            <a:chOff x="875898" y="2207106"/>
            <a:chExt cx="7134628" cy="1540447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875898" y="2247161"/>
              <a:ext cx="7134628" cy="1500392"/>
              <a:chOff x="875898" y="2064280"/>
              <a:chExt cx="7134628" cy="1500392"/>
            </a:xfrm>
          </p:grpSpPr>
          <p:sp>
            <p:nvSpPr>
              <p:cNvPr id="6" name="テキスト ボックス 5"/>
              <p:cNvSpPr txBox="1"/>
              <p:nvPr/>
            </p:nvSpPr>
            <p:spPr>
              <a:xfrm>
                <a:off x="875898" y="2175309"/>
                <a:ext cx="341632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2800" dirty="0" smtClean="0">
                    <a:ea typeface="HG丸ｺﾞｼｯｸM-PRO" panose="020F0600000000000000" pitchFamily="50" charset="-128"/>
                  </a:rPr>
                  <a:t>これを東洋医学では</a:t>
                </a:r>
                <a:endParaRPr kumimoji="1" lang="ja-JP" altLang="en-US" sz="2800" dirty="0">
                  <a:ea typeface="HG丸ｺﾞｼｯｸM-PRO" panose="020F0600000000000000" pitchFamily="50" charset="-128"/>
                </a:endParaRPr>
              </a:p>
            </p:txBody>
          </p:sp>
          <p:sp>
            <p:nvSpPr>
              <p:cNvPr id="7" name="正方形/長方形 6"/>
              <p:cNvSpPr/>
              <p:nvPr/>
            </p:nvSpPr>
            <p:spPr>
              <a:xfrm>
                <a:off x="4480014" y="2064280"/>
                <a:ext cx="1826141" cy="769441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endParaRPr lang="en-US" altLang="ja-JP" sz="11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G丸ｺﾞｼｯｸM-PRO" panose="020F0600000000000000" pitchFamily="50" charset="-128"/>
                </a:endParaRPr>
              </a:p>
              <a:p>
                <a:r>
                  <a:rPr lang="ja-JP" altLang="en-US" sz="32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HG丸ｺﾞｼｯｸM-PRO" panose="020F0600000000000000" pitchFamily="50" charset="-128"/>
                  </a:rPr>
                  <a:t>同類</a:t>
                </a:r>
                <a:r>
                  <a:rPr lang="ja-JP" altLang="en-US" sz="3200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HG丸ｺﾞｼｯｸM-PRO" panose="020F0600000000000000" pitchFamily="50" charset="-128"/>
                  </a:rPr>
                  <a:t>相補</a:t>
                </a:r>
              </a:p>
            </p:txBody>
          </p:sp>
          <p:sp>
            <p:nvSpPr>
              <p:cNvPr id="8" name="テキスト ボックス 7"/>
              <p:cNvSpPr txBox="1"/>
              <p:nvPr/>
            </p:nvSpPr>
            <p:spPr>
              <a:xfrm>
                <a:off x="6389569" y="2162432"/>
                <a:ext cx="162095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2800" dirty="0" smtClean="0">
                    <a:ea typeface="HG丸ｺﾞｼｯｸM-PRO" panose="020F0600000000000000" pitchFamily="50" charset="-128"/>
                  </a:rPr>
                  <a:t>と言い、</a:t>
                </a:r>
                <a:endParaRPr kumimoji="1" lang="en-US" altLang="ja-JP" sz="2800" dirty="0" smtClean="0">
                  <a:ea typeface="HG丸ｺﾞｼｯｸM-PRO" panose="020F0600000000000000" pitchFamily="50" charset="-128"/>
                </a:endParaRPr>
              </a:p>
            </p:txBody>
          </p:sp>
          <p:sp>
            <p:nvSpPr>
              <p:cNvPr id="9" name="テキスト ボックス 8"/>
              <p:cNvSpPr txBox="1"/>
              <p:nvPr/>
            </p:nvSpPr>
            <p:spPr>
              <a:xfrm>
                <a:off x="875898" y="3041452"/>
                <a:ext cx="700704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ja-JP" altLang="en-US" sz="2800" dirty="0" smtClean="0">
                    <a:ea typeface="HG丸ｺﾞｼｯｸM-PRO" panose="020F0600000000000000" pitchFamily="50" charset="-128"/>
                  </a:rPr>
                  <a:t>他にもいろいろ</a:t>
                </a:r>
                <a:r>
                  <a:rPr lang="ja-JP" altLang="en-US" sz="2800" dirty="0">
                    <a:ea typeface="HG丸ｺﾞｼｯｸM-PRO" panose="020F0600000000000000" pitchFamily="50" charset="-128"/>
                  </a:rPr>
                  <a:t>な野菜や植物</a:t>
                </a:r>
                <a:r>
                  <a:rPr lang="ja-JP" altLang="en-US" sz="2800" dirty="0" smtClean="0">
                    <a:ea typeface="HG丸ｺﾞｼｯｸM-PRO" panose="020F0600000000000000" pitchFamily="50" charset="-128"/>
                  </a:rPr>
                  <a:t>があります</a:t>
                </a:r>
                <a:r>
                  <a:rPr lang="ja-JP" altLang="en-US" sz="2800" dirty="0">
                    <a:ea typeface="HG丸ｺﾞｼｯｸM-PRO" panose="020F0600000000000000" pitchFamily="50" charset="-128"/>
                  </a:rPr>
                  <a:t>。</a:t>
                </a:r>
              </a:p>
            </p:txBody>
          </p:sp>
        </p:grpSp>
        <p:sp>
          <p:nvSpPr>
            <p:cNvPr id="18" name="テキスト ボックス 17"/>
            <p:cNvSpPr txBox="1"/>
            <p:nvPr/>
          </p:nvSpPr>
          <p:spPr>
            <a:xfrm>
              <a:off x="4480014" y="2207106"/>
              <a:ext cx="18004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G丸ｺﾞｼｯｸM-PRO" panose="020F0600000000000000" pitchFamily="50" charset="-128"/>
                </a:rPr>
                <a:t>どうるいそうほ</a:t>
              </a:r>
              <a:endParaRPr kumimoji="1" lang="ja-JP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G丸ｺﾞｼｯｸM-PRO" panose="020F0600000000000000" pitchFamily="50" charset="-128"/>
              </a:endParaRPr>
            </a:p>
          </p:txBody>
        </p:sp>
      </p:grpSp>
      <p:grpSp>
        <p:nvGrpSpPr>
          <p:cNvPr id="31" name="グループ化 30"/>
          <p:cNvGrpSpPr/>
          <p:nvPr/>
        </p:nvGrpSpPr>
        <p:grpSpPr>
          <a:xfrm>
            <a:off x="151598" y="3889694"/>
            <a:ext cx="4179771" cy="2762451"/>
            <a:chOff x="180473" y="3889694"/>
            <a:chExt cx="4179771" cy="2762451"/>
          </a:xfrm>
        </p:grpSpPr>
        <p:sp>
          <p:nvSpPr>
            <p:cNvPr id="32" name="角丸四角形 31"/>
            <p:cNvSpPr/>
            <p:nvPr/>
          </p:nvSpPr>
          <p:spPr>
            <a:xfrm>
              <a:off x="180473" y="3889694"/>
              <a:ext cx="4179771" cy="2762451"/>
            </a:xfrm>
            <a:prstGeom prst="round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ea typeface="HG丸ｺﾞｼｯｸM-PRO" panose="020F0600000000000000" pitchFamily="50" charset="-128"/>
              </a:endParaRPr>
            </a:p>
          </p:txBody>
        </p:sp>
        <p:sp>
          <p:nvSpPr>
            <p:cNvPr id="33" name="正方形/長方形 32"/>
            <p:cNvSpPr/>
            <p:nvPr/>
          </p:nvSpPr>
          <p:spPr>
            <a:xfrm>
              <a:off x="1767656" y="3985544"/>
              <a:ext cx="1005403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ja-JP" altLang="en-US" sz="3200" b="1" dirty="0">
                  <a:solidFill>
                    <a:schemeClr val="accent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G丸ｺﾞｼｯｸM-PRO" panose="020F0600000000000000" pitchFamily="50" charset="-128"/>
                </a:rPr>
                <a:t>蓮根</a:t>
              </a:r>
            </a:p>
          </p:txBody>
        </p:sp>
        <p:sp>
          <p:nvSpPr>
            <p:cNvPr id="34" name="正方形/長方形 33"/>
            <p:cNvSpPr/>
            <p:nvPr/>
          </p:nvSpPr>
          <p:spPr>
            <a:xfrm>
              <a:off x="229968" y="4566347"/>
              <a:ext cx="4031873" cy="193899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ja-JP" altLang="en-US" sz="2000" dirty="0" smtClean="0">
                  <a:solidFill>
                    <a:srgbClr val="333333"/>
                  </a:solidFill>
                  <a:latin typeface="Noto Sans JP"/>
                  <a:ea typeface="HG丸ｺﾞｼｯｸM-PRO" panose="020F0600000000000000" pitchFamily="50" charset="-128"/>
                </a:rPr>
                <a:t>❖蓮根</a:t>
              </a:r>
              <a:r>
                <a:rPr lang="ja-JP" altLang="en-US" sz="2000" dirty="0">
                  <a:solidFill>
                    <a:srgbClr val="333333"/>
                  </a:solidFill>
                  <a:latin typeface="Noto Sans JP"/>
                  <a:ea typeface="HG丸ｺﾞｼｯｸM-PRO" panose="020F0600000000000000" pitchFamily="50" charset="-128"/>
                </a:rPr>
                <a:t>をカットした形</a:t>
              </a:r>
              <a:r>
                <a:rPr lang="ja-JP" altLang="en-US" sz="2000" dirty="0" smtClean="0">
                  <a:solidFill>
                    <a:srgbClr val="333333"/>
                  </a:solidFill>
                  <a:latin typeface="Noto Sans JP"/>
                  <a:ea typeface="HG丸ｺﾞｼｯｸM-PRO" panose="020F0600000000000000" pitchFamily="50" charset="-128"/>
                </a:rPr>
                <a:t>は</a:t>
              </a:r>
              <a:endParaRPr lang="en-US" altLang="ja-JP" sz="2000" dirty="0" smtClean="0">
                <a:solidFill>
                  <a:srgbClr val="333333"/>
                </a:solidFill>
                <a:latin typeface="Noto Sans JP"/>
                <a:ea typeface="HG丸ｺﾞｼｯｸM-PRO" panose="020F0600000000000000" pitchFamily="50" charset="-128"/>
              </a:endParaRPr>
            </a:p>
            <a:p>
              <a:r>
                <a:rPr lang="ja-JP" altLang="en-US" sz="2000" dirty="0">
                  <a:solidFill>
                    <a:srgbClr val="333333"/>
                  </a:solidFill>
                  <a:latin typeface="Noto Sans JP"/>
                  <a:ea typeface="HG丸ｺﾞｼｯｸM-PRO" panose="020F0600000000000000" pitchFamily="50" charset="-128"/>
                </a:rPr>
                <a:t>　</a:t>
              </a:r>
              <a:r>
                <a:rPr lang="ja-JP" altLang="en-US" sz="2000" b="1" dirty="0" smtClean="0">
                  <a:solidFill>
                    <a:srgbClr val="0000CC"/>
                  </a:solidFill>
                  <a:latin typeface="Noto Sans JP"/>
                  <a:ea typeface="HG丸ｺﾞｼｯｸM-PRO" panose="020F0600000000000000" pitchFamily="50" charset="-128"/>
                </a:rPr>
                <a:t>肺胞</a:t>
              </a:r>
              <a:r>
                <a:rPr lang="ja-JP" altLang="en-US" sz="2000" dirty="0">
                  <a:solidFill>
                    <a:srgbClr val="333333"/>
                  </a:solidFill>
                  <a:latin typeface="Noto Sans JP"/>
                  <a:ea typeface="HG丸ｺﾞｼｯｸM-PRO" panose="020F0600000000000000" pitchFamily="50" charset="-128"/>
                </a:rPr>
                <a:t>の断面に似ている</a:t>
              </a:r>
            </a:p>
            <a:p>
              <a:endParaRPr lang="en-US" altLang="ja-JP" sz="2000" dirty="0" smtClean="0">
                <a:solidFill>
                  <a:srgbClr val="333333"/>
                </a:solidFill>
                <a:latin typeface="Noto Sans JP"/>
                <a:ea typeface="HG丸ｺﾞｼｯｸM-PRO" panose="020F0600000000000000" pitchFamily="50" charset="-128"/>
              </a:endParaRPr>
            </a:p>
            <a:p>
              <a:r>
                <a:rPr lang="ja-JP" altLang="en-US" sz="2000" dirty="0" smtClean="0">
                  <a:solidFill>
                    <a:srgbClr val="333333"/>
                  </a:solidFill>
                  <a:latin typeface="Noto Sans JP"/>
                  <a:ea typeface="HG丸ｺﾞｼｯｸM-PRO" panose="020F0600000000000000" pitchFamily="50" charset="-128"/>
                </a:rPr>
                <a:t>❖喉</a:t>
              </a:r>
              <a:r>
                <a:rPr lang="ja-JP" altLang="en-US" sz="2000" dirty="0">
                  <a:solidFill>
                    <a:srgbClr val="333333"/>
                  </a:solidFill>
                  <a:latin typeface="Noto Sans JP"/>
                  <a:ea typeface="HG丸ｺﾞｼｯｸM-PRO" panose="020F0600000000000000" pitchFamily="50" charset="-128"/>
                </a:rPr>
                <a:t>や肺などの気管支に</a:t>
              </a:r>
              <a:r>
                <a:rPr lang="ja-JP" altLang="en-US" sz="2000" dirty="0" smtClean="0">
                  <a:solidFill>
                    <a:srgbClr val="333333"/>
                  </a:solidFill>
                  <a:latin typeface="Noto Sans JP"/>
                  <a:ea typeface="HG丸ｺﾞｼｯｸM-PRO" panose="020F0600000000000000" pitchFamily="50" charset="-128"/>
                </a:rPr>
                <a:t>良い</a:t>
              </a:r>
              <a:endParaRPr lang="en-US" altLang="ja-JP" sz="2000" dirty="0" smtClean="0">
                <a:solidFill>
                  <a:srgbClr val="333333"/>
                </a:solidFill>
                <a:latin typeface="Noto Sans JP"/>
                <a:ea typeface="HG丸ｺﾞｼｯｸM-PRO" panose="020F0600000000000000" pitchFamily="50" charset="-128"/>
              </a:endParaRPr>
            </a:p>
            <a:p>
              <a:endParaRPr lang="en-US" altLang="ja-JP" sz="2000" dirty="0">
                <a:solidFill>
                  <a:srgbClr val="333333"/>
                </a:solidFill>
                <a:latin typeface="Noto Sans JP"/>
                <a:ea typeface="HG丸ｺﾞｼｯｸM-PRO" panose="020F0600000000000000" pitchFamily="50" charset="-128"/>
              </a:endParaRPr>
            </a:p>
            <a:p>
              <a:r>
                <a:rPr lang="ja-JP" altLang="en-US" sz="2000" dirty="0" smtClean="0">
                  <a:solidFill>
                    <a:srgbClr val="333333"/>
                  </a:solidFill>
                  <a:latin typeface="Noto Sans JP"/>
                  <a:ea typeface="HG丸ｺﾞｼｯｸM-PRO" panose="020F0600000000000000" pitchFamily="50" charset="-128"/>
                </a:rPr>
                <a:t>❖</a:t>
              </a:r>
              <a:r>
                <a:rPr lang="ja-JP" altLang="en-US" sz="2000" dirty="0">
                  <a:solidFill>
                    <a:srgbClr val="333333"/>
                  </a:solidFill>
                  <a:latin typeface="Noto Sans JP"/>
                  <a:ea typeface="HG丸ｺﾞｼｯｸM-PRO" panose="020F0600000000000000" pitchFamily="50" charset="-128"/>
                </a:rPr>
                <a:t>肺に潤いを与え</a:t>
              </a:r>
              <a:r>
                <a:rPr lang="ja-JP" altLang="en-US" sz="2000" dirty="0" smtClean="0">
                  <a:solidFill>
                    <a:srgbClr val="333333"/>
                  </a:solidFill>
                  <a:latin typeface="Noto Sans JP"/>
                  <a:ea typeface="HG丸ｺﾞｼｯｸM-PRO" panose="020F0600000000000000" pitchFamily="50" charset="-128"/>
                </a:rPr>
                <a:t>、炎症を</a:t>
              </a:r>
              <a:r>
                <a:rPr lang="ja-JP" altLang="en-US" sz="2000" dirty="0">
                  <a:solidFill>
                    <a:srgbClr val="333333"/>
                  </a:solidFill>
                  <a:latin typeface="Noto Sans JP"/>
                  <a:ea typeface="HG丸ｺﾞｼｯｸM-PRO" panose="020F0600000000000000" pitchFamily="50" charset="-128"/>
                </a:rPr>
                <a:t>抑える</a:t>
              </a:r>
            </a:p>
          </p:txBody>
        </p:sp>
        <p:pic>
          <p:nvPicPr>
            <p:cNvPr id="35" name="Picture 4" descr="レンコン／蓮根／れんこん：旬の野菜百科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93" r="5885"/>
            <a:stretch/>
          </p:blipFill>
          <p:spPr bwMode="auto">
            <a:xfrm>
              <a:off x="3101380" y="4449887"/>
              <a:ext cx="1190838" cy="9954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33622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64F2C-29D2-48DF-B68E-4A5F8D2EF02B}" type="slidenum">
              <a:rPr kumimoji="1" lang="ja-JP" altLang="en-US" smtClean="0"/>
              <a:t>5</a:t>
            </a:fld>
            <a:endParaRPr kumimoji="1" lang="ja-JP" altLang="en-US" dirty="0"/>
          </a:p>
        </p:txBody>
      </p:sp>
      <p:grpSp>
        <p:nvGrpSpPr>
          <p:cNvPr id="23" name="グループ化 22"/>
          <p:cNvGrpSpPr/>
          <p:nvPr/>
        </p:nvGrpSpPr>
        <p:grpSpPr>
          <a:xfrm>
            <a:off x="150947" y="257470"/>
            <a:ext cx="4179771" cy="2119972"/>
            <a:chOff x="150947" y="257470"/>
            <a:chExt cx="4179771" cy="2119972"/>
          </a:xfrm>
        </p:grpSpPr>
        <p:grpSp>
          <p:nvGrpSpPr>
            <p:cNvPr id="14" name="グループ化 13"/>
            <p:cNvGrpSpPr/>
            <p:nvPr/>
          </p:nvGrpSpPr>
          <p:grpSpPr>
            <a:xfrm>
              <a:off x="150947" y="257470"/>
              <a:ext cx="4179771" cy="2119972"/>
              <a:chOff x="180473" y="3889695"/>
              <a:chExt cx="4179771" cy="2119972"/>
            </a:xfrm>
          </p:grpSpPr>
          <p:sp>
            <p:nvSpPr>
              <p:cNvPr id="15" name="角丸四角形 14"/>
              <p:cNvSpPr/>
              <p:nvPr/>
            </p:nvSpPr>
            <p:spPr>
              <a:xfrm>
                <a:off x="180473" y="3889695"/>
                <a:ext cx="4179771" cy="2119972"/>
              </a:xfrm>
              <a:prstGeom prst="roundRect">
                <a:avLst/>
              </a:prstGeom>
              <a:solidFill>
                <a:schemeClr val="tx1"/>
              </a:solidFill>
              <a:ln>
                <a:solidFill>
                  <a:srgbClr val="0033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ea typeface="HG丸ｺﾞｼｯｸM-PRO" panose="020F0600000000000000" pitchFamily="50" charset="-128"/>
                </a:endParaRPr>
              </a:p>
            </p:txBody>
          </p:sp>
          <p:sp>
            <p:nvSpPr>
              <p:cNvPr id="16" name="正方形/長方形 15"/>
              <p:cNvSpPr/>
              <p:nvPr/>
            </p:nvSpPr>
            <p:spPr>
              <a:xfrm>
                <a:off x="1767656" y="3985544"/>
                <a:ext cx="1005403" cy="584775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r>
                  <a:rPr lang="ja-JP" altLang="en-US" sz="3200" b="1" dirty="0" smtClean="0">
                    <a:solidFill>
                      <a:srgbClr val="0033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HG丸ｺﾞｼｯｸM-PRO" panose="020F0600000000000000" pitchFamily="50" charset="-128"/>
                  </a:rPr>
                  <a:t>海藻</a:t>
                </a:r>
                <a:endParaRPr lang="ja-JP" altLang="en-US" sz="3200" b="1" dirty="0">
                  <a:solidFill>
                    <a:srgbClr val="0033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G丸ｺﾞｼｯｸM-PRO" panose="020F0600000000000000" pitchFamily="50" charset="-128"/>
                </a:endParaRPr>
              </a:p>
            </p:txBody>
          </p:sp>
          <p:sp>
            <p:nvSpPr>
              <p:cNvPr id="17" name="正方形/長方形 16"/>
              <p:cNvSpPr/>
              <p:nvPr/>
            </p:nvSpPr>
            <p:spPr>
              <a:xfrm>
                <a:off x="229968" y="4566347"/>
                <a:ext cx="4031873" cy="1323439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r>
                  <a:rPr lang="ja-JP" altLang="en-US" sz="2000" dirty="0" smtClean="0">
                    <a:solidFill>
                      <a:srgbClr val="333333"/>
                    </a:solidFill>
                    <a:latin typeface="Noto Sans JP"/>
                    <a:ea typeface="HG丸ｺﾞｼｯｸM-PRO" panose="020F0600000000000000" pitchFamily="50" charset="-128"/>
                  </a:rPr>
                  <a:t>❖</a:t>
                </a:r>
                <a:r>
                  <a:rPr lang="ja-JP" altLang="en-US" sz="2000" b="1" dirty="0" smtClean="0">
                    <a:solidFill>
                      <a:srgbClr val="0000CC"/>
                    </a:solidFill>
                    <a:latin typeface="Noto Sans JP"/>
                    <a:ea typeface="HG丸ｺﾞｼｯｸM-PRO" panose="020F0600000000000000" pitchFamily="50" charset="-128"/>
                  </a:rPr>
                  <a:t>髪の毛</a:t>
                </a:r>
                <a:r>
                  <a:rPr lang="ja-JP" altLang="en-US" sz="2000" dirty="0" smtClean="0">
                    <a:solidFill>
                      <a:srgbClr val="333333"/>
                    </a:solidFill>
                    <a:latin typeface="Noto Sans JP"/>
                    <a:ea typeface="HG丸ｺﾞｼｯｸM-PRO" panose="020F0600000000000000" pitchFamily="50" charset="-128"/>
                  </a:rPr>
                  <a:t>の形に</a:t>
                </a:r>
                <a:r>
                  <a:rPr lang="ja-JP" altLang="en-US" sz="2000" dirty="0">
                    <a:solidFill>
                      <a:srgbClr val="333333"/>
                    </a:solidFill>
                    <a:latin typeface="Noto Sans JP"/>
                    <a:ea typeface="HG丸ｺﾞｼｯｸM-PRO" panose="020F0600000000000000" pitchFamily="50" charset="-128"/>
                  </a:rPr>
                  <a:t>似ている</a:t>
                </a:r>
              </a:p>
              <a:p>
                <a:endParaRPr lang="en-US" altLang="ja-JP" sz="2000" dirty="0" smtClean="0">
                  <a:solidFill>
                    <a:srgbClr val="333333"/>
                  </a:solidFill>
                  <a:latin typeface="Noto Sans JP"/>
                  <a:ea typeface="HG丸ｺﾞｼｯｸM-PRO" panose="020F0600000000000000" pitchFamily="50" charset="-128"/>
                </a:endParaRPr>
              </a:p>
              <a:p>
                <a:r>
                  <a:rPr lang="ja-JP" altLang="en-US" sz="2000" dirty="0" smtClean="0">
                    <a:solidFill>
                      <a:srgbClr val="333333"/>
                    </a:solidFill>
                    <a:latin typeface="Noto Sans JP"/>
                    <a:ea typeface="HG丸ｺﾞｼｯｸM-PRO" panose="020F0600000000000000" pitchFamily="50" charset="-128"/>
                  </a:rPr>
                  <a:t>❖</a:t>
                </a:r>
                <a:r>
                  <a:rPr lang="ja-JP" altLang="en-US" sz="2000" dirty="0">
                    <a:solidFill>
                      <a:srgbClr val="333333"/>
                    </a:solidFill>
                    <a:latin typeface="Noto Sans JP"/>
                    <a:ea typeface="HG丸ｺﾞｼｯｸM-PRO" panose="020F0600000000000000" pitchFamily="50" charset="-128"/>
                  </a:rPr>
                  <a:t>海藻に含まれる</a:t>
                </a:r>
                <a:r>
                  <a:rPr lang="ja-JP" altLang="en-US" sz="2000" dirty="0" smtClean="0">
                    <a:solidFill>
                      <a:srgbClr val="333333"/>
                    </a:solidFill>
                    <a:latin typeface="Noto Sans JP"/>
                    <a:ea typeface="HG丸ｺﾞｼｯｸM-PRO" panose="020F0600000000000000" pitchFamily="50" charset="-128"/>
                  </a:rPr>
                  <a:t>ヨウ素</a:t>
                </a:r>
                <a:endParaRPr lang="en-US" altLang="ja-JP" sz="2000" dirty="0" smtClean="0">
                  <a:solidFill>
                    <a:srgbClr val="333333"/>
                  </a:solidFill>
                  <a:latin typeface="Noto Sans JP"/>
                  <a:ea typeface="HG丸ｺﾞｼｯｸM-PRO" panose="020F0600000000000000" pitchFamily="50" charset="-128"/>
                </a:endParaRPr>
              </a:p>
              <a:p>
                <a:r>
                  <a:rPr lang="ja-JP" altLang="en-US" sz="2000" dirty="0">
                    <a:solidFill>
                      <a:srgbClr val="333333"/>
                    </a:solidFill>
                    <a:latin typeface="Noto Sans JP"/>
                    <a:ea typeface="HG丸ｺﾞｼｯｸM-PRO" panose="020F0600000000000000" pitchFamily="50" charset="-128"/>
                  </a:rPr>
                  <a:t>　</a:t>
                </a:r>
                <a:r>
                  <a:rPr lang="ja-JP" altLang="en-US" sz="2000" dirty="0" smtClean="0">
                    <a:solidFill>
                      <a:srgbClr val="333333"/>
                    </a:solidFill>
                    <a:latin typeface="Noto Sans JP"/>
                    <a:ea typeface="HG丸ｺﾞｼｯｸM-PRO" panose="020F0600000000000000" pitchFamily="50" charset="-128"/>
                  </a:rPr>
                  <a:t>が</a:t>
                </a:r>
                <a:r>
                  <a:rPr lang="ja-JP" altLang="en-US" sz="2000" dirty="0">
                    <a:solidFill>
                      <a:srgbClr val="333333"/>
                    </a:solidFill>
                    <a:latin typeface="Noto Sans JP"/>
                    <a:ea typeface="HG丸ｺﾞｼｯｸM-PRO" panose="020F0600000000000000" pitchFamily="50" charset="-128"/>
                  </a:rPr>
                  <a:t>髪につやを与え、豊か</a:t>
                </a:r>
                <a:r>
                  <a:rPr lang="ja-JP" altLang="en-US" sz="2000" dirty="0" smtClean="0">
                    <a:solidFill>
                      <a:srgbClr val="333333"/>
                    </a:solidFill>
                    <a:latin typeface="Noto Sans JP"/>
                    <a:ea typeface="HG丸ｺﾞｼｯｸM-PRO" panose="020F0600000000000000" pitchFamily="50" charset="-128"/>
                  </a:rPr>
                  <a:t>にする</a:t>
                </a:r>
                <a:endParaRPr lang="ja-JP" altLang="en-US" sz="2000" dirty="0">
                  <a:solidFill>
                    <a:srgbClr val="333333"/>
                  </a:solidFill>
                  <a:latin typeface="Noto Sans JP"/>
                  <a:ea typeface="HG丸ｺﾞｼｯｸM-PRO" panose="020F0600000000000000" pitchFamily="50" charset="-128"/>
                </a:endParaRPr>
              </a:p>
            </p:txBody>
          </p:sp>
        </p:grpSp>
        <p:pic>
          <p:nvPicPr>
            <p:cNvPr id="3074" name="Picture 2" descr="東北の太平洋沿岸で新種海藻「サンリクモズク」を発見 | Research at Kobe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81"/>
            <a:stretch/>
          </p:blipFill>
          <p:spPr bwMode="auto">
            <a:xfrm>
              <a:off x="3080084" y="860283"/>
              <a:ext cx="1201432" cy="9739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5" name="グループ化 24"/>
          <p:cNvGrpSpPr/>
          <p:nvPr/>
        </p:nvGrpSpPr>
        <p:grpSpPr>
          <a:xfrm>
            <a:off x="150947" y="3291841"/>
            <a:ext cx="4179771" cy="2762451"/>
            <a:chOff x="150947" y="3291841"/>
            <a:chExt cx="4179771" cy="2762451"/>
          </a:xfrm>
        </p:grpSpPr>
        <p:grpSp>
          <p:nvGrpSpPr>
            <p:cNvPr id="5" name="グループ化 4"/>
            <p:cNvGrpSpPr/>
            <p:nvPr/>
          </p:nvGrpSpPr>
          <p:grpSpPr>
            <a:xfrm>
              <a:off x="150947" y="3291841"/>
              <a:ext cx="4179771" cy="2762451"/>
              <a:chOff x="180473" y="3889694"/>
              <a:chExt cx="4179771" cy="2762451"/>
            </a:xfrm>
          </p:grpSpPr>
          <p:sp>
            <p:nvSpPr>
              <p:cNvPr id="6" name="角丸四角形 5"/>
              <p:cNvSpPr/>
              <p:nvPr/>
            </p:nvSpPr>
            <p:spPr>
              <a:xfrm>
                <a:off x="180473" y="3889694"/>
                <a:ext cx="4179771" cy="2762451"/>
              </a:xfrm>
              <a:prstGeom prst="roundRect">
                <a:avLst/>
              </a:prstGeom>
              <a:solidFill>
                <a:schemeClr val="tx1"/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ea typeface="HG丸ｺﾞｼｯｸM-PRO" panose="020F0600000000000000" pitchFamily="50" charset="-128"/>
                </a:endParaRPr>
              </a:p>
            </p:txBody>
          </p:sp>
          <p:sp>
            <p:nvSpPr>
              <p:cNvPr id="7" name="正方形/長方形 6"/>
              <p:cNvSpPr/>
              <p:nvPr/>
            </p:nvSpPr>
            <p:spPr>
              <a:xfrm>
                <a:off x="1565526" y="3985544"/>
                <a:ext cx="1415772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ja-JP" altLang="en-US" sz="3200" b="1" dirty="0" smtClean="0">
                    <a:solidFill>
                      <a:schemeClr val="accent5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HG丸ｺﾞｼｯｸM-PRO" panose="020F0600000000000000" pitchFamily="50" charset="-128"/>
                  </a:rPr>
                  <a:t>レバー</a:t>
                </a:r>
                <a:endParaRPr lang="ja-JP" altLang="en-US" sz="3200" b="1" dirty="0">
                  <a:solidFill>
                    <a:schemeClr val="accent5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G丸ｺﾞｼｯｸM-PRO" panose="020F0600000000000000" pitchFamily="50" charset="-128"/>
                </a:endParaRPr>
              </a:p>
            </p:txBody>
          </p:sp>
          <p:sp>
            <p:nvSpPr>
              <p:cNvPr id="8" name="正方形/長方形 7"/>
              <p:cNvSpPr/>
              <p:nvPr/>
            </p:nvSpPr>
            <p:spPr>
              <a:xfrm>
                <a:off x="229968" y="4566347"/>
                <a:ext cx="3005951" cy="163121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ja-JP" altLang="en-US" sz="2000" dirty="0" smtClean="0">
                    <a:solidFill>
                      <a:srgbClr val="333333"/>
                    </a:solidFill>
                    <a:latin typeface="Noto Sans JP"/>
                    <a:ea typeface="HG丸ｺﾞｼｯｸM-PRO" panose="020F0600000000000000" pitchFamily="50" charset="-128"/>
                  </a:rPr>
                  <a:t>❖</a:t>
                </a:r>
                <a:r>
                  <a:rPr lang="ja-JP" altLang="en-US" sz="2000" b="1" dirty="0" smtClean="0">
                    <a:solidFill>
                      <a:srgbClr val="0000CC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oto Sans JP"/>
                    <a:ea typeface="HG丸ｺﾞｼｯｸM-PRO" panose="020F0600000000000000" pitchFamily="50" charset="-128"/>
                  </a:rPr>
                  <a:t>肝臓</a:t>
                </a:r>
                <a:r>
                  <a:rPr lang="ja-JP" altLang="en-US" sz="2000" dirty="0" smtClean="0">
                    <a:solidFill>
                      <a:srgbClr val="333333"/>
                    </a:solidFill>
                    <a:latin typeface="Noto Sans JP"/>
                    <a:ea typeface="HG丸ｺﾞｼｯｸM-PRO" panose="020F0600000000000000" pitchFamily="50" charset="-128"/>
                  </a:rPr>
                  <a:t>は形が似ている</a:t>
                </a:r>
                <a:endParaRPr lang="en-US" altLang="ja-JP" sz="2000" dirty="0" smtClean="0">
                  <a:solidFill>
                    <a:srgbClr val="333333"/>
                  </a:solidFill>
                  <a:latin typeface="Noto Sans JP"/>
                  <a:ea typeface="HG丸ｺﾞｼｯｸM-PRO" panose="020F0600000000000000" pitchFamily="50" charset="-128"/>
                </a:endParaRPr>
              </a:p>
              <a:p>
                <a:r>
                  <a:rPr lang="ja-JP" altLang="en-US" sz="2000" dirty="0">
                    <a:solidFill>
                      <a:srgbClr val="333333"/>
                    </a:solidFill>
                    <a:latin typeface="Noto Sans JP"/>
                    <a:ea typeface="HG丸ｺﾞｼｯｸM-PRO" panose="020F0600000000000000" pitchFamily="50" charset="-128"/>
                  </a:rPr>
                  <a:t>　</a:t>
                </a:r>
                <a:r>
                  <a:rPr lang="ja-JP" altLang="en-US" sz="2000" dirty="0" smtClean="0">
                    <a:solidFill>
                      <a:srgbClr val="333333"/>
                    </a:solidFill>
                    <a:latin typeface="Noto Sans JP"/>
                    <a:ea typeface="HG丸ｺﾞｼｯｸM-PRO" panose="020F0600000000000000" pitchFamily="50" charset="-128"/>
                  </a:rPr>
                  <a:t>というよりそのまま</a:t>
                </a:r>
                <a:endParaRPr lang="ja-JP" altLang="en-US" sz="2000" dirty="0">
                  <a:solidFill>
                    <a:srgbClr val="333333"/>
                  </a:solidFill>
                  <a:latin typeface="Noto Sans JP"/>
                  <a:ea typeface="HG丸ｺﾞｼｯｸM-PRO" panose="020F0600000000000000" pitchFamily="50" charset="-128"/>
                </a:endParaRPr>
              </a:p>
              <a:p>
                <a:endParaRPr lang="en-US" altLang="ja-JP" sz="2000" dirty="0" smtClean="0">
                  <a:solidFill>
                    <a:srgbClr val="333333"/>
                  </a:solidFill>
                  <a:latin typeface="Noto Sans JP"/>
                  <a:ea typeface="HG丸ｺﾞｼｯｸM-PRO" panose="020F0600000000000000" pitchFamily="50" charset="-128"/>
                </a:endParaRPr>
              </a:p>
              <a:p>
                <a:r>
                  <a:rPr lang="ja-JP" altLang="en-US" sz="2000" dirty="0" smtClean="0">
                    <a:solidFill>
                      <a:srgbClr val="333333"/>
                    </a:solidFill>
                    <a:latin typeface="Noto Sans JP"/>
                    <a:ea typeface="HG丸ｺﾞｼｯｸM-PRO" panose="020F0600000000000000" pitchFamily="50" charset="-128"/>
                  </a:rPr>
                  <a:t>❖肝臓が悪い時は、</a:t>
                </a:r>
                <a:endParaRPr lang="en-US" altLang="ja-JP" sz="2000" dirty="0" smtClean="0">
                  <a:solidFill>
                    <a:srgbClr val="333333"/>
                  </a:solidFill>
                  <a:latin typeface="Noto Sans JP"/>
                  <a:ea typeface="HG丸ｺﾞｼｯｸM-PRO" panose="020F0600000000000000" pitchFamily="50" charset="-128"/>
                </a:endParaRPr>
              </a:p>
              <a:p>
                <a:r>
                  <a:rPr lang="ja-JP" altLang="en-US" sz="2000" dirty="0">
                    <a:solidFill>
                      <a:srgbClr val="333333"/>
                    </a:solidFill>
                    <a:latin typeface="Noto Sans JP"/>
                    <a:ea typeface="HG丸ｺﾞｼｯｸM-PRO" panose="020F0600000000000000" pitchFamily="50" charset="-128"/>
                  </a:rPr>
                  <a:t>　</a:t>
                </a:r>
                <a:r>
                  <a:rPr lang="ja-JP" altLang="en-US" sz="2000" dirty="0" smtClean="0">
                    <a:solidFill>
                      <a:srgbClr val="333333"/>
                    </a:solidFill>
                    <a:latin typeface="Noto Sans JP"/>
                    <a:ea typeface="HG丸ｺﾞｼｯｸM-PRO" panose="020F0600000000000000" pitchFamily="50" charset="-128"/>
                  </a:rPr>
                  <a:t>レバーを食べるとよい</a:t>
                </a:r>
                <a:endParaRPr lang="ja-JP" altLang="en-US" sz="2000" dirty="0">
                  <a:solidFill>
                    <a:srgbClr val="333333"/>
                  </a:solidFill>
                  <a:latin typeface="Noto Sans JP"/>
                  <a:ea typeface="HG丸ｺﾞｼｯｸM-PRO" panose="020F0600000000000000" pitchFamily="50" charset="-128"/>
                </a:endParaRPr>
              </a:p>
            </p:txBody>
          </p:sp>
        </p:grpSp>
        <p:pic>
          <p:nvPicPr>
            <p:cNvPr id="3080" name="Picture 8" descr="Amazon | 北海道産 牛生レバー お一人様用 (85g-115g) ×5袋 (真空パック冷凍 加熱用) | 肉製品（牛肉・豚肉・ホルモン） |  牛肉 通販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14076" y="3896554"/>
              <a:ext cx="1318239" cy="9886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6" name="グループ化 25"/>
          <p:cNvGrpSpPr/>
          <p:nvPr/>
        </p:nvGrpSpPr>
        <p:grpSpPr>
          <a:xfrm>
            <a:off x="4775195" y="3291840"/>
            <a:ext cx="4243272" cy="3847839"/>
            <a:chOff x="4775195" y="3291840"/>
            <a:chExt cx="4243272" cy="3847839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4775195" y="3291840"/>
              <a:ext cx="4243272" cy="3847839"/>
              <a:chOff x="180473" y="3291841"/>
              <a:chExt cx="4243272" cy="3847839"/>
            </a:xfrm>
          </p:grpSpPr>
          <p:sp>
            <p:nvSpPr>
              <p:cNvPr id="11" name="角丸四角形 10"/>
              <p:cNvSpPr/>
              <p:nvPr/>
            </p:nvSpPr>
            <p:spPr>
              <a:xfrm>
                <a:off x="180473" y="3291841"/>
                <a:ext cx="4179771" cy="3474719"/>
              </a:xfrm>
              <a:prstGeom prst="roundRect">
                <a:avLst/>
              </a:prstGeom>
              <a:solidFill>
                <a:schemeClr val="tx1"/>
              </a:solidFill>
              <a:ln>
                <a:solidFill>
                  <a:srgbClr val="FF66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ea typeface="HG丸ｺﾞｼｯｸM-PRO" panose="020F0600000000000000" pitchFamily="50" charset="-128"/>
                </a:endParaRPr>
              </a:p>
            </p:txBody>
          </p:sp>
          <p:sp>
            <p:nvSpPr>
              <p:cNvPr id="12" name="正方形/長方形 11"/>
              <p:cNvSpPr/>
              <p:nvPr/>
            </p:nvSpPr>
            <p:spPr>
              <a:xfrm>
                <a:off x="1767654" y="3417655"/>
                <a:ext cx="100540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ja-JP" altLang="en-US" sz="3200" b="1" dirty="0" smtClean="0">
                    <a:solidFill>
                      <a:srgbClr val="FF66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HG丸ｺﾞｼｯｸM-PRO" panose="020F0600000000000000" pitchFamily="50" charset="-128"/>
                  </a:rPr>
                  <a:t>人参</a:t>
                </a:r>
                <a:endParaRPr lang="ja-JP" altLang="en-US" sz="3200" b="1" dirty="0">
                  <a:solidFill>
                    <a:srgbClr val="FF66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G丸ｺﾞｼｯｸM-PRO" panose="020F0600000000000000" pitchFamily="50" charset="-128"/>
                </a:endParaRPr>
              </a:p>
            </p:txBody>
          </p:sp>
          <p:sp>
            <p:nvSpPr>
              <p:cNvPr id="13" name="正方形/長方形 12"/>
              <p:cNvSpPr/>
              <p:nvPr/>
            </p:nvSpPr>
            <p:spPr>
              <a:xfrm>
                <a:off x="229968" y="3969581"/>
                <a:ext cx="4193777" cy="31700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ja-JP" altLang="en-US" sz="2000" dirty="0" smtClean="0">
                    <a:solidFill>
                      <a:srgbClr val="333333"/>
                    </a:solidFill>
                    <a:latin typeface="Noto Sans JP"/>
                    <a:ea typeface="HG丸ｺﾞｼｯｸM-PRO" panose="020F0600000000000000" pitchFamily="50" charset="-128"/>
                  </a:rPr>
                  <a:t>❖</a:t>
                </a:r>
                <a:r>
                  <a:rPr lang="ja-JP" altLang="en-US" sz="2000" dirty="0">
                    <a:solidFill>
                      <a:srgbClr val="333333"/>
                    </a:solidFill>
                    <a:latin typeface="Noto Sans JP"/>
                    <a:ea typeface="HG丸ｺﾞｼｯｸM-PRO" panose="020F0600000000000000" pitchFamily="50" charset="-128"/>
                  </a:rPr>
                  <a:t>人参をカットする</a:t>
                </a:r>
                <a:r>
                  <a:rPr lang="ja-JP" altLang="en-US" sz="2000" dirty="0" smtClean="0">
                    <a:solidFill>
                      <a:srgbClr val="333333"/>
                    </a:solidFill>
                    <a:latin typeface="Noto Sans JP"/>
                    <a:ea typeface="HG丸ｺﾞｼｯｸM-PRO" panose="020F0600000000000000" pitchFamily="50" charset="-128"/>
                  </a:rPr>
                  <a:t>と</a:t>
                </a:r>
                <a:endParaRPr lang="en-US" altLang="ja-JP" sz="2000" dirty="0" smtClean="0">
                  <a:solidFill>
                    <a:srgbClr val="333333"/>
                  </a:solidFill>
                  <a:latin typeface="Noto Sans JP"/>
                  <a:ea typeface="HG丸ｺﾞｼｯｸM-PRO" panose="020F0600000000000000" pitchFamily="50" charset="-128"/>
                </a:endParaRPr>
              </a:p>
              <a:p>
                <a:r>
                  <a:rPr lang="ja-JP" altLang="en-US" sz="2000" dirty="0">
                    <a:solidFill>
                      <a:srgbClr val="333333"/>
                    </a:solidFill>
                    <a:latin typeface="Noto Sans JP"/>
                    <a:ea typeface="HG丸ｺﾞｼｯｸM-PRO" panose="020F0600000000000000" pitchFamily="50" charset="-128"/>
                  </a:rPr>
                  <a:t>　</a:t>
                </a:r>
                <a:r>
                  <a:rPr lang="ja-JP" altLang="en-US" sz="2000" b="1" dirty="0" smtClean="0">
                    <a:solidFill>
                      <a:srgbClr val="0000CC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oto Sans JP"/>
                    <a:ea typeface="HG丸ｺﾞｼｯｸM-PRO" panose="020F0600000000000000" pitchFamily="50" charset="-128"/>
                  </a:rPr>
                  <a:t>瞳</a:t>
                </a:r>
                <a:r>
                  <a:rPr lang="ja-JP" altLang="en-US" sz="2000" dirty="0">
                    <a:solidFill>
                      <a:srgbClr val="333333"/>
                    </a:solidFill>
                    <a:latin typeface="Noto Sans JP"/>
                    <a:ea typeface="HG丸ｺﾞｼｯｸM-PRO" panose="020F0600000000000000" pitchFamily="50" charset="-128"/>
                  </a:rPr>
                  <a:t>のような形に</a:t>
                </a:r>
                <a:endParaRPr lang="en-US" altLang="ja-JP" sz="2000" dirty="0">
                  <a:solidFill>
                    <a:srgbClr val="333333"/>
                  </a:solidFill>
                  <a:latin typeface="Noto Sans JP"/>
                  <a:ea typeface="HG丸ｺﾞｼｯｸM-PRO" panose="020F0600000000000000" pitchFamily="50" charset="-128"/>
                </a:endParaRPr>
              </a:p>
              <a:p>
                <a:r>
                  <a:rPr lang="ja-JP" altLang="en-US" sz="2000" dirty="0">
                    <a:solidFill>
                      <a:srgbClr val="333333"/>
                    </a:solidFill>
                    <a:latin typeface="Noto Sans JP"/>
                    <a:ea typeface="HG丸ｺﾞｼｯｸM-PRO" panose="020F0600000000000000" pitchFamily="50" charset="-128"/>
                  </a:rPr>
                  <a:t>　</a:t>
                </a:r>
                <a:r>
                  <a:rPr lang="ja-JP" altLang="en-US" sz="2000" dirty="0" smtClean="0">
                    <a:solidFill>
                      <a:srgbClr val="333333"/>
                    </a:solidFill>
                    <a:latin typeface="Noto Sans JP"/>
                    <a:ea typeface="HG丸ｺﾞｼｯｸM-PRO" panose="020F0600000000000000" pitchFamily="50" charset="-128"/>
                  </a:rPr>
                  <a:t>似て</a:t>
                </a:r>
                <a:r>
                  <a:rPr lang="ja-JP" altLang="en-US" sz="2000" dirty="0">
                    <a:solidFill>
                      <a:srgbClr val="333333"/>
                    </a:solidFill>
                    <a:latin typeface="Noto Sans JP"/>
                    <a:ea typeface="HG丸ｺﾞｼｯｸM-PRO" panose="020F0600000000000000" pitchFamily="50" charset="-128"/>
                  </a:rPr>
                  <a:t>いる</a:t>
                </a:r>
              </a:p>
              <a:p>
                <a:endParaRPr lang="en-US" altLang="ja-JP" sz="2000" dirty="0" smtClean="0">
                  <a:solidFill>
                    <a:srgbClr val="333333"/>
                  </a:solidFill>
                  <a:latin typeface="Noto Sans JP"/>
                  <a:ea typeface="HG丸ｺﾞｼｯｸM-PRO" panose="020F0600000000000000" pitchFamily="50" charset="-128"/>
                </a:endParaRPr>
              </a:p>
              <a:p>
                <a:r>
                  <a:rPr lang="ja-JP" altLang="en-US" sz="2000" dirty="0" smtClean="0">
                    <a:solidFill>
                      <a:srgbClr val="333333"/>
                    </a:solidFill>
                    <a:latin typeface="Noto Sans JP"/>
                    <a:ea typeface="HG丸ｺﾞｼｯｸM-PRO" panose="020F0600000000000000" pitchFamily="50" charset="-128"/>
                  </a:rPr>
                  <a:t>❖</a:t>
                </a:r>
                <a:r>
                  <a:rPr lang="ja-JP" altLang="en-US" sz="2000" dirty="0">
                    <a:solidFill>
                      <a:srgbClr val="333333"/>
                    </a:solidFill>
                    <a:latin typeface="Noto Sans JP"/>
                    <a:ea typeface="HG丸ｺﾞｼｯｸM-PRO" panose="020F0600000000000000" pitchFamily="50" charset="-128"/>
                  </a:rPr>
                  <a:t>体内でビタミン</a:t>
                </a:r>
                <a:r>
                  <a:rPr lang="en-US" altLang="ja-JP" sz="2000" dirty="0">
                    <a:solidFill>
                      <a:srgbClr val="333333"/>
                    </a:solidFill>
                    <a:latin typeface="Noto Sans JP"/>
                    <a:ea typeface="HG丸ｺﾞｼｯｸM-PRO" panose="020F0600000000000000" pitchFamily="50" charset="-128"/>
                  </a:rPr>
                  <a:t>A</a:t>
                </a:r>
                <a:r>
                  <a:rPr lang="ja-JP" altLang="en-US" sz="2000" dirty="0">
                    <a:solidFill>
                      <a:srgbClr val="333333"/>
                    </a:solidFill>
                    <a:latin typeface="Noto Sans JP"/>
                    <a:ea typeface="HG丸ｺﾞｼｯｸM-PRO" panose="020F0600000000000000" pitchFamily="50" charset="-128"/>
                  </a:rPr>
                  <a:t>に変化する</a:t>
                </a:r>
                <a:r>
                  <a:rPr lang="ja-JP" altLang="en-US" sz="2000" dirty="0" smtClean="0">
                    <a:solidFill>
                      <a:srgbClr val="333333"/>
                    </a:solidFill>
                    <a:latin typeface="Noto Sans JP"/>
                    <a:ea typeface="HG丸ｺﾞｼｯｸM-PRO" panose="020F0600000000000000" pitchFamily="50" charset="-128"/>
                  </a:rPr>
                  <a:t>色素</a:t>
                </a:r>
                <a:endParaRPr lang="en-US" altLang="ja-JP" sz="2000" dirty="0" smtClean="0">
                  <a:solidFill>
                    <a:srgbClr val="333333"/>
                  </a:solidFill>
                  <a:latin typeface="Noto Sans JP"/>
                  <a:ea typeface="HG丸ｺﾞｼｯｸM-PRO" panose="020F0600000000000000" pitchFamily="50" charset="-128"/>
                </a:endParaRPr>
              </a:p>
              <a:p>
                <a:r>
                  <a:rPr lang="ja-JP" altLang="en-US" sz="2000" dirty="0">
                    <a:solidFill>
                      <a:srgbClr val="333333"/>
                    </a:solidFill>
                    <a:latin typeface="Noto Sans JP"/>
                    <a:ea typeface="HG丸ｺﾞｼｯｸM-PRO" panose="020F0600000000000000" pitchFamily="50" charset="-128"/>
                  </a:rPr>
                  <a:t>　</a:t>
                </a:r>
                <a:r>
                  <a:rPr lang="en-US" altLang="ja-JP" sz="2000" dirty="0" smtClean="0">
                    <a:solidFill>
                      <a:srgbClr val="333333"/>
                    </a:solidFill>
                    <a:latin typeface="Noto Sans JP"/>
                    <a:ea typeface="HG丸ｺﾞｼｯｸM-PRO" panose="020F0600000000000000" pitchFamily="50" charset="-128"/>
                  </a:rPr>
                  <a:t>β</a:t>
                </a:r>
                <a:r>
                  <a:rPr lang="ja-JP" altLang="en-US" sz="2000" dirty="0" smtClean="0">
                    <a:solidFill>
                      <a:srgbClr val="333333"/>
                    </a:solidFill>
                    <a:latin typeface="Noto Sans JP"/>
                    <a:ea typeface="HG丸ｺﾞｼｯｸM-PRO" panose="020F0600000000000000" pitchFamily="50" charset="-128"/>
                  </a:rPr>
                  <a:t>カロテンが豊富</a:t>
                </a:r>
                <a:endParaRPr lang="en-US" altLang="ja-JP" sz="2000" dirty="0" smtClean="0">
                  <a:solidFill>
                    <a:srgbClr val="333333"/>
                  </a:solidFill>
                  <a:latin typeface="Noto Sans JP"/>
                  <a:ea typeface="HG丸ｺﾞｼｯｸM-PRO" panose="020F0600000000000000" pitchFamily="50" charset="-128"/>
                </a:endParaRPr>
              </a:p>
              <a:p>
                <a:endParaRPr lang="en-US" altLang="ja-JP" sz="2000" dirty="0">
                  <a:solidFill>
                    <a:srgbClr val="333333"/>
                  </a:solidFill>
                  <a:latin typeface="Noto Sans JP"/>
                  <a:ea typeface="HG丸ｺﾞｼｯｸM-PRO" panose="020F0600000000000000" pitchFamily="50" charset="-128"/>
                </a:endParaRPr>
              </a:p>
              <a:p>
                <a:r>
                  <a:rPr lang="ja-JP" altLang="en-US" sz="2000" dirty="0" smtClean="0">
                    <a:solidFill>
                      <a:srgbClr val="333333"/>
                    </a:solidFill>
                    <a:latin typeface="Noto Sans JP"/>
                    <a:ea typeface="HG丸ｺﾞｼｯｸM-PRO" panose="020F0600000000000000" pitchFamily="50" charset="-128"/>
                  </a:rPr>
                  <a:t>❖</a:t>
                </a:r>
                <a:r>
                  <a:rPr lang="ja-JP" altLang="en-US" sz="2000" dirty="0">
                    <a:solidFill>
                      <a:srgbClr val="333333"/>
                    </a:solidFill>
                    <a:latin typeface="Noto Sans JP"/>
                    <a:ea typeface="HG丸ｺﾞｼｯｸM-PRO" panose="020F0600000000000000" pitchFamily="50" charset="-128"/>
                  </a:rPr>
                  <a:t>目の疲れ、かすみ目</a:t>
                </a:r>
                <a:r>
                  <a:rPr lang="ja-JP" altLang="en-US" sz="2000" dirty="0" smtClean="0">
                    <a:solidFill>
                      <a:srgbClr val="333333"/>
                    </a:solidFill>
                    <a:latin typeface="Noto Sans JP"/>
                    <a:ea typeface="HG丸ｺﾞｼｯｸM-PRO" panose="020F0600000000000000" pitchFamily="50" charset="-128"/>
                  </a:rPr>
                  <a:t>、</a:t>
                </a:r>
                <a:endParaRPr lang="en-US" altLang="ja-JP" sz="2000" dirty="0" smtClean="0">
                  <a:solidFill>
                    <a:srgbClr val="333333"/>
                  </a:solidFill>
                  <a:latin typeface="Noto Sans JP"/>
                  <a:ea typeface="HG丸ｺﾞｼｯｸM-PRO" panose="020F0600000000000000" pitchFamily="50" charset="-128"/>
                </a:endParaRPr>
              </a:p>
              <a:p>
                <a:r>
                  <a:rPr lang="ja-JP" altLang="en-US" sz="2000" dirty="0">
                    <a:solidFill>
                      <a:srgbClr val="333333"/>
                    </a:solidFill>
                    <a:latin typeface="Noto Sans JP"/>
                    <a:ea typeface="HG丸ｺﾞｼｯｸM-PRO" panose="020F0600000000000000" pitchFamily="50" charset="-128"/>
                  </a:rPr>
                  <a:t>　</a:t>
                </a:r>
                <a:r>
                  <a:rPr lang="ja-JP" altLang="en-US" sz="2000" dirty="0" smtClean="0">
                    <a:solidFill>
                      <a:srgbClr val="333333"/>
                    </a:solidFill>
                    <a:latin typeface="Noto Sans JP"/>
                    <a:ea typeface="HG丸ｺﾞｼｯｸM-PRO" panose="020F0600000000000000" pitchFamily="50" charset="-128"/>
                  </a:rPr>
                  <a:t>目</a:t>
                </a:r>
                <a:r>
                  <a:rPr lang="ja-JP" altLang="en-US" sz="2000" dirty="0">
                    <a:solidFill>
                      <a:srgbClr val="333333"/>
                    </a:solidFill>
                    <a:latin typeface="Noto Sans JP"/>
                    <a:ea typeface="HG丸ｺﾞｼｯｸM-PRO" panose="020F0600000000000000" pitchFamily="50" charset="-128"/>
                  </a:rPr>
                  <a:t>の老化予防</a:t>
                </a:r>
                <a:endParaRPr lang="en-US" altLang="ja-JP" sz="2000" dirty="0">
                  <a:solidFill>
                    <a:srgbClr val="333333"/>
                  </a:solidFill>
                  <a:latin typeface="Noto Sans JP"/>
                  <a:ea typeface="HG丸ｺﾞｼｯｸM-PRO" panose="020F0600000000000000" pitchFamily="50" charset="-128"/>
                </a:endParaRPr>
              </a:p>
              <a:p>
                <a:endParaRPr lang="ja-JP" altLang="en-US" sz="2000" dirty="0">
                  <a:solidFill>
                    <a:srgbClr val="333333"/>
                  </a:solidFill>
                  <a:latin typeface="Noto Sans JP"/>
                  <a:ea typeface="HG丸ｺﾞｼｯｸM-PRO" panose="020F0600000000000000" pitchFamily="50" charset="-128"/>
                </a:endParaRPr>
              </a:p>
            </p:txBody>
          </p:sp>
        </p:grpSp>
        <p:pic>
          <p:nvPicPr>
            <p:cNvPr id="3082" name="Picture 10" descr="人参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921"/>
            <a:stretch/>
          </p:blipFill>
          <p:spPr bwMode="auto">
            <a:xfrm>
              <a:off x="7449753" y="4016498"/>
              <a:ext cx="1411667" cy="10578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4" name="グループ化 23"/>
          <p:cNvGrpSpPr/>
          <p:nvPr/>
        </p:nvGrpSpPr>
        <p:grpSpPr>
          <a:xfrm>
            <a:off x="4774544" y="257469"/>
            <a:ext cx="4179771" cy="2119972"/>
            <a:chOff x="4774544" y="257469"/>
            <a:chExt cx="4179771" cy="2119972"/>
          </a:xfrm>
        </p:grpSpPr>
        <p:grpSp>
          <p:nvGrpSpPr>
            <p:cNvPr id="19" name="グループ化 18"/>
            <p:cNvGrpSpPr/>
            <p:nvPr/>
          </p:nvGrpSpPr>
          <p:grpSpPr>
            <a:xfrm>
              <a:off x="4774544" y="257469"/>
              <a:ext cx="4179771" cy="2119972"/>
              <a:chOff x="180473" y="3889695"/>
              <a:chExt cx="4179771" cy="2119972"/>
            </a:xfrm>
          </p:grpSpPr>
          <p:sp>
            <p:nvSpPr>
              <p:cNvPr id="20" name="角丸四角形 19"/>
              <p:cNvSpPr/>
              <p:nvPr/>
            </p:nvSpPr>
            <p:spPr>
              <a:xfrm>
                <a:off x="180473" y="3889695"/>
                <a:ext cx="4179771" cy="2119972"/>
              </a:xfrm>
              <a:prstGeom prst="roundRect">
                <a:avLst/>
              </a:prstGeom>
              <a:solidFill>
                <a:schemeClr val="tx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ea typeface="HG丸ｺﾞｼｯｸM-PRO" panose="020F0600000000000000" pitchFamily="50" charset="-128"/>
                </a:endParaRPr>
              </a:p>
            </p:txBody>
          </p:sp>
          <p:sp>
            <p:nvSpPr>
              <p:cNvPr id="21" name="正方形/長方形 20"/>
              <p:cNvSpPr/>
              <p:nvPr/>
            </p:nvSpPr>
            <p:spPr>
              <a:xfrm>
                <a:off x="1575152" y="3985544"/>
                <a:ext cx="1415772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ja-JP" altLang="en-US" sz="32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HG丸ｺﾞｼｯｸM-PRO" panose="020F0600000000000000" pitchFamily="50" charset="-128"/>
                  </a:rPr>
                  <a:t>トマト</a:t>
                </a:r>
                <a:endParaRPr lang="ja-JP" altLang="en-US" sz="32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G丸ｺﾞｼｯｸM-PRO" panose="020F0600000000000000" pitchFamily="50" charset="-128"/>
                </a:endParaRPr>
              </a:p>
            </p:txBody>
          </p:sp>
          <p:sp>
            <p:nvSpPr>
              <p:cNvPr id="22" name="正方形/長方形 21"/>
              <p:cNvSpPr/>
              <p:nvPr/>
            </p:nvSpPr>
            <p:spPr>
              <a:xfrm>
                <a:off x="229968" y="4556720"/>
                <a:ext cx="3262432" cy="132343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ja-JP" altLang="en-US" sz="2000" dirty="0" smtClean="0">
                    <a:solidFill>
                      <a:srgbClr val="333333"/>
                    </a:solidFill>
                    <a:latin typeface="Noto Sans JP"/>
                    <a:ea typeface="HG丸ｺﾞｼｯｸM-PRO" panose="020F0600000000000000" pitchFamily="50" charset="-128"/>
                  </a:rPr>
                  <a:t>❖形が</a:t>
                </a:r>
                <a:r>
                  <a:rPr lang="ja-JP" altLang="en-US" sz="2000" b="1" dirty="0" smtClean="0">
                    <a:solidFill>
                      <a:srgbClr val="0000CC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oto Sans JP"/>
                    <a:ea typeface="HG丸ｺﾞｼｯｸM-PRO" panose="020F0600000000000000" pitchFamily="50" charset="-128"/>
                  </a:rPr>
                  <a:t>心臓</a:t>
                </a:r>
                <a:r>
                  <a:rPr lang="ja-JP" altLang="en-US" sz="2000" dirty="0" smtClean="0">
                    <a:solidFill>
                      <a:srgbClr val="333333"/>
                    </a:solidFill>
                    <a:latin typeface="Noto Sans JP"/>
                    <a:ea typeface="HG丸ｺﾞｼｯｸM-PRO" panose="020F0600000000000000" pitchFamily="50" charset="-128"/>
                  </a:rPr>
                  <a:t>に似て</a:t>
                </a:r>
                <a:r>
                  <a:rPr lang="ja-JP" altLang="en-US" sz="2000" dirty="0">
                    <a:solidFill>
                      <a:srgbClr val="333333"/>
                    </a:solidFill>
                    <a:latin typeface="Noto Sans JP"/>
                    <a:ea typeface="HG丸ｺﾞｼｯｸM-PRO" panose="020F0600000000000000" pitchFamily="50" charset="-128"/>
                  </a:rPr>
                  <a:t>いる</a:t>
                </a:r>
              </a:p>
              <a:p>
                <a:endParaRPr lang="en-US" altLang="ja-JP" sz="2000" dirty="0" smtClean="0">
                  <a:solidFill>
                    <a:srgbClr val="333333"/>
                  </a:solidFill>
                  <a:latin typeface="Noto Sans JP"/>
                  <a:ea typeface="HG丸ｺﾞｼｯｸM-PRO" panose="020F0600000000000000" pitchFamily="50" charset="-128"/>
                </a:endParaRPr>
              </a:p>
              <a:p>
                <a:r>
                  <a:rPr lang="ja-JP" altLang="en-US" sz="2000" dirty="0" smtClean="0">
                    <a:solidFill>
                      <a:srgbClr val="333333"/>
                    </a:solidFill>
                    <a:latin typeface="Noto Sans JP"/>
                    <a:ea typeface="HG丸ｺﾞｼｯｸM-PRO" panose="020F0600000000000000" pitchFamily="50" charset="-128"/>
                  </a:rPr>
                  <a:t>❖</a:t>
                </a:r>
                <a:r>
                  <a:rPr lang="ja-JP" altLang="en-US" sz="2000" dirty="0">
                    <a:solidFill>
                      <a:srgbClr val="333333"/>
                    </a:solidFill>
                    <a:latin typeface="Noto Sans JP"/>
                    <a:ea typeface="HG丸ｺﾞｼｯｸM-PRO" panose="020F0600000000000000" pitchFamily="50" charset="-128"/>
                  </a:rPr>
                  <a:t>リコピンの抗酸化作用</a:t>
                </a:r>
                <a:r>
                  <a:rPr lang="ja-JP" altLang="en-US" sz="2000" dirty="0" smtClean="0">
                    <a:solidFill>
                      <a:srgbClr val="333333"/>
                    </a:solidFill>
                    <a:latin typeface="Noto Sans JP"/>
                    <a:ea typeface="HG丸ｺﾞｼｯｸM-PRO" panose="020F0600000000000000" pitchFamily="50" charset="-128"/>
                  </a:rPr>
                  <a:t>が</a:t>
                </a:r>
                <a:endParaRPr lang="en-US" altLang="ja-JP" sz="2000" dirty="0" smtClean="0">
                  <a:solidFill>
                    <a:srgbClr val="333333"/>
                  </a:solidFill>
                  <a:latin typeface="Noto Sans JP"/>
                  <a:ea typeface="HG丸ｺﾞｼｯｸM-PRO" panose="020F0600000000000000" pitchFamily="50" charset="-128"/>
                </a:endParaRPr>
              </a:p>
              <a:p>
                <a:r>
                  <a:rPr lang="ja-JP" altLang="en-US" sz="2000" dirty="0">
                    <a:solidFill>
                      <a:srgbClr val="333333"/>
                    </a:solidFill>
                    <a:latin typeface="Noto Sans JP"/>
                    <a:ea typeface="HG丸ｺﾞｼｯｸM-PRO" panose="020F0600000000000000" pitchFamily="50" charset="-128"/>
                  </a:rPr>
                  <a:t>　</a:t>
                </a:r>
                <a:r>
                  <a:rPr lang="ja-JP" altLang="en-US" sz="2000" dirty="0" smtClean="0">
                    <a:solidFill>
                      <a:srgbClr val="333333"/>
                    </a:solidFill>
                    <a:latin typeface="Noto Sans JP"/>
                    <a:ea typeface="HG丸ｺﾞｼｯｸM-PRO" panose="020F0600000000000000" pitchFamily="50" charset="-128"/>
                  </a:rPr>
                  <a:t>心臓</a:t>
                </a:r>
                <a:r>
                  <a:rPr lang="ja-JP" altLang="en-US" sz="2000" dirty="0">
                    <a:solidFill>
                      <a:srgbClr val="333333"/>
                    </a:solidFill>
                    <a:latin typeface="Noto Sans JP"/>
                    <a:ea typeface="HG丸ｺﾞｼｯｸM-PRO" panose="020F0600000000000000" pitchFamily="50" charset="-128"/>
                  </a:rPr>
                  <a:t>の老化を防ぐ</a:t>
                </a:r>
              </a:p>
            </p:txBody>
          </p:sp>
        </p:grpSp>
        <p:pic>
          <p:nvPicPr>
            <p:cNvPr id="3084" name="Picture 12" descr="トマト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84995" y="645230"/>
              <a:ext cx="1264786" cy="9031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55472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94972" y="3044528"/>
            <a:ext cx="2760499" cy="805582"/>
          </a:xfrm>
        </p:spPr>
        <p:txBody>
          <a:bodyPr>
            <a:normAutofit/>
          </a:bodyPr>
          <a:lstStyle/>
          <a:p>
            <a:r>
              <a:rPr lang="ja-JP" altLang="en-US" dirty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</a:rPr>
              <a:t>象形薬</a:t>
            </a:r>
            <a:r>
              <a:rPr lang="ja-JP" altLang="en-US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</a:rPr>
              <a:t>能論</a:t>
            </a:r>
            <a:endParaRPr kumimoji="1" lang="ja-JP" altLang="en-US" sz="3100" dirty="0">
              <a:solidFill>
                <a:srgbClr val="FFFF00"/>
              </a:solidFill>
              <a:effectLst>
                <a:outerShdw blurRad="50800" dist="50800" dir="5400000" algn="ctr" rotWithShape="0">
                  <a:schemeClr val="tx1"/>
                </a:outerShdw>
              </a:effectLst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64F2C-29D2-48DF-B68E-4A5F8D2EF02B}" type="slidenum">
              <a:rPr kumimoji="1" lang="ja-JP" altLang="en-US" smtClean="0"/>
              <a:t>6</a:t>
            </a:fld>
            <a:endParaRPr kumimoji="1" lang="ja-JP" altLang="en-US" dirty="0"/>
          </a:p>
        </p:txBody>
      </p:sp>
      <p:sp>
        <p:nvSpPr>
          <p:cNvPr id="5" name="正方形/長方形 4"/>
          <p:cNvSpPr/>
          <p:nvPr/>
        </p:nvSpPr>
        <p:spPr>
          <a:xfrm>
            <a:off x="731648" y="2850080"/>
            <a:ext cx="27238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b="1" dirty="0" smtClean="0">
                <a:solidFill>
                  <a:srgbClr val="FFFF00"/>
                </a:solidFill>
                <a:effectLst/>
                <a:ea typeface="HG丸ｺﾞｼｯｸM-PRO" panose="020F0600000000000000" pitchFamily="50" charset="-128"/>
              </a:rPr>
              <a:t>しょうけいやくのうろん</a:t>
            </a:r>
            <a:endParaRPr lang="ja-JP" altLang="en-US" b="1" dirty="0">
              <a:solidFill>
                <a:srgbClr val="FFFF00"/>
              </a:solidFill>
              <a:ea typeface="HG丸ｺﾞｼｯｸM-PRO" panose="020F0600000000000000" pitchFamily="50" charset="-128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760390" y="603311"/>
            <a:ext cx="762320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2800" dirty="0" smtClean="0">
                <a:ea typeface="HG丸ｺﾞｼｯｸM-PRO" panose="020F0600000000000000" pitchFamily="50" charset="-128"/>
              </a:rPr>
              <a:t>この東洋医学の「</a:t>
            </a:r>
            <a:r>
              <a:rPr lang="ja-JP" alt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ea typeface="HG丸ｺﾞｼｯｸM-PRO" panose="020F0600000000000000" pitchFamily="50" charset="-128"/>
              </a:rPr>
              <a:t>同類相補</a:t>
            </a:r>
            <a:r>
              <a:rPr lang="ja-JP" altLang="en-US" sz="2800" dirty="0" smtClean="0">
                <a:ea typeface="HG丸ｺﾞｼｯｸM-PRO" panose="020F0600000000000000" pitchFamily="50" charset="-128"/>
              </a:rPr>
              <a:t>」は</a:t>
            </a:r>
            <a:r>
              <a:rPr lang="en-US" altLang="ja-JP" sz="2800" dirty="0" smtClean="0">
                <a:latin typeface="Noto Sans JP"/>
                <a:ea typeface="HG丸ｺﾞｼｯｸM-PRO" panose="020F0600000000000000" pitchFamily="50" charset="-128"/>
              </a:rPr>
              <a:t>…</a:t>
            </a:r>
          </a:p>
          <a:p>
            <a:endParaRPr lang="en-US" altLang="ja-JP" sz="2800" dirty="0">
              <a:latin typeface="Noto Sans JP"/>
              <a:ea typeface="HG丸ｺﾞｼｯｸM-PRO" panose="020F0600000000000000" pitchFamily="50" charset="-128"/>
            </a:endParaRPr>
          </a:p>
          <a:p>
            <a:r>
              <a:rPr lang="en-US" altLang="ja-JP" sz="2800" dirty="0">
                <a:ea typeface="HG丸ｺﾞｼｯｸM-PRO" panose="020F0600000000000000" pitchFamily="50" charset="-128"/>
              </a:rPr>
              <a:t>16</a:t>
            </a:r>
            <a:r>
              <a:rPr lang="ja-JP" altLang="en-US" sz="2800" dirty="0">
                <a:ea typeface="HG丸ｺﾞｼｯｸM-PRO" panose="020F0600000000000000" pitchFamily="50" charset="-128"/>
              </a:rPr>
              <a:t>世紀にスイス生まれの</a:t>
            </a:r>
            <a:r>
              <a:rPr lang="ja-JP" altLang="en-US" sz="2800" dirty="0" smtClean="0">
                <a:ea typeface="HG丸ｺﾞｼｯｸM-PRO" panose="020F0600000000000000" pitchFamily="50" charset="-128"/>
              </a:rPr>
              <a:t>医師</a:t>
            </a:r>
            <a:r>
              <a:rPr lang="ja-JP" altLang="en-US" sz="2800" dirty="0">
                <a:ea typeface="HG丸ｺﾞｼｯｸM-PRO" panose="020F0600000000000000" pitchFamily="50" charset="-128"/>
              </a:rPr>
              <a:t>パラケルスス</a:t>
            </a:r>
            <a:r>
              <a:rPr lang="ja-JP" altLang="en-US" sz="2800" dirty="0" smtClean="0">
                <a:ea typeface="HG丸ｺﾞｼｯｸM-PRO" panose="020F0600000000000000" pitchFamily="50" charset="-128"/>
              </a:rPr>
              <a:t>が</a:t>
            </a:r>
            <a:endParaRPr lang="ja-JP" altLang="en-US" sz="2800" dirty="0">
              <a:ea typeface="HG丸ｺﾞｼｯｸM-PRO" panose="020F0600000000000000" pitchFamily="50" charset="-128"/>
            </a:endParaRPr>
          </a:p>
          <a:p>
            <a:endParaRPr lang="en-US" altLang="ja-JP" sz="2800" dirty="0" smtClean="0">
              <a:latin typeface="Noto Sans JP"/>
              <a:ea typeface="HG丸ｺﾞｼｯｸM-PRO" panose="020F0600000000000000" pitchFamily="50" charset="-128"/>
            </a:endParaRPr>
          </a:p>
          <a:p>
            <a:r>
              <a:rPr lang="ja-JP" altLang="en-US" sz="2800" dirty="0" smtClean="0">
                <a:ea typeface="HG丸ｺﾞｼｯｸM-PRO" panose="020F0600000000000000" pitchFamily="50" charset="-128"/>
              </a:rPr>
              <a:t>植物</a:t>
            </a:r>
            <a:r>
              <a:rPr lang="ja-JP" altLang="en-US" sz="2800" dirty="0">
                <a:ea typeface="HG丸ｺﾞｼｯｸM-PRO" panose="020F0600000000000000" pitchFamily="50" charset="-128"/>
              </a:rPr>
              <a:t>の姿かたちの特徴と効能を</a:t>
            </a:r>
            <a:r>
              <a:rPr lang="ja-JP" altLang="en-US" sz="2800" dirty="0" smtClean="0">
                <a:ea typeface="HG丸ｺﾞｼｯｸM-PRO" panose="020F0600000000000000" pitchFamily="50" charset="-128"/>
              </a:rPr>
              <a:t>結びつけた</a:t>
            </a:r>
            <a:endParaRPr lang="en-US" altLang="ja-JP" sz="2800" dirty="0" smtClean="0">
              <a:ea typeface="HG丸ｺﾞｼｯｸM-PRO" panose="020F0600000000000000" pitchFamily="50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3851220" y="3185709"/>
            <a:ext cx="37753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2800" dirty="0" smtClean="0">
                <a:ea typeface="HG丸ｺﾞｼｯｸM-PRO" panose="020F0600000000000000" pitchFamily="50" charset="-128"/>
              </a:rPr>
              <a:t>として確立しました。</a:t>
            </a:r>
            <a:endParaRPr kumimoji="1" lang="ja-JP" altLang="en-US" sz="2800" dirty="0">
              <a:ea typeface="HG丸ｺﾞｼｯｸM-PRO" panose="020F0600000000000000" pitchFamily="50" charset="-128"/>
            </a:endParaRPr>
          </a:p>
        </p:txBody>
      </p:sp>
      <p:pic>
        <p:nvPicPr>
          <p:cNvPr id="2050" name="Picture 2" descr="https://upload.wikimedia.org/wikipedia/commons/thumb/f/fc/Paracelsus_1.jpg/220px-Paracelsus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8916" y="4030579"/>
            <a:ext cx="2095500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992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64F2C-29D2-48DF-B68E-4A5F8D2EF02B}" type="slidenum">
              <a:rPr kumimoji="1" lang="ja-JP" altLang="en-US" smtClean="0"/>
              <a:t>7</a:t>
            </a:fld>
            <a:endParaRPr kumimoji="1" lang="ja-JP" altLang="en-US" dirty="0"/>
          </a:p>
        </p:txBody>
      </p:sp>
      <p:grpSp>
        <p:nvGrpSpPr>
          <p:cNvPr id="5" name="グループ化 4"/>
          <p:cNvGrpSpPr/>
          <p:nvPr/>
        </p:nvGrpSpPr>
        <p:grpSpPr>
          <a:xfrm>
            <a:off x="2759732" y="2210310"/>
            <a:ext cx="3724152" cy="1306314"/>
            <a:chOff x="2671424" y="1036309"/>
            <a:chExt cx="3724152" cy="1306314"/>
          </a:xfrm>
        </p:grpSpPr>
        <p:sp>
          <p:nvSpPr>
            <p:cNvPr id="6" name="正方形/長方形 5"/>
            <p:cNvSpPr/>
            <p:nvPr/>
          </p:nvSpPr>
          <p:spPr>
            <a:xfrm>
              <a:off x="2748424" y="1056559"/>
              <a:ext cx="3647152" cy="1198439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 sz="3600" dirty="0">
                <a:ea typeface="HG丸ｺﾞｼｯｸM-PRO" panose="020F0600000000000000" pitchFamily="50" charset="-128"/>
              </a:endParaRPr>
            </a:p>
          </p:txBody>
        </p:sp>
        <p:sp>
          <p:nvSpPr>
            <p:cNvPr id="7" name="正方形/長方形 6"/>
            <p:cNvSpPr/>
            <p:nvPr/>
          </p:nvSpPr>
          <p:spPr>
            <a:xfrm>
              <a:off x="2748424" y="1419293"/>
              <a:ext cx="3647152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ja-JP" altLang="en-US" sz="5400" b="1" dirty="0">
                  <a:solidFill>
                    <a:srgbClr val="FF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G丸ｺﾞｼｯｸM-PRO" panose="020F0600000000000000" pitchFamily="50" charset="-128"/>
                </a:rPr>
                <a:t>標本同治法</a:t>
              </a:r>
            </a:p>
          </p:txBody>
        </p:sp>
        <p:sp>
          <p:nvSpPr>
            <p:cNvPr id="8" name="テキスト ボックス 7"/>
            <p:cNvSpPr txBox="1"/>
            <p:nvPr/>
          </p:nvSpPr>
          <p:spPr>
            <a:xfrm>
              <a:off x="2671424" y="1036309"/>
              <a:ext cx="283603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2400" b="1" dirty="0" smtClean="0">
                  <a:solidFill>
                    <a:srgbClr val="FF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G丸ｺﾞｼｯｸM-PRO" panose="020F0600000000000000" pitchFamily="50" charset="-128"/>
                </a:rPr>
                <a:t>ひょうほん  どうち</a:t>
              </a:r>
              <a:endParaRPr kumimoji="1" lang="ja-JP" altLang="en-US" sz="24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G丸ｺﾞｼｯｸM-PRO" panose="020F0600000000000000" pitchFamily="50" charset="-128"/>
              </a:endParaRPr>
            </a:p>
          </p:txBody>
        </p:sp>
      </p:grpSp>
      <p:pic>
        <p:nvPicPr>
          <p:cNvPr id="9" name="Picture 2" descr="陰陽太極図・五行相関図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3" t="20682" r="66782" b="8809"/>
          <a:stretch/>
        </p:blipFill>
        <p:spPr bwMode="auto">
          <a:xfrm>
            <a:off x="3539581" y="4063958"/>
            <a:ext cx="2064838" cy="1990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9778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69844" y="89569"/>
            <a:ext cx="8035142" cy="670829"/>
          </a:xfrm>
        </p:spPr>
        <p:txBody>
          <a:bodyPr>
            <a:normAutofit fontScale="90000"/>
          </a:bodyPr>
          <a:lstStyle/>
          <a:p>
            <a:r>
              <a:rPr lang="ja-JP" altLang="en-US" dirty="0" smtClean="0">
                <a:effectLst/>
              </a:rPr>
              <a:t>東洋医学</a:t>
            </a:r>
            <a:r>
              <a:rPr lang="ja-JP" altLang="en-US" dirty="0">
                <a:effectLst/>
              </a:rPr>
              <a:t>には２つの治療法があります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64F2C-29D2-48DF-B68E-4A5F8D2EF02B}" type="slidenum">
              <a:rPr kumimoji="1" lang="ja-JP" altLang="en-US" smtClean="0"/>
              <a:t>8</a:t>
            </a:fld>
            <a:endParaRPr kumimoji="1" lang="ja-JP" altLang="en-US" dirty="0"/>
          </a:p>
        </p:txBody>
      </p:sp>
      <p:sp>
        <p:nvSpPr>
          <p:cNvPr id="13" name="正方形/長方形 12"/>
          <p:cNvSpPr/>
          <p:nvPr/>
        </p:nvSpPr>
        <p:spPr>
          <a:xfrm>
            <a:off x="346512" y="6342590"/>
            <a:ext cx="84825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31063"/>
            <a:r>
              <a:rPr lang="ja-JP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この</a:t>
            </a:r>
            <a:r>
              <a:rPr lang="ja-JP" alt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２つを同時に</a:t>
            </a:r>
            <a:r>
              <a:rPr lang="ja-JP" alt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行う</a:t>
            </a:r>
            <a:r>
              <a:rPr lang="ja-JP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こと（</a:t>
            </a:r>
            <a:r>
              <a:rPr lang="ja-JP" altLang="en-US" sz="28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G丸ｺﾞｼｯｸM-PRO" panose="020F0600000000000000" pitchFamily="50" charset="-128"/>
              </a:rPr>
              <a:t>標本同治法</a:t>
            </a:r>
            <a:r>
              <a:rPr lang="ja-JP" altLang="en-US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）で</a:t>
            </a:r>
            <a:r>
              <a:rPr lang="ja-JP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、</a:t>
            </a:r>
            <a:r>
              <a:rPr lang="en-US" altLang="ja-JP" sz="2400" b="1" dirty="0">
                <a:solidFill>
                  <a:srgbClr val="FFFF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100</a:t>
            </a:r>
            <a:r>
              <a:rPr lang="ja-JP" altLang="en-US" sz="2400" b="1" dirty="0">
                <a:solidFill>
                  <a:srgbClr val="FFFF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％</a:t>
            </a:r>
            <a:r>
              <a:rPr lang="ja-JP" altLang="en-US" b="1" dirty="0">
                <a:ln>
                  <a:solidFill>
                    <a:prstClr val="white"/>
                  </a:solidFill>
                </a:ln>
                <a:solidFill>
                  <a:srgbClr val="FFFF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</a:t>
            </a:r>
            <a:r>
              <a:rPr lang="ja-JP" altLang="en-US" b="1" dirty="0">
                <a:solidFill>
                  <a:srgbClr val="FFFF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の</a:t>
            </a:r>
            <a:r>
              <a:rPr lang="ja-JP" altLang="en-US" b="1" dirty="0" smtClean="0">
                <a:solidFill>
                  <a:srgbClr val="FFFF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治療効果！</a:t>
            </a:r>
            <a:endParaRPr lang="ja-JP" altLang="en-US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3" name="グループ化 2"/>
          <p:cNvGrpSpPr/>
          <p:nvPr/>
        </p:nvGrpSpPr>
        <p:grpSpPr>
          <a:xfrm>
            <a:off x="221381" y="740038"/>
            <a:ext cx="4119613" cy="5535635"/>
            <a:chOff x="221381" y="740038"/>
            <a:chExt cx="4119613" cy="5535635"/>
          </a:xfrm>
        </p:grpSpPr>
        <p:grpSp>
          <p:nvGrpSpPr>
            <p:cNvPr id="8" name="グループ化 7"/>
            <p:cNvGrpSpPr/>
            <p:nvPr/>
          </p:nvGrpSpPr>
          <p:grpSpPr>
            <a:xfrm>
              <a:off x="231006" y="3388957"/>
              <a:ext cx="4109988" cy="2886716"/>
              <a:chOff x="231006" y="3388957"/>
              <a:chExt cx="4109988" cy="2886716"/>
            </a:xfrm>
          </p:grpSpPr>
          <p:sp>
            <p:nvSpPr>
              <p:cNvPr id="5" name="角丸四角形 4"/>
              <p:cNvSpPr/>
              <p:nvPr/>
            </p:nvSpPr>
            <p:spPr>
              <a:xfrm>
                <a:off x="231006" y="3539297"/>
                <a:ext cx="4109988" cy="2736376"/>
              </a:xfrm>
              <a:prstGeom prst="round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ea typeface="HG丸ｺﾞｼｯｸM-PRO" panose="020F0600000000000000" pitchFamily="50" charset="-128"/>
                </a:endParaRPr>
              </a:p>
            </p:txBody>
          </p:sp>
          <p:sp>
            <p:nvSpPr>
              <p:cNvPr id="7" name="正方形/長方形 6"/>
              <p:cNvSpPr/>
              <p:nvPr/>
            </p:nvSpPr>
            <p:spPr>
              <a:xfrm>
                <a:off x="339291" y="3388957"/>
                <a:ext cx="3874168" cy="286232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6900"/>
                <a:endParaRPr lang="en-US" altLang="ja-JP" b="1" dirty="0" smtClean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G丸ｺﾞｼｯｸM-PRO" panose="020F0600000000000000" pitchFamily="50" charset="-128"/>
                </a:endParaRPr>
              </a:p>
              <a:p>
                <a:pPr marL="36900"/>
                <a:r>
                  <a:rPr lang="ja-JP" altLang="en-US" b="1" dirty="0" smtClean="0"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HG丸ｺﾞｼｯｸM-PRO" panose="020F0600000000000000" pitchFamily="50" charset="-128"/>
                  </a:rPr>
                  <a:t>・治療法：</a:t>
                </a:r>
                <a:r>
                  <a:rPr lang="ja-JP" altLang="en-US" b="1" dirty="0" smtClean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HG丸ｺﾞｼｯｸM-PRO" panose="020F0600000000000000" pitchFamily="50" charset="-128"/>
                  </a:rPr>
                  <a:t>鍼</a:t>
                </a:r>
                <a:r>
                  <a:rPr lang="ja-JP" altLang="en-US" b="1" dirty="0"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HG丸ｺﾞｼｯｸM-PRO" panose="020F0600000000000000" pitchFamily="50" charset="-128"/>
                  </a:rPr>
                  <a:t>、</a:t>
                </a:r>
                <a:r>
                  <a:rPr lang="ja-JP" altLang="en-US" b="1" dirty="0" smtClean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HG丸ｺﾞｼｯｸM-PRO" panose="020F0600000000000000" pitchFamily="50" charset="-128"/>
                  </a:rPr>
                  <a:t>灸</a:t>
                </a:r>
                <a:r>
                  <a:rPr lang="ja-JP" altLang="en-US" b="1" dirty="0" smtClean="0"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HG丸ｺﾞｼｯｸM-PRO" panose="020F0600000000000000" pitchFamily="50" charset="-128"/>
                  </a:rPr>
                  <a:t>、</a:t>
                </a:r>
                <a:r>
                  <a:rPr lang="ja-JP" altLang="en-US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HG丸ｺﾞｼｯｸM-PRO" panose="020F0600000000000000" pitchFamily="50" charset="-128"/>
                  </a:rPr>
                  <a:t>整体</a:t>
                </a:r>
                <a:r>
                  <a:rPr lang="ja-JP" altLang="en-US" b="1" dirty="0" smtClean="0"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HG丸ｺﾞｼｯｸM-PRO" panose="020F0600000000000000" pitchFamily="50" charset="-128"/>
                  </a:rPr>
                  <a:t>　</a:t>
                </a:r>
                <a:r>
                  <a:rPr lang="ja-JP" altLang="en-US" sz="1400" b="1" dirty="0" smtClean="0"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HG丸ｺﾞｼｯｸM-PRO" panose="020F0600000000000000" pitchFamily="50" charset="-128"/>
                  </a:rPr>
                  <a:t>など</a:t>
                </a:r>
                <a:endParaRPr lang="en-US" altLang="ja-JP" sz="14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G丸ｺﾞｼｯｸM-PRO" panose="020F0600000000000000" pitchFamily="50" charset="-128"/>
                </a:endParaRPr>
              </a:p>
              <a:p>
                <a:pPr marL="36900" indent="0">
                  <a:buFont typeface="Wingdings 2" charset="2"/>
                  <a:buNone/>
                </a:pPr>
                <a:endParaRPr lang="en-US" altLang="ja-JP" b="1" dirty="0" smtClean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G丸ｺﾞｼｯｸM-PRO" panose="020F0600000000000000" pitchFamily="50" charset="-128"/>
                </a:endParaRPr>
              </a:p>
              <a:p>
                <a:pPr marL="36900" indent="0">
                  <a:buFont typeface="Wingdings 2" charset="2"/>
                  <a:buNone/>
                </a:pPr>
                <a:r>
                  <a:rPr lang="ja-JP" altLang="en-US" b="1" dirty="0" smtClean="0"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HG丸ｺﾞｼｯｸM-PRO" panose="020F0600000000000000" pitchFamily="50" charset="-128"/>
                  </a:rPr>
                  <a:t>・製剤：</a:t>
                </a:r>
                <a:r>
                  <a:rPr lang="ja-JP" altLang="en-US" b="1" dirty="0" smtClean="0">
                    <a:solidFill>
                      <a:srgbClr val="0000CC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HG丸ｺﾞｼｯｸM-PRO" panose="020F0600000000000000" pitchFamily="50" charset="-128"/>
                  </a:rPr>
                  <a:t>ファイブリフレ</a:t>
                </a:r>
                <a:r>
                  <a:rPr lang="ja-JP" altLang="en-US" b="1" dirty="0"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HG丸ｺﾞｼｯｸM-PRO" panose="020F0600000000000000" pitchFamily="50" charset="-128"/>
                  </a:rPr>
                  <a:t>、</a:t>
                </a:r>
                <a:r>
                  <a:rPr lang="en-US" altLang="ja-JP" b="1" dirty="0">
                    <a:solidFill>
                      <a:srgbClr val="0000CC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HG丸ｺﾞｼｯｸM-PRO" panose="020F0600000000000000" pitchFamily="50" charset="-128"/>
                  </a:rPr>
                  <a:t>G</a:t>
                </a:r>
                <a:r>
                  <a:rPr lang="ja-JP" altLang="en-US" b="1" dirty="0">
                    <a:solidFill>
                      <a:srgbClr val="0000CC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HG丸ｺﾞｼｯｸM-PRO" panose="020F0600000000000000" pitchFamily="50" charset="-128"/>
                  </a:rPr>
                  <a:t>セラム</a:t>
                </a:r>
                <a:r>
                  <a:rPr lang="ja-JP" altLang="en-US" b="1" dirty="0" smtClean="0"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HG丸ｺﾞｼｯｸM-PRO" panose="020F0600000000000000" pitchFamily="50" charset="-128"/>
                  </a:rPr>
                  <a:t>、</a:t>
                </a:r>
                <a:endParaRPr lang="en-US" altLang="ja-JP" b="1" dirty="0" smtClean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G丸ｺﾞｼｯｸM-PRO" panose="020F0600000000000000" pitchFamily="50" charset="-128"/>
                </a:endParaRPr>
              </a:p>
              <a:p>
                <a:pPr defTabSz="731063"/>
                <a:r>
                  <a:rPr lang="ja-JP" altLang="en-US" b="1" dirty="0"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HG丸ｺﾞｼｯｸM-PRO" panose="020F0600000000000000" pitchFamily="50" charset="-128"/>
                  </a:rPr>
                  <a:t>　</a:t>
                </a:r>
                <a:r>
                  <a:rPr lang="ja-JP" altLang="en-US" b="1" dirty="0" smtClean="0"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HG丸ｺﾞｼｯｸM-PRO" panose="020F0600000000000000" pitchFamily="50" charset="-128"/>
                  </a:rPr>
                  <a:t>　　　</a:t>
                </a:r>
                <a:r>
                  <a:rPr lang="ja-JP" altLang="en-US" b="1" dirty="0" smtClean="0">
                    <a:solidFill>
                      <a:srgbClr val="0000CC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HG丸ｺﾞｼｯｸM-PRO" panose="020F0600000000000000" pitchFamily="50" charset="-128"/>
                  </a:rPr>
                  <a:t>Ｃコールド</a:t>
                </a:r>
                <a:endParaRPr lang="en-US" altLang="ja-JP" b="1" dirty="0" smtClean="0">
                  <a:solidFill>
                    <a:srgbClr val="0000C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G丸ｺﾞｼｯｸM-PRO" panose="020F0600000000000000" pitchFamily="50" charset="-128"/>
                </a:endParaRPr>
              </a:p>
              <a:p>
                <a:pPr defTabSz="731063"/>
                <a:r>
                  <a:rPr lang="ja-JP" altLang="en-US" b="1" dirty="0" smtClean="0"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HG丸ｺﾞｼｯｸM-PRO" panose="020F0600000000000000" pitchFamily="50" charset="-128"/>
                  </a:rPr>
                  <a:t>　　　　を</a:t>
                </a:r>
                <a:r>
                  <a:rPr lang="ja-JP" altLang="en-US" b="1" dirty="0"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HG丸ｺﾞｼｯｸM-PRO" panose="020F0600000000000000" pitchFamily="50" charset="-128"/>
                  </a:rPr>
                  <a:t>使い</a:t>
                </a:r>
                <a:r>
                  <a:rPr lang="ja-JP" altLang="en-US" b="1" dirty="0">
                    <a:solidFill>
                      <a:srgbClr val="0000CC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HG丸ｺﾞｼｯｸM-PRO" panose="020F0600000000000000" pitchFamily="50" charset="-128"/>
                  </a:rPr>
                  <a:t>外側から</a:t>
                </a:r>
                <a:r>
                  <a:rPr lang="ja-JP" altLang="en-US" b="1" dirty="0"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HG丸ｺﾞｼｯｸM-PRO" panose="020F0600000000000000" pitchFamily="50" charset="-128"/>
                  </a:rPr>
                  <a:t>働きかける</a:t>
                </a:r>
                <a:endParaRPr lang="en-US" altLang="ja-JP" b="1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G丸ｺﾞｼｯｸM-PRO" panose="020F0600000000000000" pitchFamily="50" charset="-128"/>
                </a:endParaRPr>
              </a:p>
              <a:p>
                <a:pPr defTabSz="731063"/>
                <a:endParaRPr lang="en-US" altLang="ja-JP" b="1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G丸ｺﾞｼｯｸM-PRO" panose="020F0600000000000000" pitchFamily="50" charset="-128"/>
                </a:endParaRPr>
              </a:p>
              <a:p>
                <a:pPr defTabSz="731063"/>
                <a:r>
                  <a:rPr lang="ja-JP" altLang="en-US" b="1" dirty="0" smtClean="0"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HG丸ｺﾞｼｯｸM-PRO" panose="020F0600000000000000" pitchFamily="50" charset="-128"/>
                  </a:rPr>
                  <a:t>・市販品</a:t>
                </a:r>
                <a:r>
                  <a:rPr lang="ja-JP" altLang="en-US" b="1" dirty="0"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HG丸ｺﾞｼｯｸM-PRO" panose="020F0600000000000000" pitchFamily="50" charset="-128"/>
                  </a:rPr>
                  <a:t>で</a:t>
                </a:r>
                <a:r>
                  <a:rPr lang="ja-JP" altLang="en-US" b="1" dirty="0" smtClean="0"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HG丸ｺﾞｼｯｸM-PRO" panose="020F0600000000000000" pitchFamily="50" charset="-128"/>
                  </a:rPr>
                  <a:t>は</a:t>
                </a:r>
                <a:r>
                  <a:rPr lang="en-US" altLang="ja-JP" b="1" dirty="0" smtClean="0"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HG丸ｺﾞｼｯｸM-PRO" panose="020F0600000000000000" pitchFamily="50" charset="-128"/>
                  </a:rPr>
                  <a:t>…</a:t>
                </a:r>
                <a:endParaRPr lang="en-US" altLang="ja-JP" b="1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G丸ｺﾞｼｯｸM-PRO" panose="020F0600000000000000" pitchFamily="50" charset="-128"/>
                </a:endParaRPr>
              </a:p>
              <a:p>
                <a:pPr defTabSz="731063"/>
                <a:r>
                  <a:rPr lang="ja-JP" altLang="en-US" b="1" dirty="0"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HG丸ｺﾞｼｯｸM-PRO" panose="020F0600000000000000" pitchFamily="50" charset="-128"/>
                  </a:rPr>
                  <a:t>　アンメルツ、タイガーバーム</a:t>
                </a:r>
                <a:r>
                  <a:rPr lang="ja-JP" altLang="en-US" b="1" dirty="0" smtClean="0"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HG丸ｺﾞｼｯｸM-PRO" panose="020F0600000000000000" pitchFamily="50" charset="-128"/>
                  </a:rPr>
                  <a:t>、</a:t>
                </a:r>
                <a:endParaRPr lang="en-US" altLang="ja-JP" b="1" dirty="0" smtClean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G丸ｺﾞｼｯｸM-PRO" panose="020F0600000000000000" pitchFamily="50" charset="-128"/>
                </a:endParaRPr>
              </a:p>
              <a:p>
                <a:pPr defTabSz="731063"/>
                <a:r>
                  <a:rPr lang="en-US" altLang="ja-JP" b="1" dirty="0"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HG丸ｺﾞｼｯｸM-PRO" panose="020F0600000000000000" pitchFamily="50" charset="-128"/>
                  </a:rPr>
                  <a:t> </a:t>
                </a:r>
                <a:r>
                  <a:rPr lang="en-US" altLang="ja-JP" b="1" dirty="0" smtClean="0"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HG丸ｺﾞｼｯｸM-PRO" panose="020F0600000000000000" pitchFamily="50" charset="-128"/>
                  </a:rPr>
                  <a:t>  </a:t>
                </a:r>
                <a:r>
                  <a:rPr lang="ja-JP" altLang="en-US" b="1" dirty="0" smtClean="0"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HG丸ｺﾞｼｯｸM-PRO" panose="020F0600000000000000" pitchFamily="50" charset="-128"/>
                  </a:rPr>
                  <a:t>サロンパス </a:t>
                </a:r>
                <a:r>
                  <a:rPr lang="ja-JP" altLang="en-US" b="1" dirty="0"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HG丸ｺﾞｼｯｸM-PRO" panose="020F0600000000000000" pitchFamily="50" charset="-128"/>
                  </a:rPr>
                  <a:t>　</a:t>
                </a:r>
                <a:r>
                  <a:rPr lang="ja-JP" altLang="en-US" sz="1400" b="1" dirty="0" smtClean="0"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HG丸ｺﾞｼｯｸM-PRO" panose="020F0600000000000000" pitchFamily="50" charset="-128"/>
                  </a:rPr>
                  <a:t>など</a:t>
                </a:r>
                <a:endParaRPr lang="en-US" altLang="ja-JP" sz="1400" b="1" dirty="0" smtClean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G丸ｺﾞｼｯｸM-PRO" panose="020F0600000000000000" pitchFamily="50" charset="-128"/>
                </a:endParaRPr>
              </a:p>
            </p:txBody>
          </p:sp>
        </p:grpSp>
        <p:grpSp>
          <p:nvGrpSpPr>
            <p:cNvPr id="15" name="グループ化 14"/>
            <p:cNvGrpSpPr/>
            <p:nvPr/>
          </p:nvGrpSpPr>
          <p:grpSpPr>
            <a:xfrm>
              <a:off x="221381" y="740038"/>
              <a:ext cx="4109988" cy="2585209"/>
              <a:chOff x="231006" y="721895"/>
              <a:chExt cx="4109988" cy="2585209"/>
            </a:xfrm>
          </p:grpSpPr>
          <p:sp>
            <p:nvSpPr>
              <p:cNvPr id="16" name="角丸四角形 15"/>
              <p:cNvSpPr/>
              <p:nvPr/>
            </p:nvSpPr>
            <p:spPr>
              <a:xfrm>
                <a:off x="231006" y="760399"/>
                <a:ext cx="4109988" cy="2546705"/>
              </a:xfrm>
              <a:prstGeom prst="round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ea typeface="HG丸ｺﾞｼｯｸM-PRO" panose="020F0600000000000000" pitchFamily="50" charset="-128"/>
                </a:endParaRPr>
              </a:p>
            </p:txBody>
          </p:sp>
          <p:sp>
            <p:nvSpPr>
              <p:cNvPr id="17" name="正方形/長方形 16"/>
              <p:cNvSpPr/>
              <p:nvPr/>
            </p:nvSpPr>
            <p:spPr>
              <a:xfrm>
                <a:off x="1383780" y="721895"/>
                <a:ext cx="2082621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ja-JP" altLang="en-US" sz="2400" dirty="0">
                    <a:solidFill>
                      <a:schemeClr val="bg1"/>
                    </a:solidFill>
                    <a:ea typeface="HG丸ｺﾞｼｯｸM-PRO" panose="020F0600000000000000" pitchFamily="50" charset="-128"/>
                  </a:rPr>
                  <a:t>「</a:t>
                </a:r>
                <a:r>
                  <a:rPr lang="ja-JP" altLang="en-US" sz="3600" b="1" dirty="0">
                    <a:solidFill>
                      <a:srgbClr val="FF0066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HG丸ｺﾞｼｯｸM-PRO" panose="020F0600000000000000" pitchFamily="50" charset="-128"/>
                  </a:rPr>
                  <a:t>標</a:t>
                </a:r>
                <a:r>
                  <a:rPr lang="ja-JP" altLang="en-US" sz="3600" b="1" dirty="0" smtClean="0">
                    <a:solidFill>
                      <a:srgbClr val="FF0066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HG丸ｺﾞｼｯｸM-PRO" panose="020F0600000000000000" pitchFamily="50" charset="-128"/>
                  </a:rPr>
                  <a:t>治</a:t>
                </a:r>
                <a:r>
                  <a:rPr lang="ja-JP" altLang="en-US" sz="280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HG丸ｺﾞｼｯｸM-PRO" panose="020F0600000000000000" pitchFamily="50" charset="-128"/>
                  </a:rPr>
                  <a:t>法</a:t>
                </a:r>
                <a:r>
                  <a:rPr lang="ja-JP" altLang="en-US" sz="2400" dirty="0" smtClean="0">
                    <a:solidFill>
                      <a:schemeClr val="bg1"/>
                    </a:solidFill>
                    <a:ea typeface="HG丸ｺﾞｼｯｸM-PRO" panose="020F0600000000000000" pitchFamily="50" charset="-128"/>
                  </a:rPr>
                  <a:t>」</a:t>
                </a:r>
                <a:endParaRPr lang="ja-JP" altLang="en-US" sz="3200" dirty="0">
                  <a:ea typeface="HG丸ｺﾞｼｯｸM-PRO" panose="020F0600000000000000" pitchFamily="50" charset="-128"/>
                </a:endParaRPr>
              </a:p>
            </p:txBody>
          </p:sp>
          <p:sp>
            <p:nvSpPr>
              <p:cNvPr id="18" name="正方形/長方形 17"/>
              <p:cNvSpPr/>
              <p:nvPr/>
            </p:nvSpPr>
            <p:spPr>
              <a:xfrm>
                <a:off x="341697" y="1214223"/>
                <a:ext cx="3874168" cy="209288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6900" indent="0">
                  <a:buFont typeface="Wingdings 2" charset="2"/>
                  <a:buNone/>
                </a:pPr>
                <a:r>
                  <a:rPr lang="ja-JP" altLang="en-US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HG丸ｺﾞｼｯｸM-PRO" panose="020F0600000000000000" pitchFamily="50" charset="-128"/>
                  </a:rPr>
                  <a:t>・今</a:t>
                </a:r>
                <a:r>
                  <a:rPr lang="ja-JP" altLang="en-US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HG丸ｺﾞｼｯｸM-PRO" panose="020F0600000000000000" pitchFamily="50" charset="-128"/>
                  </a:rPr>
                  <a:t>、困っている</a:t>
                </a:r>
                <a:r>
                  <a:rPr lang="ja-JP" altLang="en-US" sz="2400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HG丸ｺﾞｼｯｸM-PRO" panose="020F0600000000000000" pitchFamily="50" charset="-128"/>
                  </a:rPr>
                  <a:t>症状</a:t>
                </a:r>
                <a:r>
                  <a:rPr lang="ja-JP" altLang="en-US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HG丸ｺﾞｼｯｸM-PRO" panose="020F0600000000000000" pitchFamily="50" charset="-128"/>
                  </a:rPr>
                  <a:t>を治す治療</a:t>
                </a:r>
                <a:endParaRPr lang="en-US" altLang="ja-JP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G丸ｺﾞｼｯｸM-PRO" panose="020F0600000000000000" pitchFamily="50" charset="-128"/>
                </a:endParaRPr>
              </a:p>
              <a:p>
                <a:pPr marL="36900" indent="0">
                  <a:buNone/>
                </a:pPr>
                <a:r>
                  <a:rPr lang="ja-JP" altLang="en-US" b="1" dirty="0" smtClean="0"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HG丸ｺﾞｼｯｸM-PRO" panose="020F0600000000000000" pitchFamily="50" charset="-128"/>
                  </a:rPr>
                  <a:t>・体</a:t>
                </a:r>
                <a:r>
                  <a:rPr lang="ja-JP" altLang="en-US" sz="1600" b="1" dirty="0"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HG丸ｺﾞｼｯｸM-PRO" panose="020F0600000000000000" pitchFamily="50" charset="-128"/>
                  </a:rPr>
                  <a:t>の</a:t>
                </a:r>
                <a:r>
                  <a:rPr lang="ja-JP" altLang="en-US" sz="2400" b="1" dirty="0">
                    <a:ln>
                      <a:solidFill>
                        <a:srgbClr val="0066FF"/>
                      </a:solidFill>
                    </a:ln>
                    <a:solidFill>
                      <a:srgbClr val="00206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HG丸ｺﾞｼｯｸM-PRO" panose="020F0600000000000000" pitchFamily="50" charset="-128"/>
                  </a:rPr>
                  <a:t>外側</a:t>
                </a:r>
                <a:r>
                  <a:rPr lang="ja-JP" altLang="en-US" sz="1600" b="1" dirty="0"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HG丸ｺﾞｼｯｸM-PRO" panose="020F0600000000000000" pitchFamily="50" charset="-128"/>
                  </a:rPr>
                  <a:t>から</a:t>
                </a:r>
                <a:r>
                  <a:rPr lang="ja-JP" altLang="en-US" b="1" dirty="0"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HG丸ｺﾞｼｯｸM-PRO" panose="020F0600000000000000" pitchFamily="50" charset="-128"/>
                  </a:rPr>
                  <a:t>働きかける</a:t>
                </a:r>
                <a:r>
                  <a:rPr lang="ja-JP" altLang="en-US" b="1" dirty="0" smtClean="0"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HG丸ｺﾞｼｯｸM-PRO" panose="020F0600000000000000" pitchFamily="50" charset="-128"/>
                  </a:rPr>
                  <a:t>治療法</a:t>
                </a:r>
                <a:endParaRPr lang="en-US" altLang="ja-JP" b="1" dirty="0" smtClean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G丸ｺﾞｼｯｸM-PRO" panose="020F0600000000000000" pitchFamily="50" charset="-128"/>
                </a:endParaRPr>
              </a:p>
              <a:p>
                <a:pPr marL="36900" indent="0">
                  <a:buNone/>
                </a:pPr>
                <a:endParaRPr lang="en-US" altLang="ja-JP" b="1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G丸ｺﾞｼｯｸM-PRO" panose="020F0600000000000000" pitchFamily="50" charset="-128"/>
                </a:endParaRPr>
              </a:p>
              <a:p>
                <a:pPr marL="36900" indent="0">
                  <a:buNone/>
                </a:pPr>
                <a:r>
                  <a:rPr lang="ja-JP" altLang="en-US" b="1" dirty="0"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HG丸ｺﾞｼｯｸM-PRO" panose="020F0600000000000000" pitchFamily="50" charset="-128"/>
                  </a:rPr>
                  <a:t>・</a:t>
                </a:r>
                <a:r>
                  <a:rPr lang="ja-JP" altLang="en-US" sz="2400" b="1" dirty="0"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HG丸ｺﾞｼｯｸM-PRO" panose="020F0600000000000000" pitchFamily="50" charset="-128"/>
                  </a:rPr>
                  <a:t>治療の効果は </a:t>
                </a:r>
                <a:r>
                  <a:rPr lang="en-US" altLang="ja-JP" sz="3200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G丸ｺﾞｼｯｸM-PRO" panose="020F0600000000000000" pitchFamily="50" charset="-128"/>
                    <a:ea typeface="HG丸ｺﾞｼｯｸM-PRO" panose="020F0600000000000000" pitchFamily="50" charset="-128"/>
                  </a:rPr>
                  <a:t>30</a:t>
                </a:r>
                <a:r>
                  <a:rPr lang="ja-JP" altLang="en-US" sz="3200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G丸ｺﾞｼｯｸM-PRO" panose="020F0600000000000000" pitchFamily="50" charset="-128"/>
                    <a:ea typeface="HG丸ｺﾞｼｯｸM-PRO" panose="020F0600000000000000" pitchFamily="50" charset="-128"/>
                  </a:rPr>
                  <a:t>％</a:t>
                </a:r>
                <a:endParaRPr lang="en-US" altLang="ja-JP" sz="24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G丸ｺﾞｼｯｸM-PRO" panose="020F0600000000000000" pitchFamily="50" charset="-128"/>
                  <a:ea typeface="HG丸ｺﾞｼｯｸM-PRO" panose="020F0600000000000000" pitchFamily="50" charset="-128"/>
                </a:endParaRPr>
              </a:p>
              <a:p>
                <a:pPr marL="36900" indent="0">
                  <a:buNone/>
                </a:pPr>
                <a:r>
                  <a:rPr lang="ja-JP" altLang="en-US" b="1" dirty="0"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HG丸ｺﾞｼｯｸM-PRO" panose="020F0600000000000000" pitchFamily="50" charset="-128"/>
                  </a:rPr>
                  <a:t>・</a:t>
                </a:r>
                <a:r>
                  <a:rPr lang="ja-JP" altLang="en-US" sz="3200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HG丸ｺﾞｼｯｸM-PRO" panose="020F0600000000000000" pitchFamily="50" charset="-128"/>
                  </a:rPr>
                  <a:t>体調</a:t>
                </a:r>
                <a:r>
                  <a:rPr lang="ja-JP" altLang="en-US" sz="2400" b="1" dirty="0"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HG丸ｺﾞｼｯｸM-PRO" panose="020F0600000000000000" pitchFamily="50" charset="-128"/>
                  </a:rPr>
                  <a:t>を</a:t>
                </a:r>
                <a:r>
                  <a:rPr lang="ja-JP" altLang="en-US" sz="2400" b="1" dirty="0" smtClean="0"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HG丸ｺﾞｼｯｸM-PRO" panose="020F0600000000000000" pitchFamily="50" charset="-128"/>
                  </a:rPr>
                  <a:t>治す</a:t>
                </a:r>
                <a:endParaRPr lang="en-US" altLang="ja-JP" sz="2400" b="1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G丸ｺﾞｼｯｸM-PRO" panose="020F0600000000000000" pitchFamily="50" charset="-128"/>
                </a:endParaRPr>
              </a:p>
            </p:txBody>
          </p:sp>
        </p:grpSp>
      </p:grpSp>
      <p:grpSp>
        <p:nvGrpSpPr>
          <p:cNvPr id="21" name="グループ化 20"/>
          <p:cNvGrpSpPr/>
          <p:nvPr/>
        </p:nvGrpSpPr>
        <p:grpSpPr>
          <a:xfrm>
            <a:off x="4679832" y="731519"/>
            <a:ext cx="4289576" cy="5533560"/>
            <a:chOff x="4679832" y="731519"/>
            <a:chExt cx="4289576" cy="5533560"/>
          </a:xfrm>
        </p:grpSpPr>
        <p:grpSp>
          <p:nvGrpSpPr>
            <p:cNvPr id="9" name="グループ化 8"/>
            <p:cNvGrpSpPr/>
            <p:nvPr/>
          </p:nvGrpSpPr>
          <p:grpSpPr>
            <a:xfrm>
              <a:off x="4679832" y="731519"/>
              <a:ext cx="4229714" cy="2593728"/>
              <a:chOff x="111280" y="731519"/>
              <a:chExt cx="4229714" cy="5544154"/>
            </a:xfrm>
          </p:grpSpPr>
          <p:sp>
            <p:nvSpPr>
              <p:cNvPr id="10" name="角丸四角形 9"/>
              <p:cNvSpPr/>
              <p:nvPr/>
            </p:nvSpPr>
            <p:spPr>
              <a:xfrm>
                <a:off x="111280" y="760399"/>
                <a:ext cx="4229714" cy="5515274"/>
              </a:xfrm>
              <a:prstGeom prst="round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ea typeface="HG丸ｺﾞｼｯｸM-PRO" panose="020F0600000000000000" pitchFamily="50" charset="-128"/>
                </a:endParaRPr>
              </a:p>
            </p:txBody>
          </p:sp>
          <p:sp>
            <p:nvSpPr>
              <p:cNvPr id="11" name="正方形/長方形 10"/>
              <p:cNvSpPr/>
              <p:nvPr/>
            </p:nvSpPr>
            <p:spPr>
              <a:xfrm>
                <a:off x="1244689" y="731519"/>
                <a:ext cx="2082621" cy="138154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ja-JP" altLang="en-US" sz="2400" dirty="0" smtClean="0">
                    <a:solidFill>
                      <a:schemeClr val="bg1"/>
                    </a:solidFill>
                    <a:ea typeface="HG丸ｺﾞｼｯｸM-PRO" panose="020F0600000000000000" pitchFamily="50" charset="-128"/>
                  </a:rPr>
                  <a:t>「</a:t>
                </a:r>
                <a:r>
                  <a:rPr lang="ja-JP" altLang="en-US" sz="3600" b="1" dirty="0" smtClean="0">
                    <a:solidFill>
                      <a:srgbClr val="FF0066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HG丸ｺﾞｼｯｸM-PRO" panose="020F0600000000000000" pitchFamily="50" charset="-128"/>
                  </a:rPr>
                  <a:t>本治</a:t>
                </a:r>
                <a:r>
                  <a:rPr lang="ja-JP" altLang="en-US" sz="280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HG丸ｺﾞｼｯｸM-PRO" panose="020F0600000000000000" pitchFamily="50" charset="-128"/>
                  </a:rPr>
                  <a:t>法</a:t>
                </a:r>
                <a:r>
                  <a:rPr lang="ja-JP" altLang="en-US" sz="2400" dirty="0" smtClean="0">
                    <a:solidFill>
                      <a:schemeClr val="bg1"/>
                    </a:solidFill>
                    <a:ea typeface="HG丸ｺﾞｼｯｸM-PRO" panose="020F0600000000000000" pitchFamily="50" charset="-128"/>
                  </a:rPr>
                  <a:t>」</a:t>
                </a:r>
                <a:endParaRPr lang="ja-JP" altLang="en-US" sz="3200" dirty="0">
                  <a:ea typeface="HG丸ｺﾞｼｯｸM-PRO" panose="020F0600000000000000" pitchFamily="50" charset="-128"/>
                </a:endParaRPr>
              </a:p>
            </p:txBody>
          </p:sp>
          <p:sp>
            <p:nvSpPr>
              <p:cNvPr id="12" name="正方形/長方形 11"/>
              <p:cNvSpPr/>
              <p:nvPr/>
            </p:nvSpPr>
            <p:spPr>
              <a:xfrm>
                <a:off x="202131" y="1802091"/>
                <a:ext cx="4090737" cy="447358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6900" indent="0">
                  <a:buFont typeface="Wingdings 2" charset="2"/>
                  <a:buNone/>
                </a:pPr>
                <a:r>
                  <a:rPr lang="ja-JP" altLang="en-US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HG丸ｺﾞｼｯｸM-PRO" panose="020F0600000000000000" pitchFamily="50" charset="-128"/>
                  </a:rPr>
                  <a:t>・</a:t>
                </a:r>
                <a:r>
                  <a:rPr lang="ja-JP" altLang="en-US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HG丸ｺﾞｼｯｸM-PRO" panose="020F0600000000000000" pitchFamily="50" charset="-128"/>
                  </a:rPr>
                  <a:t>病気の根本的な</a:t>
                </a:r>
                <a:r>
                  <a:rPr lang="ja-JP" altLang="en-US" sz="2400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HG丸ｺﾞｼｯｸM-PRO" panose="020F0600000000000000" pitchFamily="50" charset="-128"/>
                  </a:rPr>
                  <a:t>原因</a:t>
                </a:r>
                <a:r>
                  <a:rPr lang="ja-JP" altLang="en-US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HG丸ｺﾞｼｯｸM-PRO" panose="020F0600000000000000" pitchFamily="50" charset="-128"/>
                  </a:rPr>
                  <a:t>に</a:t>
                </a:r>
                <a:r>
                  <a:rPr lang="ja-JP" altLang="en-US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HG丸ｺﾞｼｯｸM-PRO" panose="020F0600000000000000" pitchFamily="50" charset="-128"/>
                  </a:rPr>
                  <a:t>対する治療</a:t>
                </a:r>
                <a:endParaRPr lang="en-US" altLang="ja-JP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G丸ｺﾞｼｯｸM-PRO" panose="020F0600000000000000" pitchFamily="50" charset="-128"/>
                </a:endParaRPr>
              </a:p>
              <a:p>
                <a:pPr marL="36900" indent="0">
                  <a:buNone/>
                </a:pPr>
                <a:r>
                  <a:rPr lang="ja-JP" altLang="en-US" b="1" dirty="0" smtClean="0"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HG丸ｺﾞｼｯｸM-PRO" panose="020F0600000000000000" pitchFamily="50" charset="-128"/>
                  </a:rPr>
                  <a:t>・体</a:t>
                </a:r>
                <a:r>
                  <a:rPr lang="ja-JP" altLang="en-US" sz="1600" b="1" dirty="0" smtClean="0"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HG丸ｺﾞｼｯｸM-PRO" panose="020F0600000000000000" pitchFamily="50" charset="-128"/>
                  </a:rPr>
                  <a:t>の</a:t>
                </a:r>
                <a:r>
                  <a:rPr lang="ja-JP" altLang="en-US" sz="2400" b="1" dirty="0" smtClean="0">
                    <a:ln>
                      <a:solidFill>
                        <a:srgbClr val="0066FF"/>
                      </a:solidFill>
                    </a:ln>
                    <a:solidFill>
                      <a:srgbClr val="00206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HG丸ｺﾞｼｯｸM-PRO" panose="020F0600000000000000" pitchFamily="50" charset="-128"/>
                  </a:rPr>
                  <a:t>内側</a:t>
                </a:r>
                <a:r>
                  <a:rPr lang="ja-JP" altLang="en-US" sz="1600" b="1" dirty="0"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HG丸ｺﾞｼｯｸM-PRO" panose="020F0600000000000000" pitchFamily="50" charset="-128"/>
                  </a:rPr>
                  <a:t>から</a:t>
                </a:r>
                <a:r>
                  <a:rPr lang="ja-JP" altLang="en-US" b="1" dirty="0"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HG丸ｺﾞｼｯｸM-PRO" panose="020F0600000000000000" pitchFamily="50" charset="-128"/>
                  </a:rPr>
                  <a:t>働きかける</a:t>
                </a:r>
                <a:r>
                  <a:rPr lang="ja-JP" altLang="en-US" b="1" dirty="0" smtClean="0"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HG丸ｺﾞｼｯｸM-PRO" panose="020F0600000000000000" pitchFamily="50" charset="-128"/>
                  </a:rPr>
                  <a:t>治療法</a:t>
                </a:r>
                <a:endParaRPr lang="en-US" altLang="ja-JP" b="1" dirty="0" smtClean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G丸ｺﾞｼｯｸM-PRO" panose="020F0600000000000000" pitchFamily="50" charset="-128"/>
                </a:endParaRPr>
              </a:p>
              <a:p>
                <a:pPr marL="36900" indent="0">
                  <a:buNone/>
                </a:pPr>
                <a:endParaRPr lang="en-US" altLang="ja-JP" b="1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G丸ｺﾞｼｯｸM-PRO" panose="020F0600000000000000" pitchFamily="50" charset="-128"/>
                </a:endParaRPr>
              </a:p>
              <a:p>
                <a:pPr marL="36900" indent="0">
                  <a:buNone/>
                </a:pPr>
                <a:r>
                  <a:rPr lang="ja-JP" altLang="en-US" b="1" dirty="0"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HG丸ｺﾞｼｯｸM-PRO" panose="020F0600000000000000" pitchFamily="50" charset="-128"/>
                  </a:rPr>
                  <a:t>・</a:t>
                </a:r>
                <a:r>
                  <a:rPr lang="ja-JP" altLang="en-US" sz="2400" b="1" dirty="0"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HG丸ｺﾞｼｯｸM-PRO" panose="020F0600000000000000" pitchFamily="50" charset="-128"/>
                  </a:rPr>
                  <a:t>治療の効果は </a:t>
                </a:r>
                <a:r>
                  <a:rPr lang="en-US" altLang="ja-JP" sz="3200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G丸ｺﾞｼｯｸM-PRO" panose="020F0600000000000000" pitchFamily="50" charset="-128"/>
                    <a:ea typeface="HG丸ｺﾞｼｯｸM-PRO" panose="020F0600000000000000" pitchFamily="50" charset="-128"/>
                  </a:rPr>
                  <a:t>70</a:t>
                </a:r>
                <a:r>
                  <a:rPr lang="ja-JP" altLang="en-US" sz="3200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G丸ｺﾞｼｯｸM-PRO" panose="020F0600000000000000" pitchFamily="50" charset="-128"/>
                    <a:ea typeface="HG丸ｺﾞｼｯｸM-PRO" panose="020F0600000000000000" pitchFamily="50" charset="-128"/>
                  </a:rPr>
                  <a:t>％</a:t>
                </a:r>
                <a:endParaRPr lang="en-US" altLang="ja-JP" sz="32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G丸ｺﾞｼｯｸM-PRO" panose="020F0600000000000000" pitchFamily="50" charset="-128"/>
                  <a:ea typeface="HG丸ｺﾞｼｯｸM-PRO" panose="020F0600000000000000" pitchFamily="50" charset="-128"/>
                </a:endParaRPr>
              </a:p>
              <a:p>
                <a:pPr marL="36900" indent="0">
                  <a:buNone/>
                </a:pPr>
                <a:r>
                  <a:rPr lang="ja-JP" altLang="en-US" b="1" dirty="0"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HG丸ｺﾞｼｯｸM-PRO" panose="020F0600000000000000" pitchFamily="50" charset="-128"/>
                  </a:rPr>
                  <a:t>・</a:t>
                </a:r>
                <a:r>
                  <a:rPr lang="ja-JP" altLang="en-US" sz="3200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HG丸ｺﾞｼｯｸM-PRO" panose="020F0600000000000000" pitchFamily="50" charset="-128"/>
                  </a:rPr>
                  <a:t>体質</a:t>
                </a:r>
                <a:r>
                  <a:rPr lang="ja-JP" altLang="en-US" sz="3200" b="1" dirty="0" smtClean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HG丸ｺﾞｼｯｸM-PRO" panose="020F0600000000000000" pitchFamily="50" charset="-128"/>
                  </a:rPr>
                  <a:t>改善</a:t>
                </a:r>
                <a:endParaRPr lang="en-US" altLang="ja-JP" sz="32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G丸ｺﾞｼｯｸM-PRO" panose="020F0600000000000000" pitchFamily="50" charset="-128"/>
                </a:endParaRPr>
              </a:p>
            </p:txBody>
          </p:sp>
        </p:grpSp>
        <p:sp>
          <p:nvSpPr>
            <p:cNvPr id="20" name="角丸四角形 19"/>
            <p:cNvSpPr/>
            <p:nvPr/>
          </p:nvSpPr>
          <p:spPr>
            <a:xfrm>
              <a:off x="4739694" y="3520921"/>
              <a:ext cx="4229714" cy="2467160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ea typeface="HG丸ｺﾞｼｯｸM-PRO" panose="020F0600000000000000" pitchFamily="50" charset="-128"/>
              </a:endParaRPr>
            </a:p>
          </p:txBody>
        </p:sp>
        <p:sp>
          <p:nvSpPr>
            <p:cNvPr id="19" name="正方形/長方形 18"/>
            <p:cNvSpPr/>
            <p:nvPr/>
          </p:nvSpPr>
          <p:spPr>
            <a:xfrm>
              <a:off x="4770683" y="3679756"/>
              <a:ext cx="4090737" cy="258532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6900"/>
              <a:r>
                <a:rPr lang="ja-JP" altLang="en-US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G丸ｺﾞｼｯｸM-PRO" panose="020F0600000000000000" pitchFamily="50" charset="-128"/>
                </a:rPr>
                <a:t>・治療法：</a:t>
              </a:r>
              <a:r>
                <a:rPr lang="ja-JP" altLang="en-US" b="1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G丸ｺﾞｼｯｸM-PRO" panose="020F0600000000000000" pitchFamily="50" charset="-128"/>
                </a:rPr>
                <a:t>漢方薬</a:t>
              </a:r>
              <a:r>
                <a:rPr lang="ja-JP" altLang="en-US" b="1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G丸ｺﾞｼｯｸM-PRO" panose="020F0600000000000000" pitchFamily="50" charset="-128"/>
                </a:rPr>
                <a:t>　</a:t>
              </a:r>
              <a:r>
                <a:rPr lang="ja-JP" altLang="en-US" sz="1400" b="1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G丸ｺﾞｼｯｸM-PRO" panose="020F0600000000000000" pitchFamily="50" charset="-128"/>
                </a:rPr>
                <a:t>など</a:t>
              </a:r>
              <a:endParaRPr lang="en-US" altLang="ja-JP" sz="1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G丸ｺﾞｼｯｸM-PRO" panose="020F0600000000000000" pitchFamily="50" charset="-128"/>
              </a:endParaRPr>
            </a:p>
            <a:p>
              <a:pPr marL="36900"/>
              <a:endParaRPr lang="en-US" altLang="ja-JP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G丸ｺﾞｼｯｸM-PRO" panose="020F0600000000000000" pitchFamily="50" charset="-128"/>
              </a:endParaRPr>
            </a:p>
            <a:p>
              <a:pPr marL="36900"/>
              <a:r>
                <a:rPr lang="ja-JP" altLang="en-US" b="1" dirty="0" smtClean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G丸ｺﾞｼｯｸM-PRO" panose="020F0600000000000000" pitchFamily="50" charset="-128"/>
                </a:rPr>
                <a:t>・製剤：</a:t>
              </a:r>
              <a:r>
                <a:rPr lang="ja-JP" altLang="en-US" b="1" dirty="0" smtClean="0">
                  <a:solidFill>
                    <a:srgbClr val="0000C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G丸ｺﾞｼｯｸM-PRO" panose="020F0600000000000000" pitchFamily="50" charset="-128"/>
                </a:rPr>
                <a:t>ラボエナ</a:t>
              </a:r>
              <a:r>
                <a:rPr lang="ja-JP" altLang="en-US" b="1" dirty="0" smtClean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G丸ｺﾞｼｯｸM-PRO" panose="020F0600000000000000" pitchFamily="50" charset="-128"/>
                </a:rPr>
                <a:t>、</a:t>
              </a:r>
              <a:r>
                <a:rPr lang="ja-JP" altLang="en-US" b="1" dirty="0">
                  <a:solidFill>
                    <a:srgbClr val="0000C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G丸ｺﾞｼｯｸM-PRO" panose="020F0600000000000000" pitchFamily="50" charset="-128"/>
                </a:rPr>
                <a:t>プラチナ水</a:t>
              </a:r>
              <a:endParaRPr lang="en-US" altLang="ja-JP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G丸ｺﾞｼｯｸM-PRO" panose="020F0600000000000000" pitchFamily="50" charset="-128"/>
              </a:endParaRPr>
            </a:p>
            <a:p>
              <a:pPr defTabSz="731063"/>
              <a:r>
                <a:rPr lang="ja-JP" altLang="en-US" b="1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G丸ｺﾞｼｯｸM-PRO" panose="020F0600000000000000" pitchFamily="50" charset="-128"/>
                </a:rPr>
                <a:t>　</a:t>
              </a:r>
              <a:r>
                <a:rPr lang="ja-JP" altLang="en-US" b="1" dirty="0" smtClean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G丸ｺﾞｼｯｸM-PRO" panose="020F0600000000000000" pitchFamily="50" charset="-128"/>
                </a:rPr>
                <a:t>　　　を飲んで</a:t>
              </a:r>
              <a:r>
                <a:rPr lang="ja-JP" altLang="en-US" b="1" dirty="0" smtClean="0">
                  <a:solidFill>
                    <a:srgbClr val="0000C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G丸ｺﾞｼｯｸM-PRO" panose="020F0600000000000000" pitchFamily="50" charset="-128"/>
                </a:rPr>
                <a:t>内側</a:t>
              </a:r>
              <a:r>
                <a:rPr lang="ja-JP" altLang="en-US" b="1" dirty="0">
                  <a:solidFill>
                    <a:srgbClr val="0000C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G丸ｺﾞｼｯｸM-PRO" panose="020F0600000000000000" pitchFamily="50" charset="-128"/>
                </a:rPr>
                <a:t>から</a:t>
              </a:r>
              <a:r>
                <a:rPr lang="ja-JP" altLang="en-US" b="1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G丸ｺﾞｼｯｸM-PRO" panose="020F0600000000000000" pitchFamily="50" charset="-128"/>
                </a:rPr>
                <a:t>働きかける</a:t>
              </a:r>
              <a:endParaRPr lang="en-US" altLang="ja-JP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G丸ｺﾞｼｯｸM-PRO" panose="020F0600000000000000" pitchFamily="50" charset="-128"/>
              </a:endParaRPr>
            </a:p>
            <a:p>
              <a:pPr defTabSz="731063"/>
              <a:endParaRPr lang="en-US" altLang="ja-JP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G丸ｺﾞｼｯｸM-PRO" panose="020F0600000000000000" pitchFamily="50" charset="-128"/>
              </a:endParaRPr>
            </a:p>
            <a:p>
              <a:pPr defTabSz="731063"/>
              <a:endParaRPr lang="en-US" altLang="ja-JP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G丸ｺﾞｼｯｸM-PRO" panose="020F0600000000000000" pitchFamily="50" charset="-128"/>
              </a:endParaRPr>
            </a:p>
            <a:p>
              <a:pPr defTabSz="731063"/>
              <a:r>
                <a:rPr lang="ja-JP" altLang="en-US" b="1" dirty="0" smtClean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G丸ｺﾞｼｯｸM-PRO" panose="020F0600000000000000" pitchFamily="50" charset="-128"/>
                </a:rPr>
                <a:t>・市販品</a:t>
              </a:r>
              <a:r>
                <a:rPr lang="ja-JP" altLang="en-US" b="1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G丸ｺﾞｼｯｸM-PRO" panose="020F0600000000000000" pitchFamily="50" charset="-128"/>
                </a:rPr>
                <a:t>で</a:t>
              </a:r>
              <a:r>
                <a:rPr lang="ja-JP" altLang="en-US" b="1" dirty="0" smtClean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G丸ｺﾞｼｯｸM-PRO" panose="020F0600000000000000" pitchFamily="50" charset="-128"/>
                </a:rPr>
                <a:t>は</a:t>
              </a:r>
              <a:r>
                <a:rPr lang="en-US" altLang="ja-JP" b="1" dirty="0" smtClean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G丸ｺﾞｼｯｸM-PRO" panose="020F0600000000000000" pitchFamily="50" charset="-128"/>
                </a:rPr>
                <a:t>…</a:t>
              </a:r>
              <a:endParaRPr lang="en-US" altLang="ja-JP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G丸ｺﾞｼｯｸM-PRO" panose="020F0600000000000000" pitchFamily="50" charset="-128"/>
              </a:endParaRPr>
            </a:p>
            <a:p>
              <a:pPr defTabSz="731063"/>
              <a:r>
                <a:rPr lang="ja-JP" altLang="en-US" b="1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G丸ｺﾞｼｯｸM-PRO" panose="020F0600000000000000" pitchFamily="50" charset="-128"/>
                </a:rPr>
                <a:t>　栄養食品、漢方、サプリ　</a:t>
              </a:r>
              <a:r>
                <a:rPr lang="ja-JP" altLang="en-US" sz="1400" b="1" dirty="0" smtClean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G丸ｺﾞｼｯｸM-PRO" panose="020F0600000000000000" pitchFamily="50" charset="-128"/>
                </a:rPr>
                <a:t>など</a:t>
              </a:r>
              <a:endParaRPr lang="en-US" altLang="ja-JP" sz="14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G丸ｺﾞｼｯｸM-PRO" panose="020F0600000000000000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14674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64F2C-29D2-48DF-B68E-4A5F8D2EF02B}" type="slidenum">
              <a:rPr kumimoji="1" lang="ja-JP" altLang="en-US" smtClean="0"/>
              <a:t>9</a:t>
            </a:fld>
            <a:endParaRPr kumimoji="1" lang="ja-JP" alt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935722" y="2079057"/>
            <a:ext cx="5262979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3600" dirty="0" smtClean="0">
                <a:ea typeface="HG丸ｺﾞｼｯｸM-PRO" panose="020F0600000000000000" pitchFamily="50" charset="-128"/>
              </a:rPr>
              <a:t>では、次は</a:t>
            </a:r>
            <a:endParaRPr kumimoji="1" lang="en-US" altLang="ja-JP" sz="3600" dirty="0" smtClean="0">
              <a:ea typeface="HG丸ｺﾞｼｯｸM-PRO" panose="020F0600000000000000" pitchFamily="50" charset="-128"/>
            </a:endParaRPr>
          </a:p>
          <a:p>
            <a:pPr algn="ctr"/>
            <a:r>
              <a:rPr lang="ja-JP" altLang="en-US" sz="3600" dirty="0" smtClean="0">
                <a:ea typeface="HG丸ｺﾞｼｯｸM-PRO" panose="020F0600000000000000" pitchFamily="50" charset="-128"/>
              </a:rPr>
              <a:t>「</a:t>
            </a:r>
            <a:r>
              <a:rPr lang="ja-JP" altLang="en-US" sz="5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0066">
                      <a:alpha val="43000"/>
                    </a:srgbClr>
                  </a:outerShdw>
                </a:effectLst>
                <a:ea typeface="HG丸ｺﾞｼｯｸM-PRO" panose="020F0600000000000000" pitchFamily="50" charset="-128"/>
              </a:rPr>
              <a:t>免疫</a:t>
            </a:r>
            <a:r>
              <a:rPr lang="ja-JP" altLang="en-US" sz="3600" dirty="0" smtClean="0">
                <a:ea typeface="HG丸ｺﾞｼｯｸM-PRO" panose="020F0600000000000000" pitchFamily="50" charset="-128"/>
              </a:rPr>
              <a:t>」についてです</a:t>
            </a:r>
            <a:endParaRPr kumimoji="1" lang="ja-JP" altLang="en-US" sz="3600" dirty="0">
              <a:ea typeface="HG丸ｺﾞｼｯｸM-PRO" panose="020F06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6007805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免疫とは？</a:t>
            </a:r>
            <a:endParaRPr kumimoji="1" lang="ja-JP" altLang="en-US" dirty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64F2C-29D2-48DF-B68E-4A5F8D2EF02B}" type="slidenum">
              <a:rPr kumimoji="1" lang="ja-JP" altLang="en-US" smtClean="0"/>
              <a:t>10</a:t>
            </a:fld>
            <a:endParaRPr kumimoji="1" lang="ja-JP" altLang="en-US" dirty="0"/>
          </a:p>
        </p:txBody>
      </p:sp>
      <p:sp>
        <p:nvSpPr>
          <p:cNvPr id="4" name="正方形/長方形 3"/>
          <p:cNvSpPr/>
          <p:nvPr/>
        </p:nvSpPr>
        <p:spPr>
          <a:xfrm>
            <a:off x="215580" y="1139249"/>
            <a:ext cx="881568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3200" dirty="0">
                <a:ea typeface="HG丸ｺﾞｼｯｸM-PRO" panose="020F0600000000000000" pitchFamily="50" charset="-128"/>
              </a:rPr>
              <a:t>・</a:t>
            </a:r>
            <a:r>
              <a:rPr lang="ja-JP" altLang="en-US" sz="3200" b="1" dirty="0" smtClean="0">
                <a:ea typeface="HG丸ｺﾞｼｯｸM-PRO" panose="020F0600000000000000" pitchFamily="50" charset="-128"/>
              </a:rPr>
              <a:t>免疫</a:t>
            </a:r>
            <a:r>
              <a:rPr lang="ja-JP" altLang="en-US" sz="3200" b="1" dirty="0">
                <a:ea typeface="HG丸ｺﾞｼｯｸM-PRO" panose="020F0600000000000000" pitchFamily="50" charset="-128"/>
              </a:rPr>
              <a:t>システムは</a:t>
            </a:r>
            <a:r>
              <a:rPr lang="en-US" altLang="ja-JP" sz="3200" b="1" dirty="0">
                <a:ea typeface="HG丸ｺﾞｼｯｸM-PRO" panose="020F0600000000000000" pitchFamily="50" charset="-128"/>
              </a:rPr>
              <a:t>15</a:t>
            </a:r>
            <a:r>
              <a:rPr lang="ja-JP" altLang="en-US" sz="3200" b="1" dirty="0">
                <a:ea typeface="HG丸ｺﾞｼｯｸM-PRO" panose="020F0600000000000000" pitchFamily="50" charset="-128"/>
              </a:rPr>
              <a:t>歳までに完成します。</a:t>
            </a:r>
            <a:endParaRPr lang="en-US" altLang="ja-JP" sz="3200" b="1" dirty="0">
              <a:ea typeface="HG丸ｺﾞｼｯｸM-PRO" panose="020F0600000000000000" pitchFamily="50" charset="-128"/>
            </a:endParaRPr>
          </a:p>
          <a:p>
            <a:pPr marL="457200" indent="-457200">
              <a:lnSpc>
                <a:spcPct val="150000"/>
              </a:lnSpc>
            </a:pPr>
            <a:r>
              <a:rPr lang="ja-JP" altLang="en-US" sz="3200" b="1" dirty="0" smtClean="0">
                <a:ea typeface="HG丸ｺﾞｼｯｸM-PRO" panose="020F0600000000000000" pitchFamily="50" charset="-128"/>
              </a:rPr>
              <a:t>・</a:t>
            </a:r>
            <a:r>
              <a:rPr lang="ja-JP" altLang="en-US" sz="3200" b="1" dirty="0">
                <a:solidFill>
                  <a:srgbClr val="92D050"/>
                </a:solidFill>
                <a:ea typeface="HG丸ｺﾞｼｯｸM-PRO" panose="020F0600000000000000" pitchFamily="50" charset="-128"/>
              </a:rPr>
              <a:t>２０</a:t>
            </a:r>
            <a:r>
              <a:rPr lang="ja-JP" altLang="en-US" sz="3200" b="1" dirty="0" smtClean="0">
                <a:solidFill>
                  <a:srgbClr val="92D050"/>
                </a:solidFill>
                <a:ea typeface="HG丸ｺﾞｼｯｸM-PRO" panose="020F0600000000000000" pitchFamily="50" charset="-128"/>
              </a:rPr>
              <a:t>歳</a:t>
            </a:r>
            <a:r>
              <a:rPr lang="ja-JP" altLang="en-US" sz="3200" b="1" dirty="0">
                <a:solidFill>
                  <a:srgbClr val="92D050"/>
                </a:solidFill>
                <a:ea typeface="HG丸ｺﾞｼｯｸM-PRO" panose="020F0600000000000000" pitchFamily="50" charset="-128"/>
              </a:rPr>
              <a:t>を超える</a:t>
            </a:r>
            <a:r>
              <a:rPr lang="ja-JP" altLang="en-US" sz="3200" b="1" dirty="0">
                <a:ea typeface="HG丸ｺﾞｼｯｸM-PRO" panose="020F0600000000000000" pitchFamily="50" charset="-128"/>
              </a:rPr>
              <a:t>と、</a:t>
            </a:r>
            <a:r>
              <a:rPr lang="ja-JP" altLang="en-US" sz="3200" b="1" dirty="0">
                <a:solidFill>
                  <a:srgbClr val="FFC000"/>
                </a:solidFill>
                <a:ea typeface="HG丸ｺﾞｼｯｸM-PRO" panose="020F0600000000000000" pitchFamily="50" charset="-128"/>
              </a:rPr>
              <a:t>免疫力は落ちて</a:t>
            </a:r>
            <a:r>
              <a:rPr lang="ja-JP" altLang="en-US" sz="3200" b="1" dirty="0">
                <a:ea typeface="HG丸ｺﾞｼｯｸM-PRO" panose="020F0600000000000000" pitchFamily="50" charset="-128"/>
              </a:rPr>
              <a:t>いきます。</a:t>
            </a:r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 rotWithShape="1">
          <a:blip r:embed="rId2"/>
          <a:srcRect l="20640" t="8993" r="20904" b="9140"/>
          <a:stretch/>
        </p:blipFill>
        <p:spPr>
          <a:xfrm>
            <a:off x="5619872" y="2714324"/>
            <a:ext cx="3183695" cy="3965609"/>
          </a:xfrm>
          <a:prstGeom prst="rect">
            <a:avLst/>
          </a:prstGeom>
        </p:spPr>
      </p:pic>
      <p:sp>
        <p:nvSpPr>
          <p:cNvPr id="8" name="正方形/長方形 7"/>
          <p:cNvSpPr/>
          <p:nvPr/>
        </p:nvSpPr>
        <p:spPr>
          <a:xfrm>
            <a:off x="237046" y="3360616"/>
            <a:ext cx="2954655" cy="461665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r>
              <a:rPr lang="ja-JP" alt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免疫力が下がると</a:t>
            </a:r>
            <a:r>
              <a:rPr lang="en-US" altLang="ja-JP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…</a:t>
            </a:r>
            <a:endParaRPr lang="ja-JP" altLang="en-US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173006" y="4179757"/>
            <a:ext cx="543865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2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■ウィルス・感染症などにかかりやすくなる</a:t>
            </a:r>
          </a:p>
        </p:txBody>
      </p:sp>
      <p:sp>
        <p:nvSpPr>
          <p:cNvPr id="10" name="正方形/長方形 9"/>
          <p:cNvSpPr/>
          <p:nvPr/>
        </p:nvSpPr>
        <p:spPr>
          <a:xfrm>
            <a:off x="173006" y="4634715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2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■肌が荒れる</a:t>
            </a:r>
          </a:p>
        </p:txBody>
      </p:sp>
      <p:sp>
        <p:nvSpPr>
          <p:cNvPr id="11" name="正方形/長方形 10"/>
          <p:cNvSpPr/>
          <p:nvPr/>
        </p:nvSpPr>
        <p:spPr>
          <a:xfrm>
            <a:off x="173006" y="5089673"/>
            <a:ext cx="543865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2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■アレルギー症状（花粉症・アトピーなど）</a:t>
            </a:r>
          </a:p>
        </p:txBody>
      </p:sp>
      <p:sp>
        <p:nvSpPr>
          <p:cNvPr id="12" name="正方形/長方形 11"/>
          <p:cNvSpPr/>
          <p:nvPr/>
        </p:nvSpPr>
        <p:spPr>
          <a:xfrm>
            <a:off x="173006" y="5544631"/>
            <a:ext cx="274947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2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■下痢をしやすくなる</a:t>
            </a:r>
          </a:p>
        </p:txBody>
      </p:sp>
      <p:sp>
        <p:nvSpPr>
          <p:cNvPr id="13" name="正方形/長方形 12"/>
          <p:cNvSpPr/>
          <p:nvPr/>
        </p:nvSpPr>
        <p:spPr>
          <a:xfrm>
            <a:off x="173006" y="5999587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2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■疲れやすくなる</a:t>
            </a:r>
          </a:p>
        </p:txBody>
      </p:sp>
    </p:spTree>
    <p:extLst>
      <p:ext uri="{BB962C8B-B14F-4D97-AF65-F5344CB8AC3E}">
        <p14:creationId xmlns:p14="http://schemas.microsoft.com/office/powerpoint/2010/main" val="2164460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  <p:bldP spid="11" grpId="0"/>
      <p:bldP spid="12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dirty="0"/>
              <a:t>免疫力を高めるには・</a:t>
            </a:r>
            <a:r>
              <a:rPr lang="ja-JP" altLang="en-US" dirty="0" smtClean="0"/>
              <a:t>・①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64F2C-29D2-48DF-B68E-4A5F8D2EF02B}" type="slidenum">
              <a:rPr kumimoji="1" lang="ja-JP" altLang="en-US" smtClean="0"/>
              <a:t>11</a:t>
            </a:fld>
            <a:endParaRPr kumimoji="1" lang="ja-JP" altLang="en-US" dirty="0"/>
          </a:p>
        </p:txBody>
      </p:sp>
      <p:sp>
        <p:nvSpPr>
          <p:cNvPr id="6" name="正方形/長方形 5"/>
          <p:cNvSpPr/>
          <p:nvPr/>
        </p:nvSpPr>
        <p:spPr>
          <a:xfrm>
            <a:off x="3094672" y="1231314"/>
            <a:ext cx="2954655" cy="646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ja-JP" altLang="en-US" sz="3600" b="1" dirty="0">
                <a:solidFill>
                  <a:srgbClr val="FF0066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ea typeface="HG丸ｺﾞｼｯｸM-PRO" panose="020F0600000000000000" pitchFamily="50" charset="-128"/>
              </a:rPr>
              <a:t>体温を上げる</a:t>
            </a:r>
            <a:endParaRPr lang="en-US" altLang="ja-JP" sz="3600" b="1" dirty="0">
              <a:solidFill>
                <a:srgbClr val="FF0066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ea typeface="HG丸ｺﾞｼｯｸM-PRO" panose="020F0600000000000000" pitchFamily="50" charset="-128"/>
            </a:endParaRPr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1166" y="2023474"/>
            <a:ext cx="3360254" cy="4743888"/>
          </a:xfrm>
          <a:prstGeom prst="rect">
            <a:avLst/>
          </a:prstGeom>
        </p:spPr>
      </p:pic>
      <p:sp>
        <p:nvSpPr>
          <p:cNvPr id="3" name="正方形/長方形 2"/>
          <p:cNvSpPr/>
          <p:nvPr/>
        </p:nvSpPr>
        <p:spPr>
          <a:xfrm>
            <a:off x="156575" y="2615047"/>
            <a:ext cx="5062011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2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免疫細胞は血液の中</a:t>
            </a:r>
            <a:r>
              <a:rPr lang="ja-JP" altLang="en-US" sz="24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で活躍</a:t>
            </a:r>
            <a:r>
              <a:rPr lang="ja-JP" altLang="en-US" sz="2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します。</a:t>
            </a:r>
            <a:endParaRPr lang="en-US" altLang="ja-JP" sz="24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sz="24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2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もし血流が下がると、</a:t>
            </a:r>
            <a:endParaRPr lang="en-US" altLang="ja-JP" sz="24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2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異物の発見が遅れて</a:t>
            </a:r>
            <a:r>
              <a:rPr lang="ja-JP" altLang="en-US" sz="24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しまうの</a:t>
            </a:r>
            <a:r>
              <a:rPr lang="ja-JP" altLang="en-US" sz="2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です。</a:t>
            </a:r>
            <a:endParaRPr lang="en-US" altLang="ja-JP" sz="24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sz="24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2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体温が１℃上がると</a:t>
            </a:r>
            <a:endParaRPr lang="en-US" altLang="ja-JP" sz="24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2400" b="1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５倍</a:t>
            </a:r>
            <a:r>
              <a:rPr lang="ja-JP" altLang="en-US" sz="2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活躍するの</a:t>
            </a:r>
            <a:r>
              <a:rPr lang="ja-JP" altLang="en-US" sz="24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が免疫</a:t>
            </a:r>
            <a:r>
              <a:rPr lang="ja-JP" altLang="en-US" sz="2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細胞の特徴</a:t>
            </a:r>
            <a:endParaRPr lang="en-US" altLang="ja-JP" sz="24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387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免疫力を高めるには・</a:t>
            </a:r>
            <a:r>
              <a:rPr lang="ja-JP" altLang="en-US" dirty="0" smtClean="0"/>
              <a:t>・②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64F2C-29D2-48DF-B68E-4A5F8D2EF02B}" type="slidenum">
              <a:rPr kumimoji="1" lang="ja-JP" altLang="en-US" smtClean="0"/>
              <a:t>12</a:t>
            </a:fld>
            <a:endParaRPr kumimoji="1" lang="ja-JP" altLang="en-US" dirty="0"/>
          </a:p>
        </p:txBody>
      </p:sp>
      <p:sp>
        <p:nvSpPr>
          <p:cNvPr id="5" name="正方形/長方形 4"/>
          <p:cNvSpPr/>
          <p:nvPr/>
        </p:nvSpPr>
        <p:spPr>
          <a:xfrm>
            <a:off x="3094674" y="1231314"/>
            <a:ext cx="2954655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ja-JP" altLang="en-US" sz="3600" b="1" dirty="0" smtClean="0">
                <a:solidFill>
                  <a:srgbClr val="FF0066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ea typeface="HG丸ｺﾞｼｯｸM-PRO" panose="020F0600000000000000" pitchFamily="50" charset="-128"/>
              </a:rPr>
              <a:t>筋肉をつける</a:t>
            </a:r>
            <a:endParaRPr lang="en-US" altLang="ja-JP" sz="3600" b="1" dirty="0">
              <a:solidFill>
                <a:srgbClr val="FF0066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ea typeface="HG丸ｺﾞｼｯｸM-PRO" panose="020F0600000000000000" pitchFamily="50" charset="-128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158816" y="2725091"/>
            <a:ext cx="4182178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2400" b="1" dirty="0" smtClean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いろはマル Medium" panose="020B0402020203020207" pitchFamily="50" charset="-128"/>
              </a:rPr>
              <a:t>筋肉は</a:t>
            </a:r>
            <a:r>
              <a:rPr lang="ja-JP" altLang="en-US" sz="2400" b="1" dirty="0" smtClean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いろはマル Medium" panose="020B0402020203020207" pitchFamily="50" charset="-128"/>
              </a:rPr>
              <a:t>３０歳</a:t>
            </a:r>
            <a:r>
              <a:rPr lang="ja-JP" altLang="en-US" sz="2400" b="1" dirty="0" smtClean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いろはマル Medium" panose="020B0402020203020207" pitchFamily="50" charset="-128"/>
              </a:rPr>
              <a:t>から</a:t>
            </a:r>
            <a:endParaRPr lang="en-US" altLang="ja-JP" sz="2400" b="1" dirty="0" smtClean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chemeClr val="tx2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  <a:cs typeface="いろはマル Medium" panose="020B0402020203020207" pitchFamily="50" charset="-128"/>
            </a:endParaRPr>
          </a:p>
          <a:p>
            <a:r>
              <a:rPr lang="ja-JP" altLang="en-US" sz="2800" b="1" dirty="0" smtClean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いろはマル Medium" panose="020B0402020203020207" pitchFamily="50" charset="-128"/>
              </a:rPr>
              <a:t>毎年１％ずつ減少</a:t>
            </a:r>
            <a:r>
              <a:rPr lang="ja-JP" altLang="en-US" sz="2400" b="1" dirty="0" smtClean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いろはマル Medium" panose="020B0402020203020207" pitchFamily="50" charset="-128"/>
              </a:rPr>
              <a:t>します。</a:t>
            </a:r>
            <a:endParaRPr lang="en-US" altLang="ja-JP" sz="2400" b="1" dirty="0" smtClean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chemeClr val="tx2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  <a:cs typeface="いろはマル Medium" panose="020B0402020203020207" pitchFamily="50" charset="-128"/>
            </a:endParaRPr>
          </a:p>
          <a:p>
            <a:endParaRPr lang="en-US" altLang="ja-JP" sz="2400" b="1" dirty="0" smtClean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chemeClr val="tx2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  <a:cs typeface="いろはマル Medium" panose="020B0402020203020207" pitchFamily="50" charset="-128"/>
            </a:endParaRPr>
          </a:p>
          <a:p>
            <a:r>
              <a:rPr lang="ja-JP" altLang="en-US" sz="2400" b="1" dirty="0" smtClean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いろはマル Medium" panose="020B0402020203020207" pitchFamily="50" charset="-128"/>
              </a:rPr>
              <a:t>だから</a:t>
            </a:r>
            <a:r>
              <a:rPr lang="ja-JP" altLang="en-US" sz="2400" b="1" dirty="0" smtClean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00B0F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いろはマル Medium" panose="020B0402020203020207" pitchFamily="50" charset="-128"/>
              </a:rPr>
              <a:t>低体温</a:t>
            </a:r>
            <a:r>
              <a:rPr lang="ja-JP" altLang="en-US" sz="2400" b="1" dirty="0" smtClean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いろはマル Medium" panose="020B0402020203020207" pitchFamily="50" charset="-128"/>
              </a:rPr>
              <a:t>に！</a:t>
            </a:r>
            <a:endParaRPr lang="en-US" altLang="ja-JP" sz="2400" b="1" dirty="0" smtClean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chemeClr val="tx2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  <a:cs typeface="いろはマル Medium" panose="020B0402020203020207" pitchFamily="50" charset="-128"/>
            </a:endParaRPr>
          </a:p>
          <a:p>
            <a:endParaRPr lang="en-US" altLang="ja-JP" sz="2400" b="1" dirty="0" smtClean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chemeClr val="tx2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  <a:cs typeface="いろはマル Medium" panose="020B0402020203020207" pitchFamily="50" charset="-128"/>
            </a:endParaRPr>
          </a:p>
          <a:p>
            <a:r>
              <a:rPr lang="ja-JP" altLang="en-US" sz="2400" b="1" dirty="0" smtClean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いろはマル Medium" panose="020B0402020203020207" pitchFamily="50" charset="-128"/>
              </a:rPr>
              <a:t>体温維持</a:t>
            </a:r>
            <a:r>
              <a:rPr lang="ja-JP" altLang="en-US" sz="2400" b="1" dirty="0" smtClean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いろはマル Medium" panose="020B0402020203020207" pitchFamily="50" charset="-128"/>
              </a:rPr>
              <a:t>・</a:t>
            </a:r>
            <a:r>
              <a:rPr lang="ja-JP" altLang="en-US" sz="2400" b="1" dirty="0" smtClean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いろはマル Medium" panose="020B0402020203020207" pitchFamily="50" charset="-128"/>
              </a:rPr>
              <a:t>血流維持</a:t>
            </a:r>
            <a:r>
              <a:rPr lang="ja-JP" altLang="en-US" sz="2400" b="1" dirty="0" smtClean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いろはマル Medium" panose="020B0402020203020207" pitchFamily="50" charset="-128"/>
              </a:rPr>
              <a:t>には</a:t>
            </a:r>
            <a:endParaRPr lang="en-US" altLang="ja-JP" sz="2400" b="1" dirty="0" smtClean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chemeClr val="tx2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  <a:cs typeface="いろはマル Medium" panose="020B0402020203020207" pitchFamily="50" charset="-128"/>
            </a:endParaRPr>
          </a:p>
          <a:p>
            <a:r>
              <a:rPr lang="ja-JP" altLang="en-US" sz="2400" b="1" dirty="0" smtClean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いろはマル Medium" panose="020B0402020203020207" pitchFamily="50" charset="-128"/>
              </a:rPr>
              <a:t>筋肉が一番！</a:t>
            </a:r>
            <a:endParaRPr lang="ja-JP" altLang="en-US" sz="24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chemeClr val="tx2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  <a:cs typeface="いろはマル Medium" panose="020B0402020203020207" pitchFamily="50" charset="-128"/>
            </a:endParaRPr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 rotWithShape="1">
          <a:blip r:embed="rId2"/>
          <a:srcRect r="50000"/>
          <a:stretch/>
        </p:blipFill>
        <p:spPr>
          <a:xfrm>
            <a:off x="4953019" y="2107932"/>
            <a:ext cx="3346396" cy="4610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357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42759" y="195445"/>
            <a:ext cx="8213081" cy="805582"/>
          </a:xfrm>
        </p:spPr>
        <p:txBody>
          <a:bodyPr>
            <a:normAutofit fontScale="90000"/>
          </a:bodyPr>
          <a:lstStyle/>
          <a:p>
            <a:r>
              <a:rPr lang="ja-JP" altLang="en-US" dirty="0">
                <a:solidFill>
                  <a:schemeClr val="tx1"/>
                </a:solidFill>
              </a:rPr>
              <a:t>だから、</a:t>
            </a:r>
            <a:r>
              <a:rPr lang="ja-JP" altLang="en-US" dirty="0">
                <a:solidFill>
                  <a:srgbClr val="FFFF00"/>
                </a:solidFill>
              </a:rPr>
              <a:t>ラボエナ</a:t>
            </a:r>
            <a:r>
              <a:rPr lang="ja-JP" altLang="en-US" dirty="0">
                <a:solidFill>
                  <a:schemeClr val="tx1"/>
                </a:solidFill>
              </a:rPr>
              <a:t>をおすすめします</a:t>
            </a:r>
            <a:r>
              <a:rPr lang="ja-JP" altLang="en-US" dirty="0" smtClean="0">
                <a:solidFill>
                  <a:schemeClr val="tx1"/>
                </a:solidFill>
              </a:rPr>
              <a:t>！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64F2C-29D2-48DF-B68E-4A5F8D2EF02B}" type="slidenum">
              <a:rPr kumimoji="1" lang="ja-JP" altLang="en-US" smtClean="0"/>
              <a:t>13</a:t>
            </a:fld>
            <a:endParaRPr kumimoji="1" lang="ja-JP" altLang="en-US" dirty="0"/>
          </a:p>
        </p:txBody>
      </p:sp>
      <p:sp>
        <p:nvSpPr>
          <p:cNvPr id="11" name="正方形/長方形 10"/>
          <p:cNvSpPr/>
          <p:nvPr/>
        </p:nvSpPr>
        <p:spPr>
          <a:xfrm>
            <a:off x="442759" y="3476096"/>
            <a:ext cx="5081081" cy="23329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836029">
              <a:spcBef>
                <a:spcPct val="20000"/>
              </a:spcBef>
            </a:pPr>
            <a:r>
              <a:rPr lang="ja-JP" altLang="en-US" sz="2800" dirty="0">
                <a:ea typeface="HG丸ｺﾞｼｯｸM-PRO" panose="020F0600000000000000" pitchFamily="50" charset="-128"/>
              </a:rPr>
              <a:t>①</a:t>
            </a:r>
            <a:r>
              <a:rPr lang="ja-JP" altLang="en-US" sz="2800" b="1" dirty="0" smtClean="0">
                <a:solidFill>
                  <a:srgbClr val="FF0066"/>
                </a:solidFill>
                <a:ea typeface="HG丸ｺﾞｼｯｸM-PRO" panose="020F0600000000000000" pitchFamily="50" charset="-128"/>
              </a:rPr>
              <a:t>温感</a:t>
            </a:r>
            <a:r>
              <a:rPr lang="ja-JP" altLang="en-US" sz="2800" dirty="0" smtClean="0">
                <a:ea typeface="HG丸ｺﾞｼｯｸM-PRO" panose="020F0600000000000000" pitchFamily="50" charset="-128"/>
              </a:rPr>
              <a:t>、</a:t>
            </a:r>
            <a:r>
              <a:rPr lang="ja-JP" altLang="en-US" sz="2800" b="1" dirty="0" smtClean="0">
                <a:solidFill>
                  <a:srgbClr val="FF0066"/>
                </a:solidFill>
                <a:ea typeface="HG丸ｺﾞｼｯｸM-PRO" panose="020F0600000000000000" pitchFamily="50" charset="-128"/>
              </a:rPr>
              <a:t>体感 </a:t>
            </a:r>
            <a:r>
              <a:rPr lang="ja-JP" altLang="en-US" sz="2800" dirty="0" smtClean="0">
                <a:solidFill>
                  <a:srgbClr val="FFFF00"/>
                </a:solidFill>
                <a:ea typeface="HG丸ｺﾞｼｯｸM-PRO" panose="020F0600000000000000" pitchFamily="50" charset="-128"/>
              </a:rPr>
              <a:t>ＵＰ↑</a:t>
            </a:r>
            <a:endParaRPr lang="en-US" altLang="ja-JP" sz="2800" dirty="0" smtClean="0">
              <a:solidFill>
                <a:srgbClr val="FFFF00"/>
              </a:solidFill>
              <a:ea typeface="HG丸ｺﾞｼｯｸM-PRO" panose="020F0600000000000000" pitchFamily="50" charset="-128"/>
            </a:endParaRPr>
          </a:p>
          <a:p>
            <a:pPr defTabSz="836029">
              <a:spcBef>
                <a:spcPct val="20000"/>
              </a:spcBef>
            </a:pPr>
            <a:r>
              <a:rPr lang="ja-JP" altLang="en-US" sz="2800" dirty="0">
                <a:ea typeface="HG丸ｺﾞｼｯｸM-PRO" panose="020F0600000000000000" pitchFamily="50" charset="-128"/>
              </a:rPr>
              <a:t>②</a:t>
            </a:r>
            <a:r>
              <a:rPr lang="ja-JP" altLang="en-US" sz="2800" dirty="0" smtClean="0">
                <a:solidFill>
                  <a:srgbClr val="FFFF00"/>
                </a:solidFill>
                <a:ea typeface="HG丸ｺﾞｼｯｸM-PRO" panose="020F0600000000000000" pitchFamily="50" charset="-128"/>
              </a:rPr>
              <a:t>新成分</a:t>
            </a:r>
            <a:r>
              <a:rPr lang="ja-JP" altLang="en-US" sz="2800" dirty="0">
                <a:ea typeface="HG丸ｺﾞｼｯｸM-PRO" panose="020F0600000000000000" pitchFamily="50" charset="-128"/>
              </a:rPr>
              <a:t>配合</a:t>
            </a:r>
            <a:endParaRPr lang="en-US" altLang="ja-JP" sz="2800" dirty="0">
              <a:ea typeface="HG丸ｺﾞｼｯｸM-PRO" panose="020F0600000000000000" pitchFamily="50" charset="-128"/>
            </a:endParaRPr>
          </a:p>
          <a:p>
            <a:pPr marL="36900" indent="0">
              <a:buNone/>
            </a:pPr>
            <a:r>
              <a:rPr lang="ja-JP" altLang="en-US" sz="2800" dirty="0" smtClean="0">
                <a:ea typeface="HG丸ｺﾞｼｯｸM-PRO" panose="020F0600000000000000" pitchFamily="50" charset="-128"/>
              </a:rPr>
              <a:t>　・ブラックローヤルゼリー</a:t>
            </a:r>
            <a:endParaRPr lang="en-US" altLang="ja-JP" sz="2800" dirty="0">
              <a:ea typeface="HG丸ｺﾞｼｯｸM-PRO" panose="020F0600000000000000" pitchFamily="50" charset="-128"/>
            </a:endParaRPr>
          </a:p>
          <a:p>
            <a:pPr marL="36900" indent="0">
              <a:buNone/>
            </a:pPr>
            <a:r>
              <a:rPr lang="ja-JP" altLang="en-US" sz="2800" dirty="0" smtClean="0">
                <a:ea typeface="HG丸ｺﾞｼｯｸM-PRO" panose="020F0600000000000000" pitchFamily="50" charset="-128"/>
              </a:rPr>
              <a:t>　・刺</a:t>
            </a:r>
            <a:r>
              <a:rPr lang="ja-JP" altLang="en-US" sz="2800" dirty="0">
                <a:ea typeface="HG丸ｺﾞｼｯｸM-PRO" panose="020F0600000000000000" pitchFamily="50" charset="-128"/>
              </a:rPr>
              <a:t>梨（とげなし）エキス</a:t>
            </a:r>
            <a:endParaRPr lang="en-US" altLang="ja-JP" sz="2800" dirty="0">
              <a:ea typeface="HG丸ｺﾞｼｯｸM-PRO" panose="020F0600000000000000" pitchFamily="50" charset="-128"/>
            </a:endParaRPr>
          </a:p>
          <a:p>
            <a:pPr marL="36900" indent="0">
              <a:buNone/>
            </a:pPr>
            <a:r>
              <a:rPr lang="ja-JP" altLang="en-US" sz="2800" dirty="0" smtClean="0">
                <a:ea typeface="HG丸ｺﾞｼｯｸM-PRO" panose="020F0600000000000000" pitchFamily="50" charset="-128"/>
              </a:rPr>
              <a:t>　・黒高麗</a:t>
            </a:r>
            <a:r>
              <a:rPr lang="ja-JP" altLang="en-US" sz="2800" dirty="0">
                <a:ea typeface="HG丸ｺﾞｼｯｸM-PRO" panose="020F0600000000000000" pitchFamily="50" charset="-128"/>
              </a:rPr>
              <a:t>人参</a:t>
            </a:r>
            <a:r>
              <a:rPr lang="ja-JP" altLang="en-US" sz="2800" dirty="0" smtClean="0">
                <a:ea typeface="HG丸ｺﾞｼｯｸM-PRO" panose="020F0600000000000000" pitchFamily="50" charset="-128"/>
              </a:rPr>
              <a:t>エキス</a:t>
            </a:r>
            <a:endParaRPr lang="en-US" altLang="ja-JP" sz="2540" dirty="0">
              <a:solidFill>
                <a:srgbClr val="FFFF00"/>
              </a:solidFill>
              <a:ea typeface="HG丸ｺﾞｼｯｸM-PRO" panose="020F0600000000000000" pitchFamily="50" charset="-128"/>
            </a:endParaRPr>
          </a:p>
        </p:txBody>
      </p:sp>
      <p:grpSp>
        <p:nvGrpSpPr>
          <p:cNvPr id="3" name="グループ化 2"/>
          <p:cNvGrpSpPr/>
          <p:nvPr/>
        </p:nvGrpSpPr>
        <p:grpSpPr>
          <a:xfrm>
            <a:off x="5866443" y="3102373"/>
            <a:ext cx="2890931" cy="3695138"/>
            <a:chOff x="5866443" y="3102373"/>
            <a:chExt cx="2890931" cy="3695138"/>
          </a:xfrm>
        </p:grpSpPr>
        <p:grpSp>
          <p:nvGrpSpPr>
            <p:cNvPr id="5" name="グループ化 4"/>
            <p:cNvGrpSpPr/>
            <p:nvPr/>
          </p:nvGrpSpPr>
          <p:grpSpPr>
            <a:xfrm>
              <a:off x="5866443" y="5517350"/>
              <a:ext cx="2890931" cy="1280161"/>
              <a:chOff x="3328860" y="4662032"/>
              <a:chExt cx="2890931" cy="1280161"/>
            </a:xfrm>
          </p:grpSpPr>
          <p:sp>
            <p:nvSpPr>
              <p:cNvPr id="6" name="テキスト ボックス 5"/>
              <p:cNvSpPr txBox="1"/>
              <p:nvPr/>
            </p:nvSpPr>
            <p:spPr>
              <a:xfrm>
                <a:off x="3328860" y="5295862"/>
                <a:ext cx="2890931" cy="64633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kumimoji="1" lang="en-US" altLang="ja-JP" sz="3600" spc="600" dirty="0" smtClean="0">
                    <a:solidFill>
                      <a:schemeClr val="accent2"/>
                    </a:solidFill>
                    <a:latin typeface="Luminari" panose="02000505000000020004" pitchFamily="2" charset="0"/>
                    <a:ea typeface="HG丸ｺﾞｼｯｸM-PRO" panose="020F0600000000000000" pitchFamily="50" charset="-128"/>
                  </a:rPr>
                  <a:t>Black</a:t>
                </a:r>
                <a:endParaRPr kumimoji="1" lang="ja-JP" altLang="en-US" sz="3600" spc="600" dirty="0">
                  <a:solidFill>
                    <a:schemeClr val="accent2"/>
                  </a:solidFill>
                  <a:latin typeface="Luminari" panose="02000505000000020004" pitchFamily="2" charset="0"/>
                  <a:ea typeface="HG丸ｺﾞｼｯｸM-PRO" panose="020F0600000000000000" pitchFamily="50" charset="-128"/>
                </a:endParaRPr>
              </a:p>
            </p:txBody>
          </p:sp>
          <p:sp>
            <p:nvSpPr>
              <p:cNvPr id="7" name="テキスト ボックス 6"/>
              <p:cNvSpPr txBox="1"/>
              <p:nvPr/>
            </p:nvSpPr>
            <p:spPr>
              <a:xfrm>
                <a:off x="3987419" y="4662032"/>
                <a:ext cx="154401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kumimoji="1" lang="en-US" altLang="ja-JP" dirty="0" smtClean="0">
                    <a:solidFill>
                      <a:schemeClr val="accent2"/>
                    </a:solidFill>
                    <a:latin typeface="Arial" panose="020B0604020202020204" pitchFamily="34" charset="0"/>
                    <a:ea typeface="HG丸ｺﾞｼｯｸM-PRO" panose="020F0600000000000000" pitchFamily="50" charset="-128"/>
                    <a:cs typeface="Arial" panose="020B0604020202020204" pitchFamily="34" charset="0"/>
                  </a:rPr>
                  <a:t>Supri Meister</a:t>
                </a:r>
                <a:endParaRPr kumimoji="1" lang="ja-JP" altLang="en-US" dirty="0">
                  <a:solidFill>
                    <a:schemeClr val="accent2"/>
                  </a:solidFill>
                  <a:latin typeface="Arial" panose="020B0604020202020204" pitchFamily="34" charset="0"/>
                  <a:ea typeface="HG丸ｺﾞｼｯｸM-PRO" panose="020F0600000000000000" pitchFamily="50" charset="-128"/>
                  <a:cs typeface="Arial" panose="020B0604020202020204" pitchFamily="34" charset="0"/>
                </a:endParaRPr>
              </a:p>
            </p:txBody>
          </p:sp>
          <p:sp>
            <p:nvSpPr>
              <p:cNvPr id="8" name="テキスト ボックス 7"/>
              <p:cNvSpPr txBox="1"/>
              <p:nvPr/>
            </p:nvSpPr>
            <p:spPr>
              <a:xfrm>
                <a:off x="3955031" y="4943731"/>
                <a:ext cx="163859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kumimoji="1" lang="en-US" altLang="ja-JP" sz="2400" dirty="0" smtClean="0">
                    <a:solidFill>
                      <a:schemeClr val="accent2"/>
                    </a:solidFill>
                    <a:latin typeface="Arial" panose="020B0604020202020204" pitchFamily="34" charset="0"/>
                    <a:ea typeface="HG丸ｺﾞｼｯｸM-PRO" panose="020F0600000000000000" pitchFamily="50" charset="-128"/>
                    <a:cs typeface="Arial" panose="020B0604020202020204" pitchFamily="34" charset="0"/>
                  </a:rPr>
                  <a:t>L	ABOENA</a:t>
                </a:r>
                <a:endParaRPr kumimoji="1" lang="ja-JP" altLang="en-US" sz="2400" dirty="0">
                  <a:solidFill>
                    <a:schemeClr val="accent2"/>
                  </a:solidFill>
                  <a:latin typeface="Arial" panose="020B0604020202020204" pitchFamily="34" charset="0"/>
                  <a:ea typeface="HG丸ｺﾞｼｯｸM-PRO" panose="020F0600000000000000" pitchFamily="50" charset="-128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2" name="グループ化 11"/>
            <p:cNvGrpSpPr/>
            <p:nvPr/>
          </p:nvGrpSpPr>
          <p:grpSpPr>
            <a:xfrm>
              <a:off x="6641394" y="3102373"/>
              <a:ext cx="1347537" cy="2415189"/>
              <a:chOff x="6920564" y="701640"/>
              <a:chExt cx="1347537" cy="2415189"/>
            </a:xfrm>
          </p:grpSpPr>
          <p:pic>
            <p:nvPicPr>
              <p:cNvPr id="13" name="Picture 2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6942932" y="701640"/>
                <a:ext cx="1296294" cy="241518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4" name="図 13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3599" t="5166" r="33440"/>
              <a:stretch/>
            </p:blipFill>
            <p:spPr>
              <a:xfrm>
                <a:off x="6920564" y="1318661"/>
                <a:ext cx="1347537" cy="1640116"/>
              </a:xfrm>
              <a:prstGeom prst="rect">
                <a:avLst/>
              </a:prstGeom>
              <a:effectLst>
                <a:softEdge rad="317500"/>
              </a:effectLst>
            </p:spPr>
          </p:pic>
        </p:grpSp>
      </p:grpSp>
      <p:sp>
        <p:nvSpPr>
          <p:cNvPr id="15" name="タイトル 1"/>
          <p:cNvSpPr txBox="1">
            <a:spLocks/>
          </p:cNvSpPr>
          <p:nvPr/>
        </p:nvSpPr>
        <p:spPr>
          <a:xfrm>
            <a:off x="2242111" y="1139860"/>
            <a:ext cx="4732804" cy="166376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kumimoji="1" sz="4000" b="1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いろはマル Medium" panose="020B0402020203020207" pitchFamily="50" charset="-128"/>
                <a:ea typeface="いろはマル Medium" panose="020B0402020203020207" pitchFamily="50" charset="-128"/>
                <a:cs typeface="いろはマル Medium" panose="020B0402020203020207" pitchFamily="50" charset="-128"/>
              </a:defRPr>
            </a:lvl1pPr>
            <a:lvl2pPr eaLnBrk="1" hangingPunct="1">
              <a:defRPr kumimoji="1">
                <a:solidFill>
                  <a:schemeClr val="tx2"/>
                </a:solidFill>
              </a:defRPr>
            </a:lvl2pPr>
            <a:lvl3pPr eaLnBrk="1" hangingPunct="1">
              <a:defRPr kumimoji="1">
                <a:solidFill>
                  <a:schemeClr val="tx2"/>
                </a:solidFill>
              </a:defRPr>
            </a:lvl3pPr>
            <a:lvl4pPr eaLnBrk="1" hangingPunct="1">
              <a:defRPr kumimoji="1">
                <a:solidFill>
                  <a:schemeClr val="tx2"/>
                </a:solidFill>
              </a:defRPr>
            </a:lvl4pPr>
            <a:lvl5pPr eaLnBrk="1" hangingPunct="1">
              <a:defRPr kumimoji="1">
                <a:solidFill>
                  <a:schemeClr val="tx2"/>
                </a:solidFill>
              </a:defRPr>
            </a:lvl5pPr>
            <a:lvl6pPr eaLnBrk="1" hangingPunct="1">
              <a:defRPr kumimoji="1">
                <a:solidFill>
                  <a:schemeClr val="tx2"/>
                </a:solidFill>
              </a:defRPr>
            </a:lvl6pPr>
            <a:lvl7pPr eaLnBrk="1" hangingPunct="1">
              <a:defRPr kumimoji="1">
                <a:solidFill>
                  <a:schemeClr val="tx2"/>
                </a:solidFill>
              </a:defRPr>
            </a:lvl7pPr>
            <a:lvl8pPr eaLnBrk="1" hangingPunct="1">
              <a:defRPr kumimoji="1">
                <a:solidFill>
                  <a:schemeClr val="tx2"/>
                </a:solidFill>
              </a:defRPr>
            </a:lvl8pPr>
            <a:lvl9pPr eaLnBrk="1" hangingPunct="1">
              <a:defRPr kumimoji="1">
                <a:solidFill>
                  <a:schemeClr val="tx2"/>
                </a:solidFill>
              </a:defRPr>
            </a:lvl9pPr>
          </a:lstStyle>
          <a:p>
            <a:r>
              <a:rPr lang="ja-JP" altLang="en-US" sz="2800" dirty="0" smtClean="0">
                <a:solidFill>
                  <a:srgbClr val="0000CC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リニューアルした</a:t>
            </a:r>
            <a:endParaRPr lang="en-US" altLang="ja-JP" sz="2800" dirty="0" smtClean="0">
              <a:solidFill>
                <a:srgbClr val="0000CC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sz="2800" dirty="0" smtClean="0">
              <a:solidFill>
                <a:srgbClr val="0000CC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2800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ラボエナ</a:t>
            </a:r>
            <a:r>
              <a:rPr lang="en-US" altLang="ja-JP" sz="4400" spc="600" dirty="0" smtClean="0">
                <a:solidFill>
                  <a:schemeClr val="bg1"/>
                </a:solidFill>
                <a:latin typeface="Luminari" panose="02000505000000020004" pitchFamily="2" charset="0"/>
                <a:ea typeface="HG丸ｺﾞｼｯｸM-PRO" panose="020F0600000000000000" pitchFamily="50" charset="-128"/>
                <a:cs typeface="+mn-cs"/>
              </a:rPr>
              <a:t>BLACK</a:t>
            </a:r>
            <a:endParaRPr lang="ja-JP" altLang="en-US" sz="2800" dirty="0">
              <a:solidFill>
                <a:srgbClr val="0000CC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41724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5346" y="99713"/>
            <a:ext cx="7765322" cy="687036"/>
          </a:xfrm>
        </p:spPr>
        <p:txBody>
          <a:bodyPr>
            <a:normAutofit fontScale="90000"/>
          </a:bodyPr>
          <a:lstStyle/>
          <a:p>
            <a:r>
              <a:rPr lang="en-US" altLang="ja-JP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LABOENA </a:t>
            </a:r>
            <a:r>
              <a:rPr lang="en-US" altLang="ja-JP" spc="600" dirty="0">
                <a:solidFill>
                  <a:schemeClr val="accent2"/>
                </a:solidFill>
                <a:latin typeface="Luminari" panose="02000505000000020004" pitchFamily="2" charset="0"/>
              </a:rPr>
              <a:t>Black</a:t>
            </a:r>
            <a:r>
              <a:rPr lang="ja-JP" altLang="en-US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の主成分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64F2C-29D2-48DF-B68E-4A5F8D2EF02B}" type="slidenum">
              <a:rPr kumimoji="1" lang="ja-JP" altLang="en-US" smtClean="0"/>
              <a:t>14</a:t>
            </a:fld>
            <a:endParaRPr kumimoji="1" lang="ja-JP" altLang="en-US" dirty="0"/>
          </a:p>
        </p:txBody>
      </p:sp>
      <p:sp>
        <p:nvSpPr>
          <p:cNvPr id="9" name="フローチャート: 代替処理 8"/>
          <p:cNvSpPr/>
          <p:nvPr/>
        </p:nvSpPr>
        <p:spPr>
          <a:xfrm>
            <a:off x="1276167" y="875903"/>
            <a:ext cx="6751302" cy="558266"/>
          </a:xfrm>
          <a:prstGeom prst="flowChartAlternateProces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defTabSz="497845">
              <a:spcBef>
                <a:spcPct val="0"/>
              </a:spcBef>
            </a:pPr>
            <a:r>
              <a:rPr lang="ja-JP" altLang="en-US" sz="1600" dirty="0">
                <a:solidFill>
                  <a:srgbClr val="C0504D">
                    <a:lumMod val="50000"/>
                  </a:srgbClr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擬黒多刺蟻（蟻酸、エクジソン）</a:t>
            </a:r>
            <a:endParaRPr lang="en-US" altLang="ja-JP" sz="1600" dirty="0">
              <a:solidFill>
                <a:srgbClr val="C0504D">
                  <a:lumMod val="50000"/>
                </a:srgbClr>
              </a:solidFill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defTabSz="497845">
              <a:spcBef>
                <a:spcPct val="0"/>
              </a:spcBef>
            </a:pPr>
            <a:r>
              <a:rPr lang="ja-JP" altLang="en-US" sz="1400" dirty="0">
                <a:solidFill>
                  <a:prstClr val="black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・筋肉増強　・滋養強壮　・リュウマチ　・関節炎　・抗炎症　・肩こり、腰痛</a:t>
            </a:r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289" y="835016"/>
            <a:ext cx="827877" cy="6400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52" name="Picture 4" descr="ヒハツエキス ｜ スクラブレス（いいの製薬）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289" y="1561212"/>
            <a:ext cx="827878" cy="5510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フローチャート: 代替処理 13"/>
          <p:cNvSpPr/>
          <p:nvPr/>
        </p:nvSpPr>
        <p:spPr>
          <a:xfrm>
            <a:off x="1276166" y="1563946"/>
            <a:ext cx="7396195" cy="558266"/>
          </a:xfrm>
          <a:prstGeom prst="flowChartAlternateProces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defTabSz="497845">
              <a:spcBef>
                <a:spcPct val="0"/>
              </a:spcBef>
            </a:pPr>
            <a:r>
              <a:rPr lang="ja-JP" altLang="en-US" sz="1600" dirty="0">
                <a:solidFill>
                  <a:srgbClr val="C0504D">
                    <a:lumMod val="50000"/>
                  </a:srgbClr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ヒハツエキス（ピペリン）</a:t>
            </a:r>
            <a:endParaRPr lang="en-US" altLang="ja-JP" sz="1600" dirty="0">
              <a:solidFill>
                <a:srgbClr val="C0504D">
                  <a:lumMod val="50000"/>
                </a:srgbClr>
              </a:solidFill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defTabSz="497845">
              <a:spcBef>
                <a:spcPct val="0"/>
              </a:spcBef>
            </a:pPr>
            <a:r>
              <a:rPr lang="ja-JP" altLang="en-US" sz="1400" dirty="0">
                <a:solidFill>
                  <a:prstClr val="black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・ゴースト血管改善　・高血圧予防　・血行促進・冷え改善　・美肌効果　・ダイエット</a:t>
            </a:r>
          </a:p>
        </p:txBody>
      </p:sp>
      <p:pic>
        <p:nvPicPr>
          <p:cNvPr id="12" name="図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288" y="2187277"/>
            <a:ext cx="851625" cy="5439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7" name="フローチャート: 代替処理 16"/>
          <p:cNvSpPr/>
          <p:nvPr/>
        </p:nvSpPr>
        <p:spPr>
          <a:xfrm>
            <a:off x="1287481" y="2192238"/>
            <a:ext cx="7076874" cy="558266"/>
          </a:xfrm>
          <a:prstGeom prst="flowChartAlternateProces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defTabSz="497845">
              <a:spcBef>
                <a:spcPct val="0"/>
              </a:spcBef>
            </a:pPr>
            <a:r>
              <a:rPr lang="ja-JP" altLang="en-US" sz="1600" dirty="0">
                <a:solidFill>
                  <a:srgbClr val="C0504D">
                    <a:lumMod val="50000"/>
                  </a:srgbClr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黒ショウガ</a:t>
            </a:r>
            <a:r>
              <a:rPr lang="en-US" altLang="ja-JP" sz="1600" dirty="0">
                <a:solidFill>
                  <a:srgbClr val="C0504D">
                    <a:lumMod val="50000"/>
                  </a:srgbClr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/</a:t>
            </a:r>
            <a:r>
              <a:rPr lang="ja-JP" altLang="en-US" sz="1600" dirty="0">
                <a:solidFill>
                  <a:srgbClr val="C0504D">
                    <a:lumMod val="50000"/>
                  </a:srgbClr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ブラックジンジャー（アルギニン）</a:t>
            </a:r>
            <a:endParaRPr lang="en-US" altLang="ja-JP" sz="1600" dirty="0">
              <a:solidFill>
                <a:srgbClr val="C0504D">
                  <a:lumMod val="50000"/>
                </a:srgbClr>
              </a:solidFill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defTabSz="497845">
              <a:spcBef>
                <a:spcPct val="0"/>
              </a:spcBef>
            </a:pPr>
            <a:r>
              <a:rPr lang="ja-JP" altLang="en-US" sz="1400" dirty="0">
                <a:solidFill>
                  <a:prstClr val="black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・筋肉増強　・脂肪燃焼　・精力増進　・抗炎症　・サルコペニア対策　・抗メタボ</a:t>
            </a:r>
          </a:p>
        </p:txBody>
      </p:sp>
      <p:sp>
        <p:nvSpPr>
          <p:cNvPr id="19" name="フローチャート: 代替処理 18"/>
          <p:cNvSpPr/>
          <p:nvPr/>
        </p:nvSpPr>
        <p:spPr>
          <a:xfrm>
            <a:off x="1287481" y="2829380"/>
            <a:ext cx="6085471" cy="558266"/>
          </a:xfrm>
          <a:prstGeom prst="flowChartAlternateProces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defTabSz="497845">
              <a:spcBef>
                <a:spcPct val="0"/>
              </a:spcBef>
            </a:pPr>
            <a:r>
              <a:rPr lang="ja-JP" altLang="en-US" sz="1600" dirty="0">
                <a:solidFill>
                  <a:srgbClr val="C0504D">
                    <a:lumMod val="50000"/>
                  </a:srgbClr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発酵黒ニンニク（アリシン、ポリフェノール）</a:t>
            </a:r>
            <a:endParaRPr lang="en-US" altLang="ja-JP" sz="1600" dirty="0">
              <a:solidFill>
                <a:srgbClr val="C0504D">
                  <a:lumMod val="50000"/>
                </a:srgbClr>
              </a:solidFill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defTabSz="497845">
              <a:spcBef>
                <a:spcPct val="0"/>
              </a:spcBef>
            </a:pPr>
            <a:r>
              <a:rPr lang="ja-JP" altLang="en-US" sz="1400" dirty="0">
                <a:solidFill>
                  <a:prstClr val="black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・活性酸素除去　・うつ病　・生活習慣病　・気力アップ　・動脈硬化</a:t>
            </a:r>
          </a:p>
        </p:txBody>
      </p:sp>
      <p:sp>
        <p:nvSpPr>
          <p:cNvPr id="21" name="フローチャート: 代替処理 20"/>
          <p:cNvSpPr/>
          <p:nvPr/>
        </p:nvSpPr>
        <p:spPr>
          <a:xfrm>
            <a:off x="1299914" y="3508188"/>
            <a:ext cx="5765029" cy="558266"/>
          </a:xfrm>
          <a:prstGeom prst="flowChartAlternateProcess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defTabSz="497845">
              <a:spcBef>
                <a:spcPct val="0"/>
              </a:spcBef>
            </a:pPr>
            <a:r>
              <a:rPr lang="ja-JP" altLang="en-US" sz="1600" dirty="0" smtClean="0">
                <a:solidFill>
                  <a:srgbClr val="C0504D">
                    <a:lumMod val="50000"/>
                  </a:srgbClr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ブラックローヤルゼリー</a:t>
            </a:r>
            <a:r>
              <a:rPr lang="ja-JP" altLang="en-US" sz="1600" dirty="0">
                <a:solidFill>
                  <a:srgbClr val="C0504D">
                    <a:lumMod val="50000"/>
                  </a:srgbClr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（ビタミン</a:t>
            </a:r>
            <a:r>
              <a:rPr lang="en-US" altLang="ja-JP" sz="1600" dirty="0">
                <a:solidFill>
                  <a:srgbClr val="C0504D">
                    <a:lumMod val="50000"/>
                  </a:srgbClr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C</a:t>
            </a:r>
            <a:r>
              <a:rPr lang="ja-JP" altLang="en-US" sz="1600" dirty="0">
                <a:solidFill>
                  <a:srgbClr val="C0504D">
                    <a:lumMod val="50000"/>
                  </a:srgbClr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、ＳＯＤ、ペプチド）</a:t>
            </a:r>
            <a:endParaRPr lang="en-US" altLang="ja-JP" sz="1600" dirty="0">
              <a:solidFill>
                <a:srgbClr val="C0504D">
                  <a:lumMod val="50000"/>
                </a:srgbClr>
              </a:solidFill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defTabSz="497845">
              <a:spcBef>
                <a:spcPct val="0"/>
              </a:spcBef>
            </a:pPr>
            <a:r>
              <a:rPr lang="ja-JP" altLang="en-US" sz="1400" dirty="0">
                <a:solidFill>
                  <a:prstClr val="black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・スタミナＵＰ　・生活習慣病　・健康と美容　・ストレス解消</a:t>
            </a:r>
          </a:p>
        </p:txBody>
      </p:sp>
      <p:pic>
        <p:nvPicPr>
          <p:cNvPr id="2056" name="Picture 8" descr="やっさんの熟成発酵黒にんにく【H-34】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" r="-1"/>
          <a:stretch/>
        </p:blipFill>
        <p:spPr bwMode="auto">
          <a:xfrm>
            <a:off x="448287" y="2811469"/>
            <a:ext cx="827879" cy="5542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https://www.3838.com/kenko/royal-jelly/res/img/raw/D_img0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286" y="3466522"/>
            <a:ext cx="851625" cy="61251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フローチャート: 代替処理 23"/>
          <p:cNvSpPr/>
          <p:nvPr/>
        </p:nvSpPr>
        <p:spPr>
          <a:xfrm>
            <a:off x="1299915" y="4148496"/>
            <a:ext cx="4792878" cy="558266"/>
          </a:xfrm>
          <a:prstGeom prst="flowChartAlternateProcess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defTabSz="497845">
              <a:spcBef>
                <a:spcPct val="0"/>
              </a:spcBef>
            </a:pPr>
            <a:r>
              <a:rPr lang="ja-JP" altLang="en-US" sz="1600" dirty="0">
                <a:solidFill>
                  <a:srgbClr val="C0504D">
                    <a:lumMod val="50000"/>
                  </a:srgbClr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刺</a:t>
            </a:r>
            <a:r>
              <a:rPr lang="ja-JP" altLang="en-US" sz="1600" dirty="0" smtClean="0">
                <a:solidFill>
                  <a:srgbClr val="C0504D">
                    <a:lumMod val="50000"/>
                  </a:srgbClr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梨</a:t>
            </a:r>
            <a:r>
              <a:rPr lang="ja-JP" altLang="en-US" sz="1400" b="1" dirty="0" smtClean="0">
                <a:solidFill>
                  <a:srgbClr val="C0504D">
                    <a:lumMod val="50000"/>
                  </a:srgbClr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（とげなし）</a:t>
            </a:r>
            <a:r>
              <a:rPr lang="ja-JP" altLang="en-US" sz="1600" dirty="0" smtClean="0">
                <a:solidFill>
                  <a:srgbClr val="C0504D">
                    <a:lumMod val="50000"/>
                  </a:srgbClr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（</a:t>
            </a:r>
            <a:r>
              <a:rPr lang="ja-JP" altLang="en-US" sz="1600" dirty="0">
                <a:solidFill>
                  <a:srgbClr val="C0504D">
                    <a:lumMod val="50000"/>
                  </a:srgbClr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ビタミン</a:t>
            </a:r>
            <a:r>
              <a:rPr lang="en-US" altLang="ja-JP" sz="1600" dirty="0">
                <a:solidFill>
                  <a:srgbClr val="C0504D">
                    <a:lumMod val="50000"/>
                  </a:srgbClr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C</a:t>
            </a:r>
            <a:r>
              <a:rPr lang="ja-JP" altLang="en-US" sz="1600" dirty="0">
                <a:solidFill>
                  <a:srgbClr val="C0504D">
                    <a:lumMod val="50000"/>
                  </a:srgbClr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、タンニン）</a:t>
            </a:r>
            <a:endParaRPr lang="en-US" altLang="ja-JP" sz="1600" dirty="0">
              <a:solidFill>
                <a:srgbClr val="C0504D">
                  <a:lumMod val="50000"/>
                </a:srgbClr>
              </a:solidFill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defTabSz="497845">
              <a:spcBef>
                <a:spcPct val="0"/>
              </a:spcBef>
            </a:pPr>
            <a:r>
              <a:rPr lang="ja-JP" altLang="en-US" sz="1400" dirty="0">
                <a:solidFill>
                  <a:prstClr val="black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・美容と健康　・生活習慣病　・ストレス解消　・抗菌</a:t>
            </a:r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8286" y="4121547"/>
            <a:ext cx="827880" cy="62091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フローチャート: 代替処理 25"/>
          <p:cNvSpPr/>
          <p:nvPr/>
        </p:nvSpPr>
        <p:spPr>
          <a:xfrm>
            <a:off x="1299910" y="4785846"/>
            <a:ext cx="5149015" cy="558266"/>
          </a:xfrm>
          <a:prstGeom prst="flowChartAlternateProces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defTabSz="497845">
              <a:spcBef>
                <a:spcPct val="0"/>
              </a:spcBef>
            </a:pPr>
            <a:r>
              <a:rPr lang="ja-JP" altLang="en-US" sz="1600" dirty="0">
                <a:solidFill>
                  <a:srgbClr val="C0504D">
                    <a:lumMod val="50000"/>
                  </a:srgbClr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発酵黒タマネギ（シクロアリイン）</a:t>
            </a:r>
            <a:endParaRPr lang="en-US" altLang="ja-JP" sz="1600" dirty="0">
              <a:solidFill>
                <a:srgbClr val="C0504D">
                  <a:lumMod val="50000"/>
                </a:srgbClr>
              </a:solidFill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defTabSz="497845">
              <a:spcBef>
                <a:spcPct val="0"/>
              </a:spcBef>
            </a:pPr>
            <a:r>
              <a:rPr lang="ja-JP" altLang="en-US" sz="1400" dirty="0">
                <a:solidFill>
                  <a:prstClr val="black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・新陳代謝向上　・疲労回復　・血液サラサラ　・貧血改善</a:t>
            </a:r>
          </a:p>
        </p:txBody>
      </p:sp>
      <p:pic>
        <p:nvPicPr>
          <p:cNvPr id="2058" name="Picture 10" descr="公式】はつらつ堂/玉ねぎ梅ウコン発酵の力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662" y="4785999"/>
            <a:ext cx="854098" cy="57944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フローチャート: 代替処理 28"/>
          <p:cNvSpPr/>
          <p:nvPr/>
        </p:nvSpPr>
        <p:spPr>
          <a:xfrm>
            <a:off x="1299910" y="5433267"/>
            <a:ext cx="4013235" cy="558266"/>
          </a:xfrm>
          <a:prstGeom prst="flowChartAlternateProces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defTabSz="497845">
              <a:spcBef>
                <a:spcPct val="0"/>
              </a:spcBef>
            </a:pPr>
            <a:r>
              <a:rPr lang="ja-JP" altLang="en-US" sz="1600" dirty="0">
                <a:solidFill>
                  <a:srgbClr val="C0504D">
                    <a:lumMod val="50000"/>
                  </a:srgbClr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黒ゴマ（セサミン）</a:t>
            </a:r>
            <a:endParaRPr lang="en-US" altLang="ja-JP" sz="1600" dirty="0">
              <a:solidFill>
                <a:srgbClr val="C0504D">
                  <a:lumMod val="50000"/>
                </a:srgbClr>
              </a:solidFill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defTabSz="497845">
              <a:spcBef>
                <a:spcPct val="0"/>
              </a:spcBef>
            </a:pPr>
            <a:r>
              <a:rPr lang="ja-JP" altLang="en-US" sz="1400" dirty="0">
                <a:solidFill>
                  <a:prstClr val="black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・抗酸化作用　・便秘　・老化防止　・認知症</a:t>
            </a:r>
          </a:p>
        </p:txBody>
      </p:sp>
      <p:pic>
        <p:nvPicPr>
          <p:cNvPr id="2062" name="Picture 14" descr="黒ゴマは滋養強壮・アンチエイジングにぴったり】 黒ゴマは毎日食べたい優秀食材です 血を補い美容と健康に優れた働きがあります。  「どれくらい...（2020.01.25） | 北区の薬局・ドラッグストア - 福神トシモリ薬局 | 地元おかやま密着型ポータルサイト｜ぐるっと岡山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972" y="5418443"/>
            <a:ext cx="862938" cy="57597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フローチャート: 代替処理 31"/>
          <p:cNvSpPr/>
          <p:nvPr/>
        </p:nvSpPr>
        <p:spPr>
          <a:xfrm>
            <a:off x="1299910" y="6063977"/>
            <a:ext cx="7613084" cy="673581"/>
          </a:xfrm>
          <a:prstGeom prst="flowChartAlternateProcess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defTabSz="497845">
              <a:spcBef>
                <a:spcPct val="0"/>
              </a:spcBef>
            </a:pPr>
            <a:r>
              <a:rPr lang="ja-JP" altLang="en-US" sz="1600" dirty="0">
                <a:solidFill>
                  <a:srgbClr val="C0504D">
                    <a:lumMod val="50000"/>
                  </a:srgbClr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黒高麗人参エキス（ジンセノサイド）</a:t>
            </a:r>
            <a:endParaRPr lang="en-US" altLang="ja-JP" sz="1600" dirty="0">
              <a:solidFill>
                <a:srgbClr val="C0504D">
                  <a:lumMod val="50000"/>
                </a:srgbClr>
              </a:solidFill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defTabSz="497845">
              <a:spcBef>
                <a:spcPct val="0"/>
              </a:spcBef>
            </a:pPr>
            <a:r>
              <a:rPr lang="ja-JP" altLang="en-US" sz="1400" dirty="0">
                <a:solidFill>
                  <a:prstClr val="black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・抗酸化　・疲労回復　・血行促進　・記憶、学習機能向上　・血圧降下　・アトピー改善　</a:t>
            </a:r>
            <a:endParaRPr lang="en-US" altLang="ja-JP" sz="1400" dirty="0">
              <a:solidFill>
                <a:prstClr val="black"/>
              </a:solidFill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defTabSz="497845">
              <a:spcBef>
                <a:spcPct val="0"/>
              </a:spcBef>
            </a:pPr>
            <a:r>
              <a:rPr lang="ja-JP" altLang="en-US" sz="1400" dirty="0">
                <a:solidFill>
                  <a:prstClr val="black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・運動機能、筋力向上　・抗ガン　・肥満予防　</a:t>
            </a:r>
          </a:p>
        </p:txBody>
      </p:sp>
      <p:cxnSp>
        <p:nvCxnSpPr>
          <p:cNvPr id="5" name="直線矢印コネクタ 4"/>
          <p:cNvCxnSpPr>
            <a:stCxn id="22" idx="1"/>
          </p:cNvCxnSpPr>
          <p:nvPr/>
        </p:nvCxnSpPr>
        <p:spPr>
          <a:xfrm flipH="1" flipV="1">
            <a:off x="6708808" y="3869356"/>
            <a:ext cx="568391" cy="76079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矢印コネクタ 26"/>
          <p:cNvCxnSpPr/>
          <p:nvPr/>
        </p:nvCxnSpPr>
        <p:spPr>
          <a:xfrm flipH="1" flipV="1">
            <a:off x="5922539" y="4487010"/>
            <a:ext cx="1393283" cy="14040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矢印コネクタ 29"/>
          <p:cNvCxnSpPr>
            <a:stCxn id="22" idx="1"/>
          </p:cNvCxnSpPr>
          <p:nvPr/>
        </p:nvCxnSpPr>
        <p:spPr>
          <a:xfrm flipH="1">
            <a:off x="6782577" y="4630148"/>
            <a:ext cx="494622" cy="160222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グループ化 33"/>
          <p:cNvGrpSpPr/>
          <p:nvPr/>
        </p:nvGrpSpPr>
        <p:grpSpPr>
          <a:xfrm>
            <a:off x="7178411" y="4392434"/>
            <a:ext cx="1875835" cy="442878"/>
            <a:chOff x="7322789" y="4392434"/>
            <a:chExt cx="1875835" cy="442878"/>
          </a:xfrm>
        </p:grpSpPr>
        <p:sp>
          <p:nvSpPr>
            <p:cNvPr id="22" name="フローチャート: 代替処理 21"/>
            <p:cNvSpPr/>
            <p:nvPr/>
          </p:nvSpPr>
          <p:spPr>
            <a:xfrm>
              <a:off x="7421577" y="4461752"/>
              <a:ext cx="682895" cy="336791"/>
            </a:xfrm>
            <a:prstGeom prst="flowChartAlternateProcess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defTabSz="497845">
                <a:spcBef>
                  <a:spcPct val="0"/>
                </a:spcBef>
              </a:pPr>
              <a:endParaRPr lang="ja-JP" altLang="en-US" sz="1400" dirty="0">
                <a:solidFill>
                  <a:prstClr val="black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endParaRPr>
            </a:p>
          </p:txBody>
        </p:sp>
        <p:sp>
          <p:nvSpPr>
            <p:cNvPr id="36" name="テキスト ボックス 35"/>
            <p:cNvSpPr txBox="1"/>
            <p:nvPr/>
          </p:nvSpPr>
          <p:spPr>
            <a:xfrm>
              <a:off x="7322789" y="4392434"/>
              <a:ext cx="1875835" cy="4428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kumimoji="1" lang="ja-JP" altLang="en-US" dirty="0" smtClean="0">
                  <a:ea typeface="HG丸ｺﾞｼｯｸM-PRO" panose="020F0600000000000000" pitchFamily="50" charset="-128"/>
                </a:rPr>
                <a:t>　　　 は</a:t>
              </a:r>
              <a:r>
                <a:rPr lang="ja-JP" altLang="en-US" b="1" dirty="0" smtClean="0">
                  <a:solidFill>
                    <a:srgbClr val="FFFF00"/>
                  </a:solidFill>
                  <a:ea typeface="HG丸ｺﾞｼｯｸM-PRO" panose="020F0600000000000000" pitchFamily="50" charset="-128"/>
                </a:rPr>
                <a:t>新成分</a:t>
              </a:r>
              <a:endParaRPr kumimoji="1" lang="en-US" altLang="ja-JP" b="1" dirty="0" smtClean="0">
                <a:solidFill>
                  <a:srgbClr val="FFFF00"/>
                </a:solidFill>
                <a:ea typeface="HG丸ｺﾞｼｯｸM-PRO" panose="020F0600000000000000" pitchFamily="50" charset="-128"/>
              </a:endParaRPr>
            </a:p>
          </p:txBody>
        </p:sp>
      </p:grpSp>
      <p:grpSp>
        <p:nvGrpSpPr>
          <p:cNvPr id="7" name="グループ化 6"/>
          <p:cNvGrpSpPr/>
          <p:nvPr/>
        </p:nvGrpSpPr>
        <p:grpSpPr>
          <a:xfrm>
            <a:off x="436973" y="6076560"/>
            <a:ext cx="862938" cy="646371"/>
            <a:chOff x="436973" y="6076560"/>
            <a:chExt cx="862938" cy="646371"/>
          </a:xfrm>
        </p:grpSpPr>
        <p:pic>
          <p:nvPicPr>
            <p:cNvPr id="2066" name="Picture 18" descr="株式会社インターオン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973" y="6076560"/>
              <a:ext cx="862938" cy="646371"/>
            </a:xfrm>
            <a:prstGeom prst="roundRect">
              <a:avLst>
                <a:gd name="adj" fmla="val 16667"/>
              </a:avLst>
            </a:prstGeom>
            <a:solidFill>
              <a:schemeClr val="tx1">
                <a:alpha val="0"/>
              </a:schemeClr>
            </a:solidFill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/>
          </p:spPr>
        </p:pic>
        <p:sp>
          <p:nvSpPr>
            <p:cNvPr id="3" name="角丸四角形 2"/>
            <p:cNvSpPr/>
            <p:nvPr/>
          </p:nvSpPr>
          <p:spPr>
            <a:xfrm>
              <a:off x="548640" y="6094446"/>
              <a:ext cx="635267" cy="610406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ea typeface="HG丸ｺﾞｼｯｸM-PRO" panose="020F0600000000000000" pitchFamily="50" charset="-128"/>
              </a:endParaRPr>
            </a:p>
          </p:txBody>
        </p:sp>
        <p:pic>
          <p:nvPicPr>
            <p:cNvPr id="6" name="図 5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8286" y="6127450"/>
              <a:ext cx="816836" cy="5289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49983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 smtClean="0"/>
              <a:t>3</a:t>
            </a:r>
            <a:r>
              <a:rPr lang="ja-JP" altLang="en-US" dirty="0" smtClean="0"/>
              <a:t>つの新成分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64F2C-29D2-48DF-B68E-4A5F8D2EF02B}" type="slidenum">
              <a:rPr kumimoji="1" lang="ja-JP" altLang="en-US" smtClean="0"/>
              <a:t>15</a:t>
            </a:fld>
            <a:endParaRPr kumimoji="1" lang="ja-JP" altLang="en-US" dirty="0"/>
          </a:p>
        </p:txBody>
      </p:sp>
      <p:grpSp>
        <p:nvGrpSpPr>
          <p:cNvPr id="8" name="グループ化 7"/>
          <p:cNvGrpSpPr/>
          <p:nvPr/>
        </p:nvGrpSpPr>
        <p:grpSpPr>
          <a:xfrm>
            <a:off x="1242795" y="1386038"/>
            <a:ext cx="5146281" cy="750771"/>
            <a:chOff x="1116531" y="1260909"/>
            <a:chExt cx="5146281" cy="750771"/>
          </a:xfrm>
        </p:grpSpPr>
        <p:sp>
          <p:nvSpPr>
            <p:cNvPr id="6" name="メモ 5"/>
            <p:cNvSpPr/>
            <p:nvPr/>
          </p:nvSpPr>
          <p:spPr>
            <a:xfrm>
              <a:off x="1116531" y="1260909"/>
              <a:ext cx="5101389" cy="750771"/>
            </a:xfrm>
            <a:prstGeom prst="foldedCorner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b"/>
            <a:lstStyle/>
            <a:p>
              <a:pPr marL="36900" indent="0">
                <a:buNone/>
              </a:pPr>
              <a:endParaRPr lang="en-US" altLang="ja-JP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G丸ｺﾞｼｯｸM-PRO" panose="020F0600000000000000" pitchFamily="50" charset="-128"/>
              </a:endParaRPr>
            </a:p>
          </p:txBody>
        </p:sp>
        <p:sp>
          <p:nvSpPr>
            <p:cNvPr id="7" name="正方形/長方形 6"/>
            <p:cNvSpPr/>
            <p:nvPr/>
          </p:nvSpPr>
          <p:spPr>
            <a:xfrm>
              <a:off x="1116531" y="1343906"/>
              <a:ext cx="5146281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6900" indent="0">
                <a:buNone/>
              </a:pPr>
              <a:r>
                <a:rPr lang="ja-JP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G丸ｺﾞｼｯｸM-PRO" panose="020F0600000000000000" pitchFamily="50" charset="-128"/>
                </a:rPr>
                <a:t>①ブラックローヤルゼリー</a:t>
              </a:r>
              <a:endParaRPr lang="en-US" altLang="ja-JP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G丸ｺﾞｼｯｸM-PRO" panose="020F0600000000000000" pitchFamily="50" charset="-128"/>
              </a:endParaRPr>
            </a:p>
          </p:txBody>
        </p:sp>
      </p:grpSp>
      <p:grpSp>
        <p:nvGrpSpPr>
          <p:cNvPr id="9" name="グループ化 8"/>
          <p:cNvGrpSpPr/>
          <p:nvPr/>
        </p:nvGrpSpPr>
        <p:grpSpPr>
          <a:xfrm>
            <a:off x="1242795" y="2604817"/>
            <a:ext cx="5146281" cy="750771"/>
            <a:chOff x="1116531" y="1260909"/>
            <a:chExt cx="5146281" cy="750771"/>
          </a:xfrm>
        </p:grpSpPr>
        <p:sp>
          <p:nvSpPr>
            <p:cNvPr id="10" name="メモ 9"/>
            <p:cNvSpPr/>
            <p:nvPr/>
          </p:nvSpPr>
          <p:spPr>
            <a:xfrm>
              <a:off x="1116531" y="1260909"/>
              <a:ext cx="5101389" cy="750771"/>
            </a:xfrm>
            <a:prstGeom prst="foldedCorner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b"/>
            <a:lstStyle/>
            <a:p>
              <a:pPr marL="36900" indent="0">
                <a:buNone/>
              </a:pPr>
              <a:endParaRPr lang="en-US" altLang="ja-JP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G丸ｺﾞｼｯｸM-PRO" panose="020F0600000000000000" pitchFamily="50" charset="-128"/>
              </a:endParaRPr>
            </a:p>
          </p:txBody>
        </p:sp>
        <p:sp>
          <p:nvSpPr>
            <p:cNvPr id="11" name="正方形/長方形 10"/>
            <p:cNvSpPr/>
            <p:nvPr/>
          </p:nvSpPr>
          <p:spPr>
            <a:xfrm>
              <a:off x="1116531" y="1343906"/>
              <a:ext cx="5146281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6900" indent="0">
                <a:buNone/>
              </a:pPr>
              <a:r>
                <a:rPr lang="ja-JP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G丸ｺﾞｼｯｸM-PRO" panose="020F0600000000000000" pitchFamily="50" charset="-128"/>
                </a:rPr>
                <a:t>②刺梨（とげなし）エキス</a:t>
              </a:r>
              <a:endParaRPr lang="en-US" altLang="ja-JP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G丸ｺﾞｼｯｸM-PRO" panose="020F0600000000000000" pitchFamily="50" charset="-128"/>
              </a:endParaRPr>
            </a:p>
          </p:txBody>
        </p:sp>
      </p:grpSp>
      <p:grpSp>
        <p:nvGrpSpPr>
          <p:cNvPr id="12" name="グループ化 11"/>
          <p:cNvGrpSpPr/>
          <p:nvPr/>
        </p:nvGrpSpPr>
        <p:grpSpPr>
          <a:xfrm>
            <a:off x="1242795" y="3817599"/>
            <a:ext cx="4032985" cy="750771"/>
            <a:chOff x="1116531" y="1260909"/>
            <a:chExt cx="4032985" cy="750771"/>
          </a:xfrm>
        </p:grpSpPr>
        <p:sp>
          <p:nvSpPr>
            <p:cNvPr id="13" name="メモ 12"/>
            <p:cNvSpPr/>
            <p:nvPr/>
          </p:nvSpPr>
          <p:spPr>
            <a:xfrm>
              <a:off x="1116531" y="1260909"/>
              <a:ext cx="4032985" cy="750771"/>
            </a:xfrm>
            <a:prstGeom prst="foldedCorner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b"/>
            <a:lstStyle/>
            <a:p>
              <a:pPr marL="36900" indent="0">
                <a:buNone/>
              </a:pPr>
              <a:endParaRPr lang="en-US" altLang="ja-JP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G丸ｺﾞｼｯｸM-PRO" panose="020F0600000000000000" pitchFamily="50" charset="-128"/>
              </a:endParaRPr>
            </a:p>
          </p:txBody>
        </p:sp>
        <p:sp>
          <p:nvSpPr>
            <p:cNvPr id="14" name="正方形/長方形 13"/>
            <p:cNvSpPr/>
            <p:nvPr/>
          </p:nvSpPr>
          <p:spPr>
            <a:xfrm>
              <a:off x="1116531" y="1343906"/>
              <a:ext cx="3915174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6900" indent="0">
                <a:buNone/>
              </a:pPr>
              <a:r>
                <a:rPr lang="ja-JP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G丸ｺﾞｼｯｸM-PRO" panose="020F0600000000000000" pitchFamily="50" charset="-128"/>
                </a:rPr>
                <a:t>③黒高麗人参エキス</a:t>
              </a:r>
              <a:endParaRPr lang="en-US" altLang="ja-JP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G丸ｺﾞｼｯｸM-PRO" panose="020F0600000000000000" pitchFamily="50" charset="-128"/>
              </a:endParaRPr>
            </a:p>
          </p:txBody>
        </p:sp>
      </p:grpSp>
      <p:sp>
        <p:nvSpPr>
          <p:cNvPr id="15" name="テキスト ボックス 14"/>
          <p:cNvSpPr txBox="1"/>
          <p:nvPr/>
        </p:nvSpPr>
        <p:spPr>
          <a:xfrm>
            <a:off x="3259288" y="5621153"/>
            <a:ext cx="55707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dirty="0" smtClean="0">
                <a:ea typeface="HG丸ｺﾞｼｯｸM-PRO" panose="020F0600000000000000" pitchFamily="50" charset="-128"/>
              </a:rPr>
              <a:t>について詳しく見てみましょう！</a:t>
            </a:r>
            <a:endParaRPr kumimoji="1" lang="ja-JP" altLang="en-US" sz="2800" dirty="0">
              <a:ea typeface="HG丸ｺﾞｼｯｸM-PRO" panose="020F0600000000000000" pitchFamily="50" charset="-128"/>
            </a:endParaRPr>
          </a:p>
        </p:txBody>
      </p:sp>
      <p:pic>
        <p:nvPicPr>
          <p:cNvPr id="16" name="Picture 2" descr="https://www.3838.com/kenko/royal-jelly/res/img/raw/D_img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0703" y="1386038"/>
            <a:ext cx="1082131" cy="77830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50703" y="2575940"/>
            <a:ext cx="1082132" cy="81159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グループ化 22"/>
          <p:cNvGrpSpPr/>
          <p:nvPr/>
        </p:nvGrpSpPr>
        <p:grpSpPr>
          <a:xfrm>
            <a:off x="5481245" y="3800499"/>
            <a:ext cx="1069457" cy="767871"/>
            <a:chOff x="436973" y="6076560"/>
            <a:chExt cx="862938" cy="646371"/>
          </a:xfrm>
        </p:grpSpPr>
        <p:pic>
          <p:nvPicPr>
            <p:cNvPr id="24" name="Picture 18" descr="株式会社インターオン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973" y="6076560"/>
              <a:ext cx="862938" cy="646371"/>
            </a:xfrm>
            <a:prstGeom prst="roundRect">
              <a:avLst>
                <a:gd name="adj" fmla="val 16667"/>
              </a:avLst>
            </a:prstGeom>
            <a:solidFill>
              <a:schemeClr val="tx1">
                <a:alpha val="0"/>
              </a:schemeClr>
            </a:solidFill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/>
          </p:spPr>
        </p:pic>
        <p:sp>
          <p:nvSpPr>
            <p:cNvPr id="25" name="角丸四角形 24"/>
            <p:cNvSpPr/>
            <p:nvPr/>
          </p:nvSpPr>
          <p:spPr>
            <a:xfrm>
              <a:off x="548640" y="6094446"/>
              <a:ext cx="635267" cy="610406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ea typeface="HG丸ｺﾞｼｯｸM-PRO" panose="020F0600000000000000" pitchFamily="50" charset="-128"/>
              </a:endParaRPr>
            </a:p>
          </p:txBody>
        </p:sp>
        <p:pic>
          <p:nvPicPr>
            <p:cNvPr id="26" name="図 2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8286" y="6127450"/>
              <a:ext cx="816836" cy="5289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97783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図 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4816" y="1029213"/>
            <a:ext cx="3207917" cy="1908405"/>
          </a:xfrm>
          <a:prstGeom prst="rect">
            <a:avLst/>
          </a:prstGeom>
        </p:spPr>
      </p:pic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64F2C-29D2-48DF-B68E-4A5F8D2EF02B}" type="slidenum">
              <a:rPr kumimoji="1" lang="ja-JP" altLang="en-US" smtClean="0"/>
              <a:t>16</a:t>
            </a:fld>
            <a:endParaRPr kumimoji="1" lang="ja-JP" altLang="en-US" dirty="0"/>
          </a:p>
        </p:txBody>
      </p:sp>
      <p:grpSp>
        <p:nvGrpSpPr>
          <p:cNvPr id="5" name="グループ化 4"/>
          <p:cNvGrpSpPr/>
          <p:nvPr/>
        </p:nvGrpSpPr>
        <p:grpSpPr>
          <a:xfrm>
            <a:off x="1589305" y="195445"/>
            <a:ext cx="5146281" cy="750771"/>
            <a:chOff x="1116531" y="1260909"/>
            <a:chExt cx="5146281" cy="750771"/>
          </a:xfrm>
        </p:grpSpPr>
        <p:sp>
          <p:nvSpPr>
            <p:cNvPr id="6" name="メモ 5"/>
            <p:cNvSpPr/>
            <p:nvPr/>
          </p:nvSpPr>
          <p:spPr>
            <a:xfrm>
              <a:off x="1116531" y="1260909"/>
              <a:ext cx="5101389" cy="750771"/>
            </a:xfrm>
            <a:prstGeom prst="foldedCorner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b"/>
            <a:lstStyle/>
            <a:p>
              <a:pPr marL="36900" indent="0">
                <a:buNone/>
              </a:pPr>
              <a:endParaRPr lang="en-US" altLang="ja-JP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G丸ｺﾞｼｯｸM-PRO" panose="020F0600000000000000" pitchFamily="50" charset="-128"/>
              </a:endParaRPr>
            </a:p>
          </p:txBody>
        </p:sp>
        <p:sp>
          <p:nvSpPr>
            <p:cNvPr id="7" name="正方形/長方形 6"/>
            <p:cNvSpPr/>
            <p:nvPr/>
          </p:nvSpPr>
          <p:spPr>
            <a:xfrm>
              <a:off x="1116531" y="1343906"/>
              <a:ext cx="5146281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6900" indent="0">
                <a:buNone/>
              </a:pPr>
              <a:r>
                <a:rPr lang="ja-JP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G丸ｺﾞｼｯｸM-PRO" panose="020F0600000000000000" pitchFamily="50" charset="-128"/>
                </a:rPr>
                <a:t>①ブラックローヤルゼリー</a:t>
              </a:r>
              <a:endParaRPr lang="en-US" altLang="ja-JP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G丸ｺﾞｼｯｸM-PRO" panose="020F0600000000000000" pitchFamily="50" charset="-128"/>
              </a:endParaRPr>
            </a:p>
          </p:txBody>
        </p:sp>
      </p:grpSp>
      <p:pic>
        <p:nvPicPr>
          <p:cNvPr id="8" name="Picture 2" descr="https://www.3838.com/kenko/royal-jelly/res/img/raw/D_img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7213" y="195445"/>
            <a:ext cx="1082131" cy="77830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正方形/長方形 1"/>
          <p:cNvSpPr/>
          <p:nvPr/>
        </p:nvSpPr>
        <p:spPr>
          <a:xfrm>
            <a:off x="4404694" y="1327367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ja-JP" altLang="en-US" sz="2000" dirty="0">
                <a:ea typeface="HG丸ｺﾞｼｯｸM-PRO" panose="020F0600000000000000" pitchFamily="50" charset="-128"/>
              </a:rPr>
              <a:t>生ローヤルゼリー原料を</a:t>
            </a:r>
            <a:r>
              <a:rPr lang="ja-JP" altLang="en-US" sz="2000" dirty="0" smtClean="0">
                <a:ea typeface="HG丸ｺﾞｼｯｸM-PRO" panose="020F0600000000000000" pitchFamily="50" charset="-128"/>
              </a:rPr>
              <a:t>、</a:t>
            </a:r>
            <a:endParaRPr lang="en-US" altLang="ja-JP" sz="2000" dirty="0" smtClean="0">
              <a:ea typeface="HG丸ｺﾞｼｯｸM-PRO" panose="020F0600000000000000" pitchFamily="50" charset="-128"/>
            </a:endParaRPr>
          </a:p>
          <a:p>
            <a:r>
              <a:rPr lang="ja-JP" altLang="en-US" sz="2000" dirty="0" smtClean="0">
                <a:ea typeface="HG丸ｺﾞｼｯｸM-PRO" panose="020F0600000000000000" pitchFamily="50" charset="-128"/>
              </a:rPr>
              <a:t>特許</a:t>
            </a:r>
            <a:r>
              <a:rPr lang="ja-JP" altLang="en-US" sz="2000" dirty="0">
                <a:ea typeface="HG丸ｺﾞｼｯｸM-PRO" panose="020F0600000000000000" pitchFamily="50" charset="-128"/>
              </a:rPr>
              <a:t>取得の製造技術で</a:t>
            </a:r>
            <a:endParaRPr lang="en-US" altLang="ja-JP" sz="2000" dirty="0">
              <a:ea typeface="HG丸ｺﾞｼｯｸM-PRO" panose="020F0600000000000000" pitchFamily="50" charset="-128"/>
            </a:endParaRPr>
          </a:p>
          <a:p>
            <a:pPr marL="36900" indent="0">
              <a:buNone/>
            </a:pPr>
            <a:r>
              <a:rPr lang="ja-JP" altLang="en-US" sz="2000" dirty="0" smtClean="0">
                <a:ea typeface="HG丸ｺﾞｼｯｸM-PRO" panose="020F0600000000000000" pitchFamily="50" charset="-128"/>
              </a:rPr>
              <a:t>「</a:t>
            </a:r>
            <a:r>
              <a:rPr lang="ja-JP" altLang="en-US" sz="2000" dirty="0">
                <a:solidFill>
                  <a:srgbClr val="FFFF00"/>
                </a:solidFill>
                <a:ea typeface="HG丸ｺﾞｼｯｸM-PRO" panose="020F0600000000000000" pitchFamily="50" charset="-128"/>
              </a:rPr>
              <a:t>酵素分解＆発酵融合</a:t>
            </a:r>
            <a:r>
              <a:rPr lang="ja-JP" altLang="en-US" sz="2000" dirty="0">
                <a:ea typeface="HG丸ｺﾞｼｯｸM-PRO" panose="020F0600000000000000" pitchFamily="50" charset="-128"/>
              </a:rPr>
              <a:t>」して生まれた</a:t>
            </a:r>
            <a:endParaRPr lang="en-US" altLang="ja-JP" sz="2000" dirty="0">
              <a:ea typeface="HG丸ｺﾞｼｯｸM-PRO" panose="020F0600000000000000" pitchFamily="50" charset="-128"/>
            </a:endParaRPr>
          </a:p>
          <a:p>
            <a:pPr marL="36900" indent="0">
              <a:buNone/>
            </a:pPr>
            <a:r>
              <a:rPr lang="ja-JP" altLang="en-US" sz="2000" dirty="0">
                <a:ea typeface="HG丸ｺﾞｼｯｸM-PRO" panose="020F0600000000000000" pitchFamily="50" charset="-128"/>
              </a:rPr>
              <a:t>　</a:t>
            </a:r>
            <a:r>
              <a:rPr lang="ja-JP" altLang="en-US" sz="2000" dirty="0">
                <a:solidFill>
                  <a:srgbClr val="FFFF00"/>
                </a:solidFill>
                <a:ea typeface="HG丸ｺﾞｼｯｸM-PRO" panose="020F0600000000000000" pitchFamily="50" charset="-128"/>
              </a:rPr>
              <a:t>世界で唯一の機能性ローヤルゼリー</a:t>
            </a:r>
            <a:endParaRPr lang="en-US" altLang="ja-JP" sz="2000" dirty="0">
              <a:solidFill>
                <a:srgbClr val="FFFF00"/>
              </a:solidFill>
              <a:ea typeface="HG丸ｺﾞｼｯｸM-PRO" panose="020F0600000000000000" pitchFamily="50" charset="-128"/>
            </a:endParaRPr>
          </a:p>
        </p:txBody>
      </p:sp>
      <p:grpSp>
        <p:nvGrpSpPr>
          <p:cNvPr id="9" name="グループ化 8"/>
          <p:cNvGrpSpPr/>
          <p:nvPr/>
        </p:nvGrpSpPr>
        <p:grpSpPr>
          <a:xfrm>
            <a:off x="1421872" y="3190585"/>
            <a:ext cx="6373282" cy="3634343"/>
            <a:chOff x="1421872" y="3190585"/>
            <a:chExt cx="6373282" cy="3634343"/>
          </a:xfrm>
        </p:grpSpPr>
        <p:pic>
          <p:nvPicPr>
            <p:cNvPr id="31" name="図 3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21872" y="3573431"/>
              <a:ext cx="6373282" cy="3251497"/>
            </a:xfrm>
            <a:prstGeom prst="rect">
              <a:avLst/>
            </a:prstGeom>
          </p:spPr>
        </p:pic>
        <p:sp>
          <p:nvSpPr>
            <p:cNvPr id="3" name="テキスト ボックス 2"/>
            <p:cNvSpPr txBox="1"/>
            <p:nvPr/>
          </p:nvSpPr>
          <p:spPr>
            <a:xfrm>
              <a:off x="2480780" y="3190585"/>
              <a:ext cx="4288353" cy="40011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kumimoji="1" lang="ja-JP" altLang="en-US" sz="20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G丸ｺﾞｼｯｸM-PRO" panose="020F0600000000000000" pitchFamily="50" charset="-128"/>
                </a:rPr>
                <a:t>ブラックローヤルゼリーの製造方法</a:t>
              </a:r>
              <a:endParaRPr kumimoji="1" lang="ja-JP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G丸ｺﾞｼｯｸM-PRO" panose="020F0600000000000000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84258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40632" y="195445"/>
            <a:ext cx="8643486" cy="805582"/>
          </a:xfrm>
        </p:spPr>
        <p:txBody>
          <a:bodyPr>
            <a:noAutofit/>
          </a:bodyPr>
          <a:lstStyle/>
          <a:p>
            <a:r>
              <a:rPr lang="en-US" altLang="ja-JP" sz="2800" dirty="0"/>
              <a:t>Q:</a:t>
            </a:r>
            <a:r>
              <a:rPr lang="ja-JP" altLang="en-US" sz="2800" dirty="0"/>
              <a:t>これまでのローヤルゼリーとどこが違うの？</a:t>
            </a:r>
            <a:endParaRPr lang="en-US" altLang="ja-JP" sz="28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64F2C-29D2-48DF-B68E-4A5F8D2EF02B}" type="slidenum">
              <a:rPr kumimoji="1" lang="ja-JP" altLang="en-US" smtClean="0"/>
              <a:t>17</a:t>
            </a:fld>
            <a:endParaRPr kumimoji="1" lang="ja-JP" altLang="en-US" dirty="0"/>
          </a:p>
        </p:txBody>
      </p:sp>
      <p:grpSp>
        <p:nvGrpSpPr>
          <p:cNvPr id="8" name="グループ化 7"/>
          <p:cNvGrpSpPr/>
          <p:nvPr/>
        </p:nvGrpSpPr>
        <p:grpSpPr>
          <a:xfrm>
            <a:off x="389885" y="1170651"/>
            <a:ext cx="3877986" cy="584775"/>
            <a:chOff x="389885" y="1170651"/>
            <a:chExt cx="3877986" cy="584775"/>
          </a:xfrm>
        </p:grpSpPr>
        <p:sp>
          <p:nvSpPr>
            <p:cNvPr id="6" name="角丸四角形 5"/>
            <p:cNvSpPr/>
            <p:nvPr/>
          </p:nvSpPr>
          <p:spPr>
            <a:xfrm>
              <a:off x="389885" y="1187537"/>
              <a:ext cx="3877985" cy="519764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ea typeface="HG丸ｺﾞｼｯｸM-PRO" panose="020F0600000000000000" pitchFamily="50" charset="-128"/>
              </a:endParaRPr>
            </a:p>
          </p:txBody>
        </p:sp>
        <p:sp>
          <p:nvSpPr>
            <p:cNvPr id="7" name="正方形/長方形 6"/>
            <p:cNvSpPr/>
            <p:nvPr/>
          </p:nvSpPr>
          <p:spPr>
            <a:xfrm>
              <a:off x="389886" y="1170651"/>
              <a:ext cx="3877985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ja-JP" altLang="en-US" sz="2400" b="1" dirty="0">
                  <a:ln>
                    <a:solidFill>
                      <a:schemeClr val="bg1">
                        <a:lumMod val="75000"/>
                        <a:lumOff val="25000"/>
                        <a:alpha val="1000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9525" dist="25400" dir="14640000" algn="tl" rotWithShape="0">
                      <a:schemeClr val="bg1">
                        <a:alpha val="30000"/>
                      </a:schemeClr>
                    </a:outerShdw>
                  </a:effectLst>
                  <a:latin typeface="HG丸ｺﾞｼｯｸM-PRO" panose="020F0600000000000000" pitchFamily="50" charset="-128"/>
                  <a:ea typeface="HG丸ｺﾞｼｯｸM-PRO" panose="020F0600000000000000" pitchFamily="50" charset="-128"/>
                  <a:cs typeface="いろはマル Medium" panose="020B0402020203020207" pitchFamily="50" charset="-128"/>
                </a:rPr>
                <a:t>①</a:t>
              </a:r>
              <a:r>
                <a:rPr lang="ja-JP" altLang="en-US" sz="3200" b="1" dirty="0">
                  <a:ln>
                    <a:solidFill>
                      <a:schemeClr val="bg1">
                        <a:lumMod val="75000"/>
                        <a:lumOff val="25000"/>
                        <a:alpha val="10000"/>
                      </a:schemeClr>
                    </a:solidFill>
                  </a:ln>
                  <a:solidFill>
                    <a:srgbClr val="FF0000"/>
                  </a:solidFill>
                  <a:effectLst>
                    <a:outerShdw blurRad="9525" dist="25400" dir="14640000" algn="tl" rotWithShape="0">
                      <a:srgbClr val="FF0066">
                        <a:alpha val="30000"/>
                      </a:srgbClr>
                    </a:outerShdw>
                  </a:effectLst>
                  <a:latin typeface="HG丸ｺﾞｼｯｸM-PRO" panose="020F0600000000000000" pitchFamily="50" charset="-128"/>
                  <a:ea typeface="HG丸ｺﾞｼｯｸM-PRO" panose="020F0600000000000000" pitchFamily="50" charset="-128"/>
                  <a:cs typeface="いろはマル Medium" panose="020B0402020203020207" pitchFamily="50" charset="-128"/>
                </a:rPr>
                <a:t>吸収性</a:t>
              </a:r>
              <a:r>
                <a:rPr lang="ja-JP" altLang="en-US" sz="2400" b="1" dirty="0">
                  <a:ln>
                    <a:solidFill>
                      <a:schemeClr val="bg1">
                        <a:lumMod val="75000"/>
                        <a:lumOff val="25000"/>
                        <a:alpha val="1000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9525" dist="25400" dir="14640000" algn="tl" rotWithShape="0">
                      <a:schemeClr val="bg1">
                        <a:alpha val="30000"/>
                      </a:schemeClr>
                    </a:outerShdw>
                  </a:effectLst>
                  <a:latin typeface="HG丸ｺﾞｼｯｸM-PRO" panose="020F0600000000000000" pitchFamily="50" charset="-128"/>
                  <a:ea typeface="HG丸ｺﾞｼｯｸM-PRO" panose="020F0600000000000000" pitchFamily="50" charset="-128"/>
                  <a:cs typeface="いろはマル Medium" panose="020B0402020203020207" pitchFamily="50" charset="-128"/>
                </a:rPr>
                <a:t>が飛躍的に向上</a:t>
              </a:r>
            </a:p>
          </p:txBody>
        </p:sp>
      </p:grpSp>
      <p:pic>
        <p:nvPicPr>
          <p:cNvPr id="9" name="図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3168" y="1170651"/>
            <a:ext cx="3907556" cy="2217802"/>
          </a:xfrm>
          <a:prstGeom prst="rect">
            <a:avLst/>
          </a:prstGeom>
        </p:spPr>
      </p:pic>
      <p:sp>
        <p:nvSpPr>
          <p:cNvPr id="10" name="テキスト ボックス 9"/>
          <p:cNvSpPr txBox="1"/>
          <p:nvPr/>
        </p:nvSpPr>
        <p:spPr>
          <a:xfrm>
            <a:off x="389885" y="1876925"/>
            <a:ext cx="457048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>
                <a:ea typeface="HG丸ｺﾞｼｯｸM-PRO" panose="020F0600000000000000" pitchFamily="50" charset="-128"/>
              </a:rPr>
              <a:t>低分子化、ペプチド化された有効成分は、</a:t>
            </a:r>
            <a:endParaRPr kumimoji="1" lang="en-US" altLang="ja-JP" dirty="0" smtClean="0">
              <a:ea typeface="HG丸ｺﾞｼｯｸM-PRO" panose="020F0600000000000000" pitchFamily="50" charset="-128"/>
            </a:endParaRPr>
          </a:p>
          <a:p>
            <a:r>
              <a:rPr kumimoji="1" lang="ja-JP" altLang="en-US" dirty="0" smtClean="0">
                <a:ea typeface="HG丸ｺﾞｼｯｸM-PRO" panose="020F0600000000000000" pitchFamily="50" charset="-128"/>
              </a:rPr>
              <a:t>今まで不可能とされた粘膜や皮膚からの</a:t>
            </a:r>
            <a:endParaRPr kumimoji="1" lang="en-US" altLang="ja-JP" dirty="0" smtClean="0">
              <a:ea typeface="HG丸ｺﾞｼｯｸM-PRO" panose="020F0600000000000000" pitchFamily="50" charset="-128"/>
            </a:endParaRPr>
          </a:p>
          <a:p>
            <a:r>
              <a:rPr lang="ja-JP" altLang="en-US" dirty="0">
                <a:ea typeface="HG丸ｺﾞｼｯｸM-PRO" panose="020F0600000000000000" pitchFamily="50" charset="-128"/>
              </a:rPr>
              <a:t>吸収</a:t>
            </a:r>
            <a:r>
              <a:rPr lang="ja-JP" altLang="en-US" dirty="0" smtClean="0">
                <a:ea typeface="HG丸ｺﾞｼｯｸM-PRO" panose="020F0600000000000000" pitchFamily="50" charset="-128"/>
              </a:rPr>
              <a:t>を</a:t>
            </a:r>
            <a:r>
              <a:rPr lang="ja-JP" altLang="en-US" dirty="0">
                <a:ea typeface="HG丸ｺﾞｼｯｸM-PRO" panose="020F0600000000000000" pitchFamily="50" charset="-128"/>
              </a:rPr>
              <a:t>可能</a:t>
            </a:r>
            <a:r>
              <a:rPr lang="ja-JP" altLang="en-US" dirty="0" smtClean="0">
                <a:ea typeface="HG丸ｺﾞｼｯｸM-PRO" panose="020F0600000000000000" pitchFamily="50" charset="-128"/>
              </a:rPr>
              <a:t>に！</a:t>
            </a:r>
            <a:endParaRPr lang="en-US" altLang="ja-JP" dirty="0" smtClean="0">
              <a:ea typeface="HG丸ｺﾞｼｯｸM-PRO" panose="020F0600000000000000" pitchFamily="50" charset="-128"/>
            </a:endParaRPr>
          </a:p>
          <a:p>
            <a:endParaRPr kumimoji="1" lang="en-US" altLang="ja-JP" dirty="0">
              <a:ea typeface="HG丸ｺﾞｼｯｸM-PRO" panose="020F0600000000000000" pitchFamily="50" charset="-128"/>
            </a:endParaRPr>
          </a:p>
          <a:p>
            <a:r>
              <a:rPr lang="ja-JP" altLang="en-US" dirty="0" smtClean="0">
                <a:ea typeface="HG丸ｺﾞｼｯｸM-PRO" panose="020F0600000000000000" pitchFamily="50" charset="-128"/>
              </a:rPr>
              <a:t>吸収力も一段とＵＰ！</a:t>
            </a:r>
            <a:endParaRPr kumimoji="1" lang="ja-JP" altLang="en-US" dirty="0">
              <a:ea typeface="HG丸ｺﾞｼｯｸM-PRO" panose="020F0600000000000000" pitchFamily="50" charset="-128"/>
            </a:endParaRPr>
          </a:p>
        </p:txBody>
      </p:sp>
      <p:grpSp>
        <p:nvGrpSpPr>
          <p:cNvPr id="21" name="グループ化 20"/>
          <p:cNvGrpSpPr/>
          <p:nvPr/>
        </p:nvGrpSpPr>
        <p:grpSpPr>
          <a:xfrm>
            <a:off x="389884" y="4388443"/>
            <a:ext cx="3365025" cy="584775"/>
            <a:chOff x="389885" y="1170651"/>
            <a:chExt cx="3365025" cy="584775"/>
          </a:xfrm>
        </p:grpSpPr>
        <p:sp>
          <p:nvSpPr>
            <p:cNvPr id="22" name="角丸四角形 21"/>
            <p:cNvSpPr/>
            <p:nvPr/>
          </p:nvSpPr>
          <p:spPr>
            <a:xfrm>
              <a:off x="389885" y="1187537"/>
              <a:ext cx="3262433" cy="519764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ea typeface="HG丸ｺﾞｼｯｸM-PRO" panose="020F0600000000000000" pitchFamily="50" charset="-128"/>
              </a:endParaRPr>
            </a:p>
          </p:txBody>
        </p:sp>
        <p:sp>
          <p:nvSpPr>
            <p:cNvPr id="23" name="正方形/長方形 22"/>
            <p:cNvSpPr/>
            <p:nvPr/>
          </p:nvSpPr>
          <p:spPr>
            <a:xfrm>
              <a:off x="389886" y="1170651"/>
              <a:ext cx="3365024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ja-JP" altLang="en-US" sz="2400" b="1" dirty="0" smtClean="0">
                  <a:ln>
                    <a:solidFill>
                      <a:schemeClr val="bg1">
                        <a:lumMod val="75000"/>
                        <a:lumOff val="25000"/>
                        <a:alpha val="1000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9525" dist="25400" dir="14640000" algn="tl" rotWithShape="0">
                      <a:schemeClr val="bg1">
                        <a:alpha val="30000"/>
                      </a:schemeClr>
                    </a:outerShdw>
                  </a:effectLst>
                  <a:latin typeface="HG丸ｺﾞｼｯｸM-PRO" panose="020F0600000000000000" pitchFamily="50" charset="-128"/>
                  <a:ea typeface="HG丸ｺﾞｼｯｸM-PRO" panose="020F0600000000000000" pitchFamily="50" charset="-128"/>
                  <a:cs typeface="いろはマル Medium" panose="020B0402020203020207" pitchFamily="50" charset="-128"/>
                </a:rPr>
                <a:t>②</a:t>
              </a:r>
              <a:r>
                <a:rPr lang="ja-JP" altLang="en-US" sz="3200" b="1" dirty="0" smtClean="0">
                  <a:ln>
                    <a:solidFill>
                      <a:schemeClr val="bg1">
                        <a:lumMod val="75000"/>
                        <a:lumOff val="25000"/>
                        <a:alpha val="10000"/>
                      </a:schemeClr>
                    </a:solidFill>
                  </a:ln>
                  <a:solidFill>
                    <a:srgbClr val="FF0000"/>
                  </a:solidFill>
                  <a:effectLst>
                    <a:outerShdw blurRad="9525" dist="25400" dir="14640000" algn="tl" rotWithShape="0">
                      <a:srgbClr val="FF0066">
                        <a:alpha val="30000"/>
                      </a:srgbClr>
                    </a:outerShdw>
                  </a:effectLst>
                  <a:latin typeface="HG丸ｺﾞｼｯｸM-PRO" panose="020F0600000000000000" pitchFamily="50" charset="-128"/>
                  <a:ea typeface="HG丸ｺﾞｼｯｸM-PRO" panose="020F0600000000000000" pitchFamily="50" charset="-128"/>
                  <a:cs typeface="いろはマル Medium" panose="020B0402020203020207" pitchFamily="50" charset="-128"/>
                </a:rPr>
                <a:t>抗</a:t>
              </a:r>
              <a:r>
                <a:rPr lang="ja-JP" altLang="en-US" sz="3200" b="1" dirty="0">
                  <a:ln>
                    <a:solidFill>
                      <a:schemeClr val="bg1">
                        <a:lumMod val="75000"/>
                        <a:lumOff val="25000"/>
                        <a:alpha val="10000"/>
                      </a:schemeClr>
                    </a:solidFill>
                  </a:ln>
                  <a:solidFill>
                    <a:srgbClr val="FF0000"/>
                  </a:solidFill>
                  <a:effectLst>
                    <a:outerShdw blurRad="9525" dist="25400" dir="14640000" algn="tl" rotWithShape="0">
                      <a:srgbClr val="FF0066">
                        <a:alpha val="30000"/>
                      </a:srgbClr>
                    </a:outerShdw>
                  </a:effectLst>
                  <a:latin typeface="HG丸ｺﾞｼｯｸM-PRO" panose="020F0600000000000000" pitchFamily="50" charset="-128"/>
                  <a:ea typeface="HG丸ｺﾞｼｯｸM-PRO" panose="020F0600000000000000" pitchFamily="50" charset="-128"/>
                  <a:cs typeface="いろはマル Medium" panose="020B0402020203020207" pitchFamily="50" charset="-128"/>
                </a:rPr>
                <a:t>酸化力</a:t>
              </a:r>
              <a:r>
                <a:rPr lang="ja-JP" altLang="en-US" sz="2400" b="1" dirty="0" smtClean="0">
                  <a:ln>
                    <a:solidFill>
                      <a:schemeClr val="bg1">
                        <a:lumMod val="75000"/>
                        <a:lumOff val="25000"/>
                        <a:alpha val="1000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9525" dist="25400" dir="14640000" algn="tl" rotWithShape="0">
                      <a:schemeClr val="bg1">
                        <a:alpha val="30000"/>
                      </a:schemeClr>
                    </a:outerShdw>
                  </a:effectLst>
                  <a:latin typeface="HG丸ｺﾞｼｯｸM-PRO" panose="020F0600000000000000" pitchFamily="50" charset="-128"/>
                  <a:ea typeface="HG丸ｺﾞｼｯｸM-PRO" panose="020F0600000000000000" pitchFamily="50" charset="-128"/>
                  <a:cs typeface="いろはマル Medium" panose="020B0402020203020207" pitchFamily="50" charset="-128"/>
                </a:rPr>
                <a:t>がアップ</a:t>
              </a:r>
              <a:endParaRPr lang="ja-JP" altLang="en-US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0000"/>
                </a:solidFill>
                <a:effectLst>
                  <a:outerShdw blurRad="9525" dist="25400" dir="14640000" algn="tl" rotWithShape="0">
                    <a:srgbClr val="FF0066">
                      <a:alpha val="30000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いろはマル Medium" panose="020B0402020203020207" pitchFamily="50" charset="-128"/>
              </a:endParaRPr>
            </a:p>
          </p:txBody>
        </p:sp>
      </p:grpSp>
      <p:sp>
        <p:nvSpPr>
          <p:cNvPr id="24" name="Rectangle 1"/>
          <p:cNvSpPr>
            <a:spLocks noChangeArrowheads="1"/>
          </p:cNvSpPr>
          <p:nvPr/>
        </p:nvSpPr>
        <p:spPr bwMode="auto">
          <a:xfrm>
            <a:off x="389884" y="4979713"/>
            <a:ext cx="4570482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dirty="0" smtClean="0">
                <a:ea typeface="HG丸ｺﾞｼｯｸM-PRO" panose="020F0600000000000000" pitchFamily="50" charset="-128"/>
              </a:rPr>
              <a:t>刺梨（とげなし）の抗酸化作用により</a:t>
            </a:r>
            <a:endParaRPr lang="en-US" altLang="ja-JP" dirty="0" smtClean="0">
              <a:ea typeface="HG丸ｺﾞｼｯｸM-PRO" panose="020F0600000000000000" pitchFamily="50" charset="-128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ja-JP" dirty="0" smtClean="0">
                <a:ea typeface="HG丸ｺﾞｼｯｸM-PRO" panose="020F0600000000000000" pitchFamily="50" charset="-128"/>
              </a:rPr>
              <a:t>ビタミン</a:t>
            </a:r>
            <a:r>
              <a:rPr lang="ja-JP" altLang="en-US" dirty="0" smtClean="0">
                <a:ea typeface="HG丸ｺﾞｼｯｸM-PRO" panose="020F0600000000000000" pitchFamily="50" charset="-128"/>
              </a:rPr>
              <a:t>Ｃ</a:t>
            </a:r>
            <a:r>
              <a:rPr lang="ja-JP" altLang="ja-JP" dirty="0" smtClean="0">
                <a:ea typeface="HG丸ｺﾞｼｯｸM-PRO" panose="020F0600000000000000" pitchFamily="50" charset="-128"/>
              </a:rPr>
              <a:t>と</a:t>
            </a:r>
            <a:r>
              <a:rPr lang="ja-JP" altLang="en-US" dirty="0" smtClean="0">
                <a:ea typeface="HG丸ｺﾞｼｯｸM-PRO" panose="020F0600000000000000" pitchFamily="50" charset="-128"/>
              </a:rPr>
              <a:t>ＳＯＤ</a:t>
            </a:r>
            <a:r>
              <a:rPr lang="ja-JP" altLang="ja-JP" dirty="0" smtClean="0">
                <a:ea typeface="HG丸ｺﾞｼｯｸM-PRO" panose="020F0600000000000000" pitchFamily="50" charset="-128"/>
              </a:rPr>
              <a:t>の</a:t>
            </a:r>
            <a:r>
              <a:rPr lang="ja-JP" altLang="ja-JP" dirty="0">
                <a:ea typeface="HG丸ｺﾞｼｯｸM-PRO" panose="020F0600000000000000" pitchFamily="50" charset="-128"/>
              </a:rPr>
              <a:t>抗</a:t>
            </a:r>
            <a:r>
              <a:rPr lang="ja-JP" altLang="ja-JP" dirty="0" smtClean="0">
                <a:ea typeface="HG丸ｺﾞｼｯｸM-PRO" panose="020F0600000000000000" pitchFamily="50" charset="-128"/>
              </a:rPr>
              <a:t>酸化力</a:t>
            </a:r>
            <a:r>
              <a:rPr lang="ja-JP" altLang="en-US" dirty="0" smtClean="0">
                <a:ea typeface="HG丸ｺﾞｼｯｸM-PRO" panose="020F0600000000000000" pitchFamily="50" charset="-128"/>
              </a:rPr>
              <a:t>が向上し、</a:t>
            </a:r>
            <a:endParaRPr lang="en-US" altLang="ja-JP" dirty="0" smtClean="0">
              <a:ea typeface="HG丸ｺﾞｼｯｸM-PRO" panose="020F0600000000000000" pitchFamily="50" charset="-128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dirty="0" smtClean="0">
                <a:ea typeface="HG丸ｺﾞｼｯｸM-PRO" panose="020F0600000000000000" pitchFamily="50" charset="-128"/>
              </a:rPr>
              <a:t>健康維持・老化防止に役立つ</a:t>
            </a:r>
            <a:r>
              <a:rPr lang="ja-JP" altLang="ja-JP" dirty="0" smtClean="0">
                <a:ea typeface="HG丸ｺﾞｼｯｸM-PRO" panose="020F0600000000000000" pitchFamily="50" charset="-128"/>
              </a:rPr>
              <a:t> </a:t>
            </a:r>
            <a:endParaRPr lang="ja-JP" altLang="ja-JP" dirty="0">
              <a:ea typeface="HG丸ｺﾞｼｯｸM-PRO" panose="020F0600000000000000" pitchFamily="50" charset="-128"/>
            </a:endParaRPr>
          </a:p>
        </p:txBody>
      </p:sp>
      <p:pic>
        <p:nvPicPr>
          <p:cNvPr id="26" name="図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2497" y="4408644"/>
            <a:ext cx="2395828" cy="1462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149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64F2C-29D2-48DF-B68E-4A5F8D2EF02B}" type="slidenum">
              <a:rPr kumimoji="1" lang="ja-JP" altLang="en-US" smtClean="0"/>
              <a:t>18</a:t>
            </a:fld>
            <a:endParaRPr kumimoji="1" lang="ja-JP" altLang="en-US" dirty="0"/>
          </a:p>
        </p:txBody>
      </p:sp>
      <p:grpSp>
        <p:nvGrpSpPr>
          <p:cNvPr id="28" name="グループ化 27"/>
          <p:cNvGrpSpPr/>
          <p:nvPr/>
        </p:nvGrpSpPr>
        <p:grpSpPr>
          <a:xfrm>
            <a:off x="3073109" y="977340"/>
            <a:ext cx="2995322" cy="3153465"/>
            <a:chOff x="282503" y="2419818"/>
            <a:chExt cx="3374275" cy="3745962"/>
          </a:xfrm>
        </p:grpSpPr>
        <p:grpSp>
          <p:nvGrpSpPr>
            <p:cNvPr id="21" name="グループ化 20"/>
            <p:cNvGrpSpPr/>
            <p:nvPr/>
          </p:nvGrpSpPr>
          <p:grpSpPr>
            <a:xfrm>
              <a:off x="282503" y="2419818"/>
              <a:ext cx="3374275" cy="3745962"/>
              <a:chOff x="282503" y="2419818"/>
              <a:chExt cx="3374275" cy="3745962"/>
            </a:xfrm>
          </p:grpSpPr>
          <p:grpSp>
            <p:nvGrpSpPr>
              <p:cNvPr id="22" name="グループ化 21"/>
              <p:cNvGrpSpPr/>
              <p:nvPr/>
            </p:nvGrpSpPr>
            <p:grpSpPr>
              <a:xfrm>
                <a:off x="282503" y="2646554"/>
                <a:ext cx="3374275" cy="3519226"/>
                <a:chOff x="5033071" y="1626282"/>
                <a:chExt cx="2194560" cy="2024992"/>
              </a:xfrm>
            </p:grpSpPr>
            <p:sp>
              <p:nvSpPr>
                <p:cNvPr id="24" name="六角形 23"/>
                <p:cNvSpPr/>
                <p:nvPr/>
              </p:nvSpPr>
              <p:spPr>
                <a:xfrm rot="5400000">
                  <a:off x="5117855" y="1541498"/>
                  <a:ext cx="2024992" cy="2194560"/>
                </a:xfrm>
                <a:prstGeom prst="hexagon">
                  <a:avLst/>
                </a:prstGeom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>
                    <a:ea typeface="HG丸ｺﾞｼｯｸM-PRO" panose="020F0600000000000000" pitchFamily="50" charset="-128"/>
                  </a:endParaRPr>
                </a:p>
              </p:txBody>
            </p:sp>
            <p:sp>
              <p:nvSpPr>
                <p:cNvPr id="25" name="六角形 24"/>
                <p:cNvSpPr/>
                <p:nvPr/>
              </p:nvSpPr>
              <p:spPr>
                <a:xfrm rot="5400000">
                  <a:off x="5170308" y="1577006"/>
                  <a:ext cx="1921970" cy="2117558"/>
                </a:xfrm>
                <a:prstGeom prst="hexagon">
                  <a:avLst/>
                </a:prstGeom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>
                    <a:ea typeface="HG丸ｺﾞｼｯｸM-PRO" panose="020F0600000000000000" pitchFamily="50" charset="-128"/>
                  </a:endParaRPr>
                </a:p>
              </p:txBody>
            </p:sp>
            <p:sp>
              <p:nvSpPr>
                <p:cNvPr id="26" name="テキスト ボックス 25"/>
                <p:cNvSpPr txBox="1"/>
                <p:nvPr/>
              </p:nvSpPr>
              <p:spPr>
                <a:xfrm>
                  <a:off x="5145875" y="2047470"/>
                  <a:ext cx="1995643" cy="50489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ja-JP" altLang="en-US" b="1" dirty="0" smtClean="0">
                      <a:solidFill>
                        <a:srgbClr val="FF0066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HG丸ｺﾞｼｯｸM-PRO" panose="020F0600000000000000" pitchFamily="50" charset="-128"/>
                      <a:ea typeface="HG丸ｺﾞｼｯｸM-PRO" panose="020F0600000000000000" pitchFamily="50" charset="-128"/>
                    </a:rPr>
                    <a:t>酵素分解・</a:t>
                  </a:r>
                  <a:r>
                    <a:rPr kumimoji="1" lang="ja-JP" altLang="en-US" b="1" dirty="0" smtClean="0">
                      <a:solidFill>
                        <a:srgbClr val="FF0066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HG丸ｺﾞｼｯｸM-PRO" panose="020F0600000000000000" pitchFamily="50" charset="-128"/>
                      <a:ea typeface="HG丸ｺﾞｼｯｸM-PRO" panose="020F0600000000000000" pitchFamily="50" charset="-128"/>
                    </a:rPr>
                    <a:t>発酵融合した</a:t>
                  </a:r>
                  <a:endParaRPr kumimoji="1" lang="en-US" altLang="ja-JP" b="1" dirty="0" smtClean="0">
                    <a:solidFill>
                      <a:srgbClr val="FF0066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G丸ｺﾞｼｯｸM-PRO" panose="020F0600000000000000" pitchFamily="50" charset="-128"/>
                    <a:ea typeface="HG丸ｺﾞｼｯｸM-PRO" panose="020F0600000000000000" pitchFamily="50" charset="-128"/>
                  </a:endParaRPr>
                </a:p>
                <a:p>
                  <a:pPr algn="ctr"/>
                  <a:r>
                    <a:rPr lang="ja-JP" altLang="en-US" sz="2400" b="1" dirty="0">
                      <a:solidFill>
                        <a:srgbClr val="FF0066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HG丸ｺﾞｼｯｸM-PRO" panose="020F0600000000000000" pitchFamily="50" charset="-128"/>
                      <a:ea typeface="HG丸ｺﾞｼｯｸM-PRO" panose="020F0600000000000000" pitchFamily="50" charset="-128"/>
                    </a:rPr>
                    <a:t>ローヤルゼリー</a:t>
                  </a:r>
                  <a:endParaRPr kumimoji="1" lang="ja-JP" altLang="en-US" sz="2400" b="1" dirty="0">
                    <a:solidFill>
                      <a:srgbClr val="FF0066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G丸ｺﾞｼｯｸM-PRO" panose="020F0600000000000000" pitchFamily="50" charset="-128"/>
                    <a:ea typeface="HG丸ｺﾞｼｯｸM-PRO" panose="020F0600000000000000" pitchFamily="50" charset="-128"/>
                  </a:endParaRPr>
                </a:p>
              </p:txBody>
            </p:sp>
          </p:grpSp>
          <p:pic>
            <p:nvPicPr>
              <p:cNvPr id="23" name="図 22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761531" y="2419818"/>
                <a:ext cx="1026098" cy="922800"/>
              </a:xfrm>
              <a:prstGeom prst="rect">
                <a:avLst/>
              </a:prstGeom>
            </p:spPr>
          </p:pic>
        </p:grpSp>
        <p:sp>
          <p:nvSpPr>
            <p:cNvPr id="27" name="Rectangle 2"/>
            <p:cNvSpPr>
              <a:spLocks noChangeArrowheads="1"/>
            </p:cNvSpPr>
            <p:nvPr/>
          </p:nvSpPr>
          <p:spPr bwMode="auto">
            <a:xfrm>
              <a:off x="306860" y="4229210"/>
              <a:ext cx="3328463" cy="14989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ja-JP" altLang="ja-JP" sz="14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 Unicode MS" panose="020B0604020202020204" pitchFamily="50" charset="-128"/>
                  <a:ea typeface="HG丸ｺﾞｼｯｸM-PRO" panose="020F0600000000000000" pitchFamily="50" charset="-128"/>
                </a:rPr>
                <a:t>女王蜂にだけ与えられる特別食</a:t>
              </a:r>
              <a:endParaRPr kumimoji="0" lang="en-US" altLang="ja-JP" sz="1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anose="020B0604020202020204" pitchFamily="50" charset="-128"/>
                <a:ea typeface="HG丸ｺﾞｼｯｸM-PRO" panose="020F0600000000000000" pitchFamily="50" charset="-128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ja-JP" sz="1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anose="020B0604020202020204" pitchFamily="50" charset="-128"/>
                <a:ea typeface="HG丸ｺﾞｼｯｸM-PRO" panose="020F0600000000000000" pitchFamily="50" charset="-128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ja-JP" altLang="ja-JP" sz="12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 Unicode MS" panose="020B0604020202020204" pitchFamily="50" charset="-128"/>
                  <a:ea typeface="HG丸ｺﾞｼｯｸM-PRO" panose="020F0600000000000000" pitchFamily="50" charset="-128"/>
                </a:rPr>
                <a:t>豊富な</a:t>
              </a:r>
              <a:r>
                <a:rPr kumimoji="0" lang="ja-JP" altLang="en-US" sz="12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 Unicode MS" panose="020B0604020202020204" pitchFamily="50" charset="-128"/>
                  <a:ea typeface="HG丸ｺﾞｼｯｸM-PRO" panose="020F0600000000000000" pitchFamily="50" charset="-128"/>
                </a:rPr>
                <a:t>タンパク</a:t>
              </a:r>
              <a:r>
                <a:rPr kumimoji="0" lang="ja-JP" altLang="ja-JP" sz="12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 Unicode MS" panose="020B0604020202020204" pitchFamily="50" charset="-128"/>
                  <a:ea typeface="HG丸ｺﾞｼｯｸM-PRO" panose="020F0600000000000000" pitchFamily="50" charset="-128"/>
                </a:rPr>
                <a:t>質、アミノ酸、脂肪酸、</a:t>
              </a:r>
              <a:endParaRPr kumimoji="0" lang="en-US" altLang="ja-JP" sz="1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anose="020B0604020202020204" pitchFamily="50" charset="-128"/>
                <a:ea typeface="HG丸ｺﾞｼｯｸM-PRO" panose="020F0600000000000000" pitchFamily="50" charset="-128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ja-JP" altLang="ja-JP" sz="12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 Unicode MS" panose="020B0604020202020204" pitchFamily="50" charset="-128"/>
                  <a:ea typeface="HG丸ｺﾞｼｯｸM-PRO" panose="020F0600000000000000" pitchFamily="50" charset="-128"/>
                </a:rPr>
                <a:t>ミネラル、ビタミン類等、</a:t>
              </a:r>
              <a:endParaRPr kumimoji="0" lang="en-US" altLang="ja-JP" sz="1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anose="020B0604020202020204" pitchFamily="50" charset="-128"/>
                <a:ea typeface="HG丸ｺﾞｼｯｸM-PRO" panose="020F0600000000000000" pitchFamily="50" charset="-128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ja-JP" altLang="ja-JP" sz="12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 Unicode MS" panose="020B0604020202020204" pitchFamily="50" charset="-128"/>
                  <a:ea typeface="HG丸ｺﾞｼｯｸM-PRO" panose="020F0600000000000000" pitchFamily="50" charset="-128"/>
                </a:rPr>
                <a:t>各種微量栄養成分が</a:t>
              </a:r>
              <a:endParaRPr kumimoji="0" lang="en-US" altLang="ja-JP" sz="1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Unicode MS" panose="020B0604020202020204" pitchFamily="50" charset="-128"/>
                <a:ea typeface="HG丸ｺﾞｼｯｸM-PRO" panose="020F0600000000000000" pitchFamily="50" charset="-128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ja-JP" altLang="ja-JP" sz="12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 Unicode MS" panose="020B0604020202020204" pitchFamily="50" charset="-128"/>
                  <a:ea typeface="HG丸ｺﾞｼｯｸM-PRO" panose="020F0600000000000000" pitchFamily="50" charset="-128"/>
                </a:rPr>
                <a:t>バランス良く配 合</a:t>
              </a:r>
              <a:endParaRPr kumimoji="0" lang="ja-JP" altLang="ja-JP" sz="2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HG丸ｺﾞｼｯｸM-PRO" panose="020F0600000000000000" pitchFamily="50" charset="-128"/>
              </a:endParaRPr>
            </a:p>
          </p:txBody>
        </p:sp>
      </p:grpSp>
      <p:grpSp>
        <p:nvGrpSpPr>
          <p:cNvPr id="65" name="グループ化 64"/>
          <p:cNvGrpSpPr/>
          <p:nvPr/>
        </p:nvGrpSpPr>
        <p:grpSpPr>
          <a:xfrm>
            <a:off x="4602858" y="3435638"/>
            <a:ext cx="3829150" cy="3140397"/>
            <a:chOff x="4623920" y="3107356"/>
            <a:chExt cx="4237500" cy="3519226"/>
          </a:xfrm>
        </p:grpSpPr>
        <p:grpSp>
          <p:nvGrpSpPr>
            <p:cNvPr id="54" name="グループ化 53"/>
            <p:cNvGrpSpPr/>
            <p:nvPr/>
          </p:nvGrpSpPr>
          <p:grpSpPr>
            <a:xfrm>
              <a:off x="4623920" y="3107356"/>
              <a:ext cx="3374275" cy="3519226"/>
              <a:chOff x="5033071" y="1626282"/>
              <a:chExt cx="2194560" cy="2024992"/>
            </a:xfrm>
          </p:grpSpPr>
          <p:sp>
            <p:nvSpPr>
              <p:cNvPr id="56" name="六角形 55"/>
              <p:cNvSpPr/>
              <p:nvPr/>
            </p:nvSpPr>
            <p:spPr>
              <a:xfrm rot="5400000">
                <a:off x="5117855" y="1541498"/>
                <a:ext cx="2024992" cy="2194560"/>
              </a:xfrm>
              <a:prstGeom prst="hexagon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ea typeface="HG丸ｺﾞｼｯｸM-PRO" panose="020F0600000000000000" pitchFamily="50" charset="-128"/>
                </a:endParaRPr>
              </a:p>
            </p:txBody>
          </p:sp>
          <p:sp>
            <p:nvSpPr>
              <p:cNvPr id="57" name="六角形 56"/>
              <p:cNvSpPr/>
              <p:nvPr/>
            </p:nvSpPr>
            <p:spPr>
              <a:xfrm rot="5400000">
                <a:off x="5170308" y="1577006"/>
                <a:ext cx="1921970" cy="2117558"/>
              </a:xfrm>
              <a:prstGeom prst="hexagon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ea typeface="HG丸ｺﾞｼｯｸM-PRO" panose="020F0600000000000000" pitchFamily="50" charset="-128"/>
                </a:endParaRPr>
              </a:p>
            </p:txBody>
          </p:sp>
          <p:sp>
            <p:nvSpPr>
              <p:cNvPr id="58" name="テキスト ボックス 57"/>
              <p:cNvSpPr txBox="1"/>
              <p:nvPr/>
            </p:nvSpPr>
            <p:spPr>
              <a:xfrm>
                <a:off x="5191169" y="2030341"/>
                <a:ext cx="1905058" cy="4763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ja-JP" altLang="en-US" b="1" dirty="0"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HG丸ｺﾞｼｯｸM-PRO" panose="020F0600000000000000" pitchFamily="50" charset="-128"/>
                  </a:rPr>
                  <a:t>天然の</a:t>
                </a:r>
                <a:endParaRPr lang="en-US" altLang="ja-JP" b="1" dirty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G丸ｺﾞｼｯｸM-PRO" panose="020F0600000000000000" pitchFamily="50" charset="-128"/>
                </a:endParaRPr>
              </a:p>
              <a:p>
                <a:pPr algn="ctr"/>
                <a:r>
                  <a:rPr lang="ja-JP" altLang="en-US" sz="2400" b="1" dirty="0"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HG丸ｺﾞｼｯｸM-PRO" panose="020F0600000000000000" pitchFamily="50" charset="-128"/>
                  </a:rPr>
                  <a:t>ＳＯＤ抗酸化物質</a:t>
                </a:r>
                <a:endParaRPr lang="en-US" altLang="ja-JP" sz="2400" b="1" dirty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G丸ｺﾞｼｯｸM-PRO" panose="020F0600000000000000" pitchFamily="50" charset="-128"/>
                </a:endParaRPr>
              </a:p>
            </p:txBody>
          </p:sp>
        </p:grpSp>
        <p:pic>
          <p:nvPicPr>
            <p:cNvPr id="62" name="図 6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611442" y="5447470"/>
              <a:ext cx="3249978" cy="919363"/>
            </a:xfrm>
            <a:prstGeom prst="rect">
              <a:avLst/>
            </a:prstGeom>
          </p:spPr>
        </p:pic>
        <p:sp>
          <p:nvSpPr>
            <p:cNvPr id="63" name="Rectangle 5"/>
            <p:cNvSpPr>
              <a:spLocks noChangeArrowheads="1"/>
            </p:cNvSpPr>
            <p:nvPr/>
          </p:nvSpPr>
          <p:spPr bwMode="auto">
            <a:xfrm>
              <a:off x="4676183" y="4845140"/>
              <a:ext cx="3269747" cy="5173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ja-JP" altLang="ja-JP" sz="1200" b="1" dirty="0">
                  <a:solidFill>
                    <a:schemeClr val="bg1"/>
                  </a:solidFill>
                  <a:latin typeface="Arial Unicode MS" panose="020B0604020202020204" pitchFamily="50" charset="-128"/>
                  <a:ea typeface="HG丸ｺﾞｼｯｸM-PRO" panose="020F0600000000000000" pitchFamily="50" charset="-128"/>
                </a:rPr>
                <a:t>身体の健康を阻害する活性酸素と戦って</a:t>
              </a:r>
              <a:endParaRPr kumimoji="0" lang="en-US" altLang="ja-JP" sz="1200" b="1" dirty="0">
                <a:solidFill>
                  <a:schemeClr val="bg1"/>
                </a:solidFill>
                <a:latin typeface="Arial Unicode MS" panose="020B0604020202020204" pitchFamily="50" charset="-128"/>
                <a:ea typeface="HG丸ｺﾞｼｯｸM-PRO" panose="020F0600000000000000" pitchFamily="50" charset="-128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ja-JP" altLang="ja-JP" sz="1200" b="1" dirty="0">
                  <a:solidFill>
                    <a:schemeClr val="bg1"/>
                  </a:solidFill>
                  <a:latin typeface="Arial Unicode MS" panose="020B0604020202020204" pitchFamily="50" charset="-128"/>
                  <a:ea typeface="HG丸ｺﾞｼｯｸM-PRO" panose="020F0600000000000000" pitchFamily="50" charset="-128"/>
                </a:rPr>
                <a:t>健康維持に</a:t>
              </a:r>
              <a:r>
                <a:rPr kumimoji="0" lang="ja-JP" altLang="en-US" sz="1200" b="1" dirty="0">
                  <a:solidFill>
                    <a:schemeClr val="bg1"/>
                  </a:solidFill>
                  <a:latin typeface="Arial Unicode MS" panose="020B0604020202020204" pitchFamily="50" charset="-128"/>
                  <a:ea typeface="HG丸ｺﾞｼｯｸM-PRO" panose="020F0600000000000000" pitchFamily="50" charset="-128"/>
                </a:rPr>
                <a:t>効果</a:t>
              </a:r>
              <a:r>
                <a:rPr kumimoji="0" lang="ja-JP" altLang="ja-JP" sz="1200" b="1" dirty="0">
                  <a:solidFill>
                    <a:schemeClr val="bg1"/>
                  </a:solidFill>
                  <a:latin typeface="Arial Unicode MS" panose="020B0604020202020204" pitchFamily="50" charset="-128"/>
                  <a:ea typeface="HG丸ｺﾞｼｯｸM-PRO" panose="020F0600000000000000" pitchFamily="50" charset="-128"/>
                </a:rPr>
                <a:t> </a:t>
              </a:r>
            </a:p>
          </p:txBody>
        </p:sp>
      </p:grpSp>
      <p:grpSp>
        <p:nvGrpSpPr>
          <p:cNvPr id="3" name="グループ化 2"/>
          <p:cNvGrpSpPr/>
          <p:nvPr/>
        </p:nvGrpSpPr>
        <p:grpSpPr>
          <a:xfrm>
            <a:off x="1511193" y="3479371"/>
            <a:ext cx="2997936" cy="3133581"/>
            <a:chOff x="1511193" y="3479371"/>
            <a:chExt cx="2997936" cy="3133581"/>
          </a:xfrm>
        </p:grpSpPr>
        <p:grpSp>
          <p:nvGrpSpPr>
            <p:cNvPr id="64" name="グループ化 63"/>
            <p:cNvGrpSpPr/>
            <p:nvPr/>
          </p:nvGrpSpPr>
          <p:grpSpPr>
            <a:xfrm>
              <a:off x="1511193" y="3479371"/>
              <a:ext cx="2997936" cy="3133581"/>
              <a:chOff x="1081571" y="3107355"/>
              <a:chExt cx="3474115" cy="3561180"/>
            </a:xfrm>
          </p:grpSpPr>
          <p:grpSp>
            <p:nvGrpSpPr>
              <p:cNvPr id="46" name="グループ化 45"/>
              <p:cNvGrpSpPr/>
              <p:nvPr/>
            </p:nvGrpSpPr>
            <p:grpSpPr>
              <a:xfrm>
                <a:off x="1131493" y="3107355"/>
                <a:ext cx="3374275" cy="3519226"/>
                <a:chOff x="5033071" y="1626282"/>
                <a:chExt cx="2194560" cy="2024992"/>
              </a:xfrm>
            </p:grpSpPr>
            <p:sp>
              <p:nvSpPr>
                <p:cNvPr id="48" name="六角形 47"/>
                <p:cNvSpPr/>
                <p:nvPr/>
              </p:nvSpPr>
              <p:spPr>
                <a:xfrm rot="5400000">
                  <a:off x="5117855" y="1541498"/>
                  <a:ext cx="2024992" cy="2194560"/>
                </a:xfrm>
                <a:prstGeom prst="hexagon">
                  <a:avLst/>
                </a:prstGeom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>
                    <a:ea typeface="HG丸ｺﾞｼｯｸM-PRO" panose="020F0600000000000000" pitchFamily="50" charset="-128"/>
                  </a:endParaRPr>
                </a:p>
              </p:txBody>
            </p:sp>
            <p:sp>
              <p:nvSpPr>
                <p:cNvPr id="49" name="六角形 48"/>
                <p:cNvSpPr/>
                <p:nvPr/>
              </p:nvSpPr>
              <p:spPr>
                <a:xfrm rot="5400000">
                  <a:off x="5170308" y="1577006"/>
                  <a:ext cx="1921970" cy="2117558"/>
                </a:xfrm>
                <a:prstGeom prst="hexagon">
                  <a:avLst/>
                </a:prstGeom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>
                    <a:ea typeface="HG丸ｺﾞｼｯｸM-PRO" panose="020F0600000000000000" pitchFamily="50" charset="-128"/>
                  </a:endParaRPr>
                </a:p>
              </p:txBody>
            </p:sp>
          </p:grpSp>
          <p:sp>
            <p:nvSpPr>
              <p:cNvPr id="59" name="Rectangle 3"/>
              <p:cNvSpPr>
                <a:spLocks noChangeArrowheads="1"/>
              </p:cNvSpPr>
              <p:nvPr/>
            </p:nvSpPr>
            <p:spPr bwMode="auto">
              <a:xfrm>
                <a:off x="1081571" y="4823856"/>
                <a:ext cx="3474115" cy="9443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0" lang="ja-JP" altLang="ja-JP" sz="1200" b="1" dirty="0">
                    <a:solidFill>
                      <a:schemeClr val="bg1"/>
                    </a:solidFill>
                    <a:latin typeface="Arial Unicode MS" panose="020B0604020202020204" pitchFamily="50" charset="-128"/>
                    <a:ea typeface="HG丸ｺﾞｼｯｸM-PRO" panose="020F0600000000000000" pitchFamily="50" charset="-128"/>
                  </a:rPr>
                  <a:t>レモンの50倍</a:t>
                </a:r>
                <a:r>
                  <a:rPr kumimoji="0" lang="ja-JP" altLang="en-US" sz="1200" b="1" dirty="0" smtClean="0">
                    <a:solidFill>
                      <a:schemeClr val="bg1"/>
                    </a:solidFill>
                    <a:latin typeface="Arial Unicode MS" panose="020B0604020202020204" pitchFamily="50" charset="-128"/>
                    <a:ea typeface="HG丸ｺﾞｼｯｸM-PRO" panose="020F0600000000000000" pitchFamily="50" charset="-128"/>
                  </a:rPr>
                  <a:t>の</a:t>
                </a:r>
                <a:r>
                  <a:rPr kumimoji="0" lang="ja-JP" altLang="ja-JP" sz="1200" b="1" i="0" u="none" strike="noStrike" cap="none" normalizeH="0" baseline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Arial Unicode MS" panose="020B0604020202020204" pitchFamily="50" charset="-128"/>
                    <a:ea typeface="HG丸ｺﾞｼｯｸM-PRO" panose="020F0600000000000000" pitchFamily="50" charset="-128"/>
                  </a:rPr>
                  <a:t>ビタミン</a:t>
                </a:r>
                <a:r>
                  <a:rPr kumimoji="0" lang="en-US" altLang="ja-JP" sz="1200" b="1" i="0" u="none" strike="noStrike" cap="none" normalizeH="0" baseline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Arial Unicode MS" panose="020B0604020202020204" pitchFamily="50" charset="-128"/>
                    <a:ea typeface="HG丸ｺﾞｼｯｸM-PRO" panose="020F0600000000000000" pitchFamily="50" charset="-128"/>
                  </a:rPr>
                  <a:t>C</a:t>
                </a:r>
                <a:r>
                  <a:rPr kumimoji="0" lang="ja-JP" altLang="ja-JP" sz="1200" b="1" dirty="0">
                    <a:solidFill>
                      <a:schemeClr val="bg1"/>
                    </a:solidFill>
                    <a:latin typeface="Arial Unicode MS" panose="020B0604020202020204" pitchFamily="50" charset="-128"/>
                    <a:ea typeface="HG丸ｺﾞｼｯｸM-PRO" panose="020F0600000000000000" pitchFamily="50" charset="-128"/>
                  </a:rPr>
                  <a:t>、</a:t>
                </a:r>
                <a:endParaRPr kumimoji="0" lang="en-US" altLang="ja-JP" sz="1200" b="1" dirty="0">
                  <a:solidFill>
                    <a:schemeClr val="bg1"/>
                  </a:solidFill>
                  <a:latin typeface="Arial Unicode MS" panose="020B0604020202020204" pitchFamily="50" charset="-128"/>
                  <a:ea typeface="HG丸ｺﾞｼｯｸM-PRO" panose="020F0600000000000000" pitchFamily="50" charset="-128"/>
                </a:endParaRP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200" b="1" i="0" u="none" strike="noStrike" cap="none" normalizeH="0" baseline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Arial Unicode MS" panose="020B0604020202020204" pitchFamily="50" charset="-128"/>
                    <a:ea typeface="HG丸ｺﾞｼｯｸM-PRO" panose="020F0600000000000000" pitchFamily="50" charset="-128"/>
                  </a:rPr>
                  <a:t>ビタミンE</a:t>
                </a:r>
                <a:r>
                  <a:rPr kumimoji="0" lang="ja-JP" altLang="en-US" sz="1200" b="1" dirty="0">
                    <a:solidFill>
                      <a:schemeClr val="bg1"/>
                    </a:solidFill>
                    <a:latin typeface="Arial Unicode MS" panose="020B0604020202020204" pitchFamily="50" charset="-128"/>
                    <a:ea typeface="HG丸ｺﾞｼｯｸM-PRO" panose="020F0600000000000000" pitchFamily="50" charset="-128"/>
                  </a:rPr>
                  <a:t>、</a:t>
                </a:r>
                <a:r>
                  <a:rPr kumimoji="0" lang="ja-JP" altLang="ja-JP" sz="1200" b="1" i="0" u="none" strike="noStrike" cap="none" normalizeH="0" baseline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Arial Unicode MS" panose="020B0604020202020204" pitchFamily="50" charset="-128"/>
                    <a:ea typeface="HG丸ｺﾞｼｯｸM-PRO" panose="020F0600000000000000" pitchFamily="50" charset="-128"/>
                  </a:rPr>
                  <a:t>B1、B2、ミネラル類、</a:t>
                </a:r>
                <a:endParaRPr kumimoji="0" lang="en-US" altLang="ja-JP" sz="12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 Unicode MS" panose="020B0604020202020204" pitchFamily="50" charset="-128"/>
                  <a:ea typeface="HG丸ｺﾞｼｯｸM-PRO" panose="020F0600000000000000" pitchFamily="50" charset="-128"/>
                </a:endParaRP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ja-JP" sz="1200" b="1" i="0" u="none" strike="noStrike" cap="none" normalizeH="0" baseline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Arial Unicode MS" panose="020B0604020202020204" pitchFamily="50" charset="-128"/>
                    <a:ea typeface="HG丸ｺﾞｼｯｸM-PRO" panose="020F0600000000000000" pitchFamily="50" charset="-128"/>
                  </a:rPr>
                  <a:t>ポリフェノール、アミノ 酸などを含</a:t>
                </a:r>
                <a:r>
                  <a:rPr kumimoji="0" lang="ja-JP" altLang="en-US" sz="1200" b="1" i="0" u="none" strike="noStrike" cap="none" normalizeH="0" baseline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Arial Unicode MS" panose="020B0604020202020204" pitchFamily="50" charset="-128"/>
                    <a:ea typeface="HG丸ｺﾞｼｯｸM-PRO" panose="020F0600000000000000" pitchFamily="50" charset="-128"/>
                  </a:rPr>
                  <a:t>み</a:t>
                </a:r>
                <a:r>
                  <a:rPr kumimoji="0" lang="ja-JP" altLang="ja-JP" sz="1200" b="1" i="0" u="none" strike="noStrike" cap="none" normalizeH="0" baseline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Arial Unicode MS" panose="020B0604020202020204" pitchFamily="50" charset="-128"/>
                    <a:ea typeface="HG丸ｺﾞｼｯｸM-PRO" panose="020F0600000000000000" pitchFamily="50" charset="-128"/>
                  </a:rPr>
                  <a:t>、</a:t>
                </a:r>
                <a:endParaRPr kumimoji="0" lang="en-US" altLang="ja-JP" sz="12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 Unicode MS" panose="020B0604020202020204" pitchFamily="50" charset="-128"/>
                  <a:ea typeface="HG丸ｺﾞｼｯｸM-PRO" panose="020F0600000000000000" pitchFamily="50" charset="-128"/>
                </a:endParaRP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ja-JP" altLang="en-US" sz="1200" b="1" i="0" u="none" strike="noStrike" cap="none" normalizeH="0" baseline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Arial Unicode MS" panose="020B0604020202020204" pitchFamily="50" charset="-128"/>
                    <a:ea typeface="HG丸ｺﾞｼｯｸM-PRO" panose="020F0600000000000000" pitchFamily="50" charset="-128"/>
                  </a:rPr>
                  <a:t>身体を酸化から守る</a:t>
                </a:r>
                <a:endParaRPr kumimoji="0" lang="ja-JP" altLang="ja-JP" sz="12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HG丸ｺﾞｼｯｸM-PRO" panose="020F0600000000000000" pitchFamily="50" charset="-128"/>
                </a:endParaRPr>
              </a:p>
            </p:txBody>
          </p:sp>
          <p:sp>
            <p:nvSpPr>
              <p:cNvPr id="60" name="テキスト ボックス 59"/>
              <p:cNvSpPr txBox="1"/>
              <p:nvPr/>
            </p:nvSpPr>
            <p:spPr>
              <a:xfrm>
                <a:off x="1792524" y="3774529"/>
                <a:ext cx="1997310" cy="8394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ja-JP" altLang="en-US" b="1" dirty="0">
                    <a:solidFill>
                      <a:srgbClr val="FF66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G丸ｺﾞｼｯｸM-PRO" panose="020F0600000000000000" pitchFamily="50" charset="-128"/>
                    <a:ea typeface="HG丸ｺﾞｼｯｸM-PRO" panose="020F0600000000000000" pitchFamily="50" charset="-128"/>
                  </a:rPr>
                  <a:t>天然の</a:t>
                </a:r>
                <a:endParaRPr lang="en-US" altLang="ja-JP" b="1" dirty="0">
                  <a:solidFill>
                    <a:srgbClr val="FF66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G丸ｺﾞｼｯｸM-PRO" panose="020F0600000000000000" pitchFamily="50" charset="-128"/>
                  <a:ea typeface="HG丸ｺﾞｼｯｸM-PRO" panose="020F0600000000000000" pitchFamily="50" charset="-128"/>
                </a:endParaRPr>
              </a:p>
              <a:p>
                <a:pPr algn="ctr"/>
                <a:r>
                  <a:rPr kumimoji="1" lang="ja-JP" altLang="en-US" sz="2400" b="1" dirty="0" smtClean="0">
                    <a:solidFill>
                      <a:srgbClr val="FF66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G丸ｺﾞｼｯｸM-PRO" panose="020F0600000000000000" pitchFamily="50" charset="-128"/>
                    <a:ea typeface="HG丸ｺﾞｼｯｸM-PRO" panose="020F0600000000000000" pitchFamily="50" charset="-128"/>
                  </a:rPr>
                  <a:t>ビタミンＣ</a:t>
                </a:r>
                <a:endParaRPr kumimoji="1" lang="ja-JP" altLang="en-US" sz="2400" b="1" dirty="0">
                  <a:solidFill>
                    <a:srgbClr val="FF66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G丸ｺﾞｼｯｸM-PRO" panose="020F0600000000000000" pitchFamily="50" charset="-128"/>
                  <a:ea typeface="HG丸ｺﾞｼｯｸM-PRO" panose="020F0600000000000000" pitchFamily="50" charset="-128"/>
                </a:endParaRPr>
              </a:p>
            </p:txBody>
          </p:sp>
          <p:pic>
            <p:nvPicPr>
              <p:cNvPr id="61" name="図 60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690685" y="5802125"/>
                <a:ext cx="936488" cy="866410"/>
              </a:xfrm>
              <a:prstGeom prst="rect">
                <a:avLst/>
              </a:prstGeom>
            </p:spPr>
          </p:pic>
        </p:grpSp>
        <p:sp>
          <p:nvSpPr>
            <p:cNvPr id="2" name="正方形/長方形 1"/>
            <p:cNvSpPr/>
            <p:nvPr/>
          </p:nvSpPr>
          <p:spPr>
            <a:xfrm>
              <a:off x="2488554" y="3684509"/>
              <a:ext cx="1031051" cy="44627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ja-JP" altLang="en-US" sz="1200" b="1" dirty="0">
                  <a:solidFill>
                    <a:srgbClr val="0000C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G丸ｺﾞｼｯｸM-PRO" panose="020F0600000000000000" pitchFamily="50" charset="-128"/>
                </a:rPr>
                <a:t>刺</a:t>
              </a:r>
              <a:r>
                <a:rPr lang="ja-JP" altLang="en-US" sz="1200" b="1" dirty="0" smtClean="0">
                  <a:solidFill>
                    <a:srgbClr val="0000C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G丸ｺﾞｼｯｸM-PRO" panose="020F0600000000000000" pitchFamily="50" charset="-128"/>
                </a:rPr>
                <a:t>梨</a:t>
              </a:r>
              <a:endParaRPr lang="en-US" altLang="ja-JP" sz="12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G丸ｺﾞｼｯｸM-PRO" panose="020F0600000000000000" pitchFamily="50" charset="-128"/>
              </a:endParaRPr>
            </a:p>
            <a:p>
              <a:pPr algn="ctr"/>
              <a:r>
                <a:rPr lang="ja-JP" altLang="en-US" sz="1100" b="1" dirty="0" smtClean="0">
                  <a:solidFill>
                    <a:srgbClr val="0000C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G丸ｺﾞｼｯｸM-PRO" panose="020F0600000000000000" pitchFamily="50" charset="-128"/>
                </a:rPr>
                <a:t>（</a:t>
              </a:r>
              <a:r>
                <a:rPr lang="ja-JP" altLang="en-US" sz="1100" b="1" dirty="0">
                  <a:solidFill>
                    <a:srgbClr val="0000C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G丸ｺﾞｼｯｸM-PRO" panose="020F0600000000000000" pitchFamily="50" charset="-128"/>
                </a:rPr>
                <a:t>とげなし）</a:t>
              </a:r>
              <a:endParaRPr lang="ja-JP" altLang="en-US" sz="1100" dirty="0">
                <a:solidFill>
                  <a:srgbClr val="0000CC"/>
                </a:solidFill>
                <a:ea typeface="HG丸ｺﾞｼｯｸM-PRO" panose="020F0600000000000000" pitchFamily="50" charset="-128"/>
              </a:endParaRPr>
            </a:p>
          </p:txBody>
        </p:sp>
      </p:grpSp>
      <p:sp>
        <p:nvSpPr>
          <p:cNvPr id="29" name="タイトル 1"/>
          <p:cNvSpPr>
            <a:spLocks noGrp="1"/>
          </p:cNvSpPr>
          <p:nvPr>
            <p:ph type="title"/>
          </p:nvPr>
        </p:nvSpPr>
        <p:spPr>
          <a:xfrm>
            <a:off x="685346" y="195445"/>
            <a:ext cx="7765322" cy="805582"/>
          </a:xfrm>
        </p:spPr>
        <p:txBody>
          <a:bodyPr>
            <a:normAutofit/>
          </a:bodyPr>
          <a:lstStyle/>
          <a:p>
            <a:r>
              <a:rPr kumimoji="1" lang="ja-JP" altLang="en-US" dirty="0" smtClean="0"/>
              <a:t>ローヤルブラックゼリーの</a:t>
            </a:r>
            <a:r>
              <a:rPr kumimoji="1" lang="ja-JP" altLang="en-US" dirty="0" smtClean="0">
                <a:solidFill>
                  <a:srgbClr val="FFFF00"/>
                </a:solidFill>
              </a:rPr>
              <a:t>成分</a:t>
            </a:r>
            <a:endParaRPr kumimoji="1" lang="ja-JP" alt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5673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64F2C-29D2-48DF-B68E-4A5F8D2EF02B}" type="slidenum">
              <a:rPr kumimoji="1" lang="ja-JP" altLang="en-US" smtClean="0"/>
              <a:t>19</a:t>
            </a:fld>
            <a:endParaRPr kumimoji="1" lang="ja-JP" altLang="en-US" dirty="0"/>
          </a:p>
        </p:txBody>
      </p:sp>
      <p:grpSp>
        <p:nvGrpSpPr>
          <p:cNvPr id="5" name="グループ化 4"/>
          <p:cNvGrpSpPr/>
          <p:nvPr/>
        </p:nvGrpSpPr>
        <p:grpSpPr>
          <a:xfrm>
            <a:off x="1656682" y="237002"/>
            <a:ext cx="5146281" cy="750771"/>
            <a:chOff x="1116531" y="1260909"/>
            <a:chExt cx="5146281" cy="750771"/>
          </a:xfrm>
        </p:grpSpPr>
        <p:sp>
          <p:nvSpPr>
            <p:cNvPr id="6" name="メモ 5"/>
            <p:cNvSpPr/>
            <p:nvPr/>
          </p:nvSpPr>
          <p:spPr>
            <a:xfrm>
              <a:off x="1116531" y="1260909"/>
              <a:ext cx="5101389" cy="750771"/>
            </a:xfrm>
            <a:prstGeom prst="foldedCorner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b"/>
            <a:lstStyle/>
            <a:p>
              <a:pPr marL="36900" indent="0">
                <a:buNone/>
              </a:pPr>
              <a:endParaRPr lang="en-US" altLang="ja-JP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G丸ｺﾞｼｯｸM-PRO" panose="020F0600000000000000" pitchFamily="50" charset="-128"/>
              </a:endParaRPr>
            </a:p>
          </p:txBody>
        </p:sp>
        <p:sp>
          <p:nvSpPr>
            <p:cNvPr id="7" name="正方形/長方形 6"/>
            <p:cNvSpPr/>
            <p:nvPr/>
          </p:nvSpPr>
          <p:spPr>
            <a:xfrm>
              <a:off x="1116531" y="1343906"/>
              <a:ext cx="5146281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6900" indent="0">
                <a:buNone/>
              </a:pPr>
              <a:r>
                <a:rPr lang="ja-JP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G丸ｺﾞｼｯｸM-PRO" panose="020F0600000000000000" pitchFamily="50" charset="-128"/>
                </a:rPr>
                <a:t>②刺梨（とげなし）エキス</a:t>
              </a:r>
              <a:endParaRPr lang="en-US" altLang="ja-JP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G丸ｺﾞｼｯｸM-PRO" panose="020F0600000000000000" pitchFamily="50" charset="-128"/>
              </a:endParaRPr>
            </a:p>
          </p:txBody>
        </p:sp>
      </p:grp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64590" y="208125"/>
            <a:ext cx="1082132" cy="81159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正方形/長方形 8"/>
          <p:cNvSpPr/>
          <p:nvPr/>
        </p:nvSpPr>
        <p:spPr>
          <a:xfrm>
            <a:off x="38500" y="1311792"/>
            <a:ext cx="9047747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2400" b="1" dirty="0" smtClean="0">
                <a:effectLst>
                  <a:outerShdw blurRad="38100" dist="38100" dir="2700000" algn="tl">
                    <a:srgbClr val="FF0000">
                      <a:alpha val="43000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</a:t>
            </a:r>
            <a:r>
              <a:rPr lang="ja-JP" alt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0000">
                      <a:alpha val="43000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刺</a:t>
            </a:r>
            <a:r>
              <a:rPr lang="ja-JP" alt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FF0000">
                      <a:alpha val="43000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梨</a:t>
            </a:r>
            <a:r>
              <a:rPr lang="ja-JP" altLang="en-US" sz="2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</a:t>
            </a:r>
            <a:r>
              <a:rPr lang="ja-JP" alt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FF0000">
                      <a:alpha val="43000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トゲナシ</a:t>
            </a:r>
            <a:r>
              <a:rPr lang="ja-JP" altLang="en-US" sz="2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）はバラ科の</a:t>
            </a:r>
            <a:r>
              <a:rPr lang="ja-JP" altLang="en-US" sz="2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植物</a:t>
            </a:r>
            <a:endParaRPr lang="en-US" altLang="ja-JP" sz="2400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2400" dirty="0" smtClean="0">
                <a:ea typeface="HG丸ｺﾞｼｯｸM-PRO" panose="020F0600000000000000" pitchFamily="50" charset="-128"/>
              </a:rPr>
              <a:t>・</a:t>
            </a:r>
            <a:r>
              <a:rPr lang="ja-JP" altLang="en-US" sz="2400" dirty="0">
                <a:ea typeface="HG丸ｺﾞｼｯｸM-PRO" panose="020F0600000000000000" pitchFamily="50" charset="-128"/>
              </a:rPr>
              <a:t>果実に</a:t>
            </a:r>
            <a:r>
              <a:rPr lang="ja-JP" altLang="en-US" sz="2400" dirty="0" smtClean="0">
                <a:ea typeface="HG丸ｺﾞｼｯｸM-PRO" panose="020F0600000000000000" pitchFamily="50" charset="-128"/>
              </a:rPr>
              <a:t>は刺（とげ）が</a:t>
            </a:r>
            <a:r>
              <a:rPr lang="ja-JP" altLang="en-US" sz="2400" dirty="0">
                <a:ea typeface="HG丸ｺﾞｼｯｸM-PRO" panose="020F0600000000000000" pitchFamily="50" charset="-128"/>
              </a:rPr>
              <a:t>あり</a:t>
            </a:r>
            <a:r>
              <a:rPr lang="ja-JP" altLang="en-US" sz="2400" dirty="0" smtClean="0">
                <a:ea typeface="HG丸ｺﾞｼｯｸM-PRO" panose="020F0600000000000000" pitchFamily="50" charset="-128"/>
              </a:rPr>
              <a:t>、</a:t>
            </a:r>
            <a:endParaRPr lang="en-US" altLang="ja-JP" sz="2400" dirty="0" smtClean="0">
              <a:ea typeface="HG丸ｺﾞｼｯｸM-PRO" panose="020F0600000000000000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2400" dirty="0">
                <a:ea typeface="HG丸ｺﾞｼｯｸM-PRO" panose="020F0600000000000000" pitchFamily="50" charset="-128"/>
              </a:rPr>
              <a:t>　</a:t>
            </a:r>
            <a:r>
              <a:rPr lang="ja-JP" altLang="en-US" sz="2400" dirty="0" smtClean="0">
                <a:ea typeface="HG丸ｺﾞｼｯｸM-PRO" panose="020F0600000000000000" pitchFamily="50" charset="-128"/>
              </a:rPr>
              <a:t>梨</a:t>
            </a:r>
            <a:r>
              <a:rPr lang="ja-JP" altLang="en-US" sz="2400" dirty="0">
                <a:ea typeface="HG丸ｺﾞｼｯｸM-PRO" panose="020F0600000000000000" pitchFamily="50" charset="-128"/>
              </a:rPr>
              <a:t>のような色になることから</a:t>
            </a:r>
            <a:r>
              <a:rPr lang="ja-JP" altLang="en-US" sz="2400" dirty="0" smtClean="0">
                <a:ea typeface="HG丸ｺﾞｼｯｸM-PRO" panose="020F0600000000000000" pitchFamily="50" charset="-128"/>
              </a:rPr>
              <a:t>「刺梨</a:t>
            </a:r>
            <a:r>
              <a:rPr lang="ja-JP" altLang="en-US" sz="2400" dirty="0">
                <a:ea typeface="HG丸ｺﾞｼｯｸM-PRO" panose="020F0600000000000000" pitchFamily="50" charset="-128"/>
              </a:rPr>
              <a:t>（トゲナシ）」 </a:t>
            </a:r>
            <a:endParaRPr lang="en-US" altLang="ja-JP" sz="2400" dirty="0" smtClean="0">
              <a:ea typeface="HG丸ｺﾞｼｯｸM-PRO" panose="020F0600000000000000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2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・主に</a:t>
            </a:r>
            <a:r>
              <a:rPr lang="ja-JP" altLang="en-US" sz="2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中国南西部に</a:t>
            </a:r>
            <a:r>
              <a:rPr lang="ja-JP" altLang="en-US" sz="2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分布し、日本では「</a:t>
            </a:r>
            <a:r>
              <a:rPr lang="ja-JP" alt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FF0000">
                      <a:alpha val="43000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イザヨイバラ</a:t>
            </a:r>
            <a:r>
              <a:rPr lang="ja-JP" altLang="en-US" sz="2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」と</a:t>
            </a:r>
            <a:r>
              <a:rPr lang="ja-JP" altLang="en-US" sz="2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いう</a:t>
            </a:r>
            <a:endParaRPr lang="en-US" altLang="ja-JP" sz="2400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>
              <a:lnSpc>
                <a:spcPct val="150000"/>
              </a:lnSpc>
            </a:pPr>
            <a:endParaRPr lang="en-US" altLang="ja-JP" sz="2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2400" dirty="0" smtClean="0">
                <a:ea typeface="HG丸ｺﾞｼｯｸM-PRO" panose="020F0600000000000000" pitchFamily="50" charset="-128"/>
              </a:rPr>
              <a:t>・果実</a:t>
            </a:r>
            <a:r>
              <a:rPr lang="ja-JP" altLang="en-US" sz="2400" dirty="0">
                <a:ea typeface="HG丸ｺﾞｼｯｸM-PRO" panose="020F0600000000000000" pitchFamily="50" charset="-128"/>
              </a:rPr>
              <a:t>は消化不良や胃弱に</a:t>
            </a:r>
            <a:r>
              <a:rPr lang="ja-JP" altLang="en-US" sz="2400" dirty="0" smtClean="0">
                <a:ea typeface="HG丸ｺﾞｼｯｸM-PRO" panose="020F0600000000000000" pitchFamily="50" charset="-128"/>
              </a:rPr>
              <a:t>用い食用にしたり、刺梨酒として飲用</a:t>
            </a:r>
            <a:endParaRPr lang="en-US" altLang="ja-JP" sz="2400" dirty="0" smtClean="0">
              <a:ea typeface="HG丸ｺﾞｼｯｸM-PRO" panose="020F0600000000000000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2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・成分：ビタミンＣ、タンニン、</a:t>
            </a:r>
            <a:r>
              <a:rPr lang="ja-JP" altLang="en-US" sz="2400" dirty="0" smtClean="0">
                <a:ea typeface="HG丸ｺﾞｼｯｸM-PRO" panose="020F0600000000000000" pitchFamily="50" charset="-128"/>
              </a:rPr>
              <a:t>糖類</a:t>
            </a:r>
            <a:endParaRPr lang="en-US" altLang="ja-JP" sz="2400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>
              <a:lnSpc>
                <a:spcPct val="150000"/>
              </a:lnSpc>
            </a:pPr>
            <a:endParaRPr lang="en-US" altLang="ja-JP" sz="2400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2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</a:t>
            </a:r>
            <a:r>
              <a:rPr lang="ja-JP" altLang="en-US" sz="2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“</a:t>
            </a:r>
            <a:r>
              <a:rPr lang="ja-JP" alt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FF0000">
                      <a:alpha val="43000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ビタミンＣの王様</a:t>
            </a:r>
            <a:r>
              <a:rPr lang="ja-JP" altLang="en-US" sz="2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”　と</a:t>
            </a:r>
            <a:r>
              <a:rPr lang="ja-JP" altLang="en-US" sz="2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呼ばれる</a:t>
            </a:r>
            <a:r>
              <a:rPr lang="ja-JP" altLang="en-US" sz="2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ja-JP" altLang="en-US" sz="2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　　　　　　　　　　　</a:t>
            </a:r>
            <a:endParaRPr lang="ja-JP" altLang="en-US" sz="2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3678215" y="3545357"/>
            <a:ext cx="5183205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ja-JP" altLang="en-US" sz="1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花が常に一方だけ欠けていることから、十五夜の満月</a:t>
            </a:r>
            <a:r>
              <a:rPr lang="ja-JP" altLang="en-US" sz="14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から</a:t>
            </a:r>
            <a:endParaRPr lang="en-US" altLang="ja-JP" sz="1400" b="1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4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少し</a:t>
            </a:r>
            <a:r>
              <a:rPr lang="ja-JP" altLang="en-US" sz="1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欠けた月を意味する十六夜（イザヨイ）から</a:t>
            </a:r>
            <a:r>
              <a:rPr lang="ja-JP" altLang="en-US" sz="14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名づけられた</a:t>
            </a:r>
            <a:endParaRPr lang="ja-JP" altLang="en-US" sz="14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2" name="角丸四角形吹き出し 11"/>
          <p:cNvSpPr/>
          <p:nvPr/>
        </p:nvSpPr>
        <p:spPr>
          <a:xfrm>
            <a:off x="1656682" y="5293895"/>
            <a:ext cx="4359107" cy="413886"/>
          </a:xfrm>
          <a:prstGeom prst="wedgeRoundRectCallout">
            <a:avLst>
              <a:gd name="adj1" fmla="val -35583"/>
              <a:gd name="adj2" fmla="val -83383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ja-JP" altLang="en-US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レモンの数十倍、アセロラの</a:t>
            </a:r>
            <a:r>
              <a:rPr lang="en-US" altLang="ja-JP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1.5</a:t>
            </a:r>
            <a:r>
              <a:rPr lang="ja-JP" altLang="en-US" b="1" dirty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倍</a:t>
            </a:r>
            <a:r>
              <a:rPr lang="ja-JP" altLang="en-US" b="1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以上</a:t>
            </a:r>
            <a:endParaRPr lang="en-US" altLang="ja-JP" b="1" dirty="0">
              <a:solidFill>
                <a:schemeClr val="bg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3076" name="Picture 4" descr="https://m.media-amazon.com/images/I/81ryYMqvVcL._AC_SL1500_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0833" y="4636564"/>
            <a:ext cx="1306275" cy="2169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blogimg.goo.ne.jp/user_image/42/a0/f05b16cee92ac70aba3eef1d29fc8b8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9817" y="1131496"/>
            <a:ext cx="1933279" cy="1414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1528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image.rakuten.co.jp/seedcoms/cabinet/images/lp/kkuro_07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32" r="9329" b="9877"/>
          <a:stretch/>
        </p:blipFill>
        <p:spPr bwMode="auto">
          <a:xfrm>
            <a:off x="4753637" y="1113075"/>
            <a:ext cx="4237617" cy="4983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64F2C-29D2-48DF-B68E-4A5F8D2EF02B}" type="slidenum">
              <a:rPr kumimoji="1" lang="ja-JP" altLang="en-US" smtClean="0"/>
              <a:t>20</a:t>
            </a:fld>
            <a:endParaRPr kumimoji="1" lang="ja-JP" altLang="en-US" dirty="0"/>
          </a:p>
        </p:txBody>
      </p:sp>
      <p:grpSp>
        <p:nvGrpSpPr>
          <p:cNvPr id="5" name="グループ化 4"/>
          <p:cNvGrpSpPr/>
          <p:nvPr/>
        </p:nvGrpSpPr>
        <p:grpSpPr>
          <a:xfrm>
            <a:off x="2147570" y="217750"/>
            <a:ext cx="4032985" cy="750771"/>
            <a:chOff x="1116531" y="1260909"/>
            <a:chExt cx="4032985" cy="750771"/>
          </a:xfrm>
        </p:grpSpPr>
        <p:sp>
          <p:nvSpPr>
            <p:cNvPr id="6" name="メモ 5"/>
            <p:cNvSpPr/>
            <p:nvPr/>
          </p:nvSpPr>
          <p:spPr>
            <a:xfrm>
              <a:off x="1116531" y="1260909"/>
              <a:ext cx="4032985" cy="750771"/>
            </a:xfrm>
            <a:prstGeom prst="foldedCorner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b"/>
            <a:lstStyle/>
            <a:p>
              <a:pPr marL="36900" indent="0">
                <a:buNone/>
              </a:pPr>
              <a:endParaRPr lang="en-US" altLang="ja-JP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G丸ｺﾞｼｯｸM-PRO" panose="020F0600000000000000" pitchFamily="50" charset="-128"/>
              </a:endParaRPr>
            </a:p>
          </p:txBody>
        </p:sp>
        <p:sp>
          <p:nvSpPr>
            <p:cNvPr id="7" name="正方形/長方形 6"/>
            <p:cNvSpPr/>
            <p:nvPr/>
          </p:nvSpPr>
          <p:spPr>
            <a:xfrm>
              <a:off x="1116531" y="1343906"/>
              <a:ext cx="3915174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6900" indent="0">
                <a:buNone/>
              </a:pPr>
              <a:r>
                <a:rPr lang="ja-JP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G丸ｺﾞｼｯｸM-PRO" panose="020F0600000000000000" pitchFamily="50" charset="-128"/>
                </a:rPr>
                <a:t>③黒高麗人参エキス</a:t>
              </a:r>
              <a:endParaRPr lang="en-US" altLang="ja-JP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G丸ｺﾞｼｯｸM-PRO" panose="020F0600000000000000" pitchFamily="50" charset="-128"/>
              </a:endParaRPr>
            </a:p>
          </p:txBody>
        </p:sp>
      </p:grpSp>
      <p:sp>
        <p:nvSpPr>
          <p:cNvPr id="9" name="正方形/長方形 8"/>
          <p:cNvSpPr/>
          <p:nvPr/>
        </p:nvSpPr>
        <p:spPr>
          <a:xfrm>
            <a:off x="0" y="1282914"/>
            <a:ext cx="4841507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2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・約</a:t>
            </a:r>
            <a:r>
              <a:rPr lang="ja-JP" altLang="en-US" sz="2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二千</a:t>
            </a:r>
            <a:r>
              <a:rPr lang="ja-JP" altLang="en-US" sz="2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年前の中国の薬学書にも</a:t>
            </a:r>
            <a:endParaRPr lang="en-US" altLang="ja-JP" sz="2400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2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上薬</a:t>
            </a:r>
            <a:r>
              <a:rPr lang="ja-JP" altLang="en-US" sz="2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として記載</a:t>
            </a:r>
            <a:r>
              <a:rPr lang="ja-JP" altLang="en-US" sz="2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され</a:t>
            </a:r>
            <a:endParaRPr lang="en-US" altLang="ja-JP" sz="2400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2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ja-JP" altLang="en-US" sz="2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「</a:t>
            </a:r>
            <a:r>
              <a:rPr lang="ja-JP" alt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FF0000">
                      <a:alpha val="43000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不老長寿の薬</a:t>
            </a:r>
            <a:r>
              <a:rPr lang="ja-JP" altLang="en-US" sz="2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」として</a:t>
            </a:r>
            <a:r>
              <a:rPr lang="ja-JP" altLang="en-US" sz="2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珍重</a:t>
            </a:r>
            <a:endParaRPr lang="en-US" altLang="ja-JP" sz="2400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>
              <a:lnSpc>
                <a:spcPct val="150000"/>
              </a:lnSpc>
            </a:pPr>
            <a:endParaRPr lang="en-US" altLang="ja-JP" sz="2400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2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・６年根の高麗人参（水参）を</a:t>
            </a:r>
            <a:endParaRPr lang="en-US" altLang="ja-JP" sz="2400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2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９</a:t>
            </a:r>
            <a:r>
              <a:rPr lang="ja-JP" altLang="en-US" sz="2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回蒸し９回乾燥させたもの</a:t>
            </a:r>
            <a:endParaRPr lang="en-US" altLang="ja-JP" sz="2400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>
              <a:lnSpc>
                <a:spcPct val="150000"/>
              </a:lnSpc>
            </a:pPr>
            <a:endParaRPr lang="en-US" altLang="ja-JP" sz="2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2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</a:t>
            </a:r>
            <a:r>
              <a:rPr lang="ja-JP" altLang="en-US" sz="2400" dirty="0">
                <a:ea typeface="HG丸ｺﾞｼｯｸM-PRO" panose="020F0600000000000000" pitchFamily="50" charset="-128"/>
              </a:rPr>
              <a:t>白参・紅参を</a:t>
            </a:r>
            <a:r>
              <a:rPr lang="ja-JP" altLang="en-US" sz="2400" dirty="0" smtClean="0">
                <a:ea typeface="HG丸ｺﾞｼｯｸM-PRO" panose="020F0600000000000000" pitchFamily="50" charset="-128"/>
              </a:rPr>
              <a:t>超える</a:t>
            </a:r>
            <a:endParaRPr lang="en-US" altLang="ja-JP" sz="2400" dirty="0" smtClean="0">
              <a:ea typeface="HG丸ｺﾞｼｯｸM-PRO" panose="020F0600000000000000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2400" dirty="0">
                <a:ea typeface="HG丸ｺﾞｼｯｸM-PRO" panose="020F0600000000000000" pitchFamily="50" charset="-128"/>
              </a:rPr>
              <a:t>　</a:t>
            </a:r>
            <a:r>
              <a:rPr lang="ja-JP" altLang="en-US" sz="2400" dirty="0" smtClean="0">
                <a:ea typeface="HG丸ｺﾞｼｯｸM-PRO" panose="020F0600000000000000" pitchFamily="50" charset="-128"/>
              </a:rPr>
              <a:t>　　　　</a:t>
            </a:r>
            <a:r>
              <a:rPr lang="ja-JP" altLang="en-US" sz="3200" b="1" dirty="0" smtClean="0">
                <a:solidFill>
                  <a:srgbClr val="FF00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G丸ｺﾞｼｯｸM-PRO" panose="020F0600000000000000" pitchFamily="50" charset="-128"/>
              </a:rPr>
              <a:t>究極</a:t>
            </a:r>
            <a:r>
              <a:rPr lang="ja-JP" altLang="en-US" sz="3200" b="1" dirty="0">
                <a:solidFill>
                  <a:srgbClr val="FF00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G丸ｺﾞｼｯｸM-PRO" panose="020F0600000000000000" pitchFamily="50" charset="-128"/>
              </a:rPr>
              <a:t>の高麗人参</a:t>
            </a:r>
            <a:r>
              <a:rPr lang="ja-JP" altLang="en-US" sz="2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</a:p>
        </p:txBody>
      </p:sp>
      <p:grpSp>
        <p:nvGrpSpPr>
          <p:cNvPr id="16" name="グループ化 15"/>
          <p:cNvGrpSpPr/>
          <p:nvPr/>
        </p:nvGrpSpPr>
        <p:grpSpPr>
          <a:xfrm>
            <a:off x="4937894" y="6091763"/>
            <a:ext cx="3640947" cy="729342"/>
            <a:chOff x="4937894" y="6091763"/>
            <a:chExt cx="3640947" cy="729342"/>
          </a:xfrm>
        </p:grpSpPr>
        <p:sp>
          <p:nvSpPr>
            <p:cNvPr id="15" name="角丸四角形吹き出し 14"/>
            <p:cNvSpPr/>
            <p:nvPr/>
          </p:nvSpPr>
          <p:spPr>
            <a:xfrm>
              <a:off x="4937894" y="6091763"/>
              <a:ext cx="3640947" cy="729342"/>
            </a:xfrm>
            <a:prstGeom prst="wedgeRoundRectCallout">
              <a:avLst>
                <a:gd name="adj1" fmla="val 23844"/>
                <a:gd name="adj2" fmla="val -90587"/>
                <a:gd name="adj3" fmla="val 16667"/>
              </a:avLst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ea typeface="HG丸ｺﾞｼｯｸM-PRO" panose="020F0600000000000000" pitchFamily="50" charset="-128"/>
              </a:endParaRPr>
            </a:p>
          </p:txBody>
        </p:sp>
        <p:sp>
          <p:nvSpPr>
            <p:cNvPr id="13" name="正方形/長方形 12"/>
            <p:cNvSpPr/>
            <p:nvPr/>
          </p:nvSpPr>
          <p:spPr>
            <a:xfrm>
              <a:off x="5030478" y="6420995"/>
              <a:ext cx="354456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FF0000">
                        <a:alpha val="43000"/>
                      </a:srgbClr>
                    </a:outerShdw>
                  </a:effectLst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九蒸九</a:t>
              </a:r>
              <a:r>
                <a:rPr lang="ja-JP" altLang="en-US" sz="20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FF0000">
                        <a:alpha val="43000"/>
                      </a:srgbClr>
                    </a:outerShdw>
                  </a:effectLst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曝</a:t>
              </a:r>
              <a:r>
                <a:rPr lang="ja-JP" altLang="en-US" sz="1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（きゅうじょうきゅうばく）</a:t>
              </a:r>
              <a:endParaRPr lang="zh-CN" altLang="en-US" sz="1400" b="1" i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14" name="正方形/長方形 13"/>
            <p:cNvSpPr/>
            <p:nvPr/>
          </p:nvSpPr>
          <p:spPr>
            <a:xfrm>
              <a:off x="5068978" y="6166805"/>
              <a:ext cx="341632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ja-JP" altLang="en-US" sz="1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九回蒸して乾燥処理を</a:t>
              </a:r>
              <a:r>
                <a:rPr lang="ja-JP" altLang="en-US" sz="1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繰り返す伝統製法</a:t>
              </a:r>
              <a:endParaRPr lang="ja-JP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</p:grpSp>
      <p:grpSp>
        <p:nvGrpSpPr>
          <p:cNvPr id="17" name="グループ化 16"/>
          <p:cNvGrpSpPr/>
          <p:nvPr/>
        </p:nvGrpSpPr>
        <p:grpSpPr>
          <a:xfrm>
            <a:off x="6424521" y="209198"/>
            <a:ext cx="1069457" cy="767871"/>
            <a:chOff x="436973" y="6076560"/>
            <a:chExt cx="862938" cy="646371"/>
          </a:xfrm>
        </p:grpSpPr>
        <p:pic>
          <p:nvPicPr>
            <p:cNvPr id="18" name="Picture 18" descr="株式会社インターオン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973" y="6076560"/>
              <a:ext cx="862938" cy="646371"/>
            </a:xfrm>
            <a:prstGeom prst="roundRect">
              <a:avLst>
                <a:gd name="adj" fmla="val 16667"/>
              </a:avLst>
            </a:prstGeom>
            <a:solidFill>
              <a:schemeClr val="tx1">
                <a:alpha val="0"/>
              </a:schemeClr>
            </a:solidFill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/>
          </p:spPr>
        </p:pic>
        <p:sp>
          <p:nvSpPr>
            <p:cNvPr id="19" name="角丸四角形 18"/>
            <p:cNvSpPr/>
            <p:nvPr/>
          </p:nvSpPr>
          <p:spPr>
            <a:xfrm>
              <a:off x="548640" y="6094446"/>
              <a:ext cx="635267" cy="610406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ea typeface="HG丸ｺﾞｼｯｸM-PRO" panose="020F0600000000000000" pitchFamily="50" charset="-128"/>
              </a:endParaRPr>
            </a:p>
          </p:txBody>
        </p:sp>
        <p:pic>
          <p:nvPicPr>
            <p:cNvPr id="20" name="図 1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8286" y="6127450"/>
              <a:ext cx="816836" cy="5289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74555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ja-JP" altLang="en-US" sz="4400" dirty="0" smtClean="0"/>
              <a:t>この</a:t>
            </a:r>
            <a:r>
              <a:rPr lang="ja-JP" altLang="en-US" sz="4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0000">
                      <a:alpha val="43000"/>
                    </a:srgbClr>
                  </a:outerShdw>
                </a:effectLst>
              </a:rPr>
              <a:t>九蒸九曝黒参</a:t>
            </a:r>
            <a:r>
              <a:rPr kumimoji="1" lang="ja-JP" altLang="en-US" dirty="0" smtClean="0"/>
              <a:t>は</a:t>
            </a:r>
            <a:r>
              <a:rPr kumimoji="1" lang="en-US" altLang="ja-JP" dirty="0" smtClean="0"/>
              <a:t>…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64F2C-29D2-48DF-B68E-4A5F8D2EF02B}" type="slidenum">
              <a:rPr kumimoji="1" lang="ja-JP" altLang="en-US" smtClean="0"/>
              <a:t>21</a:t>
            </a:fld>
            <a:endParaRPr kumimoji="1" lang="ja-JP" altLang="en-US" dirty="0"/>
          </a:p>
        </p:txBody>
      </p:sp>
      <p:sp>
        <p:nvSpPr>
          <p:cNvPr id="5" name="正方形/長方形 4"/>
          <p:cNvSpPr/>
          <p:nvPr/>
        </p:nvSpPr>
        <p:spPr>
          <a:xfrm>
            <a:off x="320365" y="1254036"/>
            <a:ext cx="8390498" cy="6376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2400" b="1" dirty="0" smtClean="0">
                <a:effectLst>
                  <a:outerShdw blurRad="38100" dist="38100" dir="2700000" algn="tl">
                    <a:srgbClr val="FF0000">
                      <a:alpha val="43000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</a:t>
            </a:r>
            <a:r>
              <a:rPr lang="ja-JP" alt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0000">
                      <a:alpha val="43000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ジンセノサイド</a:t>
            </a:r>
            <a:r>
              <a:rPr lang="ja-JP" altLang="en-US" sz="2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と</a:t>
            </a:r>
            <a:r>
              <a:rPr lang="ja-JP" altLang="en-US" sz="2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呼ばれる</a:t>
            </a:r>
            <a:r>
              <a:rPr lang="ja-JP" altLang="en-US" sz="2400" dirty="0" smtClean="0">
                <a:solidFill>
                  <a:srgbClr val="FFFF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特徴的</a:t>
            </a:r>
            <a:r>
              <a:rPr lang="ja-JP" altLang="en-US" sz="2400" dirty="0">
                <a:solidFill>
                  <a:srgbClr val="FFFF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なサポニン量</a:t>
            </a:r>
            <a:r>
              <a:rPr lang="ja-JP" altLang="en-US" sz="2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が</a:t>
            </a:r>
            <a:r>
              <a:rPr lang="ja-JP" alt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FF0000">
                      <a:alpha val="43000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豊富</a:t>
            </a:r>
            <a:endParaRPr lang="ja-JP" altLang="en-US" sz="2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685346" y="1973915"/>
            <a:ext cx="3826689" cy="95410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ja-JP" altLang="en-US" sz="2000" dirty="0" smtClean="0">
                <a:ea typeface="HG丸ｺﾞｼｯｸM-PRO" panose="020F0600000000000000" pitchFamily="50" charset="-128"/>
              </a:rPr>
              <a:t>なんと、紅参の</a:t>
            </a:r>
            <a:r>
              <a:rPr lang="ja-JP" alt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G丸ｺﾞｼｯｸM-PRO" panose="020F0600000000000000" pitchFamily="50" charset="-128"/>
              </a:rPr>
              <a:t>２～１０倍</a:t>
            </a:r>
            <a:endParaRPr lang="en-US" altLang="ja-JP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HG丸ｺﾞｼｯｸM-PRO" panose="020F0600000000000000" pitchFamily="50" charset="-128"/>
            </a:endParaRPr>
          </a:p>
          <a:p>
            <a:r>
              <a:rPr kumimoji="1" lang="ja-JP" altLang="en-US" sz="2000" dirty="0" smtClean="0">
                <a:ea typeface="HG丸ｺﾞｼｯｸM-PRO" panose="020F0600000000000000" pitchFamily="50" charset="-128"/>
              </a:rPr>
              <a:t>　　　　白参の</a:t>
            </a:r>
            <a:r>
              <a:rPr lang="ja-JP" alt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G丸ｺﾞｼｯｸM-PRO" panose="020F0600000000000000" pitchFamily="50" charset="-128"/>
              </a:rPr>
              <a:t>５０倍</a:t>
            </a:r>
            <a:endParaRPr lang="ja-JP" alt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HG丸ｺﾞｼｯｸM-PRO" panose="020F0600000000000000" pitchFamily="50" charset="-128"/>
            </a:endParaRPr>
          </a:p>
        </p:txBody>
      </p:sp>
      <p:pic>
        <p:nvPicPr>
          <p:cNvPr id="7" name="Picture 4" descr="http://www.lamer-labo.com/wp/wp-content/uploads/2019/09/2018sasieKourai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7" t="16961" r="9582" b="18970"/>
          <a:stretch/>
        </p:blipFill>
        <p:spPr bwMode="auto">
          <a:xfrm>
            <a:off x="4854243" y="1900367"/>
            <a:ext cx="3933620" cy="3932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正方形/長方形 7"/>
          <p:cNvSpPr/>
          <p:nvPr/>
        </p:nvSpPr>
        <p:spPr>
          <a:xfrm>
            <a:off x="2825188" y="-33081"/>
            <a:ext cx="346921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1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0000">
                      <a:alpha val="43000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きゅうじょうきゅうばく   くろじん</a:t>
            </a:r>
            <a:endParaRPr lang="ja-JP" altLang="en-US" sz="1600" dirty="0">
              <a:ea typeface="HG丸ｺﾞｼｯｸM-PRO" panose="020F0600000000000000" pitchFamily="50" charset="-128"/>
            </a:endParaRPr>
          </a:p>
        </p:txBody>
      </p:sp>
      <p:pic>
        <p:nvPicPr>
          <p:cNvPr id="10" name="Picture 2" descr="黒参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27"/>
          <a:stretch/>
        </p:blipFill>
        <p:spPr bwMode="auto">
          <a:xfrm>
            <a:off x="151392" y="3101716"/>
            <a:ext cx="4531747" cy="201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テキスト ボックス 8"/>
          <p:cNvSpPr txBox="1"/>
          <p:nvPr/>
        </p:nvSpPr>
        <p:spPr>
          <a:xfrm>
            <a:off x="4997477" y="5958915"/>
            <a:ext cx="3647152" cy="73866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ja-JP" altLang="en-US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ジンセノサイドが蒸し・乾燥の</a:t>
            </a:r>
            <a:endParaRPr kumimoji="1" lang="en-US" altLang="ja-JP" b="1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繰り返しにより</a:t>
            </a:r>
            <a:r>
              <a:rPr lang="ja-JP" alt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飛躍的</a:t>
            </a:r>
            <a:r>
              <a:rPr lang="ja-JP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に増加</a:t>
            </a:r>
            <a:endParaRPr kumimoji="1" lang="ja-JP" altLang="en-U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12" name="図 11"/>
          <p:cNvPicPr>
            <a:picLocks noChangeAspect="1"/>
          </p:cNvPicPr>
          <p:nvPr/>
        </p:nvPicPr>
        <p:blipFill rotWithShape="1">
          <a:blip r:embed="rId4"/>
          <a:srcRect t="24822" r="78381" b="10788"/>
          <a:stretch/>
        </p:blipFill>
        <p:spPr>
          <a:xfrm>
            <a:off x="1905802" y="5170715"/>
            <a:ext cx="1300993" cy="157659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47188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5346" y="195445"/>
            <a:ext cx="6235218" cy="805582"/>
          </a:xfrm>
        </p:spPr>
        <p:txBody>
          <a:bodyPr/>
          <a:lstStyle/>
          <a:p>
            <a:r>
              <a:rPr lang="ja-JP" altLang="en-US" dirty="0"/>
              <a:t>さらに</a:t>
            </a:r>
            <a:r>
              <a:rPr lang="en-US" altLang="ja-JP" dirty="0"/>
              <a:t>...</a:t>
            </a:r>
            <a:r>
              <a:rPr lang="ja-JP" altLang="en-US" dirty="0">
                <a:solidFill>
                  <a:srgbClr val="FFFF00"/>
                </a:solidFill>
                <a:effectLst>
                  <a:outerShdw blurRad="38100" dist="38100" dir="2700000" algn="tl">
                    <a:srgbClr val="FF0000">
                      <a:alpha val="43000"/>
                    </a:srgbClr>
                  </a:outerShdw>
                </a:effectLst>
              </a:rPr>
              <a:t>黒参</a:t>
            </a:r>
            <a:r>
              <a:rPr lang="ja-JP" altLang="en-US" sz="3200" dirty="0"/>
              <a:t>（</a:t>
            </a:r>
            <a:r>
              <a:rPr lang="ja-JP" alt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FF0000">
                      <a:alpha val="43000"/>
                    </a:srgbClr>
                  </a:outerShdw>
                </a:effectLst>
              </a:rPr>
              <a:t>くろじん</a:t>
            </a:r>
            <a:r>
              <a:rPr lang="ja-JP" altLang="en-US" sz="3200" dirty="0"/>
              <a:t>）</a:t>
            </a:r>
            <a:r>
              <a:rPr lang="ja-JP" altLang="en-US" dirty="0"/>
              <a:t>の</a:t>
            </a:r>
            <a:endParaRPr kumimoji="1" lang="ja-JP" altLang="en-US" dirty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64F2C-29D2-48DF-B68E-4A5F8D2EF02B}" type="slidenum">
              <a:rPr kumimoji="1" lang="ja-JP" altLang="en-US" smtClean="0"/>
              <a:t>22</a:t>
            </a:fld>
            <a:endParaRPr kumimoji="1" lang="ja-JP" altLang="en-US" dirty="0"/>
          </a:p>
        </p:txBody>
      </p:sp>
      <p:sp>
        <p:nvSpPr>
          <p:cNvPr id="4" name="コンテンツ プレースホルダー 2"/>
          <p:cNvSpPr txBox="1">
            <a:spLocks/>
          </p:cNvSpPr>
          <p:nvPr/>
        </p:nvSpPr>
        <p:spPr>
          <a:xfrm>
            <a:off x="105878" y="1309035"/>
            <a:ext cx="8778240" cy="471639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kumimoji="1" sz="3200" b="1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いろはマル Medium" panose="020B0402020203020207" pitchFamily="50" charset="-128"/>
                <a:ea typeface="いろはマル Medium" panose="020B0402020203020207" pitchFamily="50" charset="-128"/>
                <a:cs typeface="いろはマル Medium" panose="020B0402020203020207" pitchFamily="50" charset="-128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kumimoji="1" sz="2800" b="1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いろはマル Medium" panose="020B0402020203020207" pitchFamily="50" charset="-128"/>
                <a:ea typeface="いろはマル Medium" panose="020B0402020203020207" pitchFamily="50" charset="-128"/>
                <a:cs typeface="いろはマル Medium" panose="020B0402020203020207" pitchFamily="50" charset="-128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kumimoji="1" sz="2400" b="1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いろはマル Medium" panose="020B0402020203020207" pitchFamily="50" charset="-128"/>
                <a:ea typeface="いろはマル Medium" panose="020B0402020203020207" pitchFamily="50" charset="-128"/>
                <a:cs typeface="いろはマル Medium" panose="020B0402020203020207" pitchFamily="50" charset="-128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kumimoji="1" sz="2000" b="1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いろはマル Medium" panose="020B0402020203020207" pitchFamily="50" charset="-128"/>
                <a:ea typeface="いろはマル Medium" panose="020B0402020203020207" pitchFamily="50" charset="-128"/>
                <a:cs typeface="いろはマル Medium" panose="020B0402020203020207" pitchFamily="50" charset="-128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kumimoji="1" sz="2000" b="1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いろはマル Medium" panose="020B0402020203020207" pitchFamily="50" charset="-128"/>
                <a:ea typeface="いろはマル Medium" panose="020B0402020203020207" pitchFamily="50" charset="-128"/>
                <a:cs typeface="いろはマル Medium" panose="020B0402020203020207" pitchFamily="50" charset="-128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kumimoji="1"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kumimoji="1"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kumimoji="1"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kumimoji="1"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36900" indent="0">
              <a:buFont typeface="Wingdings 2" charset="2"/>
              <a:buNone/>
            </a:pPr>
            <a:r>
              <a:rPr lang="ja-JP" altLang="en-US" sz="2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・組織の粒子がゾル（</a:t>
            </a:r>
            <a:r>
              <a:rPr lang="en-US" altLang="ja-JP" sz="2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sol</a:t>
            </a:r>
            <a:r>
              <a:rPr lang="ja-JP" altLang="en-US" sz="2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）状態からゲル（</a:t>
            </a:r>
            <a:r>
              <a:rPr lang="en-US" altLang="ja-JP" sz="2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gel</a:t>
            </a:r>
            <a:r>
              <a:rPr lang="ja-JP" altLang="en-US" sz="2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）に変化</a:t>
            </a:r>
            <a:endParaRPr lang="en-US" altLang="ja-JP" sz="2400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36900" indent="0">
              <a:buFont typeface="Wingdings 2" charset="2"/>
              <a:buNone/>
            </a:pPr>
            <a:endParaRPr lang="en-US" altLang="ja-JP" sz="2400" b="0" dirty="0" smtClean="0">
              <a:effectLst/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36900" indent="0">
              <a:buFont typeface="Wingdings 2" charset="2"/>
              <a:buNone/>
            </a:pPr>
            <a:r>
              <a:rPr lang="ja-JP" altLang="en-US" sz="2400" b="0" dirty="0" smtClean="0"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endParaRPr lang="en-US" altLang="ja-JP" sz="2400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36900" indent="0">
              <a:buFont typeface="Wingdings 2" charset="2"/>
              <a:buNone/>
            </a:pPr>
            <a:r>
              <a:rPr lang="ja-JP" altLang="en-US" sz="2400" b="0" dirty="0" smtClean="0"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endParaRPr lang="en-US" altLang="ja-JP" sz="2400" b="0" dirty="0" smtClean="0">
              <a:effectLst/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36900" indent="0">
              <a:buFont typeface="Wingdings 2" charset="2"/>
              <a:buNone/>
            </a:pPr>
            <a:r>
              <a:rPr lang="ja-JP" altLang="en-US" sz="2400" b="0" dirty="0" smtClean="0"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 </a:t>
            </a:r>
            <a:endParaRPr lang="en-US" altLang="ja-JP" sz="2400" b="0" dirty="0" smtClean="0">
              <a:effectLst/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36900" indent="0">
              <a:buFont typeface="Wingdings 2" charset="2"/>
              <a:buNone/>
            </a:pPr>
            <a:endParaRPr lang="en-US" altLang="ja-JP" sz="2400" b="0" dirty="0" smtClean="0">
              <a:effectLst/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36900" indent="0">
              <a:buFont typeface="Wingdings 2" charset="2"/>
              <a:buNone/>
            </a:pPr>
            <a:endParaRPr lang="en-US" altLang="ja-JP" sz="2400" b="0" dirty="0">
              <a:effectLst/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36900" indent="0">
              <a:buFont typeface="Wingdings 2" charset="2"/>
              <a:buNone/>
            </a:pPr>
            <a:endParaRPr lang="en-US" altLang="ja-JP" sz="2400" b="0" dirty="0" smtClean="0">
              <a:effectLst/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36900" indent="0">
              <a:buFont typeface="Wingdings 2" charset="2"/>
              <a:buNone/>
            </a:pPr>
            <a:r>
              <a:rPr lang="ja-JP" altLang="en-US" sz="2400" b="0" dirty="0" smtClean="0"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　　　　　　　　　　　　　　</a:t>
            </a:r>
            <a:r>
              <a:rPr lang="ja-JP" altLang="en-US" sz="2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　　</a:t>
            </a:r>
            <a:endParaRPr lang="en-US" altLang="ja-JP" sz="2400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36900" indent="0">
              <a:buFont typeface="Wingdings 2" charset="2"/>
              <a:buNone/>
            </a:pPr>
            <a:endParaRPr lang="en-US" altLang="ja-JP" sz="2400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7" name="Picture 6" descr="ゾルの覚え方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33" y="2098200"/>
            <a:ext cx="1763529" cy="3375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ゲルの覚え方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6708" y="2111948"/>
            <a:ext cx="1791466" cy="3375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右矢印 8"/>
          <p:cNvSpPr/>
          <p:nvPr/>
        </p:nvSpPr>
        <p:spPr>
          <a:xfrm>
            <a:off x="4477830" y="3574988"/>
            <a:ext cx="403095" cy="42213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ea typeface="HG丸ｺﾞｼｯｸM-PRO" panose="020F0600000000000000" pitchFamily="50" charset="-128"/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5400467" y="5346713"/>
            <a:ext cx="2683948" cy="55399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ja-JP" altLang="en-US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ゲル</a:t>
            </a:r>
            <a:r>
              <a:rPr lang="ja-JP" altLang="en-US" sz="1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</a:t>
            </a:r>
            <a:r>
              <a:rPr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ドイツ語</a:t>
            </a:r>
            <a:r>
              <a:rPr lang="ja-JP" altLang="en-US" sz="1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）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は英語</a:t>
            </a:r>
            <a:r>
              <a:rPr lang="ja-JP" altLang="en-US" sz="1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の</a:t>
            </a:r>
            <a:endParaRPr lang="en-US" altLang="ja-JP" sz="1400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「</a:t>
            </a:r>
            <a:r>
              <a:rPr lang="en-US" altLang="ja-JP" sz="14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Gel</a:t>
            </a:r>
            <a:r>
              <a:rPr lang="en-US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atin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</a:t>
            </a:r>
            <a:r>
              <a:rPr lang="ja-JP" altLang="en-US" sz="14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ゼラチン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）」の略</a:t>
            </a:r>
          </a:p>
        </p:txBody>
      </p:sp>
      <p:pic>
        <p:nvPicPr>
          <p:cNvPr id="12" name="Picture 2" descr="IMG_532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0564" y="57606"/>
            <a:ext cx="1838426" cy="1222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正方形/長方形 12"/>
          <p:cNvSpPr/>
          <p:nvPr/>
        </p:nvSpPr>
        <p:spPr>
          <a:xfrm>
            <a:off x="822198" y="1886842"/>
            <a:ext cx="3672800" cy="338554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ja-JP" altLang="en-US" sz="1600" dirty="0">
                <a:ea typeface="HG丸ｺﾞｼｯｸM-PRO" panose="020F0600000000000000" pitchFamily="50" charset="-128"/>
              </a:rPr>
              <a:t>分子量が大きく</a:t>
            </a:r>
            <a:r>
              <a:rPr lang="ja-JP" alt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G丸ｺﾞｼｯｸM-PRO" panose="020F0600000000000000" pitchFamily="50" charset="-128"/>
              </a:rPr>
              <a:t>体内に吸収されにくい</a:t>
            </a:r>
          </a:p>
        </p:txBody>
      </p:sp>
      <p:sp>
        <p:nvSpPr>
          <p:cNvPr id="15" name="正方形/長方形 14"/>
          <p:cNvSpPr/>
          <p:nvPr/>
        </p:nvSpPr>
        <p:spPr>
          <a:xfrm>
            <a:off x="4906041" y="1886842"/>
            <a:ext cx="3672800" cy="33855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ja-JP" altLang="en-US" sz="1600" dirty="0">
                <a:ea typeface="HG丸ｺﾞｼｯｸM-PRO" panose="020F0600000000000000" pitchFamily="50" charset="-128"/>
              </a:rPr>
              <a:t>分子量</a:t>
            </a:r>
            <a:r>
              <a:rPr lang="ja-JP" altLang="en-US" sz="1600" dirty="0" smtClean="0">
                <a:ea typeface="HG丸ｺﾞｼｯｸM-PRO" panose="020F0600000000000000" pitchFamily="50" charset="-128"/>
              </a:rPr>
              <a:t>が小さく</a:t>
            </a:r>
            <a:r>
              <a:rPr lang="ja-JP" altLang="en-U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G丸ｺﾞｼｯｸM-PRO" panose="020F0600000000000000" pitchFamily="50" charset="-128"/>
              </a:rPr>
              <a:t>体内</a:t>
            </a:r>
            <a:r>
              <a:rPr lang="ja-JP" alt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G丸ｺﾞｼｯｸM-PRO" panose="020F0600000000000000" pitchFamily="50" charset="-128"/>
              </a:rPr>
              <a:t>に吸収</a:t>
            </a:r>
            <a:r>
              <a:rPr lang="ja-JP" altLang="en-U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G丸ｺﾞｼｯｸM-PRO" panose="020F0600000000000000" pitchFamily="50" charset="-128"/>
              </a:rPr>
              <a:t>されやすい</a:t>
            </a:r>
            <a:endParaRPr lang="ja-JP" alt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HG丸ｺﾞｼｯｸM-PRO" panose="020F0600000000000000" pitchFamily="50" charset="-128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771429" y="5346713"/>
            <a:ext cx="3774335" cy="55399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ja-JP" altLang="en-US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ゾル</a:t>
            </a:r>
            <a:r>
              <a:rPr lang="ja-JP" altLang="en-US" sz="1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（ドイツ語）は英語の</a:t>
            </a:r>
            <a:endParaRPr lang="en-US" altLang="ja-JP" sz="1400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「</a:t>
            </a:r>
            <a:r>
              <a:rPr lang="en-US" altLang="ja-JP" sz="14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Sol</a:t>
            </a:r>
            <a:r>
              <a:rPr lang="en-US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ution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（ソリューション＝</a:t>
            </a:r>
            <a:r>
              <a:rPr lang="ja-JP" altLang="en-US" sz="14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溶液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）」の</a:t>
            </a:r>
            <a:r>
              <a:rPr lang="ja-JP" altLang="en-US" sz="14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略</a:t>
            </a:r>
            <a:endParaRPr lang="en-US" altLang="ja-JP" sz="1400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7" name="正方形/長方形 16"/>
          <p:cNvSpPr/>
          <p:nvPr/>
        </p:nvSpPr>
        <p:spPr>
          <a:xfrm>
            <a:off x="1194763" y="6112804"/>
            <a:ext cx="6890348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marL="36900" indent="0">
              <a:buFont typeface="Wingdings 2" charset="2"/>
              <a:buNone/>
            </a:pPr>
            <a:r>
              <a:rPr lang="ja-JP" altLang="en-US" sz="3200" b="1" dirty="0" smtClean="0">
                <a:solidFill>
                  <a:srgbClr val="0000CC"/>
                </a:solidFill>
                <a:effectLst>
                  <a:outerShdw blurRad="9525" dist="25400" dir="14640000" algn="tl" rotWithShape="0">
                    <a:srgbClr val="FF0000">
                      <a:alpha val="30000"/>
                    </a:srgbClr>
                  </a:outerShdw>
                </a:effectLst>
                <a:ea typeface="HG丸ｺﾞｼｯｸM-PRO" panose="020F0600000000000000" pitchFamily="50" charset="-128"/>
              </a:rPr>
              <a:t>劇的に、消化</a:t>
            </a:r>
            <a:r>
              <a:rPr lang="ja-JP" altLang="en-US" sz="3200" b="1" dirty="0">
                <a:solidFill>
                  <a:srgbClr val="0000CC"/>
                </a:solidFill>
                <a:effectLst>
                  <a:outerShdw blurRad="9525" dist="25400" dir="14640000" algn="tl" rotWithShape="0">
                    <a:srgbClr val="FF0000">
                      <a:alpha val="30000"/>
                    </a:srgbClr>
                  </a:outerShdw>
                </a:effectLst>
                <a:ea typeface="HG丸ｺﾞｼｯｸM-PRO" panose="020F0600000000000000" pitchFamily="50" charset="-128"/>
              </a:rPr>
              <a:t>吸収が良く</a:t>
            </a:r>
            <a:r>
              <a:rPr lang="ja-JP" altLang="en-US" sz="2800" b="1" dirty="0" smtClean="0">
                <a:ea typeface="HG丸ｺﾞｼｯｸM-PRO" panose="020F0600000000000000" pitchFamily="50" charset="-128"/>
              </a:rPr>
              <a:t>なりました！</a:t>
            </a:r>
            <a:endParaRPr lang="ja-JP" altLang="en-US" sz="2800" b="1" dirty="0">
              <a:ea typeface="HG丸ｺﾞｼｯｸM-PRO" panose="020F06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22791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3" grpId="0" animBg="1"/>
      <p:bldP spid="15" grpId="0" animBg="1"/>
      <p:bldP spid="16" grpId="0" animBg="1"/>
      <p:bldP spid="1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高麗ニンジンの効果効能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64F2C-29D2-48DF-B68E-4A5F8D2EF02B}" type="slidenum">
              <a:rPr kumimoji="1" lang="ja-JP" altLang="en-US" smtClean="0"/>
              <a:t>23</a:t>
            </a:fld>
            <a:endParaRPr kumimoji="1" lang="ja-JP" altLang="en-US" dirty="0"/>
          </a:p>
        </p:txBody>
      </p:sp>
      <p:sp>
        <p:nvSpPr>
          <p:cNvPr id="3" name="角丸四角形 2"/>
          <p:cNvSpPr/>
          <p:nvPr/>
        </p:nvSpPr>
        <p:spPr>
          <a:xfrm>
            <a:off x="943278" y="1405287"/>
            <a:ext cx="2338939" cy="70264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G丸ｺﾞｼｯｸM-PRO" panose="020F0600000000000000" pitchFamily="50" charset="-128"/>
              </a:rPr>
              <a:t>ストレス解消</a:t>
            </a:r>
            <a:endParaRPr kumimoji="1" lang="ja-JP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HG丸ｺﾞｼｯｸM-PRO" panose="020F0600000000000000" pitchFamily="50" charset="-128"/>
            </a:endParaRPr>
          </a:p>
        </p:txBody>
      </p:sp>
      <p:sp>
        <p:nvSpPr>
          <p:cNvPr id="6" name="角丸四角形 5"/>
          <p:cNvSpPr/>
          <p:nvPr/>
        </p:nvSpPr>
        <p:spPr>
          <a:xfrm>
            <a:off x="3415366" y="1405287"/>
            <a:ext cx="2338939" cy="70264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G丸ｺﾞｼｯｸM-PRO" panose="020F0600000000000000" pitchFamily="50" charset="-128"/>
              </a:rPr>
              <a:t>自律神経調整</a:t>
            </a:r>
            <a:endParaRPr kumimoji="1" lang="ja-JP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HG丸ｺﾞｼｯｸM-PRO" panose="020F0600000000000000" pitchFamily="50" charset="-128"/>
            </a:endParaRPr>
          </a:p>
        </p:txBody>
      </p:sp>
      <p:sp>
        <p:nvSpPr>
          <p:cNvPr id="7" name="角丸四角形 6"/>
          <p:cNvSpPr/>
          <p:nvPr/>
        </p:nvSpPr>
        <p:spPr>
          <a:xfrm>
            <a:off x="5887454" y="1405287"/>
            <a:ext cx="2338939" cy="70264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G丸ｺﾞｼｯｸM-PRO" panose="020F0600000000000000" pitchFamily="50" charset="-128"/>
              </a:rPr>
              <a:t>老化防止</a:t>
            </a:r>
            <a:endParaRPr kumimoji="1" lang="ja-JP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HG丸ｺﾞｼｯｸM-PRO" panose="020F0600000000000000" pitchFamily="50" charset="-128"/>
            </a:endParaRPr>
          </a:p>
        </p:txBody>
      </p:sp>
      <p:sp>
        <p:nvSpPr>
          <p:cNvPr id="8" name="角丸四角形 7"/>
          <p:cNvSpPr/>
          <p:nvPr/>
        </p:nvSpPr>
        <p:spPr>
          <a:xfrm>
            <a:off x="943278" y="2472087"/>
            <a:ext cx="2338939" cy="70264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G丸ｺﾞｼｯｸM-PRO" panose="020F0600000000000000" pitchFamily="50" charset="-128"/>
              </a:rPr>
              <a:t>美肌</a:t>
            </a:r>
            <a:endParaRPr kumimoji="1" lang="ja-JP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HG丸ｺﾞｼｯｸM-PRO" panose="020F0600000000000000" pitchFamily="50" charset="-128"/>
            </a:endParaRPr>
          </a:p>
        </p:txBody>
      </p:sp>
      <p:sp>
        <p:nvSpPr>
          <p:cNvPr id="9" name="角丸四角形 8"/>
          <p:cNvSpPr/>
          <p:nvPr/>
        </p:nvSpPr>
        <p:spPr>
          <a:xfrm>
            <a:off x="3415366" y="2472087"/>
            <a:ext cx="2338939" cy="70264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G丸ｺﾞｼｯｸM-PRO" panose="020F0600000000000000" pitchFamily="50" charset="-128"/>
              </a:rPr>
              <a:t>抗肥満効果</a:t>
            </a:r>
            <a:endParaRPr kumimoji="1" lang="ja-JP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HG丸ｺﾞｼｯｸM-PRO" panose="020F0600000000000000" pitchFamily="50" charset="-128"/>
            </a:endParaRPr>
          </a:p>
        </p:txBody>
      </p:sp>
      <p:sp>
        <p:nvSpPr>
          <p:cNvPr id="10" name="角丸四角形 9"/>
          <p:cNvSpPr/>
          <p:nvPr/>
        </p:nvSpPr>
        <p:spPr>
          <a:xfrm>
            <a:off x="5887454" y="2472087"/>
            <a:ext cx="2338939" cy="70264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G丸ｺﾞｼｯｸM-PRO" panose="020F0600000000000000" pitchFamily="50" charset="-128"/>
              </a:rPr>
              <a:t>学習能力改善</a:t>
            </a:r>
            <a:endParaRPr kumimoji="1" lang="ja-JP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HG丸ｺﾞｼｯｸM-PRO" panose="020F0600000000000000" pitchFamily="50" charset="-128"/>
            </a:endParaRPr>
          </a:p>
        </p:txBody>
      </p:sp>
      <p:sp>
        <p:nvSpPr>
          <p:cNvPr id="14" name="角丸四角形 13"/>
          <p:cNvSpPr/>
          <p:nvPr/>
        </p:nvSpPr>
        <p:spPr>
          <a:xfrm>
            <a:off x="943278" y="3538887"/>
            <a:ext cx="2338939" cy="70264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G丸ｺﾞｼｯｸM-PRO" panose="020F0600000000000000" pitchFamily="50" charset="-128"/>
              </a:rPr>
              <a:t>物忘れ予防</a:t>
            </a:r>
            <a:endParaRPr kumimoji="1" lang="ja-JP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HG丸ｺﾞｼｯｸM-PRO" panose="020F0600000000000000" pitchFamily="50" charset="-128"/>
            </a:endParaRPr>
          </a:p>
        </p:txBody>
      </p:sp>
      <p:sp>
        <p:nvSpPr>
          <p:cNvPr id="15" name="角丸四角形 14"/>
          <p:cNvSpPr/>
          <p:nvPr/>
        </p:nvSpPr>
        <p:spPr>
          <a:xfrm>
            <a:off x="3415366" y="3538887"/>
            <a:ext cx="2338939" cy="70264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G丸ｺﾞｼｯｸM-PRO" panose="020F0600000000000000" pitchFamily="50" charset="-128"/>
              </a:rPr>
              <a:t>冷え性</a:t>
            </a:r>
            <a:endParaRPr kumimoji="1" lang="ja-JP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HG丸ｺﾞｼｯｸM-PRO" panose="020F0600000000000000" pitchFamily="50" charset="-128"/>
            </a:endParaRPr>
          </a:p>
        </p:txBody>
      </p:sp>
      <p:sp>
        <p:nvSpPr>
          <p:cNvPr id="16" name="角丸四角形 15"/>
          <p:cNvSpPr/>
          <p:nvPr/>
        </p:nvSpPr>
        <p:spPr>
          <a:xfrm>
            <a:off x="5887454" y="3538887"/>
            <a:ext cx="2338939" cy="70264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G丸ｺﾞｼｯｸM-PRO" panose="020F0600000000000000" pitchFamily="50" charset="-128"/>
              </a:rPr>
              <a:t>むくみ</a:t>
            </a:r>
            <a:endParaRPr kumimoji="1" lang="ja-JP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HG丸ｺﾞｼｯｸM-PRO" panose="020F0600000000000000" pitchFamily="50" charset="-128"/>
            </a:endParaRPr>
          </a:p>
        </p:txBody>
      </p:sp>
      <p:sp>
        <p:nvSpPr>
          <p:cNvPr id="17" name="角丸四角形 16"/>
          <p:cNvSpPr/>
          <p:nvPr/>
        </p:nvSpPr>
        <p:spPr>
          <a:xfrm>
            <a:off x="943278" y="4605687"/>
            <a:ext cx="2338939" cy="70264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G丸ｺﾞｼｯｸM-PRO" panose="020F0600000000000000" pitchFamily="50" charset="-128"/>
              </a:rPr>
              <a:t>血栓</a:t>
            </a:r>
            <a:r>
              <a:rPr kumimoji="1" lang="ja-JP" alt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G丸ｺﾞｼｯｸM-PRO" panose="020F0600000000000000" pitchFamily="50" charset="-128"/>
              </a:rPr>
              <a:t>予防</a:t>
            </a:r>
            <a:endParaRPr kumimoji="1" lang="ja-JP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HG丸ｺﾞｼｯｸM-PRO" panose="020F0600000000000000" pitchFamily="50" charset="-128"/>
            </a:endParaRPr>
          </a:p>
        </p:txBody>
      </p:sp>
      <p:sp>
        <p:nvSpPr>
          <p:cNvPr id="18" name="角丸四角形 17"/>
          <p:cNvSpPr/>
          <p:nvPr/>
        </p:nvSpPr>
        <p:spPr>
          <a:xfrm>
            <a:off x="3415366" y="4605687"/>
            <a:ext cx="2338939" cy="70264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G丸ｺﾞｼｯｸM-PRO" panose="020F0600000000000000" pitchFamily="50" charset="-128"/>
              </a:rPr>
              <a:t>アトピー改善</a:t>
            </a:r>
            <a:endParaRPr kumimoji="1" lang="ja-JP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HG丸ｺﾞｼｯｸM-PRO" panose="020F0600000000000000" pitchFamily="50" charset="-128"/>
            </a:endParaRPr>
          </a:p>
        </p:txBody>
      </p:sp>
      <p:sp>
        <p:nvSpPr>
          <p:cNvPr id="19" name="角丸四角形 18"/>
          <p:cNvSpPr/>
          <p:nvPr/>
        </p:nvSpPr>
        <p:spPr>
          <a:xfrm>
            <a:off x="5887454" y="4605687"/>
            <a:ext cx="2338939" cy="70264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G丸ｺﾞｼｯｸM-PRO" panose="020F0600000000000000" pitchFamily="50" charset="-128"/>
              </a:rPr>
              <a:t>血圧調整</a:t>
            </a:r>
            <a:endParaRPr kumimoji="1" lang="ja-JP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HG丸ｺﾞｼｯｸM-PRO" panose="020F0600000000000000" pitchFamily="50" charset="-128"/>
            </a:endParaRPr>
          </a:p>
        </p:txBody>
      </p:sp>
      <p:sp>
        <p:nvSpPr>
          <p:cNvPr id="20" name="角丸四角形 19"/>
          <p:cNvSpPr/>
          <p:nvPr/>
        </p:nvSpPr>
        <p:spPr>
          <a:xfrm>
            <a:off x="943278" y="5672487"/>
            <a:ext cx="2338939" cy="70264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G丸ｺﾞｼｯｸM-PRO" panose="020F0600000000000000" pitchFamily="50" charset="-128"/>
              </a:rPr>
              <a:t>肝機能保護</a:t>
            </a:r>
            <a:endParaRPr kumimoji="1" lang="ja-JP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HG丸ｺﾞｼｯｸM-PRO" panose="020F0600000000000000" pitchFamily="50" charset="-128"/>
            </a:endParaRPr>
          </a:p>
        </p:txBody>
      </p:sp>
      <p:sp>
        <p:nvSpPr>
          <p:cNvPr id="21" name="角丸四角形 20"/>
          <p:cNvSpPr/>
          <p:nvPr/>
        </p:nvSpPr>
        <p:spPr>
          <a:xfrm>
            <a:off x="3415366" y="5672487"/>
            <a:ext cx="2338939" cy="70264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G丸ｺﾞｼｯｸM-PRO" panose="020F0600000000000000" pitchFamily="50" charset="-128"/>
              </a:rPr>
              <a:t>疲労回復</a:t>
            </a:r>
            <a:endParaRPr kumimoji="1" lang="ja-JP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HG丸ｺﾞｼｯｸM-PRO" panose="020F0600000000000000" pitchFamily="50" charset="-128"/>
            </a:endParaRPr>
          </a:p>
        </p:txBody>
      </p:sp>
      <p:grpSp>
        <p:nvGrpSpPr>
          <p:cNvPr id="24" name="グループ化 23"/>
          <p:cNvGrpSpPr/>
          <p:nvPr/>
        </p:nvGrpSpPr>
        <p:grpSpPr>
          <a:xfrm>
            <a:off x="6085851" y="5733447"/>
            <a:ext cx="2492990" cy="646331"/>
            <a:chOff x="6085851" y="5733447"/>
            <a:chExt cx="2492990" cy="646331"/>
          </a:xfrm>
        </p:grpSpPr>
        <p:sp>
          <p:nvSpPr>
            <p:cNvPr id="22" name="角丸四角形 21"/>
            <p:cNvSpPr/>
            <p:nvPr/>
          </p:nvSpPr>
          <p:spPr>
            <a:xfrm>
              <a:off x="6201401" y="5743072"/>
              <a:ext cx="699913" cy="280737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G丸ｺﾞｼｯｸM-PRO" panose="020F0600000000000000" pitchFamily="50" charset="-128"/>
              </a:endParaRPr>
            </a:p>
          </p:txBody>
        </p:sp>
        <p:sp>
          <p:nvSpPr>
            <p:cNvPr id="23" name="テキスト ボックス 22"/>
            <p:cNvSpPr txBox="1"/>
            <p:nvPr/>
          </p:nvSpPr>
          <p:spPr>
            <a:xfrm>
              <a:off x="6085851" y="5733447"/>
              <a:ext cx="249299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dirty="0" smtClean="0">
                  <a:ea typeface="HG丸ｺﾞｼｯｸM-PRO" panose="020F0600000000000000" pitchFamily="50" charset="-128"/>
                </a:rPr>
                <a:t>　　　 は、</a:t>
              </a:r>
              <a:endParaRPr kumimoji="1" lang="en-US" altLang="ja-JP" dirty="0" smtClean="0">
                <a:ea typeface="HG丸ｺﾞｼｯｸM-PRO" panose="020F0600000000000000" pitchFamily="50" charset="-128"/>
              </a:endParaRPr>
            </a:p>
            <a:p>
              <a:r>
                <a:rPr kumimoji="1" lang="ja-JP" altLang="en-US" dirty="0" smtClean="0">
                  <a:ea typeface="HG丸ｺﾞｼｯｸM-PRO" panose="020F0600000000000000" pitchFamily="50" charset="-128"/>
                </a:rPr>
                <a:t>黒参が特に効果がある</a:t>
              </a:r>
              <a:endParaRPr kumimoji="1" lang="ja-JP" altLang="en-US" dirty="0">
                <a:ea typeface="HG丸ｺﾞｼｯｸM-PRO" panose="020F0600000000000000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74229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  <p:bldP spid="8" grpId="0" animBg="1"/>
      <p:bldP spid="9" grpId="0" animBg="1"/>
      <p:bldP spid="10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64F2C-29D2-48DF-B68E-4A5F8D2EF02B}" type="slidenum">
              <a:rPr kumimoji="1" lang="ja-JP" altLang="en-US" smtClean="0"/>
              <a:t>24</a:t>
            </a:fld>
            <a:endParaRPr kumimoji="1" lang="ja-JP" alt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269507" y="683393"/>
            <a:ext cx="44935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b="1" dirty="0" smtClean="0">
                <a:ea typeface="HG丸ｺﾞｼｯｸM-PRO" panose="020F0600000000000000" pitchFamily="50" charset="-128"/>
              </a:rPr>
              <a:t>以上が、リニューアルした</a:t>
            </a:r>
            <a:endParaRPr kumimoji="1" lang="ja-JP" altLang="en-US" sz="2800" b="1" dirty="0">
              <a:ea typeface="HG丸ｺﾞｼｯｸM-PRO" panose="020F0600000000000000" pitchFamily="50" charset="-128"/>
            </a:endParaRPr>
          </a:p>
        </p:txBody>
      </p:sp>
      <p:grpSp>
        <p:nvGrpSpPr>
          <p:cNvPr id="8" name="グループ化 7"/>
          <p:cNvGrpSpPr/>
          <p:nvPr/>
        </p:nvGrpSpPr>
        <p:grpSpPr>
          <a:xfrm>
            <a:off x="795525" y="1206613"/>
            <a:ext cx="4665351" cy="830997"/>
            <a:chOff x="2037184" y="1620500"/>
            <a:chExt cx="4665351" cy="830997"/>
          </a:xfrm>
        </p:grpSpPr>
        <p:sp>
          <p:nvSpPr>
            <p:cNvPr id="6" name="テキスト ボックス 5"/>
            <p:cNvSpPr txBox="1"/>
            <p:nvPr/>
          </p:nvSpPr>
          <p:spPr>
            <a:xfrm>
              <a:off x="3811604" y="1620500"/>
              <a:ext cx="2890931" cy="83099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kumimoji="1" lang="en-US" altLang="ja-JP" sz="4800" spc="600" dirty="0" smtClean="0">
                  <a:solidFill>
                    <a:schemeClr val="accent2"/>
                  </a:solidFill>
                  <a:latin typeface="Luminari" panose="02000505000000020004" pitchFamily="2" charset="0"/>
                  <a:ea typeface="HG丸ｺﾞｼｯｸM-PRO" panose="020F0600000000000000" pitchFamily="50" charset="-128"/>
                </a:rPr>
                <a:t>Black</a:t>
              </a:r>
              <a:endParaRPr kumimoji="1" lang="ja-JP" altLang="en-US" sz="4800" spc="600" dirty="0">
                <a:solidFill>
                  <a:schemeClr val="accent2"/>
                </a:solidFill>
                <a:latin typeface="Luminari" panose="02000505000000020004" pitchFamily="2" charset="0"/>
                <a:ea typeface="HG丸ｺﾞｼｯｸM-PRO" panose="020F0600000000000000" pitchFamily="50" charset="-128"/>
              </a:endParaRPr>
            </a:p>
          </p:txBody>
        </p:sp>
        <p:sp>
          <p:nvSpPr>
            <p:cNvPr id="7" name="テキスト ボックス 6"/>
            <p:cNvSpPr txBox="1"/>
            <p:nvPr/>
          </p:nvSpPr>
          <p:spPr>
            <a:xfrm>
              <a:off x="2037184" y="1743611"/>
              <a:ext cx="212429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sz="3200" dirty="0" smtClean="0">
                  <a:solidFill>
                    <a:schemeClr val="accent2"/>
                  </a:solidFill>
                  <a:latin typeface="Arial" panose="020B0604020202020204" pitchFamily="34" charset="0"/>
                  <a:ea typeface="HG丸ｺﾞｼｯｸM-PRO" panose="020F0600000000000000" pitchFamily="50" charset="-128"/>
                  <a:cs typeface="Arial" panose="020B0604020202020204" pitchFamily="34" charset="0"/>
                </a:rPr>
                <a:t>LABOENA</a:t>
              </a:r>
              <a:endParaRPr kumimoji="1" lang="ja-JP" altLang="en-US" sz="3200" dirty="0">
                <a:solidFill>
                  <a:schemeClr val="accent2"/>
                </a:solidFill>
                <a:latin typeface="Arial" panose="020B0604020202020204" pitchFamily="34" charset="0"/>
                <a:ea typeface="HG丸ｺﾞｼｯｸM-PRO" panose="020F0600000000000000" pitchFamily="50" charset="-128"/>
                <a:cs typeface="Arial" panose="020B0604020202020204" pitchFamily="34" charset="0"/>
              </a:endParaRPr>
            </a:p>
          </p:txBody>
        </p:sp>
      </p:grpSp>
      <p:sp>
        <p:nvSpPr>
          <p:cNvPr id="9" name="テキスト ボックス 8"/>
          <p:cNvSpPr txBox="1"/>
          <p:nvPr/>
        </p:nvSpPr>
        <p:spPr>
          <a:xfrm>
            <a:off x="5220262" y="1360501"/>
            <a:ext cx="37753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b="1" dirty="0" smtClean="0">
                <a:ea typeface="HG丸ｺﾞｼｯｸM-PRO" panose="020F0600000000000000" pitchFamily="50" charset="-128"/>
              </a:rPr>
              <a:t>の</a:t>
            </a:r>
            <a:r>
              <a:rPr lang="ja-JP" altLang="en-US" sz="2800" b="1" dirty="0">
                <a:ea typeface="HG丸ｺﾞｼｯｸM-PRO" panose="020F0600000000000000" pitchFamily="50" charset="-128"/>
              </a:rPr>
              <a:t>３</a:t>
            </a:r>
            <a:r>
              <a:rPr kumimoji="1" lang="ja-JP" altLang="en-US" sz="2800" b="1" dirty="0" smtClean="0">
                <a:ea typeface="HG丸ｺﾞｼｯｸM-PRO" panose="020F0600000000000000" pitchFamily="50" charset="-128"/>
              </a:rPr>
              <a:t>つの新成分です。</a:t>
            </a:r>
            <a:endParaRPr kumimoji="1" lang="ja-JP" altLang="en-US" sz="2800" b="1" dirty="0">
              <a:ea typeface="HG丸ｺﾞｼｯｸM-PRO" panose="020F0600000000000000" pitchFamily="50" charset="-128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827753" y="3262657"/>
            <a:ext cx="5109091" cy="34163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ja-JP" altLang="en-US" sz="2800" b="1" dirty="0">
                <a:ea typeface="HG丸ｺﾞｼｯｸM-PRO" panose="020F0600000000000000" pitchFamily="50" charset="-128"/>
              </a:rPr>
              <a:t>ところで</a:t>
            </a:r>
            <a:r>
              <a:rPr lang="en-US" altLang="ja-JP" sz="2800" b="1" dirty="0">
                <a:ea typeface="HG丸ｺﾞｼｯｸM-PRO" panose="020F0600000000000000" pitchFamily="50" charset="-128"/>
              </a:rPr>
              <a:t>…</a:t>
            </a:r>
          </a:p>
          <a:p>
            <a:pPr algn="ctr"/>
            <a:endParaRPr lang="en-US" altLang="ja-JP" sz="2800" b="1" dirty="0">
              <a:ea typeface="HG丸ｺﾞｼｯｸM-PRO" panose="020F0600000000000000" pitchFamily="50" charset="-128"/>
            </a:endParaRPr>
          </a:p>
          <a:p>
            <a:pPr algn="ctr"/>
            <a:r>
              <a:rPr lang="ja-JP" altLang="en-US" sz="3200" b="1" dirty="0" smtClean="0">
                <a:ea typeface="HG丸ｺﾞｼｯｸM-PRO" panose="020F0600000000000000" pitchFamily="50" charset="-128"/>
              </a:rPr>
              <a:t>風邪やインフルエンザに</a:t>
            </a:r>
            <a:endParaRPr lang="en-US" altLang="ja-JP" sz="3200" b="1" dirty="0" smtClean="0">
              <a:ea typeface="HG丸ｺﾞｼｯｸM-PRO" panose="020F0600000000000000" pitchFamily="50" charset="-128"/>
            </a:endParaRPr>
          </a:p>
          <a:p>
            <a:pPr algn="ctr"/>
            <a:endParaRPr lang="en-US" altLang="ja-JP" sz="3200" b="1" dirty="0">
              <a:ea typeface="HG丸ｺﾞｼｯｸM-PRO" panose="020F0600000000000000" pitchFamily="50" charset="-128"/>
            </a:endParaRPr>
          </a:p>
          <a:p>
            <a:pPr algn="ctr"/>
            <a:r>
              <a:rPr lang="ja-JP" altLang="en-US" sz="3200" b="1" dirty="0" smtClean="0">
                <a:ea typeface="HG丸ｺﾞｼｯｸM-PRO" panose="020F0600000000000000" pitchFamily="50" charset="-128"/>
              </a:rPr>
              <a:t>抗菌薬（抗生物質）は</a:t>
            </a:r>
            <a:endParaRPr lang="en-US" altLang="ja-JP" sz="3200" b="1" dirty="0" smtClean="0">
              <a:ea typeface="HG丸ｺﾞｼｯｸM-PRO" panose="020F0600000000000000" pitchFamily="50" charset="-128"/>
            </a:endParaRPr>
          </a:p>
          <a:p>
            <a:pPr algn="ctr"/>
            <a:endParaRPr lang="en-US" altLang="ja-JP" sz="3200" b="1" dirty="0">
              <a:ea typeface="HG丸ｺﾞｼｯｸM-PRO" panose="020F0600000000000000" pitchFamily="50" charset="-128"/>
            </a:endParaRPr>
          </a:p>
          <a:p>
            <a:pPr algn="ctr"/>
            <a:r>
              <a:rPr lang="ja-JP" altLang="en-US" sz="3200" b="1" dirty="0" smtClean="0">
                <a:ea typeface="HG丸ｺﾞｼｯｸM-PRO" panose="020F0600000000000000" pitchFamily="50" charset="-128"/>
              </a:rPr>
              <a:t>効果があると思いますか？</a:t>
            </a:r>
            <a:endParaRPr lang="ja-JP" altLang="en-US" sz="3200" b="1" dirty="0">
              <a:ea typeface="HG丸ｺﾞｼｯｸM-PRO" panose="020F0600000000000000" pitchFamily="50" charset="-128"/>
            </a:endParaRPr>
          </a:p>
        </p:txBody>
      </p:sp>
      <p:pic>
        <p:nvPicPr>
          <p:cNvPr id="11" name="Picture 2" descr="写真はイメージ＝PIXTA&#10;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5765" y="4498252"/>
            <a:ext cx="2553572" cy="1723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5750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5346" y="195444"/>
            <a:ext cx="7765322" cy="1084715"/>
          </a:xfrm>
        </p:spPr>
        <p:txBody>
          <a:bodyPr>
            <a:normAutofit fontScale="90000"/>
          </a:bodyPr>
          <a:lstStyle/>
          <a:p>
            <a:r>
              <a:rPr kumimoji="1" lang="ja-JP" altLang="en-US" dirty="0" smtClean="0"/>
              <a:t>答え：</a:t>
            </a:r>
            <a:r>
              <a:rPr lang="ja-JP" altLang="en-US" dirty="0"/>
              <a:t>風邪やインフルエンザ</a:t>
            </a:r>
            <a:r>
              <a:rPr lang="ja-JP" altLang="en-US" dirty="0" smtClean="0"/>
              <a:t>に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ja-JP" altLang="en-US" dirty="0"/>
              <a:t>　</a:t>
            </a:r>
            <a:r>
              <a:rPr lang="ja-JP" altLang="en-US" dirty="0" smtClean="0"/>
              <a:t> </a:t>
            </a:r>
            <a:r>
              <a:rPr lang="ja-JP" altLang="en-US" dirty="0" smtClean="0">
                <a:solidFill>
                  <a:srgbClr val="FFC000"/>
                </a:solidFill>
              </a:rPr>
              <a:t>抗菌</a:t>
            </a:r>
            <a:r>
              <a:rPr lang="ja-JP" altLang="en-US" dirty="0">
                <a:solidFill>
                  <a:srgbClr val="FFC000"/>
                </a:solidFill>
              </a:rPr>
              <a:t>薬は</a:t>
            </a:r>
            <a:r>
              <a:rPr lang="ja-JP" altLang="en-US" dirty="0" smtClean="0">
                <a:solidFill>
                  <a:srgbClr val="FFC000"/>
                </a:solidFill>
              </a:rPr>
              <a:t>効きません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64F2C-29D2-48DF-B68E-4A5F8D2EF02B}" type="slidenum">
              <a:rPr kumimoji="1" lang="ja-JP" altLang="en-US" smtClean="0"/>
              <a:t>25</a:t>
            </a:fld>
            <a:endParaRPr kumimoji="1" lang="ja-JP" altLang="en-US" dirty="0"/>
          </a:p>
        </p:txBody>
      </p:sp>
      <p:sp>
        <p:nvSpPr>
          <p:cNvPr id="5" name="正方形/長方形 4"/>
          <p:cNvSpPr/>
          <p:nvPr/>
        </p:nvSpPr>
        <p:spPr>
          <a:xfrm>
            <a:off x="769707" y="1581822"/>
            <a:ext cx="7680961" cy="138499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ja-JP" alt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FF0000">
                      <a:alpha val="43000"/>
                    </a:srgbClr>
                  </a:outerShdw>
                </a:effectLst>
                <a:latin typeface="-apple-system"/>
                <a:ea typeface="HG丸ｺﾞｼｯｸM-PRO" panose="020F0600000000000000" pitchFamily="50" charset="-128"/>
              </a:rPr>
              <a:t>抗菌薬は細菌に対して効果を発揮</a:t>
            </a:r>
            <a:r>
              <a:rPr lang="ja-JP" altLang="en-US" sz="2800" dirty="0">
                <a:latin typeface="-apple-system"/>
                <a:ea typeface="HG丸ｺﾞｼｯｸM-PRO" panose="020F0600000000000000" pitchFamily="50" charset="-128"/>
              </a:rPr>
              <a:t>するもので</a:t>
            </a:r>
            <a:r>
              <a:rPr lang="ja-JP" altLang="en-US" sz="2800" dirty="0" smtClean="0">
                <a:latin typeface="-apple-system"/>
                <a:ea typeface="HG丸ｺﾞｼｯｸM-PRO" panose="020F0600000000000000" pitchFamily="50" charset="-128"/>
              </a:rPr>
              <a:t>、</a:t>
            </a:r>
            <a:endParaRPr lang="en-US" altLang="ja-JP" sz="2800" dirty="0" smtClean="0">
              <a:latin typeface="-apple-system"/>
              <a:ea typeface="HG丸ｺﾞｼｯｸM-PRO" panose="020F0600000000000000" pitchFamily="50" charset="-128"/>
            </a:endParaRPr>
          </a:p>
          <a:p>
            <a:endParaRPr lang="en-US" altLang="ja-JP" sz="2800" dirty="0">
              <a:latin typeface="-apple-system"/>
              <a:ea typeface="HG丸ｺﾞｼｯｸM-PRO" panose="020F0600000000000000" pitchFamily="50" charset="-128"/>
            </a:endParaRPr>
          </a:p>
          <a:p>
            <a:r>
              <a:rPr lang="ja-JP" alt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FF0000">
                      <a:alpha val="43000"/>
                    </a:srgbClr>
                  </a:outerShdw>
                </a:effectLst>
                <a:latin typeface="-apple-system"/>
                <a:ea typeface="HG丸ｺﾞｼｯｸM-PRO" panose="020F0600000000000000" pitchFamily="50" charset="-128"/>
              </a:rPr>
              <a:t>ウイルスが原因の風邪には効きません</a:t>
            </a:r>
            <a:endParaRPr lang="en-US" altLang="ja-JP" sz="2800" b="1" dirty="0">
              <a:solidFill>
                <a:srgbClr val="FFFF00"/>
              </a:solidFill>
              <a:effectLst>
                <a:outerShdw blurRad="38100" dist="38100" dir="2700000" algn="tl">
                  <a:srgbClr val="FF0000">
                    <a:alpha val="43000"/>
                  </a:srgbClr>
                </a:outerShdw>
              </a:effectLst>
              <a:latin typeface="-apple-system"/>
              <a:ea typeface="HG丸ｺﾞｼｯｸM-PRO" panose="020F0600000000000000" pitchFamily="50" charset="-128"/>
            </a:endParaRPr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1158" y="3106635"/>
            <a:ext cx="5441683" cy="3438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6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5346" y="94130"/>
            <a:ext cx="7765322" cy="1169894"/>
          </a:xfr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>
            <a:normAutofit fontScale="90000"/>
          </a:bodyPr>
          <a:lstStyle/>
          <a:p>
            <a:r>
              <a:rPr kumimoji="1" lang="ja-JP" altLang="en-US" sz="6600" dirty="0" smtClean="0">
                <a:solidFill>
                  <a:srgbClr val="C00000"/>
                </a:solidFill>
                <a:effectLst>
                  <a:glow rad="228600">
                    <a:schemeClr val="tx1"/>
                  </a:glow>
                </a:effectLst>
              </a:rPr>
              <a:t>効</a:t>
            </a:r>
            <a:r>
              <a:rPr kumimoji="1" lang="ja-JP" altLang="en-US" sz="4400" dirty="0" smtClean="0">
                <a:solidFill>
                  <a:srgbClr val="C00000"/>
                </a:solidFill>
                <a:effectLst>
                  <a:glow rad="228600">
                    <a:schemeClr val="tx1"/>
                  </a:glow>
                </a:effectLst>
              </a:rPr>
              <a:t>かない </a:t>
            </a:r>
            <a:r>
              <a:rPr lang="ja-JP" altLang="en-US" sz="6600" dirty="0" smtClean="0">
                <a:solidFill>
                  <a:srgbClr val="C00000"/>
                </a:solidFill>
                <a:effectLst>
                  <a:glow rad="228600">
                    <a:schemeClr val="tx1"/>
                  </a:glow>
                </a:effectLst>
              </a:rPr>
              <a:t>薬</a:t>
            </a:r>
            <a:r>
              <a:rPr kumimoji="1" lang="ja-JP" altLang="en-US" sz="4400" dirty="0" smtClean="0">
                <a:solidFill>
                  <a:srgbClr val="C00000"/>
                </a:solidFill>
                <a:effectLst>
                  <a:glow rad="228600">
                    <a:schemeClr val="tx1"/>
                  </a:glow>
                </a:effectLst>
              </a:rPr>
              <a:t>が </a:t>
            </a:r>
            <a:r>
              <a:rPr kumimoji="1" lang="ja-JP" altLang="en-US" sz="6000" dirty="0" smtClean="0">
                <a:solidFill>
                  <a:srgbClr val="C00000"/>
                </a:solidFill>
                <a:effectLst>
                  <a:glow rad="228600">
                    <a:schemeClr val="tx1"/>
                  </a:glow>
                </a:effectLst>
              </a:rPr>
              <a:t>増</a:t>
            </a:r>
            <a:r>
              <a:rPr kumimoji="1" lang="ja-JP" altLang="en-US" sz="4400" dirty="0" smtClean="0">
                <a:solidFill>
                  <a:srgbClr val="C00000"/>
                </a:solidFill>
                <a:effectLst>
                  <a:glow rad="228600">
                    <a:schemeClr val="tx1"/>
                  </a:glow>
                </a:effectLst>
              </a:rPr>
              <a:t>えている</a:t>
            </a:r>
            <a:r>
              <a:rPr kumimoji="1" lang="en-US" altLang="ja-JP" sz="4400" dirty="0" smtClean="0">
                <a:solidFill>
                  <a:srgbClr val="C00000"/>
                </a:solidFill>
                <a:effectLst>
                  <a:glow rad="228600">
                    <a:schemeClr val="tx1"/>
                  </a:glow>
                </a:effectLst>
              </a:rPr>
              <a:t>‼</a:t>
            </a:r>
            <a:endParaRPr kumimoji="1" lang="ja-JP" altLang="en-US" sz="4400" dirty="0">
              <a:solidFill>
                <a:srgbClr val="C00000"/>
              </a:solidFill>
              <a:effectLst>
                <a:glow rad="228600">
                  <a:schemeClr val="tx1"/>
                </a:glow>
              </a:effectLst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64F2C-29D2-48DF-B68E-4A5F8D2EF02B}" type="slidenum">
              <a:rPr kumimoji="1" lang="ja-JP" altLang="en-US" smtClean="0"/>
              <a:t>26</a:t>
            </a:fld>
            <a:endParaRPr kumimoji="1" lang="ja-JP" altLang="en-US" dirty="0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862"/>
          <a:stretch/>
        </p:blipFill>
        <p:spPr>
          <a:xfrm>
            <a:off x="1078098" y="1416793"/>
            <a:ext cx="3503527" cy="974262"/>
          </a:xfrm>
          <a:prstGeom prst="rect">
            <a:avLst/>
          </a:prstGeom>
        </p:spPr>
      </p:pic>
      <p:sp>
        <p:nvSpPr>
          <p:cNvPr id="7" name="正方形/長方形 6"/>
          <p:cNvSpPr/>
          <p:nvPr/>
        </p:nvSpPr>
        <p:spPr>
          <a:xfrm>
            <a:off x="351570" y="2543824"/>
            <a:ext cx="6755375" cy="584775"/>
          </a:xfrm>
          <a:prstGeom prst="rect">
            <a:avLst/>
          </a:prstGeom>
          <a:solidFill>
            <a:srgbClr val="0070C0"/>
          </a:solidFill>
        </p:spPr>
        <p:txBody>
          <a:bodyPr wrap="none">
            <a:spAutoFit/>
          </a:bodyPr>
          <a:lstStyle/>
          <a:p>
            <a:r>
              <a:rPr lang="ja-JP" alt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FF0066">
                      <a:alpha val="43000"/>
                    </a:srgbClr>
                  </a:outerShdw>
                </a:effectLst>
                <a:ea typeface="HG丸ｺﾞｼｯｸM-PRO" panose="020F0600000000000000" pitchFamily="50" charset="-128"/>
              </a:rPr>
              <a:t>薬剤耐性</a:t>
            </a:r>
            <a:r>
              <a:rPr lang="ja-JP" altLang="en-US" sz="3200" b="1" dirty="0">
                <a:ea typeface="HG丸ｺﾞｼｯｸM-PRO" panose="020F0600000000000000" pitchFamily="50" charset="-128"/>
              </a:rPr>
              <a:t>（</a:t>
            </a:r>
            <a:r>
              <a:rPr lang="en-US" altLang="ja-JP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FF0066">
                      <a:alpha val="43000"/>
                    </a:srgbClr>
                  </a:outerShdw>
                </a:effectLst>
                <a:ea typeface="HG丸ｺﾞｼｯｸM-PRO" panose="020F0600000000000000" pitchFamily="50" charset="-128"/>
              </a:rPr>
              <a:t>AMR</a:t>
            </a:r>
            <a:r>
              <a:rPr lang="ja-JP" altLang="en-US" sz="3200" b="1" dirty="0" smtClean="0">
                <a:ea typeface="HG丸ｺﾞｼｯｸM-PRO" panose="020F0600000000000000" pitchFamily="50" charset="-128"/>
              </a:rPr>
              <a:t>）　　　　　　とは</a:t>
            </a:r>
            <a:endParaRPr lang="ja-JP" altLang="en-US" sz="3200" b="1" dirty="0">
              <a:ea typeface="HG丸ｺﾞｼｯｸM-PRO" panose="020F0600000000000000" pitchFamily="50" charset="-128"/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3616128" y="2665113"/>
            <a:ext cx="2364750" cy="3385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altLang="ja-JP" sz="1600" dirty="0">
                <a:ea typeface="HG丸ｺﾞｼｯｸM-PRO" panose="020F0600000000000000" pitchFamily="50" charset="-128"/>
              </a:rPr>
              <a:t>(</a:t>
            </a:r>
            <a:r>
              <a:rPr lang="en-US" altLang="ja-JP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G丸ｺﾞｼｯｸM-PRO" panose="020F0600000000000000" pitchFamily="50" charset="-128"/>
              </a:rPr>
              <a:t>A</a:t>
            </a:r>
            <a:r>
              <a:rPr lang="en-US" altLang="ja-JP" sz="1600" dirty="0">
                <a:ea typeface="HG丸ｺﾞｼｯｸM-PRO" panose="020F0600000000000000" pitchFamily="50" charset="-128"/>
              </a:rPr>
              <a:t>nti</a:t>
            </a:r>
            <a:r>
              <a:rPr lang="en-US" altLang="ja-JP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G丸ｺﾞｼｯｸM-PRO" panose="020F0600000000000000" pitchFamily="50" charset="-128"/>
              </a:rPr>
              <a:t>m</a:t>
            </a:r>
            <a:r>
              <a:rPr lang="en-US" altLang="ja-JP" sz="1600" dirty="0">
                <a:ea typeface="HG丸ｺﾞｼｯｸM-PRO" panose="020F0600000000000000" pitchFamily="50" charset="-128"/>
              </a:rPr>
              <a:t>icrobial </a:t>
            </a:r>
            <a:r>
              <a:rPr lang="en-US" altLang="ja-JP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G丸ｺﾞｼｯｸM-PRO" panose="020F0600000000000000" pitchFamily="50" charset="-128"/>
              </a:rPr>
              <a:t>r</a:t>
            </a:r>
            <a:r>
              <a:rPr lang="en-US" altLang="ja-JP" sz="1600" dirty="0">
                <a:ea typeface="HG丸ｺﾞｼｯｸM-PRO" panose="020F0600000000000000" pitchFamily="50" charset="-128"/>
              </a:rPr>
              <a:t>esistance)</a:t>
            </a:r>
            <a:endParaRPr lang="ja-JP" altLang="en-US" sz="1600" dirty="0">
              <a:ea typeface="HG丸ｺﾞｼｯｸM-PRO" panose="020F0600000000000000" pitchFamily="50" charset="-128"/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779680" y="3249888"/>
            <a:ext cx="7584639" cy="95410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ja-JP" altLang="en-US" sz="28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感染症の原因となる</a:t>
            </a:r>
            <a:r>
              <a:rPr lang="ja-JP" alt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細菌に</a:t>
            </a:r>
            <a:endParaRPr lang="en-US" altLang="ja-JP" sz="2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抗菌</a:t>
            </a:r>
            <a:r>
              <a:rPr lang="ja-JP" alt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薬（抗生物質）が効かなくなる</a:t>
            </a:r>
            <a:r>
              <a:rPr lang="ja-JP" altLang="en-US" sz="28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ことです。</a:t>
            </a:r>
            <a:endParaRPr lang="ja-JP" altLang="en-US" sz="2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4675275" y="1642314"/>
            <a:ext cx="37753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b="1" dirty="0" smtClean="0">
                <a:ea typeface="HG丸ｺﾞｼｯｸM-PRO" panose="020F0600000000000000" pitchFamily="50" charset="-128"/>
              </a:rPr>
              <a:t>って知っていますか？</a:t>
            </a:r>
            <a:endParaRPr kumimoji="1" lang="ja-JP" altLang="en-US" sz="2800" b="1" dirty="0">
              <a:ea typeface="HG丸ｺﾞｼｯｸM-PRO" panose="020F0600000000000000" pitchFamily="50" charset="-128"/>
            </a:endParaRPr>
          </a:p>
        </p:txBody>
      </p:sp>
      <p:grpSp>
        <p:nvGrpSpPr>
          <p:cNvPr id="11" name="グループ化 10"/>
          <p:cNvGrpSpPr/>
          <p:nvPr/>
        </p:nvGrpSpPr>
        <p:grpSpPr>
          <a:xfrm>
            <a:off x="264943" y="4577696"/>
            <a:ext cx="8209835" cy="2176472"/>
            <a:chOff x="264943" y="4577696"/>
            <a:chExt cx="8209835" cy="2176472"/>
          </a:xfrm>
        </p:grpSpPr>
        <p:pic>
          <p:nvPicPr>
            <p:cNvPr id="10" name="図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4943" y="4577696"/>
              <a:ext cx="6029718" cy="2176472"/>
            </a:xfrm>
            <a:prstGeom prst="rect">
              <a:avLst/>
            </a:prstGeom>
          </p:spPr>
        </p:pic>
        <p:sp>
          <p:nvSpPr>
            <p:cNvPr id="5" name="テキスト ボックス 4"/>
            <p:cNvSpPr txBox="1"/>
            <p:nvPr/>
          </p:nvSpPr>
          <p:spPr>
            <a:xfrm>
              <a:off x="3416983" y="4577696"/>
              <a:ext cx="5057795" cy="707886"/>
            </a:xfrm>
            <a:prstGeom prst="rect">
              <a:avLst/>
            </a:prstGeom>
            <a:solidFill>
              <a:srgbClr val="FFCC4E"/>
            </a:solidFill>
          </p:spPr>
          <p:txBody>
            <a:bodyPr wrap="none" rtlCol="0">
              <a:spAutoFit/>
            </a:bodyPr>
            <a:lstStyle/>
            <a:p>
              <a:r>
                <a:rPr kumimoji="1" lang="ja-JP" altLang="en-US" sz="2000" b="1" dirty="0" smtClean="0">
                  <a:solidFill>
                    <a:schemeClr val="bg1"/>
                  </a:solidFill>
                  <a:ea typeface="HG丸ｺﾞｼｯｸM-PRO" panose="020F0600000000000000" pitchFamily="50" charset="-128"/>
                </a:rPr>
                <a:t>抗菌薬（抗生物質）に頼りすぎると、</a:t>
              </a:r>
              <a:endParaRPr kumimoji="1" lang="en-US" altLang="ja-JP" sz="2000" b="1" dirty="0" smtClean="0">
                <a:solidFill>
                  <a:schemeClr val="bg1"/>
                </a:solidFill>
                <a:ea typeface="HG丸ｺﾞｼｯｸM-PRO" panose="020F0600000000000000" pitchFamily="50" charset="-128"/>
              </a:endParaRPr>
            </a:p>
            <a:p>
              <a:r>
                <a:rPr kumimoji="1" lang="ja-JP" altLang="en-US" sz="2000" b="1" dirty="0" smtClean="0">
                  <a:solidFill>
                    <a:schemeClr val="bg1"/>
                  </a:solidFill>
                  <a:ea typeface="HG丸ｺﾞｼｯｸM-PRO" panose="020F0600000000000000" pitchFamily="50" charset="-128"/>
                </a:rPr>
                <a:t>いざという時、全く効かなくなるのです！</a:t>
              </a:r>
              <a:endParaRPr kumimoji="1" lang="ja-JP" altLang="en-US" sz="2000" b="1" dirty="0">
                <a:solidFill>
                  <a:schemeClr val="bg1"/>
                </a:solidFill>
                <a:ea typeface="HG丸ｺﾞｼｯｸM-PRO" panose="020F0600000000000000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91747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6627" y="195445"/>
            <a:ext cx="8961119" cy="805582"/>
          </a:xfrm>
        </p:spPr>
        <p:txBody>
          <a:bodyPr>
            <a:normAutofit/>
          </a:bodyPr>
          <a:lstStyle/>
          <a:p>
            <a:r>
              <a:rPr kumimoji="1" lang="ja-JP" altLang="en-US" sz="3200" dirty="0" smtClean="0"/>
              <a:t>薬剤耐性によって世界で年間</a:t>
            </a:r>
            <a:r>
              <a:rPr kumimoji="1" lang="en-US" altLang="ja-JP" sz="3600" dirty="0" smtClean="0">
                <a:solidFill>
                  <a:srgbClr val="FFFF00"/>
                </a:solidFill>
                <a:effectLst>
                  <a:outerShdw blurRad="9525" dist="25400" dir="14640000" algn="tl" rotWithShape="0">
                    <a:srgbClr val="FF0000">
                      <a:alpha val="30000"/>
                    </a:srgbClr>
                  </a:outerShdw>
                </a:effectLst>
              </a:rPr>
              <a:t>70</a:t>
            </a:r>
            <a:r>
              <a:rPr kumimoji="1" lang="ja-JP" altLang="en-US" sz="3600" dirty="0" smtClean="0">
                <a:solidFill>
                  <a:srgbClr val="FFFF00"/>
                </a:solidFill>
                <a:effectLst>
                  <a:outerShdw blurRad="9525" dist="25400" dir="14640000" algn="tl" rotWithShape="0">
                    <a:srgbClr val="FF0000">
                      <a:alpha val="30000"/>
                    </a:srgbClr>
                  </a:outerShdw>
                </a:effectLst>
              </a:rPr>
              <a:t>万人が死亡</a:t>
            </a:r>
            <a:endParaRPr kumimoji="1" lang="ja-JP" altLang="en-US" sz="3600" dirty="0">
              <a:solidFill>
                <a:srgbClr val="FFFF00"/>
              </a:solidFill>
              <a:effectLst>
                <a:outerShdw blurRad="9525" dist="25400" dir="14640000" algn="tl" rotWithShape="0">
                  <a:srgbClr val="FF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64F2C-29D2-48DF-B68E-4A5F8D2EF02B}" type="slidenum">
              <a:rPr kumimoji="1" lang="ja-JP" altLang="en-US" smtClean="0"/>
              <a:t>27</a:t>
            </a:fld>
            <a:endParaRPr kumimoji="1" lang="ja-JP" alt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902537" y="6150540"/>
            <a:ext cx="7366120" cy="52322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kumimoji="1" lang="en-US" altLang="ja-JP" sz="2800" b="1" dirty="0" smtClean="0">
                <a:ea typeface="HG丸ｺﾞｼｯｸM-PRO" panose="020F0600000000000000" pitchFamily="50" charset="-128"/>
              </a:rPr>
              <a:t>2050</a:t>
            </a:r>
            <a:r>
              <a:rPr kumimoji="1" lang="ja-JP" altLang="en-US" sz="2800" b="1" dirty="0" smtClean="0">
                <a:ea typeface="HG丸ｺﾞｼｯｸM-PRO" panose="020F0600000000000000" pitchFamily="50" charset="-128"/>
              </a:rPr>
              <a:t>年には死亡者数が</a:t>
            </a:r>
            <a:r>
              <a:rPr kumimoji="1" lang="en-US" altLang="ja-JP" sz="2800" b="1" dirty="0" smtClean="0">
                <a:ea typeface="HG丸ｺﾞｼｯｸM-PRO" panose="020F0600000000000000" pitchFamily="50" charset="-128"/>
              </a:rPr>
              <a:t>1000</a:t>
            </a:r>
            <a:r>
              <a:rPr kumimoji="1" lang="ja-JP" altLang="en-US" sz="2800" b="1" dirty="0" smtClean="0">
                <a:ea typeface="HG丸ｺﾞｼｯｸM-PRO" panose="020F0600000000000000" pitchFamily="50" charset="-128"/>
              </a:rPr>
              <a:t>万人になると予想</a:t>
            </a:r>
            <a:endParaRPr kumimoji="1" lang="ja-JP" altLang="en-US" sz="2800" b="1" dirty="0">
              <a:ea typeface="HG丸ｺﾞｼｯｸM-PRO" panose="020F0600000000000000" pitchFamily="50" charset="-128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195893" y="1319868"/>
            <a:ext cx="8452147" cy="36009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2400" dirty="0" smtClean="0">
                <a:latin typeface="Helvetica Neue"/>
                <a:ea typeface="HG丸ｺﾞｼｯｸM-PRO" panose="020F0600000000000000" pitchFamily="50" charset="-128"/>
              </a:rPr>
              <a:t>この</a:t>
            </a:r>
            <a:r>
              <a:rPr lang="ja-JP" alt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  <a:latin typeface="Helvetica Neue"/>
                <a:ea typeface="HG丸ｺﾞｼｯｸM-PRO" panose="020F0600000000000000" pitchFamily="50" charset="-128"/>
              </a:rPr>
              <a:t>抗菌薬</a:t>
            </a:r>
            <a:r>
              <a:rPr lang="ja-JP" altLang="en-US" sz="2400" dirty="0">
                <a:latin typeface="Helvetica Neue"/>
                <a:ea typeface="HG丸ｺﾞｼｯｸM-PRO" panose="020F0600000000000000" pitchFamily="50" charset="-128"/>
              </a:rPr>
              <a:t>により、様々な</a:t>
            </a:r>
            <a:r>
              <a:rPr lang="ja-JP" altLang="en-US" sz="2400" b="1" dirty="0" smtClean="0">
                <a:solidFill>
                  <a:srgbClr val="FFFF00"/>
                </a:solidFill>
                <a:latin typeface="Helvetica Neue"/>
                <a:ea typeface="HG丸ｺﾞｼｯｸM-PRO" panose="020F0600000000000000" pitchFamily="50" charset="-128"/>
              </a:rPr>
              <a:t>感染症</a:t>
            </a:r>
            <a:r>
              <a:rPr lang="ja-JP" altLang="en-US" sz="2400" b="1" dirty="0">
                <a:solidFill>
                  <a:srgbClr val="FFFF00"/>
                </a:solidFill>
                <a:latin typeface="Helvetica Neue"/>
                <a:ea typeface="HG丸ｺﾞｼｯｸM-PRO" panose="020F0600000000000000" pitchFamily="50" charset="-128"/>
              </a:rPr>
              <a:t>の治療が</a:t>
            </a:r>
            <a:r>
              <a:rPr lang="ja-JP" altLang="en-US" sz="2400" b="1" dirty="0" smtClean="0">
                <a:solidFill>
                  <a:srgbClr val="FFFF00"/>
                </a:solidFill>
                <a:latin typeface="Helvetica Neue"/>
                <a:ea typeface="HG丸ｺﾞｼｯｸM-PRO" panose="020F0600000000000000" pitchFamily="50" charset="-128"/>
              </a:rPr>
              <a:t>可能</a:t>
            </a:r>
            <a:r>
              <a:rPr lang="ja-JP" altLang="en-US" sz="2400" dirty="0">
                <a:latin typeface="Helvetica Neue"/>
                <a:ea typeface="HG丸ｺﾞｼｯｸM-PRO" panose="020F0600000000000000" pitchFamily="50" charset="-128"/>
              </a:rPr>
              <a:t>となったが、</a:t>
            </a:r>
            <a:endParaRPr lang="en-US" altLang="ja-JP" sz="2400" dirty="0">
              <a:latin typeface="Helvetica Neue"/>
              <a:ea typeface="HG丸ｺﾞｼｯｸM-PRO" panose="020F0600000000000000" pitchFamily="50" charset="-128"/>
            </a:endParaRPr>
          </a:p>
          <a:p>
            <a:pPr>
              <a:lnSpc>
                <a:spcPct val="150000"/>
              </a:lnSpc>
            </a:pPr>
            <a:endParaRPr lang="en-US" altLang="ja-JP" sz="2400" dirty="0">
              <a:latin typeface="Helvetica Neue"/>
              <a:ea typeface="HG丸ｺﾞｼｯｸM-PRO" panose="020F0600000000000000" pitchFamily="50" charset="-128"/>
            </a:endParaRPr>
          </a:p>
          <a:p>
            <a:pPr>
              <a:lnSpc>
                <a:spcPct val="150000"/>
              </a:lnSpc>
            </a:pPr>
            <a:r>
              <a:rPr lang="en-US" altLang="ja-JP" sz="2400" dirty="0">
                <a:latin typeface="Helvetica Neue"/>
                <a:ea typeface="HG丸ｺﾞｼｯｸM-PRO" panose="020F0600000000000000" pitchFamily="50" charset="-128"/>
              </a:rPr>
              <a:t>1980</a:t>
            </a:r>
            <a:r>
              <a:rPr lang="ja-JP" altLang="en-US" sz="2400" dirty="0">
                <a:latin typeface="Helvetica Neue"/>
                <a:ea typeface="HG丸ｺﾞｼｯｸM-PRO" panose="020F0600000000000000" pitchFamily="50" charset="-128"/>
              </a:rPr>
              <a:t>年以降、</a:t>
            </a:r>
            <a:endParaRPr lang="en-US" altLang="ja-JP" sz="2400" dirty="0">
              <a:latin typeface="Helvetica Neue"/>
              <a:ea typeface="HG丸ｺﾞｼｯｸM-PRO" panose="020F0600000000000000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2400" dirty="0">
                <a:latin typeface="Helvetica Neue"/>
                <a:ea typeface="HG丸ｺﾞｼｯｸM-PRO" panose="020F0600000000000000" pitchFamily="50" charset="-128"/>
              </a:rPr>
              <a:t>従来の</a:t>
            </a:r>
            <a:r>
              <a:rPr lang="ja-JP" altLang="en-US" sz="2400" b="1" dirty="0">
                <a:solidFill>
                  <a:srgbClr val="92D050"/>
                </a:solidFill>
                <a:ea typeface="HG丸ｺﾞｼｯｸM-PRO" panose="020F0600000000000000" pitchFamily="50" charset="-128"/>
              </a:rPr>
              <a:t>抗菌薬が</a:t>
            </a:r>
            <a:r>
              <a:rPr lang="ja-JP" altLang="en-US" sz="2400" b="1" dirty="0" smtClean="0">
                <a:solidFill>
                  <a:srgbClr val="92D050"/>
                </a:solidFill>
                <a:ea typeface="HG丸ｺﾞｼｯｸM-PRO" panose="020F0600000000000000" pitchFamily="50" charset="-128"/>
              </a:rPr>
              <a:t>効かない</a:t>
            </a:r>
            <a:endParaRPr lang="en-US" altLang="ja-JP" sz="2400" b="1" dirty="0" smtClean="0">
              <a:solidFill>
                <a:srgbClr val="92D050"/>
              </a:solidFill>
              <a:ea typeface="HG丸ｺﾞｼｯｸM-PRO" panose="020F0600000000000000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ea typeface="HG丸ｺﾞｼｯｸM-PRO" panose="020F0600000000000000" pitchFamily="50" charset="-128"/>
              </a:rPr>
              <a:t>薬剤耐性（</a:t>
            </a:r>
            <a:r>
              <a:rPr lang="en-US" altLang="ja-JP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ea typeface="HG丸ｺﾞｼｯｸM-PRO" panose="020F0600000000000000" pitchFamily="50" charset="-128"/>
              </a:rPr>
              <a:t>AMR</a:t>
            </a:r>
            <a:r>
              <a:rPr lang="ja-JP" alt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ea typeface="HG丸ｺﾞｼｯｸM-PRO" panose="020F0600000000000000" pitchFamily="50" charset="-128"/>
              </a:rPr>
              <a:t>）を持つ</a:t>
            </a:r>
            <a:endParaRPr lang="en-US" altLang="ja-JP" sz="2400" b="1" dirty="0" smtClean="0">
              <a:solidFill>
                <a:srgbClr val="C00000"/>
              </a:solidFill>
              <a:effectLst>
                <a:outerShdw blurRad="38100" dist="38100" dir="2700000" algn="tl">
                  <a:schemeClr val="tx1">
                    <a:alpha val="43000"/>
                  </a:schemeClr>
                </a:outerShdw>
              </a:effectLst>
              <a:ea typeface="HG丸ｺﾞｼｯｸM-PRO" panose="020F0600000000000000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ea typeface="HG丸ｺﾞｼｯｸM-PRO" panose="020F0600000000000000" pitchFamily="50" charset="-128"/>
              </a:rPr>
              <a:t>細菌が</a:t>
            </a:r>
            <a:r>
              <a:rPr lang="ja-JP" alt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ea typeface="HG丸ｺﾞｼｯｸM-PRO" panose="020F0600000000000000" pitchFamily="50" charset="-128"/>
              </a:rPr>
              <a:t>世界中で増加中</a:t>
            </a:r>
            <a:r>
              <a:rPr lang="ja-JP" alt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ea typeface="HG丸ｺﾞｼｯｸM-PRO" panose="020F0600000000000000" pitchFamily="50" charset="-128"/>
              </a:rPr>
              <a:t>！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18"/>
          <a:stretch/>
        </p:blipFill>
        <p:spPr bwMode="auto">
          <a:xfrm>
            <a:off x="4554733" y="1968748"/>
            <a:ext cx="4387136" cy="4018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7686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>
                <a:solidFill>
                  <a:srgbClr val="FFFF00"/>
                </a:solidFill>
                <a:effectLst>
                  <a:outerShdw blurRad="9525" dist="25400" dir="14640000" algn="tl" rotWithShape="0">
                    <a:srgbClr val="FF0000">
                      <a:alpha val="30000"/>
                    </a:srgbClr>
                  </a:outerShdw>
                </a:effectLst>
              </a:rPr>
              <a:t>蟻</a:t>
            </a:r>
            <a:r>
              <a:rPr lang="ja-JP" altLang="en-US" dirty="0" smtClean="0"/>
              <a:t>が人類</a:t>
            </a:r>
            <a:r>
              <a:rPr lang="ja-JP" altLang="en-US" dirty="0"/>
              <a:t>を救う</a:t>
            </a:r>
            <a:r>
              <a:rPr lang="ja-JP" altLang="en-US" dirty="0" smtClean="0"/>
              <a:t>かも！！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64F2C-29D2-48DF-B68E-4A5F8D2EF02B}" type="slidenum">
              <a:rPr kumimoji="1" lang="ja-JP" altLang="en-US" smtClean="0"/>
              <a:t>28</a:t>
            </a:fld>
            <a:endParaRPr kumimoji="1" lang="ja-JP" altLang="en-US" dirty="0"/>
          </a:p>
        </p:txBody>
      </p:sp>
      <p:sp>
        <p:nvSpPr>
          <p:cNvPr id="5" name="正方形/長方形 4"/>
          <p:cNvSpPr/>
          <p:nvPr/>
        </p:nvSpPr>
        <p:spPr>
          <a:xfrm>
            <a:off x="115505" y="2246341"/>
            <a:ext cx="8999620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731525"/>
            <a:r>
              <a:rPr lang="ja-JP" altLang="en-US" sz="2800" b="1" dirty="0">
                <a:solidFill>
                  <a:srgbClr val="FFFF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アリ</a:t>
            </a:r>
            <a:r>
              <a:rPr lang="ja-JP" altLang="en-US" sz="2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は細菌や真菌類に対する強力な</a:t>
            </a:r>
            <a:r>
              <a:rPr lang="ja-JP" altLang="en-US" sz="2800" b="1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殺菌剤を自ら</a:t>
            </a:r>
            <a:r>
              <a:rPr lang="ja-JP" altLang="en-US" sz="2800" b="1" dirty="0" smtClean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生成</a:t>
            </a:r>
            <a:endParaRPr lang="ja-JP" altLang="en-US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defTabSz="731525"/>
            <a:endParaRPr lang="en-US" altLang="ja-JP" sz="20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defTabSz="731525"/>
            <a:r>
              <a:rPr lang="ja-JP" altLang="en-US" sz="2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アリを用いた実験では、</a:t>
            </a:r>
            <a:r>
              <a:rPr lang="en-US" altLang="ja-JP" sz="2800" b="1" dirty="0">
                <a:solidFill>
                  <a:srgbClr val="FFFF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12</a:t>
            </a:r>
            <a:r>
              <a:rPr lang="ja-JP" altLang="en-US" sz="2800" b="1" dirty="0">
                <a:solidFill>
                  <a:srgbClr val="FFFF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種から抗菌性物質</a:t>
            </a:r>
            <a:r>
              <a:rPr lang="ja-JP" altLang="en-US" sz="20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が見つかった</a:t>
            </a:r>
            <a:endParaRPr lang="en-US" altLang="ja-JP" sz="2000" b="1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defTabSz="731525"/>
            <a:endParaRPr lang="ja-JP" altLang="en-US" sz="20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defTabSz="731525"/>
            <a:r>
              <a:rPr lang="ja-JP" altLang="en-US" sz="20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アリ</a:t>
            </a:r>
            <a:r>
              <a:rPr lang="ja-JP" altLang="en-US" sz="2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の持つ優れた「製薬能力」に関する今回の発見は</a:t>
            </a:r>
            <a:r>
              <a:rPr lang="ja-JP" altLang="en-US" sz="20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、</a:t>
            </a:r>
            <a:endParaRPr lang="en-US" altLang="ja-JP" sz="2000" b="1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defTabSz="731525"/>
            <a:r>
              <a:rPr lang="ja-JP" altLang="en-US" sz="20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人類</a:t>
            </a:r>
            <a:r>
              <a:rPr lang="ja-JP" altLang="en-US" sz="2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が過去</a:t>
            </a:r>
            <a:r>
              <a:rPr lang="en-US" altLang="ja-JP" sz="2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100</a:t>
            </a:r>
            <a:r>
              <a:rPr lang="ja-JP" altLang="en-US" sz="2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年間に開発</a:t>
            </a:r>
            <a:r>
              <a:rPr lang="ja-JP" altLang="en-US" sz="20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した有効</a:t>
            </a:r>
            <a:r>
              <a:rPr lang="ja-JP" altLang="en-US" sz="2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な抗生物質が</a:t>
            </a:r>
            <a:r>
              <a:rPr lang="ja-JP" altLang="en-US" sz="2800" b="1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耐性菌</a:t>
            </a:r>
            <a:r>
              <a:rPr lang="ja-JP" altLang="en-US" sz="2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に直面している</a:t>
            </a:r>
            <a:r>
              <a:rPr lang="ja-JP" altLang="en-US" sz="20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中</a:t>
            </a:r>
            <a:endParaRPr lang="en-US" altLang="ja-JP" sz="2000" b="1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defTabSz="731525"/>
            <a:r>
              <a:rPr lang="ja-JP" altLang="en-US" sz="20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での</a:t>
            </a:r>
            <a:r>
              <a:rPr lang="ja-JP" altLang="en-US" sz="2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大発表だ。</a:t>
            </a:r>
          </a:p>
        </p:txBody>
      </p:sp>
      <p:pic>
        <p:nvPicPr>
          <p:cNvPr id="6" name="Picture 8" descr="6a63db1f1ab0347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89786" y="4784366"/>
            <a:ext cx="2218727" cy="1902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黒蟻粉末 通販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5886" y="4784366"/>
            <a:ext cx="3053909" cy="1924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正方形/長方形 2"/>
          <p:cNvSpPr/>
          <p:nvPr/>
        </p:nvSpPr>
        <p:spPr>
          <a:xfrm>
            <a:off x="144380" y="1201279"/>
            <a:ext cx="8893742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ja-JP" altLang="en-US" sz="28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英国王立協会</a:t>
            </a:r>
            <a:r>
              <a:rPr lang="ja-JP" altLang="en-US" sz="28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の科学誌</a:t>
            </a:r>
            <a:r>
              <a:rPr lang="ja-JP" altLang="en-US" sz="28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：</a:t>
            </a:r>
            <a:r>
              <a:rPr lang="ja-JP" altLang="en-US" sz="28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ロイヤル・サイエンスが発表</a:t>
            </a:r>
            <a:endParaRPr lang="ja-JP" altLang="en-US" sz="2800" b="1" dirty="0">
              <a:ea typeface="HG丸ｺﾞｼｯｸM-PRO" panose="020F06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56791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ja-JP" altLang="en-US" dirty="0" smtClean="0"/>
              <a:t>でも・</a:t>
            </a:r>
            <a:r>
              <a:rPr lang="ja-JP" altLang="en-US" dirty="0"/>
              <a:t>・・</a:t>
            </a:r>
            <a:r>
              <a:rPr lang="ja-JP" altLang="en-US" sz="4800" dirty="0">
                <a:solidFill>
                  <a:srgbClr val="FFFF00"/>
                </a:solidFill>
              </a:rPr>
              <a:t>蟻</a:t>
            </a:r>
            <a:r>
              <a:rPr lang="ja-JP" altLang="en-US" dirty="0"/>
              <a:t>？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64F2C-29D2-48DF-B68E-4A5F8D2EF02B}" type="slidenum">
              <a:rPr kumimoji="1" lang="ja-JP" altLang="en-US" smtClean="0"/>
              <a:t>29</a:t>
            </a:fld>
            <a:endParaRPr kumimoji="1" lang="ja-JP" altLang="en-US" dirty="0"/>
          </a:p>
        </p:txBody>
      </p:sp>
      <p:sp>
        <p:nvSpPr>
          <p:cNvPr id="5" name="正方形/長方形 4"/>
          <p:cNvSpPr/>
          <p:nvPr/>
        </p:nvSpPr>
        <p:spPr>
          <a:xfrm>
            <a:off x="399448" y="1543100"/>
            <a:ext cx="7243011" cy="39333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defTabSz="730255" eaLnBrk="0" hangingPunct="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ja-JP" altLang="en-US" sz="24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この</a:t>
            </a:r>
            <a:r>
              <a:rPr lang="ja-JP" altLang="en-US" sz="2400" b="1" dirty="0">
                <a:solidFill>
                  <a:srgbClr val="FFFF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アリ</a:t>
            </a:r>
            <a:r>
              <a:rPr lang="ja-JP" altLang="en-US" sz="2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は「アリ科」で</a:t>
            </a:r>
            <a:endParaRPr lang="en-US" altLang="ja-JP" sz="24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defTabSz="730255" eaLnBrk="0" hangingPunct="0">
              <a:lnSpc>
                <a:spcPct val="120000"/>
              </a:lnSpc>
              <a:buNone/>
            </a:pPr>
            <a:r>
              <a:rPr lang="ja-JP" altLang="en-US" sz="2400" b="1" dirty="0">
                <a:solidFill>
                  <a:srgbClr val="FF66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スズメバチなどの親戚</a:t>
            </a:r>
          </a:p>
          <a:p>
            <a:pPr defTabSz="730255">
              <a:lnSpc>
                <a:spcPct val="120000"/>
              </a:lnSpc>
            </a:pPr>
            <a:endParaRPr lang="en-US" altLang="ja-JP" sz="24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342900" indent="-342900" defTabSz="730255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ja-JP" altLang="en-US" sz="24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ハチ</a:t>
            </a:r>
            <a:r>
              <a:rPr lang="ja-JP" altLang="en-US" sz="2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と同様、</a:t>
            </a:r>
            <a:r>
              <a:rPr lang="ja-JP" altLang="en-US" sz="2400" b="1" dirty="0">
                <a:solidFill>
                  <a:srgbClr val="FFFF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木の上</a:t>
            </a:r>
            <a:r>
              <a:rPr lang="ja-JP" altLang="en-US" sz="2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に巣を作り生活</a:t>
            </a:r>
          </a:p>
          <a:p>
            <a:pPr defTabSz="730255">
              <a:lnSpc>
                <a:spcPct val="120000"/>
              </a:lnSpc>
              <a:buNone/>
            </a:pPr>
            <a:r>
              <a:rPr lang="ja-JP" altLang="en-US" sz="2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（</a:t>
            </a:r>
            <a:r>
              <a:rPr lang="ja-JP" altLang="en-US" sz="2400" b="1" dirty="0">
                <a:solidFill>
                  <a:srgbClr val="FF66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土にいるアリと違い</a:t>
            </a:r>
            <a:r>
              <a:rPr lang="ja-JP" altLang="en-US" sz="3200" b="1" dirty="0">
                <a:solidFill>
                  <a:srgbClr val="FF0066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衛生的</a:t>
            </a:r>
            <a:r>
              <a:rPr lang="ja-JP" altLang="en-US" sz="2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）</a:t>
            </a:r>
          </a:p>
          <a:p>
            <a:pPr defTabSz="730255">
              <a:lnSpc>
                <a:spcPct val="120000"/>
              </a:lnSpc>
            </a:pPr>
            <a:endParaRPr lang="en-US" altLang="ja-JP" sz="24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342900" indent="-342900" defTabSz="730255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ja-JP" altLang="en-US" sz="2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世界中で</a:t>
            </a:r>
            <a:r>
              <a:rPr lang="en-US" altLang="ja-JP" sz="2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14,000</a:t>
            </a:r>
            <a:r>
              <a:rPr lang="ja-JP" altLang="en-US" sz="2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～</a:t>
            </a:r>
            <a:r>
              <a:rPr lang="en-US" altLang="ja-JP" sz="2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16,000</a:t>
            </a:r>
            <a:r>
              <a:rPr lang="ja-JP" altLang="en-US" sz="2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種類いる蟻の中で、</a:t>
            </a:r>
          </a:p>
          <a:p>
            <a:pPr defTabSz="730255">
              <a:lnSpc>
                <a:spcPct val="120000"/>
              </a:lnSpc>
              <a:buNone/>
            </a:pPr>
            <a:r>
              <a:rPr lang="ja-JP" altLang="en-US" sz="2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ja-JP" altLang="en-US" sz="3200" b="1" dirty="0">
                <a:solidFill>
                  <a:srgbClr val="FF0066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唯一、食用と薬用を認定</a:t>
            </a:r>
          </a:p>
        </p:txBody>
      </p:sp>
      <p:pic>
        <p:nvPicPr>
          <p:cNvPr id="6" name="Picture 8" descr="6a63db1f1ab0347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08629" y="5040737"/>
            <a:ext cx="1932701" cy="1656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9" descr="ハチ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42423" y="1386562"/>
            <a:ext cx="2442672" cy="1634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テキスト ボックス 7"/>
          <p:cNvSpPr txBox="1"/>
          <p:nvPr/>
        </p:nvSpPr>
        <p:spPr>
          <a:xfrm>
            <a:off x="843911" y="5869158"/>
            <a:ext cx="37240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それが</a:t>
            </a:r>
            <a:r>
              <a:rPr lang="en-US" altLang="ja-JP" sz="2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…</a:t>
            </a:r>
            <a:r>
              <a:rPr lang="ja-JP" altLang="en-US" sz="3600" b="1" dirty="0">
                <a:solidFill>
                  <a:srgbClr val="FFFF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擬黒多刺蟻</a:t>
            </a:r>
          </a:p>
        </p:txBody>
      </p:sp>
    </p:spTree>
    <p:extLst>
      <p:ext uri="{BB962C8B-B14F-4D97-AF65-F5344CB8AC3E}">
        <p14:creationId xmlns:p14="http://schemas.microsoft.com/office/powerpoint/2010/main" val="2519125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31006" y="195445"/>
            <a:ext cx="6602931" cy="805582"/>
          </a:xfrm>
        </p:spPr>
        <p:txBody>
          <a:bodyPr/>
          <a:lstStyle/>
          <a:p>
            <a:r>
              <a:rPr lang="ja-JP" altLang="en-US" dirty="0">
                <a:solidFill>
                  <a:srgbClr val="FFFF00"/>
                </a:solidFill>
              </a:rPr>
              <a:t>擬黒</a:t>
            </a:r>
            <a:r>
              <a:rPr lang="ja-JP" altLang="en-US" dirty="0" smtClean="0">
                <a:solidFill>
                  <a:srgbClr val="FFFF00"/>
                </a:solidFill>
              </a:rPr>
              <a:t>多刺蟻</a:t>
            </a:r>
            <a:r>
              <a:rPr kumimoji="1" lang="ja-JP" altLang="en-US" dirty="0" smtClean="0"/>
              <a:t>は</a:t>
            </a:r>
            <a:r>
              <a:rPr kumimoji="1" lang="ja-JP" altLang="en-US" dirty="0" smtClean="0">
                <a:solidFill>
                  <a:srgbClr val="FF0000"/>
                </a:solidFill>
              </a:rPr>
              <a:t>栄養の宝庫</a:t>
            </a:r>
            <a:r>
              <a:rPr kumimoji="1" lang="ja-JP" altLang="en-US" dirty="0" smtClean="0"/>
              <a:t>！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64F2C-29D2-48DF-B68E-4A5F8D2EF02B}" type="slidenum">
              <a:rPr kumimoji="1" lang="ja-JP" altLang="en-US" smtClean="0"/>
              <a:t>30</a:t>
            </a:fld>
            <a:endParaRPr kumimoji="1" lang="ja-JP" altLang="en-US" dirty="0"/>
          </a:p>
        </p:txBody>
      </p:sp>
      <p:graphicFrame>
        <p:nvGraphicFramePr>
          <p:cNvPr id="5" name="表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0718016"/>
              </p:ext>
            </p:extLst>
          </p:nvPr>
        </p:nvGraphicFramePr>
        <p:xfrm>
          <a:off x="154675" y="1279525"/>
          <a:ext cx="3538502" cy="5278840"/>
        </p:xfrm>
        <a:graphic>
          <a:graphicData uri="http://schemas.openxmlformats.org/drawingml/2006/table">
            <a:tbl>
              <a:tblPr>
                <a:tableStyleId>{37CE84F3-28C3-443E-9E96-99CF82512B78}</a:tableStyleId>
              </a:tblPr>
              <a:tblGrid>
                <a:gridCol w="1730340"/>
                <a:gridCol w="1808162"/>
              </a:tblGrid>
              <a:tr h="317765">
                <a:tc gridSpan="2">
                  <a:txBody>
                    <a:bodyPr/>
                    <a:lstStyle/>
                    <a:p>
                      <a:pPr marL="373063" marR="0" lvl="0" indent="-373063" algn="ctr" defTabSz="9953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2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ea typeface="HG丸ｺﾞｼｯｸM-PRO" panose="020F0600000000000000" pitchFamily="50" charset="-128"/>
                        </a:rPr>
                        <a:t>アリの栄養成分（</a:t>
                      </a:r>
                      <a:r>
                        <a:rPr kumimoji="0" lang="en-US" altLang="ja-JP" sz="2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ea typeface="HG丸ｺﾞｼｯｸM-PRO" panose="020F0600000000000000" pitchFamily="50" charset="-128"/>
                        </a:rPr>
                        <a:t>100</a:t>
                      </a:r>
                      <a:r>
                        <a:rPr kumimoji="0" lang="ja-JP" altLang="en-US" sz="2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ea typeface="HG丸ｺﾞｼｯｸM-PRO" panose="020F0600000000000000" pitchFamily="50" charset="-128"/>
                        </a:rPr>
                        <a:t>ｇ中）</a:t>
                      </a:r>
                      <a:endParaRPr kumimoji="0" lang="ja-JP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marL="73801" marR="73801" marT="36130" marB="36130" anchor="ctr" horzOverflow="overflow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316135">
                <a:tc>
                  <a:txBody>
                    <a:bodyPr/>
                    <a:lstStyle/>
                    <a:p>
                      <a:pPr marL="373063" marR="0" lvl="0" indent="-373063" algn="l" defTabSz="9953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2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ea typeface="HG丸ｺﾞｼｯｸM-PRO" panose="020F0600000000000000" pitchFamily="50" charset="-128"/>
                        </a:rPr>
                        <a:t>エネルギー</a:t>
                      </a:r>
                      <a:endParaRPr kumimoji="0" lang="ja-JP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marL="73801" marR="73801" marT="36130" marB="36130" anchor="ctr" horzOverflow="overflow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3063" marR="0" lvl="0" indent="-373063" algn="ctr" defTabSz="9953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ja-JP" sz="2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ea typeface="HG丸ｺﾞｼｯｸM-PRO" panose="020F0600000000000000" pitchFamily="50" charset="-128"/>
                        </a:rPr>
                        <a:t>406kcal</a:t>
                      </a:r>
                      <a:endParaRPr kumimoji="0" lang="en-US" altLang="ja-JP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marL="73801" marR="73801" marT="36130" marB="3613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765">
                <a:tc>
                  <a:txBody>
                    <a:bodyPr/>
                    <a:lstStyle/>
                    <a:p>
                      <a:pPr marL="373063" marR="0" lvl="0" indent="-373063" algn="l" defTabSz="9953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2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ea typeface="HG丸ｺﾞｼｯｸM-PRO" panose="020F0600000000000000" pitchFamily="50" charset="-128"/>
                        </a:rPr>
                        <a:t>たんぱく質</a:t>
                      </a:r>
                      <a:endParaRPr kumimoji="0" lang="ja-JP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marL="73801" marR="73801" marT="36130" marB="36130" anchor="ctr" horzOverflow="overflow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3063" marR="0" lvl="0" indent="-373063" algn="ctr" defTabSz="9953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ja-JP" sz="2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ea typeface="HG丸ｺﾞｼｯｸM-PRO" panose="020F0600000000000000" pitchFamily="50" charset="-128"/>
                        </a:rPr>
                        <a:t>37.7g</a:t>
                      </a:r>
                      <a:endParaRPr kumimoji="0" lang="en-US" altLang="ja-JP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marL="73801" marR="73801" marT="36130" marB="3613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135">
                <a:tc>
                  <a:txBody>
                    <a:bodyPr/>
                    <a:lstStyle/>
                    <a:p>
                      <a:pPr marL="373063" marR="0" lvl="0" indent="-373063" algn="l" defTabSz="9953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2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ea typeface="HG丸ｺﾞｼｯｸM-PRO" panose="020F0600000000000000" pitchFamily="50" charset="-128"/>
                        </a:rPr>
                        <a:t>脂肪</a:t>
                      </a:r>
                      <a:endParaRPr kumimoji="0" lang="ja-JP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marL="73801" marR="73801" marT="36130" marB="36130" anchor="ctr" horzOverflow="overflow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3063" marR="0" lvl="0" indent="-373063" algn="ctr" defTabSz="9953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ja-JP" sz="2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ea typeface="HG丸ｺﾞｼｯｸM-PRO" panose="020F0600000000000000" pitchFamily="50" charset="-128"/>
                        </a:rPr>
                        <a:t>12.3</a:t>
                      </a:r>
                      <a:r>
                        <a:rPr kumimoji="0" lang="ja-JP" altLang="en-US" sz="2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ea typeface="HG丸ｺﾞｼｯｸM-PRO" panose="020F0600000000000000" pitchFamily="50" charset="-128"/>
                        </a:rPr>
                        <a:t>ｇ</a:t>
                      </a:r>
                      <a:endParaRPr kumimoji="0" lang="ja-JP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marL="73801" marR="73801" marT="36130" marB="3613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765">
                <a:tc>
                  <a:txBody>
                    <a:bodyPr/>
                    <a:lstStyle/>
                    <a:p>
                      <a:pPr marL="373063" marR="0" lvl="0" indent="-373063" algn="l" defTabSz="9953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2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ea typeface="HG丸ｺﾞｼｯｸM-PRO" panose="020F0600000000000000" pitchFamily="50" charset="-128"/>
                        </a:rPr>
                        <a:t>炭水化物</a:t>
                      </a:r>
                      <a:endParaRPr kumimoji="0" lang="ja-JP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marL="73801" marR="73801" marT="36130" marB="36130" anchor="ctr" horzOverflow="overflow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3063" marR="0" lvl="0" indent="-373063" algn="ctr" defTabSz="9953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ja-JP" sz="2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ea typeface="HG丸ｺﾞｼｯｸM-PRO" panose="020F0600000000000000" pitchFamily="50" charset="-128"/>
                        </a:rPr>
                        <a:t>36.1g</a:t>
                      </a:r>
                      <a:endParaRPr kumimoji="0" lang="en-US" altLang="ja-JP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marL="73801" marR="73801" marT="36130" marB="3613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643">
                <a:tc>
                  <a:txBody>
                    <a:bodyPr/>
                    <a:lstStyle/>
                    <a:p>
                      <a:pPr marL="373063" marR="0" lvl="0" indent="-373063" algn="l" defTabSz="9953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2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ea typeface="HG丸ｺﾞｼｯｸM-PRO" panose="020F0600000000000000" pitchFamily="50" charset="-128"/>
                        </a:rPr>
                        <a:t>ナトリウム</a:t>
                      </a:r>
                      <a:endParaRPr kumimoji="0" lang="ja-JP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marL="73801" marR="73801" marT="36130" marB="36130" anchor="ctr" horzOverflow="overflow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3063" marR="0" lvl="0" indent="-373063" algn="ctr" defTabSz="9953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ja-JP" sz="2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ea typeface="HG丸ｺﾞｼｯｸM-PRO" panose="020F0600000000000000" pitchFamily="50" charset="-128"/>
                        </a:rPr>
                        <a:t>98.9㎎</a:t>
                      </a:r>
                      <a:endParaRPr kumimoji="0" lang="en-US" altLang="ja-JP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marL="73801" marR="73801" marT="36130" marB="3613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135">
                <a:tc>
                  <a:txBody>
                    <a:bodyPr/>
                    <a:lstStyle/>
                    <a:p>
                      <a:pPr marL="373063" marR="0" lvl="0" indent="-373063" algn="l" defTabSz="9953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2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ea typeface="HG丸ｺﾞｼｯｸM-PRO" panose="020F0600000000000000" pitchFamily="50" charset="-128"/>
                        </a:rPr>
                        <a:t>鉄</a:t>
                      </a:r>
                      <a:endParaRPr kumimoji="0" lang="ja-JP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marL="73801" marR="73801" marT="36130" marB="36130" anchor="ctr" horzOverflow="overflow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3063" marR="0" lvl="0" indent="-373063" algn="ctr" defTabSz="9953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ja-JP" sz="2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ea typeface="HG丸ｺﾞｼｯｸM-PRO" panose="020F0600000000000000" pitchFamily="50" charset="-128"/>
                        </a:rPr>
                        <a:t>257㎎</a:t>
                      </a:r>
                      <a:endParaRPr kumimoji="0" lang="en-US" altLang="ja-JP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marL="73801" marR="73801" marT="36130" marB="3613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765">
                <a:tc>
                  <a:txBody>
                    <a:bodyPr/>
                    <a:lstStyle/>
                    <a:p>
                      <a:pPr marL="373063" marR="0" lvl="0" indent="-373063" algn="l" defTabSz="9953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2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ea typeface="HG丸ｺﾞｼｯｸM-PRO" panose="020F0600000000000000" pitchFamily="50" charset="-128"/>
                        </a:rPr>
                        <a:t>カルシウム</a:t>
                      </a:r>
                      <a:endParaRPr kumimoji="0" lang="ja-JP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marL="73801" marR="73801" marT="36130" marB="36130" anchor="ctr" horzOverflow="overflow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3063" marR="0" lvl="0" indent="-373063" algn="ctr" defTabSz="9953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ja-JP" sz="2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ea typeface="HG丸ｺﾞｼｯｸM-PRO" panose="020F0600000000000000" pitchFamily="50" charset="-128"/>
                        </a:rPr>
                        <a:t>311㎎</a:t>
                      </a:r>
                      <a:endParaRPr kumimoji="0" lang="en-US" altLang="ja-JP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marL="73801" marR="73801" marT="36130" marB="3613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135">
                <a:tc>
                  <a:txBody>
                    <a:bodyPr/>
                    <a:lstStyle/>
                    <a:p>
                      <a:pPr marL="373063" marR="0" lvl="0" indent="-373063" algn="l" defTabSz="9953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2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ea typeface="HG丸ｺﾞｼｯｸM-PRO" panose="020F0600000000000000" pitchFamily="50" charset="-128"/>
                        </a:rPr>
                        <a:t>カリウム</a:t>
                      </a:r>
                      <a:endParaRPr kumimoji="0" lang="ja-JP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marL="73801" marR="73801" marT="36130" marB="36130" anchor="ctr" horzOverflow="overflow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3063" marR="0" lvl="0" indent="-373063" algn="ctr" defTabSz="9953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ja-JP" sz="2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ea typeface="HG丸ｺﾞｼｯｸM-PRO" panose="020F0600000000000000" pitchFamily="50" charset="-128"/>
                        </a:rPr>
                        <a:t>455㎎</a:t>
                      </a:r>
                      <a:endParaRPr kumimoji="0" lang="en-US" altLang="ja-JP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marL="73801" marR="73801" marT="36130" marB="3613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765">
                <a:tc>
                  <a:txBody>
                    <a:bodyPr/>
                    <a:lstStyle/>
                    <a:p>
                      <a:pPr marL="373063" marR="0" lvl="0" indent="-373063" algn="l" defTabSz="9953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2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ea typeface="HG丸ｺﾞｼｯｸM-PRO" panose="020F0600000000000000" pitchFamily="50" charset="-128"/>
                        </a:rPr>
                        <a:t>マグネシウム</a:t>
                      </a:r>
                      <a:endParaRPr kumimoji="0" lang="ja-JP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marL="73801" marR="73801" marT="36130" marB="36130" anchor="ctr" horzOverflow="overflow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3063" marR="0" lvl="0" indent="-373063" algn="ctr" defTabSz="9953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ja-JP" sz="2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ea typeface="HG丸ｺﾞｼｯｸM-PRO" panose="020F0600000000000000" pitchFamily="50" charset="-128"/>
                        </a:rPr>
                        <a:t>126㎎</a:t>
                      </a:r>
                      <a:endParaRPr kumimoji="0" lang="en-US" altLang="ja-JP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marL="73801" marR="73801" marT="36130" marB="3613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765">
                <a:tc>
                  <a:txBody>
                    <a:bodyPr/>
                    <a:lstStyle/>
                    <a:p>
                      <a:pPr marL="373063" marR="0" lvl="0" indent="-373063" algn="l" defTabSz="9953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2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ea typeface="HG丸ｺﾞｼｯｸM-PRO" panose="020F0600000000000000" pitchFamily="50" charset="-128"/>
                        </a:rPr>
                        <a:t>銅</a:t>
                      </a:r>
                      <a:endParaRPr kumimoji="0" lang="ja-JP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marL="73801" marR="73801" marT="36130" marB="36130" anchor="ctr" horzOverflow="overflow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3063" marR="0" lvl="0" indent="-373063" algn="ctr" defTabSz="9953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ja-JP" sz="2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ea typeface="HG丸ｺﾞｼｯｸM-PRO" panose="020F0600000000000000" pitchFamily="50" charset="-128"/>
                        </a:rPr>
                        <a:t>2.33㎎</a:t>
                      </a:r>
                      <a:endParaRPr kumimoji="0" lang="en-US" altLang="ja-JP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marL="73801" marR="73801" marT="36130" marB="3613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135">
                <a:tc>
                  <a:txBody>
                    <a:bodyPr/>
                    <a:lstStyle/>
                    <a:p>
                      <a:pPr marL="373063" marR="0" lvl="0" indent="-373063" algn="l" defTabSz="9953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2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ea typeface="HG丸ｺﾞｼｯｸM-PRO" panose="020F0600000000000000" pitchFamily="50" charset="-128"/>
                        </a:rPr>
                        <a:t>亜鉛</a:t>
                      </a:r>
                      <a:endParaRPr kumimoji="0" lang="ja-JP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marL="73801" marR="73801" marT="36130" marB="36130" anchor="ctr" horzOverflow="overflow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3063" marR="0" lvl="0" indent="-373063" algn="ctr" defTabSz="9953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ja-JP" sz="2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ea typeface="HG丸ｺﾞｼｯｸM-PRO" panose="020F0600000000000000" pitchFamily="50" charset="-128"/>
                        </a:rPr>
                        <a:t>12.5㎎</a:t>
                      </a:r>
                      <a:endParaRPr kumimoji="0" lang="en-US" altLang="ja-JP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marL="73801" marR="73801" marT="36130" marB="3613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643">
                <a:tc>
                  <a:txBody>
                    <a:bodyPr/>
                    <a:lstStyle/>
                    <a:p>
                      <a:pPr marL="373063" marR="0" lvl="0" indent="-373063" algn="l" defTabSz="9953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2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ea typeface="HG丸ｺﾞｼｯｸM-PRO" panose="020F0600000000000000" pitchFamily="50" charset="-128"/>
                        </a:rPr>
                        <a:t>マンガン</a:t>
                      </a:r>
                      <a:endParaRPr kumimoji="0" lang="ja-JP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marL="73801" marR="73801" marT="36130" marB="36130" anchor="ctr" horzOverflow="overflow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3063" marR="0" lvl="0" indent="-373063" algn="ctr" defTabSz="9953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ja-JP" sz="2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ea typeface="HG丸ｺﾞｼｯｸM-PRO" panose="020F0600000000000000" pitchFamily="50" charset="-128"/>
                        </a:rPr>
                        <a:t>23.8㎎</a:t>
                      </a:r>
                      <a:endParaRPr kumimoji="0" lang="en-US" altLang="ja-JP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marL="73801" marR="73801" marT="36130" marB="3613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135">
                <a:tc>
                  <a:txBody>
                    <a:bodyPr/>
                    <a:lstStyle/>
                    <a:p>
                      <a:pPr marL="373063" marR="0" lvl="0" indent="-373063" algn="l" defTabSz="9953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ja-JP" altLang="en-US" sz="2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ea typeface="HG丸ｺﾞｼｯｸM-PRO" panose="020F0600000000000000" pitchFamily="50" charset="-128"/>
                        </a:rPr>
                        <a:t>セレン</a:t>
                      </a:r>
                      <a:endParaRPr kumimoji="0" lang="ja-JP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marL="73801" marR="73801" marT="36130" marB="36130" anchor="ctr" horzOverflow="overflow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373063" marR="0" lvl="0" indent="-373063" algn="ctr" defTabSz="9953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ja-JP" sz="2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ea typeface="HG丸ｺﾞｼｯｸM-PRO" panose="020F0600000000000000" pitchFamily="50" charset="-128"/>
                        </a:rPr>
                        <a:t>53.8μg</a:t>
                      </a:r>
                      <a:endParaRPr kumimoji="0" lang="en-US" altLang="ja-JP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marL="73801" marR="73801" marT="36130" marB="3613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6" name="正方形/長方形 5"/>
          <p:cNvSpPr/>
          <p:nvPr/>
        </p:nvSpPr>
        <p:spPr>
          <a:xfrm>
            <a:off x="3676850" y="1196022"/>
            <a:ext cx="5467149" cy="55522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730255" eaLnBrk="0" hangingPunct="0">
              <a:lnSpc>
                <a:spcPct val="120000"/>
              </a:lnSpc>
            </a:pPr>
            <a:r>
              <a:rPr lang="ja-JP" altLang="en-US" sz="2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</a:t>
            </a:r>
            <a:r>
              <a:rPr lang="ja-JP" altLang="en-US" sz="2400" b="1" dirty="0">
                <a:solidFill>
                  <a:srgbClr val="FFFF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擬黒多刺蟻</a:t>
            </a:r>
            <a:r>
              <a:rPr lang="ja-JP" altLang="en-US" sz="2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の体</a:t>
            </a:r>
            <a:r>
              <a:rPr lang="ja-JP" altLang="en-US" sz="20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の</a:t>
            </a:r>
            <a:endParaRPr lang="en-US" altLang="ja-JP" sz="2000" b="1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defTabSz="730255" eaLnBrk="0" hangingPunct="0">
              <a:lnSpc>
                <a:spcPct val="120000"/>
              </a:lnSpc>
            </a:pPr>
            <a:r>
              <a:rPr lang="ja-JP" altLang="en-US" sz="2000" b="1" dirty="0">
                <a:solidFill>
                  <a:srgbClr val="FFFF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ja-JP" altLang="en-US" sz="2000" b="1" dirty="0" smtClean="0">
                <a:solidFill>
                  <a:srgbClr val="FFFF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　</a:t>
            </a:r>
            <a:r>
              <a:rPr lang="en-US" altLang="ja-JP" sz="2400" b="1" dirty="0" smtClean="0">
                <a:solidFill>
                  <a:srgbClr val="FFFF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67</a:t>
            </a:r>
            <a:r>
              <a:rPr lang="en-US" altLang="ja-JP" sz="2400" b="1" dirty="0">
                <a:solidFill>
                  <a:srgbClr val="FFFF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%</a:t>
            </a:r>
            <a:r>
              <a:rPr lang="ja-JP" altLang="en-US" sz="2400" b="1" dirty="0" smtClean="0">
                <a:solidFill>
                  <a:srgbClr val="FFFF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はタンパク質</a:t>
            </a:r>
            <a:endParaRPr lang="ja-JP" altLang="en-US" sz="2000" b="1" dirty="0">
              <a:solidFill>
                <a:srgbClr val="FFFF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defTabSz="730255" eaLnBrk="0" hangingPunct="0">
              <a:lnSpc>
                <a:spcPct val="120000"/>
              </a:lnSpc>
            </a:pPr>
            <a:endParaRPr lang="en-US" altLang="ja-JP" sz="2000" b="1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defTabSz="730255" eaLnBrk="0" hangingPunct="0">
              <a:lnSpc>
                <a:spcPct val="120000"/>
              </a:lnSpc>
            </a:pPr>
            <a:r>
              <a:rPr lang="ja-JP" altLang="en-US" sz="20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・含有率</a:t>
            </a:r>
            <a:r>
              <a:rPr lang="ja-JP" altLang="en-US" sz="2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は</a:t>
            </a:r>
            <a:r>
              <a:rPr lang="ja-JP" altLang="en-US" sz="2000" b="1" dirty="0">
                <a:solidFill>
                  <a:srgbClr val="00B05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大豆</a:t>
            </a:r>
            <a:r>
              <a:rPr lang="ja-JP" altLang="en-US" sz="2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の</a:t>
            </a:r>
            <a:r>
              <a:rPr lang="en-US" altLang="ja-JP" sz="2000" b="1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12</a:t>
            </a:r>
            <a:r>
              <a:rPr lang="ja-JP" altLang="en-US" sz="2000" b="1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倍</a:t>
            </a:r>
          </a:p>
          <a:p>
            <a:pPr defTabSz="730255" eaLnBrk="0" hangingPunct="0">
              <a:lnSpc>
                <a:spcPct val="120000"/>
              </a:lnSpc>
              <a:buNone/>
            </a:pPr>
            <a:r>
              <a:rPr lang="ja-JP" altLang="en-US" sz="2000" b="1" dirty="0">
                <a:solidFill>
                  <a:srgbClr val="0000FF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</a:t>
            </a:r>
            <a:r>
              <a:rPr lang="ja-JP" altLang="en-US" sz="2000" b="1" dirty="0" smtClean="0">
                <a:solidFill>
                  <a:srgbClr val="0000FF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ja-JP" altLang="en-US" sz="2000" b="1" dirty="0" smtClean="0">
                <a:solidFill>
                  <a:srgbClr val="00B05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牛肉</a:t>
            </a:r>
            <a:r>
              <a:rPr lang="ja-JP" altLang="en-US" sz="2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の</a:t>
            </a:r>
            <a:r>
              <a:rPr lang="en-US" altLang="ja-JP" sz="2000" b="1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2.4</a:t>
            </a:r>
            <a:r>
              <a:rPr lang="ja-JP" altLang="en-US" sz="2000" b="1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倍</a:t>
            </a:r>
            <a:r>
              <a:rPr lang="ja-JP" altLang="en-US" sz="2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</a:t>
            </a:r>
          </a:p>
          <a:p>
            <a:pPr defTabSz="730255" eaLnBrk="0" hangingPunct="0">
              <a:lnSpc>
                <a:spcPct val="120000"/>
              </a:lnSpc>
            </a:pPr>
            <a:endParaRPr lang="en-US" altLang="ja-JP" sz="2000" b="1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defTabSz="730255" eaLnBrk="0" hangingPunct="0">
              <a:lnSpc>
                <a:spcPct val="120000"/>
              </a:lnSpc>
            </a:pPr>
            <a:r>
              <a:rPr lang="ja-JP" altLang="en-US" sz="20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・この</a:t>
            </a:r>
            <a:r>
              <a:rPr lang="ja-JP" altLang="en-US" sz="2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他に</a:t>
            </a:r>
            <a:r>
              <a:rPr lang="en-US" altLang="ja-JP" sz="2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28</a:t>
            </a:r>
            <a:r>
              <a:rPr lang="ja-JP" altLang="en-US" sz="2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種類</a:t>
            </a:r>
            <a:r>
              <a:rPr lang="ja-JP" altLang="en-US" sz="2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の</a:t>
            </a:r>
            <a:r>
              <a:rPr lang="ja-JP" altLang="en-US" sz="2400" b="1" dirty="0">
                <a:solidFill>
                  <a:srgbClr val="FFFF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アミノ酸</a:t>
            </a:r>
          </a:p>
          <a:p>
            <a:pPr defTabSz="730255" eaLnBrk="0" hangingPunct="0">
              <a:lnSpc>
                <a:spcPct val="120000"/>
              </a:lnSpc>
            </a:pPr>
            <a:endParaRPr lang="ja-JP" altLang="en-US" sz="20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defTabSz="730255" eaLnBrk="0" hangingPunct="0">
              <a:lnSpc>
                <a:spcPct val="120000"/>
              </a:lnSpc>
            </a:pPr>
            <a:r>
              <a:rPr lang="ja-JP" altLang="en-US" sz="2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</a:t>
            </a:r>
            <a:r>
              <a:rPr lang="ja-JP" altLang="en-US" sz="20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人体</a:t>
            </a:r>
            <a:r>
              <a:rPr lang="ja-JP" altLang="en-US" sz="2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に必要不可欠な</a:t>
            </a:r>
            <a:r>
              <a:rPr lang="ja-JP" altLang="en-US" sz="2400" b="1" dirty="0">
                <a:solidFill>
                  <a:srgbClr val="FFFF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ビタミン</a:t>
            </a:r>
          </a:p>
          <a:p>
            <a:pPr defTabSz="730255">
              <a:buNone/>
            </a:pPr>
            <a:r>
              <a:rPr lang="ja-JP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（</a:t>
            </a:r>
            <a:r>
              <a:rPr lang="en-US" altLang="ja-JP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B1</a:t>
            </a:r>
            <a:r>
              <a:rPr lang="ja-JP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、</a:t>
            </a:r>
            <a:r>
              <a:rPr lang="en-US" altLang="ja-JP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B2</a:t>
            </a:r>
            <a:r>
              <a:rPr lang="ja-JP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、</a:t>
            </a:r>
            <a:r>
              <a:rPr lang="en-US" altLang="ja-JP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B12</a:t>
            </a:r>
            <a:r>
              <a:rPr lang="ja-JP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、ビタミンＥ等８種類）</a:t>
            </a:r>
          </a:p>
          <a:p>
            <a:pPr defTabSz="730255"/>
            <a:endParaRPr lang="ja-JP" altLang="en-US" sz="20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defTabSz="730255"/>
            <a:r>
              <a:rPr lang="ja-JP" altLang="en-US" sz="2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</a:t>
            </a:r>
            <a:r>
              <a:rPr lang="ja-JP" altLang="en-US" sz="2400" b="1" dirty="0" smtClean="0">
                <a:solidFill>
                  <a:srgbClr val="FFFF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カルシウム</a:t>
            </a:r>
            <a:r>
              <a:rPr lang="ja-JP" altLang="en-US" sz="2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、</a:t>
            </a:r>
            <a:r>
              <a:rPr lang="ja-JP" altLang="en-US" sz="2400" b="1" dirty="0">
                <a:solidFill>
                  <a:srgbClr val="FFFF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鉄</a:t>
            </a:r>
            <a:r>
              <a:rPr lang="ja-JP" altLang="en-US" sz="2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、</a:t>
            </a:r>
            <a:r>
              <a:rPr lang="ja-JP" altLang="en-US" sz="2400" b="1" dirty="0">
                <a:solidFill>
                  <a:srgbClr val="FFFF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マグネシウム</a:t>
            </a:r>
            <a:r>
              <a:rPr lang="ja-JP" altLang="en-US" sz="2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、</a:t>
            </a:r>
          </a:p>
          <a:p>
            <a:pPr defTabSz="730255" eaLnBrk="0" hangingPunct="0">
              <a:lnSpc>
                <a:spcPct val="120000"/>
              </a:lnSpc>
              <a:buNone/>
            </a:pPr>
            <a:r>
              <a:rPr lang="ja-JP" altLang="en-US" sz="2400" b="1" dirty="0" smtClean="0">
                <a:solidFill>
                  <a:srgbClr val="FFFF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亜鉛</a:t>
            </a:r>
            <a:r>
              <a:rPr lang="ja-JP" altLang="en-US" sz="2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、</a:t>
            </a:r>
            <a:r>
              <a:rPr lang="ja-JP" altLang="en-US" sz="2400" b="1" dirty="0">
                <a:solidFill>
                  <a:srgbClr val="FFFF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マンガン</a:t>
            </a:r>
            <a:r>
              <a:rPr lang="ja-JP" altLang="en-US" sz="2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等、</a:t>
            </a:r>
            <a:r>
              <a:rPr lang="en-US" altLang="ja-JP" sz="2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20</a:t>
            </a:r>
            <a:r>
              <a:rPr lang="ja-JP" altLang="en-US" sz="2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種類</a:t>
            </a:r>
            <a:r>
              <a:rPr lang="ja-JP" altLang="en-US" sz="2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もの</a:t>
            </a:r>
          </a:p>
          <a:p>
            <a:pPr defTabSz="730255" eaLnBrk="0" hangingPunct="0">
              <a:lnSpc>
                <a:spcPct val="120000"/>
              </a:lnSpc>
              <a:buNone/>
            </a:pPr>
            <a:r>
              <a:rPr lang="ja-JP" altLang="en-US" sz="2000" b="1" dirty="0">
                <a:solidFill>
                  <a:srgbClr val="0000FF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ja-JP" altLang="en-US" sz="2400" b="1" dirty="0">
                <a:solidFill>
                  <a:srgbClr val="FFFF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ミネラル</a:t>
            </a:r>
            <a:r>
              <a:rPr lang="ja-JP" altLang="en-US" sz="2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を豊富に含んでいる</a:t>
            </a:r>
            <a:r>
              <a:rPr lang="en-US" altLang="ja-JP" sz="2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</a:t>
            </a:r>
            <a:endParaRPr lang="ja-JP" altLang="en-US" sz="20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7" name="Picture 211" descr="大豆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71710" y="2127739"/>
            <a:ext cx="1227002" cy="694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12" descr="image[3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10007" y="2899538"/>
            <a:ext cx="955995" cy="716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6" name="Picture 2" descr="黒蟻粉末 通販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8348" y="151805"/>
            <a:ext cx="2203072" cy="1388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187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アリの最大の</a:t>
            </a:r>
            <a:r>
              <a:rPr kumimoji="1" lang="ja-JP" altLang="en-US" dirty="0" smtClean="0">
                <a:solidFill>
                  <a:srgbClr val="FFFF00"/>
                </a:solidFill>
              </a:rPr>
              <a:t>特徴</a:t>
            </a:r>
            <a:endParaRPr kumimoji="1" lang="ja-JP" altLang="en-US" dirty="0">
              <a:solidFill>
                <a:srgbClr val="FFFF00"/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64F2C-29D2-48DF-B68E-4A5F8D2EF02B}" type="slidenum">
              <a:rPr kumimoji="1" lang="ja-JP" altLang="en-US" smtClean="0"/>
              <a:t>31</a:t>
            </a:fld>
            <a:endParaRPr kumimoji="1" lang="ja-JP" altLang="en-US" dirty="0"/>
          </a:p>
        </p:txBody>
      </p:sp>
      <p:sp>
        <p:nvSpPr>
          <p:cNvPr id="6" name="正方形/長方形 5"/>
          <p:cNvSpPr/>
          <p:nvPr/>
        </p:nvSpPr>
        <p:spPr>
          <a:xfrm>
            <a:off x="1987129" y="1305675"/>
            <a:ext cx="5211683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 defTabSz="731525"/>
            <a:r>
              <a:rPr lang="ja-JP" altLang="en-US" sz="200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今までのサプリに入っていない</a:t>
            </a:r>
            <a:r>
              <a:rPr lang="ja-JP" altLang="en-US" sz="2800" dirty="0">
                <a:solidFill>
                  <a:srgbClr val="C0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３大成分</a:t>
            </a:r>
            <a:endParaRPr lang="ja-JP" altLang="en-US" sz="2000" dirty="0">
              <a:solidFill>
                <a:srgbClr val="C0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7" name="Oval 2"/>
          <p:cNvSpPr>
            <a:spLocks noChangeArrowheads="1"/>
          </p:cNvSpPr>
          <p:nvPr/>
        </p:nvSpPr>
        <p:spPr bwMode="auto">
          <a:xfrm>
            <a:off x="2695354" y="2178867"/>
            <a:ext cx="3745305" cy="1266375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 defTabSz="731525"/>
            <a:r>
              <a:rPr lang="en-US" altLang="ja-JP" sz="2560" dirty="0" smtClean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…</a:t>
            </a:r>
            <a:r>
              <a:rPr lang="ja-JP" altLang="en-US" sz="2560" b="1" dirty="0" smtClean="0">
                <a:solidFill>
                  <a:srgbClr val="C0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蟻酸</a:t>
            </a:r>
            <a:r>
              <a:rPr lang="ja-JP" altLang="en-US" sz="2560" dirty="0" smtClean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</a:t>
            </a:r>
            <a:r>
              <a:rPr lang="en-US" altLang="ja-JP" sz="2560" dirty="0" smtClean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…</a:t>
            </a:r>
            <a:endParaRPr lang="ja-JP" altLang="en-US" sz="2560" dirty="0">
              <a:solidFill>
                <a:prstClr val="black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 defTabSz="731525"/>
            <a:r>
              <a:rPr lang="ja-JP" altLang="en-US" sz="2240" dirty="0">
                <a:solidFill>
                  <a:srgbClr val="0000FF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ja-JP" altLang="en-US" sz="2240" dirty="0">
                <a:solidFill>
                  <a:srgbClr val="F0A22E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痛み</a:t>
            </a:r>
            <a:r>
              <a:rPr lang="ja-JP" altLang="en-US" sz="224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、</a:t>
            </a:r>
            <a:r>
              <a:rPr lang="ja-JP" altLang="en-US" sz="2240" dirty="0">
                <a:solidFill>
                  <a:srgbClr val="F0A22E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ストレス解消</a:t>
            </a:r>
            <a:r>
              <a:rPr lang="ja-JP" altLang="en-US" sz="224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作用　</a:t>
            </a:r>
          </a:p>
        </p:txBody>
      </p:sp>
      <p:sp>
        <p:nvSpPr>
          <p:cNvPr id="8" name="Oval 3"/>
          <p:cNvSpPr>
            <a:spLocks noChangeArrowheads="1"/>
          </p:cNvSpPr>
          <p:nvPr/>
        </p:nvSpPr>
        <p:spPr bwMode="auto">
          <a:xfrm>
            <a:off x="739849" y="3429000"/>
            <a:ext cx="3727997" cy="1266377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 defTabSz="731525"/>
            <a:r>
              <a:rPr lang="en-US" altLang="ja-JP" sz="2560" dirty="0" smtClean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…</a:t>
            </a:r>
            <a:r>
              <a:rPr lang="ja-JP" altLang="en-US" sz="2560" b="1" dirty="0" smtClean="0">
                <a:solidFill>
                  <a:srgbClr val="C0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エクジソン</a:t>
            </a:r>
            <a:r>
              <a:rPr lang="en-US" altLang="ja-JP" sz="2560" dirty="0" smtClean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…</a:t>
            </a:r>
            <a:endParaRPr lang="ja-JP" altLang="en-US" sz="2560" dirty="0">
              <a:solidFill>
                <a:prstClr val="black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 defTabSz="731525"/>
            <a:r>
              <a:rPr lang="ja-JP" altLang="en-US" sz="2240" dirty="0">
                <a:solidFill>
                  <a:srgbClr val="0000FF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ja-JP" altLang="en-US" sz="2240" dirty="0">
                <a:solidFill>
                  <a:srgbClr val="F0A22E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筋肉増強</a:t>
            </a:r>
            <a:r>
              <a:rPr lang="ja-JP" altLang="en-US" sz="224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、</a:t>
            </a:r>
            <a:r>
              <a:rPr lang="ja-JP" altLang="en-US" sz="2240" dirty="0">
                <a:solidFill>
                  <a:srgbClr val="F0A22E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骨の形成</a:t>
            </a:r>
            <a:r>
              <a:rPr lang="ja-JP" altLang="en-US" sz="2240" dirty="0">
                <a:solidFill>
                  <a:srgbClr val="0000FF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</a:p>
        </p:txBody>
      </p:sp>
      <p:sp>
        <p:nvSpPr>
          <p:cNvPr id="9" name="Oval 4"/>
          <p:cNvSpPr>
            <a:spLocks noChangeArrowheads="1"/>
          </p:cNvSpPr>
          <p:nvPr/>
        </p:nvSpPr>
        <p:spPr bwMode="auto">
          <a:xfrm>
            <a:off x="4702831" y="3429000"/>
            <a:ext cx="3729267" cy="1266377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 defTabSz="731525"/>
            <a:r>
              <a:rPr lang="ja-JP" altLang="en-US" sz="256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en-US" altLang="ja-JP" sz="2560" dirty="0" smtClean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…</a:t>
            </a:r>
            <a:r>
              <a:rPr lang="ja-JP" altLang="en-US" sz="2560" b="1" dirty="0" smtClean="0">
                <a:solidFill>
                  <a:srgbClr val="C0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シトロメラール</a:t>
            </a:r>
            <a:r>
              <a:rPr lang="en-US" altLang="ja-JP" sz="2560" dirty="0" smtClean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…</a:t>
            </a:r>
            <a:r>
              <a:rPr lang="ja-JP" altLang="en-US" sz="256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</a:p>
          <a:p>
            <a:pPr algn="ctr" defTabSz="731525"/>
            <a:r>
              <a:rPr lang="ja-JP" altLang="en-US" sz="224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（蟻の血液成分）</a:t>
            </a:r>
            <a:endParaRPr lang="ja-JP" altLang="en-US" sz="2560" dirty="0">
              <a:solidFill>
                <a:prstClr val="black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 defTabSz="731525"/>
            <a:r>
              <a:rPr lang="ja-JP" altLang="en-US" sz="2240" dirty="0">
                <a:solidFill>
                  <a:srgbClr val="F0A22E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抗疲労・抗酸</a:t>
            </a:r>
            <a:r>
              <a:rPr lang="ja-JP" altLang="en-US" sz="2240" dirty="0">
                <a:solidFill>
                  <a:srgbClr val="F0A22E">
                    <a:lumMod val="50000"/>
                  </a:srgb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化</a:t>
            </a:r>
            <a:r>
              <a:rPr lang="ja-JP" altLang="en-US" sz="224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作用</a:t>
            </a:r>
          </a:p>
        </p:txBody>
      </p:sp>
      <p:sp>
        <p:nvSpPr>
          <p:cNvPr id="10" name="正方形/長方形 9"/>
          <p:cNvSpPr/>
          <p:nvPr/>
        </p:nvSpPr>
        <p:spPr>
          <a:xfrm>
            <a:off x="853605" y="5257662"/>
            <a:ext cx="7597063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900" indent="0">
              <a:buNone/>
            </a:pPr>
            <a:r>
              <a:rPr lang="ja-JP" altLang="en-US" dirty="0">
                <a:latin typeface="Century Gothic" pitchFamily="34" charset="0"/>
                <a:ea typeface="HG丸ｺﾞｼｯｸM-PRO" panose="020F0600000000000000" pitchFamily="50" charset="-128"/>
              </a:rPr>
              <a:t>この他にも</a:t>
            </a:r>
          </a:p>
          <a:p>
            <a:pPr>
              <a:buFont typeface="Wingdings 2" charset="2"/>
              <a:buNone/>
            </a:pPr>
            <a:r>
              <a:rPr lang="ja-JP" altLang="en-US" sz="2800" dirty="0" smtClean="0">
                <a:solidFill>
                  <a:srgbClr val="00B050"/>
                </a:solidFill>
                <a:latin typeface="Century Gothic" pitchFamily="34" charset="0"/>
                <a:ea typeface="HG丸ｺﾞｼｯｸM-PRO" panose="020F0600000000000000" pitchFamily="50" charset="-128"/>
              </a:rPr>
              <a:t>　冷え性</a:t>
            </a:r>
            <a:r>
              <a:rPr lang="ja-JP" altLang="en-US" sz="2800" dirty="0">
                <a:solidFill>
                  <a:srgbClr val="00B050"/>
                </a:solidFill>
                <a:latin typeface="Century Gothic" pitchFamily="34" charset="0"/>
                <a:ea typeface="HG丸ｺﾞｼｯｸM-PRO" panose="020F0600000000000000" pitchFamily="50" charset="-128"/>
              </a:rPr>
              <a:t>・膝痛・腰痛・不眠症・</a:t>
            </a:r>
            <a:endParaRPr lang="en-US" altLang="ja-JP" sz="2800" dirty="0">
              <a:solidFill>
                <a:srgbClr val="00B050"/>
              </a:solidFill>
              <a:latin typeface="Century Gothic" pitchFamily="34" charset="0"/>
              <a:ea typeface="HG丸ｺﾞｼｯｸM-PRO" panose="020F0600000000000000" pitchFamily="50" charset="-128"/>
            </a:endParaRPr>
          </a:p>
          <a:p>
            <a:pPr>
              <a:buFont typeface="Wingdings 2" charset="2"/>
              <a:buNone/>
            </a:pPr>
            <a:r>
              <a:rPr lang="ja-JP" altLang="en-US" sz="2800" dirty="0">
                <a:solidFill>
                  <a:srgbClr val="00B050"/>
                </a:solidFill>
                <a:latin typeface="Century Gothic" pitchFamily="34" charset="0"/>
                <a:ea typeface="HG丸ｺﾞｼｯｸM-PRO" panose="020F0600000000000000" pitchFamily="50" charset="-128"/>
              </a:rPr>
              <a:t>　</a:t>
            </a:r>
            <a:r>
              <a:rPr lang="ja-JP" altLang="en-US" sz="2800" dirty="0" smtClean="0">
                <a:solidFill>
                  <a:srgbClr val="00B050"/>
                </a:solidFill>
                <a:latin typeface="Century Gothic" pitchFamily="34" charset="0"/>
                <a:ea typeface="HG丸ｺﾞｼｯｸM-PRO" panose="020F0600000000000000" pitchFamily="50" charset="-128"/>
              </a:rPr>
              <a:t>老化</a:t>
            </a:r>
            <a:r>
              <a:rPr lang="ja-JP" altLang="en-US" sz="2800" dirty="0">
                <a:solidFill>
                  <a:srgbClr val="00B050"/>
                </a:solidFill>
                <a:latin typeface="Century Gothic" pitchFamily="34" charset="0"/>
                <a:ea typeface="HG丸ｺﾞｼｯｸM-PRO" panose="020F0600000000000000" pitchFamily="50" charset="-128"/>
              </a:rPr>
              <a:t>防止・慢性肝炎・リウマチ</a:t>
            </a:r>
            <a:r>
              <a:rPr lang="ja-JP" altLang="en-US" dirty="0">
                <a:solidFill>
                  <a:srgbClr val="0000FF"/>
                </a:solidFill>
                <a:latin typeface="Century Gothic" pitchFamily="34" charset="0"/>
                <a:ea typeface="HG丸ｺﾞｼｯｸM-PRO" panose="020F0600000000000000" pitchFamily="50" charset="-128"/>
              </a:rPr>
              <a:t>　　</a:t>
            </a:r>
            <a:r>
              <a:rPr lang="ja-JP" altLang="en-US" dirty="0">
                <a:latin typeface="Century Gothic" pitchFamily="34" charset="0"/>
                <a:ea typeface="HG丸ｺﾞｼｯｸM-PRO" panose="020F0600000000000000" pitchFamily="50" charset="-128"/>
              </a:rPr>
              <a:t>等に・・・</a:t>
            </a:r>
            <a:endParaRPr lang="ja-JP" altLang="en-US" dirty="0">
              <a:ea typeface="HG丸ｺﾞｼｯｸM-PRO" panose="020F06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59374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>
                <a:solidFill>
                  <a:srgbClr val="FFFF00"/>
                </a:solidFill>
                <a:effectLst>
                  <a:outerShdw blurRad="9525" dist="25400" dir="14640000" algn="tl" rotWithShape="0">
                    <a:srgbClr val="FF0066">
                      <a:alpha val="30000"/>
                    </a:srgbClr>
                  </a:outerShdw>
                </a:effectLst>
              </a:rPr>
              <a:t>エクジソン</a:t>
            </a:r>
            <a:endParaRPr kumimoji="1" lang="ja-JP" altLang="en-US" dirty="0">
              <a:solidFill>
                <a:srgbClr val="FFFF00"/>
              </a:solidFill>
              <a:effectLst>
                <a:outerShdw blurRad="9525" dist="25400" dir="14640000" algn="tl" rotWithShape="0">
                  <a:srgbClr val="FF0066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64F2C-29D2-48DF-B68E-4A5F8D2EF02B}" type="slidenum">
              <a:rPr kumimoji="1" lang="ja-JP" altLang="en-US" smtClean="0"/>
              <a:t>32</a:t>
            </a:fld>
            <a:endParaRPr kumimoji="1" lang="ja-JP" altLang="en-US" dirty="0"/>
          </a:p>
        </p:txBody>
      </p:sp>
      <p:grpSp>
        <p:nvGrpSpPr>
          <p:cNvPr id="8" name="グループ化 7"/>
          <p:cNvGrpSpPr/>
          <p:nvPr/>
        </p:nvGrpSpPr>
        <p:grpSpPr>
          <a:xfrm>
            <a:off x="1152395" y="195445"/>
            <a:ext cx="1478071" cy="881793"/>
            <a:chOff x="1152395" y="195445"/>
            <a:chExt cx="1478071" cy="881793"/>
          </a:xfrm>
        </p:grpSpPr>
        <p:sp>
          <p:nvSpPr>
            <p:cNvPr id="7" name="正方形/長方形 6"/>
            <p:cNvSpPr/>
            <p:nvPr/>
          </p:nvSpPr>
          <p:spPr>
            <a:xfrm>
              <a:off x="1152395" y="195445"/>
              <a:ext cx="1478071" cy="856741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ea typeface="HG丸ｺﾞｼｯｸM-PRO" panose="020F0600000000000000" pitchFamily="50" charset="-128"/>
              </a:endParaRPr>
            </a:p>
          </p:txBody>
        </p:sp>
        <p:pic>
          <p:nvPicPr>
            <p:cNvPr id="5" name="Picture 8" descr="MCj04380310000[1]"/>
            <p:cNvPicPr>
              <a:picLocks noChangeAspect="1" noChangeArrowheads="1"/>
            </p:cNvPicPr>
            <p:nvPr/>
          </p:nvPicPr>
          <p:blipFill rotWithShape="1">
            <a:blip r:embed="rId2" cstate="print"/>
            <a:srcRect t="24934" b="15971"/>
            <a:stretch/>
          </p:blipFill>
          <p:spPr bwMode="auto">
            <a:xfrm>
              <a:off x="1287953" y="253116"/>
              <a:ext cx="1325143" cy="824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0" name="グループ化 9"/>
          <p:cNvGrpSpPr/>
          <p:nvPr/>
        </p:nvGrpSpPr>
        <p:grpSpPr>
          <a:xfrm>
            <a:off x="6617806" y="215538"/>
            <a:ext cx="1478071" cy="856741"/>
            <a:chOff x="6617806" y="253116"/>
            <a:chExt cx="1478071" cy="856741"/>
          </a:xfrm>
        </p:grpSpPr>
        <p:sp>
          <p:nvSpPr>
            <p:cNvPr id="9" name="正方形/長方形 8"/>
            <p:cNvSpPr/>
            <p:nvPr/>
          </p:nvSpPr>
          <p:spPr>
            <a:xfrm>
              <a:off x="6617806" y="253116"/>
              <a:ext cx="1478071" cy="856741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ea typeface="HG丸ｺﾞｼｯｸM-PRO" panose="020F0600000000000000" pitchFamily="50" charset="-128"/>
              </a:endParaRPr>
            </a:p>
          </p:txBody>
        </p:sp>
        <p:pic>
          <p:nvPicPr>
            <p:cNvPr id="6" name="Picture 7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4855"/>
            <a:stretch/>
          </p:blipFill>
          <p:spPr bwMode="auto">
            <a:xfrm>
              <a:off x="6659615" y="333231"/>
              <a:ext cx="1381839" cy="6437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5" name="グループ化 14"/>
          <p:cNvGrpSpPr/>
          <p:nvPr/>
        </p:nvGrpSpPr>
        <p:grpSpPr>
          <a:xfrm>
            <a:off x="6488482" y="1841326"/>
            <a:ext cx="1127343" cy="1102290"/>
            <a:chOff x="6488482" y="1841326"/>
            <a:chExt cx="1127343" cy="1102290"/>
          </a:xfrm>
        </p:grpSpPr>
        <p:sp>
          <p:nvSpPr>
            <p:cNvPr id="14" name="正方形/長方形 13"/>
            <p:cNvSpPr/>
            <p:nvPr/>
          </p:nvSpPr>
          <p:spPr>
            <a:xfrm>
              <a:off x="6488482" y="1841326"/>
              <a:ext cx="1127343" cy="1102290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ea typeface="HG丸ｺﾞｼｯｸM-PRO" panose="020F0600000000000000" pitchFamily="50" charset="-128"/>
              </a:endParaRPr>
            </a:p>
          </p:txBody>
        </p:sp>
        <p:pic>
          <p:nvPicPr>
            <p:cNvPr id="13" name="Picture 6" descr="MCj04380430000[1]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508397" y="1845826"/>
              <a:ext cx="1097443" cy="10974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6" name="Picture 5" descr="MPj04101400000[1]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50534" y="4481105"/>
            <a:ext cx="1215015" cy="1786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正方形/長方形 17"/>
          <p:cNvSpPr/>
          <p:nvPr/>
        </p:nvSpPr>
        <p:spPr>
          <a:xfrm>
            <a:off x="206679" y="1357268"/>
            <a:ext cx="7889198" cy="37117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lnSpc>
                <a:spcPct val="120000"/>
              </a:lnSpc>
            </a:pPr>
            <a:r>
              <a:rPr lang="ja-JP" altLang="en-US" sz="2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＊</a:t>
            </a:r>
            <a:r>
              <a:rPr lang="ja-JP" altLang="en-US" sz="2800" dirty="0" smtClean="0">
                <a:solidFill>
                  <a:srgbClr val="FFFF00"/>
                </a:solidFill>
                <a:effectLst>
                  <a:outerShdw blurRad="9525" dist="25400" dir="14640000" algn="tl" rotWithShape="0">
                    <a:srgbClr val="FF0066">
                      <a:alpha val="30000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昆虫</a:t>
            </a:r>
            <a:r>
              <a:rPr lang="ja-JP" altLang="en-US" sz="2800" dirty="0">
                <a:solidFill>
                  <a:srgbClr val="FFFF00"/>
                </a:solidFill>
                <a:effectLst>
                  <a:outerShdw blurRad="9525" dist="25400" dir="14640000" algn="tl" rotWithShape="0">
                    <a:srgbClr val="FF0066">
                      <a:alpha val="30000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変態ホルモン</a:t>
            </a:r>
            <a:r>
              <a:rPr lang="ja-JP" altLang="en-US" sz="2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と呼ばれる、</a:t>
            </a:r>
            <a:endParaRPr lang="en-US" altLang="ja-JP" sz="2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36900" indent="0" eaLnBrk="0" hangingPunct="0">
              <a:lnSpc>
                <a:spcPct val="120000"/>
              </a:lnSpc>
              <a:buNone/>
            </a:pPr>
            <a:r>
              <a:rPr lang="ja-JP" altLang="en-US" sz="2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成長（脱皮や羽化）に大切な</a:t>
            </a:r>
            <a:endParaRPr lang="en-US" altLang="ja-JP" sz="2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36900" indent="0" eaLnBrk="0" hangingPunct="0">
              <a:lnSpc>
                <a:spcPct val="120000"/>
              </a:lnSpc>
              <a:buNone/>
            </a:pPr>
            <a:r>
              <a:rPr lang="ja-JP" altLang="en-US" sz="2800" dirty="0">
                <a:solidFill>
                  <a:srgbClr val="C0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ja-JP" altLang="en-US" sz="2800" dirty="0">
                <a:solidFill>
                  <a:srgbClr val="FF0000"/>
                </a:solidFill>
                <a:effectLst>
                  <a:outerShdw blurRad="9525" dist="25400" dir="14640000" algn="tl" rotWithShape="0">
                    <a:schemeClr val="tx1">
                      <a:alpha val="30000"/>
                    </a:scheme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タンパク質同化ホルモン</a:t>
            </a:r>
            <a:endParaRPr lang="en-US" altLang="ja-JP" sz="2800" dirty="0">
              <a:solidFill>
                <a:srgbClr val="FF0000"/>
              </a:solidFill>
              <a:effectLst>
                <a:outerShdw blurRad="9525" dist="25400" dir="14640000" algn="tl" rotWithShape="0">
                  <a:schemeClr val="tx1">
                    <a:alpha val="30000"/>
                  </a:scheme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 eaLnBrk="0" hangingPunct="0">
              <a:lnSpc>
                <a:spcPct val="120000"/>
              </a:lnSpc>
              <a:buNone/>
            </a:pPr>
            <a:endParaRPr lang="en-US" altLang="ja-JP" sz="2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eaLnBrk="0" hangingPunct="0">
              <a:lnSpc>
                <a:spcPct val="120000"/>
              </a:lnSpc>
            </a:pPr>
            <a:endParaRPr lang="en-US" altLang="ja-JP" sz="2800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eaLnBrk="0" hangingPunct="0">
              <a:lnSpc>
                <a:spcPct val="120000"/>
              </a:lnSpc>
            </a:pPr>
            <a:r>
              <a:rPr lang="ja-JP" altLang="en-US" sz="28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＊生まれながら</a:t>
            </a:r>
            <a:r>
              <a:rPr lang="ja-JP" altLang="en-US" sz="2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にして大人と同質の筋肉を持つ</a:t>
            </a:r>
            <a:endParaRPr lang="en-US" altLang="ja-JP" sz="2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eaLnBrk="0" hangingPunct="0">
              <a:lnSpc>
                <a:spcPct val="120000"/>
              </a:lnSpc>
              <a:buNone/>
            </a:pPr>
            <a:r>
              <a:rPr lang="ja-JP" altLang="en-US" sz="2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素晴らしい能力の源</a:t>
            </a:r>
          </a:p>
        </p:txBody>
      </p:sp>
      <p:sp>
        <p:nvSpPr>
          <p:cNvPr id="19" name="正方形/長方形 18"/>
          <p:cNvSpPr/>
          <p:nvPr/>
        </p:nvSpPr>
        <p:spPr>
          <a:xfrm>
            <a:off x="1621910" y="5536893"/>
            <a:ext cx="4698723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 defTabSz="731525">
              <a:spcBef>
                <a:spcPct val="20000"/>
              </a:spcBef>
              <a:defRPr/>
            </a:pPr>
            <a:r>
              <a:rPr lang="ja-JP" altLang="en-US" sz="3200" b="1" dirty="0">
                <a:solidFill>
                  <a:srgbClr val="0000CC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筋繊維生成（筋肉増強）</a:t>
            </a:r>
          </a:p>
        </p:txBody>
      </p:sp>
    </p:spTree>
    <p:extLst>
      <p:ext uri="{BB962C8B-B14F-4D97-AF65-F5344CB8AC3E}">
        <p14:creationId xmlns:p14="http://schemas.microsoft.com/office/powerpoint/2010/main" val="3899566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64F2C-29D2-48DF-B68E-4A5F8D2EF02B}" type="slidenum">
              <a:rPr kumimoji="1" lang="ja-JP" altLang="en-US" smtClean="0"/>
              <a:t>33</a:t>
            </a:fld>
            <a:endParaRPr kumimoji="1" lang="ja-JP" altLang="en-US" dirty="0"/>
          </a:p>
        </p:txBody>
      </p:sp>
      <p:pic>
        <p:nvPicPr>
          <p:cNvPr id="6" name="Picture 2" descr="heart-CT-V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56776" y="4519461"/>
            <a:ext cx="813407" cy="813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313151" y="456664"/>
            <a:ext cx="8505172" cy="96021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73097" tIns="36551" rIns="73097" bIns="36551" anchor="ctr">
            <a:spAutoFit/>
          </a:bodyPr>
          <a:lstStyle/>
          <a:p>
            <a:pPr algn="ctr" defTabSz="730255" eaLnBrk="0" hangingPunct="0">
              <a:lnSpc>
                <a:spcPct val="120000"/>
              </a:lnSpc>
            </a:pPr>
            <a:r>
              <a:rPr lang="ja-JP" altLang="en-US" sz="2400" b="1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心臓・消化器系（胃・小腸・大腸）・膀胱・子宮・血管など</a:t>
            </a:r>
          </a:p>
          <a:p>
            <a:pPr algn="ctr" defTabSz="730255" eaLnBrk="0" hangingPunct="0">
              <a:lnSpc>
                <a:spcPct val="120000"/>
              </a:lnSpc>
            </a:pPr>
            <a:r>
              <a:rPr lang="ja-JP" altLang="en-US" sz="2400" b="1" dirty="0">
                <a:solidFill>
                  <a:srgbClr val="0000CC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すべて筋肉</a:t>
            </a:r>
            <a:r>
              <a:rPr lang="ja-JP" altLang="en-US" sz="2400" b="1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（筋運動）なのです。</a:t>
            </a:r>
          </a:p>
        </p:txBody>
      </p:sp>
      <p:pic>
        <p:nvPicPr>
          <p:cNvPr id="8" name="Picture 5" descr="heart_diseas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80634" y="2618547"/>
            <a:ext cx="1970776" cy="1872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6" descr="jin02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4193" y="2604523"/>
            <a:ext cx="3190885" cy="2723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7" descr="jin02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68117" y="2618490"/>
            <a:ext cx="2621724" cy="2693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正方形/長方形 10"/>
          <p:cNvSpPr/>
          <p:nvPr/>
        </p:nvSpPr>
        <p:spPr>
          <a:xfrm>
            <a:off x="1490559" y="1720647"/>
            <a:ext cx="6186309" cy="58477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 defTabSz="731525"/>
            <a:r>
              <a:rPr lang="ja-JP" altLang="en-US" sz="2800" dirty="0">
                <a:solidFill>
                  <a:prstClr val="black"/>
                </a:solidFill>
                <a:ea typeface="HG丸ｺﾞｼｯｸM-PRO" panose="020F0600000000000000" pitchFamily="50" charset="-128"/>
              </a:rPr>
              <a:t>骨格筋よりも大切な</a:t>
            </a:r>
            <a:r>
              <a:rPr lang="ja-JP" alt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G丸ｺﾞｼｯｸM-PRO" panose="020F0600000000000000" pitchFamily="50" charset="-128"/>
              </a:rPr>
              <a:t>内臓の筋肉</a:t>
            </a:r>
            <a:r>
              <a:rPr lang="ja-JP" altLang="en-US" sz="2800" dirty="0">
                <a:solidFill>
                  <a:prstClr val="black"/>
                </a:solidFill>
                <a:ea typeface="HG丸ｺﾞｼｯｸM-PRO" panose="020F0600000000000000" pitchFamily="50" charset="-128"/>
              </a:rPr>
              <a:t>に！</a:t>
            </a:r>
          </a:p>
        </p:txBody>
      </p:sp>
      <p:sp>
        <p:nvSpPr>
          <p:cNvPr id="12" name="正方形/長方形 11"/>
          <p:cNvSpPr/>
          <p:nvPr/>
        </p:nvSpPr>
        <p:spPr>
          <a:xfrm>
            <a:off x="375781" y="5652627"/>
            <a:ext cx="8489841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900" indent="0" algn="ctr">
              <a:buNone/>
            </a:pPr>
            <a:r>
              <a:rPr lang="ja-JP" altLang="en-US" sz="2400" b="1" dirty="0">
                <a:ea typeface="HG丸ｺﾞｼｯｸM-PRO" panose="020F0600000000000000" pitchFamily="50" charset="-128"/>
              </a:rPr>
              <a:t>だからこそ</a:t>
            </a:r>
            <a:r>
              <a:rPr lang="en-US" altLang="ja-JP" sz="2400" b="1" dirty="0" smtClean="0">
                <a:ea typeface="HG丸ｺﾞｼｯｸM-PRO" panose="020F0600000000000000" pitchFamily="50" charset="-128"/>
              </a:rPr>
              <a:t>…</a:t>
            </a:r>
          </a:p>
          <a:p>
            <a:pPr>
              <a:buNone/>
            </a:pPr>
            <a:r>
              <a:rPr lang="ja-JP" altLang="en-US" sz="2400" b="1" dirty="0" smtClean="0">
                <a:ea typeface="HG丸ｺﾞｼｯｸM-PRO" panose="020F0600000000000000" pitchFamily="50" charset="-128"/>
              </a:rPr>
              <a:t>これら</a:t>
            </a:r>
            <a:r>
              <a:rPr lang="ja-JP" altLang="en-US" sz="2400" b="1" dirty="0">
                <a:ea typeface="HG丸ｺﾞｼｯｸM-PRO" panose="020F0600000000000000" pitchFamily="50" charset="-128"/>
              </a:rPr>
              <a:t>の筋肉を増強させる</a:t>
            </a:r>
            <a:r>
              <a:rPr lang="ja-JP" altLang="en-US" sz="2800" b="1" dirty="0">
                <a:solidFill>
                  <a:srgbClr val="FFFF00"/>
                </a:solidFill>
                <a:effectLst>
                  <a:outerShdw blurRad="9525" dist="25400" dir="14640000" algn="tl" rotWithShape="0">
                    <a:srgbClr val="FF0066">
                      <a:alpha val="30000"/>
                    </a:srgbClr>
                  </a:outerShdw>
                </a:effectLst>
                <a:ea typeface="HG丸ｺﾞｼｯｸM-PRO" panose="020F0600000000000000" pitchFamily="50" charset="-128"/>
              </a:rPr>
              <a:t>エクジソンが重要</a:t>
            </a:r>
            <a:r>
              <a:rPr lang="ja-JP" altLang="en-US" sz="2400" b="1" dirty="0">
                <a:ea typeface="HG丸ｺﾞｼｯｸM-PRO" panose="020F0600000000000000" pitchFamily="50" charset="-128"/>
              </a:rPr>
              <a:t>なのです！</a:t>
            </a:r>
            <a:endParaRPr lang="ja-JP" altLang="en-US" sz="2400" dirty="0">
              <a:ea typeface="HG丸ｺﾞｼｯｸM-PRO" panose="020F06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25030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64F2C-29D2-48DF-B68E-4A5F8D2EF02B}" type="slidenum">
              <a:rPr kumimoji="1" lang="ja-JP" altLang="en-US" smtClean="0"/>
              <a:t>34</a:t>
            </a:fld>
            <a:endParaRPr kumimoji="1" lang="ja-JP" alt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529389" y="635268"/>
            <a:ext cx="8088044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 smtClean="0">
                <a:ea typeface="HG丸ｺﾞｼｯｸM-PRO" panose="020F0600000000000000" pitchFamily="50" charset="-128"/>
              </a:rPr>
              <a:t>だから</a:t>
            </a:r>
            <a:r>
              <a:rPr kumimoji="1" lang="en-US" altLang="ja-JP" sz="2800" b="1" dirty="0" smtClean="0">
                <a:ea typeface="HG丸ｺﾞｼｯｸM-PRO" panose="020F0600000000000000" pitchFamily="50" charset="-128"/>
              </a:rPr>
              <a:t>…</a:t>
            </a:r>
            <a:r>
              <a:rPr kumimoji="1" lang="ja-JP" altLang="en-US" sz="2800" b="1" dirty="0" smtClean="0">
                <a:ea typeface="HG丸ｺﾞｼｯｸM-PRO" panose="020F0600000000000000" pitchFamily="50" charset="-128"/>
              </a:rPr>
              <a:t>　</a:t>
            </a:r>
            <a:r>
              <a:rPr lang="ja-JP" altLang="en-US" sz="2800" b="1" dirty="0" smtClean="0">
                <a:ea typeface="HG丸ｺﾞｼｯｸM-PRO" panose="020F0600000000000000" pitchFamily="50" charset="-128"/>
              </a:rPr>
              <a:t>あなたも</a:t>
            </a:r>
            <a:endParaRPr lang="en-US" altLang="ja-JP" sz="2800" b="1" dirty="0" smtClean="0">
              <a:ea typeface="HG丸ｺﾞｼｯｸM-PRO" panose="020F0600000000000000" pitchFamily="50" charset="-128"/>
            </a:endParaRPr>
          </a:p>
          <a:p>
            <a:endParaRPr lang="en-US" altLang="ja-JP" sz="2800" b="1" dirty="0" smtClean="0">
              <a:ea typeface="HG丸ｺﾞｼｯｸM-PRO" panose="020F0600000000000000" pitchFamily="50" charset="-128"/>
            </a:endParaRPr>
          </a:p>
          <a:p>
            <a:r>
              <a:rPr lang="ja-JP" altLang="en-US" sz="2800" b="1" dirty="0">
                <a:ea typeface="HG丸ｺﾞｼｯｸM-PRO" panose="020F0600000000000000" pitchFamily="50" charset="-128"/>
              </a:rPr>
              <a:t>栄養の</a:t>
            </a:r>
            <a:r>
              <a:rPr lang="ja-JP" altLang="en-US" sz="2800" b="1" dirty="0" smtClean="0">
                <a:ea typeface="HG丸ｺﾞｼｯｸM-PRO" panose="020F0600000000000000" pitchFamily="50" charset="-128"/>
              </a:rPr>
              <a:t>宝庫　</a:t>
            </a:r>
            <a:r>
              <a:rPr lang="ja-JP" altLang="en-US" sz="3200" b="1" dirty="0" smtClean="0">
                <a:solidFill>
                  <a:srgbClr val="FFFF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擬</a:t>
            </a:r>
            <a:r>
              <a:rPr lang="ja-JP" altLang="en-US" sz="3200" b="1" dirty="0">
                <a:solidFill>
                  <a:srgbClr val="FFFF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黒多刺</a:t>
            </a:r>
            <a:r>
              <a:rPr lang="ja-JP" altLang="en-US" sz="3200" b="1" dirty="0" smtClean="0">
                <a:solidFill>
                  <a:srgbClr val="FFFF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蟻</a:t>
            </a:r>
            <a:r>
              <a:rPr lang="ja-JP" altLang="en-US" sz="2800" b="1" dirty="0">
                <a:ea typeface="HG丸ｺﾞｼｯｸM-PRO" panose="020F0600000000000000" pitchFamily="50" charset="-128"/>
              </a:rPr>
              <a:t>に</a:t>
            </a:r>
          </a:p>
          <a:p>
            <a:endParaRPr kumimoji="1" lang="en-US" altLang="ja-JP" sz="2800" b="1" dirty="0">
              <a:ea typeface="HG丸ｺﾞｼｯｸM-PRO" panose="020F0600000000000000" pitchFamily="50" charset="-128"/>
            </a:endParaRPr>
          </a:p>
          <a:p>
            <a:r>
              <a:rPr lang="ja-JP" altLang="en-US" sz="2800" b="1" dirty="0" smtClean="0">
                <a:ea typeface="HG丸ｺﾞｼｯｸM-PRO" panose="020F0600000000000000" pitchFamily="50" charset="-128"/>
              </a:rPr>
              <a:t>新成分</a:t>
            </a:r>
            <a:endParaRPr lang="en-US" altLang="ja-JP" sz="2800" b="1" dirty="0" smtClean="0">
              <a:ea typeface="HG丸ｺﾞｼｯｸM-PRO" panose="020F0600000000000000" pitchFamily="50" charset="-128"/>
            </a:endParaRPr>
          </a:p>
          <a:p>
            <a:pPr marL="36900" indent="0">
              <a:buNone/>
            </a:pPr>
            <a:r>
              <a:rPr lang="ja-JP" altLang="en-US" sz="2800" b="1" dirty="0" smtClean="0">
                <a:ea typeface="HG丸ｺﾞｼｯｸM-PRO" panose="020F0600000000000000" pitchFamily="50" charset="-128"/>
              </a:rPr>
              <a:t>①</a:t>
            </a:r>
            <a:r>
              <a:rPr lang="ja-JP" altLang="en-US" sz="2800" b="1" dirty="0">
                <a:solidFill>
                  <a:srgbClr val="FFFF00"/>
                </a:solidFill>
                <a:ea typeface="HG丸ｺﾞｼｯｸM-PRO" panose="020F0600000000000000" pitchFamily="50" charset="-128"/>
              </a:rPr>
              <a:t>ブラックローヤルゼリー</a:t>
            </a:r>
            <a:endParaRPr lang="en-US" altLang="ja-JP" sz="2800" b="1" dirty="0">
              <a:solidFill>
                <a:srgbClr val="FFFF00"/>
              </a:solidFill>
              <a:ea typeface="HG丸ｺﾞｼｯｸM-PRO" panose="020F0600000000000000" pitchFamily="50" charset="-128"/>
            </a:endParaRPr>
          </a:p>
          <a:p>
            <a:pPr marL="36900" indent="0">
              <a:buNone/>
            </a:pPr>
            <a:r>
              <a:rPr lang="ja-JP" altLang="en-US" sz="2800" b="1" dirty="0" smtClean="0">
                <a:ea typeface="HG丸ｺﾞｼｯｸM-PRO" panose="020F0600000000000000" pitchFamily="50" charset="-128"/>
              </a:rPr>
              <a:t>②</a:t>
            </a:r>
            <a:r>
              <a:rPr lang="ja-JP" altLang="en-US" sz="2800" b="1" dirty="0">
                <a:solidFill>
                  <a:srgbClr val="FFFF00"/>
                </a:solidFill>
                <a:ea typeface="HG丸ｺﾞｼｯｸM-PRO" panose="020F0600000000000000" pitchFamily="50" charset="-128"/>
              </a:rPr>
              <a:t>刺梨（とげなし）エキス</a:t>
            </a:r>
            <a:endParaRPr lang="en-US" altLang="ja-JP" sz="2800" b="1" dirty="0">
              <a:solidFill>
                <a:srgbClr val="FFFF00"/>
              </a:solidFill>
              <a:ea typeface="HG丸ｺﾞｼｯｸM-PRO" panose="020F0600000000000000" pitchFamily="50" charset="-128"/>
            </a:endParaRPr>
          </a:p>
          <a:p>
            <a:pPr marL="36900" indent="0">
              <a:buNone/>
            </a:pPr>
            <a:r>
              <a:rPr lang="ja-JP" altLang="en-US" sz="2800" b="1" dirty="0" smtClean="0">
                <a:ea typeface="HG丸ｺﾞｼｯｸM-PRO" panose="020F0600000000000000" pitchFamily="50" charset="-128"/>
              </a:rPr>
              <a:t>③</a:t>
            </a:r>
            <a:r>
              <a:rPr lang="ja-JP" altLang="en-US" sz="2800" b="1" dirty="0">
                <a:solidFill>
                  <a:srgbClr val="FFFF00"/>
                </a:solidFill>
                <a:ea typeface="HG丸ｺﾞｼｯｸM-PRO" panose="020F0600000000000000" pitchFamily="50" charset="-128"/>
              </a:rPr>
              <a:t>黒高麗人参エキス</a:t>
            </a:r>
            <a:r>
              <a:rPr lang="ja-JP" altLang="en-US" sz="2800" b="1" dirty="0" smtClean="0">
                <a:ea typeface="HG丸ｺﾞｼｯｸM-PRO" panose="020F0600000000000000" pitchFamily="50" charset="-128"/>
              </a:rPr>
              <a:t>　　　　　　　を配合した</a:t>
            </a:r>
            <a:endParaRPr lang="en-US" altLang="ja-JP" sz="2800" b="1" dirty="0" smtClean="0">
              <a:ea typeface="HG丸ｺﾞｼｯｸM-PRO" panose="020F0600000000000000" pitchFamily="50" charset="-128"/>
            </a:endParaRPr>
          </a:p>
          <a:p>
            <a:endParaRPr kumimoji="1" lang="en-US" altLang="ja-JP" sz="2800" b="1" dirty="0">
              <a:ea typeface="HG丸ｺﾞｼｯｸM-PRO" panose="020F0600000000000000" pitchFamily="50" charset="-128"/>
            </a:endParaRPr>
          </a:p>
          <a:p>
            <a:endParaRPr lang="en-US" altLang="ja-JP" sz="2800" b="1" dirty="0" smtClean="0">
              <a:ea typeface="HG丸ｺﾞｼｯｸM-PRO" panose="020F0600000000000000" pitchFamily="50" charset="-128"/>
            </a:endParaRPr>
          </a:p>
          <a:p>
            <a:r>
              <a:rPr lang="ja-JP" altLang="en-US" sz="2800" b="1" dirty="0" smtClean="0">
                <a:ea typeface="HG丸ｺﾞｼｯｸM-PRO" panose="020F0600000000000000" pitchFamily="50" charset="-128"/>
              </a:rPr>
              <a:t>　　　　　　　　　　　　　で</a:t>
            </a:r>
            <a:endParaRPr lang="en-US" altLang="ja-JP" sz="2800" b="1" dirty="0" smtClean="0">
              <a:ea typeface="HG丸ｺﾞｼｯｸM-PRO" panose="020F0600000000000000" pitchFamily="50" charset="-128"/>
            </a:endParaRPr>
          </a:p>
          <a:p>
            <a:endParaRPr kumimoji="1" lang="en-US" altLang="ja-JP" sz="2800" b="1" dirty="0">
              <a:ea typeface="HG丸ｺﾞｼｯｸM-PRO" panose="020F0600000000000000" pitchFamily="50" charset="-128"/>
            </a:endParaRPr>
          </a:p>
          <a:p>
            <a:r>
              <a:rPr lang="ja-JP" altLang="en-US" sz="2800" b="1" dirty="0" smtClean="0">
                <a:ea typeface="HG丸ｺﾞｼｯｸM-PRO" panose="020F0600000000000000" pitchFamily="50" charset="-128"/>
              </a:rPr>
              <a:t>　</a:t>
            </a:r>
            <a:r>
              <a:rPr lang="ja-JP" altLang="en-US" sz="3600" b="1" dirty="0" smtClean="0">
                <a:solidFill>
                  <a:srgbClr val="FF0066"/>
                </a:solidFill>
                <a:ea typeface="HG丸ｺﾞｼｯｸM-PRO" panose="020F0600000000000000" pitchFamily="50" charset="-128"/>
              </a:rPr>
              <a:t>温感</a:t>
            </a:r>
            <a:r>
              <a:rPr lang="ja-JP" altLang="en-US" sz="2800" b="1" dirty="0" smtClean="0">
                <a:ea typeface="HG丸ｺﾞｼｯｸM-PRO" panose="020F0600000000000000" pitchFamily="50" charset="-128"/>
              </a:rPr>
              <a:t>・</a:t>
            </a:r>
            <a:r>
              <a:rPr lang="ja-JP" altLang="en-US" sz="3600" b="1" dirty="0">
                <a:solidFill>
                  <a:srgbClr val="FF0066"/>
                </a:solidFill>
                <a:ea typeface="HG丸ｺﾞｼｯｸM-PRO" panose="020F0600000000000000" pitchFamily="50" charset="-128"/>
              </a:rPr>
              <a:t>体感</a:t>
            </a:r>
            <a:r>
              <a:rPr lang="en-US" altLang="ja-JP" sz="3600" b="1" dirty="0" smtClean="0">
                <a:ea typeface="HG丸ｺﾞｼｯｸM-PRO" panose="020F0600000000000000" pitchFamily="50" charset="-128"/>
              </a:rPr>
              <a:t>UP</a:t>
            </a:r>
            <a:r>
              <a:rPr lang="ja-JP" altLang="en-US" sz="2800" b="1" dirty="0" smtClean="0">
                <a:ea typeface="HG丸ｺﾞｼｯｸM-PRO" panose="020F0600000000000000" pitchFamily="50" charset="-128"/>
              </a:rPr>
              <a:t>　＆　</a:t>
            </a:r>
            <a:r>
              <a:rPr lang="ja-JP" altLang="en-US" sz="3600" b="1" dirty="0">
                <a:solidFill>
                  <a:srgbClr val="FF0066"/>
                </a:solidFill>
                <a:ea typeface="HG丸ｺﾞｼｯｸM-PRO" panose="020F0600000000000000" pitchFamily="50" charset="-128"/>
              </a:rPr>
              <a:t>免疫力ＵＰ</a:t>
            </a:r>
            <a:r>
              <a:rPr lang="ja-JP" altLang="en-US" sz="3200" b="1" dirty="0" smtClean="0">
                <a:ea typeface="HG丸ｺﾞｼｯｸM-PRO" panose="020F0600000000000000" pitchFamily="50" charset="-128"/>
              </a:rPr>
              <a:t>↑</a:t>
            </a:r>
            <a:endParaRPr lang="en-US" altLang="ja-JP" sz="3200" b="1" dirty="0" smtClean="0">
              <a:ea typeface="HG丸ｺﾞｼｯｸM-PRO" panose="020F0600000000000000" pitchFamily="50" charset="-128"/>
            </a:endParaRPr>
          </a:p>
        </p:txBody>
      </p:sp>
      <p:grpSp>
        <p:nvGrpSpPr>
          <p:cNvPr id="7" name="グループ化 6"/>
          <p:cNvGrpSpPr/>
          <p:nvPr/>
        </p:nvGrpSpPr>
        <p:grpSpPr>
          <a:xfrm>
            <a:off x="1026532" y="4777587"/>
            <a:ext cx="4665351" cy="830997"/>
            <a:chOff x="2037184" y="1620500"/>
            <a:chExt cx="4665351" cy="830997"/>
          </a:xfrm>
        </p:grpSpPr>
        <p:sp>
          <p:nvSpPr>
            <p:cNvPr id="8" name="テキスト ボックス 7"/>
            <p:cNvSpPr txBox="1"/>
            <p:nvPr/>
          </p:nvSpPr>
          <p:spPr>
            <a:xfrm>
              <a:off x="3811604" y="1620500"/>
              <a:ext cx="2890931" cy="83099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kumimoji="1" lang="en-US" altLang="ja-JP" sz="4800" spc="600" dirty="0" smtClean="0">
                  <a:solidFill>
                    <a:schemeClr val="accent2"/>
                  </a:solidFill>
                  <a:latin typeface="Luminari" panose="02000505000000020004" pitchFamily="2" charset="0"/>
                  <a:ea typeface="HG丸ｺﾞｼｯｸM-PRO" panose="020F0600000000000000" pitchFamily="50" charset="-128"/>
                </a:rPr>
                <a:t>Black</a:t>
              </a:r>
              <a:endParaRPr kumimoji="1" lang="ja-JP" altLang="en-US" sz="4800" spc="600" dirty="0">
                <a:solidFill>
                  <a:schemeClr val="accent2"/>
                </a:solidFill>
                <a:latin typeface="Luminari" panose="02000505000000020004" pitchFamily="2" charset="0"/>
                <a:ea typeface="HG丸ｺﾞｼｯｸM-PRO" panose="020F0600000000000000" pitchFamily="50" charset="-128"/>
              </a:endParaRPr>
            </a:p>
          </p:txBody>
        </p:sp>
        <p:sp>
          <p:nvSpPr>
            <p:cNvPr id="9" name="テキスト ボックス 8"/>
            <p:cNvSpPr txBox="1"/>
            <p:nvPr/>
          </p:nvSpPr>
          <p:spPr>
            <a:xfrm>
              <a:off x="2037184" y="1743611"/>
              <a:ext cx="212429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sz="3200" dirty="0" smtClean="0">
                  <a:solidFill>
                    <a:schemeClr val="accent2"/>
                  </a:solidFill>
                  <a:latin typeface="Arial" panose="020B0604020202020204" pitchFamily="34" charset="0"/>
                  <a:ea typeface="HG丸ｺﾞｼｯｸM-PRO" panose="020F0600000000000000" pitchFamily="50" charset="-128"/>
                  <a:cs typeface="Arial" panose="020B0604020202020204" pitchFamily="34" charset="0"/>
                </a:rPr>
                <a:t>LABOENA</a:t>
              </a:r>
              <a:endParaRPr kumimoji="1" lang="ja-JP" altLang="en-US" sz="3200" dirty="0">
                <a:solidFill>
                  <a:schemeClr val="accent2"/>
                </a:solidFill>
                <a:latin typeface="Arial" panose="020B0604020202020204" pitchFamily="34" charset="0"/>
                <a:ea typeface="HG丸ｺﾞｼｯｸM-PRO" panose="020F0600000000000000" pitchFamily="50" charset="-128"/>
                <a:cs typeface="Arial" panose="020B0604020202020204" pitchFamily="34" charset="0"/>
              </a:endParaRPr>
            </a:p>
          </p:txBody>
        </p:sp>
      </p:grpSp>
      <p:grpSp>
        <p:nvGrpSpPr>
          <p:cNvPr id="6" name="グループ化 5"/>
          <p:cNvGrpSpPr/>
          <p:nvPr/>
        </p:nvGrpSpPr>
        <p:grpSpPr>
          <a:xfrm>
            <a:off x="6920564" y="701640"/>
            <a:ext cx="1347537" cy="2415189"/>
            <a:chOff x="6920564" y="701640"/>
            <a:chExt cx="1347537" cy="2415189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942932" y="701640"/>
              <a:ext cx="1296294" cy="24151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図 10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599" t="5166" r="33440"/>
            <a:stretch/>
          </p:blipFill>
          <p:spPr>
            <a:xfrm>
              <a:off x="6920564" y="1318661"/>
              <a:ext cx="1347537" cy="1640116"/>
            </a:xfrm>
            <a:prstGeom prst="rect">
              <a:avLst/>
            </a:prstGeom>
            <a:effectLst>
              <a:softEdge rad="317500"/>
            </a:effectLst>
          </p:spPr>
        </p:pic>
      </p:grpSp>
    </p:spTree>
    <p:extLst>
      <p:ext uri="{BB962C8B-B14F-4D97-AF65-F5344CB8AC3E}">
        <p14:creationId xmlns:p14="http://schemas.microsoft.com/office/powerpoint/2010/main" val="27810315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石版">
  <a:themeElements>
    <a:clrScheme name="石版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ユーザー定義 8">
      <a:majorFont>
        <a:latin typeface="Times New Roman"/>
        <a:ea typeface="いろはマル Medium"/>
        <a:cs typeface=""/>
      </a:majorFont>
      <a:minorFont>
        <a:latin typeface="Calisto MT"/>
        <a:ea typeface="いろはマル Medium"/>
        <a:cs typeface=""/>
      </a:minorFont>
    </a:fontScheme>
    <a:fmtScheme name="石版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TM04033929[[fn=石版]]</Template>
  <TotalTime>11244</TotalTime>
  <Words>1587</Words>
  <Application>Microsoft Office PowerPoint</Application>
  <PresentationFormat>画面に合わせる (4:3)</PresentationFormat>
  <Paragraphs>446</Paragraphs>
  <Slides>34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34</vt:i4>
      </vt:variant>
    </vt:vector>
  </HeadingPairs>
  <TitlesOfParts>
    <vt:vector size="50" baseType="lpstr">
      <vt:lpstr>Noto Sans JP</vt:lpstr>
      <vt:lpstr>Helvetica Neue</vt:lpstr>
      <vt:lpstr>Arial Unicode MS</vt:lpstr>
      <vt:lpstr>Wingdings 2</vt:lpstr>
      <vt:lpstr>HGS創英角ﾎﾟｯﾌﾟ体</vt:lpstr>
      <vt:lpstr>Arial</vt:lpstr>
      <vt:lpstr>Wingdings</vt:lpstr>
      <vt:lpstr>ＭＳ Ｐゴシック</vt:lpstr>
      <vt:lpstr>Calibri</vt:lpstr>
      <vt:lpstr>Calisto MT</vt:lpstr>
      <vt:lpstr>HG丸ｺﾞｼｯｸM-PRO</vt:lpstr>
      <vt:lpstr>いろはマル Medium</vt:lpstr>
      <vt:lpstr>Luminari</vt:lpstr>
      <vt:lpstr>-apple-system</vt:lpstr>
      <vt:lpstr>Century Gothic</vt:lpstr>
      <vt:lpstr>石版</vt:lpstr>
      <vt:lpstr>PowerPoint プレゼンテーション</vt:lpstr>
      <vt:lpstr>PowerPoint プレゼンテーション</vt:lpstr>
      <vt:lpstr>突然ですが…「脳の疲れにはくるみが良い」 と聞いたことはありませんか？</vt:lpstr>
      <vt:lpstr>PowerPoint プレゼンテーション</vt:lpstr>
      <vt:lpstr>PowerPoint プレゼンテーション</vt:lpstr>
      <vt:lpstr>象形薬能論</vt:lpstr>
      <vt:lpstr>PowerPoint プレゼンテーション</vt:lpstr>
      <vt:lpstr>東洋医学には２つの治療法があります</vt:lpstr>
      <vt:lpstr>PowerPoint プレゼンテーション</vt:lpstr>
      <vt:lpstr>免疫とは？</vt:lpstr>
      <vt:lpstr>免疫力を高めるには・・①</vt:lpstr>
      <vt:lpstr>免疫力を高めるには・・②</vt:lpstr>
      <vt:lpstr>だから、ラボエナをおすすめします！</vt:lpstr>
      <vt:lpstr>LABOENA Black の主成分</vt:lpstr>
      <vt:lpstr>3つの新成分</vt:lpstr>
      <vt:lpstr>PowerPoint プレゼンテーション</vt:lpstr>
      <vt:lpstr>Q:これまでのローヤルゼリーとどこが違うの？</vt:lpstr>
      <vt:lpstr>ローヤルブラックゼリーの成分</vt:lpstr>
      <vt:lpstr>PowerPoint プレゼンテーション</vt:lpstr>
      <vt:lpstr>PowerPoint プレゼンテーション</vt:lpstr>
      <vt:lpstr>この九蒸九曝黒参は…</vt:lpstr>
      <vt:lpstr>さらに...黒参（くろじん）の</vt:lpstr>
      <vt:lpstr>高麗ニンジンの効果効能</vt:lpstr>
      <vt:lpstr>PowerPoint プレゼンテーション</vt:lpstr>
      <vt:lpstr>答え：風邪やインフルエンザに 　 抗菌薬は効きません</vt:lpstr>
      <vt:lpstr>効かない 薬が 増えている‼</vt:lpstr>
      <vt:lpstr>薬剤耐性によって世界で年間70万人が死亡</vt:lpstr>
      <vt:lpstr>蟻が人類を救うかも！！</vt:lpstr>
      <vt:lpstr>でも・・・蟻？</vt:lpstr>
      <vt:lpstr>擬黒多刺蟻は栄養の宝庫！</vt:lpstr>
      <vt:lpstr>アリの最大の特徴</vt:lpstr>
      <vt:lpstr>エクジソン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Microsoft アカウント</dc:creator>
  <cp:lastModifiedBy>Microsoft アカウント</cp:lastModifiedBy>
  <cp:revision>195</cp:revision>
  <dcterms:created xsi:type="dcterms:W3CDTF">2021-10-29T05:16:52Z</dcterms:created>
  <dcterms:modified xsi:type="dcterms:W3CDTF">2021-12-06T05:28:06Z</dcterms:modified>
</cp:coreProperties>
</file>