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22" name="サブタイトル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20" name="フッター プレースホルダー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円/楕円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円/楕円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円/楕円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9" name="フローチャート: 処理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フローチャート: 処理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パイ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円/楕円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ドーナツ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タイトル プレースホルダー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24" name="日付プレースホルダー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90ED720-0104-4369-84BC-D37694168613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22" name="スライド番号プレースホルダー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1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1187624" y="908720"/>
            <a:ext cx="7776864" cy="2448272"/>
            <a:chOff x="1187624" y="908720"/>
            <a:chExt cx="7776864" cy="2448272"/>
          </a:xfrm>
        </p:grpSpPr>
        <p:sp>
          <p:nvSpPr>
            <p:cNvPr id="6" name="正方形/長方形 5"/>
            <p:cNvSpPr/>
            <p:nvPr/>
          </p:nvSpPr>
          <p:spPr>
            <a:xfrm>
              <a:off x="1187624" y="908720"/>
              <a:ext cx="7776864" cy="24482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1187624" y="908720"/>
              <a:ext cx="7776864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" name="タイトル 1"/>
          <p:cNvSpPr txBox="1">
            <a:spLocks/>
          </p:cNvSpPr>
          <p:nvPr/>
        </p:nvSpPr>
        <p:spPr>
          <a:xfrm>
            <a:off x="1187624" y="905697"/>
            <a:ext cx="8045595" cy="579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>
                <a:solidFill>
                  <a:schemeClr val="bg1"/>
                </a:solidFill>
              </a:rPr>
              <a:t>企画の目的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1187624" y="116632"/>
            <a:ext cx="7776472" cy="662400"/>
            <a:chOff x="1187624" y="116632"/>
            <a:chExt cx="7776472" cy="662400"/>
          </a:xfrm>
        </p:grpSpPr>
        <p:sp>
          <p:nvSpPr>
            <p:cNvPr id="10" name="フローチャート : 手操作入力 9"/>
            <p:cNvSpPr/>
            <p:nvPr/>
          </p:nvSpPr>
          <p:spPr>
            <a:xfrm flipH="1">
              <a:off x="1187624" y="116632"/>
              <a:ext cx="4608512" cy="662400"/>
            </a:xfrm>
            <a:prstGeom prst="flowChartManualInpu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2" name="直線コネクタ 11"/>
            <p:cNvCxnSpPr/>
            <p:nvPr/>
          </p:nvCxnSpPr>
          <p:spPr>
            <a:xfrm>
              <a:off x="5436096" y="764704"/>
              <a:ext cx="3528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タイトル 1"/>
          <p:cNvSpPr txBox="1">
            <a:spLocks/>
          </p:cNvSpPr>
          <p:nvPr/>
        </p:nvSpPr>
        <p:spPr>
          <a:xfrm>
            <a:off x="1193839" y="199945"/>
            <a:ext cx="4602298" cy="579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dirty="0">
                <a:solidFill>
                  <a:schemeClr val="bg1"/>
                </a:solidFill>
              </a:rPr>
              <a:t>与件</a:t>
            </a:r>
            <a:r>
              <a:rPr lang="ja-JP" altLang="en-US" sz="2800" dirty="0" smtClean="0">
                <a:solidFill>
                  <a:schemeClr val="bg1"/>
                </a:solidFill>
              </a:rPr>
              <a:t>の整理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1207413" y="1530007"/>
            <a:ext cx="7756683" cy="1826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地域密着型の運動施設を作り、市民の方の健康を守る。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「いつでも」・「気軽に」・「継続」して頂くことを目的に、質は高く、でも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公共施設に限りなく近い価格帯でサービスの提供をしていく。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>
            <a:off x="1187624" y="3861048"/>
            <a:ext cx="7776864" cy="2808312"/>
            <a:chOff x="1187624" y="844292"/>
            <a:chExt cx="7776864" cy="2512700"/>
          </a:xfrm>
        </p:grpSpPr>
        <p:sp>
          <p:nvSpPr>
            <p:cNvPr id="18" name="正方形/長方形 17"/>
            <p:cNvSpPr/>
            <p:nvPr/>
          </p:nvSpPr>
          <p:spPr>
            <a:xfrm>
              <a:off x="1187624" y="908720"/>
              <a:ext cx="7776864" cy="24482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1187624" y="844292"/>
              <a:ext cx="7776864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タイトル 1"/>
          <p:cNvSpPr txBox="1">
            <a:spLocks/>
          </p:cNvSpPr>
          <p:nvPr/>
        </p:nvSpPr>
        <p:spPr>
          <a:xfrm>
            <a:off x="1187624" y="3930033"/>
            <a:ext cx="8045595" cy="579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>
                <a:solidFill>
                  <a:schemeClr val="bg1"/>
                </a:solidFill>
              </a:rPr>
              <a:t>企画のゴール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21" name="タイトル 1"/>
          <p:cNvSpPr txBox="1">
            <a:spLocks/>
          </p:cNvSpPr>
          <p:nvPr/>
        </p:nvSpPr>
        <p:spPr>
          <a:xfrm>
            <a:off x="1207413" y="4554343"/>
            <a:ext cx="7756683" cy="211501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目的を達成する事で、大きく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3</a:t>
            </a:r>
            <a:r>
              <a:rPr lang="ja-JP" altLang="en-US" sz="2000" dirty="0" err="1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つの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事を得ることが出来る。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①健康寿命が延び、病気に負けない強い身体を持つことが出来る。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②継続的に通う事で、地域とのコミュニケーションも生まれ、孤独が消え、生活に張りが出来る。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③安い価格帯でサービスを提供する事で、健康と生きがいを手に入れ、無駄な出費がなくなる。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</p:txBody>
      </p:sp>
      <p:sp>
        <p:nvSpPr>
          <p:cNvPr id="22" name="角丸四角形 21"/>
          <p:cNvSpPr/>
          <p:nvPr/>
        </p:nvSpPr>
        <p:spPr>
          <a:xfrm>
            <a:off x="8249170" y="4869160"/>
            <a:ext cx="643310" cy="3558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角丸四角形 23"/>
          <p:cNvSpPr/>
          <p:nvPr/>
        </p:nvSpPr>
        <p:spPr>
          <a:xfrm>
            <a:off x="7740352" y="5593476"/>
            <a:ext cx="1147366" cy="3558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角丸四角形 24"/>
          <p:cNvSpPr/>
          <p:nvPr/>
        </p:nvSpPr>
        <p:spPr>
          <a:xfrm>
            <a:off x="8244408" y="6241548"/>
            <a:ext cx="643310" cy="3558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タイトル 1"/>
          <p:cNvSpPr txBox="1">
            <a:spLocks/>
          </p:cNvSpPr>
          <p:nvPr/>
        </p:nvSpPr>
        <p:spPr>
          <a:xfrm>
            <a:off x="8249170" y="4869160"/>
            <a:ext cx="643310" cy="289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 smtClean="0">
                <a:solidFill>
                  <a:schemeClr val="bg1"/>
                </a:solidFill>
              </a:rPr>
              <a:t>健康</a:t>
            </a:r>
            <a:endParaRPr lang="ja-JP" altLang="en-US" sz="1800" dirty="0">
              <a:solidFill>
                <a:schemeClr val="bg1"/>
              </a:solidFill>
            </a:endParaRPr>
          </a:p>
        </p:txBody>
      </p:sp>
      <p:sp>
        <p:nvSpPr>
          <p:cNvPr id="27" name="タイトル 1"/>
          <p:cNvSpPr txBox="1">
            <a:spLocks/>
          </p:cNvSpPr>
          <p:nvPr/>
        </p:nvSpPr>
        <p:spPr>
          <a:xfrm>
            <a:off x="7740352" y="5589240"/>
            <a:ext cx="1147366" cy="289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>
                <a:solidFill>
                  <a:schemeClr val="bg1"/>
                </a:solidFill>
              </a:rPr>
              <a:t>生きがい</a:t>
            </a:r>
          </a:p>
        </p:txBody>
      </p:sp>
      <p:sp>
        <p:nvSpPr>
          <p:cNvPr id="28" name="タイトル 1"/>
          <p:cNvSpPr txBox="1">
            <a:spLocks/>
          </p:cNvSpPr>
          <p:nvPr/>
        </p:nvSpPr>
        <p:spPr>
          <a:xfrm>
            <a:off x="8249170" y="6274678"/>
            <a:ext cx="643310" cy="289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dirty="0">
                <a:solidFill>
                  <a:schemeClr val="bg1"/>
                </a:solidFill>
              </a:rPr>
              <a:t>お金</a:t>
            </a:r>
          </a:p>
        </p:txBody>
      </p:sp>
      <p:sp>
        <p:nvSpPr>
          <p:cNvPr id="2" name="フローチャート : 組合せ 1"/>
          <p:cNvSpPr/>
          <p:nvPr/>
        </p:nvSpPr>
        <p:spPr>
          <a:xfrm>
            <a:off x="3923928" y="3429000"/>
            <a:ext cx="2304256" cy="360040"/>
          </a:xfrm>
          <a:prstGeom prst="flowChartMerg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801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1187624" y="908720"/>
            <a:ext cx="7776864" cy="2448272"/>
            <a:chOff x="1187624" y="908720"/>
            <a:chExt cx="7776864" cy="2448272"/>
          </a:xfrm>
        </p:grpSpPr>
        <p:sp>
          <p:nvSpPr>
            <p:cNvPr id="6" name="正方形/長方形 5"/>
            <p:cNvSpPr/>
            <p:nvPr/>
          </p:nvSpPr>
          <p:spPr>
            <a:xfrm>
              <a:off x="1187624" y="908720"/>
              <a:ext cx="7776864" cy="24482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1187624" y="908720"/>
              <a:ext cx="7776864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" name="タイトル 1"/>
          <p:cNvSpPr txBox="1">
            <a:spLocks/>
          </p:cNvSpPr>
          <p:nvPr/>
        </p:nvSpPr>
        <p:spPr>
          <a:xfrm>
            <a:off x="1187624" y="905697"/>
            <a:ext cx="8045595" cy="579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>
                <a:solidFill>
                  <a:schemeClr val="bg1"/>
                </a:solidFill>
              </a:rPr>
              <a:t>課題の確認</a:t>
            </a:r>
          </a:p>
        </p:txBody>
      </p:sp>
      <p:grpSp>
        <p:nvGrpSpPr>
          <p:cNvPr id="14" name="グループ化 13"/>
          <p:cNvGrpSpPr/>
          <p:nvPr/>
        </p:nvGrpSpPr>
        <p:grpSpPr>
          <a:xfrm>
            <a:off x="1187624" y="116632"/>
            <a:ext cx="7776472" cy="662400"/>
            <a:chOff x="1187624" y="116632"/>
            <a:chExt cx="7776472" cy="662400"/>
          </a:xfrm>
        </p:grpSpPr>
        <p:sp>
          <p:nvSpPr>
            <p:cNvPr id="10" name="フローチャート : 手操作入力 9"/>
            <p:cNvSpPr/>
            <p:nvPr/>
          </p:nvSpPr>
          <p:spPr>
            <a:xfrm flipH="1">
              <a:off x="1187624" y="116632"/>
              <a:ext cx="4608512" cy="662400"/>
            </a:xfrm>
            <a:prstGeom prst="flowChartManualInpu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2" name="直線コネクタ 11"/>
            <p:cNvCxnSpPr/>
            <p:nvPr/>
          </p:nvCxnSpPr>
          <p:spPr>
            <a:xfrm>
              <a:off x="5436096" y="764704"/>
              <a:ext cx="3528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タイトル 1"/>
          <p:cNvSpPr txBox="1">
            <a:spLocks/>
          </p:cNvSpPr>
          <p:nvPr/>
        </p:nvSpPr>
        <p:spPr>
          <a:xfrm>
            <a:off x="1193839" y="199945"/>
            <a:ext cx="4602298" cy="579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dirty="0">
                <a:solidFill>
                  <a:schemeClr val="bg1"/>
                </a:solidFill>
              </a:rPr>
              <a:t>課題の整理</a:t>
            </a: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1207413" y="1530007"/>
            <a:ext cx="7756683" cy="1826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目的が達成するためには、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①シニアに寄り添える講師の確保　②自治体や地元企業の協力　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が必要だと考えています。講師に関しては、市内で活動している方を中心に採用し、地元での活躍をサポートできるようにもする。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>
            <a:off x="1187624" y="3933056"/>
            <a:ext cx="7776864" cy="2736304"/>
            <a:chOff x="1187624" y="908720"/>
            <a:chExt cx="7776864" cy="2448272"/>
          </a:xfrm>
        </p:grpSpPr>
        <p:sp>
          <p:nvSpPr>
            <p:cNvPr id="18" name="正方形/長方形 17"/>
            <p:cNvSpPr/>
            <p:nvPr/>
          </p:nvSpPr>
          <p:spPr>
            <a:xfrm>
              <a:off x="1187624" y="908720"/>
              <a:ext cx="7776864" cy="24482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1187624" y="908720"/>
              <a:ext cx="7776864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タイトル 1"/>
          <p:cNvSpPr txBox="1">
            <a:spLocks/>
          </p:cNvSpPr>
          <p:nvPr/>
        </p:nvSpPr>
        <p:spPr>
          <a:xfrm>
            <a:off x="1187624" y="3930033"/>
            <a:ext cx="8045595" cy="579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>
                <a:solidFill>
                  <a:schemeClr val="bg1"/>
                </a:solidFill>
              </a:rPr>
              <a:t>課題解決に向けて</a:t>
            </a:r>
          </a:p>
        </p:txBody>
      </p:sp>
      <p:sp>
        <p:nvSpPr>
          <p:cNvPr id="21" name="タイトル 1"/>
          <p:cNvSpPr txBox="1">
            <a:spLocks/>
          </p:cNvSpPr>
          <p:nvPr/>
        </p:nvSpPr>
        <p:spPr>
          <a:xfrm>
            <a:off x="1207805" y="4554343"/>
            <a:ext cx="7756683" cy="21150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講師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は、弊社の既存の講師やその繋がりの方と、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Web</a:t>
            </a:r>
            <a:r>
              <a:rPr lang="ja-JP" altLang="en-US" sz="2000" dirty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から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の採用を進める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(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過去の実績は１週間募集で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25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名の面接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)</a:t>
            </a:r>
            <a:r>
              <a:rPr lang="ja-JP" altLang="en-US" sz="2000" dirty="0" err="1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企業からの協力は、施設に来た方や、既存会員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(2000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名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)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に向けて、チラシやポスターなどで宣伝が出来るようにしたり、コラボ企画やネーミングライツを使ったワークショップなどで、企業を応援する代わりに、企業からはスポンサー料や広告料を協力して頂く。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</p:txBody>
      </p:sp>
      <p:sp>
        <p:nvSpPr>
          <p:cNvPr id="2" name="フローチャート : 組合せ 1"/>
          <p:cNvSpPr/>
          <p:nvPr/>
        </p:nvSpPr>
        <p:spPr>
          <a:xfrm>
            <a:off x="3923928" y="3468165"/>
            <a:ext cx="2304256" cy="360040"/>
          </a:xfrm>
          <a:prstGeom prst="flowChartMerg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08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1187624" y="908720"/>
            <a:ext cx="7776864" cy="5832648"/>
            <a:chOff x="1187624" y="908720"/>
            <a:chExt cx="7776864" cy="2448272"/>
          </a:xfrm>
        </p:grpSpPr>
        <p:sp>
          <p:nvSpPr>
            <p:cNvPr id="6" name="正方形/長方形 5"/>
            <p:cNvSpPr/>
            <p:nvPr/>
          </p:nvSpPr>
          <p:spPr>
            <a:xfrm>
              <a:off x="1187624" y="908720"/>
              <a:ext cx="7776864" cy="24482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1187624" y="908720"/>
              <a:ext cx="7776864" cy="24180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" name="タイトル 1"/>
          <p:cNvSpPr txBox="1">
            <a:spLocks/>
          </p:cNvSpPr>
          <p:nvPr/>
        </p:nvSpPr>
        <p:spPr>
          <a:xfrm>
            <a:off x="1187624" y="905697"/>
            <a:ext cx="8045595" cy="579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>
                <a:solidFill>
                  <a:schemeClr val="bg1"/>
                </a:solidFill>
              </a:rPr>
              <a:t>課題の解決策から導いた企画の方向性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1187624" y="116632"/>
            <a:ext cx="7776472" cy="662400"/>
            <a:chOff x="1187624" y="116632"/>
            <a:chExt cx="7776472" cy="662400"/>
          </a:xfrm>
        </p:grpSpPr>
        <p:sp>
          <p:nvSpPr>
            <p:cNvPr id="10" name="フローチャート : 手操作入力 9"/>
            <p:cNvSpPr/>
            <p:nvPr/>
          </p:nvSpPr>
          <p:spPr>
            <a:xfrm flipH="1">
              <a:off x="1187624" y="116632"/>
              <a:ext cx="4608512" cy="662400"/>
            </a:xfrm>
            <a:prstGeom prst="flowChartManualInpu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2" name="直線コネクタ 11"/>
            <p:cNvCxnSpPr/>
            <p:nvPr/>
          </p:nvCxnSpPr>
          <p:spPr>
            <a:xfrm>
              <a:off x="5436096" y="764704"/>
              <a:ext cx="3528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タイトル 1"/>
          <p:cNvSpPr txBox="1">
            <a:spLocks/>
          </p:cNvSpPr>
          <p:nvPr/>
        </p:nvSpPr>
        <p:spPr>
          <a:xfrm>
            <a:off x="1193839" y="199945"/>
            <a:ext cx="4602298" cy="579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dirty="0">
                <a:solidFill>
                  <a:schemeClr val="bg1"/>
                </a:solidFill>
              </a:rPr>
              <a:t>企画</a:t>
            </a:r>
            <a:r>
              <a:rPr lang="ja-JP" altLang="en-US" sz="2800" dirty="0" smtClean="0">
                <a:solidFill>
                  <a:schemeClr val="bg1"/>
                </a:solidFill>
              </a:rPr>
              <a:t>の考え方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1207413" y="1530007"/>
            <a:ext cx="7756683" cy="50673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市民の方が集まりやすい場所で施設を用意し、シニアや主婦層をメインターゲットにしていく。　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施設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の利用できる時間帯を安全にそしてコミュニケーションの取りやすい時間の、午前中～１６時までの時間帯をメインに活動していく。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/>
            </a:r>
            <a:b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</a:b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市民の方に提供する内容は、週に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6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日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9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：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30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～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16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：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00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の時間で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1</a:t>
            </a:r>
            <a:r>
              <a:rPr lang="ja-JP" altLang="en-US" sz="2000" dirty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実施し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、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1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日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3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～</a:t>
            </a:r>
            <a:r>
              <a:rPr lang="en-US" altLang="ja-JP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5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レッスンを開校していく。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レッスン内容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は、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①シニアや主婦層に人気のヨガ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②体力的に劣っている方向けの健康体操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③美を意識したダイエットやバレエストレッチ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④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運動量が欲しい方向けにエアロビやエクササイズ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⑤仲間内でわいわいやりたい方向けのダンス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r>
              <a:rPr lang="ja-JP" altLang="en-US" sz="2000" dirty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など</a:t>
            </a:r>
            <a:r>
              <a:rPr lang="ja-JP" altLang="en-US" sz="20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を中心に構成していき、近隣の方が通いやすく、健康が維持できる場所作りを進めていく。</a:t>
            </a:r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l"/>
            <a:endParaRPr lang="en-US" altLang="ja-JP" sz="20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8782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フレッシュ">
  <a:themeElements>
    <a:clrScheme name="フレッシュ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フレッシュ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フレッシュ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327</TotalTime>
  <Words>305</Words>
  <Application>Microsoft Office PowerPoint</Application>
  <PresentationFormat>画面に合わせる (4:3)</PresentationFormat>
  <Paragraphs>36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フレッシュ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健康・運動施設のご提案</dc:title>
  <dc:creator>naoto</dc:creator>
  <cp:lastModifiedBy>Windows ユーザー</cp:lastModifiedBy>
  <cp:revision>22</cp:revision>
  <dcterms:created xsi:type="dcterms:W3CDTF">2021-12-22T07:26:34Z</dcterms:created>
  <dcterms:modified xsi:type="dcterms:W3CDTF">2021-12-25T01:35:47Z</dcterms:modified>
</cp:coreProperties>
</file>