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15" autoAdjust="0"/>
    <p:restoredTop sz="94660"/>
  </p:normalViewPr>
  <p:slideViewPr>
    <p:cSldViewPr snapToGrid="0">
      <p:cViewPr>
        <p:scale>
          <a:sx n="125" d="100"/>
          <a:sy n="125" d="100"/>
        </p:scale>
        <p:origin x="939" y="-43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2075468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1782434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673345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3034858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2176637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1011178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4453467"/>
            <a:ext cx="2901255" cy="65503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4453467"/>
            <a:ext cx="2915543" cy="65503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4007849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3622450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4199964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2804735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5A6D2E7-38CC-4382-B8B7-26A4B9D6D1FE}" type="datetimeFigureOut">
              <a:rPr kumimoji="1" lang="ja-JP" altLang="en-US" smtClean="0"/>
              <a:t>2020/4/13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2275315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55A6D2E7-38CC-4382-B8B7-26A4B9D6D1FE}" type="datetimeFigureOut">
              <a:rPr kumimoji="1" lang="ja-JP" altLang="en-US" smtClean="0"/>
              <a:t>2020/4/13</a:t>
            </a:fld>
            <a:endParaRPr kumimoji="1" lang="ja-JP" alt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14A8F743-6EB8-44B4-B3D4-7CE888572B85}" type="slidenum">
              <a:rPr kumimoji="1" lang="ja-JP" altLang="en-US" smtClean="0"/>
              <a:t>‹#›</a:t>
            </a:fld>
            <a:endParaRPr kumimoji="1" lang="ja-JP" altLang="en-US"/>
          </a:p>
        </p:txBody>
      </p:sp>
    </p:spTree>
    <p:extLst>
      <p:ext uri="{BB962C8B-B14F-4D97-AF65-F5344CB8AC3E}">
        <p14:creationId xmlns:p14="http://schemas.microsoft.com/office/powerpoint/2010/main" val="1089717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18554D1-3746-4032-BFB1-12DC81B9D6D9}"/>
              </a:ext>
            </a:extLst>
          </p:cNvPr>
          <p:cNvSpPr/>
          <p:nvPr/>
        </p:nvSpPr>
        <p:spPr>
          <a:xfrm>
            <a:off x="569371" y="464610"/>
            <a:ext cx="2311941" cy="986135"/>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13" dirty="0">
                <a:solidFill>
                  <a:schemeClr val="tx1"/>
                </a:solidFill>
              </a:rPr>
              <a:t>①記帳代行</a:t>
            </a:r>
            <a:endParaRPr lang="en-US" altLang="ja-JP" sz="1013" dirty="0">
              <a:solidFill>
                <a:schemeClr val="tx1"/>
              </a:solidFill>
            </a:endParaRPr>
          </a:p>
          <a:p>
            <a:pPr algn="ctr"/>
            <a:r>
              <a:rPr lang="en-US" altLang="ja-JP" sz="675" dirty="0">
                <a:solidFill>
                  <a:schemeClr val="tx1"/>
                </a:solidFill>
              </a:rPr>
              <a:t>〈</a:t>
            </a:r>
            <a:r>
              <a:rPr lang="ja-JP" altLang="en-US" sz="675" dirty="0">
                <a:solidFill>
                  <a:schemeClr val="tx1"/>
                </a:solidFill>
              </a:rPr>
              <a:t>記帳代行料</a:t>
            </a:r>
            <a:r>
              <a:rPr lang="en-US" altLang="ja-JP" sz="675" dirty="0">
                <a:solidFill>
                  <a:schemeClr val="tx1"/>
                </a:solidFill>
              </a:rPr>
              <a:t>(</a:t>
            </a:r>
            <a:r>
              <a:rPr lang="ja-JP" altLang="en-US" sz="675" dirty="0">
                <a:solidFill>
                  <a:schemeClr val="tx1"/>
                </a:solidFill>
              </a:rPr>
              <a:t>月額</a:t>
            </a:r>
            <a:r>
              <a:rPr lang="en-US" altLang="ja-JP" sz="675" dirty="0">
                <a:solidFill>
                  <a:schemeClr val="tx1"/>
                </a:solidFill>
              </a:rPr>
              <a:t>)〉</a:t>
            </a:r>
          </a:p>
          <a:p>
            <a:pPr algn="ctr"/>
            <a:r>
              <a:rPr lang="ja-JP" altLang="en-US" sz="675" dirty="0">
                <a:solidFill>
                  <a:schemeClr val="tx1"/>
                </a:solidFill>
              </a:rPr>
              <a:t>領収書、請求書その他入力資料をお預かりして弊社会計ソフトにて試算表を作成します。</a:t>
            </a:r>
            <a:endParaRPr lang="en-US" altLang="ja-JP" sz="675" dirty="0">
              <a:solidFill>
                <a:schemeClr val="tx1"/>
              </a:solidFill>
            </a:endParaRPr>
          </a:p>
          <a:p>
            <a:pPr algn="ctr"/>
            <a:r>
              <a:rPr lang="en-US" altLang="ja-JP" sz="675" dirty="0">
                <a:solidFill>
                  <a:schemeClr val="tx1"/>
                </a:solidFill>
              </a:rPr>
              <a:t>〈</a:t>
            </a:r>
            <a:r>
              <a:rPr lang="ja-JP" altLang="en-US" sz="675" dirty="0">
                <a:solidFill>
                  <a:schemeClr val="tx1"/>
                </a:solidFill>
              </a:rPr>
              <a:t>弥生会計、</a:t>
            </a:r>
            <a:r>
              <a:rPr lang="en-US" altLang="ja-JP" sz="675" dirty="0">
                <a:solidFill>
                  <a:schemeClr val="tx1"/>
                </a:solidFill>
              </a:rPr>
              <a:t>ICS</a:t>
            </a:r>
            <a:r>
              <a:rPr lang="ja-JP" altLang="en-US" sz="675" dirty="0">
                <a:solidFill>
                  <a:schemeClr val="tx1"/>
                </a:solidFill>
              </a:rPr>
              <a:t>、</a:t>
            </a:r>
            <a:r>
              <a:rPr lang="en-US" altLang="ja-JP" sz="675" dirty="0" err="1">
                <a:solidFill>
                  <a:schemeClr val="tx1"/>
                </a:solidFill>
              </a:rPr>
              <a:t>freee</a:t>
            </a:r>
            <a:r>
              <a:rPr lang="ja-JP" altLang="en-US" sz="675" dirty="0">
                <a:solidFill>
                  <a:schemeClr val="tx1"/>
                </a:solidFill>
              </a:rPr>
              <a:t>ほか</a:t>
            </a:r>
            <a:r>
              <a:rPr lang="en-US" altLang="ja-JP" sz="675" dirty="0">
                <a:solidFill>
                  <a:schemeClr val="tx1"/>
                </a:solidFill>
              </a:rPr>
              <a:t>〉</a:t>
            </a:r>
            <a:endParaRPr lang="ja-JP" altLang="en-US" sz="675" dirty="0">
              <a:solidFill>
                <a:schemeClr val="tx1"/>
              </a:solidFill>
            </a:endParaRPr>
          </a:p>
        </p:txBody>
      </p:sp>
      <p:sp>
        <p:nvSpPr>
          <p:cNvPr id="5" name="正方形/長方形 4">
            <a:extLst>
              <a:ext uri="{FF2B5EF4-FFF2-40B4-BE49-F238E27FC236}">
                <a16:creationId xmlns:a16="http://schemas.microsoft.com/office/drawing/2014/main" id="{7F8425CC-E26E-446B-B2C7-4337FAAFEE44}"/>
              </a:ext>
            </a:extLst>
          </p:cNvPr>
          <p:cNvSpPr/>
          <p:nvPr/>
        </p:nvSpPr>
        <p:spPr>
          <a:xfrm>
            <a:off x="569371" y="1731328"/>
            <a:ext cx="2311941" cy="1071968"/>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13" dirty="0">
                <a:solidFill>
                  <a:schemeClr val="tx1"/>
                </a:solidFill>
              </a:rPr>
              <a:t>②税務顧問</a:t>
            </a:r>
            <a:endParaRPr lang="en-US" altLang="ja-JP" sz="1013" dirty="0">
              <a:solidFill>
                <a:schemeClr val="tx1"/>
              </a:solidFill>
            </a:endParaRPr>
          </a:p>
          <a:p>
            <a:pPr algn="ctr"/>
            <a:r>
              <a:rPr lang="en-US" altLang="ja-JP" sz="675" dirty="0">
                <a:solidFill>
                  <a:schemeClr val="tx1"/>
                </a:solidFill>
              </a:rPr>
              <a:t>〈</a:t>
            </a:r>
            <a:r>
              <a:rPr lang="ja-JP" altLang="en-US" sz="675" dirty="0">
                <a:solidFill>
                  <a:schemeClr val="tx1"/>
                </a:solidFill>
              </a:rPr>
              <a:t>税務顧問料</a:t>
            </a:r>
            <a:r>
              <a:rPr lang="en-US" altLang="ja-JP" sz="675" dirty="0">
                <a:solidFill>
                  <a:schemeClr val="tx1"/>
                </a:solidFill>
              </a:rPr>
              <a:t>(</a:t>
            </a:r>
            <a:r>
              <a:rPr lang="ja-JP" altLang="en-US" sz="675" dirty="0">
                <a:solidFill>
                  <a:schemeClr val="tx1"/>
                </a:solidFill>
              </a:rPr>
              <a:t>月額</a:t>
            </a:r>
            <a:r>
              <a:rPr lang="en-US" altLang="ja-JP" sz="675" dirty="0">
                <a:solidFill>
                  <a:schemeClr val="tx1"/>
                </a:solidFill>
              </a:rPr>
              <a:t>)</a:t>
            </a:r>
            <a:r>
              <a:rPr lang="ja-JP" altLang="en-US" sz="675" dirty="0">
                <a:solidFill>
                  <a:schemeClr val="tx1"/>
                </a:solidFill>
              </a:rPr>
              <a:t>　決算料</a:t>
            </a:r>
            <a:r>
              <a:rPr lang="en-US" altLang="ja-JP" sz="675" dirty="0">
                <a:solidFill>
                  <a:schemeClr val="tx1"/>
                </a:solidFill>
              </a:rPr>
              <a:t>(</a:t>
            </a:r>
            <a:r>
              <a:rPr lang="ja-JP" altLang="en-US" sz="675" dirty="0">
                <a:solidFill>
                  <a:schemeClr val="tx1"/>
                </a:solidFill>
              </a:rPr>
              <a:t>年一回</a:t>
            </a:r>
            <a:r>
              <a:rPr lang="en-US" altLang="ja-JP" sz="675" dirty="0">
                <a:solidFill>
                  <a:schemeClr val="tx1"/>
                </a:solidFill>
              </a:rPr>
              <a:t>)〉</a:t>
            </a:r>
          </a:p>
          <a:p>
            <a:pPr algn="ctr"/>
            <a:r>
              <a:rPr lang="ja-JP" altLang="en-US" sz="675" dirty="0">
                <a:solidFill>
                  <a:schemeClr val="tx1"/>
                </a:solidFill>
              </a:rPr>
              <a:t>税務相談、税務代理を実施します。</a:t>
            </a:r>
            <a:endParaRPr lang="en-US" altLang="ja-JP" sz="675" dirty="0">
              <a:solidFill>
                <a:schemeClr val="tx1"/>
              </a:solidFill>
            </a:endParaRPr>
          </a:p>
          <a:p>
            <a:pPr algn="ctr"/>
            <a:r>
              <a:rPr lang="ja-JP" altLang="en-US" sz="675" dirty="0">
                <a:solidFill>
                  <a:schemeClr val="tx1"/>
                </a:solidFill>
              </a:rPr>
              <a:t>決算予測による節税対策を提案します。</a:t>
            </a:r>
            <a:endParaRPr lang="en-US" altLang="ja-JP" sz="675" dirty="0">
              <a:solidFill>
                <a:schemeClr val="tx1"/>
              </a:solidFill>
            </a:endParaRPr>
          </a:p>
          <a:p>
            <a:pPr algn="ctr"/>
            <a:r>
              <a:rPr lang="ja-JP" altLang="en-US" sz="675" dirty="0">
                <a:solidFill>
                  <a:schemeClr val="tx1"/>
                </a:solidFill>
              </a:rPr>
              <a:t>訪問回数</a:t>
            </a:r>
            <a:r>
              <a:rPr lang="en-US" altLang="ja-JP" sz="675" dirty="0">
                <a:solidFill>
                  <a:schemeClr val="tx1"/>
                </a:solidFill>
              </a:rPr>
              <a:t>(</a:t>
            </a:r>
            <a:r>
              <a:rPr lang="ja-JP" altLang="en-US" sz="675" dirty="0">
                <a:solidFill>
                  <a:schemeClr val="tx1"/>
                </a:solidFill>
              </a:rPr>
              <a:t>毎月、３か月、６か月、決算期のみ</a:t>
            </a:r>
            <a:r>
              <a:rPr lang="en-US" altLang="ja-JP" sz="675" dirty="0">
                <a:solidFill>
                  <a:schemeClr val="tx1"/>
                </a:solidFill>
              </a:rPr>
              <a:t>)</a:t>
            </a:r>
            <a:r>
              <a:rPr lang="ja-JP" altLang="en-US" sz="675" dirty="0">
                <a:solidFill>
                  <a:schemeClr val="tx1"/>
                </a:solidFill>
              </a:rPr>
              <a:t>で月額料金が変動します。</a:t>
            </a:r>
          </a:p>
        </p:txBody>
      </p:sp>
      <p:sp>
        <p:nvSpPr>
          <p:cNvPr id="6" name="正方形/長方形 5">
            <a:extLst>
              <a:ext uri="{FF2B5EF4-FFF2-40B4-BE49-F238E27FC236}">
                <a16:creationId xmlns:a16="http://schemas.microsoft.com/office/drawing/2014/main" id="{69BCDA35-BB86-4812-BBC8-A6503908566E}"/>
              </a:ext>
            </a:extLst>
          </p:cNvPr>
          <p:cNvSpPr/>
          <p:nvPr/>
        </p:nvSpPr>
        <p:spPr>
          <a:xfrm>
            <a:off x="569371" y="4487737"/>
            <a:ext cx="2311941" cy="1034947"/>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13" dirty="0">
                <a:solidFill>
                  <a:schemeClr val="tx1"/>
                </a:solidFill>
              </a:rPr>
              <a:t>③売上アップコンサルティング</a:t>
            </a:r>
            <a:endParaRPr lang="en-US" altLang="ja-JP" sz="1013" dirty="0">
              <a:solidFill>
                <a:schemeClr val="tx1"/>
              </a:solidFill>
            </a:endParaRPr>
          </a:p>
          <a:p>
            <a:pPr algn="ctr"/>
            <a:r>
              <a:rPr lang="en-US" altLang="ja-JP" sz="675" dirty="0">
                <a:solidFill>
                  <a:schemeClr val="tx1"/>
                </a:solidFill>
              </a:rPr>
              <a:t>〈</a:t>
            </a:r>
            <a:r>
              <a:rPr lang="ja-JP" altLang="en-US" sz="675" dirty="0">
                <a:solidFill>
                  <a:schemeClr val="tx1"/>
                </a:solidFill>
              </a:rPr>
              <a:t>コンサル報酬</a:t>
            </a:r>
            <a:r>
              <a:rPr lang="en-US" altLang="ja-JP" sz="675" dirty="0">
                <a:solidFill>
                  <a:schemeClr val="tx1"/>
                </a:solidFill>
              </a:rPr>
              <a:t>(</a:t>
            </a:r>
            <a:r>
              <a:rPr lang="ja-JP" altLang="en-US" sz="675" dirty="0">
                <a:solidFill>
                  <a:schemeClr val="tx1"/>
                </a:solidFill>
              </a:rPr>
              <a:t>月額</a:t>
            </a:r>
            <a:r>
              <a:rPr lang="en-US" altLang="ja-JP" sz="675" dirty="0">
                <a:solidFill>
                  <a:schemeClr val="tx1"/>
                </a:solidFill>
              </a:rPr>
              <a:t>)〉</a:t>
            </a:r>
          </a:p>
          <a:p>
            <a:pPr algn="ctr"/>
            <a:r>
              <a:rPr lang="ja-JP" altLang="en-US" sz="675" dirty="0">
                <a:solidFill>
                  <a:schemeClr val="tx1"/>
                </a:solidFill>
              </a:rPr>
              <a:t>売上が下がってきた、上がらない、もっと上げたい、そんな悩みを共に解決に導きます。</a:t>
            </a:r>
            <a:endParaRPr lang="en-US" altLang="ja-JP" sz="675" dirty="0">
              <a:solidFill>
                <a:schemeClr val="tx1"/>
              </a:solidFill>
            </a:endParaRPr>
          </a:p>
          <a:p>
            <a:pPr algn="ctr"/>
            <a:r>
              <a:rPr lang="ja-JP" altLang="en-US" sz="675" dirty="0">
                <a:solidFill>
                  <a:schemeClr val="tx1"/>
                </a:solidFill>
              </a:rPr>
              <a:t>解決策は必ず経営者がすでにお持ちです。</a:t>
            </a:r>
            <a:endParaRPr lang="en-US" altLang="ja-JP" sz="675" dirty="0">
              <a:solidFill>
                <a:schemeClr val="tx1"/>
              </a:solidFill>
            </a:endParaRPr>
          </a:p>
          <a:p>
            <a:pPr algn="ctr"/>
            <a:r>
              <a:rPr lang="ja-JP" altLang="en-US" sz="675" dirty="0">
                <a:solidFill>
                  <a:schemeClr val="tx1"/>
                </a:solidFill>
              </a:rPr>
              <a:t>経営のお悩みは売上だけに限りません。</a:t>
            </a:r>
            <a:endParaRPr lang="en-US" altLang="ja-JP" sz="675" dirty="0">
              <a:solidFill>
                <a:schemeClr val="tx1"/>
              </a:solidFill>
            </a:endParaRPr>
          </a:p>
          <a:p>
            <a:pPr algn="ctr"/>
            <a:r>
              <a:rPr lang="ja-JP" altLang="en-US" sz="675" dirty="0">
                <a:solidFill>
                  <a:schemeClr val="tx1"/>
                </a:solidFill>
              </a:rPr>
              <a:t>なんでも聞いてくれる経営パートナーとしてご活用ください。</a:t>
            </a:r>
            <a:endParaRPr lang="en-US" altLang="ja-JP" sz="675" dirty="0">
              <a:solidFill>
                <a:schemeClr val="tx1"/>
              </a:solidFill>
            </a:endParaRPr>
          </a:p>
          <a:p>
            <a:pPr algn="ctr"/>
            <a:endParaRPr lang="en-US" altLang="ja-JP" sz="675" dirty="0">
              <a:solidFill>
                <a:schemeClr val="tx1"/>
              </a:solidFill>
            </a:endParaRPr>
          </a:p>
        </p:txBody>
      </p:sp>
      <p:sp>
        <p:nvSpPr>
          <p:cNvPr id="7" name="正方形/長方形 6">
            <a:extLst>
              <a:ext uri="{FF2B5EF4-FFF2-40B4-BE49-F238E27FC236}">
                <a16:creationId xmlns:a16="http://schemas.microsoft.com/office/drawing/2014/main" id="{803BDAB9-D4CC-4C72-9713-19C33BAFB644}"/>
              </a:ext>
            </a:extLst>
          </p:cNvPr>
          <p:cNvSpPr/>
          <p:nvPr/>
        </p:nvSpPr>
        <p:spPr>
          <a:xfrm>
            <a:off x="569369" y="5860640"/>
            <a:ext cx="2311941" cy="919000"/>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13" dirty="0">
                <a:solidFill>
                  <a:schemeClr val="tx1"/>
                </a:solidFill>
              </a:rPr>
              <a:t>④融資支援</a:t>
            </a:r>
            <a:endParaRPr lang="en-US" altLang="ja-JP" sz="1013" dirty="0">
              <a:solidFill>
                <a:schemeClr val="tx1"/>
              </a:solidFill>
            </a:endParaRPr>
          </a:p>
          <a:p>
            <a:pPr algn="ctr"/>
            <a:r>
              <a:rPr lang="en-US" altLang="ja-JP" sz="675" dirty="0">
                <a:solidFill>
                  <a:schemeClr val="tx1"/>
                </a:solidFill>
              </a:rPr>
              <a:t>〈</a:t>
            </a:r>
            <a:r>
              <a:rPr lang="ja-JP" altLang="en-US" sz="675" dirty="0">
                <a:solidFill>
                  <a:schemeClr val="tx1"/>
                </a:solidFill>
              </a:rPr>
              <a:t>融資補助報酬</a:t>
            </a:r>
            <a:r>
              <a:rPr lang="en-US" altLang="ja-JP" sz="675" dirty="0">
                <a:solidFill>
                  <a:schemeClr val="tx1"/>
                </a:solidFill>
              </a:rPr>
              <a:t>(</a:t>
            </a:r>
            <a:r>
              <a:rPr lang="ja-JP" altLang="en-US" sz="675" dirty="0">
                <a:solidFill>
                  <a:schemeClr val="tx1"/>
                </a:solidFill>
              </a:rPr>
              <a:t>成功報酬</a:t>
            </a:r>
            <a:r>
              <a:rPr lang="en-US" altLang="ja-JP" sz="675" dirty="0">
                <a:solidFill>
                  <a:schemeClr val="tx1"/>
                </a:solidFill>
              </a:rPr>
              <a:t>)〉</a:t>
            </a:r>
          </a:p>
          <a:p>
            <a:pPr algn="ctr"/>
            <a:r>
              <a:rPr lang="ja-JP" altLang="en-US" sz="675" dirty="0">
                <a:solidFill>
                  <a:schemeClr val="tx1"/>
                </a:solidFill>
              </a:rPr>
              <a:t>事業計画書の作成補助、融資担当者紹介、面談同行など、書類作成から融資実行までのお手伝いをさせていただきます。特に創業時にご相談が多い案件です。</a:t>
            </a:r>
            <a:endParaRPr lang="en-US" altLang="ja-JP" sz="675" dirty="0">
              <a:solidFill>
                <a:schemeClr val="tx1"/>
              </a:solidFill>
            </a:endParaRPr>
          </a:p>
          <a:p>
            <a:pPr algn="ctr"/>
            <a:endParaRPr lang="en-US" altLang="ja-JP" sz="675" dirty="0">
              <a:solidFill>
                <a:schemeClr val="tx1"/>
              </a:solidFill>
            </a:endParaRPr>
          </a:p>
          <a:p>
            <a:pPr algn="ctr"/>
            <a:endParaRPr lang="en-US" altLang="ja-JP" sz="675" dirty="0">
              <a:solidFill>
                <a:schemeClr val="tx1"/>
              </a:solidFill>
            </a:endParaRPr>
          </a:p>
        </p:txBody>
      </p:sp>
      <p:sp>
        <p:nvSpPr>
          <p:cNvPr id="8" name="正方形/長方形 7">
            <a:extLst>
              <a:ext uri="{FF2B5EF4-FFF2-40B4-BE49-F238E27FC236}">
                <a16:creationId xmlns:a16="http://schemas.microsoft.com/office/drawing/2014/main" id="{17330812-A9CE-4D5A-A909-FE890D3E7F9D}"/>
              </a:ext>
            </a:extLst>
          </p:cNvPr>
          <p:cNvSpPr/>
          <p:nvPr/>
        </p:nvSpPr>
        <p:spPr>
          <a:xfrm>
            <a:off x="569371" y="3044212"/>
            <a:ext cx="2311941" cy="1071969"/>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13" dirty="0">
                <a:solidFill>
                  <a:schemeClr val="tx1"/>
                </a:solidFill>
              </a:rPr>
              <a:t>③資金繰表作成</a:t>
            </a:r>
            <a:endParaRPr lang="en-US" altLang="ja-JP" sz="1013" dirty="0">
              <a:solidFill>
                <a:schemeClr val="tx1"/>
              </a:solidFill>
            </a:endParaRPr>
          </a:p>
          <a:p>
            <a:pPr algn="ctr"/>
            <a:r>
              <a:rPr lang="en-US" altLang="ja-JP" sz="675" dirty="0">
                <a:solidFill>
                  <a:schemeClr val="tx1"/>
                </a:solidFill>
              </a:rPr>
              <a:t>〈</a:t>
            </a:r>
            <a:r>
              <a:rPr lang="ja-JP" altLang="en-US" sz="675" dirty="0">
                <a:solidFill>
                  <a:schemeClr val="tx1"/>
                </a:solidFill>
              </a:rPr>
              <a:t>資金繰表作成料</a:t>
            </a:r>
            <a:r>
              <a:rPr lang="en-US" altLang="ja-JP" sz="675" dirty="0">
                <a:solidFill>
                  <a:schemeClr val="tx1"/>
                </a:solidFill>
              </a:rPr>
              <a:t>(</a:t>
            </a:r>
            <a:r>
              <a:rPr lang="ja-JP" altLang="en-US" sz="675" dirty="0">
                <a:solidFill>
                  <a:schemeClr val="tx1"/>
                </a:solidFill>
              </a:rPr>
              <a:t>月額</a:t>
            </a:r>
            <a:r>
              <a:rPr lang="en-US" altLang="ja-JP" sz="675" dirty="0">
                <a:solidFill>
                  <a:schemeClr val="tx1"/>
                </a:solidFill>
              </a:rPr>
              <a:t>)〉</a:t>
            </a:r>
          </a:p>
          <a:p>
            <a:pPr algn="ctr"/>
            <a:r>
              <a:rPr lang="ja-JP" altLang="en-US" sz="675" dirty="0">
                <a:solidFill>
                  <a:schemeClr val="tx1"/>
                </a:solidFill>
              </a:rPr>
              <a:t>経営者が気になる資金繰り。</a:t>
            </a:r>
            <a:endParaRPr lang="en-US" altLang="ja-JP" sz="675" dirty="0">
              <a:solidFill>
                <a:schemeClr val="tx1"/>
              </a:solidFill>
            </a:endParaRPr>
          </a:p>
          <a:p>
            <a:pPr algn="ctr"/>
            <a:r>
              <a:rPr lang="ja-JP" altLang="en-US" sz="675" dirty="0">
                <a:solidFill>
                  <a:schemeClr val="tx1"/>
                </a:solidFill>
              </a:rPr>
              <a:t>いつどれだけのお金が必要か。黒字倒産しないためにも場合によっては融資を検討しましょう。</a:t>
            </a:r>
            <a:endParaRPr lang="en-US" altLang="ja-JP" sz="675" dirty="0">
              <a:solidFill>
                <a:schemeClr val="tx1"/>
              </a:solidFill>
            </a:endParaRPr>
          </a:p>
        </p:txBody>
      </p:sp>
      <p:sp>
        <p:nvSpPr>
          <p:cNvPr id="10" name="正方形/長方形 9">
            <a:extLst>
              <a:ext uri="{FF2B5EF4-FFF2-40B4-BE49-F238E27FC236}">
                <a16:creationId xmlns:a16="http://schemas.microsoft.com/office/drawing/2014/main" id="{3EC5F9AD-4E76-4857-96DA-1CBC17A32636}"/>
              </a:ext>
            </a:extLst>
          </p:cNvPr>
          <p:cNvSpPr/>
          <p:nvPr/>
        </p:nvSpPr>
        <p:spPr>
          <a:xfrm>
            <a:off x="166914" y="689653"/>
            <a:ext cx="254000" cy="27577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2B319A37-8E25-4D02-BDC1-B2A0F5F88DA1}"/>
              </a:ext>
            </a:extLst>
          </p:cNvPr>
          <p:cNvSpPr/>
          <p:nvPr/>
        </p:nvSpPr>
        <p:spPr>
          <a:xfrm>
            <a:off x="569369" y="7171549"/>
            <a:ext cx="2311941" cy="918999"/>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13" dirty="0">
                <a:solidFill>
                  <a:schemeClr val="tx1"/>
                </a:solidFill>
              </a:rPr>
              <a:t>⑥人脈紹介</a:t>
            </a:r>
            <a:endParaRPr lang="en-US" altLang="ja-JP" sz="1013" dirty="0">
              <a:solidFill>
                <a:schemeClr val="tx1"/>
              </a:solidFill>
            </a:endParaRPr>
          </a:p>
          <a:p>
            <a:pPr algn="ctr"/>
            <a:r>
              <a:rPr lang="en-US" altLang="ja-JP" sz="675" dirty="0">
                <a:solidFill>
                  <a:schemeClr val="tx1"/>
                </a:solidFill>
              </a:rPr>
              <a:t>〈</a:t>
            </a:r>
            <a:r>
              <a:rPr lang="ja-JP" altLang="en-US" sz="675" dirty="0">
                <a:solidFill>
                  <a:schemeClr val="tx1"/>
                </a:solidFill>
              </a:rPr>
              <a:t>無料</a:t>
            </a:r>
            <a:r>
              <a:rPr lang="en-US" altLang="ja-JP" sz="675" dirty="0">
                <a:solidFill>
                  <a:schemeClr val="tx1"/>
                </a:solidFill>
              </a:rPr>
              <a:t>〉</a:t>
            </a:r>
          </a:p>
          <a:p>
            <a:pPr algn="ctr"/>
            <a:r>
              <a:rPr lang="ja-JP" altLang="en-US" sz="675" dirty="0">
                <a:solidFill>
                  <a:schemeClr val="tx1"/>
                </a:solidFill>
              </a:rPr>
              <a:t>繋がると御社の売上に貢献するのはどんな人脈？</a:t>
            </a:r>
            <a:endParaRPr lang="en-US" altLang="ja-JP" sz="675" dirty="0">
              <a:solidFill>
                <a:schemeClr val="tx1"/>
              </a:solidFill>
            </a:endParaRPr>
          </a:p>
          <a:p>
            <a:pPr algn="ctr"/>
            <a:r>
              <a:rPr lang="ja-JP" altLang="en-US" sz="675" dirty="0">
                <a:solidFill>
                  <a:schemeClr val="tx1"/>
                </a:solidFill>
              </a:rPr>
              <a:t>お互いがメリットのある人脈でつながれば、お互いの売上にもつながります。</a:t>
            </a:r>
            <a:endParaRPr lang="en-US" altLang="ja-JP" sz="675" dirty="0">
              <a:solidFill>
                <a:schemeClr val="tx1"/>
              </a:solidFill>
            </a:endParaRPr>
          </a:p>
          <a:p>
            <a:pPr algn="ctr"/>
            <a:r>
              <a:rPr lang="ja-JP" altLang="en-US" sz="675" dirty="0">
                <a:solidFill>
                  <a:schemeClr val="tx1"/>
                </a:solidFill>
              </a:rPr>
              <a:t>不動産業、広告業、</a:t>
            </a:r>
            <a:r>
              <a:rPr lang="en-US" altLang="ja-JP" sz="675" dirty="0">
                <a:solidFill>
                  <a:schemeClr val="tx1"/>
                </a:solidFill>
              </a:rPr>
              <a:t>HP</a:t>
            </a:r>
            <a:r>
              <a:rPr lang="ja-JP" altLang="en-US" sz="675" dirty="0">
                <a:solidFill>
                  <a:schemeClr val="tx1"/>
                </a:solidFill>
              </a:rPr>
              <a:t>作成、司法書士、社会保険労務士など弊社からご紹介できる業種は様々です。</a:t>
            </a:r>
            <a:endParaRPr lang="en-US" altLang="ja-JP" sz="675" dirty="0">
              <a:solidFill>
                <a:schemeClr val="tx1"/>
              </a:solidFill>
            </a:endParaRPr>
          </a:p>
        </p:txBody>
      </p:sp>
      <p:sp>
        <p:nvSpPr>
          <p:cNvPr id="13" name="正方形/長方形 12">
            <a:extLst>
              <a:ext uri="{FF2B5EF4-FFF2-40B4-BE49-F238E27FC236}">
                <a16:creationId xmlns:a16="http://schemas.microsoft.com/office/drawing/2014/main" id="{A4F5B491-E0D6-4079-8AC0-3B685E687932}"/>
              </a:ext>
            </a:extLst>
          </p:cNvPr>
          <p:cNvSpPr/>
          <p:nvPr/>
        </p:nvSpPr>
        <p:spPr>
          <a:xfrm>
            <a:off x="496945" y="9574883"/>
            <a:ext cx="4337945" cy="15697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税理士事務所 湊</a:t>
            </a:r>
            <a:r>
              <a:rPr kumimoji="1" lang="en-US" altLang="ja-JP" sz="1100" dirty="0">
                <a:solidFill>
                  <a:schemeClr val="tx1"/>
                </a:solidFill>
              </a:rPr>
              <a:t>(</a:t>
            </a:r>
            <a:r>
              <a:rPr kumimoji="1" lang="ja-JP" altLang="en-US" sz="1100" dirty="0">
                <a:solidFill>
                  <a:schemeClr val="tx1"/>
                </a:solidFill>
              </a:rPr>
              <a:t>みなと</a:t>
            </a:r>
            <a:r>
              <a:rPr kumimoji="1" lang="en-US" altLang="ja-JP" sz="1100" dirty="0">
                <a:solidFill>
                  <a:schemeClr val="tx1"/>
                </a:solidFill>
              </a:rPr>
              <a:t>)</a:t>
            </a:r>
          </a:p>
          <a:p>
            <a:r>
              <a:rPr kumimoji="1" lang="ja-JP" altLang="en-US" sz="1100" dirty="0">
                <a:solidFill>
                  <a:schemeClr val="tx1"/>
                </a:solidFill>
              </a:rPr>
              <a:t>代表税理士　片岡　力</a:t>
            </a:r>
            <a:r>
              <a:rPr kumimoji="1" lang="en-US" altLang="ja-JP" sz="1100" dirty="0">
                <a:solidFill>
                  <a:schemeClr val="tx1"/>
                </a:solidFill>
              </a:rPr>
              <a:t>(</a:t>
            </a:r>
            <a:r>
              <a:rPr kumimoji="1" lang="ja-JP" altLang="en-US" sz="1100" dirty="0">
                <a:solidFill>
                  <a:schemeClr val="tx1"/>
                </a:solidFill>
              </a:rPr>
              <a:t>かたおか　つとむ</a:t>
            </a:r>
            <a:r>
              <a:rPr kumimoji="1" lang="en-US" altLang="ja-JP" sz="1100" dirty="0">
                <a:solidFill>
                  <a:schemeClr val="tx1"/>
                </a:solidFill>
              </a:rPr>
              <a:t>)</a:t>
            </a:r>
          </a:p>
          <a:p>
            <a:r>
              <a:rPr kumimoji="1" lang="ja-JP" altLang="en-US" sz="1100" dirty="0">
                <a:solidFill>
                  <a:schemeClr val="tx1"/>
                </a:solidFill>
              </a:rPr>
              <a:t>これまで、税理士試験の専門学校</a:t>
            </a:r>
            <a:r>
              <a:rPr kumimoji="1" lang="en-US" altLang="ja-JP" sz="1100" dirty="0">
                <a:solidFill>
                  <a:schemeClr val="tx1"/>
                </a:solidFill>
              </a:rPr>
              <a:t>(</a:t>
            </a:r>
            <a:r>
              <a:rPr kumimoji="1" lang="ja-JP" altLang="en-US" sz="1100" dirty="0">
                <a:solidFill>
                  <a:schemeClr val="tx1"/>
                </a:solidFill>
              </a:rPr>
              <a:t>資格の大原</a:t>
            </a:r>
            <a:r>
              <a:rPr kumimoji="1" lang="en-US" altLang="ja-JP" sz="1100" dirty="0">
                <a:solidFill>
                  <a:schemeClr val="tx1"/>
                </a:solidFill>
              </a:rPr>
              <a:t>)</a:t>
            </a:r>
            <a:r>
              <a:rPr kumimoji="1" lang="ja-JP" altLang="en-US" sz="1100" dirty="0">
                <a:solidFill>
                  <a:schemeClr val="tx1"/>
                </a:solidFill>
              </a:rPr>
              <a:t>で「いかにして分かりやすく伝えるか」をモットーに講師経験を積み、その後税理士法人にて税理士登録、実務経験を経て、令和２年２月に独立開業。大法人から中小企業の成長をサポートすることをやりがいとしています。</a:t>
            </a:r>
            <a:endParaRPr kumimoji="1" lang="en-US" altLang="ja-JP" sz="1100" dirty="0">
              <a:solidFill>
                <a:schemeClr val="tx1"/>
              </a:solidFill>
            </a:endParaRPr>
          </a:p>
          <a:p>
            <a:r>
              <a:rPr kumimoji="1" lang="ja-JP" altLang="en-US" sz="1100" dirty="0">
                <a:solidFill>
                  <a:schemeClr val="tx1"/>
                </a:solidFill>
              </a:rPr>
              <a:t>若手税理士のフットワークでお客様のお悩みはできるだけ早く解決できるよう心がけます。</a:t>
            </a:r>
          </a:p>
        </p:txBody>
      </p:sp>
      <p:sp>
        <p:nvSpPr>
          <p:cNvPr id="11" name="正方形/長方形 10">
            <a:extLst>
              <a:ext uri="{FF2B5EF4-FFF2-40B4-BE49-F238E27FC236}">
                <a16:creationId xmlns:a16="http://schemas.microsoft.com/office/drawing/2014/main" id="{57B4E010-DA66-41C4-BEAE-B036C6FD8761}"/>
              </a:ext>
            </a:extLst>
          </p:cNvPr>
          <p:cNvSpPr/>
          <p:nvPr/>
        </p:nvSpPr>
        <p:spPr>
          <a:xfrm>
            <a:off x="166914" y="2129426"/>
            <a:ext cx="254000" cy="27577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9D26CAFC-EEA6-405F-93EA-37B63AB73934}"/>
              </a:ext>
            </a:extLst>
          </p:cNvPr>
          <p:cNvSpPr/>
          <p:nvPr/>
        </p:nvSpPr>
        <p:spPr>
          <a:xfrm>
            <a:off x="166914" y="3431313"/>
            <a:ext cx="254000" cy="27577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2AF47115-1923-4D1A-AC60-E6DA50E87E99}"/>
              </a:ext>
            </a:extLst>
          </p:cNvPr>
          <p:cNvSpPr/>
          <p:nvPr/>
        </p:nvSpPr>
        <p:spPr>
          <a:xfrm>
            <a:off x="166914" y="4867324"/>
            <a:ext cx="254000" cy="27577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A599D9BE-3573-474A-80CB-FC23D121F3B7}"/>
              </a:ext>
            </a:extLst>
          </p:cNvPr>
          <p:cNvSpPr/>
          <p:nvPr/>
        </p:nvSpPr>
        <p:spPr>
          <a:xfrm>
            <a:off x="166914" y="6182254"/>
            <a:ext cx="254000" cy="27577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95A4E910-3AA6-4BF7-A0F5-5E0793C2D54E}"/>
              </a:ext>
            </a:extLst>
          </p:cNvPr>
          <p:cNvSpPr/>
          <p:nvPr/>
        </p:nvSpPr>
        <p:spPr>
          <a:xfrm>
            <a:off x="166914" y="7525732"/>
            <a:ext cx="254000" cy="27577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054B4A55-C036-4450-B860-EA89C59253B7}"/>
              </a:ext>
            </a:extLst>
          </p:cNvPr>
          <p:cNvSpPr/>
          <p:nvPr/>
        </p:nvSpPr>
        <p:spPr>
          <a:xfrm>
            <a:off x="5040630" y="9574884"/>
            <a:ext cx="1443990" cy="1569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代表者写真</a:t>
            </a:r>
          </a:p>
        </p:txBody>
      </p:sp>
      <p:sp>
        <p:nvSpPr>
          <p:cNvPr id="3" name="テキスト ボックス 2">
            <a:extLst>
              <a:ext uri="{FF2B5EF4-FFF2-40B4-BE49-F238E27FC236}">
                <a16:creationId xmlns:a16="http://schemas.microsoft.com/office/drawing/2014/main" id="{0BC55709-B79D-4613-9DD0-27CADCFAB58C}"/>
              </a:ext>
            </a:extLst>
          </p:cNvPr>
          <p:cNvSpPr txBox="1"/>
          <p:nvPr/>
        </p:nvSpPr>
        <p:spPr>
          <a:xfrm>
            <a:off x="569369" y="95278"/>
            <a:ext cx="4143601" cy="369332"/>
          </a:xfrm>
          <a:prstGeom prst="rect">
            <a:avLst/>
          </a:prstGeom>
          <a:noFill/>
        </p:spPr>
        <p:txBody>
          <a:bodyPr wrap="square" rtlCol="0">
            <a:spAutoFit/>
          </a:bodyPr>
          <a:lstStyle/>
          <a:p>
            <a:r>
              <a:rPr kumimoji="1" lang="ja-JP" altLang="en-US" dirty="0"/>
              <a:t>税理士事務所 湊  サービス一覧</a:t>
            </a:r>
          </a:p>
        </p:txBody>
      </p:sp>
      <p:sp>
        <p:nvSpPr>
          <p:cNvPr id="18" name="テキスト ボックス 17">
            <a:extLst>
              <a:ext uri="{FF2B5EF4-FFF2-40B4-BE49-F238E27FC236}">
                <a16:creationId xmlns:a16="http://schemas.microsoft.com/office/drawing/2014/main" id="{D2B89976-AFC4-482E-8EF6-34B858B00B59}"/>
              </a:ext>
            </a:extLst>
          </p:cNvPr>
          <p:cNvSpPr txBox="1"/>
          <p:nvPr/>
        </p:nvSpPr>
        <p:spPr>
          <a:xfrm>
            <a:off x="496945" y="11144605"/>
            <a:ext cx="1569660" cy="369332"/>
          </a:xfrm>
          <a:prstGeom prst="rect">
            <a:avLst/>
          </a:prstGeom>
          <a:noFill/>
        </p:spPr>
        <p:txBody>
          <a:bodyPr wrap="none" rtlCol="0">
            <a:spAutoFit/>
          </a:bodyPr>
          <a:lstStyle/>
          <a:p>
            <a:r>
              <a:rPr kumimoji="1" lang="ja-JP" altLang="en-US" dirty="0"/>
              <a:t>お問い合わせ</a:t>
            </a:r>
            <a:endParaRPr kumimoji="1" lang="en-US" altLang="ja-JP" dirty="0"/>
          </a:p>
        </p:txBody>
      </p:sp>
      <p:cxnSp>
        <p:nvCxnSpPr>
          <p:cNvPr id="20" name="直線コネクタ 19">
            <a:extLst>
              <a:ext uri="{FF2B5EF4-FFF2-40B4-BE49-F238E27FC236}">
                <a16:creationId xmlns:a16="http://schemas.microsoft.com/office/drawing/2014/main" id="{0683BD8F-9A7F-4FFD-9A44-CAE89EFACF64}"/>
              </a:ext>
            </a:extLst>
          </p:cNvPr>
          <p:cNvCxnSpPr/>
          <p:nvPr/>
        </p:nvCxnSpPr>
        <p:spPr>
          <a:xfrm>
            <a:off x="7376160" y="762000"/>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51099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TotalTime>
  <Words>399</Words>
  <Application>Microsoft Office PowerPoint</Application>
  <PresentationFormat>ワイド画面</PresentationFormat>
  <Paragraphs>34</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kataoka tsutomu</dc:creator>
  <cp:lastModifiedBy>kataoka tsutomu</cp:lastModifiedBy>
  <cp:revision>10</cp:revision>
  <dcterms:created xsi:type="dcterms:W3CDTF">2020-04-10T14:23:59Z</dcterms:created>
  <dcterms:modified xsi:type="dcterms:W3CDTF">2020-04-13T02:16:11Z</dcterms:modified>
</cp:coreProperties>
</file>