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2" r:id="rId1"/>
  </p:sldMasterIdLst>
  <p:notesMasterIdLst>
    <p:notesMasterId r:id="rId19"/>
  </p:notesMasterIdLst>
  <p:sldIdLst>
    <p:sldId id="324" r:id="rId2"/>
    <p:sldId id="313" r:id="rId3"/>
    <p:sldId id="314" r:id="rId4"/>
    <p:sldId id="315" r:id="rId5"/>
    <p:sldId id="316" r:id="rId6"/>
    <p:sldId id="317" r:id="rId7"/>
    <p:sldId id="318" r:id="rId8"/>
    <p:sldId id="319" r:id="rId9"/>
    <p:sldId id="320" r:id="rId10"/>
    <p:sldId id="321" r:id="rId11"/>
    <p:sldId id="322" r:id="rId12"/>
    <p:sldId id="323" r:id="rId13"/>
    <p:sldId id="288" r:id="rId14"/>
    <p:sldId id="289" r:id="rId15"/>
    <p:sldId id="279" r:id="rId16"/>
    <p:sldId id="290" r:id="rId17"/>
    <p:sldId id="280"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3B5"/>
    <a:srgbClr val="CFD4EC"/>
    <a:srgbClr val="E9EAF6"/>
    <a:srgbClr val="365DBB"/>
    <a:srgbClr val="F3F8FB"/>
    <a:srgbClr val="D5FDAF"/>
    <a:srgbClr val="D3F468"/>
    <a:srgbClr val="88AF0D"/>
    <a:srgbClr val="E25B00"/>
    <a:srgbClr val="5AB80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2833802-FEF1-4C79-8D5D-14CF1EAF98D9}" styleName="淡色スタイル 2 - アクセント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523" autoAdjust="0"/>
    <p:restoredTop sz="86395"/>
  </p:normalViewPr>
  <p:slideViewPr>
    <p:cSldViewPr>
      <p:cViewPr varScale="1">
        <p:scale>
          <a:sx n="67" d="100"/>
          <a:sy n="67" d="100"/>
        </p:scale>
        <p:origin x="1456" y="4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52" d="100"/>
        <a:sy n="152" d="100"/>
      </p:scale>
      <p:origin x="0" y="-1378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4-30T05:37:57.700"/>
    </inkml:context>
    <inkml:brush xml:id="br0">
      <inkml:brushProperty name="width" value="0.05" units="cm"/>
      <inkml:brushProperty name="height" value="0.05" units="cm"/>
    </inkml:brush>
  </inkml:definitions>
  <inkml:trace contextRef="#ctx0" brushRef="#br0">0 1 24575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4-30T05:38:53.833"/>
    </inkml:context>
    <inkml:brush xml:id="br0">
      <inkml:brushProperty name="width" value="0.05" units="cm"/>
      <inkml:brushProperty name="height" value="0.05" units="cm"/>
    </inkml:brush>
  </inkml:definitions>
  <inkml:trace contextRef="#ctx0" brushRef="#br0">0 5320 24575,'0'-15'0,"1"1"0,0 0 0,0 0 0,1 0 0,1 0 0,1 0 0,0 0 0,0 1 0,1-1 0,1 1 0,11-18 0,114-156 0,-55 83 0,-61 87 0,0 0 0,1 1 0,1 1 0,0 0 0,1 1 0,30-17 0,28-23 0,84-61 0,-125 91 0,-27 18 0,0-1 0,1 2 0,0-1 0,0 1 0,1 0 0,-1 1 0,1 0 0,0 1 0,16-4 0,118-2 0,-38 3 0,5-10 0,181-48 0,-251 53 0,-26 8 0,43-13 0,1 3 0,0 2 0,75-3 0,285 13 0,163-6 0,-340-7 0,323-17 0,-516 30 0,0-3 0,0-1 0,-1-3 0,67-19 0,-94 20 0,275-79 0,-203 66 0,-18 2 0,1 3 0,111-6 0,-139 18 0,0-2 0,70-17 0,-71 13 0,0 2 0,60-1 0,97 9 0,-90 1 0,399-1 0,-477-3 0,-1-1 0,0-1 0,0-2 0,60-18 0,128-59 0,-176 63 0,-27 12 0,54-22 0,94-52 0,-145 68 0,0-2 0,-2 0 0,0-2 0,-1 0 0,-1-1 0,0-1 0,-2-1 0,0 0 0,-1-2 0,-2 0 0,18-35 0,4-18 0,46-137 0,-67 160 0,-1-1 0,-4 0 0,7-94 0,-17-91 0,-2 50 0,9 93 0,24-121 0,-15 118 0,17-87 0,14-101 0,-23-516 0,-23 791 0,0 0 0,1 0 0,1 0 0,0 0 0,0 0 0,9-20 0,7-23 0,-11 25 0,1-1 0,2 2 0,1 0 0,24-42 0,-26 54 0,1 0 0,1 2 0,0-1 0,1 1 0,0 1 0,2 0 0,-1 1 0,23-15 0,85-51 0,-102 65 0,1 2 0,0 0 0,1 1 0,0 2 0,1 0 0,0 1 0,43-8 0,8 3 0,87-3 0,12 13 0,-99 3 0,81-10 0,5-4 0,227 10 0,-206 6 0,-147-3 0,-1-1 0,63-12 0,-47 6-1365,-28 6-5461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3150B7-CDB7-4507-B952-6F8AD5528D22}" type="datetimeFigureOut">
              <a:rPr kumimoji="1" lang="ja-JP" altLang="en-US" smtClean="0"/>
              <a:t>2022/4/30</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83D5E5-9C45-434A-86B3-72A38932C81C}" type="slidenum">
              <a:rPr kumimoji="1" lang="ja-JP" altLang="en-US" smtClean="0"/>
              <a:t>‹#›</a:t>
            </a:fld>
            <a:endParaRPr kumimoji="1" lang="ja-JP" altLang="en-US"/>
          </a:p>
        </p:txBody>
      </p:sp>
    </p:spTree>
    <p:extLst>
      <p:ext uri="{BB962C8B-B14F-4D97-AF65-F5344CB8AC3E}">
        <p14:creationId xmlns:p14="http://schemas.microsoft.com/office/powerpoint/2010/main" val="381337055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25C73461-18A3-4CAF-B0E5-B7EDEA6D99EC}" type="datetime1">
              <a:rPr kumimoji="1" lang="ja-JP" altLang="en-US" smtClean="0"/>
              <a:t>2022/4/30</a:t>
            </a:fld>
            <a:endParaRPr kumimoji="1" lang="ja-JP" altLang="en-US"/>
          </a:p>
        </p:txBody>
      </p:sp>
      <p:sp>
        <p:nvSpPr>
          <p:cNvPr id="5" name="Footer Placeholder 4"/>
          <p:cNvSpPr>
            <a:spLocks noGrp="1"/>
          </p:cNvSpPr>
          <p:nvPr>
            <p:ph type="ftr" sz="quarter" idx="11"/>
          </p:nvPr>
        </p:nvSpPr>
        <p:spPr/>
        <p:txBody>
          <a:bodyPr/>
          <a:lstStyle/>
          <a:p>
            <a:r>
              <a:rPr kumimoji="1" lang="en-US" altLang="ja-JP"/>
              <a:t>© copyright   IMPREX AND COMPANY, Inc. All rights reserved. </a:t>
            </a:r>
            <a:endParaRPr kumimoji="1" lang="ja-JP" altLang="en-US"/>
          </a:p>
        </p:txBody>
      </p:sp>
      <p:sp>
        <p:nvSpPr>
          <p:cNvPr id="6" name="Slide Number Placeholder 5"/>
          <p:cNvSpPr>
            <a:spLocks noGrp="1"/>
          </p:cNvSpPr>
          <p:nvPr>
            <p:ph type="sldNum" sz="quarter" idx="12"/>
          </p:nvPr>
        </p:nvSpPr>
        <p:spPr/>
        <p:txBody>
          <a:bodyPr/>
          <a:lstStyle/>
          <a:p>
            <a:fld id="{87D18152-5202-49D4-8985-BC852BDD6043}" type="slidenum">
              <a:rPr kumimoji="1" lang="ja-JP" altLang="en-US" smtClean="0"/>
              <a:t>‹#›</a:t>
            </a:fld>
            <a:endParaRPr kumimoji="1" lang="ja-JP" altLang="en-US"/>
          </a:p>
        </p:txBody>
      </p:sp>
    </p:spTree>
    <p:extLst>
      <p:ext uri="{BB962C8B-B14F-4D97-AF65-F5344CB8AC3E}">
        <p14:creationId xmlns:p14="http://schemas.microsoft.com/office/powerpoint/2010/main" val="2858521339"/>
      </p:ext>
    </p:extLst>
  </p:cSld>
  <p:clrMapOvr>
    <a:masterClrMapping/>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5C73461-18A3-4CAF-B0E5-B7EDEA6D99EC}" type="datetime1">
              <a:rPr kumimoji="1" lang="ja-JP" altLang="en-US" smtClean="0"/>
              <a:t>2022/4/30</a:t>
            </a:fld>
            <a:endParaRPr kumimoji="1" lang="ja-JP" altLang="en-US"/>
          </a:p>
        </p:txBody>
      </p:sp>
      <p:sp>
        <p:nvSpPr>
          <p:cNvPr id="5" name="Footer Placeholder 4"/>
          <p:cNvSpPr>
            <a:spLocks noGrp="1"/>
          </p:cNvSpPr>
          <p:nvPr>
            <p:ph type="ftr" sz="quarter" idx="11"/>
          </p:nvPr>
        </p:nvSpPr>
        <p:spPr/>
        <p:txBody>
          <a:bodyPr/>
          <a:lstStyle/>
          <a:p>
            <a:r>
              <a:rPr kumimoji="1" lang="en-US" altLang="ja-JP"/>
              <a:t>© copyright   IMPREX AND COMPANY, Inc. All rights reserved. </a:t>
            </a:r>
            <a:endParaRPr kumimoji="1" lang="ja-JP" altLang="en-US"/>
          </a:p>
        </p:txBody>
      </p:sp>
      <p:sp>
        <p:nvSpPr>
          <p:cNvPr id="6" name="Slide Number Placeholder 5"/>
          <p:cNvSpPr>
            <a:spLocks noGrp="1"/>
          </p:cNvSpPr>
          <p:nvPr>
            <p:ph type="sldNum" sz="quarter" idx="12"/>
          </p:nvPr>
        </p:nvSpPr>
        <p:spPr/>
        <p:txBody>
          <a:bodyPr/>
          <a:lstStyle/>
          <a:p>
            <a:fld id="{87D18152-5202-49D4-8985-BC852BDD6043}" type="slidenum">
              <a:rPr kumimoji="1" lang="ja-JP" altLang="en-US" smtClean="0"/>
              <a:t>‹#›</a:t>
            </a:fld>
            <a:endParaRPr kumimoji="1" lang="ja-JP" altLang="en-US"/>
          </a:p>
        </p:txBody>
      </p:sp>
    </p:spTree>
    <p:extLst>
      <p:ext uri="{BB962C8B-B14F-4D97-AF65-F5344CB8AC3E}">
        <p14:creationId xmlns:p14="http://schemas.microsoft.com/office/powerpoint/2010/main" val="3034334256"/>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5C73461-18A3-4CAF-B0E5-B7EDEA6D99EC}" type="datetime1">
              <a:rPr kumimoji="1" lang="ja-JP" altLang="en-US" smtClean="0"/>
              <a:t>2022/4/30</a:t>
            </a:fld>
            <a:endParaRPr kumimoji="1" lang="ja-JP" altLang="en-US"/>
          </a:p>
        </p:txBody>
      </p:sp>
      <p:sp>
        <p:nvSpPr>
          <p:cNvPr id="5" name="Footer Placeholder 4"/>
          <p:cNvSpPr>
            <a:spLocks noGrp="1"/>
          </p:cNvSpPr>
          <p:nvPr>
            <p:ph type="ftr" sz="quarter" idx="11"/>
          </p:nvPr>
        </p:nvSpPr>
        <p:spPr/>
        <p:txBody>
          <a:bodyPr/>
          <a:lstStyle/>
          <a:p>
            <a:r>
              <a:rPr kumimoji="1" lang="en-US" altLang="ja-JP"/>
              <a:t>© copyright   IMPREX AND COMPANY, Inc. All rights reserved. </a:t>
            </a:r>
            <a:endParaRPr kumimoji="1" lang="ja-JP" altLang="en-US"/>
          </a:p>
        </p:txBody>
      </p:sp>
      <p:sp>
        <p:nvSpPr>
          <p:cNvPr id="6" name="Slide Number Placeholder 5"/>
          <p:cNvSpPr>
            <a:spLocks noGrp="1"/>
          </p:cNvSpPr>
          <p:nvPr>
            <p:ph type="sldNum" sz="quarter" idx="12"/>
          </p:nvPr>
        </p:nvSpPr>
        <p:spPr/>
        <p:txBody>
          <a:bodyPr/>
          <a:lstStyle/>
          <a:p>
            <a:fld id="{87D18152-5202-49D4-8985-BC852BDD6043}" type="slidenum">
              <a:rPr kumimoji="1" lang="ja-JP" altLang="en-US" smtClean="0"/>
              <a:t>‹#›</a:t>
            </a:fld>
            <a:endParaRPr kumimoji="1" lang="ja-JP" altLang="en-US"/>
          </a:p>
        </p:txBody>
      </p:sp>
    </p:spTree>
    <p:extLst>
      <p:ext uri="{BB962C8B-B14F-4D97-AF65-F5344CB8AC3E}">
        <p14:creationId xmlns:p14="http://schemas.microsoft.com/office/powerpoint/2010/main" val="2788864432"/>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s-subT">
    <p:spTree>
      <p:nvGrpSpPr>
        <p:cNvPr id="1" name=""/>
        <p:cNvGrpSpPr/>
        <p:nvPr/>
      </p:nvGrpSpPr>
      <p:grpSpPr>
        <a:xfrm>
          <a:off x="0" y="0"/>
          <a:ext cx="0" cy="0"/>
          <a:chOff x="0" y="0"/>
          <a:chExt cx="0" cy="0"/>
        </a:xfrm>
      </p:grpSpPr>
      <p:sp>
        <p:nvSpPr>
          <p:cNvPr id="7" name="タイトル 1"/>
          <p:cNvSpPr>
            <a:spLocks noGrp="1"/>
          </p:cNvSpPr>
          <p:nvPr>
            <p:ph type="ctrTitle"/>
          </p:nvPr>
        </p:nvSpPr>
        <p:spPr>
          <a:xfrm>
            <a:off x="407753" y="4232"/>
            <a:ext cx="6469116" cy="670334"/>
          </a:xfrm>
        </p:spPr>
        <p:txBody>
          <a:bodyPr anchor="ctr" anchorCtr="0">
            <a:normAutofit/>
          </a:bodyPr>
          <a:lstStyle>
            <a:lvl1pPr algn="l">
              <a:lnSpc>
                <a:spcPct val="120000"/>
              </a:lnSpc>
              <a:defRPr sz="1800" b="1">
                <a:solidFill>
                  <a:srgbClr val="08086C"/>
                </a:solidFill>
                <a:latin typeface="游ゴシック" panose="020B0400000000000000" pitchFamily="50" charset="-128"/>
                <a:ea typeface="游ゴシック" panose="020B0400000000000000" pitchFamily="50" charset="-128"/>
              </a:defRPr>
            </a:lvl1pPr>
          </a:lstStyle>
          <a:p>
            <a:endParaRPr kumimoji="1" lang="ja-JP" altLang="en-US" dirty="0"/>
          </a:p>
        </p:txBody>
      </p:sp>
      <p:sp>
        <p:nvSpPr>
          <p:cNvPr id="8" name="スライド番号プレースホルダー 5">
            <a:extLst>
              <a:ext uri="{FF2B5EF4-FFF2-40B4-BE49-F238E27FC236}">
                <a16:creationId xmlns:a16="http://schemas.microsoft.com/office/drawing/2014/main" id="{9D3D9F59-A6C9-40B4-BB07-42822E9EEE31}"/>
              </a:ext>
            </a:extLst>
          </p:cNvPr>
          <p:cNvSpPr>
            <a:spLocks noGrp="1"/>
          </p:cNvSpPr>
          <p:nvPr>
            <p:ph type="sldNum" sz="quarter" idx="4"/>
          </p:nvPr>
        </p:nvSpPr>
        <p:spPr>
          <a:xfrm>
            <a:off x="6898412" y="6526700"/>
            <a:ext cx="2133600" cy="257113"/>
          </a:xfrm>
          <a:prstGeom prst="rect">
            <a:avLst/>
          </a:prstGeom>
        </p:spPr>
        <p:txBody>
          <a:bodyPr vert="horz" lIns="0" tIns="0" rIns="0" bIns="0" rtlCol="0" anchor="ctr"/>
          <a:lstStyle>
            <a:lvl1pPr algn="r">
              <a:defRPr sz="750" b="0" i="0">
                <a:solidFill>
                  <a:schemeClr val="bg2">
                    <a:lumMod val="25000"/>
                  </a:schemeClr>
                </a:solidFill>
                <a:latin typeface="游ゴシック" panose="020B0400000000000000" pitchFamily="50" charset="-128"/>
                <a:ea typeface="游ゴシック" panose="020B0400000000000000" pitchFamily="50" charset="-128"/>
                <a:cs typeface="游ゴシック" panose="020B0400000000000000" pitchFamily="50" charset="-128"/>
              </a:defRPr>
            </a:lvl1pPr>
          </a:lstStyle>
          <a:p>
            <a:fld id="{FB3508C7-2FE0-4945-9CBD-863E05F850D2}" type="slidenum">
              <a:rPr lang="ja-JP" altLang="en-US" smtClean="0"/>
              <a:pPr/>
              <a:t>‹#›</a:t>
            </a:fld>
            <a:endParaRPr lang="ja-JP" altLang="en-US" dirty="0"/>
          </a:p>
        </p:txBody>
      </p:sp>
      <p:sp>
        <p:nvSpPr>
          <p:cNvPr id="16" name="タイトル 1">
            <a:extLst>
              <a:ext uri="{FF2B5EF4-FFF2-40B4-BE49-F238E27FC236}">
                <a16:creationId xmlns:a16="http://schemas.microsoft.com/office/drawing/2014/main" id="{0F63CE61-E27B-49C3-B6E5-760B8485C980}"/>
              </a:ext>
            </a:extLst>
          </p:cNvPr>
          <p:cNvSpPr txBox="1">
            <a:spLocks/>
          </p:cNvSpPr>
          <p:nvPr userDrawn="1"/>
        </p:nvSpPr>
        <p:spPr>
          <a:xfrm>
            <a:off x="407753" y="674566"/>
            <a:ext cx="7487214" cy="670334"/>
          </a:xfrm>
          <a:prstGeom prst="rect">
            <a:avLst/>
          </a:prstGeom>
        </p:spPr>
        <p:txBody>
          <a:bodyPr vert="horz" lIns="0" tIns="0" rIns="0" bIns="0" rtlCol="0" anchor="ctr" anchorCtr="0">
            <a:noAutofit/>
          </a:bodyPr>
          <a:lstStyle>
            <a:lvl1pPr algn="l" defTabSz="914400" rtl="0" eaLnBrk="1" latinLnBrk="0" hangingPunct="1">
              <a:lnSpc>
                <a:spcPct val="120000"/>
              </a:lnSpc>
              <a:spcBef>
                <a:spcPct val="0"/>
              </a:spcBef>
              <a:buNone/>
              <a:defRPr kumimoji="1" sz="1800" b="1" kern="1200">
                <a:solidFill>
                  <a:srgbClr val="213A6C"/>
                </a:solidFill>
                <a:latin typeface="游ゴシック" panose="020B0400000000000000" pitchFamily="50" charset="-128"/>
                <a:ea typeface="游ゴシック" panose="020B0400000000000000" pitchFamily="50" charset="-128"/>
                <a:cs typeface="メイリオ" pitchFamily="50" charset="-128"/>
              </a:defRPr>
            </a:lvl1pPr>
          </a:lstStyle>
          <a:p>
            <a:endParaRPr lang="ja-JP" altLang="en-US" sz="1350" dirty="0"/>
          </a:p>
        </p:txBody>
      </p:sp>
      <p:sp>
        <p:nvSpPr>
          <p:cNvPr id="18" name="テキスト プレースホルダー 17">
            <a:extLst>
              <a:ext uri="{FF2B5EF4-FFF2-40B4-BE49-F238E27FC236}">
                <a16:creationId xmlns:a16="http://schemas.microsoft.com/office/drawing/2014/main" id="{A6B4E1B7-4FAA-40B2-984C-F5CDEBFD8485}"/>
              </a:ext>
            </a:extLst>
          </p:cNvPr>
          <p:cNvSpPr>
            <a:spLocks noGrp="1"/>
          </p:cNvSpPr>
          <p:nvPr>
            <p:ph type="body" sz="quarter" idx="10" hasCustomPrompt="1"/>
          </p:nvPr>
        </p:nvSpPr>
        <p:spPr>
          <a:xfrm>
            <a:off x="170512" y="780228"/>
            <a:ext cx="8641556" cy="534252"/>
          </a:xfrm>
          <a:prstGeom prst="rect">
            <a:avLst/>
          </a:prstGeom>
        </p:spPr>
        <p:txBody>
          <a:bodyPr/>
          <a:lstStyle>
            <a:lvl1pPr marL="0" indent="0" algn="ctr">
              <a:lnSpc>
                <a:spcPct val="120000"/>
              </a:lnSpc>
              <a:spcBef>
                <a:spcPts val="0"/>
              </a:spcBef>
              <a:buNone/>
              <a:defRPr sz="1650" b="1">
                <a:solidFill>
                  <a:schemeClr val="tx1">
                    <a:lumMod val="75000"/>
                    <a:lumOff val="25000"/>
                  </a:schemeClr>
                </a:solidFill>
              </a:defRPr>
            </a:lvl1pPr>
            <a:lvl2pPr>
              <a:defRPr sz="1800" b="1">
                <a:solidFill>
                  <a:srgbClr val="213A6C"/>
                </a:solidFill>
              </a:defRPr>
            </a:lvl2pPr>
            <a:lvl3pPr>
              <a:defRPr sz="1800" b="1">
                <a:solidFill>
                  <a:srgbClr val="213A6C"/>
                </a:solidFill>
              </a:defRPr>
            </a:lvl3pPr>
            <a:lvl4pPr>
              <a:defRPr sz="1800" b="1">
                <a:solidFill>
                  <a:srgbClr val="213A6C"/>
                </a:solidFill>
              </a:defRPr>
            </a:lvl4pPr>
            <a:lvl5pPr>
              <a:defRPr sz="1800" b="1">
                <a:solidFill>
                  <a:srgbClr val="213A6C"/>
                </a:solidFill>
              </a:defRPr>
            </a:lvl5pPr>
          </a:lstStyle>
          <a:p>
            <a:pPr lvl="0"/>
            <a:r>
              <a:rPr kumimoji="1" lang="ja-JP" altLang="en-US"/>
              <a:t>サブタイトル</a:t>
            </a:r>
          </a:p>
        </p:txBody>
      </p:sp>
      <p:pic>
        <p:nvPicPr>
          <p:cNvPr id="20" name="図 19">
            <a:extLst>
              <a:ext uri="{FF2B5EF4-FFF2-40B4-BE49-F238E27FC236}">
                <a16:creationId xmlns:a16="http://schemas.microsoft.com/office/drawing/2014/main" id="{B862F57D-2860-43AE-A032-6565D52249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35926" y="86032"/>
            <a:ext cx="823810" cy="520635"/>
          </a:xfrm>
          <a:prstGeom prst="rect">
            <a:avLst/>
          </a:prstGeom>
        </p:spPr>
      </p:pic>
      <p:grpSp>
        <p:nvGrpSpPr>
          <p:cNvPr id="19" name="グループ化 18">
            <a:extLst>
              <a:ext uri="{FF2B5EF4-FFF2-40B4-BE49-F238E27FC236}">
                <a16:creationId xmlns:a16="http://schemas.microsoft.com/office/drawing/2014/main" id="{C374F8DE-0554-4235-8D3D-7BE61A991312}"/>
              </a:ext>
            </a:extLst>
          </p:cNvPr>
          <p:cNvGrpSpPr/>
          <p:nvPr userDrawn="1"/>
        </p:nvGrpSpPr>
        <p:grpSpPr>
          <a:xfrm>
            <a:off x="274485" y="155523"/>
            <a:ext cx="104241" cy="368857"/>
            <a:chOff x="9470103" y="-854724"/>
            <a:chExt cx="233455" cy="368857"/>
          </a:xfrm>
        </p:grpSpPr>
        <p:sp>
          <p:nvSpPr>
            <p:cNvPr id="22" name="直角三角形 21">
              <a:extLst>
                <a:ext uri="{FF2B5EF4-FFF2-40B4-BE49-F238E27FC236}">
                  <a16:creationId xmlns:a16="http://schemas.microsoft.com/office/drawing/2014/main" id="{011B42FD-E664-487A-AE70-5ED66B03E47F}"/>
                </a:ext>
              </a:extLst>
            </p:cNvPr>
            <p:cNvSpPr/>
            <p:nvPr userDrawn="1"/>
          </p:nvSpPr>
          <p:spPr>
            <a:xfrm>
              <a:off x="9470103" y="-854724"/>
              <a:ext cx="233455" cy="368857"/>
            </a:xfrm>
            <a:prstGeom prst="rtTriangle">
              <a:avLst/>
            </a:prstGeom>
            <a:solidFill>
              <a:srgbClr val="298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23" name="直角三角形 22">
              <a:extLst>
                <a:ext uri="{FF2B5EF4-FFF2-40B4-BE49-F238E27FC236}">
                  <a16:creationId xmlns:a16="http://schemas.microsoft.com/office/drawing/2014/main" id="{DEE82A42-9116-46B4-981C-0D3232DAEF7F}"/>
                </a:ext>
              </a:extLst>
            </p:cNvPr>
            <p:cNvSpPr/>
            <p:nvPr userDrawn="1"/>
          </p:nvSpPr>
          <p:spPr>
            <a:xfrm flipH="1" flipV="1">
              <a:off x="9470103" y="-854724"/>
              <a:ext cx="233455" cy="368857"/>
            </a:xfrm>
            <a:prstGeom prst="rtTriangle">
              <a:avLst/>
            </a:prstGeom>
            <a:solidFill>
              <a:srgbClr val="0808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cxnSp>
        <p:nvCxnSpPr>
          <p:cNvPr id="24" name="直線コネクタ 23">
            <a:extLst>
              <a:ext uri="{FF2B5EF4-FFF2-40B4-BE49-F238E27FC236}">
                <a16:creationId xmlns:a16="http://schemas.microsoft.com/office/drawing/2014/main" id="{C2037700-DF81-425A-AE7D-11F99ABE31F1}"/>
              </a:ext>
            </a:extLst>
          </p:cNvPr>
          <p:cNvCxnSpPr>
            <a:cxnSpLocks/>
          </p:cNvCxnSpPr>
          <p:nvPr userDrawn="1"/>
        </p:nvCxnSpPr>
        <p:spPr>
          <a:xfrm>
            <a:off x="279375" y="685076"/>
            <a:ext cx="8585251"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3652501"/>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pos="158">
          <p15:clr>
            <a:srgbClr val="FBAE40"/>
          </p15:clr>
        </p15:guide>
        <p15:guide id="4" pos="2676">
          <p15:clr>
            <a:srgbClr val="FBAE40"/>
          </p15:clr>
        </p15:guide>
        <p15:guide id="5" pos="3084">
          <p15:clr>
            <a:srgbClr val="FBAE40"/>
          </p15:clr>
        </p15:guide>
        <p15:guide id="7" orient="horz" pos="845">
          <p15:clr>
            <a:srgbClr val="FBAE40"/>
          </p15:clr>
        </p15:guide>
        <p15:guide id="8" orient="horz" pos="3974">
          <p15:clr>
            <a:srgbClr val="FBAE40"/>
          </p15:clr>
        </p15:guide>
        <p15:guide id="9" pos="559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表紙">
    <p:spTree>
      <p:nvGrpSpPr>
        <p:cNvPr id="1" name=""/>
        <p:cNvGrpSpPr/>
        <p:nvPr/>
      </p:nvGrpSpPr>
      <p:grpSpPr>
        <a:xfrm>
          <a:off x="0" y="0"/>
          <a:ext cx="0" cy="0"/>
          <a:chOff x="0" y="0"/>
          <a:chExt cx="0" cy="0"/>
        </a:xfrm>
      </p:grpSpPr>
      <p:pic>
        <p:nvPicPr>
          <p:cNvPr id="6" name="図 5" descr="壁に掛けられた看板&#10;&#10;自動的に生成された説明">
            <a:extLst>
              <a:ext uri="{FF2B5EF4-FFF2-40B4-BE49-F238E27FC236}">
                <a16:creationId xmlns:a16="http://schemas.microsoft.com/office/drawing/2014/main" id="{4C4273FA-2703-4F79-8DA2-B016FC5BBF2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33010" y="-1"/>
            <a:ext cx="7429500" cy="6858001"/>
          </a:xfrm>
          <a:prstGeom prst="rect">
            <a:avLst/>
          </a:prstGeom>
        </p:spPr>
      </p:pic>
      <p:sp>
        <p:nvSpPr>
          <p:cNvPr id="7" name="正方形/長方形 29">
            <a:extLst>
              <a:ext uri="{FF2B5EF4-FFF2-40B4-BE49-F238E27FC236}">
                <a16:creationId xmlns:a16="http://schemas.microsoft.com/office/drawing/2014/main" id="{DFD15B8D-52ED-4935-A299-962F468918A8}"/>
              </a:ext>
            </a:extLst>
          </p:cNvPr>
          <p:cNvSpPr/>
          <p:nvPr userDrawn="1"/>
        </p:nvSpPr>
        <p:spPr>
          <a:xfrm>
            <a:off x="0" y="1"/>
            <a:ext cx="4536042" cy="6870879"/>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0 w 6271179"/>
              <a:gd name="connsiteY0" fmla="*/ 0 h 6858000"/>
              <a:gd name="connsiteX1" fmla="*/ 6096000 w 6271179"/>
              <a:gd name="connsiteY1" fmla="*/ 0 h 6858000"/>
              <a:gd name="connsiteX2" fmla="*/ 6096000 w 6271179"/>
              <a:gd name="connsiteY2" fmla="*/ 6858000 h 6858000"/>
              <a:gd name="connsiteX3" fmla="*/ 0 w 6271179"/>
              <a:gd name="connsiteY3" fmla="*/ 6858000 h 6858000"/>
              <a:gd name="connsiteX4" fmla="*/ 0 w 6271179"/>
              <a:gd name="connsiteY4" fmla="*/ 0 h 6858000"/>
              <a:gd name="connsiteX0" fmla="*/ 0 w 6096000"/>
              <a:gd name="connsiteY0" fmla="*/ 0 h 6870879"/>
              <a:gd name="connsiteX1" fmla="*/ 6096000 w 6096000"/>
              <a:gd name="connsiteY1" fmla="*/ 0 h 6870879"/>
              <a:gd name="connsiteX2" fmla="*/ 5748270 w 6096000"/>
              <a:gd name="connsiteY2" fmla="*/ 6870879 h 6870879"/>
              <a:gd name="connsiteX3" fmla="*/ 0 w 6096000"/>
              <a:gd name="connsiteY3" fmla="*/ 6858000 h 6870879"/>
              <a:gd name="connsiteX4" fmla="*/ 0 w 6096000"/>
              <a:gd name="connsiteY4" fmla="*/ 0 h 6870879"/>
              <a:gd name="connsiteX0" fmla="*/ 0 w 6140196"/>
              <a:gd name="connsiteY0" fmla="*/ 0 h 6870879"/>
              <a:gd name="connsiteX1" fmla="*/ 6096000 w 6140196"/>
              <a:gd name="connsiteY1" fmla="*/ 0 h 6870879"/>
              <a:gd name="connsiteX2" fmla="*/ 5748270 w 6140196"/>
              <a:gd name="connsiteY2" fmla="*/ 6870879 h 6870879"/>
              <a:gd name="connsiteX3" fmla="*/ 0 w 6140196"/>
              <a:gd name="connsiteY3" fmla="*/ 6858000 h 6870879"/>
              <a:gd name="connsiteX4" fmla="*/ 0 w 6140196"/>
              <a:gd name="connsiteY4" fmla="*/ 0 h 6870879"/>
              <a:gd name="connsiteX0" fmla="*/ 0 w 6117052"/>
              <a:gd name="connsiteY0" fmla="*/ 0 h 6870879"/>
              <a:gd name="connsiteX1" fmla="*/ 6096000 w 6117052"/>
              <a:gd name="connsiteY1" fmla="*/ 0 h 6870879"/>
              <a:gd name="connsiteX2" fmla="*/ 5748270 w 6117052"/>
              <a:gd name="connsiteY2" fmla="*/ 6870879 h 6870879"/>
              <a:gd name="connsiteX3" fmla="*/ 0 w 6117052"/>
              <a:gd name="connsiteY3" fmla="*/ 6858000 h 6870879"/>
              <a:gd name="connsiteX4" fmla="*/ 0 w 6117052"/>
              <a:gd name="connsiteY4" fmla="*/ 0 h 6870879"/>
              <a:gd name="connsiteX0" fmla="*/ 0 w 6144324"/>
              <a:gd name="connsiteY0" fmla="*/ 0 h 6870879"/>
              <a:gd name="connsiteX1" fmla="*/ 6096000 w 6144324"/>
              <a:gd name="connsiteY1" fmla="*/ 0 h 6870879"/>
              <a:gd name="connsiteX2" fmla="*/ 5748270 w 6144324"/>
              <a:gd name="connsiteY2" fmla="*/ 6870879 h 6870879"/>
              <a:gd name="connsiteX3" fmla="*/ 0 w 6144324"/>
              <a:gd name="connsiteY3" fmla="*/ 6858000 h 6870879"/>
              <a:gd name="connsiteX4" fmla="*/ 0 w 6144324"/>
              <a:gd name="connsiteY4" fmla="*/ 0 h 6870879"/>
              <a:gd name="connsiteX0" fmla="*/ 0 w 6144324"/>
              <a:gd name="connsiteY0" fmla="*/ 0 h 6870879"/>
              <a:gd name="connsiteX1" fmla="*/ 6096000 w 6144324"/>
              <a:gd name="connsiteY1" fmla="*/ 0 h 6870879"/>
              <a:gd name="connsiteX2" fmla="*/ 5748270 w 6144324"/>
              <a:gd name="connsiteY2" fmla="*/ 6870879 h 6870879"/>
              <a:gd name="connsiteX3" fmla="*/ 0 w 6144324"/>
              <a:gd name="connsiteY3" fmla="*/ 6858000 h 6870879"/>
              <a:gd name="connsiteX4" fmla="*/ 0 w 6144324"/>
              <a:gd name="connsiteY4" fmla="*/ 0 h 6870879"/>
              <a:gd name="connsiteX0" fmla="*/ 0 w 6096000"/>
              <a:gd name="connsiteY0" fmla="*/ 0 h 6870879"/>
              <a:gd name="connsiteX1" fmla="*/ 6096000 w 6096000"/>
              <a:gd name="connsiteY1" fmla="*/ 0 h 6870879"/>
              <a:gd name="connsiteX2" fmla="*/ 5475670 w 6096000"/>
              <a:gd name="connsiteY2" fmla="*/ 6870879 h 6870879"/>
              <a:gd name="connsiteX3" fmla="*/ 0 w 6096000"/>
              <a:gd name="connsiteY3" fmla="*/ 6858000 h 6870879"/>
              <a:gd name="connsiteX4" fmla="*/ 0 w 6096000"/>
              <a:gd name="connsiteY4" fmla="*/ 0 h 6870879"/>
              <a:gd name="connsiteX0" fmla="*/ 0 w 6096000"/>
              <a:gd name="connsiteY0" fmla="*/ 0 h 6870879"/>
              <a:gd name="connsiteX1" fmla="*/ 6096000 w 6096000"/>
              <a:gd name="connsiteY1" fmla="*/ 0 h 6870879"/>
              <a:gd name="connsiteX2" fmla="*/ 5475670 w 6096000"/>
              <a:gd name="connsiteY2" fmla="*/ 6870879 h 6870879"/>
              <a:gd name="connsiteX3" fmla="*/ 0 w 6096000"/>
              <a:gd name="connsiteY3" fmla="*/ 6858000 h 6870879"/>
              <a:gd name="connsiteX4" fmla="*/ 0 w 6096000"/>
              <a:gd name="connsiteY4" fmla="*/ 0 h 6870879"/>
              <a:gd name="connsiteX0" fmla="*/ 0 w 6096000"/>
              <a:gd name="connsiteY0" fmla="*/ 0 h 6870879"/>
              <a:gd name="connsiteX1" fmla="*/ 6096000 w 6096000"/>
              <a:gd name="connsiteY1" fmla="*/ 0 h 6870879"/>
              <a:gd name="connsiteX2" fmla="*/ 5475670 w 6096000"/>
              <a:gd name="connsiteY2" fmla="*/ 6870879 h 6870879"/>
              <a:gd name="connsiteX3" fmla="*/ 0 w 6096000"/>
              <a:gd name="connsiteY3" fmla="*/ 6858000 h 6870879"/>
              <a:gd name="connsiteX4" fmla="*/ 0 w 6096000"/>
              <a:gd name="connsiteY4" fmla="*/ 0 h 6870879"/>
              <a:gd name="connsiteX0" fmla="*/ 0 w 6096000"/>
              <a:gd name="connsiteY0" fmla="*/ 0 h 6870879"/>
              <a:gd name="connsiteX1" fmla="*/ 6096000 w 6096000"/>
              <a:gd name="connsiteY1" fmla="*/ 0 h 6870879"/>
              <a:gd name="connsiteX2" fmla="*/ 5475670 w 6096000"/>
              <a:gd name="connsiteY2" fmla="*/ 6870879 h 6870879"/>
              <a:gd name="connsiteX3" fmla="*/ 0 w 6096000"/>
              <a:gd name="connsiteY3" fmla="*/ 6858000 h 6870879"/>
              <a:gd name="connsiteX4" fmla="*/ 0 w 6096000"/>
              <a:gd name="connsiteY4" fmla="*/ 0 h 6870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70879">
                <a:moveTo>
                  <a:pt x="0" y="0"/>
                </a:moveTo>
                <a:lnTo>
                  <a:pt x="6096000" y="0"/>
                </a:lnTo>
                <a:cubicBezTo>
                  <a:pt x="4487059" y="3123127"/>
                  <a:pt x="7191315" y="3812147"/>
                  <a:pt x="5475670" y="6870879"/>
                </a:cubicBezTo>
                <a:lnTo>
                  <a:pt x="0" y="6858000"/>
                </a:lnTo>
                <a:lnTo>
                  <a:pt x="0" y="0"/>
                </a:lnTo>
                <a:close/>
              </a:path>
            </a:pathLst>
          </a:custGeom>
          <a:gradFill flip="none" rotWithShape="1">
            <a:gsLst>
              <a:gs pos="0">
                <a:srgbClr val="057DC3"/>
              </a:gs>
              <a:gs pos="97000">
                <a:srgbClr val="000069">
                  <a:alpha val="95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solidFill>
                <a:schemeClr val="bg1"/>
              </a:solidFill>
            </a:endParaRPr>
          </a:p>
        </p:txBody>
      </p:sp>
      <p:grpSp>
        <p:nvGrpSpPr>
          <p:cNvPr id="8" name="グループ化 7">
            <a:extLst>
              <a:ext uri="{FF2B5EF4-FFF2-40B4-BE49-F238E27FC236}">
                <a16:creationId xmlns:a16="http://schemas.microsoft.com/office/drawing/2014/main" id="{1BF82DA3-6768-4A41-ACB5-BD8BF6F5EE65}"/>
              </a:ext>
            </a:extLst>
          </p:cNvPr>
          <p:cNvGrpSpPr/>
          <p:nvPr userDrawn="1"/>
        </p:nvGrpSpPr>
        <p:grpSpPr>
          <a:xfrm>
            <a:off x="3694777" y="5096824"/>
            <a:ext cx="1050287" cy="1400383"/>
            <a:chOff x="4767654" y="2728807"/>
            <a:chExt cx="1400383" cy="1400383"/>
          </a:xfrm>
        </p:grpSpPr>
        <p:sp>
          <p:nvSpPr>
            <p:cNvPr id="9" name="楕円 8">
              <a:extLst>
                <a:ext uri="{FF2B5EF4-FFF2-40B4-BE49-F238E27FC236}">
                  <a16:creationId xmlns:a16="http://schemas.microsoft.com/office/drawing/2014/main" id="{7290DB3B-B74C-4578-99FE-D0D5E821A720}"/>
                </a:ext>
              </a:extLst>
            </p:cNvPr>
            <p:cNvSpPr/>
            <p:nvPr/>
          </p:nvSpPr>
          <p:spPr>
            <a:xfrm>
              <a:off x="4767654" y="2728807"/>
              <a:ext cx="1400383" cy="1400383"/>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pic>
          <p:nvPicPr>
            <p:cNvPr id="10" name="図 9">
              <a:extLst>
                <a:ext uri="{FF2B5EF4-FFF2-40B4-BE49-F238E27FC236}">
                  <a16:creationId xmlns:a16="http://schemas.microsoft.com/office/drawing/2014/main" id="{F570657B-0743-4F47-B1DF-F4AD5E9081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8639" y="3168681"/>
              <a:ext cx="1098413" cy="520635"/>
            </a:xfrm>
            <a:prstGeom prst="rect">
              <a:avLst/>
            </a:prstGeom>
          </p:spPr>
        </p:pic>
      </p:grpSp>
      <p:cxnSp>
        <p:nvCxnSpPr>
          <p:cNvPr id="11" name="直線コネクタ 10">
            <a:extLst>
              <a:ext uri="{FF2B5EF4-FFF2-40B4-BE49-F238E27FC236}">
                <a16:creationId xmlns:a16="http://schemas.microsoft.com/office/drawing/2014/main" id="{D27C4AF8-ED64-4826-B5AE-988D6D3FE075}"/>
              </a:ext>
            </a:extLst>
          </p:cNvPr>
          <p:cNvCxnSpPr>
            <a:cxnSpLocks/>
          </p:cNvCxnSpPr>
          <p:nvPr userDrawn="1"/>
        </p:nvCxnSpPr>
        <p:spPr>
          <a:xfrm>
            <a:off x="281607" y="2034863"/>
            <a:ext cx="3537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図 11">
            <a:extLst>
              <a:ext uri="{FF2B5EF4-FFF2-40B4-BE49-F238E27FC236}">
                <a16:creationId xmlns:a16="http://schemas.microsoft.com/office/drawing/2014/main" id="{44ACEE0F-8D6F-4327-A23D-ABB6E1F2E804}"/>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5556" b="97222" l="1575" r="97638"/>
                    </a14:imgEffect>
                  </a14:imgLayer>
                </a14:imgProps>
              </a:ext>
              <a:ext uri="{28A0092B-C50C-407E-A947-70E740481C1C}">
                <a14:useLocalDpi xmlns:a14="http://schemas.microsoft.com/office/drawing/2010/main" val="0"/>
              </a:ext>
            </a:extLst>
          </a:blip>
          <a:stretch>
            <a:fillRect/>
          </a:stretch>
        </p:blipFill>
        <p:spPr>
          <a:xfrm>
            <a:off x="271181" y="311998"/>
            <a:ext cx="810000" cy="306142"/>
          </a:xfrm>
          <a:prstGeom prst="rect">
            <a:avLst/>
          </a:prstGeom>
        </p:spPr>
      </p:pic>
      <p:sp>
        <p:nvSpPr>
          <p:cNvPr id="13" name="タイトル 1">
            <a:extLst>
              <a:ext uri="{FF2B5EF4-FFF2-40B4-BE49-F238E27FC236}">
                <a16:creationId xmlns:a16="http://schemas.microsoft.com/office/drawing/2014/main" id="{24B9EE02-5BE5-4B84-9D66-896AD431A7E7}"/>
              </a:ext>
            </a:extLst>
          </p:cNvPr>
          <p:cNvSpPr txBox="1">
            <a:spLocks/>
          </p:cNvSpPr>
          <p:nvPr userDrawn="1"/>
        </p:nvSpPr>
        <p:spPr>
          <a:xfrm>
            <a:off x="595574" y="6199010"/>
            <a:ext cx="2773837" cy="230832"/>
          </a:xfrm>
          <a:prstGeom prst="rect">
            <a:avLst/>
          </a:prstGeom>
        </p:spPr>
        <p:txBody>
          <a:bodyPr vert="horz" wrap="none" lIns="68580" tIns="34290" rIns="68580" bIns="34290" rtlCol="0" anchor="ctr" anchorCtr="0">
            <a:spAutoFit/>
          </a:bodyPr>
          <a:lstStyle>
            <a:lvl1pPr algn="l" defTabSz="914400" rtl="0" eaLnBrk="1" latinLnBrk="0" hangingPunct="1">
              <a:lnSpc>
                <a:spcPct val="90000"/>
              </a:lnSpc>
              <a:spcBef>
                <a:spcPct val="0"/>
              </a:spcBef>
              <a:buNone/>
              <a:defRPr sz="8000" kern="1200" spc="-50" baseline="0">
                <a:solidFill>
                  <a:schemeClr val="tx1">
                    <a:lumMod val="85000"/>
                    <a:lumOff val="15000"/>
                  </a:schemeClr>
                </a:solidFill>
                <a:latin typeface="+mj-lt"/>
                <a:ea typeface="+mj-ea"/>
                <a:cs typeface="+mj-cs"/>
              </a:defRPr>
            </a:lvl1pPr>
          </a:lstStyle>
          <a:p>
            <a:pPr algn="ctr">
              <a:lnSpc>
                <a:spcPct val="100000"/>
              </a:lnSpc>
              <a:spcBef>
                <a:spcPts val="2250"/>
              </a:spcBef>
            </a:pPr>
            <a:r>
              <a:rPr kumimoji="1" lang="ja-JP" altLang="en-US" sz="1050" b="1" spc="0">
                <a:solidFill>
                  <a:schemeClr val="bg1"/>
                </a:solidFill>
                <a:latin typeface="游ゴシック" panose="020B0400000000000000" pitchFamily="50" charset="-128"/>
                <a:ea typeface="游ゴシック" panose="020B0400000000000000" pitchFamily="50" charset="-128"/>
              </a:rPr>
              <a:t>インプレックス </a:t>
            </a:r>
            <a:r>
              <a:rPr kumimoji="1" lang="ja-JP" altLang="en-US" sz="1050" b="1" spc="0" dirty="0">
                <a:solidFill>
                  <a:schemeClr val="bg1"/>
                </a:solidFill>
                <a:latin typeface="游ゴシック" panose="020B0400000000000000" pitchFamily="50" charset="-128"/>
                <a:ea typeface="游ゴシック" panose="020B0400000000000000" pitchFamily="50" charset="-128"/>
              </a:rPr>
              <a:t>アンド カンパニー株式会社</a:t>
            </a:r>
          </a:p>
        </p:txBody>
      </p:sp>
    </p:spTree>
    <p:extLst>
      <p:ext uri="{BB962C8B-B14F-4D97-AF65-F5344CB8AC3E}">
        <p14:creationId xmlns:p14="http://schemas.microsoft.com/office/powerpoint/2010/main" val="5526442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中表紙">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8A227E44-148D-41CB-85D3-CF691F447B9C}"/>
              </a:ext>
            </a:extLst>
          </p:cNvPr>
          <p:cNvSpPr/>
          <p:nvPr userDrawn="1"/>
        </p:nvSpPr>
        <p:spPr>
          <a:xfrm>
            <a:off x="0" y="0"/>
            <a:ext cx="9144000" cy="6858000"/>
          </a:xfrm>
          <a:prstGeom prst="rect">
            <a:avLst/>
          </a:prstGeom>
          <a:solidFill>
            <a:srgbClr val="298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dirty="0">
              <a:latin typeface="UD Digi Kyokasho N-B" panose="02020700000000000000" pitchFamily="17" charset="-128"/>
              <a:ea typeface="UD Digi Kyokasho N-B" panose="02020700000000000000" pitchFamily="17" charset="-128"/>
            </a:endParaRPr>
          </a:p>
        </p:txBody>
      </p:sp>
      <p:sp>
        <p:nvSpPr>
          <p:cNvPr id="17" name="テキスト ボックス 16">
            <a:extLst>
              <a:ext uri="{FF2B5EF4-FFF2-40B4-BE49-F238E27FC236}">
                <a16:creationId xmlns:a16="http://schemas.microsoft.com/office/drawing/2014/main" id="{B247546A-2451-4B18-A870-08CC70E6CE88}"/>
              </a:ext>
            </a:extLst>
          </p:cNvPr>
          <p:cNvSpPr txBox="1"/>
          <p:nvPr userDrawn="1"/>
        </p:nvSpPr>
        <p:spPr>
          <a:xfrm>
            <a:off x="3739882" y="6423912"/>
            <a:ext cx="1664238" cy="276999"/>
          </a:xfrm>
          <a:prstGeom prst="rect">
            <a:avLst/>
          </a:prstGeom>
          <a:noFill/>
        </p:spPr>
        <p:txBody>
          <a:bodyPr wrap="none" rtlCol="0">
            <a:spAutoFit/>
          </a:bodyPr>
          <a:lstStyle/>
          <a:p>
            <a:pPr algn="ctr"/>
            <a:r>
              <a:rPr kumimoji="1" lang="en-US" altLang="ja-JP" sz="1200" dirty="0" err="1">
                <a:solidFill>
                  <a:schemeClr val="bg1"/>
                </a:solidFill>
                <a:latin typeface="+mn-lt"/>
              </a:rPr>
              <a:t>Imprex</a:t>
            </a:r>
            <a:r>
              <a:rPr kumimoji="1" lang="en-US" altLang="ja-JP" sz="1200" dirty="0">
                <a:solidFill>
                  <a:schemeClr val="bg1"/>
                </a:solidFill>
                <a:latin typeface="+mn-lt"/>
              </a:rPr>
              <a:t> and company</a:t>
            </a:r>
            <a:endParaRPr kumimoji="1" lang="ja-JP" altLang="en-US" sz="1200" dirty="0">
              <a:solidFill>
                <a:schemeClr val="bg1"/>
              </a:solidFill>
              <a:latin typeface="+mn-lt"/>
            </a:endParaRPr>
          </a:p>
        </p:txBody>
      </p:sp>
      <p:sp>
        <p:nvSpPr>
          <p:cNvPr id="24" name="正方形/長方形 23">
            <a:extLst>
              <a:ext uri="{FF2B5EF4-FFF2-40B4-BE49-F238E27FC236}">
                <a16:creationId xmlns:a16="http://schemas.microsoft.com/office/drawing/2014/main" id="{1BBB1562-4046-4F99-8F97-747A4FDF116F}"/>
              </a:ext>
            </a:extLst>
          </p:cNvPr>
          <p:cNvSpPr/>
          <p:nvPr userDrawn="1"/>
        </p:nvSpPr>
        <p:spPr>
          <a:xfrm>
            <a:off x="1" y="1705971"/>
            <a:ext cx="276368" cy="3357349"/>
          </a:xfrm>
          <a:prstGeom prst="rect">
            <a:avLst/>
          </a:prstGeom>
          <a:gradFill flip="none" rotWithShape="1">
            <a:gsLst>
              <a:gs pos="0">
                <a:srgbClr val="000069">
                  <a:alpha val="50000"/>
                </a:srgbClr>
              </a:gs>
              <a:gs pos="97000">
                <a:srgbClr val="000069">
                  <a:alpha val="95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ja-JP" altLang="en-US" sz="1350">
              <a:solidFill>
                <a:schemeClr val="bg1"/>
              </a:solidFill>
            </a:endParaRPr>
          </a:p>
        </p:txBody>
      </p:sp>
      <p:sp>
        <p:nvSpPr>
          <p:cNvPr id="2" name="タイトル 1">
            <a:extLst>
              <a:ext uri="{FF2B5EF4-FFF2-40B4-BE49-F238E27FC236}">
                <a16:creationId xmlns:a16="http://schemas.microsoft.com/office/drawing/2014/main" id="{6F86BA80-1B9D-4532-A611-D74D3C2F9BF2}"/>
              </a:ext>
            </a:extLst>
          </p:cNvPr>
          <p:cNvSpPr>
            <a:spLocks noGrp="1"/>
          </p:cNvSpPr>
          <p:nvPr>
            <p:ph type="ctrTitle"/>
          </p:nvPr>
        </p:nvSpPr>
        <p:spPr>
          <a:xfrm>
            <a:off x="276368" y="2984204"/>
            <a:ext cx="8591265" cy="889592"/>
          </a:xfrm>
        </p:spPr>
        <p:txBody>
          <a:bodyPr anchor="ctr">
            <a:normAutofit/>
          </a:bodyPr>
          <a:lstStyle>
            <a:lvl1pPr algn="ctr">
              <a:defRPr sz="2700" b="1">
                <a:solidFill>
                  <a:schemeClr val="bg1"/>
                </a:solidFill>
                <a:latin typeface="+mn-ea"/>
                <a:ea typeface="+mn-ea"/>
              </a:defRPr>
            </a:lvl1pPr>
          </a:lstStyle>
          <a:p>
            <a:r>
              <a:rPr kumimoji="1" lang="ja-JP" altLang="en-US"/>
              <a:t>マスター タイトルの書式設定</a:t>
            </a:r>
          </a:p>
        </p:txBody>
      </p:sp>
    </p:spTree>
    <p:extLst>
      <p:ext uri="{BB962C8B-B14F-4D97-AF65-F5344CB8AC3E}">
        <p14:creationId xmlns:p14="http://schemas.microsoft.com/office/powerpoint/2010/main" val="19292747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中表紙">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8A227E44-148D-41CB-85D3-CF691F447B9C}"/>
              </a:ext>
            </a:extLst>
          </p:cNvPr>
          <p:cNvSpPr/>
          <p:nvPr userDrawn="1"/>
        </p:nvSpPr>
        <p:spPr>
          <a:xfrm>
            <a:off x="0" y="0"/>
            <a:ext cx="9144000" cy="6858000"/>
          </a:xfrm>
          <a:prstGeom prst="rect">
            <a:avLst/>
          </a:prstGeom>
          <a:solidFill>
            <a:srgbClr val="298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dirty="0">
              <a:latin typeface="UD Digi Kyokasho N-B" panose="02020700000000000000" pitchFamily="17" charset="-128"/>
              <a:ea typeface="UD Digi Kyokasho N-B" panose="02020700000000000000" pitchFamily="17" charset="-128"/>
            </a:endParaRPr>
          </a:p>
        </p:txBody>
      </p:sp>
      <p:sp>
        <p:nvSpPr>
          <p:cNvPr id="17" name="テキスト ボックス 16">
            <a:extLst>
              <a:ext uri="{FF2B5EF4-FFF2-40B4-BE49-F238E27FC236}">
                <a16:creationId xmlns:a16="http://schemas.microsoft.com/office/drawing/2014/main" id="{B247546A-2451-4B18-A870-08CC70E6CE88}"/>
              </a:ext>
            </a:extLst>
          </p:cNvPr>
          <p:cNvSpPr txBox="1"/>
          <p:nvPr userDrawn="1"/>
        </p:nvSpPr>
        <p:spPr>
          <a:xfrm>
            <a:off x="3739882" y="6423912"/>
            <a:ext cx="1664238" cy="276999"/>
          </a:xfrm>
          <a:prstGeom prst="rect">
            <a:avLst/>
          </a:prstGeom>
          <a:noFill/>
        </p:spPr>
        <p:txBody>
          <a:bodyPr wrap="none" rtlCol="0">
            <a:spAutoFit/>
          </a:bodyPr>
          <a:lstStyle/>
          <a:p>
            <a:pPr algn="ctr"/>
            <a:r>
              <a:rPr kumimoji="1" lang="en-US" altLang="ja-JP" sz="1200" dirty="0" err="1">
                <a:solidFill>
                  <a:schemeClr val="bg1"/>
                </a:solidFill>
                <a:latin typeface="+mn-lt"/>
              </a:rPr>
              <a:t>Imprex</a:t>
            </a:r>
            <a:r>
              <a:rPr kumimoji="1" lang="en-US" altLang="ja-JP" sz="1200" dirty="0">
                <a:solidFill>
                  <a:schemeClr val="bg1"/>
                </a:solidFill>
                <a:latin typeface="+mn-lt"/>
              </a:rPr>
              <a:t> and company</a:t>
            </a:r>
            <a:endParaRPr kumimoji="1" lang="ja-JP" altLang="en-US" sz="1200" dirty="0">
              <a:solidFill>
                <a:schemeClr val="bg1"/>
              </a:solidFill>
              <a:latin typeface="+mn-lt"/>
            </a:endParaRPr>
          </a:p>
        </p:txBody>
      </p:sp>
      <p:sp>
        <p:nvSpPr>
          <p:cNvPr id="2" name="タイトル 1">
            <a:extLst>
              <a:ext uri="{FF2B5EF4-FFF2-40B4-BE49-F238E27FC236}">
                <a16:creationId xmlns:a16="http://schemas.microsoft.com/office/drawing/2014/main" id="{6F86BA80-1B9D-4532-A611-D74D3C2F9BF2}"/>
              </a:ext>
            </a:extLst>
          </p:cNvPr>
          <p:cNvSpPr>
            <a:spLocks noGrp="1"/>
          </p:cNvSpPr>
          <p:nvPr>
            <p:ph type="ctrTitle"/>
          </p:nvPr>
        </p:nvSpPr>
        <p:spPr>
          <a:xfrm>
            <a:off x="276368" y="980728"/>
            <a:ext cx="8591265" cy="889592"/>
          </a:xfrm>
        </p:spPr>
        <p:txBody>
          <a:bodyPr anchor="ctr">
            <a:normAutofit/>
          </a:bodyPr>
          <a:lstStyle>
            <a:lvl1pPr algn="ctr">
              <a:defRPr sz="2700" b="1">
                <a:solidFill>
                  <a:schemeClr val="bg1"/>
                </a:solidFill>
                <a:latin typeface="+mn-ea"/>
                <a:ea typeface="+mn-ea"/>
              </a:defRPr>
            </a:lvl1pPr>
          </a:lstStyle>
          <a:p>
            <a:r>
              <a:rPr kumimoji="1" lang="ja-JP" altLang="en-US"/>
              <a:t>マスター タイトルの書式設定</a:t>
            </a:r>
          </a:p>
        </p:txBody>
      </p:sp>
    </p:spTree>
    <p:extLst>
      <p:ext uri="{BB962C8B-B14F-4D97-AF65-F5344CB8AC3E}">
        <p14:creationId xmlns:p14="http://schemas.microsoft.com/office/powerpoint/2010/main" val="21610526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s">
    <p:spTree>
      <p:nvGrpSpPr>
        <p:cNvPr id="1" name=""/>
        <p:cNvGrpSpPr/>
        <p:nvPr/>
      </p:nvGrpSpPr>
      <p:grpSpPr>
        <a:xfrm>
          <a:off x="0" y="0"/>
          <a:ext cx="0" cy="0"/>
          <a:chOff x="0" y="0"/>
          <a:chExt cx="0" cy="0"/>
        </a:xfrm>
      </p:grpSpPr>
      <p:sp>
        <p:nvSpPr>
          <p:cNvPr id="8" name="スライド番号プレースホルダー 5">
            <a:extLst>
              <a:ext uri="{FF2B5EF4-FFF2-40B4-BE49-F238E27FC236}">
                <a16:creationId xmlns:a16="http://schemas.microsoft.com/office/drawing/2014/main" id="{9D3D9F59-A6C9-40B4-BB07-42822E9EEE31}"/>
              </a:ext>
            </a:extLst>
          </p:cNvPr>
          <p:cNvSpPr>
            <a:spLocks noGrp="1"/>
          </p:cNvSpPr>
          <p:nvPr>
            <p:ph type="sldNum" sz="quarter" idx="4"/>
          </p:nvPr>
        </p:nvSpPr>
        <p:spPr>
          <a:xfrm>
            <a:off x="6898412" y="6533684"/>
            <a:ext cx="2133600" cy="257113"/>
          </a:xfrm>
          <a:prstGeom prst="rect">
            <a:avLst/>
          </a:prstGeom>
        </p:spPr>
        <p:txBody>
          <a:bodyPr vert="horz" lIns="0" tIns="0" rIns="0" bIns="0" rtlCol="0" anchor="ctr"/>
          <a:lstStyle>
            <a:lvl1pPr algn="r">
              <a:defRPr sz="675" b="0" i="0">
                <a:solidFill>
                  <a:schemeClr val="bg2">
                    <a:lumMod val="25000"/>
                  </a:schemeClr>
                </a:solidFill>
                <a:latin typeface="游ゴシック" panose="020B0400000000000000" pitchFamily="50" charset="-128"/>
                <a:ea typeface="游ゴシック" panose="020B0400000000000000" pitchFamily="50" charset="-128"/>
                <a:cs typeface="游ゴシック" panose="020B0400000000000000" pitchFamily="50" charset="-128"/>
              </a:defRPr>
            </a:lvl1pPr>
          </a:lstStyle>
          <a:p>
            <a:fld id="{FB3508C7-2FE0-4945-9CBD-863E05F850D2}" type="slidenum">
              <a:rPr lang="ja-JP" altLang="en-US" smtClean="0"/>
              <a:pPr/>
              <a:t>‹#›</a:t>
            </a:fld>
            <a:endParaRPr lang="ja-JP" altLang="en-US" dirty="0"/>
          </a:p>
        </p:txBody>
      </p:sp>
      <p:sp>
        <p:nvSpPr>
          <p:cNvPr id="10" name="テキスト ボックス 9">
            <a:extLst>
              <a:ext uri="{FF2B5EF4-FFF2-40B4-BE49-F238E27FC236}">
                <a16:creationId xmlns:a16="http://schemas.microsoft.com/office/drawing/2014/main" id="{591D897B-0384-40DA-BC82-5F68DF5C9BDA}"/>
              </a:ext>
            </a:extLst>
          </p:cNvPr>
          <p:cNvSpPr txBox="1"/>
          <p:nvPr userDrawn="1"/>
        </p:nvSpPr>
        <p:spPr>
          <a:xfrm>
            <a:off x="3231730" y="6546823"/>
            <a:ext cx="2680542" cy="196208"/>
          </a:xfrm>
          <a:prstGeom prst="rect">
            <a:avLst/>
          </a:prstGeom>
          <a:noFill/>
        </p:spPr>
        <p:txBody>
          <a:bodyPr wrap="none" rtlCol="0">
            <a:spAutoFit/>
          </a:bodyPr>
          <a:lstStyle/>
          <a:p>
            <a:pPr algn="ctr"/>
            <a:r>
              <a:rPr lang="en-US" altLang="ja-JP" sz="675">
                <a:solidFill>
                  <a:schemeClr val="bg2">
                    <a:lumMod val="25000"/>
                  </a:schemeClr>
                </a:solidFill>
              </a:rPr>
              <a:t>© copyright   IMPREX AND COMPANY, Inc. All rights reserved.</a:t>
            </a:r>
          </a:p>
        </p:txBody>
      </p:sp>
      <p:pic>
        <p:nvPicPr>
          <p:cNvPr id="13" name="図 12">
            <a:extLst>
              <a:ext uri="{FF2B5EF4-FFF2-40B4-BE49-F238E27FC236}">
                <a16:creationId xmlns:a16="http://schemas.microsoft.com/office/drawing/2014/main" id="{9F26A85D-B282-4381-ABAE-20820E1145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35926" y="86032"/>
            <a:ext cx="823810" cy="520635"/>
          </a:xfrm>
          <a:prstGeom prst="rect">
            <a:avLst/>
          </a:prstGeom>
        </p:spPr>
      </p:pic>
      <p:pic>
        <p:nvPicPr>
          <p:cNvPr id="14" name="図 13">
            <a:extLst>
              <a:ext uri="{FF2B5EF4-FFF2-40B4-BE49-F238E27FC236}">
                <a16:creationId xmlns:a16="http://schemas.microsoft.com/office/drawing/2014/main" id="{55C9E736-D9A1-4430-86E4-915ED352A348}"/>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5556" b="97222" l="1575" r="97638"/>
                    </a14:imgEffect>
                  </a14:imgLayer>
                </a14:imgProps>
              </a:ext>
              <a:ext uri="{28A0092B-C50C-407E-A947-70E740481C1C}">
                <a14:useLocalDpi xmlns:a14="http://schemas.microsoft.com/office/drawing/2010/main" val="0"/>
              </a:ext>
            </a:extLst>
          </a:blip>
          <a:stretch>
            <a:fillRect/>
          </a:stretch>
        </p:blipFill>
        <p:spPr>
          <a:xfrm>
            <a:off x="7112813" y="180399"/>
            <a:ext cx="810000" cy="306142"/>
          </a:xfrm>
          <a:prstGeom prst="rect">
            <a:avLst/>
          </a:prstGeom>
        </p:spPr>
      </p:pic>
      <p:sp>
        <p:nvSpPr>
          <p:cNvPr id="19" name="タイトル 1">
            <a:extLst>
              <a:ext uri="{FF2B5EF4-FFF2-40B4-BE49-F238E27FC236}">
                <a16:creationId xmlns:a16="http://schemas.microsoft.com/office/drawing/2014/main" id="{6DCF7344-1042-4A8E-9C88-C4267A0F6AFA}"/>
              </a:ext>
            </a:extLst>
          </p:cNvPr>
          <p:cNvSpPr>
            <a:spLocks noGrp="1"/>
          </p:cNvSpPr>
          <p:nvPr>
            <p:ph type="ctrTitle"/>
          </p:nvPr>
        </p:nvSpPr>
        <p:spPr>
          <a:xfrm>
            <a:off x="407753" y="4232"/>
            <a:ext cx="6469116" cy="670334"/>
          </a:xfrm>
        </p:spPr>
        <p:txBody>
          <a:bodyPr anchor="ctr" anchorCtr="0">
            <a:normAutofit/>
          </a:bodyPr>
          <a:lstStyle>
            <a:lvl1pPr algn="l">
              <a:lnSpc>
                <a:spcPct val="120000"/>
              </a:lnSpc>
              <a:defRPr sz="1800" b="1">
                <a:solidFill>
                  <a:srgbClr val="08086C"/>
                </a:solidFill>
                <a:latin typeface="游ゴシック" panose="020B0400000000000000" pitchFamily="50" charset="-128"/>
                <a:ea typeface="游ゴシック" panose="020B0400000000000000" pitchFamily="50" charset="-128"/>
              </a:defRPr>
            </a:lvl1pPr>
          </a:lstStyle>
          <a:p>
            <a:endParaRPr kumimoji="1" lang="ja-JP" altLang="en-US" dirty="0"/>
          </a:p>
        </p:txBody>
      </p:sp>
      <p:grpSp>
        <p:nvGrpSpPr>
          <p:cNvPr id="20" name="グループ化 19">
            <a:extLst>
              <a:ext uri="{FF2B5EF4-FFF2-40B4-BE49-F238E27FC236}">
                <a16:creationId xmlns:a16="http://schemas.microsoft.com/office/drawing/2014/main" id="{5ED019A2-9AF2-487C-A6F7-8FD498FB5652}"/>
              </a:ext>
            </a:extLst>
          </p:cNvPr>
          <p:cNvGrpSpPr/>
          <p:nvPr userDrawn="1"/>
        </p:nvGrpSpPr>
        <p:grpSpPr>
          <a:xfrm>
            <a:off x="274485" y="155523"/>
            <a:ext cx="104241" cy="368857"/>
            <a:chOff x="9470103" y="-854724"/>
            <a:chExt cx="233455" cy="368857"/>
          </a:xfrm>
        </p:grpSpPr>
        <p:sp>
          <p:nvSpPr>
            <p:cNvPr id="21" name="直角三角形 20">
              <a:extLst>
                <a:ext uri="{FF2B5EF4-FFF2-40B4-BE49-F238E27FC236}">
                  <a16:creationId xmlns:a16="http://schemas.microsoft.com/office/drawing/2014/main" id="{BFFE90B3-4C4C-4161-85AF-0AD7F5EE21FA}"/>
                </a:ext>
              </a:extLst>
            </p:cNvPr>
            <p:cNvSpPr/>
            <p:nvPr userDrawn="1"/>
          </p:nvSpPr>
          <p:spPr>
            <a:xfrm>
              <a:off x="9470103" y="-854724"/>
              <a:ext cx="233455" cy="368857"/>
            </a:xfrm>
            <a:prstGeom prst="rtTriangle">
              <a:avLst/>
            </a:prstGeom>
            <a:solidFill>
              <a:srgbClr val="298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22" name="直角三角形 21">
              <a:extLst>
                <a:ext uri="{FF2B5EF4-FFF2-40B4-BE49-F238E27FC236}">
                  <a16:creationId xmlns:a16="http://schemas.microsoft.com/office/drawing/2014/main" id="{2E71DD32-A465-467E-B0FC-A9181B0CE1CB}"/>
                </a:ext>
              </a:extLst>
            </p:cNvPr>
            <p:cNvSpPr/>
            <p:nvPr userDrawn="1"/>
          </p:nvSpPr>
          <p:spPr>
            <a:xfrm flipH="1" flipV="1">
              <a:off x="9470103" y="-854724"/>
              <a:ext cx="233455" cy="368857"/>
            </a:xfrm>
            <a:prstGeom prst="rtTriangle">
              <a:avLst/>
            </a:prstGeom>
            <a:solidFill>
              <a:srgbClr val="0808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cxnSp>
        <p:nvCxnSpPr>
          <p:cNvPr id="12" name="直線コネクタ 11">
            <a:extLst>
              <a:ext uri="{FF2B5EF4-FFF2-40B4-BE49-F238E27FC236}">
                <a16:creationId xmlns:a16="http://schemas.microsoft.com/office/drawing/2014/main" id="{9A91A865-5223-4301-8391-17EF67C15B12}"/>
              </a:ext>
            </a:extLst>
          </p:cNvPr>
          <p:cNvCxnSpPr>
            <a:cxnSpLocks/>
          </p:cNvCxnSpPr>
          <p:nvPr userDrawn="1"/>
        </p:nvCxnSpPr>
        <p:spPr>
          <a:xfrm>
            <a:off x="279375" y="685076"/>
            <a:ext cx="8585251"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427284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guide id="3" pos="158" userDrawn="1">
          <p15:clr>
            <a:srgbClr val="FBAE40"/>
          </p15:clr>
        </p15:guide>
        <p15:guide id="4" pos="2676" userDrawn="1">
          <p15:clr>
            <a:srgbClr val="FBAE40"/>
          </p15:clr>
        </p15:guide>
        <p15:guide id="5" pos="3084" userDrawn="1">
          <p15:clr>
            <a:srgbClr val="FBAE40"/>
          </p15:clr>
        </p15:guide>
        <p15:guide id="6" pos="5602" userDrawn="1">
          <p15:clr>
            <a:srgbClr val="FBAE40"/>
          </p15:clr>
        </p15:guide>
        <p15:guide id="7" orient="horz" pos="618" userDrawn="1">
          <p15:clr>
            <a:srgbClr val="FBAE40"/>
          </p15:clr>
        </p15:guide>
        <p15:guide id="8" orient="horz" pos="3974"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裏表紙">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91D897B-0384-40DA-BC82-5F68DF5C9BDA}"/>
              </a:ext>
            </a:extLst>
          </p:cNvPr>
          <p:cNvSpPr txBox="1"/>
          <p:nvPr userDrawn="1"/>
        </p:nvSpPr>
        <p:spPr>
          <a:xfrm>
            <a:off x="3231730" y="6546823"/>
            <a:ext cx="2680542" cy="196208"/>
          </a:xfrm>
          <a:prstGeom prst="rect">
            <a:avLst/>
          </a:prstGeom>
          <a:noFill/>
        </p:spPr>
        <p:txBody>
          <a:bodyPr wrap="none" rtlCol="0">
            <a:spAutoFit/>
          </a:bodyPr>
          <a:lstStyle/>
          <a:p>
            <a:pPr algn="ctr"/>
            <a:r>
              <a:rPr lang="en-US" altLang="ja-JP" sz="675">
                <a:solidFill>
                  <a:schemeClr val="bg2">
                    <a:lumMod val="25000"/>
                  </a:schemeClr>
                </a:solidFill>
              </a:rPr>
              <a:t>© copyright   IMPREX AND COMPANY, Inc. All rights reserved.</a:t>
            </a:r>
          </a:p>
        </p:txBody>
      </p:sp>
      <p:sp>
        <p:nvSpPr>
          <p:cNvPr id="11" name="正方形/長方形 10">
            <a:extLst>
              <a:ext uri="{FF2B5EF4-FFF2-40B4-BE49-F238E27FC236}">
                <a16:creationId xmlns:a16="http://schemas.microsoft.com/office/drawing/2014/main" id="{1343D116-C99C-49BC-B8E0-415571123AE2}"/>
              </a:ext>
            </a:extLst>
          </p:cNvPr>
          <p:cNvSpPr/>
          <p:nvPr userDrawn="1"/>
        </p:nvSpPr>
        <p:spPr>
          <a:xfrm>
            <a:off x="0" y="0"/>
            <a:ext cx="9144000" cy="2861854"/>
          </a:xfrm>
          <a:prstGeom prst="rect">
            <a:avLst/>
          </a:prstGeom>
          <a:solidFill>
            <a:srgbClr val="057D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Tree>
    <p:extLst>
      <p:ext uri="{BB962C8B-B14F-4D97-AF65-F5344CB8AC3E}">
        <p14:creationId xmlns:p14="http://schemas.microsoft.com/office/powerpoint/2010/main" val="39311465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guide id="3" pos="158" userDrawn="1">
          <p15:clr>
            <a:srgbClr val="FBAE40"/>
          </p15:clr>
        </p15:guide>
        <p15:guide id="4" pos="2676" userDrawn="1">
          <p15:clr>
            <a:srgbClr val="FBAE40"/>
          </p15:clr>
        </p15:guide>
        <p15:guide id="5" pos="3084" userDrawn="1">
          <p15:clr>
            <a:srgbClr val="FBAE40"/>
          </p15:clr>
        </p15:guide>
        <p15:guide id="6" pos="5602" userDrawn="1">
          <p15:clr>
            <a:srgbClr val="FBAE40"/>
          </p15:clr>
        </p15:guide>
        <p15:guide id="7" orient="horz" pos="618" userDrawn="1">
          <p15:clr>
            <a:srgbClr val="FBAE40"/>
          </p15:clr>
        </p15:guide>
        <p15:guide id="8" orient="horz" pos="397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5C73461-18A3-4CAF-B0E5-B7EDEA6D99EC}" type="datetime1">
              <a:rPr kumimoji="1" lang="ja-JP" altLang="en-US" smtClean="0"/>
              <a:t>2022/4/30</a:t>
            </a:fld>
            <a:endParaRPr kumimoji="1" lang="ja-JP" altLang="en-US"/>
          </a:p>
        </p:txBody>
      </p:sp>
      <p:sp>
        <p:nvSpPr>
          <p:cNvPr id="5" name="Footer Placeholder 4"/>
          <p:cNvSpPr>
            <a:spLocks noGrp="1"/>
          </p:cNvSpPr>
          <p:nvPr>
            <p:ph type="ftr" sz="quarter" idx="11"/>
          </p:nvPr>
        </p:nvSpPr>
        <p:spPr/>
        <p:txBody>
          <a:bodyPr/>
          <a:lstStyle/>
          <a:p>
            <a:r>
              <a:rPr kumimoji="1" lang="en-US" altLang="ja-JP"/>
              <a:t>© copyright   IMPREX AND COMPANY, Inc. All rights reserved. </a:t>
            </a:r>
            <a:endParaRPr kumimoji="1" lang="ja-JP" altLang="en-US"/>
          </a:p>
        </p:txBody>
      </p:sp>
      <p:sp>
        <p:nvSpPr>
          <p:cNvPr id="6" name="Slide Number Placeholder 5"/>
          <p:cNvSpPr>
            <a:spLocks noGrp="1"/>
          </p:cNvSpPr>
          <p:nvPr>
            <p:ph type="sldNum" sz="quarter" idx="12"/>
          </p:nvPr>
        </p:nvSpPr>
        <p:spPr/>
        <p:txBody>
          <a:bodyPr/>
          <a:lstStyle/>
          <a:p>
            <a:fld id="{87D18152-5202-49D4-8985-BC852BDD6043}" type="slidenum">
              <a:rPr kumimoji="1" lang="ja-JP" altLang="en-US" smtClean="0"/>
              <a:t>‹#›</a:t>
            </a:fld>
            <a:endParaRPr kumimoji="1" lang="ja-JP" altLang="en-US"/>
          </a:p>
        </p:txBody>
      </p:sp>
    </p:spTree>
    <p:extLst>
      <p:ext uri="{BB962C8B-B14F-4D97-AF65-F5344CB8AC3E}">
        <p14:creationId xmlns:p14="http://schemas.microsoft.com/office/powerpoint/2010/main" val="191377370"/>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25C73461-18A3-4CAF-B0E5-B7EDEA6D99EC}" type="datetime1">
              <a:rPr kumimoji="1" lang="ja-JP" altLang="en-US" smtClean="0"/>
              <a:t>2022/4/30</a:t>
            </a:fld>
            <a:endParaRPr kumimoji="1" lang="ja-JP" altLang="en-US"/>
          </a:p>
        </p:txBody>
      </p:sp>
      <p:sp>
        <p:nvSpPr>
          <p:cNvPr id="5" name="Footer Placeholder 4"/>
          <p:cNvSpPr>
            <a:spLocks noGrp="1"/>
          </p:cNvSpPr>
          <p:nvPr>
            <p:ph type="ftr" sz="quarter" idx="11"/>
          </p:nvPr>
        </p:nvSpPr>
        <p:spPr/>
        <p:txBody>
          <a:bodyPr/>
          <a:lstStyle/>
          <a:p>
            <a:r>
              <a:rPr kumimoji="1" lang="en-US" altLang="ja-JP"/>
              <a:t>© copyright   IMPREX AND COMPANY, Inc. All rights reserved. </a:t>
            </a:r>
            <a:endParaRPr kumimoji="1" lang="ja-JP" altLang="en-US"/>
          </a:p>
        </p:txBody>
      </p:sp>
      <p:sp>
        <p:nvSpPr>
          <p:cNvPr id="6" name="Slide Number Placeholder 5"/>
          <p:cNvSpPr>
            <a:spLocks noGrp="1"/>
          </p:cNvSpPr>
          <p:nvPr>
            <p:ph type="sldNum" sz="quarter" idx="12"/>
          </p:nvPr>
        </p:nvSpPr>
        <p:spPr/>
        <p:txBody>
          <a:bodyPr/>
          <a:lstStyle/>
          <a:p>
            <a:fld id="{87D18152-5202-49D4-8985-BC852BDD6043}" type="slidenum">
              <a:rPr kumimoji="1" lang="ja-JP" altLang="en-US" smtClean="0"/>
              <a:t>‹#›</a:t>
            </a:fld>
            <a:endParaRPr kumimoji="1" lang="ja-JP" altLang="en-US"/>
          </a:p>
        </p:txBody>
      </p:sp>
    </p:spTree>
    <p:extLst>
      <p:ext uri="{BB962C8B-B14F-4D97-AF65-F5344CB8AC3E}">
        <p14:creationId xmlns:p14="http://schemas.microsoft.com/office/powerpoint/2010/main" val="590950970"/>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25C73461-18A3-4CAF-B0E5-B7EDEA6D99EC}" type="datetime1">
              <a:rPr kumimoji="1" lang="ja-JP" altLang="en-US" smtClean="0"/>
              <a:t>2022/4/30</a:t>
            </a:fld>
            <a:endParaRPr kumimoji="1" lang="ja-JP" altLang="en-US"/>
          </a:p>
        </p:txBody>
      </p:sp>
      <p:sp>
        <p:nvSpPr>
          <p:cNvPr id="6" name="Footer Placeholder 5"/>
          <p:cNvSpPr>
            <a:spLocks noGrp="1"/>
          </p:cNvSpPr>
          <p:nvPr>
            <p:ph type="ftr" sz="quarter" idx="11"/>
          </p:nvPr>
        </p:nvSpPr>
        <p:spPr/>
        <p:txBody>
          <a:bodyPr/>
          <a:lstStyle/>
          <a:p>
            <a:r>
              <a:rPr kumimoji="1" lang="en-US" altLang="ja-JP"/>
              <a:t>© copyright   IMPREX AND COMPANY, Inc. All rights reserved. </a:t>
            </a:r>
            <a:endParaRPr kumimoji="1" lang="ja-JP" altLang="en-US"/>
          </a:p>
        </p:txBody>
      </p:sp>
      <p:sp>
        <p:nvSpPr>
          <p:cNvPr id="7" name="Slide Number Placeholder 6"/>
          <p:cNvSpPr>
            <a:spLocks noGrp="1"/>
          </p:cNvSpPr>
          <p:nvPr>
            <p:ph type="sldNum" sz="quarter" idx="12"/>
          </p:nvPr>
        </p:nvSpPr>
        <p:spPr/>
        <p:txBody>
          <a:bodyPr/>
          <a:lstStyle/>
          <a:p>
            <a:fld id="{87D18152-5202-49D4-8985-BC852BDD6043}" type="slidenum">
              <a:rPr kumimoji="1" lang="ja-JP" altLang="en-US" smtClean="0"/>
              <a:t>‹#›</a:t>
            </a:fld>
            <a:endParaRPr kumimoji="1" lang="ja-JP" altLang="en-US"/>
          </a:p>
        </p:txBody>
      </p:sp>
    </p:spTree>
    <p:extLst>
      <p:ext uri="{BB962C8B-B14F-4D97-AF65-F5344CB8AC3E}">
        <p14:creationId xmlns:p14="http://schemas.microsoft.com/office/powerpoint/2010/main" val="3313929552"/>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25C73461-18A3-4CAF-B0E5-B7EDEA6D99EC}" type="datetime1">
              <a:rPr kumimoji="1" lang="ja-JP" altLang="en-US" smtClean="0"/>
              <a:t>2022/4/30</a:t>
            </a:fld>
            <a:endParaRPr kumimoji="1" lang="ja-JP" altLang="en-US"/>
          </a:p>
        </p:txBody>
      </p:sp>
      <p:sp>
        <p:nvSpPr>
          <p:cNvPr id="8" name="Footer Placeholder 7"/>
          <p:cNvSpPr>
            <a:spLocks noGrp="1"/>
          </p:cNvSpPr>
          <p:nvPr>
            <p:ph type="ftr" sz="quarter" idx="11"/>
          </p:nvPr>
        </p:nvSpPr>
        <p:spPr/>
        <p:txBody>
          <a:bodyPr/>
          <a:lstStyle/>
          <a:p>
            <a:r>
              <a:rPr kumimoji="1" lang="en-US" altLang="ja-JP"/>
              <a:t>© copyright   IMPREX AND COMPANY, Inc. All rights reserved. </a:t>
            </a:r>
            <a:endParaRPr kumimoji="1" lang="ja-JP" altLang="en-US"/>
          </a:p>
        </p:txBody>
      </p:sp>
      <p:sp>
        <p:nvSpPr>
          <p:cNvPr id="9" name="Slide Number Placeholder 8"/>
          <p:cNvSpPr>
            <a:spLocks noGrp="1"/>
          </p:cNvSpPr>
          <p:nvPr>
            <p:ph type="sldNum" sz="quarter" idx="12"/>
          </p:nvPr>
        </p:nvSpPr>
        <p:spPr/>
        <p:txBody>
          <a:bodyPr/>
          <a:lstStyle/>
          <a:p>
            <a:fld id="{87D18152-5202-49D4-8985-BC852BDD6043}" type="slidenum">
              <a:rPr kumimoji="1" lang="ja-JP" altLang="en-US" smtClean="0"/>
              <a:t>‹#›</a:t>
            </a:fld>
            <a:endParaRPr kumimoji="1" lang="ja-JP" altLang="en-US"/>
          </a:p>
        </p:txBody>
      </p:sp>
    </p:spTree>
    <p:extLst>
      <p:ext uri="{BB962C8B-B14F-4D97-AF65-F5344CB8AC3E}">
        <p14:creationId xmlns:p14="http://schemas.microsoft.com/office/powerpoint/2010/main" val="777889927"/>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25C73461-18A3-4CAF-B0E5-B7EDEA6D99EC}" type="datetime1">
              <a:rPr kumimoji="1" lang="ja-JP" altLang="en-US" smtClean="0"/>
              <a:t>2022/4/30</a:t>
            </a:fld>
            <a:endParaRPr kumimoji="1" lang="ja-JP" altLang="en-US"/>
          </a:p>
        </p:txBody>
      </p:sp>
      <p:sp>
        <p:nvSpPr>
          <p:cNvPr id="4" name="Footer Placeholder 3"/>
          <p:cNvSpPr>
            <a:spLocks noGrp="1"/>
          </p:cNvSpPr>
          <p:nvPr>
            <p:ph type="ftr" sz="quarter" idx="11"/>
          </p:nvPr>
        </p:nvSpPr>
        <p:spPr/>
        <p:txBody>
          <a:bodyPr/>
          <a:lstStyle/>
          <a:p>
            <a:r>
              <a:rPr kumimoji="1" lang="en-US" altLang="ja-JP"/>
              <a:t>© copyright   IMPREX AND COMPANY, Inc. All rights reserved. </a:t>
            </a:r>
            <a:endParaRPr kumimoji="1" lang="ja-JP" altLang="en-US"/>
          </a:p>
        </p:txBody>
      </p:sp>
      <p:sp>
        <p:nvSpPr>
          <p:cNvPr id="5" name="Slide Number Placeholder 4"/>
          <p:cNvSpPr>
            <a:spLocks noGrp="1"/>
          </p:cNvSpPr>
          <p:nvPr>
            <p:ph type="sldNum" sz="quarter" idx="12"/>
          </p:nvPr>
        </p:nvSpPr>
        <p:spPr/>
        <p:txBody>
          <a:bodyPr/>
          <a:lstStyle/>
          <a:p>
            <a:fld id="{87D18152-5202-49D4-8985-BC852BDD6043}" type="slidenum">
              <a:rPr kumimoji="1" lang="ja-JP" altLang="en-US" smtClean="0"/>
              <a:t>‹#›</a:t>
            </a:fld>
            <a:endParaRPr kumimoji="1" lang="ja-JP" altLang="en-US"/>
          </a:p>
        </p:txBody>
      </p:sp>
    </p:spTree>
    <p:extLst>
      <p:ext uri="{BB962C8B-B14F-4D97-AF65-F5344CB8AC3E}">
        <p14:creationId xmlns:p14="http://schemas.microsoft.com/office/powerpoint/2010/main" val="807629567"/>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C73461-18A3-4CAF-B0E5-B7EDEA6D99EC}" type="datetime1">
              <a:rPr kumimoji="1" lang="ja-JP" altLang="en-US" smtClean="0"/>
              <a:t>2022/4/30</a:t>
            </a:fld>
            <a:endParaRPr kumimoji="1" lang="ja-JP" altLang="en-US"/>
          </a:p>
        </p:txBody>
      </p:sp>
      <p:sp>
        <p:nvSpPr>
          <p:cNvPr id="3" name="Footer Placeholder 2"/>
          <p:cNvSpPr>
            <a:spLocks noGrp="1"/>
          </p:cNvSpPr>
          <p:nvPr>
            <p:ph type="ftr" sz="quarter" idx="11"/>
          </p:nvPr>
        </p:nvSpPr>
        <p:spPr/>
        <p:txBody>
          <a:bodyPr/>
          <a:lstStyle/>
          <a:p>
            <a:r>
              <a:rPr kumimoji="1" lang="en-US" altLang="ja-JP"/>
              <a:t>© copyright   IMPREX AND COMPANY, Inc. All rights reserved. </a:t>
            </a:r>
            <a:endParaRPr kumimoji="1" lang="ja-JP" altLang="en-US"/>
          </a:p>
        </p:txBody>
      </p:sp>
      <p:sp>
        <p:nvSpPr>
          <p:cNvPr id="4" name="Slide Number Placeholder 3"/>
          <p:cNvSpPr>
            <a:spLocks noGrp="1"/>
          </p:cNvSpPr>
          <p:nvPr>
            <p:ph type="sldNum" sz="quarter" idx="12"/>
          </p:nvPr>
        </p:nvSpPr>
        <p:spPr/>
        <p:txBody>
          <a:bodyPr/>
          <a:lstStyle/>
          <a:p>
            <a:fld id="{87D18152-5202-49D4-8985-BC852BDD6043}" type="slidenum">
              <a:rPr kumimoji="1" lang="ja-JP" altLang="en-US" smtClean="0"/>
              <a:t>‹#›</a:t>
            </a:fld>
            <a:endParaRPr kumimoji="1" lang="ja-JP" altLang="en-US"/>
          </a:p>
        </p:txBody>
      </p:sp>
    </p:spTree>
    <p:extLst>
      <p:ext uri="{BB962C8B-B14F-4D97-AF65-F5344CB8AC3E}">
        <p14:creationId xmlns:p14="http://schemas.microsoft.com/office/powerpoint/2010/main" val="2026986541"/>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5C73461-18A3-4CAF-B0E5-B7EDEA6D99EC}" type="datetime1">
              <a:rPr kumimoji="1" lang="ja-JP" altLang="en-US" smtClean="0"/>
              <a:t>2022/4/30</a:t>
            </a:fld>
            <a:endParaRPr kumimoji="1" lang="ja-JP" altLang="en-US"/>
          </a:p>
        </p:txBody>
      </p:sp>
      <p:sp>
        <p:nvSpPr>
          <p:cNvPr id="6" name="Footer Placeholder 5"/>
          <p:cNvSpPr>
            <a:spLocks noGrp="1"/>
          </p:cNvSpPr>
          <p:nvPr>
            <p:ph type="ftr" sz="quarter" idx="11"/>
          </p:nvPr>
        </p:nvSpPr>
        <p:spPr/>
        <p:txBody>
          <a:bodyPr/>
          <a:lstStyle/>
          <a:p>
            <a:r>
              <a:rPr kumimoji="1" lang="en-US" altLang="ja-JP"/>
              <a:t>© copyright   IMPREX AND COMPANY, Inc. All rights reserved. </a:t>
            </a:r>
            <a:endParaRPr kumimoji="1" lang="ja-JP" altLang="en-US"/>
          </a:p>
        </p:txBody>
      </p:sp>
      <p:sp>
        <p:nvSpPr>
          <p:cNvPr id="7" name="Slide Number Placeholder 6"/>
          <p:cNvSpPr>
            <a:spLocks noGrp="1"/>
          </p:cNvSpPr>
          <p:nvPr>
            <p:ph type="sldNum" sz="quarter" idx="12"/>
          </p:nvPr>
        </p:nvSpPr>
        <p:spPr/>
        <p:txBody>
          <a:bodyPr/>
          <a:lstStyle/>
          <a:p>
            <a:fld id="{87D18152-5202-49D4-8985-BC852BDD6043}" type="slidenum">
              <a:rPr kumimoji="1" lang="ja-JP" altLang="en-US" smtClean="0"/>
              <a:t>‹#›</a:t>
            </a:fld>
            <a:endParaRPr kumimoji="1" lang="ja-JP" altLang="en-US"/>
          </a:p>
        </p:txBody>
      </p:sp>
    </p:spTree>
    <p:extLst>
      <p:ext uri="{BB962C8B-B14F-4D97-AF65-F5344CB8AC3E}">
        <p14:creationId xmlns:p14="http://schemas.microsoft.com/office/powerpoint/2010/main" val="3816457067"/>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5C73461-18A3-4CAF-B0E5-B7EDEA6D99EC}" type="datetime1">
              <a:rPr kumimoji="1" lang="ja-JP" altLang="en-US" smtClean="0"/>
              <a:t>2022/4/30</a:t>
            </a:fld>
            <a:endParaRPr kumimoji="1" lang="ja-JP" altLang="en-US"/>
          </a:p>
        </p:txBody>
      </p:sp>
      <p:sp>
        <p:nvSpPr>
          <p:cNvPr id="6" name="Footer Placeholder 5"/>
          <p:cNvSpPr>
            <a:spLocks noGrp="1"/>
          </p:cNvSpPr>
          <p:nvPr>
            <p:ph type="ftr" sz="quarter" idx="11"/>
          </p:nvPr>
        </p:nvSpPr>
        <p:spPr/>
        <p:txBody>
          <a:bodyPr/>
          <a:lstStyle/>
          <a:p>
            <a:r>
              <a:rPr kumimoji="1" lang="en-US" altLang="ja-JP"/>
              <a:t>© copyright   IMPREX AND COMPANY, Inc. All rights reserved. </a:t>
            </a:r>
            <a:endParaRPr kumimoji="1" lang="ja-JP" altLang="en-US"/>
          </a:p>
        </p:txBody>
      </p:sp>
      <p:sp>
        <p:nvSpPr>
          <p:cNvPr id="7" name="Slide Number Placeholder 6"/>
          <p:cNvSpPr>
            <a:spLocks noGrp="1"/>
          </p:cNvSpPr>
          <p:nvPr>
            <p:ph type="sldNum" sz="quarter" idx="12"/>
          </p:nvPr>
        </p:nvSpPr>
        <p:spPr/>
        <p:txBody>
          <a:bodyPr/>
          <a:lstStyle/>
          <a:p>
            <a:fld id="{87D18152-5202-49D4-8985-BC852BDD6043}" type="slidenum">
              <a:rPr kumimoji="1" lang="ja-JP" altLang="en-US" smtClean="0"/>
              <a:t>‹#›</a:t>
            </a:fld>
            <a:endParaRPr kumimoji="1" lang="ja-JP" altLang="en-US"/>
          </a:p>
        </p:txBody>
      </p:sp>
    </p:spTree>
    <p:extLst>
      <p:ext uri="{BB962C8B-B14F-4D97-AF65-F5344CB8AC3E}">
        <p14:creationId xmlns:p14="http://schemas.microsoft.com/office/powerpoint/2010/main" val="1316405622"/>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C73461-18A3-4CAF-B0E5-B7EDEA6D99EC}" type="datetime1">
              <a:rPr kumimoji="1" lang="ja-JP" altLang="en-US" smtClean="0"/>
              <a:t>2022/4/30</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a:t>© copyright   IMPREX AND COMPANY, Inc. All rights reserved. </a:t>
            </a:r>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D18152-5202-49D4-8985-BC852BDD6043}" type="slidenum">
              <a:rPr kumimoji="1" lang="ja-JP" altLang="en-US" smtClean="0"/>
              <a:t>‹#›</a:t>
            </a:fld>
            <a:endParaRPr kumimoji="1" lang="ja-JP" altLang="en-US"/>
          </a:p>
        </p:txBody>
      </p:sp>
    </p:spTree>
    <p:extLst>
      <p:ext uri="{BB962C8B-B14F-4D97-AF65-F5344CB8AC3E}">
        <p14:creationId xmlns:p14="http://schemas.microsoft.com/office/powerpoint/2010/main" val="429454739"/>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80" r:id="rId13"/>
    <p:sldLayoutId id="2147483649" r:id="rId14"/>
    <p:sldLayoutId id="2147483681" r:id="rId15"/>
    <p:sldLayoutId id="2147483664" r:id="rId16"/>
    <p:sldLayoutId id="2147483679" r:id="rId17"/>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customXml" Target="../ink/ink1.xml"/><Relationship Id="rId1" Type="http://schemas.openxmlformats.org/officeDocument/2006/relationships/slideLayout" Target="../slideLayouts/slideLayout12.xml"/><Relationship Id="rId5" Type="http://schemas.openxmlformats.org/officeDocument/2006/relationships/image" Target="../media/image32.png"/><Relationship Id="rId4" Type="http://schemas.openxmlformats.org/officeDocument/2006/relationships/customXml" Target="../ink/ink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1.png"/><Relationship Id="rId7" Type="http://schemas.microsoft.com/office/2007/relationships/hdphoto" Target="../media/hdphoto3.wdp"/><Relationship Id="rId2" Type="http://schemas.openxmlformats.org/officeDocument/2006/relationships/image" Target="../media/image10.png"/><Relationship Id="rId1" Type="http://schemas.openxmlformats.org/officeDocument/2006/relationships/slideLayout" Target="../slideLayouts/slideLayout12.xml"/><Relationship Id="rId6" Type="http://schemas.openxmlformats.org/officeDocument/2006/relationships/image" Target="../media/image13.jpeg"/><Relationship Id="rId5" Type="http://schemas.microsoft.com/office/2007/relationships/hdphoto" Target="../media/hdphoto2.wdp"/><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B88FA7F-AC02-481B-82FA-51BB2D0F1F1F}"/>
              </a:ext>
            </a:extLst>
          </p:cNvPr>
          <p:cNvSpPr>
            <a:spLocks noGrp="1"/>
          </p:cNvSpPr>
          <p:nvPr>
            <p:ph type="ctrTitle"/>
          </p:nvPr>
        </p:nvSpPr>
        <p:spPr/>
        <p:txBody>
          <a:bodyPr/>
          <a:lstStyle/>
          <a:p>
            <a:endParaRPr kumimoji="1" lang="ja-JP" altLang="en-US" dirty="0"/>
          </a:p>
        </p:txBody>
      </p:sp>
      <p:sp>
        <p:nvSpPr>
          <p:cNvPr id="3" name="スライド番号プレースホルダー 2">
            <a:extLst>
              <a:ext uri="{FF2B5EF4-FFF2-40B4-BE49-F238E27FC236}">
                <a16:creationId xmlns:a16="http://schemas.microsoft.com/office/drawing/2014/main" id="{3F06788F-8F84-4B74-8732-E78214527129}"/>
              </a:ext>
            </a:extLst>
          </p:cNvPr>
          <p:cNvSpPr>
            <a:spLocks noGrp="1"/>
          </p:cNvSpPr>
          <p:nvPr>
            <p:ph type="sldNum" sz="quarter" idx="4"/>
          </p:nvPr>
        </p:nvSpPr>
        <p:spPr/>
        <p:txBody>
          <a:bodyPr/>
          <a:lstStyle/>
          <a:p>
            <a:fld id="{FB3508C7-2FE0-4945-9CBD-863E05F850D2}" type="slidenum">
              <a:rPr lang="ja-JP" altLang="en-US" smtClean="0"/>
              <a:pPr/>
              <a:t>1</a:t>
            </a:fld>
            <a:endParaRPr lang="ja-JP" altLang="en-US" dirty="0"/>
          </a:p>
        </p:txBody>
      </p:sp>
      <p:sp>
        <p:nvSpPr>
          <p:cNvPr id="4" name="テキスト プレースホルダー 3">
            <a:extLst>
              <a:ext uri="{FF2B5EF4-FFF2-40B4-BE49-F238E27FC236}">
                <a16:creationId xmlns:a16="http://schemas.microsoft.com/office/drawing/2014/main" id="{526EAA0F-B82C-4CAD-89C7-741171DF830F}"/>
              </a:ext>
            </a:extLst>
          </p:cNvPr>
          <p:cNvSpPr>
            <a:spLocks noGrp="1"/>
          </p:cNvSpPr>
          <p:nvPr>
            <p:ph type="body" sz="quarter" idx="10"/>
          </p:nvPr>
        </p:nvSpPr>
        <p:spPr>
          <a:xfrm>
            <a:off x="170512" y="3068960"/>
            <a:ext cx="8641556" cy="3024336"/>
          </a:xfrm>
        </p:spPr>
        <p:txBody>
          <a:bodyPr>
            <a:normAutofit/>
          </a:bodyPr>
          <a:lstStyle/>
          <a:p>
            <a:r>
              <a:rPr kumimoji="1" lang="en-US" altLang="ja-JP" sz="5400" dirty="0"/>
              <a:t>PJ</a:t>
            </a:r>
            <a:r>
              <a:rPr lang="ja-JP" altLang="en-US" sz="5400" dirty="0"/>
              <a:t>立ち上げ</a:t>
            </a:r>
            <a:r>
              <a:rPr lang="en-US" altLang="ja-JP" sz="5400" dirty="0"/>
              <a:t>10</a:t>
            </a:r>
            <a:r>
              <a:rPr lang="ja-JP" altLang="en-US" sz="5400" dirty="0"/>
              <a:t>か条</a:t>
            </a:r>
            <a:endParaRPr kumimoji="1" lang="ja-JP" altLang="en-US" sz="5400" dirty="0"/>
          </a:p>
        </p:txBody>
      </p:sp>
    </p:spTree>
    <p:extLst>
      <p:ext uri="{BB962C8B-B14F-4D97-AF65-F5344CB8AC3E}">
        <p14:creationId xmlns:p14="http://schemas.microsoft.com/office/powerpoint/2010/main" val="17643336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EEBF8E-AB32-47AC-B67D-83266AA6AD4F}"/>
              </a:ext>
            </a:extLst>
          </p:cNvPr>
          <p:cNvSpPr>
            <a:spLocks noGrp="1"/>
          </p:cNvSpPr>
          <p:nvPr>
            <p:ph type="ctrTitle"/>
          </p:nvPr>
        </p:nvSpPr>
        <p:spPr/>
        <p:txBody>
          <a:bodyPr/>
          <a:lstStyle/>
          <a:p>
            <a:r>
              <a:rPr kumimoji="1" lang="en-US" altLang="ja-JP" dirty="0">
                <a:latin typeface="Meiryo UI" panose="020B0604030504040204" pitchFamily="50" charset="-128"/>
                <a:ea typeface="Meiryo UI" panose="020B0604030504040204" pitchFamily="50" charset="-128"/>
              </a:rPr>
              <a:t>PJ</a:t>
            </a:r>
            <a:r>
              <a:rPr kumimoji="1" lang="ja-JP" altLang="en-US" dirty="0">
                <a:latin typeface="Meiryo UI" panose="020B0604030504040204" pitchFamily="50" charset="-128"/>
                <a:ea typeface="Meiryo UI" panose="020B0604030504040204" pitchFamily="50" charset="-128"/>
              </a:rPr>
              <a:t>立ち上げ</a:t>
            </a:r>
            <a:r>
              <a:rPr kumimoji="1" lang="en-US" altLang="ja-JP" dirty="0">
                <a:latin typeface="Meiryo UI" panose="020B0604030504040204" pitchFamily="50" charset="-128"/>
                <a:ea typeface="Meiryo UI" panose="020B0604030504040204" pitchFamily="50" charset="-128"/>
              </a:rPr>
              <a:t>10</a:t>
            </a:r>
            <a:r>
              <a:rPr kumimoji="1" lang="ja-JP" altLang="en-US" dirty="0">
                <a:latin typeface="Meiryo UI" panose="020B0604030504040204" pitchFamily="50" charset="-128"/>
                <a:ea typeface="Meiryo UI" panose="020B0604030504040204" pitchFamily="50" charset="-128"/>
              </a:rPr>
              <a:t>か条</a:t>
            </a:r>
          </a:p>
        </p:txBody>
      </p:sp>
      <p:sp>
        <p:nvSpPr>
          <p:cNvPr id="3" name="スライド番号プレースホルダー 2">
            <a:extLst>
              <a:ext uri="{FF2B5EF4-FFF2-40B4-BE49-F238E27FC236}">
                <a16:creationId xmlns:a16="http://schemas.microsoft.com/office/drawing/2014/main" id="{1203FD1B-D7DD-4C02-98E9-6479D52CD69F}"/>
              </a:ext>
            </a:extLst>
          </p:cNvPr>
          <p:cNvSpPr>
            <a:spLocks noGrp="1"/>
          </p:cNvSpPr>
          <p:nvPr>
            <p:ph type="sldNum" sz="quarter" idx="4"/>
          </p:nvPr>
        </p:nvSpPr>
        <p:spPr/>
        <p:txBody>
          <a:bodyPr/>
          <a:lstStyle/>
          <a:p>
            <a:fld id="{FB3508C7-2FE0-4945-9CBD-863E05F850D2}" type="slidenum">
              <a:rPr lang="ja-JP" altLang="en-US" smtClean="0"/>
              <a:pPr/>
              <a:t>10</a:t>
            </a:fld>
            <a:endParaRPr lang="ja-JP" altLang="en-US" dirty="0"/>
          </a:p>
        </p:txBody>
      </p:sp>
      <p:sp>
        <p:nvSpPr>
          <p:cNvPr id="4" name="テキスト プレースホルダー 3">
            <a:extLst>
              <a:ext uri="{FF2B5EF4-FFF2-40B4-BE49-F238E27FC236}">
                <a16:creationId xmlns:a16="http://schemas.microsoft.com/office/drawing/2014/main" id="{0843EDC4-C341-4C9C-8768-90877B06743D}"/>
              </a:ext>
            </a:extLst>
          </p:cNvPr>
          <p:cNvSpPr>
            <a:spLocks noGrp="1"/>
          </p:cNvSpPr>
          <p:nvPr>
            <p:ph type="body" sz="quarter" idx="10"/>
          </p:nvPr>
        </p:nvSpPr>
        <p:spPr>
          <a:xfrm>
            <a:off x="179512" y="674566"/>
            <a:ext cx="8641556" cy="6109247"/>
          </a:xfrm>
        </p:spPr>
        <p:txBody>
          <a:bodyPr>
            <a:normAutofit/>
          </a:bodyPr>
          <a:lstStyle/>
          <a:p>
            <a:pPr algn="l"/>
            <a:r>
              <a:rPr lang="ja-JP" altLang="en-US" dirty="0">
                <a:latin typeface="Meiryo UI" panose="020B0604030504040204" pitchFamily="50" charset="-128"/>
                <a:ea typeface="Meiryo UI" panose="020B0604030504040204" pitchFamily="50" charset="-128"/>
              </a:rPr>
              <a:t>⑧求められるのは「受注数」という成果だけでなく、「マーケットの情報」も。</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a:t>
            </a:r>
            <a:r>
              <a:rPr lang="en-US" altLang="ja-JP" dirty="0">
                <a:latin typeface="Meiryo UI" panose="020B0604030504040204" pitchFamily="50" charset="-128"/>
                <a:ea typeface="Meiryo UI" panose="020B0604030504040204" pitchFamily="50" charset="-128"/>
              </a:rPr>
              <a:t>NG</a:t>
            </a:r>
            <a:r>
              <a:rPr lang="ja-JP" altLang="en-US" dirty="0">
                <a:latin typeface="Meiryo UI" panose="020B0604030504040204" pitchFamily="50" charset="-128"/>
                <a:ea typeface="Meiryo UI" panose="020B0604030504040204" pitchFamily="50" charset="-128"/>
              </a:rPr>
              <a:t>理由も貴重な情報として成果物です。</a:t>
            </a:r>
            <a:endParaRPr lang="en-US" altLang="ja-JP" dirty="0">
              <a:latin typeface="Meiryo UI" panose="020B0604030504040204" pitchFamily="50" charset="-128"/>
              <a:ea typeface="Meiryo UI" panose="020B0604030504040204" pitchFamily="50" charset="-128"/>
            </a:endParaRPr>
          </a:p>
          <a:p>
            <a:pPr algn="l"/>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●マーケットの情報</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・なぜ顧客の商品が選ばれているのか？選ばれていないのか？</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・なぜ競合の商品が選ばれているのか？選ばれていないのか？</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・そもそもそのマーケットはどの程度あるのか？　などなど</a:t>
            </a:r>
            <a:endParaRPr lang="en-US" altLang="ja-JP"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420290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EEBF8E-AB32-47AC-B67D-83266AA6AD4F}"/>
              </a:ext>
            </a:extLst>
          </p:cNvPr>
          <p:cNvSpPr>
            <a:spLocks noGrp="1"/>
          </p:cNvSpPr>
          <p:nvPr>
            <p:ph type="ctrTitle"/>
          </p:nvPr>
        </p:nvSpPr>
        <p:spPr/>
        <p:txBody>
          <a:bodyPr/>
          <a:lstStyle/>
          <a:p>
            <a:r>
              <a:rPr kumimoji="1" lang="en-US" altLang="ja-JP" dirty="0">
                <a:latin typeface="Meiryo UI" panose="020B0604030504040204" pitchFamily="50" charset="-128"/>
                <a:ea typeface="Meiryo UI" panose="020B0604030504040204" pitchFamily="50" charset="-128"/>
              </a:rPr>
              <a:t>PJ</a:t>
            </a:r>
            <a:r>
              <a:rPr kumimoji="1" lang="ja-JP" altLang="en-US" dirty="0">
                <a:latin typeface="Meiryo UI" panose="020B0604030504040204" pitchFamily="50" charset="-128"/>
                <a:ea typeface="Meiryo UI" panose="020B0604030504040204" pitchFamily="50" charset="-128"/>
              </a:rPr>
              <a:t>立ち上げ</a:t>
            </a:r>
            <a:r>
              <a:rPr kumimoji="1" lang="en-US" altLang="ja-JP" dirty="0">
                <a:latin typeface="Meiryo UI" panose="020B0604030504040204" pitchFamily="50" charset="-128"/>
                <a:ea typeface="Meiryo UI" panose="020B0604030504040204" pitchFamily="50" charset="-128"/>
              </a:rPr>
              <a:t>10</a:t>
            </a:r>
            <a:r>
              <a:rPr kumimoji="1" lang="ja-JP" altLang="en-US" dirty="0">
                <a:latin typeface="Meiryo UI" panose="020B0604030504040204" pitchFamily="50" charset="-128"/>
                <a:ea typeface="Meiryo UI" panose="020B0604030504040204" pitchFamily="50" charset="-128"/>
              </a:rPr>
              <a:t>か条</a:t>
            </a:r>
          </a:p>
        </p:txBody>
      </p:sp>
      <p:sp>
        <p:nvSpPr>
          <p:cNvPr id="3" name="スライド番号プレースホルダー 2">
            <a:extLst>
              <a:ext uri="{FF2B5EF4-FFF2-40B4-BE49-F238E27FC236}">
                <a16:creationId xmlns:a16="http://schemas.microsoft.com/office/drawing/2014/main" id="{1203FD1B-D7DD-4C02-98E9-6479D52CD69F}"/>
              </a:ext>
            </a:extLst>
          </p:cNvPr>
          <p:cNvSpPr>
            <a:spLocks noGrp="1"/>
          </p:cNvSpPr>
          <p:nvPr>
            <p:ph type="sldNum" sz="quarter" idx="4"/>
          </p:nvPr>
        </p:nvSpPr>
        <p:spPr/>
        <p:txBody>
          <a:bodyPr/>
          <a:lstStyle/>
          <a:p>
            <a:fld id="{FB3508C7-2FE0-4945-9CBD-863E05F850D2}" type="slidenum">
              <a:rPr lang="ja-JP" altLang="en-US" smtClean="0"/>
              <a:pPr/>
              <a:t>11</a:t>
            </a:fld>
            <a:endParaRPr lang="ja-JP" altLang="en-US" dirty="0"/>
          </a:p>
        </p:txBody>
      </p:sp>
      <p:sp>
        <p:nvSpPr>
          <p:cNvPr id="4" name="テキスト プレースホルダー 3">
            <a:extLst>
              <a:ext uri="{FF2B5EF4-FFF2-40B4-BE49-F238E27FC236}">
                <a16:creationId xmlns:a16="http://schemas.microsoft.com/office/drawing/2014/main" id="{0843EDC4-C341-4C9C-8768-90877B06743D}"/>
              </a:ext>
            </a:extLst>
          </p:cNvPr>
          <p:cNvSpPr>
            <a:spLocks noGrp="1"/>
          </p:cNvSpPr>
          <p:nvPr>
            <p:ph type="body" sz="quarter" idx="10"/>
          </p:nvPr>
        </p:nvSpPr>
        <p:spPr>
          <a:xfrm>
            <a:off x="179512" y="674566"/>
            <a:ext cx="8641556" cy="6109247"/>
          </a:xfrm>
        </p:spPr>
        <p:txBody>
          <a:bodyPr>
            <a:normAutofit/>
          </a:bodyPr>
          <a:lstStyle/>
          <a:p>
            <a:pPr algn="l"/>
            <a:r>
              <a:rPr lang="ja-JP" altLang="en-US" dirty="0">
                <a:latin typeface="Meiryo UI" panose="020B0604030504040204" pitchFamily="50" charset="-128"/>
                <a:ea typeface="Meiryo UI" panose="020B0604030504040204" pitchFamily="50" charset="-128"/>
              </a:rPr>
              <a:t>⑨“クソアポ”で</a:t>
            </a:r>
            <a:r>
              <a:rPr lang="en-US" altLang="ja-JP" dirty="0">
                <a:latin typeface="Meiryo UI" panose="020B0604030504040204" pitchFamily="50" charset="-128"/>
                <a:ea typeface="Meiryo UI" panose="020B0604030504040204" pitchFamily="50" charset="-128"/>
              </a:rPr>
              <a:t>OK</a:t>
            </a:r>
          </a:p>
          <a:p>
            <a:pPr algn="l"/>
            <a:r>
              <a:rPr lang="ja-JP" altLang="en-US" dirty="0">
                <a:latin typeface="Meiryo UI" panose="020B0604030504040204" pitchFamily="50" charset="-128"/>
                <a:ea typeface="Meiryo UI" panose="020B0604030504040204" pitchFamily="50" charset="-128"/>
              </a:rPr>
              <a:t>⇒最初は、「質」を求めない。アポも受注も「粗悪」で</a:t>
            </a:r>
            <a:r>
              <a:rPr lang="en-US" altLang="ja-JP" dirty="0">
                <a:latin typeface="Meiryo UI" panose="020B0604030504040204" pitchFamily="50" charset="-128"/>
                <a:ea typeface="Meiryo UI" panose="020B0604030504040204" pitchFamily="50" charset="-128"/>
              </a:rPr>
              <a:t>OK</a:t>
            </a:r>
            <a:r>
              <a:rPr lang="ja-JP" altLang="en-US" dirty="0">
                <a:latin typeface="Meiryo UI" panose="020B0604030504040204" pitchFamily="50" charset="-128"/>
                <a:ea typeface="Meiryo UI" panose="020B0604030504040204" pitchFamily="50" charset="-128"/>
              </a:rPr>
              <a:t>。「量」を確保し、質に徐々につなげていく。</a:t>
            </a:r>
            <a:endParaRPr lang="en-US" altLang="ja-JP" dirty="0">
              <a:latin typeface="Meiryo UI" panose="020B0604030504040204" pitchFamily="50" charset="-128"/>
              <a:ea typeface="Meiryo UI" panose="020B0604030504040204" pitchFamily="50" charset="-128"/>
            </a:endParaRPr>
          </a:p>
          <a:p>
            <a:pPr algn="l"/>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●営業における最終的な</a:t>
            </a:r>
            <a:r>
              <a:rPr lang="en-US" altLang="ja-JP" dirty="0">
                <a:latin typeface="Meiryo UI" panose="020B0604030504040204" pitchFamily="50" charset="-128"/>
                <a:ea typeface="Meiryo UI" panose="020B0604030504040204" pitchFamily="50" charset="-128"/>
              </a:rPr>
              <a:t>KGI</a:t>
            </a:r>
            <a:r>
              <a:rPr lang="ja-JP" altLang="en-US" dirty="0">
                <a:latin typeface="Meiryo UI" panose="020B0604030504040204" pitchFamily="50" charset="-128"/>
                <a:ea typeface="Meiryo UI" panose="020B0604030504040204" pitchFamily="50" charset="-128"/>
              </a:rPr>
              <a:t>＝受注数は、アポ数量の担保に集約されます。</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●アポイントの質を決めるのは</a:t>
            </a:r>
            <a:r>
              <a:rPr lang="en-US" altLang="ja-JP" dirty="0">
                <a:latin typeface="Meiryo UI" panose="020B0604030504040204" pitchFamily="50" charset="-128"/>
                <a:ea typeface="Meiryo UI" panose="020B0604030504040204" pitchFamily="50" charset="-128"/>
              </a:rPr>
              <a:t>IC</a:t>
            </a:r>
            <a:r>
              <a:rPr lang="ja-JP" altLang="en-US" dirty="0">
                <a:latin typeface="Meiryo UI" panose="020B0604030504040204" pitchFamily="50" charset="-128"/>
                <a:ea typeface="Meiryo UI" panose="020B0604030504040204" pitchFamily="50" charset="-128"/>
              </a:rPr>
              <a:t>ではなく顧客です。</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●また、アポイントの質を決めるのは、今時点の顧客ではなく、未来時点での顧客です。</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●もっと言うと、顧客もアポ質がいいのか悪いのか、わかりません。</a:t>
            </a:r>
            <a:endParaRPr lang="en-US" altLang="ja-JP" dirty="0">
              <a:latin typeface="Meiryo UI" panose="020B0604030504040204" pitchFamily="50" charset="-128"/>
              <a:ea typeface="Meiryo UI" panose="020B0604030504040204" pitchFamily="50" charset="-128"/>
            </a:endParaRPr>
          </a:p>
          <a:p>
            <a:pPr algn="l"/>
            <a:endParaRPr lang="en-US" altLang="ja-JP" dirty="0">
              <a:latin typeface="Meiryo UI" panose="020B0604030504040204" pitchFamily="50" charset="-128"/>
              <a:ea typeface="Meiryo UI" panose="020B0604030504040204" pitchFamily="50" charset="-128"/>
            </a:endParaRPr>
          </a:p>
          <a:p>
            <a:pPr algn="l"/>
            <a:endParaRPr lang="en-US" altLang="ja-JP" dirty="0">
              <a:latin typeface="Meiryo UI" panose="020B0604030504040204" pitchFamily="50" charset="-128"/>
              <a:ea typeface="Meiryo UI" panose="020B0604030504040204" pitchFamily="50" charset="-128"/>
            </a:endParaRPr>
          </a:p>
          <a:p>
            <a:pPr algn="l"/>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●量質転化</a:t>
            </a:r>
            <a:endParaRPr lang="en-US" altLang="ja-JP" dirty="0">
              <a:latin typeface="Meiryo UI" panose="020B0604030504040204" pitchFamily="50" charset="-128"/>
              <a:ea typeface="Meiryo UI" panose="020B0604030504040204" pitchFamily="50" charset="-128"/>
            </a:endParaRPr>
          </a:p>
        </p:txBody>
      </p:sp>
      <p:cxnSp>
        <p:nvCxnSpPr>
          <p:cNvPr id="6" name="直線矢印コネクタ 5">
            <a:extLst>
              <a:ext uri="{FF2B5EF4-FFF2-40B4-BE49-F238E27FC236}">
                <a16:creationId xmlns:a16="http://schemas.microsoft.com/office/drawing/2014/main" id="{1F490CB0-7E28-4FCC-B1DD-045E800903AB}"/>
              </a:ext>
            </a:extLst>
          </p:cNvPr>
          <p:cNvCxnSpPr/>
          <p:nvPr/>
        </p:nvCxnSpPr>
        <p:spPr>
          <a:xfrm flipV="1">
            <a:off x="827584" y="4149080"/>
            <a:ext cx="0" cy="20882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直線矢印コネクタ 6">
            <a:extLst>
              <a:ext uri="{FF2B5EF4-FFF2-40B4-BE49-F238E27FC236}">
                <a16:creationId xmlns:a16="http://schemas.microsoft.com/office/drawing/2014/main" id="{74F1E809-B606-4810-9D95-73E9E2FABAEB}"/>
              </a:ext>
            </a:extLst>
          </p:cNvPr>
          <p:cNvCxnSpPr>
            <a:cxnSpLocks/>
          </p:cNvCxnSpPr>
          <p:nvPr/>
        </p:nvCxnSpPr>
        <p:spPr>
          <a:xfrm>
            <a:off x="827584" y="6237312"/>
            <a:ext cx="424847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タイトル 1">
            <a:extLst>
              <a:ext uri="{FF2B5EF4-FFF2-40B4-BE49-F238E27FC236}">
                <a16:creationId xmlns:a16="http://schemas.microsoft.com/office/drawing/2014/main" id="{6C1EF8F2-F1C7-4663-AA14-108ECD743BDA}"/>
              </a:ext>
            </a:extLst>
          </p:cNvPr>
          <p:cNvSpPr txBox="1">
            <a:spLocks/>
          </p:cNvSpPr>
          <p:nvPr/>
        </p:nvSpPr>
        <p:spPr>
          <a:xfrm>
            <a:off x="152872" y="4293096"/>
            <a:ext cx="818727" cy="670334"/>
          </a:xfrm>
          <a:prstGeom prst="rect">
            <a:avLst/>
          </a:prstGeom>
        </p:spPr>
        <p:txBody>
          <a:bodyPr vert="horz" lIns="91440" tIns="45720" rIns="91440" bIns="45720" rtlCol="0" anchor="ctr" anchorCtr="0">
            <a:normAutofit lnSpcReduction="10000"/>
          </a:bodyPr>
          <a:lstStyle>
            <a:lvl1pPr algn="l" defTabSz="914400" rtl="0" eaLnBrk="1" latinLnBrk="0" hangingPunct="1">
              <a:lnSpc>
                <a:spcPct val="120000"/>
              </a:lnSpc>
              <a:spcBef>
                <a:spcPct val="0"/>
              </a:spcBef>
              <a:buNone/>
              <a:defRPr kumimoji="1" sz="1800" b="1" kern="1200">
                <a:solidFill>
                  <a:srgbClr val="08086C"/>
                </a:solidFill>
                <a:latin typeface="游ゴシック" panose="020B0400000000000000" pitchFamily="50" charset="-128"/>
                <a:ea typeface="游ゴシック" panose="020B0400000000000000" pitchFamily="50" charset="-128"/>
                <a:cs typeface="+mj-cs"/>
              </a:defRPr>
            </a:lvl1pPr>
          </a:lstStyle>
          <a:p>
            <a:r>
              <a:rPr lang="ja-JP" altLang="en-US" dirty="0">
                <a:latin typeface="Meiryo UI" panose="020B0604030504040204" pitchFamily="50" charset="-128"/>
                <a:ea typeface="Meiryo UI" panose="020B0604030504040204" pitchFamily="50" charset="-128"/>
              </a:rPr>
              <a:t>学習</a:t>
            </a:r>
            <a:endParaRPr lang="en-US" altLang="ja-JP" dirty="0">
              <a:latin typeface="Meiryo UI" panose="020B0604030504040204" pitchFamily="50" charset="-128"/>
              <a:ea typeface="Meiryo UI" panose="020B0604030504040204" pitchFamily="50" charset="-128"/>
            </a:endParaRPr>
          </a:p>
          <a:p>
            <a:r>
              <a:rPr lang="ja-JP" altLang="en-US" dirty="0">
                <a:latin typeface="Meiryo UI" panose="020B0604030504040204" pitchFamily="50" charset="-128"/>
                <a:ea typeface="Meiryo UI" panose="020B0604030504040204" pitchFamily="50" charset="-128"/>
              </a:rPr>
              <a:t>効果</a:t>
            </a:r>
          </a:p>
        </p:txBody>
      </p:sp>
      <p:sp>
        <p:nvSpPr>
          <p:cNvPr id="11" name="タイトル 1">
            <a:extLst>
              <a:ext uri="{FF2B5EF4-FFF2-40B4-BE49-F238E27FC236}">
                <a16:creationId xmlns:a16="http://schemas.microsoft.com/office/drawing/2014/main" id="{3785B3F6-13B3-4E12-A83D-6B17B670DE6B}"/>
              </a:ext>
            </a:extLst>
          </p:cNvPr>
          <p:cNvSpPr txBox="1">
            <a:spLocks/>
          </p:cNvSpPr>
          <p:nvPr/>
        </p:nvSpPr>
        <p:spPr>
          <a:xfrm>
            <a:off x="4196101" y="6191533"/>
            <a:ext cx="1970855" cy="670334"/>
          </a:xfrm>
          <a:prstGeom prst="rect">
            <a:avLst/>
          </a:prstGeom>
        </p:spPr>
        <p:txBody>
          <a:bodyPr vert="horz" lIns="91440" tIns="45720" rIns="91440" bIns="45720" rtlCol="0" anchor="ctr" anchorCtr="0">
            <a:normAutofit/>
          </a:bodyPr>
          <a:lstStyle>
            <a:lvl1pPr algn="l" defTabSz="914400" rtl="0" eaLnBrk="1" latinLnBrk="0" hangingPunct="1">
              <a:lnSpc>
                <a:spcPct val="120000"/>
              </a:lnSpc>
              <a:spcBef>
                <a:spcPct val="0"/>
              </a:spcBef>
              <a:buNone/>
              <a:defRPr kumimoji="1" sz="1800" b="1" kern="1200">
                <a:solidFill>
                  <a:srgbClr val="08086C"/>
                </a:solidFill>
                <a:latin typeface="游ゴシック" panose="020B0400000000000000" pitchFamily="50" charset="-128"/>
                <a:ea typeface="游ゴシック" panose="020B0400000000000000" pitchFamily="50" charset="-128"/>
                <a:cs typeface="+mj-cs"/>
              </a:defRPr>
            </a:lvl1pPr>
          </a:lstStyle>
          <a:p>
            <a:r>
              <a:rPr lang="ja-JP" altLang="en-US" dirty="0">
                <a:latin typeface="Meiryo UI" panose="020B0604030504040204" pitchFamily="50" charset="-128"/>
                <a:ea typeface="Meiryo UI" panose="020B0604030504040204" pitchFamily="50" charset="-128"/>
              </a:rPr>
              <a:t>学習時間</a:t>
            </a:r>
          </a:p>
        </p:txBody>
      </p:sp>
      <mc:AlternateContent xmlns:mc="http://schemas.openxmlformats.org/markup-compatibility/2006" xmlns:p14="http://schemas.microsoft.com/office/powerpoint/2010/main">
        <mc:Choice Requires="p14">
          <p:contentPart p14:bwMode="auto" r:id="rId2">
            <p14:nvContentPartPr>
              <p14:cNvPr id="21" name="インク 20">
                <a:extLst>
                  <a:ext uri="{FF2B5EF4-FFF2-40B4-BE49-F238E27FC236}">
                    <a16:creationId xmlns:a16="http://schemas.microsoft.com/office/drawing/2014/main" id="{41492EC4-1873-4491-9CA7-426AB39D8E72}"/>
                  </a:ext>
                </a:extLst>
              </p14:cNvPr>
              <p14:cNvContentPartPr/>
              <p14:nvPr/>
            </p14:nvContentPartPr>
            <p14:xfrm>
              <a:off x="-171660" y="2018670"/>
              <a:ext cx="360" cy="360"/>
            </p14:xfrm>
          </p:contentPart>
        </mc:Choice>
        <mc:Fallback xmlns="">
          <p:pic>
            <p:nvPicPr>
              <p:cNvPr id="21" name="インク 20">
                <a:extLst>
                  <a:ext uri="{FF2B5EF4-FFF2-40B4-BE49-F238E27FC236}">
                    <a16:creationId xmlns:a16="http://schemas.microsoft.com/office/drawing/2014/main" id="{41492EC4-1873-4491-9CA7-426AB39D8E72}"/>
                  </a:ext>
                </a:extLst>
              </p:cNvPr>
              <p:cNvPicPr/>
              <p:nvPr/>
            </p:nvPicPr>
            <p:blipFill>
              <a:blip r:embed="rId3"/>
              <a:stretch>
                <a:fillRect/>
              </a:stretch>
            </p:blipFill>
            <p:spPr>
              <a:xfrm>
                <a:off x="-180660" y="2010030"/>
                <a:ext cx="18000" cy="18000"/>
              </a:xfrm>
              <a:prstGeom prst="rect">
                <a:avLst/>
              </a:prstGeom>
            </p:spPr>
          </p:pic>
        </mc:Fallback>
      </mc:AlternateContent>
      <p:sp>
        <p:nvSpPr>
          <p:cNvPr id="26" name="正方形/長方形 25">
            <a:extLst>
              <a:ext uri="{FF2B5EF4-FFF2-40B4-BE49-F238E27FC236}">
                <a16:creationId xmlns:a16="http://schemas.microsoft.com/office/drawing/2014/main" id="{5F5980D2-E15A-48DC-8030-4537BCCD6A0C}"/>
              </a:ext>
            </a:extLst>
          </p:cNvPr>
          <p:cNvSpPr/>
          <p:nvPr/>
        </p:nvSpPr>
        <p:spPr>
          <a:xfrm>
            <a:off x="3131840" y="4149080"/>
            <a:ext cx="792087" cy="18002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mc:AlternateContent xmlns:mc="http://schemas.openxmlformats.org/markup-compatibility/2006" xmlns:p14="http://schemas.microsoft.com/office/powerpoint/2010/main">
        <mc:Choice Requires="p14">
          <p:contentPart p14:bwMode="auto" r:id="rId4">
            <p14:nvContentPartPr>
              <p14:cNvPr id="28" name="インク 27">
                <a:extLst>
                  <a:ext uri="{FF2B5EF4-FFF2-40B4-BE49-F238E27FC236}">
                    <a16:creationId xmlns:a16="http://schemas.microsoft.com/office/drawing/2014/main" id="{E406BC5A-DEB4-4CA4-8E6A-8E3C98C79E89}"/>
                  </a:ext>
                </a:extLst>
              </p14:cNvPr>
              <p14:cNvContentPartPr/>
              <p14:nvPr/>
            </p14:nvContentPartPr>
            <p14:xfrm>
              <a:off x="1037940" y="4285590"/>
              <a:ext cx="3400920" cy="1915200"/>
            </p14:xfrm>
          </p:contentPart>
        </mc:Choice>
        <mc:Fallback xmlns="">
          <p:pic>
            <p:nvPicPr>
              <p:cNvPr id="28" name="インク 27">
                <a:extLst>
                  <a:ext uri="{FF2B5EF4-FFF2-40B4-BE49-F238E27FC236}">
                    <a16:creationId xmlns:a16="http://schemas.microsoft.com/office/drawing/2014/main" id="{E406BC5A-DEB4-4CA4-8E6A-8E3C98C79E89}"/>
                  </a:ext>
                </a:extLst>
              </p:cNvPr>
              <p:cNvPicPr/>
              <p:nvPr/>
            </p:nvPicPr>
            <p:blipFill>
              <a:blip r:embed="rId5"/>
              <a:stretch>
                <a:fillRect/>
              </a:stretch>
            </p:blipFill>
            <p:spPr>
              <a:xfrm>
                <a:off x="1028940" y="4276950"/>
                <a:ext cx="3418560" cy="1932840"/>
              </a:xfrm>
              <a:prstGeom prst="rect">
                <a:avLst/>
              </a:prstGeom>
            </p:spPr>
          </p:pic>
        </mc:Fallback>
      </mc:AlternateContent>
      <p:sp>
        <p:nvSpPr>
          <p:cNvPr id="29" name="タイトル 1">
            <a:extLst>
              <a:ext uri="{FF2B5EF4-FFF2-40B4-BE49-F238E27FC236}">
                <a16:creationId xmlns:a16="http://schemas.microsoft.com/office/drawing/2014/main" id="{C318A1F8-E7DB-4E18-8ABC-D5FF84972673}"/>
              </a:ext>
            </a:extLst>
          </p:cNvPr>
          <p:cNvSpPr txBox="1">
            <a:spLocks/>
          </p:cNvSpPr>
          <p:nvPr/>
        </p:nvSpPr>
        <p:spPr>
          <a:xfrm>
            <a:off x="3171541" y="3813913"/>
            <a:ext cx="1400459" cy="670334"/>
          </a:xfrm>
          <a:prstGeom prst="rect">
            <a:avLst/>
          </a:prstGeom>
        </p:spPr>
        <p:txBody>
          <a:bodyPr vert="horz" lIns="91440" tIns="45720" rIns="91440" bIns="45720" rtlCol="0" anchor="ctr" anchorCtr="0">
            <a:normAutofit/>
          </a:bodyPr>
          <a:lstStyle>
            <a:lvl1pPr algn="l" defTabSz="914400" rtl="0" eaLnBrk="1" latinLnBrk="0" hangingPunct="1">
              <a:lnSpc>
                <a:spcPct val="120000"/>
              </a:lnSpc>
              <a:spcBef>
                <a:spcPct val="0"/>
              </a:spcBef>
              <a:buNone/>
              <a:defRPr kumimoji="1" sz="1800" b="1" kern="1200">
                <a:solidFill>
                  <a:srgbClr val="08086C"/>
                </a:solidFill>
                <a:latin typeface="游ゴシック" panose="020B0400000000000000" pitchFamily="50" charset="-128"/>
                <a:ea typeface="游ゴシック" panose="020B0400000000000000" pitchFamily="50" charset="-128"/>
                <a:cs typeface="+mj-cs"/>
              </a:defRPr>
            </a:lvl1pPr>
          </a:lstStyle>
          <a:p>
            <a:r>
              <a:rPr lang="ja-JP" altLang="en-US" dirty="0">
                <a:latin typeface="Meiryo UI" panose="020B0604030504040204" pitchFamily="50" charset="-128"/>
                <a:ea typeface="Meiryo UI" panose="020B0604030504040204" pitchFamily="50" charset="-128"/>
              </a:rPr>
              <a:t>量質転化</a:t>
            </a:r>
          </a:p>
        </p:txBody>
      </p:sp>
    </p:spTree>
    <p:extLst>
      <p:ext uri="{BB962C8B-B14F-4D97-AF65-F5344CB8AC3E}">
        <p14:creationId xmlns:p14="http://schemas.microsoft.com/office/powerpoint/2010/main" val="1076737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EEBF8E-AB32-47AC-B67D-83266AA6AD4F}"/>
              </a:ext>
            </a:extLst>
          </p:cNvPr>
          <p:cNvSpPr>
            <a:spLocks noGrp="1"/>
          </p:cNvSpPr>
          <p:nvPr>
            <p:ph type="ctrTitle"/>
          </p:nvPr>
        </p:nvSpPr>
        <p:spPr/>
        <p:txBody>
          <a:bodyPr/>
          <a:lstStyle/>
          <a:p>
            <a:r>
              <a:rPr kumimoji="1" lang="en-US" altLang="ja-JP" dirty="0">
                <a:latin typeface="Meiryo UI" panose="020B0604030504040204" pitchFamily="50" charset="-128"/>
                <a:ea typeface="Meiryo UI" panose="020B0604030504040204" pitchFamily="50" charset="-128"/>
              </a:rPr>
              <a:t>PJ</a:t>
            </a:r>
            <a:r>
              <a:rPr kumimoji="1" lang="ja-JP" altLang="en-US" dirty="0">
                <a:latin typeface="Meiryo UI" panose="020B0604030504040204" pitchFamily="50" charset="-128"/>
                <a:ea typeface="Meiryo UI" panose="020B0604030504040204" pitchFamily="50" charset="-128"/>
              </a:rPr>
              <a:t>立ち上げ</a:t>
            </a:r>
            <a:r>
              <a:rPr kumimoji="1" lang="en-US" altLang="ja-JP" dirty="0">
                <a:latin typeface="Meiryo UI" panose="020B0604030504040204" pitchFamily="50" charset="-128"/>
                <a:ea typeface="Meiryo UI" panose="020B0604030504040204" pitchFamily="50" charset="-128"/>
              </a:rPr>
              <a:t>10</a:t>
            </a:r>
            <a:r>
              <a:rPr kumimoji="1" lang="ja-JP" altLang="en-US" dirty="0">
                <a:latin typeface="Meiryo UI" panose="020B0604030504040204" pitchFamily="50" charset="-128"/>
                <a:ea typeface="Meiryo UI" panose="020B0604030504040204" pitchFamily="50" charset="-128"/>
              </a:rPr>
              <a:t>か条</a:t>
            </a:r>
          </a:p>
        </p:txBody>
      </p:sp>
      <p:sp>
        <p:nvSpPr>
          <p:cNvPr id="3" name="スライド番号プレースホルダー 2">
            <a:extLst>
              <a:ext uri="{FF2B5EF4-FFF2-40B4-BE49-F238E27FC236}">
                <a16:creationId xmlns:a16="http://schemas.microsoft.com/office/drawing/2014/main" id="{1203FD1B-D7DD-4C02-98E9-6479D52CD69F}"/>
              </a:ext>
            </a:extLst>
          </p:cNvPr>
          <p:cNvSpPr>
            <a:spLocks noGrp="1"/>
          </p:cNvSpPr>
          <p:nvPr>
            <p:ph type="sldNum" sz="quarter" idx="4"/>
          </p:nvPr>
        </p:nvSpPr>
        <p:spPr/>
        <p:txBody>
          <a:bodyPr/>
          <a:lstStyle/>
          <a:p>
            <a:fld id="{FB3508C7-2FE0-4945-9CBD-863E05F850D2}" type="slidenum">
              <a:rPr lang="ja-JP" altLang="en-US" smtClean="0"/>
              <a:pPr/>
              <a:t>12</a:t>
            </a:fld>
            <a:endParaRPr lang="ja-JP" altLang="en-US" dirty="0"/>
          </a:p>
        </p:txBody>
      </p:sp>
      <p:sp>
        <p:nvSpPr>
          <p:cNvPr id="4" name="テキスト プレースホルダー 3">
            <a:extLst>
              <a:ext uri="{FF2B5EF4-FFF2-40B4-BE49-F238E27FC236}">
                <a16:creationId xmlns:a16="http://schemas.microsoft.com/office/drawing/2014/main" id="{0843EDC4-C341-4C9C-8768-90877B06743D}"/>
              </a:ext>
            </a:extLst>
          </p:cNvPr>
          <p:cNvSpPr>
            <a:spLocks noGrp="1"/>
          </p:cNvSpPr>
          <p:nvPr>
            <p:ph type="body" sz="quarter" idx="10"/>
          </p:nvPr>
        </p:nvSpPr>
        <p:spPr>
          <a:xfrm>
            <a:off x="179512" y="674566"/>
            <a:ext cx="8641556" cy="6109247"/>
          </a:xfrm>
        </p:spPr>
        <p:txBody>
          <a:bodyPr>
            <a:normAutofit/>
          </a:bodyPr>
          <a:lstStyle/>
          <a:p>
            <a:pPr algn="l"/>
            <a:r>
              <a:rPr lang="ja-JP" altLang="en-US" dirty="0">
                <a:latin typeface="Meiryo UI" panose="020B0604030504040204" pitchFamily="50" charset="-128"/>
                <a:ea typeface="Meiryo UI" panose="020B0604030504040204" pitchFamily="50" charset="-128"/>
              </a:rPr>
              <a:t>⑩クライアントと会話し続ける：何を求めているのか？どう</a:t>
            </a:r>
            <a:r>
              <a:rPr lang="en-US" altLang="ja-JP" dirty="0">
                <a:latin typeface="Meiryo UI" panose="020B0604030504040204" pitchFamily="50" charset="-128"/>
                <a:ea typeface="Meiryo UI" panose="020B0604030504040204" pitchFamily="50" charset="-128"/>
              </a:rPr>
              <a:t>IC</a:t>
            </a:r>
            <a:r>
              <a:rPr lang="ja-JP" altLang="en-US" dirty="0">
                <a:latin typeface="Meiryo UI" panose="020B0604030504040204" pitchFamily="50" charset="-128"/>
                <a:ea typeface="Meiryo UI" panose="020B0604030504040204" pitchFamily="50" charset="-128"/>
              </a:rPr>
              <a:t>が見られているのか？</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⇒クライアントも</a:t>
            </a:r>
            <a:r>
              <a:rPr lang="en-US" altLang="ja-JP" dirty="0">
                <a:latin typeface="Meiryo UI" panose="020B0604030504040204" pitchFamily="50" charset="-128"/>
                <a:ea typeface="Meiryo UI" panose="020B0604030504040204" pitchFamily="50" charset="-128"/>
              </a:rPr>
              <a:t>IC</a:t>
            </a:r>
            <a:r>
              <a:rPr lang="ja-JP" altLang="en-US" dirty="0">
                <a:latin typeface="Meiryo UI" panose="020B0604030504040204" pitchFamily="50" charset="-128"/>
                <a:ea typeface="Meiryo UI" panose="020B0604030504040204" pitchFamily="50" charset="-128"/>
              </a:rPr>
              <a:t>を投資することは不安です。まさに“営業”としてヒアリング・提案し続ける</a:t>
            </a:r>
            <a:endParaRPr lang="en-US" altLang="ja-JP"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2311745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p:cNvSpPr/>
          <p:nvPr/>
        </p:nvSpPr>
        <p:spPr>
          <a:xfrm>
            <a:off x="6513314" y="263769"/>
            <a:ext cx="2658757" cy="6330462"/>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10" name="テキスト ボックス 9"/>
          <p:cNvSpPr txBox="1"/>
          <p:nvPr/>
        </p:nvSpPr>
        <p:spPr>
          <a:xfrm>
            <a:off x="6615433" y="4169000"/>
            <a:ext cx="2454518" cy="1456168"/>
          </a:xfrm>
          <a:prstGeom prst="rect">
            <a:avLst/>
          </a:prstGeom>
          <a:noFill/>
        </p:spPr>
        <p:txBody>
          <a:bodyPr wrap="none" rtlCol="0">
            <a:spAutoFit/>
          </a:bodyPr>
          <a:lstStyle/>
          <a:p>
            <a:pPr algn="ctr"/>
            <a:r>
              <a:rPr lang="en-US" altLang="ja-JP" sz="2954" b="1" dirty="0">
                <a:solidFill>
                  <a:schemeClr val="tx2">
                    <a:lumMod val="50000"/>
                  </a:schemeClr>
                </a:solidFill>
                <a:latin typeface="メイリオ" panose="020B0604030504040204" pitchFamily="50" charset="-128"/>
                <a:ea typeface="メイリオ" panose="020B0604030504040204" pitchFamily="50" charset="-128"/>
              </a:rPr>
              <a:t>【</a:t>
            </a:r>
            <a:r>
              <a:rPr lang="ja-JP" altLang="en-US" sz="2954" b="1" dirty="0">
                <a:solidFill>
                  <a:schemeClr val="tx2">
                    <a:lumMod val="50000"/>
                  </a:schemeClr>
                </a:solidFill>
                <a:latin typeface="メイリオ" panose="020B0604030504040204" pitchFamily="50" charset="-128"/>
                <a:ea typeface="メイリオ" panose="020B0604030504040204" pitchFamily="50" charset="-128"/>
              </a:rPr>
              <a:t>参考資料</a:t>
            </a:r>
            <a:r>
              <a:rPr lang="en-US" altLang="ja-JP" sz="2954" b="1" dirty="0">
                <a:solidFill>
                  <a:schemeClr val="tx2">
                    <a:lumMod val="50000"/>
                  </a:schemeClr>
                </a:solidFill>
                <a:latin typeface="メイリオ" panose="020B0604030504040204" pitchFamily="50" charset="-128"/>
                <a:ea typeface="メイリオ" panose="020B0604030504040204" pitchFamily="50" charset="-128"/>
              </a:rPr>
              <a:t>】</a:t>
            </a:r>
          </a:p>
          <a:p>
            <a:pPr algn="ctr"/>
            <a:r>
              <a:rPr lang="ja-JP" altLang="en-US" sz="2954" b="1" dirty="0">
                <a:solidFill>
                  <a:schemeClr val="tx2">
                    <a:lumMod val="50000"/>
                  </a:schemeClr>
                </a:solidFill>
                <a:latin typeface="メイリオ" panose="020B0604030504040204" pitchFamily="50" charset="-128"/>
                <a:ea typeface="メイリオ" panose="020B0604030504040204" pitchFamily="50" charset="-128"/>
              </a:rPr>
              <a:t>数字と</a:t>
            </a:r>
            <a:endParaRPr lang="en-US" altLang="ja-JP" sz="2954" b="1" dirty="0">
              <a:solidFill>
                <a:schemeClr val="tx2">
                  <a:lumMod val="50000"/>
                </a:schemeClr>
              </a:solidFill>
              <a:latin typeface="メイリオ" panose="020B0604030504040204" pitchFamily="50" charset="-128"/>
              <a:ea typeface="メイリオ" panose="020B0604030504040204" pitchFamily="50" charset="-128"/>
            </a:endParaRPr>
          </a:p>
          <a:p>
            <a:pPr algn="ctr"/>
            <a:r>
              <a:rPr lang="ja-JP" altLang="en-US" sz="2954" b="1" dirty="0">
                <a:solidFill>
                  <a:schemeClr val="tx2">
                    <a:lumMod val="50000"/>
                  </a:schemeClr>
                </a:solidFill>
                <a:latin typeface="メイリオ" panose="020B0604030504040204" pitchFamily="50" charset="-128"/>
                <a:ea typeface="メイリオ" panose="020B0604030504040204" pitchFamily="50" charset="-128"/>
              </a:rPr>
              <a:t>仲良くなる</a:t>
            </a:r>
            <a:endParaRPr lang="en-US" altLang="ja-JP" sz="2954" b="1" dirty="0">
              <a:solidFill>
                <a:schemeClr val="tx2">
                  <a:lumMod val="50000"/>
                </a:schemeClr>
              </a:solidFill>
              <a:latin typeface="メイリオ" panose="020B0604030504040204" pitchFamily="50" charset="-128"/>
              <a:ea typeface="メイリオ" panose="020B0604030504040204" pitchFamily="50" charset="-128"/>
            </a:endParaRPr>
          </a:p>
        </p:txBody>
      </p:sp>
      <p:grpSp>
        <p:nvGrpSpPr>
          <p:cNvPr id="12" name="グループ化 11"/>
          <p:cNvGrpSpPr/>
          <p:nvPr/>
        </p:nvGrpSpPr>
        <p:grpSpPr>
          <a:xfrm>
            <a:off x="65829" y="437899"/>
            <a:ext cx="6398898" cy="6023394"/>
            <a:chOff x="128464" y="0"/>
            <a:chExt cx="7285534" cy="6858000"/>
          </a:xfrm>
        </p:grpSpPr>
        <p:pic>
          <p:nvPicPr>
            <p:cNvPr id="11" name="図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464" y="0"/>
              <a:ext cx="7285534" cy="6858000"/>
            </a:xfrm>
            <a:prstGeom prst="rect">
              <a:avLst/>
            </a:prstGeom>
          </p:spPr>
        </p:pic>
        <p:sp>
          <p:nvSpPr>
            <p:cNvPr id="7" name="角丸四角形 6"/>
            <p:cNvSpPr/>
            <p:nvPr/>
          </p:nvSpPr>
          <p:spPr>
            <a:xfrm>
              <a:off x="487806" y="76200"/>
              <a:ext cx="6660000" cy="1728000"/>
            </a:xfrm>
            <a:prstGeom prst="roundRect">
              <a:avLst>
                <a:gd name="adj" fmla="val 6413"/>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83077" rIns="0" bIns="0" rtlCol="0" anchor="ctr">
              <a:noAutofit/>
            </a:bodyPr>
            <a:lstStyle/>
            <a:p>
              <a:pPr algn="ctr">
                <a:lnSpc>
                  <a:spcPct val="90000"/>
                </a:lnSpc>
              </a:pPr>
              <a:r>
                <a:rPr lang="en-US" altLang="ja-JP" sz="2585" dirty="0">
                  <a:solidFill>
                    <a:schemeClr val="tx2">
                      <a:lumMod val="20000"/>
                      <a:lumOff val="80000"/>
                    </a:schemeClr>
                  </a:solidFill>
                  <a:effectLst>
                    <a:outerShdw blurRad="38100" dist="38100" dir="2700000" algn="tl">
                      <a:srgbClr val="000000">
                        <a:alpha val="43137"/>
                      </a:srgbClr>
                    </a:outerShdw>
                  </a:effectLst>
                  <a:latin typeface="Chicago" panose="020B0806080604040204" pitchFamily="34" charset="0"/>
                </a:rPr>
                <a:t>Number</a:t>
              </a:r>
              <a:endParaRPr kumimoji="1" lang="ja-JP" altLang="en-US" sz="2585" dirty="0">
                <a:solidFill>
                  <a:schemeClr val="tx2">
                    <a:lumMod val="20000"/>
                    <a:lumOff val="80000"/>
                  </a:schemeClr>
                </a:solidFill>
                <a:effectLst>
                  <a:outerShdw blurRad="38100" dist="38100" dir="2700000" algn="tl">
                    <a:srgbClr val="000000">
                      <a:alpha val="43137"/>
                    </a:srgbClr>
                  </a:outerShdw>
                </a:effectLst>
                <a:latin typeface="Chicago" panose="020B0806080604040204" pitchFamily="34" charset="0"/>
              </a:endParaRPr>
            </a:p>
          </p:txBody>
        </p:sp>
        <p:pic>
          <p:nvPicPr>
            <p:cNvPr id="8" name="図 7"/>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60763" t="20938" r="11871" b="43600"/>
            <a:stretch/>
          </p:blipFill>
          <p:spPr>
            <a:xfrm>
              <a:off x="4539620" y="1393547"/>
              <a:ext cx="2016000" cy="2467501"/>
            </a:xfrm>
            <a:prstGeom prst="rect">
              <a:avLst/>
            </a:prstGeom>
          </p:spPr>
        </p:pic>
      </p:grpSp>
      <p:pic>
        <p:nvPicPr>
          <p:cNvPr id="14" name="図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71487" y="599719"/>
            <a:ext cx="1192842" cy="635807"/>
          </a:xfrm>
          <a:prstGeom prst="rect">
            <a:avLst/>
          </a:prstGeom>
        </p:spPr>
      </p:pic>
    </p:spTree>
    <p:extLst>
      <p:ext uri="{BB962C8B-B14F-4D97-AF65-F5344CB8AC3E}">
        <p14:creationId xmlns:p14="http://schemas.microsoft.com/office/powerpoint/2010/main" val="39680739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149883" y="464520"/>
            <a:ext cx="8369864" cy="340863"/>
          </a:xfrm>
          <a:prstGeom prst="rect">
            <a:avLst/>
          </a:prstGeom>
          <a:noFill/>
        </p:spPr>
        <p:txBody>
          <a:bodyPr wrap="square" tIns="0" bIns="0" rtlCol="0" anchor="ctr">
            <a:spAutoFit/>
          </a:bodyPr>
          <a:lstStyle>
            <a:defPPr>
              <a:defRPr lang="ja-JP"/>
            </a:defPPr>
            <a:lvl1pPr>
              <a:defRPr sz="2400" b="1">
                <a:solidFill>
                  <a:schemeClr val="tx2"/>
                </a:solidFill>
                <a:latin typeface="メイリオ" panose="020B0604030504040204" pitchFamily="50" charset="-128"/>
                <a:ea typeface="メイリオ" panose="020B0604030504040204" pitchFamily="50" charset="-128"/>
              </a:defRPr>
            </a:lvl1pPr>
          </a:lstStyle>
          <a:p>
            <a:r>
              <a:rPr lang="ja-JP" altLang="en-US" sz="2215" dirty="0"/>
              <a:t>数字を見るうえでのポイント①</a:t>
            </a:r>
          </a:p>
        </p:txBody>
      </p:sp>
      <p:sp>
        <p:nvSpPr>
          <p:cNvPr id="16" name="テキスト ボックス 15">
            <a:extLst>
              <a:ext uri="{FF2B5EF4-FFF2-40B4-BE49-F238E27FC236}">
                <a16:creationId xmlns:a16="http://schemas.microsoft.com/office/drawing/2014/main" id="{082B28E1-99AC-4321-991E-E334AF1785A8}"/>
              </a:ext>
            </a:extLst>
          </p:cNvPr>
          <p:cNvSpPr txBox="1"/>
          <p:nvPr/>
        </p:nvSpPr>
        <p:spPr>
          <a:xfrm>
            <a:off x="266395" y="1232474"/>
            <a:ext cx="8101577" cy="5344733"/>
          </a:xfrm>
          <a:prstGeom prst="rect">
            <a:avLst/>
          </a:prstGeom>
          <a:noFill/>
          <a:ln>
            <a:noFill/>
          </a:ln>
        </p:spPr>
        <p:txBody>
          <a:bodyPr wrap="none" lIns="0" tIns="0" rIns="0" bIns="0" rtlCol="0" anchor="t" anchorCtr="1">
            <a:spAutoFit/>
          </a:bodyPr>
          <a:lstStyle>
            <a:defPPr>
              <a:defRPr lang="ja-JP"/>
            </a:defPPr>
            <a:lvl1pPr algn="ctr">
              <a:lnSpc>
                <a:spcPct val="100000"/>
              </a:lnSpc>
              <a:defRPr sz="2600" b="1" spc="50">
                <a:ln w="11430"/>
                <a:solidFill>
                  <a:srgbClr val="0000CC"/>
                </a:solidFill>
                <a:effectLst>
                  <a:outerShdw blurRad="76200" dist="50800" dir="5400000" algn="tl" rotWithShape="0">
                    <a:srgbClr val="000000">
                      <a:alpha val="65000"/>
                    </a:srgbClr>
                  </a:outerShdw>
                </a:effectLst>
                <a:latin typeface="Meiryo UI" panose="020B0604030504040204" pitchFamily="50" charset="-128"/>
                <a:ea typeface="Meiryo UI" panose="020B0604030504040204" pitchFamily="50" charset="-128"/>
              </a:defRPr>
            </a:lvl1pPr>
          </a:lstStyle>
          <a:p>
            <a:pPr marL="263776" indent="-263776" algn="l">
              <a:spcBef>
                <a:spcPts val="2769"/>
              </a:spcBef>
              <a:buFont typeface="Wingdings" panose="05000000000000000000" pitchFamily="2" charset="2"/>
              <a:buChar char="ü"/>
            </a:pPr>
            <a:r>
              <a:rPr lang="ja-JP" altLang="en-US" sz="2215" spc="0" dirty="0">
                <a:ln>
                  <a:noFill/>
                </a:ln>
                <a:solidFill>
                  <a:prstClr val="black"/>
                </a:solidFill>
                <a:effectLst/>
                <a:latin typeface="メイリオ" panose="020B0604030504040204" pitchFamily="50" charset="-128"/>
                <a:ea typeface="メイリオ" panose="020B0604030504040204" pitchFamily="50" charset="-128"/>
              </a:rPr>
              <a:t>正しいものであること</a:t>
            </a:r>
            <a:endParaRPr lang="en-US" altLang="ja-JP" sz="2215" spc="0" dirty="0">
              <a:ln>
                <a:noFill/>
              </a:ln>
              <a:solidFill>
                <a:prstClr val="black"/>
              </a:solidFill>
              <a:effectLst/>
              <a:latin typeface="メイリオ" panose="020B0604030504040204" pitchFamily="50" charset="-128"/>
              <a:ea typeface="メイリオ" panose="020B0604030504040204" pitchFamily="50" charset="-128"/>
            </a:endParaRPr>
          </a:p>
          <a:p>
            <a:pPr algn="l">
              <a:spcBef>
                <a:spcPts val="2769"/>
              </a:spcBef>
            </a:pPr>
            <a:r>
              <a:rPr lang="ja-JP" altLang="en-US" sz="1662" b="0" spc="0" dirty="0">
                <a:ln>
                  <a:noFill/>
                </a:ln>
                <a:solidFill>
                  <a:prstClr val="black"/>
                </a:solidFill>
                <a:effectLst/>
                <a:latin typeface="メイリオ" panose="020B0604030504040204" pitchFamily="50" charset="-128"/>
                <a:ea typeface="メイリオ" panose="020B0604030504040204" pitchFamily="50" charset="-128"/>
              </a:rPr>
              <a:t>そもそも数字が誤っていれば、なんの判断もできません。</a:t>
            </a:r>
            <a:endParaRPr lang="en-US" altLang="ja-JP" sz="1662" b="0" spc="0" dirty="0">
              <a:ln>
                <a:noFill/>
              </a:ln>
              <a:solidFill>
                <a:prstClr val="black"/>
              </a:solidFill>
              <a:effectLst/>
              <a:latin typeface="メイリオ" panose="020B0604030504040204" pitchFamily="50" charset="-128"/>
              <a:ea typeface="メイリオ" panose="020B0604030504040204" pitchFamily="50" charset="-128"/>
            </a:endParaRPr>
          </a:p>
          <a:p>
            <a:pPr algn="l">
              <a:spcBef>
                <a:spcPts val="2769"/>
              </a:spcBef>
            </a:pPr>
            <a:r>
              <a:rPr lang="ja-JP" altLang="en-US" sz="1662" b="0" spc="0" dirty="0">
                <a:ln>
                  <a:noFill/>
                </a:ln>
                <a:solidFill>
                  <a:prstClr val="black"/>
                </a:solidFill>
                <a:effectLst/>
                <a:latin typeface="メイリオ" panose="020B0604030504040204" pitchFamily="50" charset="-128"/>
                <a:ea typeface="メイリオ" panose="020B0604030504040204" pitchFamily="50" charset="-128"/>
              </a:rPr>
              <a:t>ただし、ビジネスの多くの場合において、完璧に正確であることは必要なく、</a:t>
            </a:r>
            <a:endParaRPr lang="en-US" altLang="ja-JP" sz="1662" b="0" spc="0" dirty="0">
              <a:ln>
                <a:noFill/>
              </a:ln>
              <a:solidFill>
                <a:prstClr val="black"/>
              </a:solidFill>
              <a:effectLst/>
              <a:latin typeface="メイリオ" panose="020B0604030504040204" pitchFamily="50" charset="-128"/>
              <a:ea typeface="メイリオ" panose="020B0604030504040204" pitchFamily="50" charset="-128"/>
            </a:endParaRPr>
          </a:p>
          <a:p>
            <a:pPr algn="l">
              <a:spcBef>
                <a:spcPts val="2769"/>
              </a:spcBef>
            </a:pPr>
            <a:r>
              <a:rPr lang="ja-JP" altLang="en-US" sz="1662" b="0" spc="0" dirty="0">
                <a:ln>
                  <a:noFill/>
                </a:ln>
                <a:solidFill>
                  <a:prstClr val="black"/>
                </a:solidFill>
                <a:effectLst/>
                <a:latin typeface="メイリオ" panose="020B0604030504040204" pitchFamily="50" charset="-128"/>
                <a:ea typeface="メイリオ" panose="020B0604030504040204" pitchFamily="50" charset="-128"/>
              </a:rPr>
              <a:t>概算で正確であれば十分です。</a:t>
            </a:r>
            <a:endParaRPr lang="en-US" altLang="ja-JP" sz="1662" b="0" spc="0" dirty="0">
              <a:ln>
                <a:noFill/>
              </a:ln>
              <a:solidFill>
                <a:prstClr val="black"/>
              </a:solidFill>
              <a:effectLst/>
              <a:latin typeface="メイリオ" panose="020B0604030504040204" pitchFamily="50" charset="-128"/>
              <a:ea typeface="メイリオ" panose="020B0604030504040204" pitchFamily="50" charset="-128"/>
            </a:endParaRPr>
          </a:p>
          <a:p>
            <a:pPr marL="263776" indent="-263776" algn="l">
              <a:spcBef>
                <a:spcPts val="2769"/>
              </a:spcBef>
              <a:buFont typeface="Wingdings" panose="05000000000000000000" pitchFamily="2" charset="2"/>
              <a:buChar char="ü"/>
            </a:pPr>
            <a:r>
              <a:rPr lang="ja-JP" altLang="en-US" sz="2215" spc="0" dirty="0">
                <a:ln>
                  <a:noFill/>
                </a:ln>
                <a:solidFill>
                  <a:prstClr val="black"/>
                </a:solidFill>
                <a:effectLst/>
                <a:latin typeface="メイリオ" panose="020B0604030504040204" pitchFamily="50" charset="-128"/>
                <a:ea typeface="メイリオ" panose="020B0604030504040204" pitchFamily="50" charset="-128"/>
              </a:rPr>
              <a:t>比較すること</a:t>
            </a:r>
            <a:endParaRPr lang="en-US" altLang="ja-JP" sz="2215" b="0" spc="0" dirty="0">
              <a:ln>
                <a:noFill/>
              </a:ln>
              <a:solidFill>
                <a:schemeClr val="tx2"/>
              </a:solidFill>
              <a:effectLst/>
              <a:latin typeface="メイリオ" panose="020B0604030504040204" pitchFamily="50" charset="-128"/>
              <a:ea typeface="メイリオ" panose="020B0604030504040204" pitchFamily="50" charset="-128"/>
            </a:endParaRPr>
          </a:p>
          <a:p>
            <a:pPr algn="l">
              <a:spcBef>
                <a:spcPts val="2769"/>
              </a:spcBef>
            </a:pPr>
            <a:r>
              <a:rPr lang="ja-JP" altLang="en-US" sz="1662" b="0" spc="0" dirty="0">
                <a:ln>
                  <a:noFill/>
                </a:ln>
                <a:solidFill>
                  <a:prstClr val="black"/>
                </a:solidFill>
                <a:effectLst/>
                <a:latin typeface="メイリオ" panose="020B0604030504040204" pitchFamily="50" charset="-128"/>
                <a:ea typeface="メイリオ" panose="020B0604030504040204" pitchFamily="50" charset="-128"/>
              </a:rPr>
              <a:t>何らかの数字と比較しないとその数字が何を意味するのか解釈できません。</a:t>
            </a:r>
            <a:endParaRPr lang="en-US" altLang="ja-JP" sz="1662" b="0" spc="0" dirty="0">
              <a:ln>
                <a:noFill/>
              </a:ln>
              <a:solidFill>
                <a:prstClr val="black"/>
              </a:solidFill>
              <a:effectLst/>
              <a:latin typeface="メイリオ" panose="020B0604030504040204" pitchFamily="50" charset="-128"/>
              <a:ea typeface="メイリオ" panose="020B0604030504040204" pitchFamily="50" charset="-128"/>
            </a:endParaRPr>
          </a:p>
          <a:p>
            <a:pPr algn="l">
              <a:spcBef>
                <a:spcPts val="2769"/>
              </a:spcBef>
            </a:pPr>
            <a:r>
              <a:rPr lang="ja-JP" altLang="en-US" sz="1662" b="0" spc="0" dirty="0">
                <a:ln>
                  <a:noFill/>
                </a:ln>
                <a:solidFill>
                  <a:prstClr val="black"/>
                </a:solidFill>
                <a:effectLst/>
                <a:latin typeface="メイリオ" panose="020B0604030504040204" pitchFamily="50" charset="-128"/>
                <a:ea typeface="メイリオ" panose="020B0604030504040204" pitchFamily="50" charset="-128"/>
              </a:rPr>
              <a:t>数字そのものには意味はありません。意味をなすのは、比較対象が生まれた時です。</a:t>
            </a:r>
            <a:endParaRPr lang="en-US" altLang="ja-JP" sz="1662" b="0" spc="0" dirty="0">
              <a:ln>
                <a:noFill/>
              </a:ln>
              <a:solidFill>
                <a:prstClr val="black"/>
              </a:solidFill>
              <a:effectLst/>
              <a:latin typeface="メイリオ" panose="020B0604030504040204" pitchFamily="50" charset="-128"/>
              <a:ea typeface="メイリオ" panose="020B0604030504040204" pitchFamily="50" charset="-128"/>
            </a:endParaRPr>
          </a:p>
          <a:p>
            <a:pPr algn="l">
              <a:spcBef>
                <a:spcPts val="2769"/>
              </a:spcBef>
            </a:pPr>
            <a:r>
              <a:rPr lang="ja-JP" altLang="en-US" sz="1662" b="0" spc="0" dirty="0">
                <a:ln>
                  <a:noFill/>
                </a:ln>
                <a:solidFill>
                  <a:prstClr val="black"/>
                </a:solidFill>
                <a:effectLst/>
                <a:latin typeface="メイリオ" panose="020B0604030504040204" pitchFamily="50" charset="-128"/>
                <a:ea typeface="メイリオ" panose="020B0604030504040204" pitchFamily="50" charset="-128"/>
              </a:rPr>
              <a:t>例）年齢。年収</a:t>
            </a:r>
            <a:endParaRPr lang="en-US" altLang="ja-JP" sz="1662" b="0" spc="0" dirty="0">
              <a:ln>
                <a:noFill/>
              </a:ln>
              <a:solidFill>
                <a:prstClr val="black"/>
              </a:solidFill>
              <a:effectLst/>
              <a:latin typeface="メイリオ" panose="020B0604030504040204" pitchFamily="50" charset="-128"/>
              <a:ea typeface="メイリオ" panose="020B0604030504040204" pitchFamily="50" charset="-128"/>
            </a:endParaRPr>
          </a:p>
          <a:p>
            <a:pPr algn="l">
              <a:spcBef>
                <a:spcPts val="2769"/>
              </a:spcBef>
            </a:pPr>
            <a:endParaRPr lang="en-US" altLang="ja-JP" sz="1662" b="0" spc="0" dirty="0">
              <a:ln>
                <a:noFill/>
              </a:ln>
              <a:solidFill>
                <a:prstClr val="black"/>
              </a:solidFill>
              <a:effectLst/>
              <a:latin typeface="メイリオ" panose="020B0604030504040204" pitchFamily="50" charset="-128"/>
              <a:ea typeface="メイリオ" panose="020B0604030504040204" pitchFamily="50" charset="-128"/>
            </a:endParaRPr>
          </a:p>
        </p:txBody>
      </p:sp>
      <p:pic>
        <p:nvPicPr>
          <p:cNvPr id="2050" name="Picture 2" descr="\\172.16.50.10\icナレッジ\素材集\ピクトグラム\悩む～.png"/>
          <p:cNvPicPr>
            <a:picLocks noChangeAspect="1" noChangeArrowheads="1"/>
          </p:cNvPicPr>
          <p:nvPr/>
        </p:nvPicPr>
        <p:blipFill rotWithShape="1">
          <a:blip r:embed="rId2">
            <a:grayscl/>
            <a:extLst>
              <a:ext uri="{28A0092B-C50C-407E-A947-70E740481C1C}">
                <a14:useLocalDpi xmlns:a14="http://schemas.microsoft.com/office/drawing/2010/main" val="0"/>
              </a:ext>
            </a:extLst>
          </a:blip>
          <a:srcRect l="26765" r="26765" b="47406"/>
          <a:stretch/>
        </p:blipFill>
        <p:spPr bwMode="auto">
          <a:xfrm>
            <a:off x="7360249" y="1053704"/>
            <a:ext cx="1003037" cy="1135233"/>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グループ化 13"/>
          <p:cNvGrpSpPr/>
          <p:nvPr/>
        </p:nvGrpSpPr>
        <p:grpSpPr>
          <a:xfrm>
            <a:off x="7574038" y="2657231"/>
            <a:ext cx="1239739" cy="930324"/>
            <a:chOff x="8481392" y="2348880"/>
            <a:chExt cx="1343051" cy="1007851"/>
          </a:xfrm>
        </p:grpSpPr>
        <p:pic>
          <p:nvPicPr>
            <p:cNvPr id="2051" name="Picture 3" descr="\\172.16.50.10\icナレッジ\素材集\ピクトグラム\肩をすくめる.png"/>
            <p:cNvPicPr>
              <a:picLocks noChangeAspect="1" noChangeArrowheads="1"/>
            </p:cNvPicPr>
            <p:nvPr/>
          </p:nvPicPr>
          <p:blipFill rotWithShape="1">
            <a:blip r:embed="rId3">
              <a:grayscl/>
              <a:extLst>
                <a:ext uri="{28A0092B-C50C-407E-A947-70E740481C1C}">
                  <a14:useLocalDpi xmlns:a14="http://schemas.microsoft.com/office/drawing/2010/main" val="0"/>
                </a:ext>
              </a:extLst>
            </a:blip>
            <a:srcRect l="21800" t="19519" r="21800" b="46428"/>
            <a:stretch/>
          </p:blipFill>
          <p:spPr bwMode="auto">
            <a:xfrm>
              <a:off x="8481392" y="2545844"/>
              <a:ext cx="1343051" cy="81088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172.16.50.10\icナレッジ\素材集\ピクトグラム\肩をすくめる.png"/>
            <p:cNvPicPr>
              <a:picLocks noChangeAspect="1" noChangeArrowheads="1"/>
            </p:cNvPicPr>
            <p:nvPr/>
          </p:nvPicPr>
          <p:blipFill rotWithShape="1">
            <a:blip r:embed="rId3">
              <a:grayscl/>
              <a:extLst>
                <a:ext uri="{28A0092B-C50C-407E-A947-70E740481C1C}">
                  <a14:useLocalDpi xmlns:a14="http://schemas.microsoft.com/office/drawing/2010/main" val="0"/>
                </a:ext>
              </a:extLst>
            </a:blip>
            <a:srcRect l="54715" t="1487" r="32805" b="84321"/>
            <a:stretch/>
          </p:blipFill>
          <p:spPr bwMode="auto">
            <a:xfrm>
              <a:off x="9295860" y="2348880"/>
              <a:ext cx="297181" cy="337944"/>
            </a:xfrm>
            <a:prstGeom prst="rect">
              <a:avLst/>
            </a:prstGeom>
            <a:noFill/>
            <a:extLst>
              <a:ext uri="{909E8E84-426E-40DD-AFC4-6F175D3DCCD1}">
                <a14:hiddenFill xmlns:a14="http://schemas.microsoft.com/office/drawing/2010/main">
                  <a:solidFill>
                    <a:srgbClr val="FFFFFF"/>
                  </a:solidFill>
                </a14:hiddenFill>
              </a:ext>
            </a:extLst>
          </p:spPr>
        </p:pic>
      </p:grpSp>
      <p:pic>
        <p:nvPicPr>
          <p:cNvPr id="13" name="図 12"/>
          <p:cNvPicPr>
            <a:picLocks noChangeAspect="1"/>
          </p:cNvPicPr>
          <p:nvPr/>
        </p:nvPicPr>
        <p:blipFill rotWithShape="1">
          <a:blip r:embed="rId4">
            <a:grayscl/>
            <a:extLst>
              <a:ext uri="{28A0092B-C50C-407E-A947-70E740481C1C}">
                <a14:useLocalDpi xmlns:a14="http://schemas.microsoft.com/office/drawing/2010/main" val="0"/>
              </a:ext>
            </a:extLst>
          </a:blip>
          <a:srcRect l="30080" t="12160" r="22520" b="40240"/>
          <a:stretch/>
        </p:blipFill>
        <p:spPr>
          <a:xfrm>
            <a:off x="5701972" y="3213298"/>
            <a:ext cx="1041889" cy="1046285"/>
          </a:xfrm>
          <a:prstGeom prst="rect">
            <a:avLst/>
          </a:prstGeom>
        </p:spPr>
      </p:pic>
    </p:spTree>
    <p:extLst>
      <p:ext uri="{BB962C8B-B14F-4D97-AF65-F5344CB8AC3E}">
        <p14:creationId xmlns:p14="http://schemas.microsoft.com/office/powerpoint/2010/main" val="36995330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149883" y="464520"/>
            <a:ext cx="8369864" cy="340863"/>
          </a:xfrm>
          <a:prstGeom prst="rect">
            <a:avLst/>
          </a:prstGeom>
          <a:noFill/>
        </p:spPr>
        <p:txBody>
          <a:bodyPr wrap="square" tIns="0" bIns="0" rtlCol="0" anchor="ctr">
            <a:spAutoFit/>
          </a:bodyPr>
          <a:lstStyle>
            <a:defPPr>
              <a:defRPr lang="ja-JP"/>
            </a:defPPr>
            <a:lvl1pPr>
              <a:defRPr sz="2400" b="1">
                <a:solidFill>
                  <a:schemeClr val="tx2"/>
                </a:solidFill>
                <a:latin typeface="メイリオ" panose="020B0604030504040204" pitchFamily="50" charset="-128"/>
                <a:ea typeface="メイリオ" panose="020B0604030504040204" pitchFamily="50" charset="-128"/>
              </a:defRPr>
            </a:lvl1pPr>
          </a:lstStyle>
          <a:p>
            <a:r>
              <a:rPr lang="ja-JP" altLang="en-US" sz="2215" dirty="0"/>
              <a:t>数字を見るうえでのポイント②</a:t>
            </a:r>
          </a:p>
        </p:txBody>
      </p:sp>
      <p:sp>
        <p:nvSpPr>
          <p:cNvPr id="2" name="テキスト ボックス 1"/>
          <p:cNvSpPr txBox="1"/>
          <p:nvPr/>
        </p:nvSpPr>
        <p:spPr>
          <a:xfrm>
            <a:off x="317989" y="1235525"/>
            <a:ext cx="3987692" cy="498462"/>
          </a:xfrm>
          <a:prstGeom prst="rect">
            <a:avLst/>
          </a:prstGeom>
          <a:solidFill>
            <a:schemeClr val="tx2"/>
          </a:solidFill>
          <a:ln w="19050">
            <a:solidFill>
              <a:schemeClr val="tx2"/>
            </a:solidFill>
          </a:ln>
        </p:spPr>
        <p:txBody>
          <a:bodyPr wrap="none" tIns="66462" bIns="0" rtlCol="0" anchor="ctr" anchorCtr="0">
            <a:noAutofit/>
          </a:bodyPr>
          <a:lstStyle/>
          <a:p>
            <a:pPr algn="ctr"/>
            <a:r>
              <a:rPr lang="ja-JP" altLang="en-US" sz="2215" b="1" dirty="0">
                <a:solidFill>
                  <a:schemeClr val="bg1"/>
                </a:solidFill>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rPr>
              <a:t>正しい数値</a:t>
            </a:r>
            <a:endParaRPr kumimoji="1" lang="ja-JP" altLang="en-US" sz="2215" b="1" dirty="0">
              <a:solidFill>
                <a:schemeClr val="bg1"/>
              </a:solidFill>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endParaRPr>
          </a:p>
        </p:txBody>
      </p:sp>
      <p:sp>
        <p:nvSpPr>
          <p:cNvPr id="8" name="テキスト ボックス 7"/>
          <p:cNvSpPr txBox="1"/>
          <p:nvPr/>
        </p:nvSpPr>
        <p:spPr>
          <a:xfrm>
            <a:off x="4895552" y="1235525"/>
            <a:ext cx="3987692" cy="498462"/>
          </a:xfrm>
          <a:prstGeom prst="rect">
            <a:avLst/>
          </a:prstGeom>
          <a:solidFill>
            <a:schemeClr val="tx2"/>
          </a:solidFill>
          <a:ln w="19050">
            <a:solidFill>
              <a:schemeClr val="tx2"/>
            </a:solidFill>
          </a:ln>
        </p:spPr>
        <p:txBody>
          <a:bodyPr wrap="none" tIns="66462" bIns="0" rtlCol="0" anchor="ctr" anchorCtr="0">
            <a:noAutofit/>
          </a:bodyPr>
          <a:lstStyle/>
          <a:p>
            <a:pPr algn="ctr"/>
            <a:r>
              <a:rPr lang="ja-JP" altLang="en-US" sz="2215" b="1" dirty="0">
                <a:solidFill>
                  <a:schemeClr val="bg1"/>
                </a:solidFill>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rPr>
              <a:t>比較する事</a:t>
            </a:r>
            <a:endParaRPr kumimoji="1" lang="ja-JP" altLang="en-US" sz="2215" b="1" dirty="0">
              <a:solidFill>
                <a:schemeClr val="bg1"/>
              </a:solidFill>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endParaRPr>
          </a:p>
        </p:txBody>
      </p:sp>
      <p:sp>
        <p:nvSpPr>
          <p:cNvPr id="9" name="テキスト ボックス 8"/>
          <p:cNvSpPr txBox="1"/>
          <p:nvPr/>
        </p:nvSpPr>
        <p:spPr>
          <a:xfrm>
            <a:off x="317989" y="1733987"/>
            <a:ext cx="3987692" cy="4619077"/>
          </a:xfrm>
          <a:prstGeom prst="rect">
            <a:avLst/>
          </a:prstGeom>
          <a:solidFill>
            <a:schemeClr val="bg1"/>
          </a:solidFill>
          <a:ln w="19050">
            <a:solidFill>
              <a:schemeClr val="tx2"/>
            </a:solidFill>
          </a:ln>
        </p:spPr>
        <p:txBody>
          <a:bodyPr wrap="none" tIns="166154" bIns="0" rtlCol="0" anchor="t" anchorCtr="0">
            <a:noAutofit/>
          </a:bodyPr>
          <a:lstStyle/>
          <a:p>
            <a:pPr algn="ctr">
              <a:spcBef>
                <a:spcPts val="1108"/>
              </a:spcBef>
            </a:pPr>
            <a:r>
              <a:rPr lang="ja-JP" altLang="en-US" sz="1846" b="1" dirty="0">
                <a:solidFill>
                  <a:schemeClr val="tx2"/>
                </a:solidFill>
                <a:latin typeface="メイリオ" panose="020B0604030504040204" pitchFamily="50" charset="-128"/>
                <a:ea typeface="メイリオ" panose="020B0604030504040204" pitchFamily="50" charset="-128"/>
              </a:rPr>
              <a:t>判断する上で支障のない程度に</a:t>
            </a:r>
            <a:endParaRPr lang="en-US" altLang="ja-JP" sz="1846" b="1" dirty="0">
              <a:solidFill>
                <a:schemeClr val="tx2"/>
              </a:solidFill>
              <a:latin typeface="メイリオ" panose="020B0604030504040204" pitchFamily="50" charset="-128"/>
              <a:ea typeface="メイリオ" panose="020B0604030504040204" pitchFamily="50" charset="-128"/>
            </a:endParaRPr>
          </a:p>
          <a:p>
            <a:r>
              <a:rPr lang="ja-JP" altLang="en-US" sz="1846" b="1" dirty="0">
                <a:latin typeface="メイリオ" panose="020B0604030504040204" pitchFamily="50" charset="-128"/>
                <a:ea typeface="メイリオ" panose="020B0604030504040204" pitchFamily="50" charset="-128"/>
              </a:rPr>
              <a:t>　　　</a:t>
            </a:r>
            <a:r>
              <a:rPr lang="ja-JP" altLang="en-US" sz="1846" b="1" dirty="0">
                <a:solidFill>
                  <a:schemeClr val="tx2"/>
                </a:solidFill>
                <a:latin typeface="メイリオ" panose="020B0604030504040204" pitchFamily="50" charset="-128"/>
                <a:ea typeface="メイリオ" panose="020B0604030504040204" pitchFamily="50" charset="-128"/>
              </a:rPr>
              <a:t>正しい数値であること</a:t>
            </a:r>
            <a:br>
              <a:rPr lang="en-US" altLang="ja-JP" sz="1846" b="1" dirty="0">
                <a:latin typeface="メイリオ" panose="020B0604030504040204" pitchFamily="50" charset="-128"/>
                <a:ea typeface="メイリオ" panose="020B0604030504040204" pitchFamily="50" charset="-128"/>
              </a:rPr>
            </a:br>
            <a:r>
              <a:rPr lang="ja-JP" altLang="en-US" sz="1846" b="1" dirty="0">
                <a:latin typeface="メイリオ" panose="020B0604030504040204" pitchFamily="50" charset="-128"/>
                <a:ea typeface="メイリオ" panose="020B0604030504040204" pitchFamily="50" charset="-128"/>
              </a:rPr>
              <a:t>　　　　　　  </a:t>
            </a:r>
            <a:r>
              <a:rPr lang="ja-JP" altLang="en-US" sz="1662" b="1" dirty="0">
                <a:latin typeface="メイリオ" panose="020B0604030504040204" pitchFamily="50" charset="-128"/>
                <a:ea typeface="メイリオ" panose="020B0604030504040204" pitchFamily="50" charset="-128"/>
              </a:rPr>
              <a:t>［例］</a:t>
            </a:r>
          </a:p>
          <a:p>
            <a:pPr marL="202228" indent="-202228">
              <a:spcBef>
                <a:spcPts val="1108"/>
              </a:spcBef>
              <a:buFont typeface="Wingdings" panose="05000000000000000000" pitchFamily="2" charset="2"/>
              <a:buChar char="l"/>
            </a:pPr>
            <a:r>
              <a:rPr lang="ja-JP" altLang="en-US" sz="1662" b="1" dirty="0">
                <a:latin typeface="メイリオ" panose="020B0604030504040204" pitchFamily="50" charset="-128"/>
                <a:ea typeface="メイリオ" panose="020B0604030504040204" pitchFamily="50" charset="-128"/>
              </a:rPr>
              <a:t>車の購入において</a:t>
            </a:r>
            <a:endParaRPr lang="en-US" altLang="ja-JP" sz="1662" b="1" dirty="0">
              <a:latin typeface="メイリオ" panose="020B0604030504040204" pitchFamily="50" charset="-128"/>
              <a:ea typeface="メイリオ" panose="020B0604030504040204" pitchFamily="50" charset="-128"/>
            </a:endParaRPr>
          </a:p>
          <a:p>
            <a:pPr>
              <a:spcBef>
                <a:spcPts val="1108"/>
              </a:spcBef>
            </a:pPr>
            <a:r>
              <a:rPr lang="ja-JP" altLang="en-US" sz="1662" b="1" dirty="0">
                <a:latin typeface="メイリオ" panose="020B0604030504040204" pitchFamily="50" charset="-128"/>
                <a:ea typeface="メイリオ" panose="020B0604030504040204" pitchFamily="50" charset="-128"/>
              </a:rPr>
              <a:t>　</a:t>
            </a:r>
            <a:r>
              <a:rPr lang="en-US" altLang="ja-JP" sz="1662" b="1" dirty="0">
                <a:latin typeface="メイリオ" panose="020B0604030504040204" pitchFamily="50" charset="-128"/>
                <a:ea typeface="メイリオ" panose="020B0604030504040204" pitchFamily="50" charset="-128"/>
              </a:rPr>
              <a:t>100</a:t>
            </a:r>
            <a:r>
              <a:rPr lang="ja-JP" altLang="en-US" sz="1662" b="1" dirty="0">
                <a:latin typeface="メイリオ" panose="020B0604030504040204" pitchFamily="50" charset="-128"/>
                <a:ea typeface="メイリオ" panose="020B0604030504040204" pitchFamily="50" charset="-128"/>
              </a:rPr>
              <a:t>万円と</a:t>
            </a:r>
            <a:r>
              <a:rPr lang="en-US" altLang="ja-JP" sz="1662" b="1" dirty="0">
                <a:latin typeface="メイリオ" panose="020B0604030504040204" pitchFamily="50" charset="-128"/>
                <a:ea typeface="メイリオ" panose="020B0604030504040204" pitchFamily="50" charset="-128"/>
              </a:rPr>
              <a:t>100</a:t>
            </a:r>
            <a:r>
              <a:rPr lang="ja-JP" altLang="en-US" sz="1662" b="1" dirty="0">
                <a:latin typeface="メイリオ" panose="020B0604030504040204" pitchFamily="50" charset="-128"/>
                <a:ea typeface="メイリオ" panose="020B0604030504040204" pitchFamily="50" charset="-128"/>
              </a:rPr>
              <a:t>万</a:t>
            </a:r>
            <a:r>
              <a:rPr lang="en-US" altLang="ja-JP" sz="1662" b="1" dirty="0">
                <a:latin typeface="メイリオ" panose="020B0604030504040204" pitchFamily="50" charset="-128"/>
                <a:ea typeface="メイリオ" panose="020B0604030504040204" pitchFamily="50" charset="-128"/>
              </a:rPr>
              <a:t>50</a:t>
            </a:r>
            <a:r>
              <a:rPr lang="ja-JP" altLang="en-US" sz="1662" b="1" dirty="0">
                <a:latin typeface="メイリオ" panose="020B0604030504040204" pitchFamily="50" charset="-128"/>
                <a:ea typeface="メイリオ" panose="020B0604030504040204" pitchFamily="50" charset="-128"/>
              </a:rPr>
              <a:t>円では差異なし</a:t>
            </a:r>
          </a:p>
          <a:p>
            <a:pPr marL="202228" indent="-202228">
              <a:spcBef>
                <a:spcPts val="1108"/>
              </a:spcBef>
              <a:buFont typeface="Wingdings" panose="05000000000000000000" pitchFamily="2" charset="2"/>
              <a:buChar char="l"/>
            </a:pPr>
            <a:endParaRPr kumimoji="1" lang="ja-JP" altLang="en-US" sz="1846" b="1" dirty="0">
              <a:latin typeface="メイリオ" panose="020B0604030504040204" pitchFamily="50" charset="-128"/>
              <a:ea typeface="メイリオ" panose="020B0604030504040204" pitchFamily="50" charset="-128"/>
            </a:endParaRPr>
          </a:p>
        </p:txBody>
      </p:sp>
      <p:sp>
        <p:nvSpPr>
          <p:cNvPr id="12" name="テキスト ボックス 11"/>
          <p:cNvSpPr txBox="1"/>
          <p:nvPr/>
        </p:nvSpPr>
        <p:spPr>
          <a:xfrm>
            <a:off x="4895552" y="1733987"/>
            <a:ext cx="3987692" cy="4619077"/>
          </a:xfrm>
          <a:prstGeom prst="rect">
            <a:avLst/>
          </a:prstGeom>
          <a:solidFill>
            <a:schemeClr val="bg1"/>
          </a:solidFill>
          <a:ln w="19050">
            <a:solidFill>
              <a:schemeClr val="tx2"/>
            </a:solidFill>
          </a:ln>
        </p:spPr>
        <p:txBody>
          <a:bodyPr wrap="none" tIns="166154" bIns="0" rtlCol="0" anchor="t" anchorCtr="0">
            <a:noAutofit/>
          </a:bodyPr>
          <a:lstStyle/>
          <a:p>
            <a:pPr algn="ctr">
              <a:spcBef>
                <a:spcPts val="1108"/>
              </a:spcBef>
            </a:pPr>
            <a:r>
              <a:rPr lang="ja-JP" altLang="en-US" sz="1846" b="1" dirty="0">
                <a:solidFill>
                  <a:schemeClr val="tx2"/>
                </a:solidFill>
                <a:latin typeface="メイリオ" panose="020B0604030504040204" pitchFamily="50" charset="-128"/>
                <a:ea typeface="メイリオ" panose="020B0604030504040204" pitchFamily="50" charset="-128"/>
              </a:rPr>
              <a:t>“何か”と比較し、</a:t>
            </a:r>
            <a:br>
              <a:rPr lang="ja-JP" altLang="en-US" sz="1846" b="1" dirty="0">
                <a:solidFill>
                  <a:schemeClr val="tx2"/>
                </a:solidFill>
                <a:latin typeface="メイリオ" panose="020B0604030504040204" pitchFamily="50" charset="-128"/>
                <a:ea typeface="メイリオ" panose="020B0604030504040204" pitchFamily="50" charset="-128"/>
              </a:rPr>
            </a:br>
            <a:r>
              <a:rPr lang="ja-JP" altLang="en-US" sz="1846" b="1" dirty="0">
                <a:solidFill>
                  <a:schemeClr val="tx2"/>
                </a:solidFill>
                <a:latin typeface="メイリオ" panose="020B0604030504040204" pitchFamily="50" charset="-128"/>
                <a:ea typeface="メイリオ" panose="020B0604030504040204" pitchFamily="50" charset="-128"/>
              </a:rPr>
              <a:t>その差異の理由を想像してみる</a:t>
            </a:r>
            <a:br>
              <a:rPr lang="en-US" altLang="ja-JP" sz="1846" b="1" dirty="0">
                <a:latin typeface="メイリオ" panose="020B0604030504040204" pitchFamily="50" charset="-128"/>
                <a:ea typeface="メイリオ" panose="020B0604030504040204" pitchFamily="50" charset="-128"/>
              </a:rPr>
            </a:br>
            <a:r>
              <a:rPr lang="ja-JP" altLang="en-US" sz="1662" b="1" dirty="0">
                <a:latin typeface="メイリオ" panose="020B0604030504040204" pitchFamily="50" charset="-128"/>
                <a:ea typeface="メイリオ" panose="020B0604030504040204" pitchFamily="50" charset="-128"/>
              </a:rPr>
              <a:t>［例］</a:t>
            </a:r>
          </a:p>
          <a:p>
            <a:pPr marL="202228" indent="-202228">
              <a:spcBef>
                <a:spcPts val="554"/>
              </a:spcBef>
              <a:buFont typeface="Wingdings" panose="05000000000000000000" pitchFamily="2" charset="2"/>
              <a:buChar char="l"/>
            </a:pPr>
            <a:r>
              <a:rPr lang="ja-JP" altLang="en-US" sz="1662" b="1" dirty="0">
                <a:latin typeface="メイリオ" panose="020B0604030504040204" pitchFamily="50" charset="-128"/>
                <a:ea typeface="メイリオ" panose="020B0604030504040204" pitchFamily="50" charset="-128"/>
              </a:rPr>
              <a:t>前月実績、当月目標</a:t>
            </a:r>
            <a:endParaRPr lang="en-US" altLang="ja-JP" sz="1662" b="1" dirty="0">
              <a:latin typeface="メイリオ" panose="020B0604030504040204" pitchFamily="50" charset="-128"/>
              <a:ea typeface="メイリオ" panose="020B0604030504040204" pitchFamily="50" charset="-128"/>
            </a:endParaRPr>
          </a:p>
          <a:p>
            <a:pPr marL="202228" indent="-202228">
              <a:spcBef>
                <a:spcPts val="554"/>
              </a:spcBef>
              <a:buFont typeface="Wingdings" panose="05000000000000000000" pitchFamily="2" charset="2"/>
              <a:buChar char="l"/>
            </a:pPr>
            <a:r>
              <a:rPr lang="en-US" altLang="ja-JP" sz="1662" b="1" dirty="0">
                <a:latin typeface="メイリオ" panose="020B0604030504040204" pitchFamily="50" charset="-128"/>
                <a:ea typeface="メイリオ" panose="020B0604030504040204" pitchFamily="50" charset="-128"/>
              </a:rPr>
              <a:t>IC</a:t>
            </a:r>
            <a:r>
              <a:rPr lang="ja-JP" altLang="en-US" sz="1662" b="1" dirty="0">
                <a:latin typeface="メイリオ" panose="020B0604030504040204" pitchFamily="50" charset="-128"/>
                <a:ea typeface="メイリオ" panose="020B0604030504040204" pitchFamily="50" charset="-128"/>
              </a:rPr>
              <a:t>他メンバーとの比較</a:t>
            </a:r>
            <a:endParaRPr lang="en-US" altLang="ja-JP" sz="1662" b="1" dirty="0">
              <a:latin typeface="メイリオ" panose="020B0604030504040204" pitchFamily="50" charset="-128"/>
              <a:ea typeface="メイリオ" panose="020B0604030504040204" pitchFamily="50" charset="-128"/>
            </a:endParaRPr>
          </a:p>
          <a:p>
            <a:pPr marL="202228" indent="-202228">
              <a:spcBef>
                <a:spcPts val="554"/>
              </a:spcBef>
              <a:buFont typeface="Wingdings" panose="05000000000000000000" pitchFamily="2" charset="2"/>
              <a:buChar char="l"/>
            </a:pPr>
            <a:r>
              <a:rPr lang="ja-JP" altLang="en-US" sz="1662" b="1" dirty="0">
                <a:latin typeface="メイリオ" panose="020B0604030504040204" pitchFamily="50" charset="-128"/>
                <a:ea typeface="メイリオ" panose="020B0604030504040204" pitchFamily="50" charset="-128"/>
              </a:rPr>
              <a:t>競合他社の実績</a:t>
            </a:r>
          </a:p>
          <a:p>
            <a:pPr marL="202228" indent="-202228">
              <a:spcBef>
                <a:spcPts val="554"/>
              </a:spcBef>
              <a:buFont typeface="Wingdings" panose="05000000000000000000" pitchFamily="2" charset="2"/>
              <a:buChar char="l"/>
            </a:pPr>
            <a:r>
              <a:rPr kumimoji="1" lang="ja-JP" altLang="en-US" sz="1846" b="1" dirty="0">
                <a:latin typeface="メイリオ" panose="020B0604030504040204" pitchFamily="50" charset="-128"/>
                <a:ea typeface="メイリオ" panose="020B0604030504040204" pitchFamily="50" charset="-128"/>
              </a:rPr>
              <a:t>一般的なデータとの比較</a:t>
            </a:r>
          </a:p>
        </p:txBody>
      </p:sp>
      <p:grpSp>
        <p:nvGrpSpPr>
          <p:cNvPr id="26" name="グループ化 25"/>
          <p:cNvGrpSpPr/>
          <p:nvPr/>
        </p:nvGrpSpPr>
        <p:grpSpPr>
          <a:xfrm>
            <a:off x="5085786" y="4455464"/>
            <a:ext cx="2459350" cy="1755810"/>
            <a:chOff x="5313040" y="4261557"/>
            <a:chExt cx="2664296" cy="1902127"/>
          </a:xfrm>
        </p:grpSpPr>
        <p:pic>
          <p:nvPicPr>
            <p:cNvPr id="21" name="図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8298" y="4261557"/>
              <a:ext cx="1849038" cy="1849038"/>
            </a:xfrm>
            <a:prstGeom prst="rect">
              <a:avLst/>
            </a:prstGeom>
          </p:spPr>
        </p:pic>
        <p:cxnSp>
          <p:nvCxnSpPr>
            <p:cNvPr id="22" name="直線コネクタ 21"/>
            <p:cNvCxnSpPr/>
            <p:nvPr/>
          </p:nvCxnSpPr>
          <p:spPr>
            <a:xfrm>
              <a:off x="5313040" y="6163684"/>
              <a:ext cx="1917928" cy="0"/>
            </a:xfrm>
            <a:prstGeom prst="line">
              <a:avLst/>
            </a:prstGeom>
            <a:ln w="215900">
              <a:solidFill>
                <a:srgbClr val="4D4D4D"/>
              </a:solidFill>
            </a:ln>
          </p:spPr>
          <p:style>
            <a:lnRef idx="1">
              <a:schemeClr val="accent1"/>
            </a:lnRef>
            <a:fillRef idx="0">
              <a:schemeClr val="accent1"/>
            </a:fillRef>
            <a:effectRef idx="0">
              <a:schemeClr val="accent1"/>
            </a:effectRef>
            <a:fontRef idx="minor">
              <a:schemeClr val="tx1"/>
            </a:fontRef>
          </p:style>
        </p:cxnSp>
      </p:grpSp>
      <p:pic>
        <p:nvPicPr>
          <p:cNvPr id="3075" name="Picture 3" descr="\\172.16.50.10\icナレッジ\素材集\ピクトグラム\ひらめく.png"/>
          <p:cNvPicPr>
            <a:picLocks noChangeAspect="1" noChangeArrowheads="1"/>
          </p:cNvPicPr>
          <p:nvPr/>
        </p:nvPicPr>
        <p:blipFill rotWithShape="1">
          <a:blip r:embed="rId3" cstate="print">
            <a:grayscl/>
            <a:extLst>
              <a:ext uri="{28A0092B-C50C-407E-A947-70E740481C1C}">
                <a14:useLocalDpi xmlns:a14="http://schemas.microsoft.com/office/drawing/2010/main" val="0"/>
              </a:ext>
            </a:extLst>
          </a:blip>
          <a:srcRect l="36304" t="-456" r="36304"/>
          <a:stretch/>
        </p:blipFill>
        <p:spPr bwMode="auto">
          <a:xfrm>
            <a:off x="5407448" y="4692406"/>
            <a:ext cx="385010" cy="1411985"/>
          </a:xfrm>
          <a:prstGeom prst="rect">
            <a:avLst/>
          </a:prstGeom>
          <a:noFill/>
          <a:extLst>
            <a:ext uri="{909E8E84-426E-40DD-AFC4-6F175D3DCCD1}">
              <a14:hiddenFill xmlns:a14="http://schemas.microsoft.com/office/drawing/2010/main">
                <a:solidFill>
                  <a:srgbClr val="FFFFFF"/>
                </a:solidFill>
              </a14:hiddenFill>
            </a:ext>
          </a:extLst>
        </p:spPr>
      </p:pic>
      <p:sp>
        <p:nvSpPr>
          <p:cNvPr id="4" name="正方形/長方形 3">
            <a:extLst>
              <a:ext uri="{FF2B5EF4-FFF2-40B4-BE49-F238E27FC236}">
                <a16:creationId xmlns:a16="http://schemas.microsoft.com/office/drawing/2014/main" id="{EF5A0CAE-DFB6-4316-8B7A-01BEEE579A2D}"/>
              </a:ext>
            </a:extLst>
          </p:cNvPr>
          <p:cNvSpPr/>
          <p:nvPr/>
        </p:nvSpPr>
        <p:spPr>
          <a:xfrm>
            <a:off x="6091142" y="4455464"/>
            <a:ext cx="1596512" cy="10324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27" name="円弧 26">
            <a:extLst>
              <a:ext uri="{FF2B5EF4-FFF2-40B4-BE49-F238E27FC236}">
                <a16:creationId xmlns:a16="http://schemas.microsoft.com/office/drawing/2014/main" id="{4E337C31-FDD7-42C9-AD16-1F2C88BD5E49}"/>
              </a:ext>
            </a:extLst>
          </p:cNvPr>
          <p:cNvSpPr/>
          <p:nvPr/>
        </p:nvSpPr>
        <p:spPr>
          <a:xfrm rot="20637779">
            <a:off x="5909794" y="4833810"/>
            <a:ext cx="649401" cy="649401"/>
          </a:xfrm>
          <a:prstGeom prst="arc">
            <a:avLst>
              <a:gd name="adj1" fmla="val 9150178"/>
              <a:gd name="adj2" fmla="val 20757825"/>
            </a:avLst>
          </a:prstGeom>
          <a:ln w="57150">
            <a:headEnd type="triangle"/>
            <a:tailEnd type="oval" w="sm" len="sm"/>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sz="1662"/>
          </a:p>
        </p:txBody>
      </p:sp>
      <p:sp>
        <p:nvSpPr>
          <p:cNvPr id="30" name="円形吹き出し 18">
            <a:extLst>
              <a:ext uri="{FF2B5EF4-FFF2-40B4-BE49-F238E27FC236}">
                <a16:creationId xmlns:a16="http://schemas.microsoft.com/office/drawing/2014/main" id="{959EA21B-81ED-46D4-8F91-B8CDFA911DD7}"/>
              </a:ext>
            </a:extLst>
          </p:cNvPr>
          <p:cNvSpPr/>
          <p:nvPr/>
        </p:nvSpPr>
        <p:spPr>
          <a:xfrm>
            <a:off x="5669572" y="5439163"/>
            <a:ext cx="564923" cy="281406"/>
          </a:xfrm>
          <a:prstGeom prst="wedgeEllipseCallout">
            <a:avLst>
              <a:gd name="adj1" fmla="val 834"/>
              <a:gd name="adj2" fmla="val 76182"/>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ja-JP" altLang="en-US" sz="1108" b="1" dirty="0">
                <a:solidFill>
                  <a:schemeClr val="tx1">
                    <a:lumMod val="75000"/>
                    <a:lumOff val="25000"/>
                  </a:schemeClr>
                </a:solidFill>
                <a:latin typeface="Century Gothic" panose="020B0502020202020204" pitchFamily="34" charset="0"/>
              </a:rPr>
              <a:t>現状</a:t>
            </a:r>
            <a:endParaRPr kumimoji="1" lang="ja-JP" altLang="en-US" sz="1108" b="1" dirty="0">
              <a:solidFill>
                <a:schemeClr val="tx1">
                  <a:lumMod val="75000"/>
                  <a:lumOff val="25000"/>
                </a:schemeClr>
              </a:solidFill>
              <a:latin typeface="Century Gothic" panose="020B0502020202020204" pitchFamily="34" charset="0"/>
            </a:endParaRPr>
          </a:p>
        </p:txBody>
      </p:sp>
      <p:sp>
        <p:nvSpPr>
          <p:cNvPr id="31" name="円形吹き出し 18">
            <a:extLst>
              <a:ext uri="{FF2B5EF4-FFF2-40B4-BE49-F238E27FC236}">
                <a16:creationId xmlns:a16="http://schemas.microsoft.com/office/drawing/2014/main" id="{3F0CDD3E-9BA6-4E00-87F3-E5C1820D7791}"/>
              </a:ext>
            </a:extLst>
          </p:cNvPr>
          <p:cNvSpPr/>
          <p:nvPr/>
        </p:nvSpPr>
        <p:spPr>
          <a:xfrm>
            <a:off x="6260501" y="5102010"/>
            <a:ext cx="564923" cy="281406"/>
          </a:xfrm>
          <a:prstGeom prst="wedgeEllipseCallout">
            <a:avLst>
              <a:gd name="adj1" fmla="val 834"/>
              <a:gd name="adj2" fmla="val 76182"/>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kumimoji="1" lang="ja-JP" altLang="en-US" sz="1108" b="1" dirty="0">
                <a:solidFill>
                  <a:schemeClr val="tx1">
                    <a:lumMod val="75000"/>
                    <a:lumOff val="25000"/>
                  </a:schemeClr>
                </a:solidFill>
                <a:latin typeface="Century Gothic" panose="020B0502020202020204" pitchFamily="34" charset="0"/>
              </a:rPr>
              <a:t>前月</a:t>
            </a:r>
          </a:p>
        </p:txBody>
      </p:sp>
      <p:sp>
        <p:nvSpPr>
          <p:cNvPr id="36" name="星 32 26">
            <a:extLst>
              <a:ext uri="{FF2B5EF4-FFF2-40B4-BE49-F238E27FC236}">
                <a16:creationId xmlns:a16="http://schemas.microsoft.com/office/drawing/2014/main" id="{D95CAE29-6E77-400A-BB92-048663289EB4}"/>
              </a:ext>
            </a:extLst>
          </p:cNvPr>
          <p:cNvSpPr/>
          <p:nvPr/>
        </p:nvSpPr>
        <p:spPr>
          <a:xfrm>
            <a:off x="5495135" y="4286481"/>
            <a:ext cx="1476840" cy="528270"/>
          </a:xfrm>
          <a:prstGeom prst="star32">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66462" rIns="0" bIns="0" rtlCol="0" anchor="ctr"/>
          <a:lstStyle/>
          <a:p>
            <a:pPr algn="ctr"/>
            <a:r>
              <a:rPr lang="ja-JP" altLang="en-US" sz="1477" b="1" dirty="0">
                <a:solidFill>
                  <a:schemeClr val="tx1">
                    <a:lumMod val="75000"/>
                    <a:lumOff val="25000"/>
                  </a:schemeClr>
                </a:solidFill>
                <a:latin typeface="メイリオ" panose="020B0604030504040204" pitchFamily="50" charset="-128"/>
                <a:ea typeface="メイリオ" panose="020B0604030504040204" pitchFamily="50" charset="-128"/>
              </a:rPr>
              <a:t>比較</a:t>
            </a:r>
            <a:endParaRPr kumimoji="1" lang="ja-JP" altLang="en-US" sz="1477"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37" name="星 32 26">
            <a:extLst>
              <a:ext uri="{FF2B5EF4-FFF2-40B4-BE49-F238E27FC236}">
                <a16:creationId xmlns:a16="http://schemas.microsoft.com/office/drawing/2014/main" id="{546C8B06-C9D7-404E-A620-4FBB1F8F4B48}"/>
              </a:ext>
            </a:extLst>
          </p:cNvPr>
          <p:cNvSpPr/>
          <p:nvPr/>
        </p:nvSpPr>
        <p:spPr>
          <a:xfrm>
            <a:off x="713119" y="4814751"/>
            <a:ext cx="3268752" cy="1031533"/>
          </a:xfrm>
          <a:prstGeom prst="star32">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66462" rIns="0" bIns="0" rtlCol="0" anchor="ctr"/>
          <a:lstStyle/>
          <a:p>
            <a:pPr algn="ctr"/>
            <a:r>
              <a:rPr kumimoji="1" lang="ja-JP" altLang="en-US" sz="1477" b="1" dirty="0">
                <a:solidFill>
                  <a:schemeClr val="tx1">
                    <a:lumMod val="75000"/>
                    <a:lumOff val="25000"/>
                  </a:schemeClr>
                </a:solidFill>
                <a:latin typeface="メイリオ" panose="020B0604030504040204" pitchFamily="50" charset="-128"/>
                <a:ea typeface="メイリオ" panose="020B0604030504040204" pitchFamily="50" charset="-128"/>
              </a:rPr>
              <a:t>ざっくり合っている！</a:t>
            </a:r>
            <a:endParaRPr kumimoji="1" lang="en-US" altLang="ja-JP" sz="1477" b="1" dirty="0">
              <a:solidFill>
                <a:schemeClr val="tx1">
                  <a:lumMod val="75000"/>
                  <a:lumOff val="25000"/>
                </a:schemeClr>
              </a:solidFill>
              <a:latin typeface="メイリオ" panose="020B0604030504040204" pitchFamily="50" charset="-128"/>
              <a:ea typeface="メイリオ" panose="020B0604030504040204" pitchFamily="50" charset="-128"/>
            </a:endParaRPr>
          </a:p>
          <a:p>
            <a:pPr algn="ctr"/>
            <a:r>
              <a:rPr lang="ja-JP" altLang="en-US" sz="1477" b="1" dirty="0">
                <a:solidFill>
                  <a:schemeClr val="tx1">
                    <a:lumMod val="75000"/>
                    <a:lumOff val="25000"/>
                  </a:schemeClr>
                </a:solidFill>
                <a:latin typeface="メイリオ" panose="020B0604030504040204" pitchFamily="50" charset="-128"/>
                <a:ea typeface="メイリオ" panose="020B0604030504040204" pitchFamily="50" charset="-128"/>
              </a:rPr>
              <a:t>が大切</a:t>
            </a:r>
            <a:endParaRPr kumimoji="1" lang="ja-JP" altLang="en-US" sz="1477"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4514493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149883" y="464520"/>
            <a:ext cx="8369864" cy="340863"/>
          </a:xfrm>
          <a:prstGeom prst="rect">
            <a:avLst/>
          </a:prstGeom>
          <a:noFill/>
        </p:spPr>
        <p:txBody>
          <a:bodyPr wrap="square" tIns="0" bIns="0" rtlCol="0" anchor="ctr">
            <a:spAutoFit/>
          </a:bodyPr>
          <a:lstStyle>
            <a:defPPr>
              <a:defRPr lang="ja-JP"/>
            </a:defPPr>
            <a:lvl1pPr>
              <a:defRPr sz="2400" b="1">
                <a:solidFill>
                  <a:schemeClr val="tx2"/>
                </a:solidFill>
                <a:latin typeface="メイリオ" panose="020B0604030504040204" pitchFamily="50" charset="-128"/>
                <a:ea typeface="メイリオ" panose="020B0604030504040204" pitchFamily="50" charset="-128"/>
              </a:defRPr>
            </a:lvl1pPr>
          </a:lstStyle>
          <a:p>
            <a:r>
              <a:rPr lang="ja-JP" altLang="en-US" sz="2215" dirty="0"/>
              <a:t>数字を見るうえでのポイント③</a:t>
            </a:r>
          </a:p>
        </p:txBody>
      </p:sp>
      <p:sp>
        <p:nvSpPr>
          <p:cNvPr id="2" name="テキスト ボックス 1"/>
          <p:cNvSpPr txBox="1"/>
          <p:nvPr/>
        </p:nvSpPr>
        <p:spPr>
          <a:xfrm>
            <a:off x="149883" y="1235219"/>
            <a:ext cx="2897206" cy="498462"/>
          </a:xfrm>
          <a:prstGeom prst="rect">
            <a:avLst/>
          </a:prstGeom>
          <a:solidFill>
            <a:schemeClr val="tx2"/>
          </a:solidFill>
          <a:ln w="19050">
            <a:solidFill>
              <a:schemeClr val="tx2"/>
            </a:solidFill>
          </a:ln>
        </p:spPr>
        <p:txBody>
          <a:bodyPr wrap="none" tIns="66462" bIns="0" rtlCol="0" anchor="ctr" anchorCtr="0">
            <a:noAutofit/>
          </a:bodyPr>
          <a:lstStyle/>
          <a:p>
            <a:pPr algn="ctr"/>
            <a:r>
              <a:rPr kumimoji="1" lang="ja-JP" altLang="en-US" sz="2215" b="1" dirty="0">
                <a:solidFill>
                  <a:schemeClr val="bg1"/>
                </a:solidFill>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rPr>
              <a:t>比較</a:t>
            </a:r>
          </a:p>
        </p:txBody>
      </p:sp>
      <p:sp>
        <p:nvSpPr>
          <p:cNvPr id="8" name="テキスト ボックス 7"/>
          <p:cNvSpPr txBox="1"/>
          <p:nvPr/>
        </p:nvSpPr>
        <p:spPr>
          <a:xfrm>
            <a:off x="3164201" y="1235219"/>
            <a:ext cx="2897206" cy="498462"/>
          </a:xfrm>
          <a:prstGeom prst="rect">
            <a:avLst/>
          </a:prstGeom>
          <a:solidFill>
            <a:schemeClr val="tx2"/>
          </a:solidFill>
          <a:ln w="19050">
            <a:solidFill>
              <a:schemeClr val="tx2"/>
            </a:solidFill>
          </a:ln>
        </p:spPr>
        <p:txBody>
          <a:bodyPr wrap="none" tIns="66462" bIns="0" rtlCol="0" anchor="ctr" anchorCtr="0">
            <a:noAutofit/>
          </a:bodyPr>
          <a:lstStyle/>
          <a:p>
            <a:pPr algn="ctr"/>
            <a:r>
              <a:rPr kumimoji="1" lang="ja-JP" altLang="en-US" sz="2215" b="1" dirty="0">
                <a:solidFill>
                  <a:schemeClr val="bg1"/>
                </a:solidFill>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rPr>
              <a:t>構成</a:t>
            </a:r>
          </a:p>
        </p:txBody>
      </p:sp>
      <p:sp>
        <p:nvSpPr>
          <p:cNvPr id="9" name="テキスト ボックス 8"/>
          <p:cNvSpPr txBox="1"/>
          <p:nvPr/>
        </p:nvSpPr>
        <p:spPr>
          <a:xfrm>
            <a:off x="149883" y="1733681"/>
            <a:ext cx="2897206" cy="4619077"/>
          </a:xfrm>
          <a:prstGeom prst="rect">
            <a:avLst/>
          </a:prstGeom>
          <a:solidFill>
            <a:schemeClr val="bg1"/>
          </a:solidFill>
          <a:ln w="19050">
            <a:solidFill>
              <a:schemeClr val="tx2"/>
            </a:solidFill>
          </a:ln>
        </p:spPr>
        <p:txBody>
          <a:bodyPr wrap="none" tIns="166154" bIns="0" rtlCol="0" anchor="t" anchorCtr="0">
            <a:noAutofit/>
          </a:bodyPr>
          <a:lstStyle/>
          <a:p>
            <a:pPr algn="ctr"/>
            <a:r>
              <a:rPr lang="en-US" altLang="ja-JP" sz="1846" b="1" dirty="0">
                <a:solidFill>
                  <a:schemeClr val="tx2"/>
                </a:solidFill>
                <a:latin typeface="メイリオ" panose="020B0604030504040204" pitchFamily="50" charset="-128"/>
                <a:ea typeface="メイリオ" panose="020B0604030504040204" pitchFamily="50" charset="-128"/>
              </a:rPr>
              <a:t>2</a:t>
            </a:r>
            <a:r>
              <a:rPr lang="ja-JP" altLang="en-US" sz="1846" b="1" dirty="0">
                <a:solidFill>
                  <a:schemeClr val="tx2"/>
                </a:solidFill>
                <a:latin typeface="メイリオ" panose="020B0604030504040204" pitchFamily="50" charset="-128"/>
                <a:ea typeface="メイリオ" panose="020B0604030504040204" pitchFamily="50" charset="-128"/>
              </a:rPr>
              <a:t>つ以上のものと比べる</a:t>
            </a:r>
            <a:endParaRPr lang="en-US" altLang="ja-JP" sz="1846" b="1" dirty="0">
              <a:solidFill>
                <a:schemeClr val="tx2"/>
              </a:solidFill>
              <a:latin typeface="メイリオ" panose="020B0604030504040204" pitchFamily="50" charset="-128"/>
              <a:ea typeface="メイリオ" panose="020B0604030504040204" pitchFamily="50" charset="-128"/>
            </a:endParaRPr>
          </a:p>
          <a:p>
            <a:pPr algn="ctr"/>
            <a:r>
              <a:rPr lang="ja-JP" altLang="en-US" sz="1846" b="1" dirty="0">
                <a:latin typeface="メイリオ" panose="020B0604030504040204" pitchFamily="50" charset="-128"/>
                <a:ea typeface="メイリオ" panose="020B0604030504040204" pitchFamily="50" charset="-128"/>
              </a:rPr>
              <a:t>　　　　　　  </a:t>
            </a:r>
            <a:endParaRPr lang="ja-JP" altLang="en-US" sz="1662" b="1" dirty="0">
              <a:latin typeface="メイリオ" panose="020B0604030504040204" pitchFamily="50" charset="-128"/>
              <a:ea typeface="メイリオ" panose="020B0604030504040204" pitchFamily="50" charset="-128"/>
            </a:endParaRPr>
          </a:p>
          <a:p>
            <a:pPr marL="202228" indent="-202228" algn="ctr">
              <a:spcBef>
                <a:spcPts val="1108"/>
              </a:spcBef>
              <a:buFont typeface="Wingdings" panose="05000000000000000000" pitchFamily="2" charset="2"/>
              <a:buChar char="l"/>
            </a:pPr>
            <a:endParaRPr kumimoji="1" lang="ja-JP" altLang="en-US" sz="1846" b="1" dirty="0">
              <a:latin typeface="メイリオ" panose="020B0604030504040204" pitchFamily="50" charset="-128"/>
              <a:ea typeface="メイリオ" panose="020B0604030504040204" pitchFamily="50" charset="-128"/>
            </a:endParaRPr>
          </a:p>
        </p:txBody>
      </p:sp>
      <p:sp>
        <p:nvSpPr>
          <p:cNvPr id="12" name="テキスト ボックス 11"/>
          <p:cNvSpPr txBox="1"/>
          <p:nvPr/>
        </p:nvSpPr>
        <p:spPr>
          <a:xfrm>
            <a:off x="3164201" y="1733681"/>
            <a:ext cx="2897206" cy="4619077"/>
          </a:xfrm>
          <a:prstGeom prst="rect">
            <a:avLst/>
          </a:prstGeom>
          <a:solidFill>
            <a:schemeClr val="bg1"/>
          </a:solidFill>
          <a:ln w="19050">
            <a:solidFill>
              <a:schemeClr val="tx2"/>
            </a:solidFill>
          </a:ln>
        </p:spPr>
        <p:txBody>
          <a:bodyPr wrap="none" tIns="166154" bIns="0" rtlCol="0" anchor="t" anchorCtr="0">
            <a:noAutofit/>
          </a:bodyPr>
          <a:lstStyle/>
          <a:p>
            <a:pPr algn="ctr">
              <a:spcBef>
                <a:spcPts val="1108"/>
              </a:spcBef>
            </a:pPr>
            <a:r>
              <a:rPr lang="ja-JP" altLang="en-US" sz="1846" b="1" dirty="0">
                <a:solidFill>
                  <a:schemeClr val="tx2"/>
                </a:solidFill>
                <a:latin typeface="メイリオ" panose="020B0604030504040204" pitchFamily="50" charset="-128"/>
                <a:ea typeface="メイリオ" panose="020B0604030504040204" pitchFamily="50" charset="-128"/>
              </a:rPr>
              <a:t>セグメント毎に</a:t>
            </a:r>
            <a:endParaRPr lang="en-US" altLang="ja-JP" sz="1846" b="1" dirty="0">
              <a:solidFill>
                <a:schemeClr val="tx2"/>
              </a:solidFill>
              <a:latin typeface="メイリオ" panose="020B0604030504040204" pitchFamily="50" charset="-128"/>
              <a:ea typeface="メイリオ" panose="020B0604030504040204" pitchFamily="50" charset="-128"/>
            </a:endParaRPr>
          </a:p>
          <a:p>
            <a:pPr algn="ctr">
              <a:spcBef>
                <a:spcPts val="1108"/>
              </a:spcBef>
            </a:pPr>
            <a:r>
              <a:rPr lang="ja-JP" altLang="en-US" sz="1846" b="1" dirty="0">
                <a:solidFill>
                  <a:schemeClr val="tx2"/>
                </a:solidFill>
                <a:latin typeface="メイリオ" panose="020B0604030504040204" pitchFamily="50" charset="-128"/>
                <a:ea typeface="メイリオ" panose="020B0604030504040204" pitchFamily="50" charset="-128"/>
              </a:rPr>
              <a:t>構成比率を確認</a:t>
            </a:r>
            <a:endParaRPr lang="en-US" altLang="ja-JP" sz="1846" b="1" dirty="0">
              <a:solidFill>
                <a:schemeClr val="tx2"/>
              </a:solidFill>
              <a:latin typeface="メイリオ" panose="020B0604030504040204" pitchFamily="50" charset="-128"/>
              <a:ea typeface="メイリオ" panose="020B0604030504040204" pitchFamily="50" charset="-128"/>
            </a:endParaRPr>
          </a:p>
          <a:p>
            <a:pPr algn="ctr">
              <a:spcBef>
                <a:spcPts val="1108"/>
              </a:spcBef>
            </a:pPr>
            <a:endParaRPr kumimoji="1" lang="ja-JP" altLang="en-US" sz="1846" b="1" dirty="0">
              <a:latin typeface="メイリオ" panose="020B0604030504040204" pitchFamily="50" charset="-128"/>
              <a:ea typeface="メイリオ" panose="020B0604030504040204" pitchFamily="50" charset="-128"/>
            </a:endParaRPr>
          </a:p>
        </p:txBody>
      </p:sp>
      <p:sp>
        <p:nvSpPr>
          <p:cNvPr id="18" name="テキスト ボックス 17">
            <a:extLst>
              <a:ext uri="{FF2B5EF4-FFF2-40B4-BE49-F238E27FC236}">
                <a16:creationId xmlns:a16="http://schemas.microsoft.com/office/drawing/2014/main" id="{A843D8DC-C561-45A2-AA03-45A0E1939C67}"/>
              </a:ext>
            </a:extLst>
          </p:cNvPr>
          <p:cNvSpPr txBox="1"/>
          <p:nvPr/>
        </p:nvSpPr>
        <p:spPr>
          <a:xfrm>
            <a:off x="6179075" y="1239608"/>
            <a:ext cx="2897206" cy="498462"/>
          </a:xfrm>
          <a:prstGeom prst="rect">
            <a:avLst/>
          </a:prstGeom>
          <a:solidFill>
            <a:schemeClr val="tx2"/>
          </a:solidFill>
          <a:ln w="19050">
            <a:solidFill>
              <a:schemeClr val="tx2"/>
            </a:solidFill>
          </a:ln>
        </p:spPr>
        <p:txBody>
          <a:bodyPr wrap="none" tIns="66462" bIns="0" rtlCol="0" anchor="ctr" anchorCtr="0">
            <a:noAutofit/>
          </a:bodyPr>
          <a:lstStyle/>
          <a:p>
            <a:pPr algn="ctr"/>
            <a:r>
              <a:rPr lang="ja-JP" altLang="en-US" sz="2215" b="1" dirty="0">
                <a:solidFill>
                  <a:schemeClr val="bg1"/>
                </a:solidFill>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rPr>
              <a:t>変化</a:t>
            </a:r>
            <a:endParaRPr kumimoji="1" lang="ja-JP" altLang="en-US" sz="2215" b="1" dirty="0">
              <a:solidFill>
                <a:schemeClr val="bg1"/>
              </a:solidFill>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endParaRPr>
          </a:p>
        </p:txBody>
      </p:sp>
      <p:sp>
        <p:nvSpPr>
          <p:cNvPr id="19" name="テキスト ボックス 18">
            <a:extLst>
              <a:ext uri="{FF2B5EF4-FFF2-40B4-BE49-F238E27FC236}">
                <a16:creationId xmlns:a16="http://schemas.microsoft.com/office/drawing/2014/main" id="{0A53DFF7-BA0B-4831-A260-3B87E51A978F}"/>
              </a:ext>
            </a:extLst>
          </p:cNvPr>
          <p:cNvSpPr txBox="1"/>
          <p:nvPr/>
        </p:nvSpPr>
        <p:spPr>
          <a:xfrm>
            <a:off x="6179075" y="1738070"/>
            <a:ext cx="2897206" cy="4619077"/>
          </a:xfrm>
          <a:prstGeom prst="rect">
            <a:avLst/>
          </a:prstGeom>
          <a:solidFill>
            <a:schemeClr val="bg1"/>
          </a:solidFill>
          <a:ln w="19050">
            <a:solidFill>
              <a:schemeClr val="tx2"/>
            </a:solidFill>
          </a:ln>
        </p:spPr>
        <p:txBody>
          <a:bodyPr wrap="none" tIns="166154" bIns="0" rtlCol="0" anchor="t" anchorCtr="0">
            <a:noAutofit/>
          </a:bodyPr>
          <a:lstStyle/>
          <a:p>
            <a:pPr algn="ctr">
              <a:spcBef>
                <a:spcPts val="1108"/>
              </a:spcBef>
            </a:pPr>
            <a:r>
              <a:rPr lang="ja-JP" altLang="en-US" sz="1846" b="1" dirty="0">
                <a:solidFill>
                  <a:schemeClr val="tx2"/>
                </a:solidFill>
                <a:latin typeface="メイリオ" panose="020B0604030504040204" pitchFamily="50" charset="-128"/>
                <a:ea typeface="メイリオ" panose="020B0604030504040204" pitchFamily="50" charset="-128"/>
              </a:rPr>
              <a:t>時系列での推移</a:t>
            </a:r>
            <a:endParaRPr lang="en-US" altLang="ja-JP" sz="1846" b="1" dirty="0">
              <a:solidFill>
                <a:schemeClr val="tx2"/>
              </a:solidFill>
              <a:latin typeface="メイリオ" panose="020B0604030504040204" pitchFamily="50" charset="-128"/>
              <a:ea typeface="メイリオ" panose="020B0604030504040204" pitchFamily="50" charset="-128"/>
            </a:endParaRPr>
          </a:p>
          <a:p>
            <a:pPr algn="ctr">
              <a:spcBef>
                <a:spcPts val="1108"/>
              </a:spcBef>
            </a:pPr>
            <a:br>
              <a:rPr lang="en-US" altLang="ja-JP" sz="1846" b="1" dirty="0">
                <a:latin typeface="メイリオ" panose="020B0604030504040204" pitchFamily="50" charset="-128"/>
                <a:ea typeface="メイリオ" panose="020B0604030504040204" pitchFamily="50" charset="-128"/>
              </a:rPr>
            </a:br>
            <a:endParaRPr kumimoji="1" lang="ja-JP" altLang="en-US" sz="1846" b="1" dirty="0">
              <a:latin typeface="メイリオ" panose="020B0604030504040204" pitchFamily="50" charset="-128"/>
              <a:ea typeface="メイリオ" panose="020B0604030504040204" pitchFamily="50" charset="-128"/>
            </a:endParaRPr>
          </a:p>
        </p:txBody>
      </p:sp>
      <p:pic>
        <p:nvPicPr>
          <p:cNvPr id="5" name="図 4">
            <a:extLst>
              <a:ext uri="{FF2B5EF4-FFF2-40B4-BE49-F238E27FC236}">
                <a16:creationId xmlns:a16="http://schemas.microsoft.com/office/drawing/2014/main" id="{9C227CCD-B790-4752-B1B4-E3856455047B}"/>
              </a:ext>
            </a:extLst>
          </p:cNvPr>
          <p:cNvPicPr>
            <a:picLocks noChangeAspect="1"/>
          </p:cNvPicPr>
          <p:nvPr/>
        </p:nvPicPr>
        <p:blipFill>
          <a:blip r:embed="rId2"/>
          <a:stretch>
            <a:fillRect/>
          </a:stretch>
        </p:blipFill>
        <p:spPr>
          <a:xfrm>
            <a:off x="251521" y="4424572"/>
            <a:ext cx="2655990" cy="1858418"/>
          </a:xfrm>
          <a:prstGeom prst="rect">
            <a:avLst/>
          </a:prstGeom>
        </p:spPr>
      </p:pic>
      <p:pic>
        <p:nvPicPr>
          <p:cNvPr id="6" name="図 5">
            <a:extLst>
              <a:ext uri="{FF2B5EF4-FFF2-40B4-BE49-F238E27FC236}">
                <a16:creationId xmlns:a16="http://schemas.microsoft.com/office/drawing/2014/main" id="{C70C5447-0CFD-416F-93A3-FC1629E42282}"/>
              </a:ext>
            </a:extLst>
          </p:cNvPr>
          <p:cNvPicPr>
            <a:picLocks noChangeAspect="1"/>
          </p:cNvPicPr>
          <p:nvPr/>
        </p:nvPicPr>
        <p:blipFill>
          <a:blip r:embed="rId3"/>
          <a:stretch>
            <a:fillRect/>
          </a:stretch>
        </p:blipFill>
        <p:spPr>
          <a:xfrm>
            <a:off x="6300193" y="4424572"/>
            <a:ext cx="2693925" cy="1812472"/>
          </a:xfrm>
          <a:prstGeom prst="rect">
            <a:avLst/>
          </a:prstGeom>
        </p:spPr>
      </p:pic>
      <p:pic>
        <p:nvPicPr>
          <p:cNvPr id="7" name="図 6">
            <a:extLst>
              <a:ext uri="{FF2B5EF4-FFF2-40B4-BE49-F238E27FC236}">
                <a16:creationId xmlns:a16="http://schemas.microsoft.com/office/drawing/2014/main" id="{345C6710-FBDC-473E-9B53-E9EFE49FFFA1}"/>
              </a:ext>
            </a:extLst>
          </p:cNvPr>
          <p:cNvPicPr>
            <a:picLocks noChangeAspect="1"/>
          </p:cNvPicPr>
          <p:nvPr/>
        </p:nvPicPr>
        <p:blipFill>
          <a:blip r:embed="rId4"/>
          <a:stretch>
            <a:fillRect/>
          </a:stretch>
        </p:blipFill>
        <p:spPr>
          <a:xfrm>
            <a:off x="3379226" y="4424572"/>
            <a:ext cx="2515521" cy="1812076"/>
          </a:xfrm>
          <a:prstGeom prst="rect">
            <a:avLst/>
          </a:prstGeom>
        </p:spPr>
      </p:pic>
    </p:spTree>
    <p:extLst>
      <p:ext uri="{BB962C8B-B14F-4D97-AF65-F5344CB8AC3E}">
        <p14:creationId xmlns:p14="http://schemas.microsoft.com/office/powerpoint/2010/main" val="20308440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149883" y="464520"/>
            <a:ext cx="8369864" cy="340863"/>
          </a:xfrm>
          <a:prstGeom prst="rect">
            <a:avLst/>
          </a:prstGeom>
          <a:noFill/>
        </p:spPr>
        <p:txBody>
          <a:bodyPr wrap="square" tIns="0" bIns="0" rtlCol="0" anchor="ctr">
            <a:spAutoFit/>
          </a:bodyPr>
          <a:lstStyle>
            <a:defPPr>
              <a:defRPr lang="ja-JP"/>
            </a:defPPr>
            <a:lvl1pPr>
              <a:defRPr sz="2400" b="1">
                <a:solidFill>
                  <a:schemeClr val="tx2"/>
                </a:solidFill>
                <a:latin typeface="メイリオ" panose="020B0604030504040204" pitchFamily="50" charset="-128"/>
                <a:ea typeface="メイリオ" panose="020B0604030504040204" pitchFamily="50" charset="-128"/>
              </a:defRPr>
            </a:lvl1pPr>
          </a:lstStyle>
          <a:p>
            <a:r>
              <a:rPr lang="ja-JP" altLang="en-US" sz="2215" dirty="0"/>
              <a:t>なぜ数字に対して抵抗感があるのか？</a:t>
            </a:r>
          </a:p>
        </p:txBody>
      </p:sp>
      <p:sp>
        <p:nvSpPr>
          <p:cNvPr id="14" name="テキスト ボックス 13">
            <a:extLst>
              <a:ext uri="{FF2B5EF4-FFF2-40B4-BE49-F238E27FC236}">
                <a16:creationId xmlns:a16="http://schemas.microsoft.com/office/drawing/2014/main" id="{082B28E1-99AC-4321-991E-E334AF1785A8}"/>
              </a:ext>
            </a:extLst>
          </p:cNvPr>
          <p:cNvSpPr txBox="1"/>
          <p:nvPr/>
        </p:nvSpPr>
        <p:spPr>
          <a:xfrm>
            <a:off x="2329942" y="1204226"/>
            <a:ext cx="4161396" cy="454612"/>
          </a:xfrm>
          <a:prstGeom prst="rect">
            <a:avLst/>
          </a:prstGeom>
          <a:noFill/>
          <a:ln>
            <a:noFill/>
          </a:ln>
        </p:spPr>
        <p:txBody>
          <a:bodyPr wrap="none" lIns="0" tIns="0" rIns="0" bIns="0" rtlCol="0" anchor="t" anchorCtr="1">
            <a:spAutoFit/>
          </a:bodyPr>
          <a:lstStyle>
            <a:defPPr>
              <a:defRPr lang="ja-JP"/>
            </a:defPPr>
            <a:lvl1pPr algn="ctr">
              <a:lnSpc>
                <a:spcPct val="100000"/>
              </a:lnSpc>
              <a:defRPr sz="2600" b="1" spc="50">
                <a:ln w="11430"/>
                <a:solidFill>
                  <a:srgbClr val="0000CC"/>
                </a:solidFill>
                <a:effectLst>
                  <a:outerShdw blurRad="76200" dist="50800" dir="5400000" algn="tl" rotWithShape="0">
                    <a:srgbClr val="000000">
                      <a:alpha val="65000"/>
                    </a:srgbClr>
                  </a:outerShdw>
                </a:effectLst>
                <a:latin typeface="Meiryo UI" panose="020B0604030504040204" pitchFamily="50" charset="-128"/>
                <a:ea typeface="Meiryo UI" panose="020B0604030504040204" pitchFamily="50" charset="-128"/>
              </a:defRPr>
            </a:lvl1pPr>
          </a:lstStyle>
          <a:p>
            <a:pPr>
              <a:spcBef>
                <a:spcPts val="554"/>
              </a:spcBef>
            </a:pPr>
            <a:r>
              <a:rPr lang="ja-JP" altLang="en-US" sz="2954" spc="0" dirty="0">
                <a:ln>
                  <a:noFill/>
                </a:ln>
                <a:solidFill>
                  <a:schemeClr val="accent1">
                    <a:lumMod val="50000"/>
                  </a:schemeClr>
                </a:solidFill>
                <a:effectLst/>
                <a:latin typeface="メイリオ" panose="020B0604030504040204" pitchFamily="50" charset="-128"/>
                <a:ea typeface="メイリオ" panose="020B0604030504040204" pitchFamily="50" charset="-128"/>
              </a:rPr>
              <a:t>「繰り返し触れ合う事」</a:t>
            </a:r>
          </a:p>
        </p:txBody>
      </p:sp>
      <p:sp>
        <p:nvSpPr>
          <p:cNvPr id="17" name="テキスト ボックス 16">
            <a:extLst>
              <a:ext uri="{FF2B5EF4-FFF2-40B4-BE49-F238E27FC236}">
                <a16:creationId xmlns:a16="http://schemas.microsoft.com/office/drawing/2014/main" id="{082B28E1-99AC-4321-991E-E334AF1785A8}"/>
              </a:ext>
            </a:extLst>
          </p:cNvPr>
          <p:cNvSpPr txBox="1"/>
          <p:nvPr/>
        </p:nvSpPr>
        <p:spPr>
          <a:xfrm>
            <a:off x="544210" y="2118072"/>
            <a:ext cx="8369864" cy="1484760"/>
          </a:xfrm>
          <a:prstGeom prst="rect">
            <a:avLst/>
          </a:prstGeom>
          <a:noFill/>
          <a:ln w="28575">
            <a:solidFill>
              <a:schemeClr val="tx2"/>
            </a:solidFill>
          </a:ln>
        </p:spPr>
        <p:txBody>
          <a:bodyPr wrap="none" lIns="166154" tIns="66462" rIns="0" bIns="0" rtlCol="0" anchor="ctr" anchorCtr="0">
            <a:noAutofit/>
          </a:bodyPr>
          <a:lstStyle>
            <a:defPPr>
              <a:defRPr lang="ja-JP"/>
            </a:defPPr>
            <a:lvl1pPr algn="ctr">
              <a:lnSpc>
                <a:spcPct val="100000"/>
              </a:lnSpc>
              <a:defRPr sz="2600" b="1" spc="50">
                <a:ln w="11430"/>
                <a:solidFill>
                  <a:srgbClr val="0000CC"/>
                </a:solidFill>
                <a:effectLst>
                  <a:outerShdw blurRad="76200" dist="50800" dir="5400000" algn="tl" rotWithShape="0">
                    <a:srgbClr val="000000">
                      <a:alpha val="65000"/>
                    </a:srgbClr>
                  </a:outerShdw>
                </a:effectLst>
                <a:latin typeface="Meiryo UI" panose="020B0604030504040204" pitchFamily="50" charset="-128"/>
                <a:ea typeface="Meiryo UI" panose="020B0604030504040204" pitchFamily="50" charset="-128"/>
              </a:defRPr>
            </a:lvl1pPr>
          </a:lstStyle>
          <a:p>
            <a:pPr algn="l">
              <a:spcBef>
                <a:spcPts val="831"/>
              </a:spcBef>
              <a:buClr>
                <a:schemeClr val="tx2"/>
              </a:buClr>
            </a:pPr>
            <a:r>
              <a:rPr lang="ja-JP" altLang="en-US" sz="1846" spc="0" dirty="0">
                <a:ln>
                  <a:noFill/>
                </a:ln>
                <a:solidFill>
                  <a:prstClr val="black"/>
                </a:solidFill>
                <a:effectLst/>
                <a:latin typeface="メイリオ" panose="020B0604030504040204" pitchFamily="50" charset="-128"/>
                <a:ea typeface="メイリオ" panose="020B0604030504040204" pitchFamily="50" charset="-128"/>
              </a:rPr>
              <a:t>・脳は、最初は新しいものに対して拒否反応を示すように出来ている</a:t>
            </a:r>
            <a:br>
              <a:rPr lang="en-US" altLang="ja-JP" sz="1846" spc="0" dirty="0">
                <a:ln>
                  <a:noFill/>
                </a:ln>
                <a:solidFill>
                  <a:prstClr val="black"/>
                </a:solidFill>
                <a:effectLst/>
                <a:latin typeface="メイリオ" panose="020B0604030504040204" pitchFamily="50" charset="-128"/>
                <a:ea typeface="メイリオ" panose="020B0604030504040204" pitchFamily="50" charset="-128"/>
              </a:rPr>
            </a:br>
            <a:r>
              <a:rPr lang="ja-JP" altLang="en-US" sz="1846" spc="0" dirty="0">
                <a:ln>
                  <a:noFill/>
                </a:ln>
                <a:solidFill>
                  <a:prstClr val="black"/>
                </a:solidFill>
                <a:effectLst/>
                <a:latin typeface="メイリオ" panose="020B0604030504040204" pitchFamily="50" charset="-128"/>
                <a:ea typeface="メイリオ" panose="020B0604030504040204" pitchFamily="50" charset="-128"/>
              </a:rPr>
              <a:t>　⇒未知のものに対する防衛機能。右脳前頭葉が警戒反応</a:t>
            </a:r>
            <a:br>
              <a:rPr lang="en-US" altLang="ja-JP" sz="1846" spc="0" dirty="0">
                <a:ln>
                  <a:noFill/>
                </a:ln>
                <a:solidFill>
                  <a:prstClr val="black"/>
                </a:solidFill>
                <a:effectLst/>
                <a:latin typeface="メイリオ" panose="020B0604030504040204" pitchFamily="50" charset="-128"/>
                <a:ea typeface="メイリオ" panose="020B0604030504040204" pitchFamily="50" charset="-128"/>
              </a:rPr>
            </a:br>
            <a:r>
              <a:rPr lang="ja-JP" altLang="en-US" sz="1846" spc="0" dirty="0">
                <a:ln>
                  <a:noFill/>
                </a:ln>
                <a:solidFill>
                  <a:prstClr val="black"/>
                </a:solidFill>
                <a:effectLst/>
                <a:latin typeface="メイリオ" panose="020B0604030504040204" pitchFamily="50" charset="-128"/>
                <a:ea typeface="メイリオ" panose="020B0604030504040204" pitchFamily="50" charset="-128"/>
              </a:rPr>
              <a:t>　⇒慣れ親しんでくると、左脳前頭葉で処理されるようになる</a:t>
            </a:r>
          </a:p>
        </p:txBody>
      </p:sp>
      <p:sp>
        <p:nvSpPr>
          <p:cNvPr id="5" name="テキスト ボックス 4"/>
          <p:cNvSpPr txBox="1">
            <a:spLocks/>
          </p:cNvSpPr>
          <p:nvPr/>
        </p:nvSpPr>
        <p:spPr>
          <a:xfrm>
            <a:off x="544209" y="1658789"/>
            <a:ext cx="2855815" cy="459283"/>
          </a:xfrm>
          <a:prstGeom prst="rect">
            <a:avLst/>
          </a:prstGeom>
          <a:solidFill>
            <a:schemeClr val="tx2"/>
          </a:solidFill>
          <a:ln w="28575">
            <a:solidFill>
              <a:schemeClr val="tx2"/>
            </a:solidFill>
          </a:ln>
        </p:spPr>
        <p:txBody>
          <a:bodyPr wrap="none" lIns="0" tIns="66462" rIns="0" bIns="0" rtlCol="0" anchor="ctr" anchorCtr="0">
            <a:noAutofit/>
          </a:bodyPr>
          <a:lstStyle/>
          <a:p>
            <a:pPr algn="ctr"/>
            <a:r>
              <a:rPr lang="ja-JP" altLang="en-US" sz="1846" b="1" dirty="0">
                <a:solidFill>
                  <a:schemeClr val="bg1"/>
                </a:solidFill>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rPr>
              <a:t>なぜ抵抗がある？</a:t>
            </a:r>
            <a:endParaRPr kumimoji="1" lang="ja-JP" altLang="en-US" sz="1846" b="1" dirty="0">
              <a:solidFill>
                <a:schemeClr val="bg1"/>
              </a:solidFill>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endParaRPr>
          </a:p>
        </p:txBody>
      </p:sp>
      <p:sp>
        <p:nvSpPr>
          <p:cNvPr id="22" name="テキスト ボックス 21">
            <a:extLst>
              <a:ext uri="{FF2B5EF4-FFF2-40B4-BE49-F238E27FC236}">
                <a16:creationId xmlns:a16="http://schemas.microsoft.com/office/drawing/2014/main" id="{082B28E1-99AC-4321-991E-E334AF1785A8}"/>
              </a:ext>
            </a:extLst>
          </p:cNvPr>
          <p:cNvSpPr txBox="1"/>
          <p:nvPr/>
        </p:nvSpPr>
        <p:spPr>
          <a:xfrm>
            <a:off x="544210" y="4346903"/>
            <a:ext cx="8369864" cy="1827692"/>
          </a:xfrm>
          <a:prstGeom prst="rect">
            <a:avLst/>
          </a:prstGeom>
          <a:noFill/>
          <a:ln w="28575">
            <a:solidFill>
              <a:schemeClr val="tx2"/>
            </a:solidFill>
          </a:ln>
        </p:spPr>
        <p:txBody>
          <a:bodyPr wrap="none" lIns="166154" tIns="66462" rIns="0" bIns="0" rtlCol="0" anchor="ctr" anchorCtr="0">
            <a:noAutofit/>
          </a:bodyPr>
          <a:lstStyle>
            <a:defPPr>
              <a:defRPr lang="ja-JP"/>
            </a:defPPr>
            <a:lvl1pPr algn="ctr">
              <a:lnSpc>
                <a:spcPct val="100000"/>
              </a:lnSpc>
              <a:defRPr sz="2600" b="1" spc="50">
                <a:ln w="11430"/>
                <a:solidFill>
                  <a:srgbClr val="0000CC"/>
                </a:solidFill>
                <a:effectLst>
                  <a:outerShdw blurRad="76200" dist="50800" dir="5400000" algn="tl" rotWithShape="0">
                    <a:srgbClr val="000000">
                      <a:alpha val="65000"/>
                    </a:srgbClr>
                  </a:outerShdw>
                </a:effectLst>
                <a:latin typeface="Meiryo UI" panose="020B0604030504040204" pitchFamily="50" charset="-128"/>
                <a:ea typeface="Meiryo UI" panose="020B0604030504040204" pitchFamily="50" charset="-128"/>
              </a:defRPr>
            </a:lvl1pPr>
          </a:lstStyle>
          <a:p>
            <a:pPr algn="l">
              <a:spcBef>
                <a:spcPts val="1108"/>
              </a:spcBef>
              <a:buClr>
                <a:schemeClr val="tx2"/>
              </a:buClr>
            </a:pPr>
            <a:r>
              <a:rPr lang="ja-JP" altLang="en-US" sz="1846" spc="0" dirty="0">
                <a:ln>
                  <a:noFill/>
                </a:ln>
                <a:solidFill>
                  <a:prstClr val="black"/>
                </a:solidFill>
                <a:effectLst/>
                <a:latin typeface="メイリオ" panose="020B0604030504040204" pitchFamily="50" charset="-128"/>
                <a:ea typeface="メイリオ" panose="020B0604030504040204" pitchFamily="50" charset="-128"/>
              </a:rPr>
              <a:t>・大切なのは、繰り返すふれあい、慣れる事</a:t>
            </a:r>
            <a:endParaRPr lang="en-US" altLang="ja-JP" sz="1846" spc="0" dirty="0">
              <a:ln>
                <a:noFill/>
              </a:ln>
              <a:solidFill>
                <a:prstClr val="black"/>
              </a:solidFill>
              <a:effectLst/>
              <a:latin typeface="メイリオ" panose="020B0604030504040204" pitchFamily="50" charset="-128"/>
              <a:ea typeface="メイリオ" panose="020B0604030504040204" pitchFamily="50" charset="-128"/>
            </a:endParaRPr>
          </a:p>
          <a:p>
            <a:pPr algn="l">
              <a:spcBef>
                <a:spcPts val="1108"/>
              </a:spcBef>
              <a:buClr>
                <a:schemeClr val="tx2"/>
              </a:buClr>
            </a:pPr>
            <a:r>
              <a:rPr lang="ja-JP" altLang="en-US" sz="1846" spc="0" dirty="0">
                <a:ln>
                  <a:noFill/>
                </a:ln>
                <a:solidFill>
                  <a:prstClr val="black"/>
                </a:solidFill>
                <a:effectLst/>
                <a:latin typeface="メイリオ" panose="020B0604030504040204" pitchFamily="50" charset="-128"/>
                <a:ea typeface="メイリオ" panose="020B0604030504040204" pitchFamily="50" charset="-128"/>
              </a:rPr>
              <a:t>・慣れないうちは、図式化してみると左脳にささる</a:t>
            </a:r>
            <a:endParaRPr lang="en-US" altLang="ja-JP" sz="1846" spc="0" dirty="0">
              <a:ln>
                <a:noFill/>
              </a:ln>
              <a:solidFill>
                <a:prstClr val="black"/>
              </a:solidFill>
              <a:effectLst/>
              <a:latin typeface="メイリオ" panose="020B0604030504040204" pitchFamily="50" charset="-128"/>
              <a:ea typeface="メイリオ" panose="020B0604030504040204" pitchFamily="50" charset="-128"/>
            </a:endParaRPr>
          </a:p>
          <a:p>
            <a:pPr algn="l">
              <a:spcBef>
                <a:spcPts val="1108"/>
              </a:spcBef>
              <a:buClr>
                <a:schemeClr val="tx2"/>
              </a:buClr>
            </a:pPr>
            <a:r>
              <a:rPr lang="ja-JP" altLang="en-US" sz="1846" spc="0" dirty="0">
                <a:ln>
                  <a:noFill/>
                </a:ln>
                <a:solidFill>
                  <a:prstClr val="black"/>
                </a:solidFill>
                <a:effectLst/>
                <a:latin typeface="メイリオ" panose="020B0604030504040204" pitchFamily="50" charset="-128"/>
                <a:ea typeface="メイリオ" panose="020B0604030504040204" pitchFamily="50" charset="-128"/>
              </a:rPr>
              <a:t>⇒慣れ過ぎてきたら、少し難易度の高い数字に挑戦してみる事</a:t>
            </a:r>
          </a:p>
        </p:txBody>
      </p:sp>
      <p:sp>
        <p:nvSpPr>
          <p:cNvPr id="2" name="矢印: 下 1">
            <a:extLst>
              <a:ext uri="{FF2B5EF4-FFF2-40B4-BE49-F238E27FC236}">
                <a16:creationId xmlns:a16="http://schemas.microsoft.com/office/drawing/2014/main" id="{7E3F9D5B-8E90-4F5D-9563-A42E1045CB9D}"/>
              </a:ext>
            </a:extLst>
          </p:cNvPr>
          <p:cNvSpPr/>
          <p:nvPr/>
        </p:nvSpPr>
        <p:spPr>
          <a:xfrm>
            <a:off x="3973780" y="3787696"/>
            <a:ext cx="1927599" cy="332345"/>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9" name="テキスト ボックス 8">
            <a:extLst>
              <a:ext uri="{FF2B5EF4-FFF2-40B4-BE49-F238E27FC236}">
                <a16:creationId xmlns:a16="http://schemas.microsoft.com/office/drawing/2014/main" id="{B7851D5C-D621-4275-8A29-0DBCA595203E}"/>
              </a:ext>
            </a:extLst>
          </p:cNvPr>
          <p:cNvSpPr txBox="1">
            <a:spLocks/>
          </p:cNvSpPr>
          <p:nvPr/>
        </p:nvSpPr>
        <p:spPr>
          <a:xfrm>
            <a:off x="544209" y="3877821"/>
            <a:ext cx="2855815" cy="459283"/>
          </a:xfrm>
          <a:prstGeom prst="rect">
            <a:avLst/>
          </a:prstGeom>
          <a:solidFill>
            <a:schemeClr val="tx2"/>
          </a:solidFill>
          <a:ln w="28575">
            <a:solidFill>
              <a:schemeClr val="tx2"/>
            </a:solidFill>
          </a:ln>
        </p:spPr>
        <p:txBody>
          <a:bodyPr wrap="none" lIns="0" tIns="66462" rIns="0" bIns="0" rtlCol="0" anchor="ctr" anchorCtr="0">
            <a:noAutofit/>
          </a:bodyPr>
          <a:lstStyle/>
          <a:p>
            <a:pPr algn="ctr"/>
            <a:r>
              <a:rPr kumimoji="1" lang="ja-JP" altLang="en-US" sz="1846" b="1" dirty="0">
                <a:solidFill>
                  <a:schemeClr val="bg1"/>
                </a:solidFill>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rPr>
              <a:t>克服するには？</a:t>
            </a:r>
          </a:p>
        </p:txBody>
      </p:sp>
    </p:spTree>
    <p:extLst>
      <p:ext uri="{BB962C8B-B14F-4D97-AF65-F5344CB8AC3E}">
        <p14:creationId xmlns:p14="http://schemas.microsoft.com/office/powerpoint/2010/main" val="1990057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EEBF8E-AB32-47AC-B67D-83266AA6AD4F}"/>
              </a:ext>
            </a:extLst>
          </p:cNvPr>
          <p:cNvSpPr>
            <a:spLocks noGrp="1"/>
          </p:cNvSpPr>
          <p:nvPr>
            <p:ph type="ctrTitle"/>
          </p:nvPr>
        </p:nvSpPr>
        <p:spPr/>
        <p:txBody>
          <a:bodyPr/>
          <a:lstStyle/>
          <a:p>
            <a:r>
              <a:rPr kumimoji="1" lang="en-US" altLang="ja-JP" dirty="0">
                <a:latin typeface="Meiryo UI" panose="020B0604030504040204" pitchFamily="50" charset="-128"/>
                <a:ea typeface="Meiryo UI" panose="020B0604030504040204" pitchFamily="50" charset="-128"/>
              </a:rPr>
              <a:t>PJ</a:t>
            </a:r>
            <a:r>
              <a:rPr kumimoji="1" lang="ja-JP" altLang="en-US" dirty="0">
                <a:latin typeface="Meiryo UI" panose="020B0604030504040204" pitchFamily="50" charset="-128"/>
                <a:ea typeface="Meiryo UI" panose="020B0604030504040204" pitchFamily="50" charset="-128"/>
              </a:rPr>
              <a:t>立ち上げ</a:t>
            </a:r>
            <a:r>
              <a:rPr kumimoji="1" lang="en-US" altLang="ja-JP" dirty="0">
                <a:latin typeface="Meiryo UI" panose="020B0604030504040204" pitchFamily="50" charset="-128"/>
                <a:ea typeface="Meiryo UI" panose="020B0604030504040204" pitchFamily="50" charset="-128"/>
              </a:rPr>
              <a:t>10</a:t>
            </a:r>
            <a:r>
              <a:rPr kumimoji="1" lang="ja-JP" altLang="en-US" dirty="0">
                <a:latin typeface="Meiryo UI" panose="020B0604030504040204" pitchFamily="50" charset="-128"/>
                <a:ea typeface="Meiryo UI" panose="020B0604030504040204" pitchFamily="50" charset="-128"/>
              </a:rPr>
              <a:t>か条</a:t>
            </a:r>
          </a:p>
        </p:txBody>
      </p:sp>
      <p:sp>
        <p:nvSpPr>
          <p:cNvPr id="3" name="スライド番号プレースホルダー 2">
            <a:extLst>
              <a:ext uri="{FF2B5EF4-FFF2-40B4-BE49-F238E27FC236}">
                <a16:creationId xmlns:a16="http://schemas.microsoft.com/office/drawing/2014/main" id="{1203FD1B-D7DD-4C02-98E9-6479D52CD69F}"/>
              </a:ext>
            </a:extLst>
          </p:cNvPr>
          <p:cNvSpPr>
            <a:spLocks noGrp="1"/>
          </p:cNvSpPr>
          <p:nvPr>
            <p:ph type="sldNum" sz="quarter" idx="4"/>
          </p:nvPr>
        </p:nvSpPr>
        <p:spPr/>
        <p:txBody>
          <a:bodyPr/>
          <a:lstStyle/>
          <a:p>
            <a:fld id="{FB3508C7-2FE0-4945-9CBD-863E05F850D2}" type="slidenum">
              <a:rPr lang="ja-JP" altLang="en-US" smtClean="0"/>
              <a:pPr/>
              <a:t>2</a:t>
            </a:fld>
            <a:endParaRPr lang="ja-JP" altLang="en-US" dirty="0"/>
          </a:p>
        </p:txBody>
      </p:sp>
      <p:sp>
        <p:nvSpPr>
          <p:cNvPr id="4" name="テキスト プレースホルダー 3">
            <a:extLst>
              <a:ext uri="{FF2B5EF4-FFF2-40B4-BE49-F238E27FC236}">
                <a16:creationId xmlns:a16="http://schemas.microsoft.com/office/drawing/2014/main" id="{0843EDC4-C341-4C9C-8768-90877B06743D}"/>
              </a:ext>
            </a:extLst>
          </p:cNvPr>
          <p:cNvSpPr>
            <a:spLocks noGrp="1"/>
          </p:cNvSpPr>
          <p:nvPr>
            <p:ph type="body" sz="quarter" idx="10"/>
          </p:nvPr>
        </p:nvSpPr>
        <p:spPr>
          <a:xfrm>
            <a:off x="179512" y="674566"/>
            <a:ext cx="8641556" cy="6109247"/>
          </a:xfrm>
        </p:spPr>
        <p:txBody>
          <a:bodyPr>
            <a:normAutofit/>
          </a:bodyPr>
          <a:lstStyle/>
          <a:p>
            <a:pPr algn="l"/>
            <a:r>
              <a:rPr lang="ja-JP" altLang="en-US" dirty="0">
                <a:latin typeface="Meiryo UI" panose="020B0604030504040204" pitchFamily="50" charset="-128"/>
                <a:ea typeface="Meiryo UI" panose="020B0604030504040204" pitchFamily="50" charset="-128"/>
              </a:rPr>
              <a:t>①ゴール設定：</a:t>
            </a:r>
            <a:r>
              <a:rPr lang="en-US" altLang="ja-JP" dirty="0">
                <a:latin typeface="Meiryo UI" panose="020B0604030504040204" pitchFamily="50" charset="-128"/>
                <a:ea typeface="Meiryo UI" panose="020B0604030504040204" pitchFamily="50" charset="-128"/>
              </a:rPr>
              <a:t>1</a:t>
            </a:r>
            <a:r>
              <a:rPr lang="ja-JP" altLang="en-US" dirty="0">
                <a:latin typeface="Meiryo UI" panose="020B0604030504040204" pitchFamily="50" charset="-128"/>
                <a:ea typeface="Meiryo UI" panose="020B0604030504040204" pitchFamily="50" charset="-128"/>
              </a:rPr>
              <a:t>か月後、</a:t>
            </a:r>
            <a:r>
              <a:rPr lang="en-US" altLang="ja-JP" dirty="0">
                <a:latin typeface="Meiryo UI" panose="020B0604030504040204" pitchFamily="50" charset="-128"/>
                <a:ea typeface="Meiryo UI" panose="020B0604030504040204" pitchFamily="50" charset="-128"/>
              </a:rPr>
              <a:t>3</a:t>
            </a:r>
            <a:r>
              <a:rPr lang="ja-JP" altLang="en-US" dirty="0">
                <a:latin typeface="Meiryo UI" panose="020B0604030504040204" pitchFamily="50" charset="-128"/>
                <a:ea typeface="Meiryo UI" panose="020B0604030504040204" pitchFamily="50" charset="-128"/>
              </a:rPr>
              <a:t>か月等でのゴールを明確に。</a:t>
            </a:r>
            <a:endParaRPr lang="en-US" altLang="ja-JP" dirty="0">
              <a:latin typeface="Meiryo UI" panose="020B0604030504040204" pitchFamily="50" charset="-128"/>
              <a:ea typeface="Meiryo UI" panose="020B0604030504040204" pitchFamily="50" charset="-128"/>
            </a:endParaRPr>
          </a:p>
          <a:p>
            <a:pPr algn="l"/>
            <a:r>
              <a:rPr kumimoji="1" lang="ja-JP" altLang="en-US" dirty="0">
                <a:latin typeface="Meiryo UI" panose="020B0604030504040204" pitchFamily="50" charset="-128"/>
                <a:ea typeface="Meiryo UI" panose="020B0604030504040204" pitchFamily="50" charset="-128"/>
              </a:rPr>
              <a:t>⇒</a:t>
            </a:r>
            <a:r>
              <a:rPr kumimoji="1" lang="en-US" altLang="ja-JP" dirty="0">
                <a:latin typeface="Meiryo UI" panose="020B0604030504040204" pitchFamily="50" charset="-128"/>
                <a:ea typeface="Meiryo UI" panose="020B0604030504040204" pitchFamily="50" charset="-128"/>
              </a:rPr>
              <a:t>PPT</a:t>
            </a:r>
            <a:r>
              <a:rPr kumimoji="1" lang="ja-JP" altLang="en-US" dirty="0">
                <a:latin typeface="Meiryo UI" panose="020B0604030504040204" pitchFamily="50" charset="-128"/>
                <a:ea typeface="Meiryo UI" panose="020B0604030504040204" pitchFamily="50" charset="-128"/>
              </a:rPr>
              <a:t>を空で用意し、「何をすべきか？」を具体的にしておくと、そのゴールを目指すだけ。</a:t>
            </a:r>
            <a:endParaRPr kumimoji="1"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➁期待値の調整：クライアントが</a:t>
            </a:r>
            <a:r>
              <a:rPr lang="en-US" altLang="ja-JP" dirty="0">
                <a:latin typeface="Meiryo UI" panose="020B0604030504040204" pitchFamily="50" charset="-128"/>
                <a:ea typeface="Meiryo UI" panose="020B0604030504040204" pitchFamily="50" charset="-128"/>
              </a:rPr>
              <a:t>IC</a:t>
            </a:r>
            <a:r>
              <a:rPr lang="ja-JP" altLang="en-US" dirty="0">
                <a:latin typeface="Meiryo UI" panose="020B0604030504040204" pitchFamily="50" charset="-128"/>
                <a:ea typeface="Meiryo UI" panose="020B0604030504040204" pitchFamily="50" charset="-128"/>
              </a:rPr>
              <a:t>に期待していること、</a:t>
            </a:r>
            <a:r>
              <a:rPr lang="en-US" altLang="ja-JP" dirty="0">
                <a:latin typeface="Meiryo UI" panose="020B0604030504040204" pitchFamily="50" charset="-128"/>
                <a:ea typeface="Meiryo UI" panose="020B0604030504040204" pitchFamily="50" charset="-128"/>
              </a:rPr>
              <a:t>IC</a:t>
            </a:r>
            <a:r>
              <a:rPr lang="ja-JP" altLang="en-US" dirty="0">
                <a:latin typeface="Meiryo UI" panose="020B0604030504040204" pitchFamily="50" charset="-128"/>
                <a:ea typeface="Meiryo UI" panose="020B0604030504040204" pitchFamily="50" charset="-128"/>
              </a:rPr>
              <a:t>ができる事・想定できることの調整</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⇒クライアントからの要望値は上がり続け、過度な要望もありがち。</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③高速な仮説検証：とにかく仮説検証の繰り返し。できるだけ早くトライ・失敗・成功する</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a:t>
            </a:r>
            <a:r>
              <a:rPr lang="en-US" altLang="ja-JP" dirty="0">
                <a:latin typeface="Meiryo UI" panose="020B0604030504040204" pitchFamily="50" charset="-128"/>
                <a:ea typeface="Meiryo UI" panose="020B0604030504040204" pitchFamily="50" charset="-128"/>
              </a:rPr>
              <a:t>1</a:t>
            </a:r>
            <a:r>
              <a:rPr lang="ja-JP" altLang="en-US" dirty="0">
                <a:latin typeface="Meiryo UI" panose="020B0604030504040204" pitchFamily="50" charset="-128"/>
                <a:ea typeface="Meiryo UI" panose="020B0604030504040204" pitchFamily="50" charset="-128"/>
              </a:rPr>
              <a:t>週間でやろうとしていることは、</a:t>
            </a:r>
            <a:r>
              <a:rPr lang="en-US" altLang="ja-JP" dirty="0">
                <a:latin typeface="Meiryo UI" panose="020B0604030504040204" pitchFamily="50" charset="-128"/>
                <a:ea typeface="Meiryo UI" panose="020B0604030504040204" pitchFamily="50" charset="-128"/>
              </a:rPr>
              <a:t>3</a:t>
            </a:r>
            <a:r>
              <a:rPr lang="ja-JP" altLang="en-US" dirty="0">
                <a:latin typeface="Meiryo UI" panose="020B0604030504040204" pitchFamily="50" charset="-128"/>
                <a:ea typeface="Meiryo UI" panose="020B0604030504040204" pitchFamily="50" charset="-128"/>
              </a:rPr>
              <a:t>日でできないのか？</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④最初が肝心：最初の信用は、</a:t>
            </a:r>
            <a:r>
              <a:rPr lang="en-US" altLang="ja-JP" dirty="0">
                <a:latin typeface="Meiryo UI" panose="020B0604030504040204" pitchFamily="50" charset="-128"/>
                <a:ea typeface="Meiryo UI" panose="020B0604030504040204" pitchFamily="50" charset="-128"/>
              </a:rPr>
              <a:t>PJ</a:t>
            </a:r>
            <a:r>
              <a:rPr lang="ja-JP" altLang="en-US" dirty="0">
                <a:latin typeface="Meiryo UI" panose="020B0604030504040204" pitchFamily="50" charset="-128"/>
                <a:ea typeface="Meiryo UI" panose="020B0604030504040204" pitchFamily="50" charset="-128"/>
              </a:rPr>
              <a:t>人生にわたって</a:t>
            </a:r>
            <a:r>
              <a:rPr lang="en-US" altLang="ja-JP" dirty="0">
                <a:latin typeface="Meiryo UI" panose="020B0604030504040204" pitchFamily="50" charset="-128"/>
                <a:ea typeface="Meiryo UI" panose="020B0604030504040204" pitchFamily="50" charset="-128"/>
              </a:rPr>
              <a:t>PJ</a:t>
            </a:r>
            <a:r>
              <a:rPr lang="ja-JP" altLang="en-US" dirty="0">
                <a:latin typeface="Meiryo UI" panose="020B0604030504040204" pitchFamily="50" charset="-128"/>
                <a:ea typeface="Meiryo UI" panose="020B0604030504040204" pitchFamily="50" charset="-128"/>
              </a:rPr>
              <a:t>を支え続けます</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⇒初回の契約更新を獲得すれば、</a:t>
            </a:r>
            <a:r>
              <a:rPr lang="en-US" altLang="ja-JP" dirty="0">
                <a:latin typeface="Meiryo UI" panose="020B0604030504040204" pitchFamily="50" charset="-128"/>
                <a:ea typeface="Meiryo UI" panose="020B0604030504040204" pitchFamily="50" charset="-128"/>
              </a:rPr>
              <a:t>80</a:t>
            </a:r>
            <a:r>
              <a:rPr lang="ja-JP" altLang="en-US" dirty="0">
                <a:latin typeface="Meiryo UI" panose="020B0604030504040204" pitchFamily="50" charset="-128"/>
                <a:ea typeface="Meiryo UI" panose="020B0604030504040204" pitchFamily="50" charset="-128"/>
              </a:rPr>
              <a:t>％以上がその後も継続します。</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⑤チームビルディング：顧客とも、商品とも、メンバーとも初めての接点。</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⇒オフラインでの接点（食事含む）も大切に。</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⑥あくまでも「ハンズオン型のコンサルタント」：下請けでなく、対等なパートナーであり、営業のプロ</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⇒とにかくご提案し続ける姿勢とスキルでいましょう。</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⑦数値（</a:t>
            </a:r>
            <a:r>
              <a:rPr lang="en-US" altLang="ja-JP" dirty="0">
                <a:latin typeface="Meiryo UI" panose="020B0604030504040204" pitchFamily="50" charset="-128"/>
                <a:ea typeface="Meiryo UI" panose="020B0604030504040204" pitchFamily="50" charset="-128"/>
              </a:rPr>
              <a:t>KPI/KGI</a:t>
            </a:r>
            <a:r>
              <a:rPr lang="ja-JP" altLang="en-US" dirty="0">
                <a:latin typeface="Meiryo UI" panose="020B0604030504040204" pitchFamily="50" charset="-128"/>
                <a:ea typeface="Meiryo UI" panose="020B0604030504040204" pitchFamily="50" charset="-128"/>
              </a:rPr>
              <a:t>設定・価格）に対しては慎重に・入念に。</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⇒数字は独り歩きします。最初の数値の設計は大事に。</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⑧求められるのは「受注数」という成果だけでなく、「マーケットの情報」も。</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a:t>
            </a:r>
            <a:r>
              <a:rPr lang="en-US" altLang="ja-JP" dirty="0">
                <a:latin typeface="Meiryo UI" panose="020B0604030504040204" pitchFamily="50" charset="-128"/>
                <a:ea typeface="Meiryo UI" panose="020B0604030504040204" pitchFamily="50" charset="-128"/>
              </a:rPr>
              <a:t>NG</a:t>
            </a:r>
            <a:r>
              <a:rPr lang="ja-JP" altLang="en-US" dirty="0">
                <a:latin typeface="Meiryo UI" panose="020B0604030504040204" pitchFamily="50" charset="-128"/>
                <a:ea typeface="Meiryo UI" panose="020B0604030504040204" pitchFamily="50" charset="-128"/>
              </a:rPr>
              <a:t>理由も貴重な情報として成果物です。</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⑨“クソアポ”で</a:t>
            </a:r>
            <a:r>
              <a:rPr lang="en-US" altLang="ja-JP" dirty="0">
                <a:latin typeface="Meiryo UI" panose="020B0604030504040204" pitchFamily="50" charset="-128"/>
                <a:ea typeface="Meiryo UI" panose="020B0604030504040204" pitchFamily="50" charset="-128"/>
              </a:rPr>
              <a:t>OK</a:t>
            </a:r>
          </a:p>
          <a:p>
            <a:pPr algn="l"/>
            <a:r>
              <a:rPr lang="ja-JP" altLang="en-US" dirty="0">
                <a:latin typeface="Meiryo UI" panose="020B0604030504040204" pitchFamily="50" charset="-128"/>
                <a:ea typeface="Meiryo UI" panose="020B0604030504040204" pitchFamily="50" charset="-128"/>
              </a:rPr>
              <a:t>⇒最初は、「質」を求めない。アポも受注も「粗悪」で</a:t>
            </a:r>
            <a:r>
              <a:rPr lang="en-US" altLang="ja-JP" dirty="0">
                <a:latin typeface="Meiryo UI" panose="020B0604030504040204" pitchFamily="50" charset="-128"/>
                <a:ea typeface="Meiryo UI" panose="020B0604030504040204" pitchFamily="50" charset="-128"/>
              </a:rPr>
              <a:t>OK</a:t>
            </a:r>
            <a:r>
              <a:rPr lang="ja-JP" altLang="en-US" dirty="0">
                <a:latin typeface="Meiryo UI" panose="020B0604030504040204" pitchFamily="50" charset="-128"/>
                <a:ea typeface="Meiryo UI" panose="020B0604030504040204" pitchFamily="50" charset="-128"/>
              </a:rPr>
              <a:t>。「量」を確保し、質に徐々につなげていく。</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⑩クライアントと会話し続ける：何を求めているのか？どう</a:t>
            </a:r>
            <a:r>
              <a:rPr lang="en-US" altLang="ja-JP" dirty="0">
                <a:latin typeface="Meiryo UI" panose="020B0604030504040204" pitchFamily="50" charset="-128"/>
                <a:ea typeface="Meiryo UI" panose="020B0604030504040204" pitchFamily="50" charset="-128"/>
              </a:rPr>
              <a:t>IC</a:t>
            </a:r>
            <a:r>
              <a:rPr lang="ja-JP" altLang="en-US" dirty="0">
                <a:latin typeface="Meiryo UI" panose="020B0604030504040204" pitchFamily="50" charset="-128"/>
                <a:ea typeface="Meiryo UI" panose="020B0604030504040204" pitchFamily="50" charset="-128"/>
              </a:rPr>
              <a:t>が見られているのか？</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⇒クライアントも</a:t>
            </a:r>
            <a:r>
              <a:rPr lang="en-US" altLang="ja-JP" dirty="0">
                <a:latin typeface="Meiryo UI" panose="020B0604030504040204" pitchFamily="50" charset="-128"/>
                <a:ea typeface="Meiryo UI" panose="020B0604030504040204" pitchFamily="50" charset="-128"/>
              </a:rPr>
              <a:t>IC</a:t>
            </a:r>
            <a:r>
              <a:rPr lang="ja-JP" altLang="en-US" dirty="0">
                <a:latin typeface="Meiryo UI" panose="020B0604030504040204" pitchFamily="50" charset="-128"/>
                <a:ea typeface="Meiryo UI" panose="020B0604030504040204" pitchFamily="50" charset="-128"/>
              </a:rPr>
              <a:t>を投資することは不安です。まさに“営業”としてヒアリング・提案し続ける</a:t>
            </a:r>
            <a:endParaRPr lang="en-US" altLang="ja-JP"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847185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EEBF8E-AB32-47AC-B67D-83266AA6AD4F}"/>
              </a:ext>
            </a:extLst>
          </p:cNvPr>
          <p:cNvSpPr>
            <a:spLocks noGrp="1"/>
          </p:cNvSpPr>
          <p:nvPr>
            <p:ph type="ctrTitle"/>
          </p:nvPr>
        </p:nvSpPr>
        <p:spPr/>
        <p:txBody>
          <a:bodyPr/>
          <a:lstStyle/>
          <a:p>
            <a:r>
              <a:rPr kumimoji="1" lang="en-US" altLang="ja-JP" dirty="0">
                <a:latin typeface="Meiryo UI" panose="020B0604030504040204" pitchFamily="50" charset="-128"/>
                <a:ea typeface="Meiryo UI" panose="020B0604030504040204" pitchFamily="50" charset="-128"/>
              </a:rPr>
              <a:t>PJ</a:t>
            </a:r>
            <a:r>
              <a:rPr kumimoji="1" lang="ja-JP" altLang="en-US" dirty="0">
                <a:latin typeface="Meiryo UI" panose="020B0604030504040204" pitchFamily="50" charset="-128"/>
                <a:ea typeface="Meiryo UI" panose="020B0604030504040204" pitchFamily="50" charset="-128"/>
              </a:rPr>
              <a:t>立ち上げ</a:t>
            </a:r>
            <a:r>
              <a:rPr kumimoji="1" lang="en-US" altLang="ja-JP" dirty="0">
                <a:latin typeface="Meiryo UI" panose="020B0604030504040204" pitchFamily="50" charset="-128"/>
                <a:ea typeface="Meiryo UI" panose="020B0604030504040204" pitchFamily="50" charset="-128"/>
              </a:rPr>
              <a:t>10</a:t>
            </a:r>
            <a:r>
              <a:rPr kumimoji="1" lang="ja-JP" altLang="en-US" dirty="0">
                <a:latin typeface="Meiryo UI" panose="020B0604030504040204" pitchFamily="50" charset="-128"/>
                <a:ea typeface="Meiryo UI" panose="020B0604030504040204" pitchFamily="50" charset="-128"/>
              </a:rPr>
              <a:t>か条</a:t>
            </a:r>
          </a:p>
        </p:txBody>
      </p:sp>
      <p:sp>
        <p:nvSpPr>
          <p:cNvPr id="3" name="スライド番号プレースホルダー 2">
            <a:extLst>
              <a:ext uri="{FF2B5EF4-FFF2-40B4-BE49-F238E27FC236}">
                <a16:creationId xmlns:a16="http://schemas.microsoft.com/office/drawing/2014/main" id="{1203FD1B-D7DD-4C02-98E9-6479D52CD69F}"/>
              </a:ext>
            </a:extLst>
          </p:cNvPr>
          <p:cNvSpPr>
            <a:spLocks noGrp="1"/>
          </p:cNvSpPr>
          <p:nvPr>
            <p:ph type="sldNum" sz="quarter" idx="4"/>
          </p:nvPr>
        </p:nvSpPr>
        <p:spPr/>
        <p:txBody>
          <a:bodyPr/>
          <a:lstStyle/>
          <a:p>
            <a:fld id="{FB3508C7-2FE0-4945-9CBD-863E05F850D2}" type="slidenum">
              <a:rPr lang="ja-JP" altLang="en-US" smtClean="0"/>
              <a:pPr/>
              <a:t>3</a:t>
            </a:fld>
            <a:endParaRPr lang="ja-JP" altLang="en-US" dirty="0"/>
          </a:p>
        </p:txBody>
      </p:sp>
      <p:sp>
        <p:nvSpPr>
          <p:cNvPr id="4" name="テキスト プレースホルダー 3">
            <a:extLst>
              <a:ext uri="{FF2B5EF4-FFF2-40B4-BE49-F238E27FC236}">
                <a16:creationId xmlns:a16="http://schemas.microsoft.com/office/drawing/2014/main" id="{0843EDC4-C341-4C9C-8768-90877B06743D}"/>
              </a:ext>
            </a:extLst>
          </p:cNvPr>
          <p:cNvSpPr>
            <a:spLocks noGrp="1"/>
          </p:cNvSpPr>
          <p:nvPr>
            <p:ph type="body" sz="quarter" idx="10"/>
          </p:nvPr>
        </p:nvSpPr>
        <p:spPr>
          <a:xfrm>
            <a:off x="179512" y="674566"/>
            <a:ext cx="8641556" cy="6109247"/>
          </a:xfrm>
        </p:spPr>
        <p:txBody>
          <a:bodyPr>
            <a:normAutofit/>
          </a:bodyPr>
          <a:lstStyle/>
          <a:p>
            <a:pPr algn="l"/>
            <a:r>
              <a:rPr lang="ja-JP" altLang="en-US" dirty="0">
                <a:latin typeface="Meiryo UI" panose="020B0604030504040204" pitchFamily="50" charset="-128"/>
                <a:ea typeface="Meiryo UI" panose="020B0604030504040204" pitchFamily="50" charset="-128"/>
              </a:rPr>
              <a:t>①ゴール設定：</a:t>
            </a:r>
            <a:r>
              <a:rPr lang="en-US" altLang="ja-JP" dirty="0">
                <a:latin typeface="Meiryo UI" panose="020B0604030504040204" pitchFamily="50" charset="-128"/>
                <a:ea typeface="Meiryo UI" panose="020B0604030504040204" pitchFamily="50" charset="-128"/>
              </a:rPr>
              <a:t>1</a:t>
            </a:r>
            <a:r>
              <a:rPr lang="ja-JP" altLang="en-US" dirty="0">
                <a:latin typeface="Meiryo UI" panose="020B0604030504040204" pitchFamily="50" charset="-128"/>
                <a:ea typeface="Meiryo UI" panose="020B0604030504040204" pitchFamily="50" charset="-128"/>
              </a:rPr>
              <a:t>か月後、</a:t>
            </a:r>
            <a:r>
              <a:rPr lang="en-US" altLang="ja-JP" dirty="0">
                <a:latin typeface="Meiryo UI" panose="020B0604030504040204" pitchFamily="50" charset="-128"/>
                <a:ea typeface="Meiryo UI" panose="020B0604030504040204" pitchFamily="50" charset="-128"/>
              </a:rPr>
              <a:t>3</a:t>
            </a:r>
            <a:r>
              <a:rPr lang="ja-JP" altLang="en-US" dirty="0">
                <a:latin typeface="Meiryo UI" panose="020B0604030504040204" pitchFamily="50" charset="-128"/>
                <a:ea typeface="Meiryo UI" panose="020B0604030504040204" pitchFamily="50" charset="-128"/>
              </a:rPr>
              <a:t>か月等でのゴールを明確に。</a:t>
            </a:r>
            <a:endParaRPr lang="en-US" altLang="ja-JP" dirty="0">
              <a:latin typeface="Meiryo UI" panose="020B0604030504040204" pitchFamily="50" charset="-128"/>
              <a:ea typeface="Meiryo UI" panose="020B0604030504040204" pitchFamily="50" charset="-128"/>
            </a:endParaRPr>
          </a:p>
          <a:p>
            <a:pPr algn="l"/>
            <a:r>
              <a:rPr kumimoji="1" lang="ja-JP" altLang="en-US" dirty="0">
                <a:latin typeface="Meiryo UI" panose="020B0604030504040204" pitchFamily="50" charset="-128"/>
                <a:ea typeface="Meiryo UI" panose="020B0604030504040204" pitchFamily="50" charset="-128"/>
              </a:rPr>
              <a:t>⇒</a:t>
            </a:r>
            <a:r>
              <a:rPr kumimoji="1" lang="en-US" altLang="ja-JP" dirty="0">
                <a:latin typeface="Meiryo UI" panose="020B0604030504040204" pitchFamily="50" charset="-128"/>
                <a:ea typeface="Meiryo UI" panose="020B0604030504040204" pitchFamily="50" charset="-128"/>
              </a:rPr>
              <a:t>PPT</a:t>
            </a:r>
            <a:r>
              <a:rPr kumimoji="1" lang="ja-JP" altLang="en-US" dirty="0">
                <a:latin typeface="Meiryo UI" panose="020B0604030504040204" pitchFamily="50" charset="-128"/>
                <a:ea typeface="Meiryo UI" panose="020B0604030504040204" pitchFamily="50" charset="-128"/>
              </a:rPr>
              <a:t>を空で用意し、「何をすべきか？」を具体的にしておくと、そのゴールを目指すだけ。</a:t>
            </a:r>
            <a:endParaRPr kumimoji="1" lang="en-US" altLang="ja-JP" dirty="0">
              <a:latin typeface="Meiryo UI" panose="020B0604030504040204" pitchFamily="50" charset="-128"/>
              <a:ea typeface="Meiryo UI" panose="020B0604030504040204" pitchFamily="50" charset="-128"/>
            </a:endParaRPr>
          </a:p>
          <a:p>
            <a:pPr algn="l"/>
            <a:r>
              <a:rPr kumimoji="1" lang="ja-JP" altLang="en-US" dirty="0">
                <a:latin typeface="Meiryo UI" panose="020B0604030504040204" pitchFamily="50" charset="-128"/>
                <a:ea typeface="Meiryo UI" panose="020B0604030504040204" pitchFamily="50" charset="-128"/>
              </a:rPr>
              <a:t>●重要項目</a:t>
            </a:r>
            <a:endParaRPr kumimoji="1" lang="en-US" altLang="ja-JP" dirty="0">
              <a:latin typeface="Meiryo UI" panose="020B0604030504040204" pitchFamily="50" charset="-128"/>
              <a:ea typeface="Meiryo UI" panose="020B0604030504040204" pitchFamily="50" charset="-128"/>
            </a:endParaRPr>
          </a:p>
          <a:p>
            <a:pPr algn="l"/>
            <a:r>
              <a:rPr kumimoji="1" lang="ja-JP" altLang="en-US" dirty="0">
                <a:latin typeface="Meiryo UI" panose="020B0604030504040204" pitchFamily="50" charset="-128"/>
                <a:ea typeface="Meiryo UI" panose="020B0604030504040204" pitchFamily="50" charset="-128"/>
              </a:rPr>
              <a:t>・戦略</a:t>
            </a:r>
            <a:r>
              <a:rPr kumimoji="1" lang="en-US" altLang="ja-JP" dirty="0">
                <a:latin typeface="Meiryo UI" panose="020B0604030504040204" pitchFamily="50" charset="-128"/>
                <a:ea typeface="Meiryo UI" panose="020B0604030504040204" pitchFamily="50" charset="-128"/>
              </a:rPr>
              <a:t>/</a:t>
            </a:r>
            <a:r>
              <a:rPr kumimoji="1" lang="ja-JP" altLang="en-US" dirty="0">
                <a:latin typeface="Meiryo UI" panose="020B0604030504040204" pitchFamily="50" charset="-128"/>
                <a:ea typeface="Meiryo UI" panose="020B0604030504040204" pitchFamily="50" charset="-128"/>
              </a:rPr>
              <a:t>戦術</a:t>
            </a:r>
            <a:endParaRPr kumimoji="1"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・各種</a:t>
            </a:r>
            <a:r>
              <a:rPr lang="en-US" altLang="ja-JP" dirty="0">
                <a:latin typeface="Meiryo UI" panose="020B0604030504040204" pitchFamily="50" charset="-128"/>
                <a:ea typeface="Meiryo UI" panose="020B0604030504040204" pitchFamily="50" charset="-128"/>
              </a:rPr>
              <a:t>KPI/KGI</a:t>
            </a:r>
            <a:r>
              <a:rPr lang="ja-JP" altLang="en-US" dirty="0">
                <a:latin typeface="Meiryo UI" panose="020B0604030504040204" pitchFamily="50" charset="-128"/>
                <a:ea typeface="Meiryo UI" panose="020B0604030504040204" pitchFamily="50" charset="-128"/>
              </a:rPr>
              <a:t>における定量</a:t>
            </a:r>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定性実績</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（①当月➁前月比③リストセグメント毎④メンバー毎⑤エリア毎ー事等）</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・月次着地ヨミ（</a:t>
            </a:r>
            <a:r>
              <a:rPr lang="en-US" altLang="ja-JP" dirty="0">
                <a:latin typeface="Meiryo UI" panose="020B0604030504040204" pitchFamily="50" charset="-128"/>
                <a:ea typeface="Meiryo UI" panose="020B0604030504040204" pitchFamily="50" charset="-128"/>
              </a:rPr>
              <a:t>Max</a:t>
            </a:r>
            <a:r>
              <a:rPr lang="ja-JP" altLang="en-US" dirty="0">
                <a:latin typeface="Meiryo UI" panose="020B0604030504040204" pitchFamily="50" charset="-128"/>
                <a:ea typeface="Meiryo UI" panose="020B0604030504040204" pitchFamily="50" charset="-128"/>
              </a:rPr>
              <a:t>・</a:t>
            </a:r>
            <a:r>
              <a:rPr lang="en-US" altLang="ja-JP" dirty="0">
                <a:latin typeface="Meiryo UI" panose="020B0604030504040204" pitchFamily="50" charset="-128"/>
                <a:ea typeface="Meiryo UI" panose="020B0604030504040204" pitchFamily="50" charset="-128"/>
              </a:rPr>
              <a:t>Min</a:t>
            </a:r>
            <a:r>
              <a:rPr lang="ja-JP" altLang="en-US" dirty="0">
                <a:latin typeface="Meiryo UI" panose="020B0604030504040204" pitchFamily="50" charset="-128"/>
                <a:ea typeface="Meiryo UI" panose="020B0604030504040204" pitchFamily="50" charset="-128"/>
              </a:rPr>
              <a:t>・妥当）</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・受注</a:t>
            </a:r>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アポ顧客一覧、受注理由分析</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・失注顧客一覧、失注理由分析</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・競合情報、競合サービス利用情報</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・アプローチ方法別</a:t>
            </a:r>
            <a:r>
              <a:rPr lang="en-US" altLang="ja-JP" dirty="0">
                <a:latin typeface="Meiryo UI" panose="020B0604030504040204" pitchFamily="50" charset="-128"/>
                <a:ea typeface="Meiryo UI" panose="020B0604030504040204" pitchFamily="50" charset="-128"/>
              </a:rPr>
              <a:t>KPI/KGI</a:t>
            </a:r>
          </a:p>
          <a:p>
            <a:pPr algn="l"/>
            <a:r>
              <a:rPr lang="ja-JP" altLang="en-US" dirty="0">
                <a:latin typeface="Meiryo UI" panose="020B0604030504040204" pitchFamily="50" charset="-128"/>
                <a:ea typeface="Meiryo UI" panose="020B0604030504040204" pitchFamily="50" charset="-128"/>
              </a:rPr>
              <a:t>・リスト状況</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・所感</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・翌月以降、戦略・戦術・</a:t>
            </a:r>
            <a:r>
              <a:rPr lang="en-US" altLang="ja-JP" dirty="0">
                <a:latin typeface="Meiryo UI" panose="020B0604030504040204" pitchFamily="50" charset="-128"/>
                <a:ea typeface="Meiryo UI" panose="020B0604030504040204" pitchFamily="50" charset="-128"/>
              </a:rPr>
              <a:t>KPI/KGI</a:t>
            </a:r>
          </a:p>
          <a:p>
            <a:pPr algn="l"/>
            <a:r>
              <a:rPr lang="ja-JP" altLang="en-US" dirty="0">
                <a:latin typeface="Meiryo UI" panose="020B0604030504040204" pitchFamily="50" charset="-128"/>
                <a:ea typeface="Meiryo UI" panose="020B0604030504040204" pitchFamily="50" charset="-128"/>
              </a:rPr>
              <a:t>・クライアントへの提案（必ず提案で終える）</a:t>
            </a:r>
            <a:endParaRPr lang="en-US" altLang="ja-JP" dirty="0">
              <a:latin typeface="Meiryo UI" panose="020B0604030504040204" pitchFamily="50" charset="-128"/>
              <a:ea typeface="Meiryo UI" panose="020B0604030504040204" pitchFamily="50" charset="-128"/>
            </a:endParaRPr>
          </a:p>
          <a:p>
            <a:pPr algn="l"/>
            <a:r>
              <a:rPr kumimoji="1" lang="ja-JP" altLang="en-US" dirty="0">
                <a:latin typeface="Meiryo UI" panose="020B0604030504040204" pitchFamily="50" charset="-128"/>
                <a:ea typeface="Meiryo UI" panose="020B0604030504040204" pitchFamily="50" charset="-128"/>
              </a:rPr>
              <a:t>●参考</a:t>
            </a:r>
            <a:endParaRPr kumimoji="1" lang="en-US" altLang="ja-JP" dirty="0">
              <a:latin typeface="Meiryo UI" panose="020B0604030504040204" pitchFamily="50" charset="-128"/>
              <a:ea typeface="Meiryo UI" panose="020B0604030504040204" pitchFamily="50" charset="-128"/>
            </a:endParaRPr>
          </a:p>
          <a:p>
            <a:pPr algn="l"/>
            <a:r>
              <a:rPr lang="en-US" altLang="ja-JP" dirty="0">
                <a:latin typeface="Meiryo UI" panose="020B0604030504040204" pitchFamily="50" charset="-128"/>
                <a:ea typeface="Meiryo UI" panose="020B0604030504040204" pitchFamily="50" charset="-128"/>
              </a:rPr>
              <a:t>IC</a:t>
            </a:r>
            <a:r>
              <a:rPr lang="ja-JP" altLang="en-US" dirty="0">
                <a:latin typeface="Meiryo UI" panose="020B0604030504040204" pitchFamily="50" charset="-128"/>
                <a:ea typeface="Meiryo UI" panose="020B0604030504040204" pitchFamily="50" charset="-128"/>
              </a:rPr>
              <a:t>報告書ひな形を活用</a:t>
            </a:r>
            <a:endParaRPr lang="en-US" altLang="ja-JP" dirty="0">
              <a:latin typeface="Meiryo UI" panose="020B0604030504040204" pitchFamily="50" charset="-128"/>
              <a:ea typeface="Meiryo UI" panose="020B0604030504040204" pitchFamily="50" charset="-128"/>
            </a:endParaRPr>
          </a:p>
          <a:p>
            <a:pPr algn="l"/>
            <a:r>
              <a:rPr kumimoji="1" lang="ja-JP" altLang="en-US" dirty="0">
                <a:latin typeface="Meiryo UI" panose="020B0604030504040204" pitchFamily="50" charset="-128"/>
                <a:ea typeface="Meiryo UI" panose="020B0604030504040204" pitchFamily="50" charset="-128"/>
              </a:rPr>
              <a:t>①フィジビリ</a:t>
            </a:r>
            <a:endParaRPr kumimoji="1"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➁市場開発</a:t>
            </a:r>
            <a:endParaRPr lang="en-US" altLang="ja-JP" dirty="0">
              <a:latin typeface="Meiryo UI" panose="020B0604030504040204" pitchFamily="50" charset="-128"/>
              <a:ea typeface="Meiryo UI" panose="020B0604030504040204" pitchFamily="50" charset="-128"/>
            </a:endParaRPr>
          </a:p>
          <a:p>
            <a:pPr algn="l"/>
            <a:r>
              <a:rPr kumimoji="1" lang="ja-JP" altLang="en-US" dirty="0">
                <a:latin typeface="Meiryo UI" panose="020B0604030504040204" pitchFamily="50" charset="-128"/>
                <a:ea typeface="Meiryo UI" panose="020B0604030504040204" pitchFamily="50" charset="-128"/>
              </a:rPr>
              <a:t>③全国展開</a:t>
            </a:r>
            <a:endParaRPr kumimoji="1" lang="en-US" altLang="ja-JP"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5054171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EEBF8E-AB32-47AC-B67D-83266AA6AD4F}"/>
              </a:ext>
            </a:extLst>
          </p:cNvPr>
          <p:cNvSpPr>
            <a:spLocks noGrp="1"/>
          </p:cNvSpPr>
          <p:nvPr>
            <p:ph type="ctrTitle"/>
          </p:nvPr>
        </p:nvSpPr>
        <p:spPr/>
        <p:txBody>
          <a:bodyPr/>
          <a:lstStyle/>
          <a:p>
            <a:r>
              <a:rPr kumimoji="1" lang="en-US" altLang="ja-JP" dirty="0">
                <a:latin typeface="Meiryo UI" panose="020B0604030504040204" pitchFamily="50" charset="-128"/>
                <a:ea typeface="Meiryo UI" panose="020B0604030504040204" pitchFamily="50" charset="-128"/>
              </a:rPr>
              <a:t>PJ</a:t>
            </a:r>
            <a:r>
              <a:rPr kumimoji="1" lang="ja-JP" altLang="en-US" dirty="0">
                <a:latin typeface="Meiryo UI" panose="020B0604030504040204" pitchFamily="50" charset="-128"/>
                <a:ea typeface="Meiryo UI" panose="020B0604030504040204" pitchFamily="50" charset="-128"/>
              </a:rPr>
              <a:t>立ち上げ</a:t>
            </a:r>
            <a:r>
              <a:rPr kumimoji="1" lang="en-US" altLang="ja-JP" dirty="0">
                <a:latin typeface="Meiryo UI" panose="020B0604030504040204" pitchFamily="50" charset="-128"/>
                <a:ea typeface="Meiryo UI" panose="020B0604030504040204" pitchFamily="50" charset="-128"/>
              </a:rPr>
              <a:t>10</a:t>
            </a:r>
            <a:r>
              <a:rPr kumimoji="1" lang="ja-JP" altLang="en-US" dirty="0">
                <a:latin typeface="Meiryo UI" panose="020B0604030504040204" pitchFamily="50" charset="-128"/>
                <a:ea typeface="Meiryo UI" panose="020B0604030504040204" pitchFamily="50" charset="-128"/>
              </a:rPr>
              <a:t>か条</a:t>
            </a:r>
          </a:p>
        </p:txBody>
      </p:sp>
      <p:sp>
        <p:nvSpPr>
          <p:cNvPr id="3" name="スライド番号プレースホルダー 2">
            <a:extLst>
              <a:ext uri="{FF2B5EF4-FFF2-40B4-BE49-F238E27FC236}">
                <a16:creationId xmlns:a16="http://schemas.microsoft.com/office/drawing/2014/main" id="{1203FD1B-D7DD-4C02-98E9-6479D52CD69F}"/>
              </a:ext>
            </a:extLst>
          </p:cNvPr>
          <p:cNvSpPr>
            <a:spLocks noGrp="1"/>
          </p:cNvSpPr>
          <p:nvPr>
            <p:ph type="sldNum" sz="quarter" idx="4"/>
          </p:nvPr>
        </p:nvSpPr>
        <p:spPr/>
        <p:txBody>
          <a:bodyPr/>
          <a:lstStyle/>
          <a:p>
            <a:fld id="{FB3508C7-2FE0-4945-9CBD-863E05F850D2}" type="slidenum">
              <a:rPr lang="ja-JP" altLang="en-US" smtClean="0"/>
              <a:pPr/>
              <a:t>4</a:t>
            </a:fld>
            <a:endParaRPr lang="ja-JP" altLang="en-US" dirty="0"/>
          </a:p>
        </p:txBody>
      </p:sp>
      <p:sp>
        <p:nvSpPr>
          <p:cNvPr id="4" name="テキスト プレースホルダー 3">
            <a:extLst>
              <a:ext uri="{FF2B5EF4-FFF2-40B4-BE49-F238E27FC236}">
                <a16:creationId xmlns:a16="http://schemas.microsoft.com/office/drawing/2014/main" id="{0843EDC4-C341-4C9C-8768-90877B06743D}"/>
              </a:ext>
            </a:extLst>
          </p:cNvPr>
          <p:cNvSpPr>
            <a:spLocks noGrp="1"/>
          </p:cNvSpPr>
          <p:nvPr>
            <p:ph type="body" sz="quarter" idx="10"/>
          </p:nvPr>
        </p:nvSpPr>
        <p:spPr>
          <a:xfrm>
            <a:off x="179512" y="674566"/>
            <a:ext cx="8641556" cy="6109247"/>
          </a:xfrm>
        </p:spPr>
        <p:txBody>
          <a:bodyPr>
            <a:normAutofit/>
          </a:bodyPr>
          <a:lstStyle/>
          <a:p>
            <a:pPr algn="l"/>
            <a:r>
              <a:rPr lang="ja-JP" altLang="en-US" dirty="0">
                <a:latin typeface="Meiryo UI" panose="020B0604030504040204" pitchFamily="50" charset="-128"/>
                <a:ea typeface="Meiryo UI" panose="020B0604030504040204" pitchFamily="50" charset="-128"/>
              </a:rPr>
              <a:t>➁期待値の調整：クライアントが</a:t>
            </a:r>
            <a:r>
              <a:rPr lang="en-US" altLang="ja-JP" dirty="0">
                <a:latin typeface="Meiryo UI" panose="020B0604030504040204" pitchFamily="50" charset="-128"/>
                <a:ea typeface="Meiryo UI" panose="020B0604030504040204" pitchFamily="50" charset="-128"/>
              </a:rPr>
              <a:t>IC</a:t>
            </a:r>
            <a:r>
              <a:rPr lang="ja-JP" altLang="en-US" dirty="0">
                <a:latin typeface="Meiryo UI" panose="020B0604030504040204" pitchFamily="50" charset="-128"/>
                <a:ea typeface="Meiryo UI" panose="020B0604030504040204" pitchFamily="50" charset="-128"/>
              </a:rPr>
              <a:t>に期待していること、</a:t>
            </a:r>
            <a:r>
              <a:rPr lang="en-US" altLang="ja-JP" dirty="0">
                <a:latin typeface="Meiryo UI" panose="020B0604030504040204" pitchFamily="50" charset="-128"/>
                <a:ea typeface="Meiryo UI" panose="020B0604030504040204" pitchFamily="50" charset="-128"/>
              </a:rPr>
              <a:t>IC</a:t>
            </a:r>
            <a:r>
              <a:rPr lang="ja-JP" altLang="en-US" dirty="0">
                <a:latin typeface="Meiryo UI" panose="020B0604030504040204" pitchFamily="50" charset="-128"/>
                <a:ea typeface="Meiryo UI" panose="020B0604030504040204" pitchFamily="50" charset="-128"/>
              </a:rPr>
              <a:t>ができる事・想定できることの調整</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⇒クライアントからの要望値は上がり続け、過度な要望もありがち。</a:t>
            </a:r>
            <a:endParaRPr lang="en-US" altLang="ja-JP"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448992A9-D029-4399-9074-AC7E13C61AFA}"/>
              </a:ext>
            </a:extLst>
          </p:cNvPr>
          <p:cNvPicPr>
            <a:picLocks noChangeAspect="1"/>
          </p:cNvPicPr>
          <p:nvPr/>
        </p:nvPicPr>
        <p:blipFill>
          <a:blip r:embed="rId2"/>
          <a:stretch>
            <a:fillRect/>
          </a:stretch>
        </p:blipFill>
        <p:spPr>
          <a:xfrm>
            <a:off x="1075595" y="4516477"/>
            <a:ext cx="1566254" cy="1575982"/>
          </a:xfrm>
          <a:prstGeom prst="rect">
            <a:avLst/>
          </a:prstGeom>
        </p:spPr>
      </p:pic>
      <p:pic>
        <p:nvPicPr>
          <p:cNvPr id="8" name="図 7">
            <a:extLst>
              <a:ext uri="{FF2B5EF4-FFF2-40B4-BE49-F238E27FC236}">
                <a16:creationId xmlns:a16="http://schemas.microsoft.com/office/drawing/2014/main" id="{D1E629D6-C835-4A3F-B0EC-3E8D2644E604}"/>
              </a:ext>
            </a:extLst>
          </p:cNvPr>
          <p:cNvPicPr>
            <a:picLocks noChangeAspect="1"/>
          </p:cNvPicPr>
          <p:nvPr/>
        </p:nvPicPr>
        <p:blipFill>
          <a:blip r:embed="rId3"/>
          <a:stretch>
            <a:fillRect/>
          </a:stretch>
        </p:blipFill>
        <p:spPr>
          <a:xfrm>
            <a:off x="3698366" y="4621417"/>
            <a:ext cx="1566255" cy="1471042"/>
          </a:xfrm>
          <a:prstGeom prst="rect">
            <a:avLst/>
          </a:prstGeom>
        </p:spPr>
      </p:pic>
      <p:pic>
        <p:nvPicPr>
          <p:cNvPr id="10" name="図 9">
            <a:extLst>
              <a:ext uri="{FF2B5EF4-FFF2-40B4-BE49-F238E27FC236}">
                <a16:creationId xmlns:a16="http://schemas.microsoft.com/office/drawing/2014/main" id="{B0551102-D237-4507-80E3-F48244CF0A46}"/>
              </a:ext>
            </a:extLst>
          </p:cNvPr>
          <p:cNvPicPr>
            <a:picLocks noChangeAspect="1"/>
          </p:cNvPicPr>
          <p:nvPr/>
        </p:nvPicPr>
        <p:blipFill>
          <a:blip r:embed="rId4"/>
          <a:stretch>
            <a:fillRect/>
          </a:stretch>
        </p:blipFill>
        <p:spPr>
          <a:xfrm>
            <a:off x="6527278" y="4577223"/>
            <a:ext cx="1598344" cy="1471042"/>
          </a:xfrm>
          <a:prstGeom prst="rect">
            <a:avLst/>
          </a:prstGeom>
        </p:spPr>
      </p:pic>
      <p:sp>
        <p:nvSpPr>
          <p:cNvPr id="20" name="タイトル 1">
            <a:extLst>
              <a:ext uri="{FF2B5EF4-FFF2-40B4-BE49-F238E27FC236}">
                <a16:creationId xmlns:a16="http://schemas.microsoft.com/office/drawing/2014/main" id="{FA9CE81A-A9EB-4D3C-A758-C36ADC85460F}"/>
              </a:ext>
            </a:extLst>
          </p:cNvPr>
          <p:cNvSpPr txBox="1">
            <a:spLocks/>
          </p:cNvSpPr>
          <p:nvPr/>
        </p:nvSpPr>
        <p:spPr>
          <a:xfrm>
            <a:off x="427522" y="5935799"/>
            <a:ext cx="2592289" cy="670334"/>
          </a:xfrm>
          <a:prstGeom prst="rect">
            <a:avLst/>
          </a:prstGeom>
        </p:spPr>
        <p:txBody>
          <a:bodyPr vert="horz" lIns="91440" tIns="45720" rIns="91440" bIns="45720" rtlCol="0" anchor="ctr" anchorCtr="0">
            <a:normAutofit/>
          </a:bodyPr>
          <a:lstStyle>
            <a:lvl1pPr algn="l" defTabSz="914400" rtl="0" eaLnBrk="1" latinLnBrk="0" hangingPunct="1">
              <a:lnSpc>
                <a:spcPct val="120000"/>
              </a:lnSpc>
              <a:spcBef>
                <a:spcPct val="0"/>
              </a:spcBef>
              <a:buNone/>
              <a:defRPr kumimoji="1" sz="1800" b="1" kern="1200">
                <a:solidFill>
                  <a:srgbClr val="08086C"/>
                </a:solidFill>
                <a:latin typeface="游ゴシック" panose="020B0400000000000000" pitchFamily="50" charset="-128"/>
                <a:ea typeface="游ゴシック" panose="020B0400000000000000" pitchFamily="50" charset="-128"/>
                <a:cs typeface="+mj-cs"/>
              </a:defRPr>
            </a:lvl1pPr>
          </a:lstStyle>
          <a:p>
            <a:r>
              <a:rPr lang="ja-JP" altLang="en-US" sz="1400" dirty="0">
                <a:latin typeface="Meiryo UI" panose="020B0604030504040204" pitchFamily="50" charset="-128"/>
                <a:ea typeface="Meiryo UI" panose="020B0604030504040204" pitchFamily="50" charset="-128"/>
              </a:rPr>
              <a:t>出来ないことは出来ないと伝える</a:t>
            </a:r>
          </a:p>
        </p:txBody>
      </p:sp>
      <p:sp>
        <p:nvSpPr>
          <p:cNvPr id="21" name="タイトル 1">
            <a:extLst>
              <a:ext uri="{FF2B5EF4-FFF2-40B4-BE49-F238E27FC236}">
                <a16:creationId xmlns:a16="http://schemas.microsoft.com/office/drawing/2014/main" id="{3E0C93D8-78DA-441A-9B70-6AE5303DD11D}"/>
              </a:ext>
            </a:extLst>
          </p:cNvPr>
          <p:cNvSpPr txBox="1">
            <a:spLocks/>
          </p:cNvSpPr>
          <p:nvPr/>
        </p:nvSpPr>
        <p:spPr>
          <a:xfrm>
            <a:off x="3105878" y="5935799"/>
            <a:ext cx="2592289" cy="670334"/>
          </a:xfrm>
          <a:prstGeom prst="rect">
            <a:avLst/>
          </a:prstGeom>
        </p:spPr>
        <p:txBody>
          <a:bodyPr vert="horz" lIns="91440" tIns="45720" rIns="91440" bIns="45720" rtlCol="0" anchor="ctr" anchorCtr="0">
            <a:normAutofit/>
          </a:bodyPr>
          <a:lstStyle>
            <a:lvl1pPr algn="l" defTabSz="914400" rtl="0" eaLnBrk="1" latinLnBrk="0" hangingPunct="1">
              <a:lnSpc>
                <a:spcPct val="120000"/>
              </a:lnSpc>
              <a:spcBef>
                <a:spcPct val="0"/>
              </a:spcBef>
              <a:buNone/>
              <a:defRPr kumimoji="1" sz="1800" b="1" kern="1200">
                <a:solidFill>
                  <a:srgbClr val="08086C"/>
                </a:solidFill>
                <a:latin typeface="游ゴシック" panose="020B0400000000000000" pitchFamily="50" charset="-128"/>
                <a:ea typeface="游ゴシック" panose="020B0400000000000000" pitchFamily="50" charset="-128"/>
                <a:cs typeface="+mj-cs"/>
              </a:defRPr>
            </a:lvl1pPr>
          </a:lstStyle>
          <a:p>
            <a:r>
              <a:rPr lang="ja-JP" altLang="en-US" sz="1400" dirty="0">
                <a:latin typeface="Meiryo UI" panose="020B0604030504040204" pitchFamily="50" charset="-128"/>
                <a:ea typeface="Meiryo UI" panose="020B0604030504040204" pitchFamily="50" charset="-128"/>
              </a:rPr>
              <a:t>顧客と会話し、ゴールを明確に</a:t>
            </a:r>
          </a:p>
        </p:txBody>
      </p:sp>
      <p:sp>
        <p:nvSpPr>
          <p:cNvPr id="22" name="タイトル 1">
            <a:extLst>
              <a:ext uri="{FF2B5EF4-FFF2-40B4-BE49-F238E27FC236}">
                <a16:creationId xmlns:a16="http://schemas.microsoft.com/office/drawing/2014/main" id="{7B68D614-9A19-4134-BE78-236907628A6A}"/>
              </a:ext>
            </a:extLst>
          </p:cNvPr>
          <p:cNvSpPr txBox="1">
            <a:spLocks/>
          </p:cNvSpPr>
          <p:nvPr/>
        </p:nvSpPr>
        <p:spPr>
          <a:xfrm>
            <a:off x="5620934" y="5949280"/>
            <a:ext cx="2983514" cy="670334"/>
          </a:xfrm>
          <a:prstGeom prst="rect">
            <a:avLst/>
          </a:prstGeom>
        </p:spPr>
        <p:txBody>
          <a:bodyPr vert="horz" lIns="91440" tIns="45720" rIns="91440" bIns="45720" rtlCol="0" anchor="ctr" anchorCtr="0">
            <a:normAutofit/>
          </a:bodyPr>
          <a:lstStyle>
            <a:lvl1pPr algn="l" defTabSz="914400" rtl="0" eaLnBrk="1" latinLnBrk="0" hangingPunct="1">
              <a:lnSpc>
                <a:spcPct val="120000"/>
              </a:lnSpc>
              <a:spcBef>
                <a:spcPct val="0"/>
              </a:spcBef>
              <a:buNone/>
              <a:defRPr kumimoji="1" sz="1800" b="1" kern="1200">
                <a:solidFill>
                  <a:srgbClr val="08086C"/>
                </a:solidFill>
                <a:latin typeface="游ゴシック" panose="020B0400000000000000" pitchFamily="50" charset="-128"/>
                <a:ea typeface="游ゴシック" panose="020B0400000000000000" pitchFamily="50" charset="-128"/>
                <a:cs typeface="+mj-cs"/>
              </a:defRPr>
            </a:lvl1pPr>
          </a:lstStyle>
          <a:p>
            <a:r>
              <a:rPr lang="ja-JP" altLang="en-US" sz="1400" dirty="0">
                <a:latin typeface="Meiryo UI" panose="020B0604030504040204" pitchFamily="50" charset="-128"/>
                <a:ea typeface="Meiryo UI" panose="020B0604030504040204" pitchFamily="50" charset="-128"/>
              </a:rPr>
              <a:t>期待値がずれてきたら、上司に相談</a:t>
            </a:r>
          </a:p>
        </p:txBody>
      </p:sp>
      <p:sp>
        <p:nvSpPr>
          <p:cNvPr id="23" name="タイトル 1">
            <a:extLst>
              <a:ext uri="{FF2B5EF4-FFF2-40B4-BE49-F238E27FC236}">
                <a16:creationId xmlns:a16="http://schemas.microsoft.com/office/drawing/2014/main" id="{65B1E9D0-5991-4FB9-9AB3-DBE56C3F934D}"/>
              </a:ext>
            </a:extLst>
          </p:cNvPr>
          <p:cNvSpPr txBox="1">
            <a:spLocks/>
          </p:cNvSpPr>
          <p:nvPr/>
        </p:nvSpPr>
        <p:spPr>
          <a:xfrm>
            <a:off x="179510" y="1423554"/>
            <a:ext cx="4176466" cy="670334"/>
          </a:xfrm>
          <a:prstGeom prst="rect">
            <a:avLst/>
          </a:prstGeom>
        </p:spPr>
        <p:txBody>
          <a:bodyPr vert="horz" lIns="91440" tIns="45720" rIns="91440" bIns="45720" rtlCol="0" anchor="ctr" anchorCtr="0">
            <a:noAutofit/>
          </a:bodyPr>
          <a:lstStyle>
            <a:lvl1pPr algn="l" defTabSz="914400" rtl="0" eaLnBrk="1" latinLnBrk="0" hangingPunct="1">
              <a:lnSpc>
                <a:spcPct val="120000"/>
              </a:lnSpc>
              <a:spcBef>
                <a:spcPct val="0"/>
              </a:spcBef>
              <a:buNone/>
              <a:defRPr kumimoji="1" sz="1800" b="1" kern="1200">
                <a:solidFill>
                  <a:srgbClr val="08086C"/>
                </a:solidFill>
                <a:latin typeface="游ゴシック" panose="020B0400000000000000" pitchFamily="50" charset="-128"/>
                <a:ea typeface="游ゴシック" panose="020B0400000000000000" pitchFamily="50" charset="-128"/>
                <a:cs typeface="+mj-cs"/>
              </a:defRPr>
            </a:lvl1pPr>
          </a:lstStyle>
          <a:p>
            <a:r>
              <a:rPr lang="ja-JP" altLang="en-US" sz="2400" dirty="0">
                <a:latin typeface="Meiryo UI" panose="020B0604030504040204" pitchFamily="50" charset="-128"/>
                <a:ea typeface="Meiryo UI" panose="020B0604030504040204" pitchFamily="50" charset="-128"/>
              </a:rPr>
              <a:t>期待値の調整ができないと・・・</a:t>
            </a:r>
          </a:p>
        </p:txBody>
      </p:sp>
      <p:pic>
        <p:nvPicPr>
          <p:cNvPr id="16" name="図 15">
            <a:extLst>
              <a:ext uri="{FF2B5EF4-FFF2-40B4-BE49-F238E27FC236}">
                <a16:creationId xmlns:a16="http://schemas.microsoft.com/office/drawing/2014/main" id="{7A3625D9-3370-4C1D-BEC1-DF22672FAA6E}"/>
              </a:ext>
            </a:extLst>
          </p:cNvPr>
          <p:cNvPicPr>
            <a:picLocks noChangeAspect="1"/>
          </p:cNvPicPr>
          <p:nvPr/>
        </p:nvPicPr>
        <p:blipFill>
          <a:blip r:embed="rId5"/>
          <a:stretch>
            <a:fillRect/>
          </a:stretch>
        </p:blipFill>
        <p:spPr>
          <a:xfrm>
            <a:off x="786605" y="2070198"/>
            <a:ext cx="1481138" cy="1471613"/>
          </a:xfrm>
          <a:prstGeom prst="rect">
            <a:avLst/>
          </a:prstGeom>
        </p:spPr>
      </p:pic>
      <p:sp>
        <p:nvSpPr>
          <p:cNvPr id="24" name="タイトル 1">
            <a:extLst>
              <a:ext uri="{FF2B5EF4-FFF2-40B4-BE49-F238E27FC236}">
                <a16:creationId xmlns:a16="http://schemas.microsoft.com/office/drawing/2014/main" id="{BA29E2DF-A262-4C15-94BD-83D73760C24B}"/>
              </a:ext>
            </a:extLst>
          </p:cNvPr>
          <p:cNvSpPr txBox="1">
            <a:spLocks/>
          </p:cNvSpPr>
          <p:nvPr/>
        </p:nvSpPr>
        <p:spPr>
          <a:xfrm>
            <a:off x="179510" y="3921640"/>
            <a:ext cx="4176466" cy="670334"/>
          </a:xfrm>
          <a:prstGeom prst="rect">
            <a:avLst/>
          </a:prstGeom>
        </p:spPr>
        <p:txBody>
          <a:bodyPr vert="horz" lIns="91440" tIns="45720" rIns="91440" bIns="45720" rtlCol="0" anchor="ctr" anchorCtr="0">
            <a:noAutofit/>
          </a:bodyPr>
          <a:lstStyle>
            <a:lvl1pPr algn="l" defTabSz="914400" rtl="0" eaLnBrk="1" latinLnBrk="0" hangingPunct="1">
              <a:lnSpc>
                <a:spcPct val="120000"/>
              </a:lnSpc>
              <a:spcBef>
                <a:spcPct val="0"/>
              </a:spcBef>
              <a:buNone/>
              <a:defRPr kumimoji="1" sz="1800" b="1" kern="1200">
                <a:solidFill>
                  <a:srgbClr val="08086C"/>
                </a:solidFill>
                <a:latin typeface="游ゴシック" panose="020B0400000000000000" pitchFamily="50" charset="-128"/>
                <a:ea typeface="游ゴシック" panose="020B0400000000000000" pitchFamily="50" charset="-128"/>
                <a:cs typeface="+mj-cs"/>
              </a:defRPr>
            </a:lvl1pPr>
          </a:lstStyle>
          <a:p>
            <a:r>
              <a:rPr lang="ja-JP" altLang="en-US" sz="2400" dirty="0">
                <a:latin typeface="Meiryo UI" panose="020B0604030504040204" pitchFamily="50" charset="-128"/>
                <a:ea typeface="Meiryo UI" panose="020B0604030504040204" pitchFamily="50" charset="-128"/>
              </a:rPr>
              <a:t>そうならないために・・・</a:t>
            </a:r>
          </a:p>
        </p:txBody>
      </p:sp>
      <p:sp>
        <p:nvSpPr>
          <p:cNvPr id="25" name="タイトル 1">
            <a:extLst>
              <a:ext uri="{FF2B5EF4-FFF2-40B4-BE49-F238E27FC236}">
                <a16:creationId xmlns:a16="http://schemas.microsoft.com/office/drawing/2014/main" id="{579FDA0F-D232-4649-9B13-56246044231A}"/>
              </a:ext>
            </a:extLst>
          </p:cNvPr>
          <p:cNvSpPr txBox="1">
            <a:spLocks/>
          </p:cNvSpPr>
          <p:nvPr/>
        </p:nvSpPr>
        <p:spPr>
          <a:xfrm>
            <a:off x="319692" y="3345420"/>
            <a:ext cx="2592289" cy="670334"/>
          </a:xfrm>
          <a:prstGeom prst="rect">
            <a:avLst/>
          </a:prstGeom>
        </p:spPr>
        <p:txBody>
          <a:bodyPr vert="horz" lIns="91440" tIns="45720" rIns="91440" bIns="45720" rtlCol="0" anchor="ctr" anchorCtr="0">
            <a:normAutofit fontScale="92500"/>
          </a:bodyPr>
          <a:lstStyle>
            <a:lvl1pPr algn="l" defTabSz="914400" rtl="0" eaLnBrk="1" latinLnBrk="0" hangingPunct="1">
              <a:lnSpc>
                <a:spcPct val="120000"/>
              </a:lnSpc>
              <a:spcBef>
                <a:spcPct val="0"/>
              </a:spcBef>
              <a:buNone/>
              <a:defRPr kumimoji="1" sz="1800" b="1" kern="1200">
                <a:solidFill>
                  <a:srgbClr val="08086C"/>
                </a:solidFill>
                <a:latin typeface="游ゴシック" panose="020B0400000000000000" pitchFamily="50" charset="-128"/>
                <a:ea typeface="游ゴシック" panose="020B0400000000000000" pitchFamily="50" charset="-128"/>
                <a:cs typeface="+mj-cs"/>
              </a:defRPr>
            </a:lvl1pPr>
          </a:lstStyle>
          <a:p>
            <a:r>
              <a:rPr lang="ja-JP" altLang="en-US" sz="1400" dirty="0">
                <a:latin typeface="Meiryo UI" panose="020B0604030504040204" pitchFamily="50" charset="-128"/>
                <a:ea typeface="Meiryo UI" panose="020B0604030504040204" pitchFamily="50" charset="-128"/>
              </a:rPr>
              <a:t>評価が下がる</a:t>
            </a:r>
            <a:endParaRPr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（本来はうまくいっていたとしても）</a:t>
            </a:r>
          </a:p>
        </p:txBody>
      </p:sp>
      <p:pic>
        <p:nvPicPr>
          <p:cNvPr id="28" name="図 27">
            <a:extLst>
              <a:ext uri="{FF2B5EF4-FFF2-40B4-BE49-F238E27FC236}">
                <a16:creationId xmlns:a16="http://schemas.microsoft.com/office/drawing/2014/main" id="{7B31B55D-7F1A-4C47-A469-AD9BCEB32255}"/>
              </a:ext>
            </a:extLst>
          </p:cNvPr>
          <p:cNvPicPr>
            <a:picLocks noChangeAspect="1"/>
          </p:cNvPicPr>
          <p:nvPr/>
        </p:nvPicPr>
        <p:blipFill>
          <a:blip r:embed="rId6"/>
          <a:stretch>
            <a:fillRect/>
          </a:stretch>
        </p:blipFill>
        <p:spPr>
          <a:xfrm>
            <a:off x="2976563" y="1947863"/>
            <a:ext cx="1505408" cy="1397558"/>
          </a:xfrm>
          <a:prstGeom prst="rect">
            <a:avLst/>
          </a:prstGeom>
        </p:spPr>
      </p:pic>
      <p:pic>
        <p:nvPicPr>
          <p:cNvPr id="30" name="図 29">
            <a:extLst>
              <a:ext uri="{FF2B5EF4-FFF2-40B4-BE49-F238E27FC236}">
                <a16:creationId xmlns:a16="http://schemas.microsoft.com/office/drawing/2014/main" id="{47DD8C30-5877-4F3C-AF35-7CA020A24928}"/>
              </a:ext>
            </a:extLst>
          </p:cNvPr>
          <p:cNvPicPr>
            <a:picLocks noChangeAspect="1"/>
          </p:cNvPicPr>
          <p:nvPr/>
        </p:nvPicPr>
        <p:blipFill>
          <a:blip r:embed="rId7"/>
          <a:stretch>
            <a:fillRect/>
          </a:stretch>
        </p:blipFill>
        <p:spPr>
          <a:xfrm>
            <a:off x="6234687" y="2070198"/>
            <a:ext cx="1662113" cy="1485900"/>
          </a:xfrm>
          <a:prstGeom prst="rect">
            <a:avLst/>
          </a:prstGeom>
        </p:spPr>
      </p:pic>
      <p:sp>
        <p:nvSpPr>
          <p:cNvPr id="31" name="タイトル 1">
            <a:extLst>
              <a:ext uri="{FF2B5EF4-FFF2-40B4-BE49-F238E27FC236}">
                <a16:creationId xmlns:a16="http://schemas.microsoft.com/office/drawing/2014/main" id="{C0A69019-2AC9-4B7B-A17C-C72E81BC91E4}"/>
              </a:ext>
            </a:extLst>
          </p:cNvPr>
          <p:cNvSpPr txBox="1">
            <a:spLocks/>
          </p:cNvSpPr>
          <p:nvPr/>
        </p:nvSpPr>
        <p:spPr>
          <a:xfrm>
            <a:off x="6012159" y="3394022"/>
            <a:ext cx="2592289" cy="670334"/>
          </a:xfrm>
          <a:prstGeom prst="rect">
            <a:avLst/>
          </a:prstGeom>
        </p:spPr>
        <p:txBody>
          <a:bodyPr vert="horz" lIns="91440" tIns="45720" rIns="91440" bIns="45720" rtlCol="0" anchor="ctr" anchorCtr="0">
            <a:normAutofit/>
          </a:bodyPr>
          <a:lstStyle>
            <a:lvl1pPr algn="l" defTabSz="914400" rtl="0" eaLnBrk="1" latinLnBrk="0" hangingPunct="1">
              <a:lnSpc>
                <a:spcPct val="120000"/>
              </a:lnSpc>
              <a:spcBef>
                <a:spcPct val="0"/>
              </a:spcBef>
              <a:buNone/>
              <a:defRPr kumimoji="1" sz="1800" b="1" kern="1200">
                <a:solidFill>
                  <a:srgbClr val="08086C"/>
                </a:solidFill>
                <a:latin typeface="游ゴシック" panose="020B0400000000000000" pitchFamily="50" charset="-128"/>
                <a:ea typeface="游ゴシック" panose="020B0400000000000000" pitchFamily="50" charset="-128"/>
                <a:cs typeface="+mj-cs"/>
              </a:defRPr>
            </a:lvl1pPr>
          </a:lstStyle>
          <a:p>
            <a:r>
              <a:rPr lang="ja-JP" altLang="en-US" sz="1400" dirty="0">
                <a:latin typeface="Meiryo UI" panose="020B0604030504040204" pitchFamily="50" charset="-128"/>
                <a:ea typeface="Meiryo UI" panose="020B0604030504040204" pitchFamily="50" charset="-128"/>
              </a:rPr>
              <a:t>要求にこたえるためにどんどん疲弊する</a:t>
            </a:r>
          </a:p>
        </p:txBody>
      </p:sp>
      <p:sp>
        <p:nvSpPr>
          <p:cNvPr id="32" name="タイトル 1">
            <a:extLst>
              <a:ext uri="{FF2B5EF4-FFF2-40B4-BE49-F238E27FC236}">
                <a16:creationId xmlns:a16="http://schemas.microsoft.com/office/drawing/2014/main" id="{75A5C5EC-B0F7-4CC8-9631-2A51CBC2EAB2}"/>
              </a:ext>
            </a:extLst>
          </p:cNvPr>
          <p:cNvSpPr txBox="1">
            <a:spLocks/>
          </p:cNvSpPr>
          <p:nvPr/>
        </p:nvSpPr>
        <p:spPr>
          <a:xfrm>
            <a:off x="2988160" y="3279171"/>
            <a:ext cx="2592289" cy="670334"/>
          </a:xfrm>
          <a:prstGeom prst="rect">
            <a:avLst/>
          </a:prstGeom>
        </p:spPr>
        <p:txBody>
          <a:bodyPr vert="horz" lIns="91440" tIns="45720" rIns="91440" bIns="45720" rtlCol="0" anchor="ctr" anchorCtr="0">
            <a:normAutofit/>
          </a:bodyPr>
          <a:lstStyle>
            <a:lvl1pPr algn="l" defTabSz="914400" rtl="0" eaLnBrk="1" latinLnBrk="0" hangingPunct="1">
              <a:lnSpc>
                <a:spcPct val="120000"/>
              </a:lnSpc>
              <a:spcBef>
                <a:spcPct val="0"/>
              </a:spcBef>
              <a:buNone/>
              <a:defRPr kumimoji="1" sz="1800" b="1" kern="1200">
                <a:solidFill>
                  <a:srgbClr val="08086C"/>
                </a:solidFill>
                <a:latin typeface="游ゴシック" panose="020B0400000000000000" pitchFamily="50" charset="-128"/>
                <a:ea typeface="游ゴシック" panose="020B0400000000000000" pitchFamily="50" charset="-128"/>
                <a:cs typeface="+mj-cs"/>
              </a:defRPr>
            </a:lvl1pPr>
          </a:lstStyle>
          <a:p>
            <a:r>
              <a:rPr lang="ja-JP" altLang="en-US" sz="1400" dirty="0">
                <a:latin typeface="Meiryo UI" panose="020B0604030504040204" pitchFamily="50" charset="-128"/>
                <a:ea typeface="Meiryo UI" panose="020B0604030504040204" pitchFamily="50" charset="-128"/>
              </a:rPr>
              <a:t>要求がどんどん高まる</a:t>
            </a:r>
          </a:p>
        </p:txBody>
      </p:sp>
    </p:spTree>
    <p:extLst>
      <p:ext uri="{BB962C8B-B14F-4D97-AF65-F5344CB8AC3E}">
        <p14:creationId xmlns:p14="http://schemas.microsoft.com/office/powerpoint/2010/main" val="2555439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EEBF8E-AB32-47AC-B67D-83266AA6AD4F}"/>
              </a:ext>
            </a:extLst>
          </p:cNvPr>
          <p:cNvSpPr>
            <a:spLocks noGrp="1"/>
          </p:cNvSpPr>
          <p:nvPr>
            <p:ph type="ctrTitle"/>
          </p:nvPr>
        </p:nvSpPr>
        <p:spPr/>
        <p:txBody>
          <a:bodyPr/>
          <a:lstStyle/>
          <a:p>
            <a:r>
              <a:rPr kumimoji="1" lang="en-US" altLang="ja-JP" dirty="0">
                <a:latin typeface="Meiryo UI" panose="020B0604030504040204" pitchFamily="50" charset="-128"/>
                <a:ea typeface="Meiryo UI" panose="020B0604030504040204" pitchFamily="50" charset="-128"/>
              </a:rPr>
              <a:t>PJ</a:t>
            </a:r>
            <a:r>
              <a:rPr kumimoji="1" lang="ja-JP" altLang="en-US" dirty="0">
                <a:latin typeface="Meiryo UI" panose="020B0604030504040204" pitchFamily="50" charset="-128"/>
                <a:ea typeface="Meiryo UI" panose="020B0604030504040204" pitchFamily="50" charset="-128"/>
              </a:rPr>
              <a:t>立ち上げ</a:t>
            </a:r>
            <a:r>
              <a:rPr kumimoji="1" lang="en-US" altLang="ja-JP" dirty="0">
                <a:latin typeface="Meiryo UI" panose="020B0604030504040204" pitchFamily="50" charset="-128"/>
                <a:ea typeface="Meiryo UI" panose="020B0604030504040204" pitchFamily="50" charset="-128"/>
              </a:rPr>
              <a:t>10</a:t>
            </a:r>
            <a:r>
              <a:rPr kumimoji="1" lang="ja-JP" altLang="en-US" dirty="0">
                <a:latin typeface="Meiryo UI" panose="020B0604030504040204" pitchFamily="50" charset="-128"/>
                <a:ea typeface="Meiryo UI" panose="020B0604030504040204" pitchFamily="50" charset="-128"/>
              </a:rPr>
              <a:t>か条</a:t>
            </a:r>
          </a:p>
        </p:txBody>
      </p:sp>
      <p:sp>
        <p:nvSpPr>
          <p:cNvPr id="3" name="スライド番号プレースホルダー 2">
            <a:extLst>
              <a:ext uri="{FF2B5EF4-FFF2-40B4-BE49-F238E27FC236}">
                <a16:creationId xmlns:a16="http://schemas.microsoft.com/office/drawing/2014/main" id="{1203FD1B-D7DD-4C02-98E9-6479D52CD69F}"/>
              </a:ext>
            </a:extLst>
          </p:cNvPr>
          <p:cNvSpPr>
            <a:spLocks noGrp="1"/>
          </p:cNvSpPr>
          <p:nvPr>
            <p:ph type="sldNum" sz="quarter" idx="4"/>
          </p:nvPr>
        </p:nvSpPr>
        <p:spPr/>
        <p:txBody>
          <a:bodyPr/>
          <a:lstStyle/>
          <a:p>
            <a:fld id="{FB3508C7-2FE0-4945-9CBD-863E05F850D2}" type="slidenum">
              <a:rPr lang="ja-JP" altLang="en-US" smtClean="0"/>
              <a:pPr/>
              <a:t>5</a:t>
            </a:fld>
            <a:endParaRPr lang="ja-JP" altLang="en-US" dirty="0"/>
          </a:p>
        </p:txBody>
      </p:sp>
      <p:sp>
        <p:nvSpPr>
          <p:cNvPr id="4" name="テキスト プレースホルダー 3">
            <a:extLst>
              <a:ext uri="{FF2B5EF4-FFF2-40B4-BE49-F238E27FC236}">
                <a16:creationId xmlns:a16="http://schemas.microsoft.com/office/drawing/2014/main" id="{0843EDC4-C341-4C9C-8768-90877B06743D}"/>
              </a:ext>
            </a:extLst>
          </p:cNvPr>
          <p:cNvSpPr>
            <a:spLocks noGrp="1"/>
          </p:cNvSpPr>
          <p:nvPr>
            <p:ph type="body" sz="quarter" idx="10"/>
          </p:nvPr>
        </p:nvSpPr>
        <p:spPr>
          <a:xfrm>
            <a:off x="179512" y="674566"/>
            <a:ext cx="8641556" cy="6109247"/>
          </a:xfrm>
        </p:spPr>
        <p:txBody>
          <a:bodyPr>
            <a:normAutofit/>
          </a:bodyPr>
          <a:lstStyle/>
          <a:p>
            <a:pPr algn="l"/>
            <a:r>
              <a:rPr lang="ja-JP" altLang="en-US" dirty="0">
                <a:latin typeface="Meiryo UI" panose="020B0604030504040204" pitchFamily="50" charset="-128"/>
                <a:ea typeface="Meiryo UI" panose="020B0604030504040204" pitchFamily="50" charset="-128"/>
              </a:rPr>
              <a:t>③高速な仮説検証：とにかく仮説検証の繰り返し。できるだけ早くトライ・失敗・成功する</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a:t>
            </a:r>
            <a:r>
              <a:rPr lang="en-US" altLang="ja-JP" dirty="0">
                <a:latin typeface="Meiryo UI" panose="020B0604030504040204" pitchFamily="50" charset="-128"/>
                <a:ea typeface="Meiryo UI" panose="020B0604030504040204" pitchFamily="50" charset="-128"/>
              </a:rPr>
              <a:t>1</a:t>
            </a:r>
            <a:r>
              <a:rPr lang="ja-JP" altLang="en-US" dirty="0">
                <a:latin typeface="Meiryo UI" panose="020B0604030504040204" pitchFamily="50" charset="-128"/>
                <a:ea typeface="Meiryo UI" panose="020B0604030504040204" pitchFamily="50" charset="-128"/>
              </a:rPr>
              <a:t>週間でやろうとしていることは、</a:t>
            </a:r>
            <a:r>
              <a:rPr lang="en-US" altLang="ja-JP" dirty="0">
                <a:latin typeface="Meiryo UI" panose="020B0604030504040204" pitchFamily="50" charset="-128"/>
                <a:ea typeface="Meiryo UI" panose="020B0604030504040204" pitchFamily="50" charset="-128"/>
              </a:rPr>
              <a:t>3</a:t>
            </a:r>
            <a:r>
              <a:rPr lang="ja-JP" altLang="en-US" dirty="0">
                <a:latin typeface="Meiryo UI" panose="020B0604030504040204" pitchFamily="50" charset="-128"/>
                <a:ea typeface="Meiryo UI" panose="020B0604030504040204" pitchFamily="50" charset="-128"/>
              </a:rPr>
              <a:t>日でできないのか？</a:t>
            </a:r>
            <a:endParaRPr lang="en-US" altLang="ja-JP" dirty="0">
              <a:latin typeface="Meiryo UI" panose="020B0604030504040204" pitchFamily="50" charset="-128"/>
              <a:ea typeface="Meiryo UI" panose="020B0604030504040204" pitchFamily="50" charset="-128"/>
            </a:endParaRPr>
          </a:p>
          <a:p>
            <a:pPr algn="l"/>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a:t>
            </a:r>
            <a:r>
              <a:rPr lang="en-US" altLang="ja-JP" dirty="0">
                <a:latin typeface="Meiryo UI" panose="020B0604030504040204" pitchFamily="50" charset="-128"/>
                <a:ea typeface="Meiryo UI" panose="020B0604030504040204" pitchFamily="50" charset="-128"/>
              </a:rPr>
              <a:t>PJ</a:t>
            </a:r>
            <a:r>
              <a:rPr lang="ja-JP" altLang="en-US" dirty="0">
                <a:latin typeface="Meiryo UI" panose="020B0604030504040204" pitchFamily="50" charset="-128"/>
                <a:ea typeface="Meiryo UI" panose="020B0604030504040204" pitchFamily="50" charset="-128"/>
              </a:rPr>
              <a:t>の期間は限られていて、</a:t>
            </a:r>
            <a:r>
              <a:rPr lang="en-US" altLang="ja-JP" dirty="0">
                <a:latin typeface="Meiryo UI" panose="020B0604030504040204" pitchFamily="50" charset="-128"/>
                <a:ea typeface="Meiryo UI" panose="020B0604030504040204" pitchFamily="50" charset="-128"/>
              </a:rPr>
              <a:t>2</a:t>
            </a:r>
            <a:r>
              <a:rPr lang="ja-JP" altLang="en-US" dirty="0">
                <a:latin typeface="Meiryo UI" panose="020B0604030504040204" pitchFamily="50" charset="-128"/>
                <a:ea typeface="Meiryo UI" panose="020B0604030504040204" pitchFamily="50" charset="-128"/>
              </a:rPr>
              <a:t>か月目の終わりには生死が決まります。</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a:t>
            </a:r>
            <a:r>
              <a:rPr lang="en-US" altLang="ja-JP" dirty="0">
                <a:latin typeface="Meiryo UI" panose="020B0604030504040204" pitchFamily="50" charset="-128"/>
                <a:ea typeface="Meiryo UI" panose="020B0604030504040204" pitchFamily="50" charset="-128"/>
              </a:rPr>
              <a:t>3</a:t>
            </a:r>
            <a:r>
              <a:rPr lang="ja-JP" altLang="en-US" dirty="0">
                <a:latin typeface="Meiryo UI" panose="020B0604030504040204" pitchFamily="50" charset="-128"/>
                <a:ea typeface="Meiryo UI" panose="020B0604030504040204" pitchFamily="50" charset="-128"/>
              </a:rPr>
              <a:t>か月契約の更新時期は、</a:t>
            </a:r>
            <a:r>
              <a:rPr lang="en-US" altLang="ja-JP" dirty="0">
                <a:latin typeface="Meiryo UI" panose="020B0604030504040204" pitchFamily="50" charset="-128"/>
                <a:ea typeface="Meiryo UI" panose="020B0604030504040204" pitchFamily="50" charset="-128"/>
              </a:rPr>
              <a:t>1</a:t>
            </a:r>
            <a:r>
              <a:rPr lang="ja-JP" altLang="en-US" dirty="0">
                <a:latin typeface="Meiryo UI" panose="020B0604030504040204" pitchFamily="50" charset="-128"/>
                <a:ea typeface="Meiryo UI" panose="020B0604030504040204" pitchFamily="50" charset="-128"/>
              </a:rPr>
              <a:t>か月前までなので、</a:t>
            </a:r>
            <a:r>
              <a:rPr lang="en-US" altLang="ja-JP" dirty="0">
                <a:latin typeface="Meiryo UI" panose="020B0604030504040204" pitchFamily="50" charset="-128"/>
                <a:ea typeface="Meiryo UI" panose="020B0604030504040204" pitchFamily="50" charset="-128"/>
              </a:rPr>
              <a:t>2</a:t>
            </a:r>
            <a:r>
              <a:rPr lang="ja-JP" altLang="en-US" dirty="0">
                <a:latin typeface="Meiryo UI" panose="020B0604030504040204" pitchFamily="50" charset="-128"/>
                <a:ea typeface="Meiryo UI" panose="020B0604030504040204" pitchFamily="50" charset="-128"/>
              </a:rPr>
              <a:t>か月目末に</a:t>
            </a:r>
            <a:r>
              <a:rPr lang="en-US" altLang="ja-JP" dirty="0">
                <a:latin typeface="Meiryo UI" panose="020B0604030504040204" pitchFamily="50" charset="-128"/>
                <a:ea typeface="Meiryo UI" panose="020B0604030504040204" pitchFamily="50" charset="-128"/>
              </a:rPr>
              <a:t>4</a:t>
            </a:r>
            <a:r>
              <a:rPr lang="ja-JP" altLang="en-US" dirty="0">
                <a:latin typeface="Meiryo UI" panose="020B0604030504040204" pitchFamily="50" charset="-128"/>
                <a:ea typeface="Meiryo UI" panose="020B0604030504040204" pitchFamily="50" charset="-128"/>
              </a:rPr>
              <a:t>か月目以降ジャッジ）</a:t>
            </a:r>
            <a:endParaRPr lang="en-US" altLang="ja-JP" dirty="0">
              <a:latin typeface="Meiryo UI" panose="020B0604030504040204" pitchFamily="50" charset="-128"/>
              <a:ea typeface="Meiryo UI" panose="020B0604030504040204" pitchFamily="50" charset="-128"/>
            </a:endParaRPr>
          </a:p>
          <a:p>
            <a:pPr algn="l"/>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a:t>
            </a:r>
            <a:r>
              <a:rPr lang="en-US" altLang="ja-JP" dirty="0">
                <a:latin typeface="Meiryo UI" panose="020B0604030504040204" pitchFamily="50" charset="-128"/>
                <a:ea typeface="Meiryo UI" panose="020B0604030504040204" pitchFamily="50" charset="-128"/>
              </a:rPr>
              <a:t>PJ</a:t>
            </a:r>
            <a:r>
              <a:rPr lang="ja-JP" altLang="en-US" dirty="0">
                <a:latin typeface="Meiryo UI" panose="020B0604030504040204" pitchFamily="50" charset="-128"/>
                <a:ea typeface="Meiryo UI" panose="020B0604030504040204" pitchFamily="50" charset="-128"/>
              </a:rPr>
              <a:t>立ち上げ前に事前準備は完了し、</a:t>
            </a:r>
            <a:r>
              <a:rPr lang="en-US" altLang="ja-JP" dirty="0">
                <a:latin typeface="Meiryo UI" panose="020B0604030504040204" pitchFamily="50" charset="-128"/>
                <a:ea typeface="Meiryo UI" panose="020B0604030504040204" pitchFamily="50" charset="-128"/>
              </a:rPr>
              <a:t>PJ</a:t>
            </a:r>
            <a:r>
              <a:rPr lang="ja-JP" altLang="en-US" dirty="0">
                <a:latin typeface="Meiryo UI" panose="020B0604030504040204" pitchFamily="50" charset="-128"/>
                <a:ea typeface="Meiryo UI" panose="020B0604030504040204" pitchFamily="50" charset="-128"/>
              </a:rPr>
              <a:t>初日に最終準備、</a:t>
            </a:r>
            <a:r>
              <a:rPr lang="en-US" altLang="ja-JP" dirty="0">
                <a:latin typeface="Meiryo UI" panose="020B0604030504040204" pitchFamily="50" charset="-128"/>
                <a:ea typeface="Meiryo UI" panose="020B0604030504040204" pitchFamily="50" charset="-128"/>
              </a:rPr>
              <a:t>PJ2</a:t>
            </a:r>
            <a:r>
              <a:rPr lang="ja-JP" altLang="en-US" dirty="0">
                <a:latin typeface="Meiryo UI" panose="020B0604030504040204" pitchFamily="50" charset="-128"/>
                <a:ea typeface="Meiryo UI" panose="020B0604030504040204" pitchFamily="50" charset="-128"/>
              </a:rPr>
              <a:t>日目には試験アプローチ、</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　</a:t>
            </a:r>
            <a:r>
              <a:rPr lang="en-US" altLang="ja-JP" dirty="0">
                <a:latin typeface="Meiryo UI" panose="020B0604030504040204" pitchFamily="50" charset="-128"/>
                <a:ea typeface="Meiryo UI" panose="020B0604030504040204" pitchFamily="50" charset="-128"/>
              </a:rPr>
              <a:t>PJ6</a:t>
            </a:r>
            <a:r>
              <a:rPr lang="ja-JP" altLang="en-US" dirty="0">
                <a:latin typeface="Meiryo UI" panose="020B0604030504040204" pitchFamily="50" charset="-128"/>
                <a:ea typeface="Meiryo UI" panose="020B0604030504040204" pitchFamily="50" charset="-128"/>
              </a:rPr>
              <a:t>日目には計画通りの</a:t>
            </a:r>
            <a:r>
              <a:rPr lang="en-US" altLang="ja-JP" dirty="0">
                <a:latin typeface="Meiryo UI" panose="020B0604030504040204" pitchFamily="50" charset="-128"/>
                <a:ea typeface="Meiryo UI" panose="020B0604030504040204" pitchFamily="50" charset="-128"/>
              </a:rPr>
              <a:t>1</a:t>
            </a:r>
            <a:r>
              <a:rPr lang="ja-JP" altLang="en-US" dirty="0">
                <a:latin typeface="Meiryo UI" panose="020B0604030504040204" pitchFamily="50" charset="-128"/>
                <a:ea typeface="Meiryo UI" panose="020B0604030504040204" pitchFamily="50" charset="-128"/>
              </a:rPr>
              <a:t>日当たり</a:t>
            </a:r>
            <a:r>
              <a:rPr lang="en-US" altLang="ja-JP" dirty="0">
                <a:latin typeface="Meiryo UI" panose="020B0604030504040204" pitchFamily="50" charset="-128"/>
                <a:ea typeface="Meiryo UI" panose="020B0604030504040204" pitchFamily="50" charset="-128"/>
              </a:rPr>
              <a:t>KPI</a:t>
            </a:r>
            <a:r>
              <a:rPr lang="ja-JP" altLang="en-US" dirty="0">
                <a:latin typeface="Meiryo UI" panose="020B0604030504040204" pitchFamily="50" charset="-128"/>
                <a:ea typeface="Meiryo UI" panose="020B0604030504040204" pitchFamily="50" charset="-128"/>
              </a:rPr>
              <a:t>成果創出　できるくらいの速度</a:t>
            </a:r>
            <a:endParaRPr lang="en-US" altLang="ja-JP" dirty="0">
              <a:latin typeface="Meiryo UI" panose="020B0604030504040204" pitchFamily="50" charset="-128"/>
              <a:ea typeface="Meiryo UI" panose="020B0604030504040204" pitchFamily="50" charset="-128"/>
            </a:endParaRPr>
          </a:p>
          <a:p>
            <a:pPr algn="l"/>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●できるだけ早く、できるだけ多くの戦略戦術をトライし、失敗・成功しておく</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　</a:t>
            </a:r>
            <a:r>
              <a:rPr lang="en-US" altLang="ja-JP" dirty="0">
                <a:latin typeface="Meiryo UI" panose="020B0604030504040204" pitchFamily="50" charset="-128"/>
                <a:ea typeface="Meiryo UI" panose="020B0604030504040204" pitchFamily="50" charset="-128"/>
              </a:rPr>
              <a:t>1</a:t>
            </a:r>
            <a:r>
              <a:rPr lang="ja-JP" altLang="en-US" dirty="0">
                <a:latin typeface="Meiryo UI" panose="020B0604030504040204" pitchFamily="50" charset="-128"/>
                <a:ea typeface="Meiryo UI" panose="020B0604030504040204" pitchFamily="50" charset="-128"/>
              </a:rPr>
              <a:t>か月で</a:t>
            </a:r>
            <a:r>
              <a:rPr lang="en-US" altLang="ja-JP" dirty="0">
                <a:latin typeface="Meiryo UI" panose="020B0604030504040204" pitchFamily="50" charset="-128"/>
                <a:ea typeface="Meiryo UI" panose="020B0604030504040204" pitchFamily="50" charset="-128"/>
              </a:rPr>
              <a:t>1</a:t>
            </a:r>
            <a:r>
              <a:rPr lang="ja-JP" altLang="en-US" dirty="0">
                <a:latin typeface="Meiryo UI" panose="020B0604030504040204" pitchFamily="50" charset="-128"/>
                <a:ea typeface="Meiryo UI" panose="020B0604030504040204" pitchFamily="50" charset="-128"/>
              </a:rPr>
              <a:t>つのトライをして失敗した場合、残りの猶予は</a:t>
            </a:r>
            <a:r>
              <a:rPr lang="en-US" altLang="ja-JP" dirty="0">
                <a:latin typeface="Meiryo UI" panose="020B0604030504040204" pitchFamily="50" charset="-128"/>
                <a:ea typeface="Meiryo UI" panose="020B0604030504040204" pitchFamily="50" charset="-128"/>
              </a:rPr>
              <a:t>4</a:t>
            </a:r>
            <a:r>
              <a:rPr lang="ja-JP" altLang="en-US" dirty="0">
                <a:latin typeface="Meiryo UI" panose="020B0604030504040204" pitchFamily="50" charset="-128"/>
                <a:ea typeface="Meiryo UI" panose="020B0604030504040204" pitchFamily="50" charset="-128"/>
              </a:rPr>
              <a:t>週間しか残されていない。</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　逆に、</a:t>
            </a:r>
            <a:r>
              <a:rPr lang="en-US" altLang="ja-JP" dirty="0">
                <a:latin typeface="Meiryo UI" panose="020B0604030504040204" pitchFamily="50" charset="-128"/>
                <a:ea typeface="Meiryo UI" panose="020B0604030504040204" pitchFamily="50" charset="-128"/>
              </a:rPr>
              <a:t>1</a:t>
            </a:r>
            <a:r>
              <a:rPr lang="ja-JP" altLang="en-US" dirty="0">
                <a:latin typeface="Meiryo UI" panose="020B0604030504040204" pitchFamily="50" charset="-128"/>
                <a:ea typeface="Meiryo UI" panose="020B0604030504040204" pitchFamily="50" charset="-128"/>
              </a:rPr>
              <a:t>週間で</a:t>
            </a:r>
            <a:r>
              <a:rPr lang="en-US" altLang="ja-JP" dirty="0">
                <a:latin typeface="Meiryo UI" panose="020B0604030504040204" pitchFamily="50" charset="-128"/>
                <a:ea typeface="Meiryo UI" panose="020B0604030504040204" pitchFamily="50" charset="-128"/>
              </a:rPr>
              <a:t>1</a:t>
            </a:r>
            <a:r>
              <a:rPr lang="ja-JP" altLang="en-US" dirty="0">
                <a:latin typeface="Meiryo UI" panose="020B0604030504040204" pitchFamily="50" charset="-128"/>
                <a:ea typeface="Meiryo UI" panose="020B0604030504040204" pitchFamily="50" charset="-128"/>
              </a:rPr>
              <a:t>つのトライをして失敗しても、残り</a:t>
            </a:r>
            <a:r>
              <a:rPr lang="en-US" altLang="ja-JP" dirty="0">
                <a:latin typeface="Meiryo UI" panose="020B0604030504040204" pitchFamily="50" charset="-128"/>
                <a:ea typeface="Meiryo UI" panose="020B0604030504040204" pitchFamily="50" charset="-128"/>
              </a:rPr>
              <a:t>7</a:t>
            </a:r>
            <a:r>
              <a:rPr lang="ja-JP" altLang="en-US" dirty="0">
                <a:latin typeface="Meiryo UI" panose="020B0604030504040204" pitchFamily="50" charset="-128"/>
                <a:ea typeface="Meiryo UI" panose="020B0604030504040204" pitchFamily="50" charset="-128"/>
              </a:rPr>
              <a:t>週間も残されている</a:t>
            </a:r>
            <a:endParaRPr lang="en-US" altLang="ja-JP" dirty="0">
              <a:latin typeface="Meiryo UI" panose="020B0604030504040204" pitchFamily="50" charset="-128"/>
              <a:ea typeface="Meiryo UI" panose="020B0604030504040204" pitchFamily="50" charset="-128"/>
            </a:endParaRPr>
          </a:p>
          <a:p>
            <a:pPr algn="l"/>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●どこまでいってもやってみた方が早い</a:t>
            </a:r>
            <a:endParaRPr lang="en-US" altLang="ja-JP"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409290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EEBF8E-AB32-47AC-B67D-83266AA6AD4F}"/>
              </a:ext>
            </a:extLst>
          </p:cNvPr>
          <p:cNvSpPr>
            <a:spLocks noGrp="1"/>
          </p:cNvSpPr>
          <p:nvPr>
            <p:ph type="ctrTitle"/>
          </p:nvPr>
        </p:nvSpPr>
        <p:spPr/>
        <p:txBody>
          <a:bodyPr/>
          <a:lstStyle/>
          <a:p>
            <a:r>
              <a:rPr kumimoji="1" lang="en-US" altLang="ja-JP" dirty="0">
                <a:latin typeface="Meiryo UI" panose="020B0604030504040204" pitchFamily="50" charset="-128"/>
                <a:ea typeface="Meiryo UI" panose="020B0604030504040204" pitchFamily="50" charset="-128"/>
              </a:rPr>
              <a:t>PJ</a:t>
            </a:r>
            <a:r>
              <a:rPr kumimoji="1" lang="ja-JP" altLang="en-US" dirty="0">
                <a:latin typeface="Meiryo UI" panose="020B0604030504040204" pitchFamily="50" charset="-128"/>
                <a:ea typeface="Meiryo UI" panose="020B0604030504040204" pitchFamily="50" charset="-128"/>
              </a:rPr>
              <a:t>立ち上げ</a:t>
            </a:r>
            <a:r>
              <a:rPr kumimoji="1" lang="en-US" altLang="ja-JP" dirty="0">
                <a:latin typeface="Meiryo UI" panose="020B0604030504040204" pitchFamily="50" charset="-128"/>
                <a:ea typeface="Meiryo UI" panose="020B0604030504040204" pitchFamily="50" charset="-128"/>
              </a:rPr>
              <a:t>10</a:t>
            </a:r>
            <a:r>
              <a:rPr kumimoji="1" lang="ja-JP" altLang="en-US" dirty="0">
                <a:latin typeface="Meiryo UI" panose="020B0604030504040204" pitchFamily="50" charset="-128"/>
                <a:ea typeface="Meiryo UI" panose="020B0604030504040204" pitchFamily="50" charset="-128"/>
              </a:rPr>
              <a:t>か条</a:t>
            </a:r>
          </a:p>
        </p:txBody>
      </p:sp>
      <p:sp>
        <p:nvSpPr>
          <p:cNvPr id="3" name="スライド番号プレースホルダー 2">
            <a:extLst>
              <a:ext uri="{FF2B5EF4-FFF2-40B4-BE49-F238E27FC236}">
                <a16:creationId xmlns:a16="http://schemas.microsoft.com/office/drawing/2014/main" id="{1203FD1B-D7DD-4C02-98E9-6479D52CD69F}"/>
              </a:ext>
            </a:extLst>
          </p:cNvPr>
          <p:cNvSpPr>
            <a:spLocks noGrp="1"/>
          </p:cNvSpPr>
          <p:nvPr>
            <p:ph type="sldNum" sz="quarter" idx="4"/>
          </p:nvPr>
        </p:nvSpPr>
        <p:spPr/>
        <p:txBody>
          <a:bodyPr/>
          <a:lstStyle/>
          <a:p>
            <a:fld id="{FB3508C7-2FE0-4945-9CBD-863E05F850D2}" type="slidenum">
              <a:rPr lang="ja-JP" altLang="en-US" smtClean="0"/>
              <a:pPr/>
              <a:t>6</a:t>
            </a:fld>
            <a:endParaRPr lang="ja-JP" altLang="en-US" dirty="0"/>
          </a:p>
        </p:txBody>
      </p:sp>
      <p:sp>
        <p:nvSpPr>
          <p:cNvPr id="4" name="テキスト プレースホルダー 3">
            <a:extLst>
              <a:ext uri="{FF2B5EF4-FFF2-40B4-BE49-F238E27FC236}">
                <a16:creationId xmlns:a16="http://schemas.microsoft.com/office/drawing/2014/main" id="{0843EDC4-C341-4C9C-8768-90877B06743D}"/>
              </a:ext>
            </a:extLst>
          </p:cNvPr>
          <p:cNvSpPr>
            <a:spLocks noGrp="1"/>
          </p:cNvSpPr>
          <p:nvPr>
            <p:ph type="body" sz="quarter" idx="10"/>
          </p:nvPr>
        </p:nvSpPr>
        <p:spPr>
          <a:xfrm>
            <a:off x="179512" y="674566"/>
            <a:ext cx="8641556" cy="6109247"/>
          </a:xfrm>
        </p:spPr>
        <p:txBody>
          <a:bodyPr>
            <a:normAutofit/>
          </a:bodyPr>
          <a:lstStyle/>
          <a:p>
            <a:pPr algn="l"/>
            <a:r>
              <a:rPr lang="ja-JP" altLang="en-US" dirty="0">
                <a:latin typeface="Meiryo UI" panose="020B0604030504040204" pitchFamily="50" charset="-128"/>
                <a:ea typeface="Meiryo UI" panose="020B0604030504040204" pitchFamily="50" charset="-128"/>
              </a:rPr>
              <a:t>④最初が肝心：最初の信用は、</a:t>
            </a:r>
            <a:r>
              <a:rPr lang="en-US" altLang="ja-JP" dirty="0">
                <a:latin typeface="Meiryo UI" panose="020B0604030504040204" pitchFamily="50" charset="-128"/>
                <a:ea typeface="Meiryo UI" panose="020B0604030504040204" pitchFamily="50" charset="-128"/>
              </a:rPr>
              <a:t>PJ</a:t>
            </a:r>
            <a:r>
              <a:rPr lang="ja-JP" altLang="en-US" dirty="0">
                <a:latin typeface="Meiryo UI" panose="020B0604030504040204" pitchFamily="50" charset="-128"/>
                <a:ea typeface="Meiryo UI" panose="020B0604030504040204" pitchFamily="50" charset="-128"/>
              </a:rPr>
              <a:t>人生にわたって</a:t>
            </a:r>
            <a:r>
              <a:rPr lang="en-US" altLang="ja-JP" dirty="0">
                <a:latin typeface="Meiryo UI" panose="020B0604030504040204" pitchFamily="50" charset="-128"/>
                <a:ea typeface="Meiryo UI" panose="020B0604030504040204" pitchFamily="50" charset="-128"/>
              </a:rPr>
              <a:t>PJ</a:t>
            </a:r>
            <a:r>
              <a:rPr lang="ja-JP" altLang="en-US" dirty="0">
                <a:latin typeface="Meiryo UI" panose="020B0604030504040204" pitchFamily="50" charset="-128"/>
                <a:ea typeface="Meiryo UI" panose="020B0604030504040204" pitchFamily="50" charset="-128"/>
              </a:rPr>
              <a:t>を支え続けます</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⇒初回の契約更新を獲得すれば、</a:t>
            </a:r>
            <a:r>
              <a:rPr lang="en-US" altLang="ja-JP" dirty="0">
                <a:latin typeface="Meiryo UI" panose="020B0604030504040204" pitchFamily="50" charset="-128"/>
                <a:ea typeface="Meiryo UI" panose="020B0604030504040204" pitchFamily="50" charset="-128"/>
              </a:rPr>
              <a:t>80</a:t>
            </a:r>
            <a:r>
              <a:rPr lang="ja-JP" altLang="en-US" dirty="0">
                <a:latin typeface="Meiryo UI" panose="020B0604030504040204" pitchFamily="50" charset="-128"/>
                <a:ea typeface="Meiryo UI" panose="020B0604030504040204" pitchFamily="50" charset="-128"/>
              </a:rPr>
              <a:t>％以上がその後も継続します。</a:t>
            </a:r>
            <a:endParaRPr lang="en-US" altLang="ja-JP" dirty="0">
              <a:latin typeface="Meiryo UI" panose="020B0604030504040204" pitchFamily="50" charset="-128"/>
              <a:ea typeface="Meiryo UI" panose="020B0604030504040204" pitchFamily="50" charset="-128"/>
            </a:endParaRPr>
          </a:p>
        </p:txBody>
      </p:sp>
      <p:sp>
        <p:nvSpPr>
          <p:cNvPr id="7" name="正方形/長方形 6">
            <a:extLst>
              <a:ext uri="{FF2B5EF4-FFF2-40B4-BE49-F238E27FC236}">
                <a16:creationId xmlns:a16="http://schemas.microsoft.com/office/drawing/2014/main" id="{474F095A-D819-498F-836F-C6C1CB6FB967}"/>
              </a:ext>
            </a:extLst>
          </p:cNvPr>
          <p:cNvSpPr/>
          <p:nvPr/>
        </p:nvSpPr>
        <p:spPr>
          <a:xfrm>
            <a:off x="416162" y="2875198"/>
            <a:ext cx="3444167" cy="3600400"/>
          </a:xfrm>
          <a:prstGeom prst="rect">
            <a:avLst/>
          </a:prstGeom>
          <a:solidFill>
            <a:schemeClr val="bg1"/>
          </a:soli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7000" dirty="0">
                <a:solidFill>
                  <a:schemeClr val="tx1"/>
                </a:solidFill>
                <a:latin typeface="Meiryo UI" panose="020B0604030504040204" pitchFamily="50" charset="-128"/>
                <a:ea typeface="Meiryo UI" panose="020B0604030504040204" pitchFamily="50" charset="-128"/>
              </a:rPr>
              <a:t>11</a:t>
            </a:r>
            <a:r>
              <a:rPr kumimoji="1" lang="ja-JP" altLang="en-US" sz="7000" dirty="0">
                <a:solidFill>
                  <a:schemeClr val="tx1"/>
                </a:solidFill>
                <a:latin typeface="Meiryo UI" panose="020B0604030504040204" pitchFamily="50" charset="-128"/>
                <a:ea typeface="Meiryo UI" panose="020B0604030504040204" pitchFamily="50" charset="-128"/>
              </a:rPr>
              <a:t>か月</a:t>
            </a:r>
            <a:endParaRPr kumimoji="1" lang="en-US" altLang="ja-JP" sz="7000" dirty="0">
              <a:solidFill>
                <a:schemeClr val="tx1"/>
              </a:solidFill>
              <a:latin typeface="Meiryo UI" panose="020B0604030504040204" pitchFamily="50" charset="-128"/>
              <a:ea typeface="Meiryo UI" panose="020B0604030504040204" pitchFamily="50" charset="-128"/>
            </a:endParaRPr>
          </a:p>
          <a:p>
            <a:pPr algn="ctr"/>
            <a:r>
              <a:rPr kumimoji="1" lang="en-US" altLang="ja-JP" sz="2000" dirty="0">
                <a:solidFill>
                  <a:schemeClr val="tx1"/>
                </a:solidFill>
                <a:latin typeface="Meiryo UI" panose="020B0604030504040204" pitchFamily="50" charset="-128"/>
                <a:ea typeface="Meiryo UI" panose="020B0604030504040204" pitchFamily="50" charset="-128"/>
              </a:rPr>
              <a:t>※</a:t>
            </a:r>
            <a:r>
              <a:rPr kumimoji="1" lang="ja-JP" altLang="en-US" sz="2000" dirty="0">
                <a:solidFill>
                  <a:schemeClr val="tx1"/>
                </a:solidFill>
                <a:latin typeface="Meiryo UI" panose="020B0604030504040204" pitchFamily="50" charset="-128"/>
                <a:ea typeface="Meiryo UI" panose="020B0604030504040204" pitchFamily="50" charset="-128"/>
              </a:rPr>
              <a:t>平均契約：か月</a:t>
            </a:r>
            <a:endParaRPr kumimoji="1" lang="en-US" altLang="ja-JP" sz="2000" dirty="0">
              <a:solidFill>
                <a:schemeClr val="tx1"/>
              </a:solidFill>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60576D7B-7AA1-4AE8-BC6A-3619972D072D}"/>
              </a:ext>
            </a:extLst>
          </p:cNvPr>
          <p:cNvSpPr/>
          <p:nvPr/>
        </p:nvSpPr>
        <p:spPr>
          <a:xfrm>
            <a:off x="4860032" y="2917891"/>
            <a:ext cx="3444167" cy="3600400"/>
          </a:xfrm>
          <a:prstGeom prst="rect">
            <a:avLst/>
          </a:prstGeom>
          <a:solidFill>
            <a:schemeClr val="bg1"/>
          </a:soli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7000" dirty="0">
                <a:solidFill>
                  <a:schemeClr val="tx1"/>
                </a:solidFill>
                <a:latin typeface="Meiryo UI" panose="020B0604030504040204" pitchFamily="50" charset="-128"/>
                <a:ea typeface="Meiryo UI" panose="020B0604030504040204" pitchFamily="50" charset="-128"/>
              </a:rPr>
              <a:t>85</a:t>
            </a:r>
            <a:r>
              <a:rPr kumimoji="1" lang="ja-JP" altLang="en-US" sz="7000" dirty="0">
                <a:solidFill>
                  <a:schemeClr val="tx1"/>
                </a:solidFill>
                <a:latin typeface="Meiryo UI" panose="020B0604030504040204" pitchFamily="50" charset="-128"/>
                <a:ea typeface="Meiryo UI" panose="020B0604030504040204" pitchFamily="50" charset="-128"/>
              </a:rPr>
              <a:t>％</a:t>
            </a:r>
            <a:endParaRPr kumimoji="1" lang="en-US" altLang="ja-JP" sz="7000" dirty="0">
              <a:solidFill>
                <a:schemeClr val="tx1"/>
              </a:solidFill>
              <a:latin typeface="Meiryo UI" panose="020B0604030504040204" pitchFamily="50" charset="-128"/>
              <a:ea typeface="Meiryo UI" panose="020B0604030504040204" pitchFamily="50" charset="-128"/>
            </a:endParaRPr>
          </a:p>
        </p:txBody>
      </p:sp>
      <p:sp>
        <p:nvSpPr>
          <p:cNvPr id="9" name="正方形/長方形 8">
            <a:extLst>
              <a:ext uri="{FF2B5EF4-FFF2-40B4-BE49-F238E27FC236}">
                <a16:creationId xmlns:a16="http://schemas.microsoft.com/office/drawing/2014/main" id="{DBF08513-6D14-4417-8B50-90407CD870D9}"/>
              </a:ext>
            </a:extLst>
          </p:cNvPr>
          <p:cNvSpPr/>
          <p:nvPr/>
        </p:nvSpPr>
        <p:spPr>
          <a:xfrm>
            <a:off x="416162" y="2875198"/>
            <a:ext cx="3444167" cy="553802"/>
          </a:xfrm>
          <a:prstGeom prst="rect">
            <a:avLst/>
          </a:prstGeom>
          <a:solidFill>
            <a:srgbClr val="00B0F0"/>
          </a:soli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Meiryo UI" panose="020B0604030504040204" pitchFamily="50" charset="-128"/>
                <a:ea typeface="Meiryo UI" panose="020B0604030504040204" pitchFamily="50" charset="-128"/>
              </a:rPr>
              <a:t>初回契約更新</a:t>
            </a:r>
            <a:r>
              <a:rPr kumimoji="1" lang="en-US" altLang="ja-JP" dirty="0">
                <a:latin typeface="Meiryo UI" panose="020B0604030504040204" pitchFamily="50" charset="-128"/>
                <a:ea typeface="Meiryo UI" panose="020B0604030504040204" pitchFamily="50" charset="-128"/>
              </a:rPr>
              <a:t>PJ</a:t>
            </a:r>
            <a:r>
              <a:rPr kumimoji="1" lang="ja-JP" altLang="en-US" dirty="0">
                <a:latin typeface="Meiryo UI" panose="020B0604030504040204" pitchFamily="50" charset="-128"/>
                <a:ea typeface="Meiryo UI" panose="020B0604030504040204" pitchFamily="50" charset="-128"/>
              </a:rPr>
              <a:t>の寿命</a:t>
            </a:r>
          </a:p>
        </p:txBody>
      </p:sp>
      <p:sp>
        <p:nvSpPr>
          <p:cNvPr id="10" name="正方形/長方形 9">
            <a:extLst>
              <a:ext uri="{FF2B5EF4-FFF2-40B4-BE49-F238E27FC236}">
                <a16:creationId xmlns:a16="http://schemas.microsoft.com/office/drawing/2014/main" id="{B623E129-1A7F-44FD-8C8C-691C91AAE66F}"/>
              </a:ext>
            </a:extLst>
          </p:cNvPr>
          <p:cNvSpPr/>
          <p:nvPr/>
        </p:nvSpPr>
        <p:spPr>
          <a:xfrm>
            <a:off x="4860032" y="2917891"/>
            <a:ext cx="3444167" cy="553802"/>
          </a:xfrm>
          <a:prstGeom prst="rect">
            <a:avLst/>
          </a:prstGeom>
          <a:solidFill>
            <a:srgbClr val="00B0F0"/>
          </a:soli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Meiryo UI" panose="020B0604030504040204" pitchFamily="50" charset="-128"/>
                <a:ea typeface="Meiryo UI" panose="020B0604030504040204" pitchFamily="50" charset="-128"/>
              </a:rPr>
              <a:t>初回契約更新</a:t>
            </a:r>
            <a:r>
              <a:rPr kumimoji="1" lang="en-US" altLang="ja-JP" dirty="0">
                <a:latin typeface="Meiryo UI" panose="020B0604030504040204" pitchFamily="50" charset="-128"/>
                <a:ea typeface="Meiryo UI" panose="020B0604030504040204" pitchFamily="50" charset="-128"/>
              </a:rPr>
              <a:t>PJ</a:t>
            </a:r>
            <a:r>
              <a:rPr kumimoji="1" lang="ja-JP" altLang="en-US" dirty="0">
                <a:latin typeface="Meiryo UI" panose="020B0604030504040204" pitchFamily="50" charset="-128"/>
                <a:ea typeface="Meiryo UI" panose="020B0604030504040204" pitchFamily="50" charset="-128"/>
              </a:rPr>
              <a:t>が</a:t>
            </a:r>
            <a:r>
              <a:rPr kumimoji="1" lang="en-US" altLang="ja-JP" dirty="0">
                <a:latin typeface="Meiryo UI" panose="020B0604030504040204" pitchFamily="50" charset="-128"/>
                <a:ea typeface="Meiryo UI" panose="020B0604030504040204" pitchFamily="50" charset="-128"/>
              </a:rPr>
              <a:t>2</a:t>
            </a:r>
            <a:r>
              <a:rPr kumimoji="1" lang="ja-JP" altLang="en-US" dirty="0">
                <a:latin typeface="Meiryo UI" panose="020B0604030504040204" pitchFamily="50" charset="-128"/>
                <a:ea typeface="Meiryo UI" panose="020B0604030504040204" pitchFamily="50" charset="-128"/>
              </a:rPr>
              <a:t>回目も</a:t>
            </a:r>
            <a:endParaRPr kumimoji="1" lang="en-US" altLang="ja-JP" dirty="0">
              <a:latin typeface="Meiryo UI" panose="020B0604030504040204" pitchFamily="50" charset="-128"/>
              <a:ea typeface="Meiryo UI" panose="020B0604030504040204" pitchFamily="50" charset="-128"/>
            </a:endParaRPr>
          </a:p>
          <a:p>
            <a:pPr algn="ctr"/>
            <a:r>
              <a:rPr kumimoji="1" lang="ja-JP" altLang="en-US" dirty="0">
                <a:latin typeface="Meiryo UI" panose="020B0604030504040204" pitchFamily="50" charset="-128"/>
                <a:ea typeface="Meiryo UI" panose="020B0604030504040204" pitchFamily="50" charset="-128"/>
              </a:rPr>
              <a:t>更新出来た確率</a:t>
            </a:r>
          </a:p>
        </p:txBody>
      </p:sp>
    </p:spTree>
    <p:extLst>
      <p:ext uri="{BB962C8B-B14F-4D97-AF65-F5344CB8AC3E}">
        <p14:creationId xmlns:p14="http://schemas.microsoft.com/office/powerpoint/2010/main" val="29057047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EEBF8E-AB32-47AC-B67D-83266AA6AD4F}"/>
              </a:ext>
            </a:extLst>
          </p:cNvPr>
          <p:cNvSpPr>
            <a:spLocks noGrp="1"/>
          </p:cNvSpPr>
          <p:nvPr>
            <p:ph type="ctrTitle"/>
          </p:nvPr>
        </p:nvSpPr>
        <p:spPr/>
        <p:txBody>
          <a:bodyPr/>
          <a:lstStyle/>
          <a:p>
            <a:r>
              <a:rPr kumimoji="1" lang="en-US" altLang="ja-JP" dirty="0">
                <a:latin typeface="Meiryo UI" panose="020B0604030504040204" pitchFamily="50" charset="-128"/>
                <a:ea typeface="Meiryo UI" panose="020B0604030504040204" pitchFamily="50" charset="-128"/>
              </a:rPr>
              <a:t>PJ</a:t>
            </a:r>
            <a:r>
              <a:rPr kumimoji="1" lang="ja-JP" altLang="en-US" dirty="0">
                <a:latin typeface="Meiryo UI" panose="020B0604030504040204" pitchFamily="50" charset="-128"/>
                <a:ea typeface="Meiryo UI" panose="020B0604030504040204" pitchFamily="50" charset="-128"/>
              </a:rPr>
              <a:t>立ち上げ</a:t>
            </a:r>
            <a:r>
              <a:rPr kumimoji="1" lang="en-US" altLang="ja-JP" dirty="0">
                <a:latin typeface="Meiryo UI" panose="020B0604030504040204" pitchFamily="50" charset="-128"/>
                <a:ea typeface="Meiryo UI" panose="020B0604030504040204" pitchFamily="50" charset="-128"/>
              </a:rPr>
              <a:t>10</a:t>
            </a:r>
            <a:r>
              <a:rPr kumimoji="1" lang="ja-JP" altLang="en-US" dirty="0">
                <a:latin typeface="Meiryo UI" panose="020B0604030504040204" pitchFamily="50" charset="-128"/>
                <a:ea typeface="Meiryo UI" panose="020B0604030504040204" pitchFamily="50" charset="-128"/>
              </a:rPr>
              <a:t>か条</a:t>
            </a:r>
          </a:p>
        </p:txBody>
      </p:sp>
      <p:sp>
        <p:nvSpPr>
          <p:cNvPr id="3" name="スライド番号プレースホルダー 2">
            <a:extLst>
              <a:ext uri="{FF2B5EF4-FFF2-40B4-BE49-F238E27FC236}">
                <a16:creationId xmlns:a16="http://schemas.microsoft.com/office/drawing/2014/main" id="{1203FD1B-D7DD-4C02-98E9-6479D52CD69F}"/>
              </a:ext>
            </a:extLst>
          </p:cNvPr>
          <p:cNvSpPr>
            <a:spLocks noGrp="1"/>
          </p:cNvSpPr>
          <p:nvPr>
            <p:ph type="sldNum" sz="quarter" idx="4"/>
          </p:nvPr>
        </p:nvSpPr>
        <p:spPr/>
        <p:txBody>
          <a:bodyPr/>
          <a:lstStyle/>
          <a:p>
            <a:fld id="{FB3508C7-2FE0-4945-9CBD-863E05F850D2}" type="slidenum">
              <a:rPr lang="ja-JP" altLang="en-US" smtClean="0"/>
              <a:pPr/>
              <a:t>7</a:t>
            </a:fld>
            <a:endParaRPr lang="ja-JP" altLang="en-US" dirty="0"/>
          </a:p>
        </p:txBody>
      </p:sp>
      <p:sp>
        <p:nvSpPr>
          <p:cNvPr id="4" name="テキスト プレースホルダー 3">
            <a:extLst>
              <a:ext uri="{FF2B5EF4-FFF2-40B4-BE49-F238E27FC236}">
                <a16:creationId xmlns:a16="http://schemas.microsoft.com/office/drawing/2014/main" id="{0843EDC4-C341-4C9C-8768-90877B06743D}"/>
              </a:ext>
            </a:extLst>
          </p:cNvPr>
          <p:cNvSpPr>
            <a:spLocks noGrp="1"/>
          </p:cNvSpPr>
          <p:nvPr>
            <p:ph type="body" sz="quarter" idx="10"/>
          </p:nvPr>
        </p:nvSpPr>
        <p:spPr>
          <a:xfrm>
            <a:off x="179512" y="674566"/>
            <a:ext cx="8964488" cy="6109247"/>
          </a:xfrm>
        </p:spPr>
        <p:txBody>
          <a:bodyPr>
            <a:normAutofit/>
          </a:bodyPr>
          <a:lstStyle/>
          <a:p>
            <a:pPr algn="l"/>
            <a:r>
              <a:rPr lang="ja-JP" altLang="en-US" dirty="0">
                <a:latin typeface="Meiryo UI" panose="020B0604030504040204" pitchFamily="50" charset="-128"/>
                <a:ea typeface="Meiryo UI" panose="020B0604030504040204" pitchFamily="50" charset="-128"/>
              </a:rPr>
              <a:t>⑤チームビルディング：顧客とも、商品とも、メンバーとも初めての接点。</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⇒オフラインでの接点（食事含む）も大切に。</a:t>
            </a:r>
            <a:endParaRPr lang="en-US" altLang="ja-JP" dirty="0">
              <a:latin typeface="Meiryo UI" panose="020B0604030504040204" pitchFamily="50" charset="-128"/>
              <a:ea typeface="Meiryo UI" panose="020B0604030504040204" pitchFamily="50" charset="-128"/>
            </a:endParaRPr>
          </a:p>
          <a:p>
            <a:pPr algn="l"/>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●重要なこと</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①ディレクター・メンバーでの会話</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・なぜ仕事をしているのか？なぜ営業しているのか？何を不安にしているのか？など</a:t>
            </a:r>
            <a:endParaRPr lang="en-US" altLang="ja-JP" dirty="0">
              <a:latin typeface="Meiryo UI" panose="020B0604030504040204" pitchFamily="50" charset="-128"/>
              <a:ea typeface="Meiryo UI" panose="020B0604030504040204" pitchFamily="50" charset="-128"/>
            </a:endParaRPr>
          </a:p>
          <a:p>
            <a:pPr algn="l"/>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➁キックオフ</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・なぜこの事業を支援するのか？支援した先に何があるのか？（顧客事業＆</a:t>
            </a:r>
            <a:r>
              <a:rPr lang="en-US" altLang="ja-JP" dirty="0">
                <a:latin typeface="Meiryo UI" panose="020B0604030504040204" pitchFamily="50" charset="-128"/>
                <a:ea typeface="Meiryo UI" panose="020B0604030504040204" pitchFamily="50" charset="-128"/>
              </a:rPr>
              <a:t>IC</a:t>
            </a:r>
            <a:r>
              <a:rPr lang="ja-JP" altLang="en-US" dirty="0">
                <a:latin typeface="Meiryo UI" panose="020B0604030504040204" pitchFamily="50" charset="-128"/>
                <a:ea typeface="Meiryo UI" panose="020B0604030504040204" pitchFamily="50" charset="-128"/>
              </a:rPr>
              <a:t>にとって夢・ビジョン）</a:t>
            </a:r>
            <a:endParaRPr lang="en-US" altLang="ja-JP" dirty="0">
              <a:latin typeface="Meiryo UI" panose="020B0604030504040204" pitchFamily="50" charset="-128"/>
              <a:ea typeface="Meiryo UI" panose="020B0604030504040204" pitchFamily="50" charset="-128"/>
            </a:endParaRPr>
          </a:p>
          <a:p>
            <a:pPr algn="l"/>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③お互いの役割・考え方・長所短所に対する理解</a:t>
            </a:r>
            <a:endParaRPr lang="en-US" altLang="ja-JP" dirty="0">
              <a:latin typeface="Meiryo UI" panose="020B0604030504040204" pitchFamily="50" charset="-128"/>
              <a:ea typeface="Meiryo UI" panose="020B0604030504040204" pitchFamily="50" charset="-128"/>
            </a:endParaRPr>
          </a:p>
          <a:p>
            <a:pPr algn="l"/>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④目標設定に対する理解・腹落ち・逆算思考</a:t>
            </a:r>
            <a:endParaRPr lang="en-US" altLang="ja-JP" dirty="0">
              <a:latin typeface="Meiryo UI" panose="020B0604030504040204" pitchFamily="50" charset="-128"/>
              <a:ea typeface="Meiryo UI" panose="020B0604030504040204" pitchFamily="50" charset="-128"/>
            </a:endParaRPr>
          </a:p>
          <a:p>
            <a:pPr algn="l"/>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⑤仕事以外の時間に見せるその人の様子・価値観</a:t>
            </a:r>
            <a:endParaRPr lang="en-US" altLang="ja-JP"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8018565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EEBF8E-AB32-47AC-B67D-83266AA6AD4F}"/>
              </a:ext>
            </a:extLst>
          </p:cNvPr>
          <p:cNvSpPr>
            <a:spLocks noGrp="1"/>
          </p:cNvSpPr>
          <p:nvPr>
            <p:ph type="ctrTitle"/>
          </p:nvPr>
        </p:nvSpPr>
        <p:spPr/>
        <p:txBody>
          <a:bodyPr/>
          <a:lstStyle/>
          <a:p>
            <a:r>
              <a:rPr kumimoji="1" lang="en-US" altLang="ja-JP" dirty="0">
                <a:latin typeface="Meiryo UI" panose="020B0604030504040204" pitchFamily="50" charset="-128"/>
                <a:ea typeface="Meiryo UI" panose="020B0604030504040204" pitchFamily="50" charset="-128"/>
              </a:rPr>
              <a:t>PJ</a:t>
            </a:r>
            <a:r>
              <a:rPr kumimoji="1" lang="ja-JP" altLang="en-US" dirty="0">
                <a:latin typeface="Meiryo UI" panose="020B0604030504040204" pitchFamily="50" charset="-128"/>
                <a:ea typeface="Meiryo UI" panose="020B0604030504040204" pitchFamily="50" charset="-128"/>
              </a:rPr>
              <a:t>立ち上げ</a:t>
            </a:r>
            <a:r>
              <a:rPr kumimoji="1" lang="en-US" altLang="ja-JP" dirty="0">
                <a:latin typeface="Meiryo UI" panose="020B0604030504040204" pitchFamily="50" charset="-128"/>
                <a:ea typeface="Meiryo UI" panose="020B0604030504040204" pitchFamily="50" charset="-128"/>
              </a:rPr>
              <a:t>10</a:t>
            </a:r>
            <a:r>
              <a:rPr kumimoji="1" lang="ja-JP" altLang="en-US" dirty="0">
                <a:latin typeface="Meiryo UI" panose="020B0604030504040204" pitchFamily="50" charset="-128"/>
                <a:ea typeface="Meiryo UI" panose="020B0604030504040204" pitchFamily="50" charset="-128"/>
              </a:rPr>
              <a:t>か条</a:t>
            </a:r>
          </a:p>
        </p:txBody>
      </p:sp>
      <p:sp>
        <p:nvSpPr>
          <p:cNvPr id="4" name="テキスト プレースホルダー 3">
            <a:extLst>
              <a:ext uri="{FF2B5EF4-FFF2-40B4-BE49-F238E27FC236}">
                <a16:creationId xmlns:a16="http://schemas.microsoft.com/office/drawing/2014/main" id="{0843EDC4-C341-4C9C-8768-90877B06743D}"/>
              </a:ext>
            </a:extLst>
          </p:cNvPr>
          <p:cNvSpPr>
            <a:spLocks noGrp="1"/>
          </p:cNvSpPr>
          <p:nvPr>
            <p:ph type="body" sz="quarter" idx="10"/>
          </p:nvPr>
        </p:nvSpPr>
        <p:spPr>
          <a:xfrm>
            <a:off x="179512" y="674566"/>
            <a:ext cx="8641556" cy="6109247"/>
          </a:xfrm>
        </p:spPr>
        <p:txBody>
          <a:bodyPr>
            <a:normAutofit/>
          </a:bodyPr>
          <a:lstStyle/>
          <a:p>
            <a:pPr algn="l"/>
            <a:r>
              <a:rPr lang="ja-JP" altLang="en-US" dirty="0">
                <a:latin typeface="Meiryo UI" panose="020B0604030504040204" pitchFamily="50" charset="-128"/>
                <a:ea typeface="Meiryo UI" panose="020B0604030504040204" pitchFamily="50" charset="-128"/>
              </a:rPr>
              <a:t>⑥あくまでも「ハンズオン型のコンサルタント」：下請けでなく、対等なパートナーであり、営業のプロ</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⇒とにかくご提案し続ける姿勢とスキルでいましょう。</a:t>
            </a:r>
            <a:endParaRPr lang="en-US" altLang="ja-JP" dirty="0">
              <a:latin typeface="Meiryo UI" panose="020B0604030504040204" pitchFamily="50" charset="-128"/>
              <a:ea typeface="Meiryo UI" panose="020B0604030504040204" pitchFamily="50" charset="-128"/>
            </a:endParaRPr>
          </a:p>
          <a:p>
            <a:pPr algn="l"/>
            <a:endParaRPr lang="en-US" altLang="ja-JP" dirty="0">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924904CA-8BAF-4BB6-898F-D7FD213E4456}"/>
              </a:ext>
            </a:extLst>
          </p:cNvPr>
          <p:cNvSpPr txBox="1"/>
          <p:nvPr/>
        </p:nvSpPr>
        <p:spPr>
          <a:xfrm>
            <a:off x="173360" y="1621905"/>
            <a:ext cx="2840963" cy="585906"/>
          </a:xfrm>
          <a:prstGeom prst="roundRect">
            <a:avLst>
              <a:gd name="adj" fmla="val 50000"/>
            </a:avLst>
          </a:prstGeom>
          <a:solidFill>
            <a:schemeClr val="bg1">
              <a:lumMod val="75000"/>
            </a:schemeClr>
          </a:solidFill>
        </p:spPr>
        <p:txBody>
          <a:bodyPr wrap="none" tIns="0" bIns="0" rtlCol="0" anchor="ctr" anchorCtr="0">
            <a:noAutofit/>
          </a:body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一般的な営業コンサル</a:t>
            </a:r>
          </a:p>
        </p:txBody>
      </p:sp>
      <p:sp>
        <p:nvSpPr>
          <p:cNvPr id="17" name="テキスト ボックス 16">
            <a:extLst>
              <a:ext uri="{FF2B5EF4-FFF2-40B4-BE49-F238E27FC236}">
                <a16:creationId xmlns:a16="http://schemas.microsoft.com/office/drawing/2014/main" id="{51A98ED8-E7FE-468C-9971-9BA99D6ACD8F}"/>
              </a:ext>
            </a:extLst>
          </p:cNvPr>
          <p:cNvSpPr txBox="1"/>
          <p:nvPr/>
        </p:nvSpPr>
        <p:spPr>
          <a:xfrm>
            <a:off x="3089164" y="1621905"/>
            <a:ext cx="2840963" cy="585906"/>
          </a:xfrm>
          <a:prstGeom prst="roundRect">
            <a:avLst>
              <a:gd name="adj" fmla="val 50000"/>
            </a:avLst>
          </a:prstGeom>
          <a:solidFill>
            <a:schemeClr val="bg1">
              <a:lumMod val="75000"/>
            </a:schemeClr>
          </a:solidFill>
        </p:spPr>
        <p:txBody>
          <a:bodyPr wrap="none" tIns="0" bIns="0" rtlCol="0" anchor="ctr" anchorCtr="0">
            <a:noAutofit/>
          </a:body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一般的な営業代行</a:t>
            </a:r>
          </a:p>
        </p:txBody>
      </p:sp>
      <p:sp>
        <p:nvSpPr>
          <p:cNvPr id="24" name="テキスト ボックス 23">
            <a:extLst>
              <a:ext uri="{FF2B5EF4-FFF2-40B4-BE49-F238E27FC236}">
                <a16:creationId xmlns:a16="http://schemas.microsoft.com/office/drawing/2014/main" id="{A4FBB4E4-2DF6-4957-B13F-B2DE977C420B}"/>
              </a:ext>
            </a:extLst>
          </p:cNvPr>
          <p:cNvSpPr txBox="1"/>
          <p:nvPr/>
        </p:nvSpPr>
        <p:spPr>
          <a:xfrm>
            <a:off x="5991147" y="1621905"/>
            <a:ext cx="2840963" cy="585906"/>
          </a:xfrm>
          <a:prstGeom prst="roundRect">
            <a:avLst>
              <a:gd name="adj" fmla="val 50000"/>
            </a:avLst>
          </a:prstGeom>
          <a:solidFill>
            <a:schemeClr val="accent2">
              <a:lumMod val="20000"/>
              <a:lumOff val="80000"/>
            </a:schemeClr>
          </a:solidFill>
        </p:spPr>
        <p:txBody>
          <a:bodyPr wrap="none" tIns="0" bIns="0" rtlCol="0" anchor="ctr" anchorCtr="0">
            <a:noAutofit/>
          </a:body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ja-JP" altLang="en-US" sz="1600" b="1" dirty="0">
                <a:solidFill>
                  <a:prstClr val="black"/>
                </a:solidFill>
                <a:latin typeface="Meiryo UI" panose="020B0604030504040204" pitchFamily="50" charset="-128"/>
                <a:ea typeface="Meiryo UI" panose="020B0604030504040204" pitchFamily="50" charset="-128"/>
              </a:rPr>
              <a:t>ハンズオン型</a:t>
            </a:r>
            <a:endParaRPr kumimoji="1" lang="en-US" altLang="ja-JP" sz="1600" b="1" dirty="0">
              <a:solidFill>
                <a:prstClr val="black"/>
              </a:solidFill>
              <a:latin typeface="Meiryo UI" panose="020B0604030504040204" pitchFamily="50" charset="-128"/>
              <a:ea typeface="Meiryo UI" panose="020B0604030504040204"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営業コンサルティング</a:t>
            </a:r>
          </a:p>
        </p:txBody>
      </p:sp>
      <p:sp>
        <p:nvSpPr>
          <p:cNvPr id="83" name="テキスト ボックス 82">
            <a:extLst>
              <a:ext uri="{FF2B5EF4-FFF2-40B4-BE49-F238E27FC236}">
                <a16:creationId xmlns:a16="http://schemas.microsoft.com/office/drawing/2014/main" id="{4C286B66-9426-4DAD-BBFB-4C475DFA886D}"/>
              </a:ext>
            </a:extLst>
          </p:cNvPr>
          <p:cNvSpPr txBox="1"/>
          <p:nvPr/>
        </p:nvSpPr>
        <p:spPr>
          <a:xfrm>
            <a:off x="491616" y="3711561"/>
            <a:ext cx="2204450" cy="480131"/>
          </a:xfrm>
          <a:prstGeom prst="rect">
            <a:avLst/>
          </a:prstGeom>
          <a:noFill/>
        </p:spPr>
        <p:txBody>
          <a:bodyPr wrap="none" rtlCol="0">
            <a:spAutoFit/>
          </a:bodyPr>
          <a:lstStyle/>
          <a:p>
            <a:pPr algn="ctr">
              <a:lnSpc>
                <a:spcPct val="90000"/>
              </a:lnSpc>
            </a:pPr>
            <a:r>
              <a:rPr kumimoji="1" lang="ja-JP" altLang="en-US" sz="1400" dirty="0">
                <a:latin typeface="Meiryo UI" panose="020B0604030504040204" pitchFamily="50" charset="-128"/>
                <a:ea typeface="Meiryo UI" panose="020B0604030504040204" pitchFamily="50" charset="-128"/>
              </a:rPr>
              <a:t>机上の理論理屈に終始し、</a:t>
            </a:r>
            <a:endParaRPr kumimoji="1" lang="en-US" altLang="ja-JP" sz="1400" dirty="0">
              <a:latin typeface="Meiryo UI" panose="020B0604030504040204" pitchFamily="50" charset="-128"/>
              <a:ea typeface="Meiryo UI" panose="020B0604030504040204" pitchFamily="50" charset="-128"/>
            </a:endParaRPr>
          </a:p>
          <a:p>
            <a:pPr algn="ctr">
              <a:lnSpc>
                <a:spcPct val="90000"/>
              </a:lnSpc>
            </a:pPr>
            <a:r>
              <a:rPr kumimoji="1" lang="ja-JP" altLang="en-US" sz="1400" dirty="0">
                <a:latin typeface="Meiryo UI" panose="020B0604030504040204" pitchFamily="50" charset="-128"/>
                <a:ea typeface="Meiryo UI" panose="020B0604030504040204" pitchFamily="50" charset="-128"/>
              </a:rPr>
              <a:t>営業現場のことは見ていない</a:t>
            </a:r>
          </a:p>
        </p:txBody>
      </p:sp>
      <p:pic>
        <p:nvPicPr>
          <p:cNvPr id="84" name="図 83">
            <a:extLst>
              <a:ext uri="{FF2B5EF4-FFF2-40B4-BE49-F238E27FC236}">
                <a16:creationId xmlns:a16="http://schemas.microsoft.com/office/drawing/2014/main" id="{062806A6-BC79-426F-B08B-5062786298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96455" y="3153172"/>
            <a:ext cx="943068" cy="502673"/>
          </a:xfrm>
          <a:prstGeom prst="rect">
            <a:avLst/>
          </a:prstGeom>
        </p:spPr>
      </p:pic>
      <p:pic>
        <p:nvPicPr>
          <p:cNvPr id="86" name="Picture 2" descr="\\172.16.50.10\icナレッジ\素材集\ピクトグラム\共有ミーティング - コピー.png">
            <a:extLst>
              <a:ext uri="{FF2B5EF4-FFF2-40B4-BE49-F238E27FC236}">
                <a16:creationId xmlns:a16="http://schemas.microsoft.com/office/drawing/2014/main" id="{96DFC94D-DD5C-4774-92C5-BFFA4C59DF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961" y="2421201"/>
            <a:ext cx="1125568" cy="1125568"/>
          </a:xfrm>
          <a:prstGeom prst="rect">
            <a:avLst/>
          </a:prstGeom>
          <a:noFill/>
          <a:extLst>
            <a:ext uri="{909E8E84-426E-40DD-AFC4-6F175D3DCCD1}">
              <a14:hiddenFill xmlns:a14="http://schemas.microsoft.com/office/drawing/2010/main">
                <a:solidFill>
                  <a:srgbClr val="FFFFFF"/>
                </a:solidFill>
              </a14:hiddenFill>
            </a:ext>
          </a:extLst>
        </p:spPr>
      </p:pic>
      <p:sp>
        <p:nvSpPr>
          <p:cNvPr id="87" name="十字形 86">
            <a:extLst>
              <a:ext uri="{FF2B5EF4-FFF2-40B4-BE49-F238E27FC236}">
                <a16:creationId xmlns:a16="http://schemas.microsoft.com/office/drawing/2014/main" id="{D0B36270-4464-4880-AC59-4A78718B9D2D}"/>
              </a:ext>
            </a:extLst>
          </p:cNvPr>
          <p:cNvSpPr/>
          <p:nvPr/>
        </p:nvSpPr>
        <p:spPr>
          <a:xfrm rot="2700000">
            <a:off x="7087036" y="2455885"/>
            <a:ext cx="722495" cy="722495"/>
          </a:xfrm>
          <a:prstGeom prst="plus">
            <a:avLst>
              <a:gd name="adj" fmla="val 44696"/>
            </a:avLst>
          </a:prstGeom>
          <a:solidFill>
            <a:schemeClr val="bg1">
              <a:lumMod val="75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p>
        </p:txBody>
      </p:sp>
      <p:sp>
        <p:nvSpPr>
          <p:cNvPr id="88" name="下矢印 44">
            <a:extLst>
              <a:ext uri="{FF2B5EF4-FFF2-40B4-BE49-F238E27FC236}">
                <a16:creationId xmlns:a16="http://schemas.microsoft.com/office/drawing/2014/main" id="{EA6EA812-19D7-4B5E-AAB9-AC405E73BB36}"/>
              </a:ext>
            </a:extLst>
          </p:cNvPr>
          <p:cNvSpPr/>
          <p:nvPr/>
        </p:nvSpPr>
        <p:spPr>
          <a:xfrm>
            <a:off x="1033423" y="4312550"/>
            <a:ext cx="1362534" cy="1180856"/>
          </a:xfrm>
          <a:prstGeom prst="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89" name="テキスト ボックス 88">
            <a:extLst>
              <a:ext uri="{FF2B5EF4-FFF2-40B4-BE49-F238E27FC236}">
                <a16:creationId xmlns:a16="http://schemas.microsoft.com/office/drawing/2014/main" id="{7D3111F0-6808-4CD4-8C89-B3D8E5F1896B}"/>
              </a:ext>
            </a:extLst>
          </p:cNvPr>
          <p:cNvSpPr txBox="1"/>
          <p:nvPr/>
        </p:nvSpPr>
        <p:spPr>
          <a:xfrm>
            <a:off x="544711" y="5712279"/>
            <a:ext cx="2402902" cy="369332"/>
          </a:xfrm>
          <a:prstGeom prst="rect">
            <a:avLst/>
          </a:prstGeom>
          <a:noFill/>
          <a:ln w="12700">
            <a:noFill/>
          </a:ln>
        </p:spPr>
        <p:txBody>
          <a:bodyPr wrap="none" lIns="0" tIns="0" rIns="0" bIns="0" rtlCol="0" anchor="t" anchorCtr="0">
            <a:spAutoFit/>
          </a:bodyPr>
          <a:lstStyle/>
          <a:p>
            <a:pPr algn="ctr"/>
            <a:r>
              <a:rPr lang="ja-JP" altLang="en-US" sz="2400" b="1" spc="-150" dirty="0">
                <a:solidFill>
                  <a:schemeClr val="tx1">
                    <a:lumMod val="75000"/>
                    <a:lumOff val="25000"/>
                  </a:schemeClr>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成果は生み出せない</a:t>
            </a:r>
          </a:p>
        </p:txBody>
      </p:sp>
      <p:grpSp>
        <p:nvGrpSpPr>
          <p:cNvPr id="90" name="グループ化 89">
            <a:extLst>
              <a:ext uri="{FF2B5EF4-FFF2-40B4-BE49-F238E27FC236}">
                <a16:creationId xmlns:a16="http://schemas.microsoft.com/office/drawing/2014/main" id="{584E736F-8948-4C86-8F9C-626F6A11B2F6}"/>
              </a:ext>
            </a:extLst>
          </p:cNvPr>
          <p:cNvGrpSpPr/>
          <p:nvPr/>
        </p:nvGrpSpPr>
        <p:grpSpPr>
          <a:xfrm>
            <a:off x="8074188" y="2340771"/>
            <a:ext cx="802670" cy="1074748"/>
            <a:chOff x="1856656" y="2276872"/>
            <a:chExt cx="5638689" cy="3935760"/>
          </a:xfrm>
        </p:grpSpPr>
        <p:pic>
          <p:nvPicPr>
            <p:cNvPr id="91" name="Picture 2" descr="\\172.16.50.10\icナレッジ\素材集\ピクトグラム\商業ピクトグラム２.jpg">
              <a:extLst>
                <a:ext uri="{FF2B5EF4-FFF2-40B4-BE49-F238E27FC236}">
                  <a16:creationId xmlns:a16="http://schemas.microsoft.com/office/drawing/2014/main" id="{97A87261-0B04-40E4-B2EB-F5E9A86D06DD}"/>
                </a:ext>
              </a:extLst>
            </p:cNvPr>
            <p:cNvPicPr>
              <a:picLocks noChangeAspect="1" noChangeArrowheads="1"/>
            </p:cNvPicPr>
            <p:nvPr/>
          </p:nvPicPr>
          <p:blipFill>
            <a:blip r:embed="rId4" cstate="print">
              <a:grayscl/>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4808984" y="2276872"/>
              <a:ext cx="2686361" cy="3935760"/>
            </a:xfrm>
            <a:prstGeom prst="rect">
              <a:avLst/>
            </a:prstGeom>
            <a:noFill/>
            <a:extLst>
              <a:ext uri="{909E8E84-426E-40DD-AFC4-6F175D3DCCD1}">
                <a14:hiddenFill xmlns:a14="http://schemas.microsoft.com/office/drawing/2010/main">
                  <a:solidFill>
                    <a:srgbClr val="FFFFFF"/>
                  </a:solidFill>
                </a14:hiddenFill>
              </a:ext>
            </a:extLst>
          </p:spPr>
        </p:pic>
        <p:pic>
          <p:nvPicPr>
            <p:cNvPr id="92" name="Picture 3" descr="\\172.16.50.10\icナレッジ\素材集\ピクトグラム\商業 ピクトグラム.jpg">
              <a:extLst>
                <a:ext uri="{FF2B5EF4-FFF2-40B4-BE49-F238E27FC236}">
                  <a16:creationId xmlns:a16="http://schemas.microsoft.com/office/drawing/2014/main" id="{5E799A05-724B-449B-919B-AC09DA7D4582}"/>
                </a:ext>
              </a:extLst>
            </p:cNvPr>
            <p:cNvPicPr>
              <a:picLocks noChangeAspect="1" noChangeArrowheads="1"/>
            </p:cNvPicPr>
            <p:nvPr/>
          </p:nvPicPr>
          <p:blipFill>
            <a:blip r:embed="rId6" cstate="print">
              <a:grayscl/>
              <a:extLst>
                <a:ext uri="{BEBA8EAE-BF5A-486C-A8C5-ECC9F3942E4B}">
                  <a14:imgProps xmlns:a14="http://schemas.microsoft.com/office/drawing/2010/main">
                    <a14:imgLayer r:embed="rId7">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856656" y="2276872"/>
              <a:ext cx="2686361" cy="3935760"/>
            </a:xfrm>
            <a:prstGeom prst="rect">
              <a:avLst/>
            </a:prstGeom>
            <a:noFill/>
            <a:extLst>
              <a:ext uri="{909E8E84-426E-40DD-AFC4-6F175D3DCCD1}">
                <a14:hiddenFill xmlns:a14="http://schemas.microsoft.com/office/drawing/2010/main">
                  <a:solidFill>
                    <a:srgbClr val="FFFFFF"/>
                  </a:solidFill>
                </a14:hiddenFill>
              </a:ext>
            </a:extLst>
          </p:spPr>
        </p:pic>
      </p:grpSp>
      <p:pic>
        <p:nvPicPr>
          <p:cNvPr id="94" name="Picture 2" descr="\\172.16.50.10\icナレッジ\素材集\ピクトグラム\共有ミーティング - コピー.png">
            <a:extLst>
              <a:ext uri="{FF2B5EF4-FFF2-40B4-BE49-F238E27FC236}">
                <a16:creationId xmlns:a16="http://schemas.microsoft.com/office/drawing/2014/main" id="{AA17B608-70A4-458C-86CB-7BEA8C3711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4672" y="2371215"/>
            <a:ext cx="850738" cy="850738"/>
          </a:xfrm>
          <a:prstGeom prst="rect">
            <a:avLst/>
          </a:prstGeom>
          <a:noFill/>
          <a:extLst>
            <a:ext uri="{909E8E84-426E-40DD-AFC4-6F175D3DCCD1}">
              <a14:hiddenFill xmlns:a14="http://schemas.microsoft.com/office/drawing/2010/main">
                <a:solidFill>
                  <a:srgbClr val="FFFFFF"/>
                </a:solidFill>
              </a14:hiddenFill>
            </a:ext>
          </a:extLst>
        </p:spPr>
      </p:pic>
      <p:sp>
        <p:nvSpPr>
          <p:cNvPr id="95" name="テキスト ボックス 94">
            <a:extLst>
              <a:ext uri="{FF2B5EF4-FFF2-40B4-BE49-F238E27FC236}">
                <a16:creationId xmlns:a16="http://schemas.microsoft.com/office/drawing/2014/main" id="{68815C67-DD2E-426C-AD75-1CE482101403}"/>
              </a:ext>
            </a:extLst>
          </p:cNvPr>
          <p:cNvSpPr txBox="1"/>
          <p:nvPr/>
        </p:nvSpPr>
        <p:spPr>
          <a:xfrm>
            <a:off x="6076509" y="3679733"/>
            <a:ext cx="2930609" cy="674031"/>
          </a:xfrm>
          <a:prstGeom prst="rect">
            <a:avLst/>
          </a:prstGeom>
          <a:noFill/>
        </p:spPr>
        <p:txBody>
          <a:bodyPr wrap="none" rtlCol="0">
            <a:spAutoFit/>
          </a:bodyPr>
          <a:lstStyle/>
          <a:p>
            <a:pPr algn="ctr">
              <a:lnSpc>
                <a:spcPct val="90000"/>
              </a:lnSpc>
            </a:pPr>
            <a:r>
              <a:rPr kumimoji="1" lang="ja-JP" altLang="en-US" sz="1400" dirty="0">
                <a:latin typeface="Meiryo UI" panose="020B0604030504040204" pitchFamily="50" charset="-128"/>
                <a:ea typeface="Meiryo UI" panose="020B0604030504040204" pitchFamily="50" charset="-128"/>
              </a:rPr>
              <a:t>企業に我々</a:t>
            </a:r>
            <a:r>
              <a:rPr kumimoji="1" lang="ja-JP" altLang="en-US" sz="1400" b="1" u="sng" dirty="0">
                <a:solidFill>
                  <a:srgbClr val="4472C4"/>
                </a:solidFill>
                <a:latin typeface="Meiryo UI" panose="020B0604030504040204" pitchFamily="50" charset="-128"/>
                <a:ea typeface="Meiryo UI" panose="020B0604030504040204" pitchFamily="50" charset="-128"/>
              </a:rPr>
              <a:t>自ら</a:t>
            </a:r>
            <a:r>
              <a:rPr kumimoji="1" lang="ja-JP" altLang="en-US" sz="1400" dirty="0">
                <a:latin typeface="Meiryo UI" panose="020B0604030504040204" pitchFamily="50" charset="-128"/>
                <a:ea typeface="Meiryo UI" panose="020B0604030504040204" pitchFamily="50" charset="-128"/>
              </a:rPr>
              <a:t>入り込み、</a:t>
            </a:r>
            <a:br>
              <a:rPr kumimoji="1" lang="ja-JP" altLang="en-US" sz="1400" dirty="0">
                <a:latin typeface="Meiryo UI" panose="020B0604030504040204" pitchFamily="50" charset="-128"/>
                <a:ea typeface="Meiryo UI" panose="020B0604030504040204" pitchFamily="50" charset="-128"/>
              </a:rPr>
            </a:br>
            <a:r>
              <a:rPr kumimoji="1" lang="ja-JP" altLang="en-US" sz="1400" dirty="0">
                <a:latin typeface="Meiryo UI" panose="020B0604030504040204" pitchFamily="50" charset="-128"/>
                <a:ea typeface="Meiryo UI" panose="020B0604030504040204" pitchFamily="50" charset="-128"/>
              </a:rPr>
              <a:t>顧客と同じ目線で営業戦略を構築し、</a:t>
            </a:r>
            <a:br>
              <a:rPr kumimoji="1" lang="ja-JP" altLang="en-US" sz="1400" dirty="0">
                <a:latin typeface="Meiryo UI" panose="020B0604030504040204" pitchFamily="50" charset="-128"/>
                <a:ea typeface="Meiryo UI" panose="020B0604030504040204" pitchFamily="50" charset="-128"/>
              </a:rPr>
            </a:br>
            <a:r>
              <a:rPr kumimoji="1" lang="ja-JP" altLang="en-US" sz="1400" dirty="0">
                <a:latin typeface="Meiryo UI" panose="020B0604030504040204" pitchFamily="50" charset="-128"/>
                <a:ea typeface="Meiryo UI" panose="020B0604030504040204" pitchFamily="50" charset="-128"/>
              </a:rPr>
              <a:t>営業メンバーをマネジメント</a:t>
            </a:r>
          </a:p>
        </p:txBody>
      </p:sp>
      <p:sp>
        <p:nvSpPr>
          <p:cNvPr id="97" name="テキスト ボックス 96">
            <a:extLst>
              <a:ext uri="{FF2B5EF4-FFF2-40B4-BE49-F238E27FC236}">
                <a16:creationId xmlns:a16="http://schemas.microsoft.com/office/drawing/2014/main" id="{FA5F233D-D4CF-4009-ABB5-101D5F9357C3}"/>
              </a:ext>
            </a:extLst>
          </p:cNvPr>
          <p:cNvSpPr txBox="1"/>
          <p:nvPr/>
        </p:nvSpPr>
        <p:spPr>
          <a:xfrm>
            <a:off x="6116139" y="5509971"/>
            <a:ext cx="2872581" cy="738664"/>
          </a:xfrm>
          <a:prstGeom prst="rect">
            <a:avLst/>
          </a:prstGeom>
          <a:noFill/>
          <a:ln w="12700">
            <a:noFill/>
          </a:ln>
        </p:spPr>
        <p:txBody>
          <a:bodyPr wrap="none" lIns="0" tIns="0" rIns="0" bIns="0" rtlCol="0" anchor="t" anchorCtr="0">
            <a:spAutoFit/>
          </a:bodyPr>
          <a:lstStyle/>
          <a:p>
            <a:pPr algn="ctr"/>
            <a:r>
              <a:rPr lang="ja-JP" altLang="en-US" sz="2400" b="1" spc="-150" dirty="0">
                <a:solidFill>
                  <a:schemeClr val="tx1">
                    <a:lumMod val="75000"/>
                    <a:lumOff val="25000"/>
                  </a:schemeClr>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成果創出が可能</a:t>
            </a:r>
            <a:endParaRPr lang="en-US" altLang="ja-JP" sz="2400" b="1" spc="-150" dirty="0">
              <a:solidFill>
                <a:schemeClr val="tx1">
                  <a:lumMod val="75000"/>
                  <a:lumOff val="25000"/>
                </a:schemeClr>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endParaRPr>
          </a:p>
          <a:p>
            <a:pPr algn="ctr"/>
            <a:r>
              <a:rPr lang="ja-JP" altLang="en-US" sz="2400" b="1" spc="-150" dirty="0">
                <a:solidFill>
                  <a:schemeClr val="tx1">
                    <a:lumMod val="75000"/>
                    <a:lumOff val="25000"/>
                  </a:schemeClr>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リアルなマーケットの情報</a:t>
            </a:r>
          </a:p>
        </p:txBody>
      </p:sp>
      <p:pic>
        <p:nvPicPr>
          <p:cNvPr id="98" name="Picture 5" descr="\\172.16.50.10\icナレッジ\素材集\ピクトグラム\握手ピクト.png">
            <a:extLst>
              <a:ext uri="{FF2B5EF4-FFF2-40B4-BE49-F238E27FC236}">
                <a16:creationId xmlns:a16="http://schemas.microsoft.com/office/drawing/2014/main" id="{976B5C1E-70D9-46B6-A9A4-94642C185184}"/>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2453" t="8902" r="12018" b="10127"/>
          <a:stretch/>
        </p:blipFill>
        <p:spPr bwMode="auto">
          <a:xfrm>
            <a:off x="8104840" y="2374947"/>
            <a:ext cx="906683" cy="1056110"/>
          </a:xfrm>
          <a:prstGeom prst="rect">
            <a:avLst/>
          </a:prstGeom>
          <a:noFill/>
          <a:extLst>
            <a:ext uri="{909E8E84-426E-40DD-AFC4-6F175D3DCCD1}">
              <a14:hiddenFill xmlns:a14="http://schemas.microsoft.com/office/drawing/2010/main">
                <a:solidFill>
                  <a:srgbClr val="FFFFFF"/>
                </a:solidFill>
              </a14:hiddenFill>
            </a:ext>
          </a:extLst>
        </p:spPr>
      </p:pic>
      <p:grpSp>
        <p:nvGrpSpPr>
          <p:cNvPr id="99" name="グループ化 98">
            <a:extLst>
              <a:ext uri="{FF2B5EF4-FFF2-40B4-BE49-F238E27FC236}">
                <a16:creationId xmlns:a16="http://schemas.microsoft.com/office/drawing/2014/main" id="{67F460B3-BF9C-45A4-8C05-C67FD504F204}"/>
              </a:ext>
            </a:extLst>
          </p:cNvPr>
          <p:cNvGrpSpPr/>
          <p:nvPr/>
        </p:nvGrpSpPr>
        <p:grpSpPr>
          <a:xfrm>
            <a:off x="4056305" y="2340771"/>
            <a:ext cx="802670" cy="1074748"/>
            <a:chOff x="1856656" y="2276872"/>
            <a:chExt cx="5638689" cy="3935760"/>
          </a:xfrm>
        </p:grpSpPr>
        <p:pic>
          <p:nvPicPr>
            <p:cNvPr id="100" name="Picture 2" descr="\\172.16.50.10\icナレッジ\素材集\ピクトグラム\商業ピクトグラム２.jpg">
              <a:extLst>
                <a:ext uri="{FF2B5EF4-FFF2-40B4-BE49-F238E27FC236}">
                  <a16:creationId xmlns:a16="http://schemas.microsoft.com/office/drawing/2014/main" id="{C37D1F90-506C-4CEF-AFC2-3F2272EB39BF}"/>
                </a:ext>
              </a:extLst>
            </p:cNvPr>
            <p:cNvPicPr>
              <a:picLocks noChangeAspect="1" noChangeArrowheads="1"/>
            </p:cNvPicPr>
            <p:nvPr/>
          </p:nvPicPr>
          <p:blipFill>
            <a:blip r:embed="rId4" cstate="print">
              <a:grayscl/>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4808984" y="2276872"/>
              <a:ext cx="2686361" cy="3935760"/>
            </a:xfrm>
            <a:prstGeom prst="rect">
              <a:avLst/>
            </a:prstGeom>
            <a:noFill/>
            <a:extLst>
              <a:ext uri="{909E8E84-426E-40DD-AFC4-6F175D3DCCD1}">
                <a14:hiddenFill xmlns:a14="http://schemas.microsoft.com/office/drawing/2010/main">
                  <a:solidFill>
                    <a:srgbClr val="FFFFFF"/>
                  </a:solidFill>
                </a14:hiddenFill>
              </a:ext>
            </a:extLst>
          </p:spPr>
        </p:pic>
        <p:pic>
          <p:nvPicPr>
            <p:cNvPr id="101" name="Picture 3" descr="\\172.16.50.10\icナレッジ\素材集\ピクトグラム\商業 ピクトグラム.jpg">
              <a:extLst>
                <a:ext uri="{FF2B5EF4-FFF2-40B4-BE49-F238E27FC236}">
                  <a16:creationId xmlns:a16="http://schemas.microsoft.com/office/drawing/2014/main" id="{DFC72341-4F69-46C8-854B-137AC53FF014}"/>
                </a:ext>
              </a:extLst>
            </p:cNvPr>
            <p:cNvPicPr>
              <a:picLocks noChangeAspect="1" noChangeArrowheads="1"/>
            </p:cNvPicPr>
            <p:nvPr/>
          </p:nvPicPr>
          <p:blipFill>
            <a:blip r:embed="rId6" cstate="print">
              <a:grayscl/>
              <a:extLst>
                <a:ext uri="{BEBA8EAE-BF5A-486C-A8C5-ECC9F3942E4B}">
                  <a14:imgProps xmlns:a14="http://schemas.microsoft.com/office/drawing/2010/main">
                    <a14:imgLayer r:embed="rId7">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856656" y="2276872"/>
              <a:ext cx="2686361" cy="3935760"/>
            </a:xfrm>
            <a:prstGeom prst="rect">
              <a:avLst/>
            </a:prstGeom>
            <a:noFill/>
            <a:extLst>
              <a:ext uri="{909E8E84-426E-40DD-AFC4-6F175D3DCCD1}">
                <a14:hiddenFill xmlns:a14="http://schemas.microsoft.com/office/drawing/2010/main">
                  <a:solidFill>
                    <a:srgbClr val="FFFFFF"/>
                  </a:solidFill>
                </a14:hiddenFill>
              </a:ext>
            </a:extLst>
          </p:spPr>
        </p:pic>
      </p:grpSp>
      <p:pic>
        <p:nvPicPr>
          <p:cNvPr id="102" name="Picture 5" descr="\\172.16.50.10\icナレッジ\素材集\ピクトグラム\握手ピクト.png">
            <a:extLst>
              <a:ext uri="{FF2B5EF4-FFF2-40B4-BE49-F238E27FC236}">
                <a16:creationId xmlns:a16="http://schemas.microsoft.com/office/drawing/2014/main" id="{5569FD7E-14FB-4182-9E5F-3B1A2F5A17FD}"/>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2453" t="8902" r="12018" b="10127"/>
          <a:stretch/>
        </p:blipFill>
        <p:spPr bwMode="auto">
          <a:xfrm>
            <a:off x="4086957" y="2374947"/>
            <a:ext cx="906683" cy="1056110"/>
          </a:xfrm>
          <a:prstGeom prst="rect">
            <a:avLst/>
          </a:prstGeom>
          <a:noFill/>
          <a:extLst>
            <a:ext uri="{909E8E84-426E-40DD-AFC4-6F175D3DCCD1}">
              <a14:hiddenFill xmlns:a14="http://schemas.microsoft.com/office/drawing/2010/main">
                <a:solidFill>
                  <a:srgbClr val="FFFFFF"/>
                </a:solidFill>
              </a14:hiddenFill>
            </a:ext>
          </a:extLst>
        </p:spPr>
      </p:pic>
      <p:sp>
        <p:nvSpPr>
          <p:cNvPr id="103" name="テキスト ボックス 102">
            <a:extLst>
              <a:ext uri="{FF2B5EF4-FFF2-40B4-BE49-F238E27FC236}">
                <a16:creationId xmlns:a16="http://schemas.microsoft.com/office/drawing/2014/main" id="{AEAFA4AC-CD16-48C2-B2F3-A4F65556133B}"/>
              </a:ext>
            </a:extLst>
          </p:cNvPr>
          <p:cNvSpPr txBox="1"/>
          <p:nvPr/>
        </p:nvSpPr>
        <p:spPr>
          <a:xfrm>
            <a:off x="3531252" y="3665153"/>
            <a:ext cx="1814919" cy="480131"/>
          </a:xfrm>
          <a:prstGeom prst="rect">
            <a:avLst/>
          </a:prstGeom>
          <a:noFill/>
        </p:spPr>
        <p:txBody>
          <a:bodyPr wrap="none" rtlCol="0">
            <a:spAutoFit/>
          </a:bodyPr>
          <a:lstStyle/>
          <a:p>
            <a:pPr algn="ctr">
              <a:lnSpc>
                <a:spcPct val="90000"/>
              </a:lnSpc>
            </a:pPr>
            <a:r>
              <a:rPr kumimoji="1" lang="ja-JP" altLang="en-US" sz="1400" dirty="0">
                <a:latin typeface="Meiryo UI" panose="020B0604030504040204" pitchFamily="50" charset="-128"/>
                <a:ea typeface="Meiryo UI" panose="020B0604030504040204" pitchFamily="50" charset="-128"/>
              </a:rPr>
              <a:t>営業活動という「業務」</a:t>
            </a:r>
            <a:endParaRPr kumimoji="1" lang="en-US" altLang="ja-JP" sz="1400" dirty="0">
              <a:latin typeface="Meiryo UI" panose="020B0604030504040204" pitchFamily="50" charset="-128"/>
              <a:ea typeface="Meiryo UI" panose="020B0604030504040204" pitchFamily="50" charset="-128"/>
            </a:endParaRPr>
          </a:p>
          <a:p>
            <a:pPr algn="ctr">
              <a:lnSpc>
                <a:spcPct val="90000"/>
              </a:lnSpc>
            </a:pPr>
            <a:r>
              <a:rPr kumimoji="1" lang="ja-JP" altLang="en-US" sz="1400" dirty="0">
                <a:latin typeface="Meiryo UI" panose="020B0604030504040204" pitchFamily="50" charset="-128"/>
                <a:ea typeface="Meiryo UI" panose="020B0604030504040204" pitchFamily="50" charset="-128"/>
              </a:rPr>
              <a:t>を代行するだけ</a:t>
            </a:r>
          </a:p>
        </p:txBody>
      </p:sp>
      <p:sp>
        <p:nvSpPr>
          <p:cNvPr id="106" name="下矢印 44">
            <a:extLst>
              <a:ext uri="{FF2B5EF4-FFF2-40B4-BE49-F238E27FC236}">
                <a16:creationId xmlns:a16="http://schemas.microsoft.com/office/drawing/2014/main" id="{69D180DB-208A-435F-92FA-628EF220A4BA}"/>
              </a:ext>
            </a:extLst>
          </p:cNvPr>
          <p:cNvSpPr/>
          <p:nvPr/>
        </p:nvSpPr>
        <p:spPr>
          <a:xfrm>
            <a:off x="3795303" y="4270412"/>
            <a:ext cx="1362534" cy="1180856"/>
          </a:xfrm>
          <a:prstGeom prst="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07" name="下矢印 44">
            <a:extLst>
              <a:ext uri="{FF2B5EF4-FFF2-40B4-BE49-F238E27FC236}">
                <a16:creationId xmlns:a16="http://schemas.microsoft.com/office/drawing/2014/main" id="{242981DD-8CDC-48AE-B078-6B8AFD260461}"/>
              </a:ext>
            </a:extLst>
          </p:cNvPr>
          <p:cNvSpPr/>
          <p:nvPr/>
        </p:nvSpPr>
        <p:spPr>
          <a:xfrm>
            <a:off x="7135867" y="4350760"/>
            <a:ext cx="1362534" cy="1180856"/>
          </a:xfrm>
          <a:prstGeom prst="down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08" name="テキスト ボックス 107">
            <a:extLst>
              <a:ext uri="{FF2B5EF4-FFF2-40B4-BE49-F238E27FC236}">
                <a16:creationId xmlns:a16="http://schemas.microsoft.com/office/drawing/2014/main" id="{0838353D-7233-4FE9-9D98-8E46734B2542}"/>
              </a:ext>
            </a:extLst>
          </p:cNvPr>
          <p:cNvSpPr txBox="1"/>
          <p:nvPr/>
        </p:nvSpPr>
        <p:spPr>
          <a:xfrm>
            <a:off x="368555" y="4310076"/>
            <a:ext cx="8827154" cy="521688"/>
          </a:xfrm>
          <a:prstGeom prst="roundRect">
            <a:avLst>
              <a:gd name="adj" fmla="val 50000"/>
            </a:avLst>
          </a:prstGeom>
          <a:solidFill>
            <a:schemeClr val="bg1">
              <a:lumMod val="75000"/>
            </a:schemeClr>
          </a:solidFill>
        </p:spPr>
        <p:txBody>
          <a:bodyPr wrap="none" tIns="0" bIns="0" rtlCol="0" anchor="ctr" anchorCtr="0">
            <a:noAutofit/>
          </a:bodyPr>
          <a:lstStyle/>
          <a:p>
            <a:pPr algn="ctr" fontAlgn="base">
              <a:lnSpc>
                <a:spcPct val="90000"/>
              </a:lnSpc>
              <a:spcBef>
                <a:spcPct val="0"/>
              </a:spcBef>
              <a:spcAft>
                <a:spcPct val="0"/>
              </a:spcAft>
            </a:pPr>
            <a:r>
              <a:rPr lang="ja-JP" altLang="en-US" sz="2000" b="1" dirty="0">
                <a:solidFill>
                  <a:prstClr val="black"/>
                </a:solidFill>
                <a:latin typeface="Meiryo UI" panose="020B0604030504040204" pitchFamily="50" charset="-128"/>
                <a:ea typeface="Meiryo UI" panose="020B0604030504040204" pitchFamily="50" charset="-128"/>
              </a:rPr>
              <a:t>事業は理論理屈通りには、進まない</a:t>
            </a:r>
          </a:p>
        </p:txBody>
      </p:sp>
      <p:sp>
        <p:nvSpPr>
          <p:cNvPr id="109" name="テキスト ボックス 108">
            <a:extLst>
              <a:ext uri="{FF2B5EF4-FFF2-40B4-BE49-F238E27FC236}">
                <a16:creationId xmlns:a16="http://schemas.microsoft.com/office/drawing/2014/main" id="{FD9FC00C-8E4B-4837-9F96-AA4B5D3710B0}"/>
              </a:ext>
            </a:extLst>
          </p:cNvPr>
          <p:cNvSpPr txBox="1"/>
          <p:nvPr/>
        </p:nvSpPr>
        <p:spPr>
          <a:xfrm>
            <a:off x="3253219" y="5693747"/>
            <a:ext cx="2401298" cy="369332"/>
          </a:xfrm>
          <a:prstGeom prst="rect">
            <a:avLst/>
          </a:prstGeom>
          <a:noFill/>
          <a:ln w="12700">
            <a:noFill/>
          </a:ln>
        </p:spPr>
        <p:txBody>
          <a:bodyPr wrap="none" lIns="0" tIns="0" rIns="0" bIns="0" rtlCol="0" anchor="t" anchorCtr="0">
            <a:spAutoFit/>
          </a:bodyPr>
          <a:lstStyle/>
          <a:p>
            <a:pPr algn="ctr"/>
            <a:r>
              <a:rPr lang="ja-JP" altLang="en-US" sz="2400" b="1" spc="-150" dirty="0">
                <a:solidFill>
                  <a:schemeClr val="tx1">
                    <a:lumMod val="75000"/>
                    <a:lumOff val="25000"/>
                  </a:schemeClr>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マーケットは掴めない</a:t>
            </a:r>
          </a:p>
        </p:txBody>
      </p:sp>
      <p:sp>
        <p:nvSpPr>
          <p:cNvPr id="110" name="テキスト ボックス 109">
            <a:extLst>
              <a:ext uri="{FF2B5EF4-FFF2-40B4-BE49-F238E27FC236}">
                <a16:creationId xmlns:a16="http://schemas.microsoft.com/office/drawing/2014/main" id="{2F48BE1E-2AD2-432C-AE21-A58946574422}"/>
              </a:ext>
            </a:extLst>
          </p:cNvPr>
          <p:cNvSpPr txBox="1"/>
          <p:nvPr/>
        </p:nvSpPr>
        <p:spPr>
          <a:xfrm>
            <a:off x="277190" y="6382613"/>
            <a:ext cx="8827154" cy="369332"/>
          </a:xfrm>
          <a:prstGeom prst="rect">
            <a:avLst/>
          </a:prstGeom>
          <a:noFill/>
          <a:ln w="12700">
            <a:noFill/>
          </a:ln>
        </p:spPr>
        <p:txBody>
          <a:bodyPr wrap="square" lIns="0" tIns="0" rIns="0" bIns="0" rtlCol="0" anchor="t" anchorCtr="0">
            <a:spAutoFit/>
          </a:bodyPr>
          <a:lstStyle/>
          <a:p>
            <a:pPr algn="ctr"/>
            <a:r>
              <a:rPr lang="ja-JP" altLang="en-US" sz="2400" b="1" spc="-150" dirty="0">
                <a:solidFill>
                  <a:srgbClr val="0053B5"/>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営業のプロとして「提案」し続け、へりくだりすぎない</a:t>
            </a:r>
          </a:p>
        </p:txBody>
      </p:sp>
    </p:spTree>
    <p:extLst>
      <p:ext uri="{BB962C8B-B14F-4D97-AF65-F5344CB8AC3E}">
        <p14:creationId xmlns:p14="http://schemas.microsoft.com/office/powerpoint/2010/main" val="21340673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EEBF8E-AB32-47AC-B67D-83266AA6AD4F}"/>
              </a:ext>
            </a:extLst>
          </p:cNvPr>
          <p:cNvSpPr>
            <a:spLocks noGrp="1"/>
          </p:cNvSpPr>
          <p:nvPr>
            <p:ph type="ctrTitle"/>
          </p:nvPr>
        </p:nvSpPr>
        <p:spPr/>
        <p:txBody>
          <a:bodyPr/>
          <a:lstStyle/>
          <a:p>
            <a:r>
              <a:rPr kumimoji="1" lang="en-US" altLang="ja-JP" dirty="0">
                <a:latin typeface="Meiryo UI" panose="020B0604030504040204" pitchFamily="50" charset="-128"/>
                <a:ea typeface="Meiryo UI" panose="020B0604030504040204" pitchFamily="50" charset="-128"/>
              </a:rPr>
              <a:t>PJ</a:t>
            </a:r>
            <a:r>
              <a:rPr kumimoji="1" lang="ja-JP" altLang="en-US" dirty="0">
                <a:latin typeface="Meiryo UI" panose="020B0604030504040204" pitchFamily="50" charset="-128"/>
                <a:ea typeface="Meiryo UI" panose="020B0604030504040204" pitchFamily="50" charset="-128"/>
              </a:rPr>
              <a:t>立ち上げ</a:t>
            </a:r>
            <a:r>
              <a:rPr kumimoji="1" lang="en-US" altLang="ja-JP" dirty="0">
                <a:latin typeface="Meiryo UI" panose="020B0604030504040204" pitchFamily="50" charset="-128"/>
                <a:ea typeface="Meiryo UI" panose="020B0604030504040204" pitchFamily="50" charset="-128"/>
              </a:rPr>
              <a:t>10</a:t>
            </a:r>
            <a:r>
              <a:rPr kumimoji="1" lang="ja-JP" altLang="en-US" dirty="0">
                <a:latin typeface="Meiryo UI" panose="020B0604030504040204" pitchFamily="50" charset="-128"/>
                <a:ea typeface="Meiryo UI" panose="020B0604030504040204" pitchFamily="50" charset="-128"/>
              </a:rPr>
              <a:t>か条</a:t>
            </a:r>
          </a:p>
        </p:txBody>
      </p:sp>
      <p:sp>
        <p:nvSpPr>
          <p:cNvPr id="3" name="スライド番号プレースホルダー 2">
            <a:extLst>
              <a:ext uri="{FF2B5EF4-FFF2-40B4-BE49-F238E27FC236}">
                <a16:creationId xmlns:a16="http://schemas.microsoft.com/office/drawing/2014/main" id="{1203FD1B-D7DD-4C02-98E9-6479D52CD69F}"/>
              </a:ext>
            </a:extLst>
          </p:cNvPr>
          <p:cNvSpPr>
            <a:spLocks noGrp="1"/>
          </p:cNvSpPr>
          <p:nvPr>
            <p:ph type="sldNum" sz="quarter" idx="4"/>
          </p:nvPr>
        </p:nvSpPr>
        <p:spPr/>
        <p:txBody>
          <a:bodyPr/>
          <a:lstStyle/>
          <a:p>
            <a:fld id="{FB3508C7-2FE0-4945-9CBD-863E05F850D2}" type="slidenum">
              <a:rPr lang="ja-JP" altLang="en-US" smtClean="0"/>
              <a:pPr/>
              <a:t>9</a:t>
            </a:fld>
            <a:endParaRPr lang="ja-JP" altLang="en-US" dirty="0"/>
          </a:p>
        </p:txBody>
      </p:sp>
      <p:sp>
        <p:nvSpPr>
          <p:cNvPr id="4" name="テキスト プレースホルダー 3">
            <a:extLst>
              <a:ext uri="{FF2B5EF4-FFF2-40B4-BE49-F238E27FC236}">
                <a16:creationId xmlns:a16="http://schemas.microsoft.com/office/drawing/2014/main" id="{0843EDC4-C341-4C9C-8768-90877B06743D}"/>
              </a:ext>
            </a:extLst>
          </p:cNvPr>
          <p:cNvSpPr>
            <a:spLocks noGrp="1"/>
          </p:cNvSpPr>
          <p:nvPr>
            <p:ph type="body" sz="quarter" idx="10"/>
          </p:nvPr>
        </p:nvSpPr>
        <p:spPr>
          <a:xfrm>
            <a:off x="179512" y="674566"/>
            <a:ext cx="8641556" cy="6109247"/>
          </a:xfrm>
        </p:spPr>
        <p:txBody>
          <a:bodyPr>
            <a:normAutofit lnSpcReduction="10000"/>
          </a:bodyPr>
          <a:lstStyle/>
          <a:p>
            <a:pPr algn="l"/>
            <a:r>
              <a:rPr lang="ja-JP" altLang="en-US" dirty="0">
                <a:latin typeface="Meiryo UI" panose="020B0604030504040204" pitchFamily="50" charset="-128"/>
                <a:ea typeface="Meiryo UI" panose="020B0604030504040204" pitchFamily="50" charset="-128"/>
              </a:rPr>
              <a:t>⑦数値（</a:t>
            </a:r>
            <a:r>
              <a:rPr lang="en-US" altLang="ja-JP" dirty="0">
                <a:latin typeface="Meiryo UI" panose="020B0604030504040204" pitchFamily="50" charset="-128"/>
                <a:ea typeface="Meiryo UI" panose="020B0604030504040204" pitchFamily="50" charset="-128"/>
              </a:rPr>
              <a:t>KPI/KGI</a:t>
            </a:r>
            <a:r>
              <a:rPr lang="ja-JP" altLang="en-US" dirty="0">
                <a:latin typeface="Meiryo UI" panose="020B0604030504040204" pitchFamily="50" charset="-128"/>
                <a:ea typeface="Meiryo UI" panose="020B0604030504040204" pitchFamily="50" charset="-128"/>
              </a:rPr>
              <a:t>設定・価格）に対しては慎重に・入念に。</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⇒数字は独り歩きします。最初の数値の設計は大事に。</a:t>
            </a:r>
            <a:endParaRPr lang="en-US" altLang="ja-JP" dirty="0">
              <a:latin typeface="Meiryo UI" panose="020B0604030504040204" pitchFamily="50" charset="-128"/>
              <a:ea typeface="Meiryo UI" panose="020B0604030504040204" pitchFamily="50" charset="-128"/>
            </a:endParaRPr>
          </a:p>
          <a:p>
            <a:pPr algn="l"/>
            <a:endParaRPr lang="en-US" altLang="ja-JP" dirty="0">
              <a:latin typeface="Meiryo UI" panose="020B0604030504040204" pitchFamily="50" charset="-128"/>
              <a:ea typeface="Meiryo UI" panose="020B0604030504040204" pitchFamily="50" charset="-128"/>
            </a:endParaRPr>
          </a:p>
          <a:p>
            <a:pPr algn="l"/>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a:t>
            </a:r>
            <a:r>
              <a:rPr lang="en-US" altLang="ja-JP" dirty="0">
                <a:latin typeface="Meiryo UI" panose="020B0604030504040204" pitchFamily="50" charset="-128"/>
                <a:ea typeface="Meiryo UI" panose="020B0604030504040204" pitchFamily="50" charset="-128"/>
              </a:rPr>
              <a:t>KPI/KGI</a:t>
            </a:r>
            <a:r>
              <a:rPr lang="ja-JP" altLang="en-US" dirty="0">
                <a:latin typeface="Meiryo UI" panose="020B0604030504040204" pitchFamily="50" charset="-128"/>
                <a:ea typeface="Meiryo UI" panose="020B0604030504040204" pitchFamily="50" charset="-128"/>
              </a:rPr>
              <a:t>設定にあたり</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重要事項</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①ロジカルな数値であること</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営業はあくまでもプロセスマネジメントです。プロセスごとに、論理性が構築できるはず。</a:t>
            </a:r>
            <a:endParaRPr lang="en-US" altLang="ja-JP" dirty="0">
              <a:latin typeface="Meiryo UI" panose="020B0604030504040204" pitchFamily="50" charset="-128"/>
              <a:ea typeface="Meiryo UI" panose="020B0604030504040204" pitchFamily="50" charset="-128"/>
            </a:endParaRPr>
          </a:p>
          <a:p>
            <a:pPr algn="l"/>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➁比較した数値であること</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数値は“何か”と比較して初めて意味を持ちます。</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比較対象</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①前月と今月</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➁直近</a:t>
            </a:r>
            <a:r>
              <a:rPr lang="en-US" altLang="ja-JP" dirty="0">
                <a:latin typeface="Meiryo UI" panose="020B0604030504040204" pitchFamily="50" charset="-128"/>
                <a:ea typeface="Meiryo UI" panose="020B0604030504040204" pitchFamily="50" charset="-128"/>
              </a:rPr>
              <a:t>3</a:t>
            </a:r>
            <a:r>
              <a:rPr lang="ja-JP" altLang="en-US" dirty="0">
                <a:latin typeface="Meiryo UI" panose="020B0604030504040204" pitchFamily="50" charset="-128"/>
                <a:ea typeface="Meiryo UI" panose="020B0604030504040204" pitchFamily="50" charset="-128"/>
              </a:rPr>
              <a:t>か月と今月</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③昨年の</a:t>
            </a:r>
            <a:r>
              <a:rPr lang="en-US" altLang="ja-JP" dirty="0">
                <a:latin typeface="Meiryo UI" panose="020B0604030504040204" pitchFamily="50" charset="-128"/>
                <a:ea typeface="Meiryo UI" panose="020B0604030504040204" pitchFamily="50" charset="-128"/>
              </a:rPr>
              <a:t>3</a:t>
            </a:r>
            <a:r>
              <a:rPr lang="ja-JP" altLang="en-US" dirty="0">
                <a:latin typeface="Meiryo UI" panose="020B0604030504040204" pitchFamily="50" charset="-128"/>
                <a:ea typeface="Meiryo UI" panose="020B0604030504040204" pitchFamily="50" charset="-128"/>
              </a:rPr>
              <a:t>月と今年の</a:t>
            </a:r>
            <a:r>
              <a:rPr lang="en-US" altLang="ja-JP" dirty="0">
                <a:latin typeface="Meiryo UI" panose="020B0604030504040204" pitchFamily="50" charset="-128"/>
                <a:ea typeface="Meiryo UI" panose="020B0604030504040204" pitchFamily="50" charset="-128"/>
              </a:rPr>
              <a:t>3</a:t>
            </a:r>
            <a:r>
              <a:rPr lang="ja-JP" altLang="en-US" dirty="0">
                <a:latin typeface="Meiryo UI" panose="020B0604030504040204" pitchFamily="50" charset="-128"/>
                <a:ea typeface="Meiryo UI" panose="020B0604030504040204" pitchFamily="50" charset="-128"/>
              </a:rPr>
              <a:t>月</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④競合Ａ社の</a:t>
            </a:r>
            <a:r>
              <a:rPr lang="en-US" altLang="ja-JP" dirty="0">
                <a:latin typeface="Meiryo UI" panose="020B0604030504040204" pitchFamily="50" charset="-128"/>
                <a:ea typeface="Meiryo UI" panose="020B0604030504040204" pitchFamily="50" charset="-128"/>
              </a:rPr>
              <a:t>4</a:t>
            </a:r>
            <a:r>
              <a:rPr lang="ja-JP" altLang="en-US" dirty="0">
                <a:latin typeface="Meiryo UI" panose="020B0604030504040204" pitchFamily="50" charset="-128"/>
                <a:ea typeface="Meiryo UI" panose="020B0604030504040204" pitchFamily="50" charset="-128"/>
              </a:rPr>
              <a:t>月実績とＩＣの</a:t>
            </a:r>
            <a:r>
              <a:rPr lang="en-US" altLang="ja-JP" dirty="0">
                <a:latin typeface="Meiryo UI" panose="020B0604030504040204" pitchFamily="50" charset="-128"/>
                <a:ea typeface="Meiryo UI" panose="020B0604030504040204" pitchFamily="50" charset="-128"/>
              </a:rPr>
              <a:t>4</a:t>
            </a:r>
            <a:r>
              <a:rPr lang="ja-JP" altLang="en-US" dirty="0">
                <a:latin typeface="Meiryo UI" panose="020B0604030504040204" pitchFamily="50" charset="-128"/>
                <a:ea typeface="Meiryo UI" panose="020B0604030504040204" pitchFamily="50" charset="-128"/>
              </a:rPr>
              <a:t>月実績</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⑤直販の</a:t>
            </a:r>
            <a:r>
              <a:rPr lang="en-US" altLang="ja-JP" dirty="0">
                <a:latin typeface="Meiryo UI" panose="020B0604030504040204" pitchFamily="50" charset="-128"/>
                <a:ea typeface="Meiryo UI" panose="020B0604030504040204" pitchFamily="50" charset="-128"/>
              </a:rPr>
              <a:t>4</a:t>
            </a:r>
            <a:r>
              <a:rPr lang="ja-JP" altLang="en-US" dirty="0">
                <a:latin typeface="Meiryo UI" panose="020B0604030504040204" pitchFamily="50" charset="-128"/>
                <a:ea typeface="Meiryo UI" panose="020B0604030504040204" pitchFamily="50" charset="-128"/>
              </a:rPr>
              <a:t>月実績とＩＣの</a:t>
            </a:r>
            <a:r>
              <a:rPr lang="en-US" altLang="ja-JP" dirty="0">
                <a:latin typeface="Meiryo UI" panose="020B0604030504040204" pitchFamily="50" charset="-128"/>
                <a:ea typeface="Meiryo UI" panose="020B0604030504040204" pitchFamily="50" charset="-128"/>
              </a:rPr>
              <a:t>4</a:t>
            </a:r>
            <a:r>
              <a:rPr lang="ja-JP" altLang="en-US" dirty="0">
                <a:latin typeface="Meiryo UI" panose="020B0604030504040204" pitchFamily="50" charset="-128"/>
                <a:ea typeface="Meiryo UI" panose="020B0604030504040204" pitchFamily="50" charset="-128"/>
              </a:rPr>
              <a:t>月実績</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⑥同業界での実績と今回の計画（人材業界同士・不動産業界同士等）</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⑦同様の営業役割での比較（過去テレマ</a:t>
            </a:r>
            <a:r>
              <a:rPr lang="en-US" altLang="ja-JP" dirty="0">
                <a:latin typeface="Meiryo UI" panose="020B0604030504040204" pitchFamily="50" charset="-128"/>
                <a:ea typeface="Meiryo UI" panose="020B0604030504040204" pitchFamily="50" charset="-128"/>
              </a:rPr>
              <a:t>PJ</a:t>
            </a:r>
            <a:r>
              <a:rPr lang="ja-JP" altLang="en-US" dirty="0">
                <a:latin typeface="Meiryo UI" panose="020B0604030504040204" pitchFamily="50" charset="-128"/>
                <a:ea typeface="Meiryo UI" panose="020B0604030504040204" pitchFamily="50" charset="-128"/>
              </a:rPr>
              <a:t>と今回のテレマ</a:t>
            </a:r>
            <a:r>
              <a:rPr lang="en-US" altLang="ja-JP" dirty="0">
                <a:latin typeface="Meiryo UI" panose="020B0604030504040204" pitchFamily="50" charset="-128"/>
                <a:ea typeface="Meiryo UI" panose="020B0604030504040204" pitchFamily="50" charset="-128"/>
              </a:rPr>
              <a:t>PJ</a:t>
            </a:r>
            <a:r>
              <a:rPr lang="ja-JP" altLang="en-US" dirty="0">
                <a:latin typeface="Meiryo UI" panose="020B0604030504040204" pitchFamily="50" charset="-128"/>
                <a:ea typeface="Meiryo UI" panose="020B0604030504040204" pitchFamily="50" charset="-128"/>
              </a:rPr>
              <a:t>での比較）</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⑧エリアによる比較</a:t>
            </a:r>
            <a:endParaRPr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⑨</a:t>
            </a:r>
            <a:endParaRPr lang="en-US" altLang="ja-JP" dirty="0">
              <a:latin typeface="Meiryo UI" panose="020B0604030504040204" pitchFamily="50" charset="-128"/>
              <a:ea typeface="Meiryo UI" panose="020B0604030504040204" pitchFamily="50" charset="-128"/>
            </a:endParaRPr>
          </a:p>
          <a:p>
            <a:pPr algn="l"/>
            <a:endParaRPr lang="en-US" altLang="ja-JP"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48773343"/>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7665</TotalTime>
  <Words>2032</Words>
  <Application>Microsoft Office PowerPoint</Application>
  <PresentationFormat>画面に合わせる (4:3)</PresentationFormat>
  <Paragraphs>221</Paragraphs>
  <Slides>17</Slides>
  <Notes>0</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17</vt:i4>
      </vt:variant>
    </vt:vector>
  </HeadingPairs>
  <TitlesOfParts>
    <vt:vector size="28" baseType="lpstr">
      <vt:lpstr>Chicago</vt:lpstr>
      <vt:lpstr>Meiryo UI</vt:lpstr>
      <vt:lpstr>UD Digi Kyokasho N-B</vt:lpstr>
      <vt:lpstr>メイリオ</vt:lpstr>
      <vt:lpstr>游ゴシック</vt:lpstr>
      <vt:lpstr>Arial</vt:lpstr>
      <vt:lpstr>Calibri</vt:lpstr>
      <vt:lpstr>Calibri Light</vt:lpstr>
      <vt:lpstr>Century Gothic</vt:lpstr>
      <vt:lpstr>Wingdings</vt:lpstr>
      <vt:lpstr>Office テーマ</vt:lpstr>
      <vt:lpstr>PowerPoint プレゼンテーション</vt:lpstr>
      <vt:lpstr>PJ立ち上げ10か条</vt:lpstr>
      <vt:lpstr>PJ立ち上げ10か条</vt:lpstr>
      <vt:lpstr>PJ立ち上げ10か条</vt:lpstr>
      <vt:lpstr>PJ立ち上げ10か条</vt:lpstr>
      <vt:lpstr>PJ立ち上げ10か条</vt:lpstr>
      <vt:lpstr>PJ立ち上げ10か条</vt:lpstr>
      <vt:lpstr>PJ立ち上げ10か条</vt:lpstr>
      <vt:lpstr>PJ立ち上げ10か条</vt:lpstr>
      <vt:lpstr>PJ立ち上げ10か条</vt:lpstr>
      <vt:lpstr>PJ立ち上げ10か条</vt:lpstr>
      <vt:lpstr>PJ立ち上げ10か条</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minami-tep</dc:creator>
  <cp:lastModifiedBy>sakurada-ryo</cp:lastModifiedBy>
  <cp:revision>516</cp:revision>
  <dcterms:created xsi:type="dcterms:W3CDTF">2021-08-04T23:22:06Z</dcterms:created>
  <dcterms:modified xsi:type="dcterms:W3CDTF">2022-04-30T06:00:08Z</dcterms:modified>
</cp:coreProperties>
</file>