
<file path=[Content_Types].xml><?xml version="1.0" encoding="utf-8"?>
<Types xmlns="http://schemas.openxmlformats.org/package/2006/content-types">
  <Default Extension="xml" ContentType="application/xml"/>
  <Default Extension="jpeg" ContentType="image/jpeg"/>
  <Default Extension="bin" ContentType="application/vnd.openxmlformats-officedocument.presentationml.printerSettings"/>
  <Default Extension="png" ContentType="image/png"/>
  <Default Extension="rels" ContentType="application/vnd.openxmlformats-package.relationships+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4" Type="http://schemas.openxmlformats.org/officeDocument/2006/relationships/extended-properties" Target="docProps/app.xml"/><Relationship Id="rId1" Type="http://schemas.openxmlformats.org/officeDocument/2006/relationships/officeDocument" Target="ppt/presentation.xml"/><Relationship Id="rId2" Type="http://schemas.openxmlformats.org/package/2006/relationships/metadata/thumbnail" Target="docProps/thumbnail.jpeg"/></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4" r:id="rId1"/>
  </p:sldMasterIdLst>
  <p:notesMasterIdLst>
    <p:notesMasterId r:id="rId14"/>
  </p:notesMasterIdLst>
  <p:sldIdLst>
    <p:sldId id="272" r:id="rId2"/>
    <p:sldId id="258" r:id="rId3"/>
    <p:sldId id="259" r:id="rId4"/>
    <p:sldId id="262" r:id="rId5"/>
    <p:sldId id="260" r:id="rId6"/>
    <p:sldId id="261" r:id="rId7"/>
    <p:sldId id="268" r:id="rId8"/>
    <p:sldId id="263" r:id="rId9"/>
    <p:sldId id="270" r:id="rId10"/>
    <p:sldId id="264" r:id="rId11"/>
    <p:sldId id="257" r:id="rId12"/>
    <p:sldId id="267" r:id="rId13"/>
  </p:sldIdLst>
  <p:sldSz cx="9144000" cy="6858000" type="screen4x3"/>
  <p:notesSz cx="6858000" cy="9144000"/>
  <p:defaultText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08BD5"/>
    <a:srgbClr val="E65551"/>
    <a:srgbClr val="BF7648"/>
    <a:srgbClr val="AFC9B1"/>
    <a:srgbClr val="E2E15E"/>
    <a:srgbClr val="479C4E"/>
    <a:srgbClr val="2B9327"/>
  </p:clrMru>
  <p:extLst>
    <p:ext uri="{E76CE94A-603C-4142-B9EB-6D1370010A27}">
      <p14:discardImageEditData xmlns:p14="http://schemas.microsoft.com/office/powerpoint/2010/main" val="0"/>
    </p:ext>
    <p:ext uri="{D31A062A-798A-4329-ABDD-BBA856620510}">
      <p14:defaultImageDpi xmlns:p14="http://schemas.microsoft.com/office/powerpoint/2010/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snapToObjects="1">
      <p:cViewPr>
        <p:scale>
          <a:sx n="100" d="100"/>
          <a:sy n="100" d="100"/>
        </p:scale>
        <p:origin x="-1888" y="-24"/>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11" Type="http://schemas.openxmlformats.org/officeDocument/2006/relationships/slide" Target="slides/slide10.xml"/><Relationship Id="rId12" Type="http://schemas.openxmlformats.org/officeDocument/2006/relationships/slide" Target="slides/slide11.xml"/><Relationship Id="rId13" Type="http://schemas.openxmlformats.org/officeDocument/2006/relationships/slide" Target="slides/slide12.xml"/><Relationship Id="rId14" Type="http://schemas.openxmlformats.org/officeDocument/2006/relationships/notesMaster" Target="notesMasters/notesMaster1.xml"/><Relationship Id="rId15" Type="http://schemas.openxmlformats.org/officeDocument/2006/relationships/printerSettings" Target="printerSettings/printerSettings1.bin"/><Relationship Id="rId16" Type="http://schemas.openxmlformats.org/officeDocument/2006/relationships/presProps" Target="presProps.xml"/><Relationship Id="rId17" Type="http://schemas.openxmlformats.org/officeDocument/2006/relationships/viewProps" Target="viewProps.xml"/><Relationship Id="rId18" Type="http://schemas.openxmlformats.org/officeDocument/2006/relationships/theme" Target="theme/theme1.xml"/><Relationship Id="rId19" Type="http://schemas.openxmlformats.org/officeDocument/2006/relationships/tableStyles" Target="tableStyles.xml"/><Relationship Id="rId1" Type="http://schemas.openxmlformats.org/officeDocument/2006/relationships/slideMaster" Target="slideMasters/slideMaster1.xml"/><Relationship Id="rId2" Type="http://schemas.openxmlformats.org/officeDocument/2006/relationships/slide" Target="slides/slide1.xml"/><Relationship Id="rId3" Type="http://schemas.openxmlformats.org/officeDocument/2006/relationships/slide" Target="slides/slide2.xml"/><Relationship Id="rId4" Type="http://schemas.openxmlformats.org/officeDocument/2006/relationships/slide" Target="slides/slide3.xml"/><Relationship Id="rId5" Type="http://schemas.openxmlformats.org/officeDocument/2006/relationships/slide" Target="slides/slide4.xml"/><Relationship Id="rId6" Type="http://schemas.openxmlformats.org/officeDocument/2006/relationships/slide" Target="slides/slide5.xml"/><Relationship Id="rId7" Type="http://schemas.openxmlformats.org/officeDocument/2006/relationships/slide" Target="slides/slide6.xml"/><Relationship Id="rId8" Type="http://schemas.openxmlformats.org/officeDocument/2006/relationships/slide" Target="slides/slide7.xml"/><Relationship Id="rId9" Type="http://schemas.openxmlformats.org/officeDocument/2006/relationships/slide" Target="slides/slide8.xml"/><Relationship Id="rId10" Type="http://schemas.openxmlformats.org/officeDocument/2006/relationships/slide" Target="slides/slide9.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ヘッダー プレースホルダー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kumimoji="1" lang="ja-JP" altLang="en-US"/>
          </a:p>
        </p:txBody>
      </p:sp>
      <p:sp>
        <p:nvSpPr>
          <p:cNvPr id="3" name="日付プレースホルダー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84D0296-9752-FD47-AB80-D3E2E4544A3F}" type="datetimeFigureOut">
              <a:rPr kumimoji="1" lang="ja-JP" altLang="en-US" smtClean="0"/>
              <a:t>2014/09/08</a:t>
            </a:fld>
            <a:endParaRPr kumimoji="1" lang="ja-JP" altLang="en-US"/>
          </a:p>
        </p:txBody>
      </p:sp>
      <p:sp>
        <p:nvSpPr>
          <p:cNvPr id="4" name="スライド イメージ プレースホルダー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ja-JP" altLang="en-US"/>
          </a:p>
        </p:txBody>
      </p:sp>
      <p:sp>
        <p:nvSpPr>
          <p:cNvPr id="5" name="ノート プレースホルダー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6" name="フッター プレースホルダー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kumimoji="1" lang="ja-JP" altLang="en-US"/>
          </a:p>
        </p:txBody>
      </p:sp>
      <p:sp>
        <p:nvSpPr>
          <p:cNvPr id="7" name="スライド番号プレースホルダー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09D491E-9D0D-224C-B2C2-727BBD546707}" type="slidenum">
              <a:rPr kumimoji="1" lang="ja-JP" altLang="en-US" smtClean="0"/>
              <a:t>‹#›</a:t>
            </a:fld>
            <a:endParaRPr kumimoji="1" lang="ja-JP" altLang="en-US"/>
          </a:p>
        </p:txBody>
      </p:sp>
    </p:spTree>
    <p:extLst>
      <p:ext uri="{BB962C8B-B14F-4D97-AF65-F5344CB8AC3E}">
        <p14:creationId xmlns:p14="http://schemas.microsoft.com/office/powerpoint/2010/main" val="507355031"/>
      </p:ext>
    </p:extLst>
  </p:cSld>
  <p:clrMap bg1="lt1" tx1="dk1" bg2="lt2" tx2="dk2" accent1="accent1" accent2="accent2" accent3="accent3" accent4="accent4" accent5="accent5" accent6="accent6" hlink="hlink" folHlink="folHlink"/>
  <p:notesStyle>
    <a:lvl1pPr marL="0" algn="l" defTabSz="457200" rtl="0" eaLnBrk="1" latinLnBrk="0" hangingPunct="1">
      <a:defRPr kumimoji="1" sz="1200" kern="1200">
        <a:solidFill>
          <a:schemeClr val="tx1"/>
        </a:solidFill>
        <a:latin typeface="+mn-lt"/>
        <a:ea typeface="+mn-ea"/>
        <a:cs typeface="+mn-cs"/>
      </a:defRPr>
    </a:lvl1pPr>
    <a:lvl2pPr marL="457200" algn="l" defTabSz="457200" rtl="0" eaLnBrk="1" latinLnBrk="0" hangingPunct="1">
      <a:defRPr kumimoji="1" sz="1200" kern="1200">
        <a:solidFill>
          <a:schemeClr val="tx1"/>
        </a:solidFill>
        <a:latin typeface="+mn-lt"/>
        <a:ea typeface="+mn-ea"/>
        <a:cs typeface="+mn-cs"/>
      </a:defRPr>
    </a:lvl2pPr>
    <a:lvl3pPr marL="914400" algn="l" defTabSz="457200" rtl="0" eaLnBrk="1" latinLnBrk="0" hangingPunct="1">
      <a:defRPr kumimoji="1" sz="1200" kern="1200">
        <a:solidFill>
          <a:schemeClr val="tx1"/>
        </a:solidFill>
        <a:latin typeface="+mn-lt"/>
        <a:ea typeface="+mn-ea"/>
        <a:cs typeface="+mn-cs"/>
      </a:defRPr>
    </a:lvl3pPr>
    <a:lvl4pPr marL="1371600" algn="l" defTabSz="457200" rtl="0" eaLnBrk="1" latinLnBrk="0" hangingPunct="1">
      <a:defRPr kumimoji="1" sz="1200" kern="1200">
        <a:solidFill>
          <a:schemeClr val="tx1"/>
        </a:solidFill>
        <a:latin typeface="+mn-lt"/>
        <a:ea typeface="+mn-ea"/>
        <a:cs typeface="+mn-cs"/>
      </a:defRPr>
    </a:lvl4pPr>
    <a:lvl5pPr marL="1828800" algn="l" defTabSz="457200" rtl="0" eaLnBrk="1" latinLnBrk="0" hangingPunct="1">
      <a:defRPr kumimoji="1" sz="1200" kern="1200">
        <a:solidFill>
          <a:schemeClr val="tx1"/>
        </a:solidFill>
        <a:latin typeface="+mn-lt"/>
        <a:ea typeface="+mn-ea"/>
        <a:cs typeface="+mn-cs"/>
      </a:defRPr>
    </a:lvl5pPr>
    <a:lvl6pPr marL="2286000" algn="l" defTabSz="457200" rtl="0" eaLnBrk="1" latinLnBrk="0" hangingPunct="1">
      <a:defRPr kumimoji="1" sz="1200" kern="1200">
        <a:solidFill>
          <a:schemeClr val="tx1"/>
        </a:solidFill>
        <a:latin typeface="+mn-lt"/>
        <a:ea typeface="+mn-ea"/>
        <a:cs typeface="+mn-cs"/>
      </a:defRPr>
    </a:lvl6pPr>
    <a:lvl7pPr marL="2743200" algn="l" defTabSz="457200" rtl="0" eaLnBrk="1" latinLnBrk="0" hangingPunct="1">
      <a:defRPr kumimoji="1" sz="1200" kern="1200">
        <a:solidFill>
          <a:schemeClr val="tx1"/>
        </a:solidFill>
        <a:latin typeface="+mn-lt"/>
        <a:ea typeface="+mn-ea"/>
        <a:cs typeface="+mn-cs"/>
      </a:defRPr>
    </a:lvl7pPr>
    <a:lvl8pPr marL="3200400" algn="l" defTabSz="457200" rtl="0" eaLnBrk="1" latinLnBrk="0" hangingPunct="1">
      <a:defRPr kumimoji="1" sz="1200" kern="1200">
        <a:solidFill>
          <a:schemeClr val="tx1"/>
        </a:solidFill>
        <a:latin typeface="+mn-lt"/>
        <a:ea typeface="+mn-ea"/>
        <a:cs typeface="+mn-cs"/>
      </a:defRPr>
    </a:lvl8pPr>
    <a:lvl9pPr marL="3657600" algn="l" defTabSz="457200" rtl="0" eaLnBrk="1" latinLnBrk="0" hangingPunct="1">
      <a:defRPr kumimoji="1"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 Id="rId2" Type="http://schemas.openxmlformats.org/officeDocument/2006/relationships/slide" Target="../slides/slide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Rectangle 2"/>
          <p:cNvSpPr>
            <a:spLocks noGrp="1" noRot="1" noChangeAspect="1" noChangeArrowheads="1" noTextEdit="1"/>
          </p:cNvSpPr>
          <p:nvPr>
            <p:ph type="sldImg"/>
          </p:nvPr>
        </p:nvSpPr>
        <p:spPr>
          <a:ln/>
          <a:extLst>
            <a:ext uri="{FAA26D3D-D897-4be2-8F04-BA451C77F1D7}">
              <ma14:placeholderFlag xmlns:ma14="http://schemas.microsoft.com/office/mac/drawingml/2011/main" val="1"/>
            </a:ext>
          </a:extLst>
        </p:spPr>
      </p:sp>
      <p:sp>
        <p:nvSpPr>
          <p:cNvPr id="11267" name="Rectangle 3"/>
          <p:cNvSpPr>
            <a:spLocks noGrp="1" noChangeArrowheads="1"/>
          </p:cNvSpPr>
          <p:nvPr>
            <p:ph type="body" idx="1"/>
          </p:nvPr>
        </p:nvSpPr>
        <p:spPr/>
        <p:txBody>
          <a:bodyPr/>
          <a:lstStyle/>
          <a:p>
            <a:pPr>
              <a:defRPr/>
            </a:pPr>
            <a:endParaRPr kumimoji="0" lang="ja-JP" altLang="en-US" smtClean="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タイトル スライド">
    <p:spTree>
      <p:nvGrpSpPr>
        <p:cNvPr id="1" name=""/>
        <p:cNvGrpSpPr/>
        <p:nvPr/>
      </p:nvGrpSpPr>
      <p:grpSpPr>
        <a:xfrm>
          <a:off x="0" y="0"/>
          <a:ext cx="0" cy="0"/>
          <a:chOff x="0" y="0"/>
          <a:chExt cx="0" cy="0"/>
        </a:xfrm>
      </p:grpSpPr>
      <p:sp>
        <p:nvSpPr>
          <p:cNvPr id="2" name="タイトル 1"/>
          <p:cNvSpPr>
            <a:spLocks noGrp="1"/>
          </p:cNvSpPr>
          <p:nvPr>
            <p:ph type="ctrTitle"/>
          </p:nvPr>
        </p:nvSpPr>
        <p:spPr>
          <a:xfrm>
            <a:off x="685800" y="2130425"/>
            <a:ext cx="7772400" cy="1470025"/>
          </a:xfrm>
          <a:prstGeom prst="rect">
            <a:avLst/>
          </a:prstGeom>
        </p:spPr>
        <p:txBody>
          <a:bodyPr/>
          <a:lstStyle/>
          <a:p>
            <a:r>
              <a:rPr kumimoji="1" lang="ja-JP" altLang="en-US" smtClean="0"/>
              <a:t>マスター タイトルの書式設定</a:t>
            </a:r>
            <a:endParaRPr kumimoji="1" lang="ja-JP" altLang="en-US"/>
          </a:p>
        </p:txBody>
      </p:sp>
      <p:sp>
        <p:nvSpPr>
          <p:cNvPr id="3" name="サブタイトル 2"/>
          <p:cNvSpPr>
            <a:spLocks noGrp="1"/>
          </p:cNvSpPr>
          <p:nvPr>
            <p:ph type="subTitle" idx="1"/>
          </p:nvPr>
        </p:nvSpPr>
        <p:spPr>
          <a:xfrm>
            <a:off x="1371600" y="3886200"/>
            <a:ext cx="6400800" cy="1752600"/>
          </a:xfrm>
          <a:prstGeom prst="rect">
            <a:avLst/>
          </a:prstGeo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kumimoji="1" lang="ja-JP" altLang="en-US" smtClean="0"/>
              <a:t>マスター サブタイトルの書式設定</a:t>
            </a:r>
            <a:endParaRPr kumimoji="1" lang="ja-JP" altLang="en-US"/>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38211430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タイトルと縦書きテキスト">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1600200"/>
            <a:ext cx="8229600" cy="4525963"/>
          </a:xfrm>
          <a:prstGeom prst="rect">
            <a:avLst/>
          </a:prstGeo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201282330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縦書きタイトルと縦書きテキスト">
    <p:spTree>
      <p:nvGrpSpPr>
        <p:cNvPr id="1" name=""/>
        <p:cNvGrpSpPr/>
        <p:nvPr/>
      </p:nvGrpSpPr>
      <p:grpSpPr>
        <a:xfrm>
          <a:off x="0" y="0"/>
          <a:ext cx="0" cy="0"/>
          <a:chOff x="0" y="0"/>
          <a:chExt cx="0" cy="0"/>
        </a:xfrm>
      </p:grpSpPr>
      <p:sp>
        <p:nvSpPr>
          <p:cNvPr id="2" name="縦書きタイトル 1"/>
          <p:cNvSpPr>
            <a:spLocks noGrp="1"/>
          </p:cNvSpPr>
          <p:nvPr>
            <p:ph type="title" orient="vert"/>
          </p:nvPr>
        </p:nvSpPr>
        <p:spPr>
          <a:xfrm>
            <a:off x="6629400" y="274638"/>
            <a:ext cx="2057400" cy="5851525"/>
          </a:xfrm>
          <a:prstGeom prst="rect">
            <a:avLst/>
          </a:prstGeom>
        </p:spPr>
        <p:txBody>
          <a:bodyPr vert="eaVert"/>
          <a:lstStyle/>
          <a:p>
            <a:r>
              <a:rPr kumimoji="1" lang="ja-JP" altLang="en-US" smtClean="0"/>
              <a:t>マスター タイトルの書式設定</a:t>
            </a:r>
            <a:endParaRPr kumimoji="1" lang="ja-JP" altLang="en-US"/>
          </a:p>
        </p:txBody>
      </p:sp>
      <p:sp>
        <p:nvSpPr>
          <p:cNvPr id="3" name="縦書きテキスト プレースホルダー 2"/>
          <p:cNvSpPr>
            <a:spLocks noGrp="1"/>
          </p:cNvSpPr>
          <p:nvPr>
            <p:ph type="body" orient="vert" idx="1"/>
          </p:nvPr>
        </p:nvSpPr>
        <p:spPr>
          <a:xfrm>
            <a:off x="457200" y="274638"/>
            <a:ext cx="6019800" cy="5851525"/>
          </a:xfrm>
          <a:prstGeom prst="rect">
            <a:avLst/>
          </a:prstGeom>
        </p:spPr>
        <p:txBody>
          <a:bodyPr vert="eaVert"/>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3610750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タイトルと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457200" y="1600200"/>
            <a:ext cx="8229600" cy="4525963"/>
          </a:xfrm>
          <a:prstGeom prst="rect">
            <a:avLst/>
          </a:prstGeom>
        </p:spPr>
        <p:txBody>
          <a:body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427979273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セクション見出し">
    <p:spTree>
      <p:nvGrpSpPr>
        <p:cNvPr id="1" name=""/>
        <p:cNvGrpSpPr/>
        <p:nvPr/>
      </p:nvGrpSpPr>
      <p:grpSpPr>
        <a:xfrm>
          <a:off x="0" y="0"/>
          <a:ext cx="0" cy="0"/>
          <a:chOff x="0" y="0"/>
          <a:chExt cx="0" cy="0"/>
        </a:xfrm>
      </p:grpSpPr>
      <p:sp>
        <p:nvSpPr>
          <p:cNvPr id="2" name="タイトル 1"/>
          <p:cNvSpPr>
            <a:spLocks noGrp="1"/>
          </p:cNvSpPr>
          <p:nvPr>
            <p:ph type="title"/>
          </p:nvPr>
        </p:nvSpPr>
        <p:spPr>
          <a:xfrm>
            <a:off x="722313" y="4406900"/>
            <a:ext cx="7772400" cy="1362075"/>
          </a:xfrm>
          <a:prstGeom prst="rect">
            <a:avLst/>
          </a:prstGeom>
        </p:spPr>
        <p:txBody>
          <a:bodyPr anchor="t"/>
          <a:lstStyle>
            <a:lvl1pPr algn="l">
              <a:defRPr sz="4000" b="1" cap="all"/>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722313" y="2906713"/>
            <a:ext cx="7772400" cy="1500187"/>
          </a:xfrm>
          <a:prstGeom prst="rect">
            <a:avLst/>
          </a:prstGeo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kumimoji="1" lang="ja-JP" altLang="en-US" smtClean="0"/>
              <a:t>マスター テキストの書式設定</a:t>
            </a:r>
          </a:p>
        </p:txBody>
      </p:sp>
      <p:sp>
        <p:nvSpPr>
          <p:cNvPr id="4" name="日付プレースホルダー 3"/>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5" name="フッター プレースホルダー 4"/>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6" name="スライド番号プレースホルダー 5"/>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305849435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2 つ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sz="half" idx="1"/>
          </p:nvPr>
        </p:nvSpPr>
        <p:spPr>
          <a:xfrm>
            <a:off x="457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コンテンツ プレースホルダー 3"/>
          <p:cNvSpPr>
            <a:spLocks noGrp="1"/>
          </p:cNvSpPr>
          <p:nvPr>
            <p:ph sz="half" idx="2"/>
          </p:nvPr>
        </p:nvSpPr>
        <p:spPr>
          <a:xfrm>
            <a:off x="4648200" y="1600200"/>
            <a:ext cx="4038600" cy="4525963"/>
          </a:xfrm>
          <a:prstGeom prst="rect">
            <a:avLst/>
          </a:prstGeo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日付プレースホルダー 4"/>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6" name="フッター プレースホルダー 5"/>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137644883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較">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lvl1pPr>
              <a:defRPr/>
            </a:lvl1pPr>
          </a:lstStyle>
          <a:p>
            <a:r>
              <a:rPr kumimoji="1" lang="ja-JP" altLang="en-US" smtClean="0"/>
              <a:t>マスター タイトルの書式設定</a:t>
            </a:r>
            <a:endParaRPr kumimoji="1" lang="ja-JP" altLang="en-US"/>
          </a:p>
        </p:txBody>
      </p:sp>
      <p:sp>
        <p:nvSpPr>
          <p:cNvPr id="3" name="テキスト プレースホルダー 2"/>
          <p:cNvSpPr>
            <a:spLocks noGrp="1"/>
          </p:cNvSpPr>
          <p:nvPr>
            <p:ph type="body" idx="1"/>
          </p:nvPr>
        </p:nvSpPr>
        <p:spPr>
          <a:xfrm>
            <a:off x="457200" y="1535113"/>
            <a:ext cx="4040188"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4" name="コンテンツ プレースホルダー 3"/>
          <p:cNvSpPr>
            <a:spLocks noGrp="1"/>
          </p:cNvSpPr>
          <p:nvPr>
            <p:ph sz="half" idx="2"/>
          </p:nvPr>
        </p:nvSpPr>
        <p:spPr>
          <a:xfrm>
            <a:off x="457200" y="2174875"/>
            <a:ext cx="4040188"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5" name="テキスト プレースホルダー 4"/>
          <p:cNvSpPr>
            <a:spLocks noGrp="1"/>
          </p:cNvSpPr>
          <p:nvPr>
            <p:ph type="body" sz="quarter" idx="3"/>
          </p:nvPr>
        </p:nvSpPr>
        <p:spPr>
          <a:xfrm>
            <a:off x="4645025" y="1535113"/>
            <a:ext cx="4041775" cy="639762"/>
          </a:xfrm>
          <a:prstGeom prst="rect">
            <a:avLst/>
          </a:prstGeo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kumimoji="1" lang="ja-JP" altLang="en-US" smtClean="0"/>
              <a:t>マスター テキストの書式設定</a:t>
            </a:r>
          </a:p>
        </p:txBody>
      </p:sp>
      <p:sp>
        <p:nvSpPr>
          <p:cNvPr id="6" name="コンテンツ プレースホルダー 5"/>
          <p:cNvSpPr>
            <a:spLocks noGrp="1"/>
          </p:cNvSpPr>
          <p:nvPr>
            <p:ph sz="quarter" idx="4"/>
          </p:nvPr>
        </p:nvSpPr>
        <p:spPr>
          <a:xfrm>
            <a:off x="4645025" y="2174875"/>
            <a:ext cx="4041775" cy="3951288"/>
          </a:xfrm>
          <a:prstGeom prst="rect">
            <a:avLst/>
          </a:prstGeo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7" name="日付プレースホルダー 6"/>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8" name="フッター プレースホルダー 7"/>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9" name="スライド番号プレースホルダー 8"/>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133988403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タイトルのみ">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4638"/>
            <a:ext cx="8229600" cy="1143000"/>
          </a:xfrm>
          <a:prstGeom prst="rect">
            <a:avLst/>
          </a:prstGeom>
        </p:spPr>
        <p:txBody>
          <a:bodyPr/>
          <a:lstStyle/>
          <a:p>
            <a:r>
              <a:rPr kumimoji="1" lang="ja-JP" altLang="en-US" smtClean="0"/>
              <a:t>マスター タイトルの書式設定</a:t>
            </a:r>
            <a:endParaRPr kumimoji="1" lang="ja-JP" altLang="en-US"/>
          </a:p>
        </p:txBody>
      </p:sp>
      <p:sp>
        <p:nvSpPr>
          <p:cNvPr id="3" name="日付プレースホルダー 2"/>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4" name="フッター プレースホルダー 3"/>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5" name="スライド番号プレースホルダー 4"/>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374161287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白紙">
    <p:spTree>
      <p:nvGrpSpPr>
        <p:cNvPr id="1" name=""/>
        <p:cNvGrpSpPr/>
        <p:nvPr/>
      </p:nvGrpSpPr>
      <p:grpSpPr>
        <a:xfrm>
          <a:off x="0" y="0"/>
          <a:ext cx="0" cy="0"/>
          <a:chOff x="0" y="0"/>
          <a:chExt cx="0" cy="0"/>
        </a:xfrm>
      </p:grpSpPr>
      <p:sp>
        <p:nvSpPr>
          <p:cNvPr id="2" name="日付プレースホルダー 1"/>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3" name="フッター プレースホルダー 2"/>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4" name="スライド番号プレースホルダー 3"/>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30026384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タイトル付きのコンテンツ">
    <p:spTree>
      <p:nvGrpSpPr>
        <p:cNvPr id="1" name=""/>
        <p:cNvGrpSpPr/>
        <p:nvPr/>
      </p:nvGrpSpPr>
      <p:grpSpPr>
        <a:xfrm>
          <a:off x="0" y="0"/>
          <a:ext cx="0" cy="0"/>
          <a:chOff x="0" y="0"/>
          <a:chExt cx="0" cy="0"/>
        </a:xfrm>
      </p:grpSpPr>
      <p:sp>
        <p:nvSpPr>
          <p:cNvPr id="2" name="タイトル 1"/>
          <p:cNvSpPr>
            <a:spLocks noGrp="1"/>
          </p:cNvSpPr>
          <p:nvPr>
            <p:ph type="title"/>
          </p:nvPr>
        </p:nvSpPr>
        <p:spPr>
          <a:xfrm>
            <a:off x="457200" y="273050"/>
            <a:ext cx="3008313" cy="1162050"/>
          </a:xfrm>
          <a:prstGeom prst="rect">
            <a:avLst/>
          </a:prstGeom>
        </p:spPr>
        <p:txBody>
          <a:bodyPr anchor="b"/>
          <a:lstStyle>
            <a:lvl1pPr algn="l">
              <a:defRPr sz="2000" b="1"/>
            </a:lvl1pPr>
          </a:lstStyle>
          <a:p>
            <a:r>
              <a:rPr kumimoji="1" lang="ja-JP" altLang="en-US" smtClean="0"/>
              <a:t>マスター タイトルの書式設定</a:t>
            </a:r>
            <a:endParaRPr kumimoji="1" lang="ja-JP" altLang="en-US"/>
          </a:p>
        </p:txBody>
      </p:sp>
      <p:sp>
        <p:nvSpPr>
          <p:cNvPr id="3" name="コンテンツ プレースホルダー 2"/>
          <p:cNvSpPr>
            <a:spLocks noGrp="1"/>
          </p:cNvSpPr>
          <p:nvPr>
            <p:ph idx="1"/>
          </p:nvPr>
        </p:nvSpPr>
        <p:spPr>
          <a:xfrm>
            <a:off x="3575050" y="273050"/>
            <a:ext cx="5111750" cy="5853113"/>
          </a:xfrm>
          <a:prstGeom prst="rect">
            <a:avLst/>
          </a:prstGeo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kumimoji="1" lang="ja-JP" altLang="en-US" smtClean="0"/>
              <a:t>マスター テキストの書式設定</a:t>
            </a:r>
          </a:p>
          <a:p>
            <a:pPr lvl="1"/>
            <a:r>
              <a:rPr kumimoji="1" lang="ja-JP" altLang="en-US" smtClean="0"/>
              <a:t>第 </a:t>
            </a:r>
            <a:r>
              <a:rPr kumimoji="1" lang="en-US" altLang="ja-JP" smtClean="0"/>
              <a:t>2 </a:t>
            </a:r>
            <a:r>
              <a:rPr kumimoji="1" lang="ja-JP" altLang="en-US" smtClean="0"/>
              <a:t>レベル</a:t>
            </a:r>
          </a:p>
          <a:p>
            <a:pPr lvl="2"/>
            <a:r>
              <a:rPr kumimoji="1" lang="ja-JP" altLang="en-US" smtClean="0"/>
              <a:t>第 </a:t>
            </a:r>
            <a:r>
              <a:rPr kumimoji="1" lang="en-US" altLang="ja-JP" smtClean="0"/>
              <a:t>3 </a:t>
            </a:r>
            <a:r>
              <a:rPr kumimoji="1" lang="ja-JP" altLang="en-US" smtClean="0"/>
              <a:t>レベル</a:t>
            </a:r>
          </a:p>
          <a:p>
            <a:pPr lvl="3"/>
            <a:r>
              <a:rPr kumimoji="1" lang="ja-JP" altLang="en-US" smtClean="0"/>
              <a:t>第 </a:t>
            </a:r>
            <a:r>
              <a:rPr kumimoji="1" lang="en-US" altLang="ja-JP" smtClean="0"/>
              <a:t>4 </a:t>
            </a:r>
            <a:r>
              <a:rPr kumimoji="1" lang="ja-JP" altLang="en-US" smtClean="0"/>
              <a:t>レベル</a:t>
            </a:r>
          </a:p>
          <a:p>
            <a:pPr lvl="4"/>
            <a:r>
              <a:rPr kumimoji="1" lang="ja-JP" altLang="en-US" smtClean="0"/>
              <a:t>第 </a:t>
            </a:r>
            <a:r>
              <a:rPr kumimoji="1" lang="en-US" altLang="ja-JP" smtClean="0"/>
              <a:t>5 </a:t>
            </a:r>
            <a:r>
              <a:rPr kumimoji="1" lang="ja-JP" altLang="en-US" smtClean="0"/>
              <a:t>レベル</a:t>
            </a:r>
            <a:endParaRPr kumimoji="1" lang="ja-JP" altLang="en-US"/>
          </a:p>
        </p:txBody>
      </p:sp>
      <p:sp>
        <p:nvSpPr>
          <p:cNvPr id="4" name="テキスト プレースホルダー 3"/>
          <p:cNvSpPr>
            <a:spLocks noGrp="1"/>
          </p:cNvSpPr>
          <p:nvPr>
            <p:ph type="body" sz="half" idx="2"/>
          </p:nvPr>
        </p:nvSpPr>
        <p:spPr>
          <a:xfrm>
            <a:off x="457200" y="1435100"/>
            <a:ext cx="3008313" cy="4691063"/>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6" name="フッター プレースホルダー 5"/>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409647737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タイトル付きの図">
    <p:spTree>
      <p:nvGrpSpPr>
        <p:cNvPr id="1" name=""/>
        <p:cNvGrpSpPr/>
        <p:nvPr/>
      </p:nvGrpSpPr>
      <p:grpSpPr>
        <a:xfrm>
          <a:off x="0" y="0"/>
          <a:ext cx="0" cy="0"/>
          <a:chOff x="0" y="0"/>
          <a:chExt cx="0" cy="0"/>
        </a:xfrm>
      </p:grpSpPr>
      <p:sp>
        <p:nvSpPr>
          <p:cNvPr id="2" name="タイトル 1"/>
          <p:cNvSpPr>
            <a:spLocks noGrp="1"/>
          </p:cNvSpPr>
          <p:nvPr>
            <p:ph type="title"/>
          </p:nvPr>
        </p:nvSpPr>
        <p:spPr>
          <a:xfrm>
            <a:off x="1792288" y="4800600"/>
            <a:ext cx="5486400" cy="566738"/>
          </a:xfrm>
          <a:prstGeom prst="rect">
            <a:avLst/>
          </a:prstGeom>
        </p:spPr>
        <p:txBody>
          <a:bodyPr anchor="b"/>
          <a:lstStyle>
            <a:lvl1pPr algn="l">
              <a:defRPr sz="2000" b="1"/>
            </a:lvl1pPr>
          </a:lstStyle>
          <a:p>
            <a:r>
              <a:rPr kumimoji="1" lang="ja-JP" altLang="en-US" smtClean="0"/>
              <a:t>マスター タイトルの書式設定</a:t>
            </a:r>
            <a:endParaRPr kumimoji="1" lang="ja-JP" altLang="en-US"/>
          </a:p>
        </p:txBody>
      </p:sp>
      <p:sp>
        <p:nvSpPr>
          <p:cNvPr id="3" name="図プレースホルダー 2"/>
          <p:cNvSpPr>
            <a:spLocks noGrp="1"/>
          </p:cNvSpPr>
          <p:nvPr>
            <p:ph type="pic" idx="1"/>
          </p:nvPr>
        </p:nvSpPr>
        <p:spPr>
          <a:xfrm>
            <a:off x="1792288" y="612775"/>
            <a:ext cx="5486400" cy="4114800"/>
          </a:xfrm>
          <a:prstGeom prst="rect">
            <a:avLst/>
          </a:prstGeo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kumimoji="1" lang="ja-JP" altLang="en-US"/>
          </a:p>
        </p:txBody>
      </p:sp>
      <p:sp>
        <p:nvSpPr>
          <p:cNvPr id="4" name="テキスト プレースホルダー 3"/>
          <p:cNvSpPr>
            <a:spLocks noGrp="1"/>
          </p:cNvSpPr>
          <p:nvPr>
            <p:ph type="body" sz="half" idx="2"/>
          </p:nvPr>
        </p:nvSpPr>
        <p:spPr>
          <a:xfrm>
            <a:off x="1792288" y="5367338"/>
            <a:ext cx="5486400" cy="804862"/>
          </a:xfrm>
          <a:prstGeom prst="rect">
            <a:avLst/>
          </a:prstGeo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kumimoji="1" lang="ja-JP" altLang="en-US" smtClean="0"/>
              <a:t>マスター テキストの書式設定</a:t>
            </a:r>
          </a:p>
        </p:txBody>
      </p:sp>
      <p:sp>
        <p:nvSpPr>
          <p:cNvPr id="5" name="日付プレースホルダー 4"/>
          <p:cNvSpPr>
            <a:spLocks noGrp="1"/>
          </p:cNvSpPr>
          <p:nvPr>
            <p:ph type="dt" sz="half" idx="10"/>
          </p:nvPr>
        </p:nvSpPr>
        <p:spPr>
          <a:xfrm>
            <a:off x="457200" y="6356350"/>
            <a:ext cx="2133600" cy="365125"/>
          </a:xfrm>
          <a:prstGeom prst="rect">
            <a:avLst/>
          </a:prstGeom>
        </p:spPr>
        <p:txBody>
          <a:bodyPr/>
          <a:lstStyle/>
          <a:p>
            <a:fld id="{CEEA6423-550C-BE43-B4A1-890BF964A201}" type="datetimeFigureOut">
              <a:rPr kumimoji="1" lang="ja-JP" altLang="en-US" smtClean="0"/>
              <a:t>2014/09/08</a:t>
            </a:fld>
            <a:endParaRPr kumimoji="1" lang="ja-JP" altLang="en-US"/>
          </a:p>
        </p:txBody>
      </p:sp>
      <p:sp>
        <p:nvSpPr>
          <p:cNvPr id="6" name="フッター プレースホルダー 5"/>
          <p:cNvSpPr>
            <a:spLocks noGrp="1"/>
          </p:cNvSpPr>
          <p:nvPr>
            <p:ph type="ftr" sz="quarter" idx="11"/>
          </p:nvPr>
        </p:nvSpPr>
        <p:spPr>
          <a:xfrm>
            <a:off x="3124200" y="6356350"/>
            <a:ext cx="2895600" cy="365125"/>
          </a:xfrm>
          <a:prstGeom prst="rect">
            <a:avLst/>
          </a:prstGeom>
        </p:spPr>
        <p:txBody>
          <a:bodyPr/>
          <a:lstStyle/>
          <a:p>
            <a:endParaRPr kumimoji="1" lang="ja-JP" altLang="en-US"/>
          </a:p>
        </p:txBody>
      </p:sp>
      <p:sp>
        <p:nvSpPr>
          <p:cNvPr id="7" name="スライド番号プレースホルダー 6"/>
          <p:cNvSpPr>
            <a:spLocks noGrp="1"/>
          </p:cNvSpPr>
          <p:nvPr>
            <p:ph type="sldNum" sz="quarter" idx="12"/>
          </p:nvPr>
        </p:nvSpPr>
        <p:spPr>
          <a:xfrm>
            <a:off x="6553200" y="6356350"/>
            <a:ext cx="2133600" cy="365125"/>
          </a:xfrm>
          <a:prstGeom prst="rect">
            <a:avLst/>
          </a:prstGeom>
        </p:spPr>
        <p:txBody>
          <a:bodyPr/>
          <a:lstStyle/>
          <a:p>
            <a:fld id="{73BA24B0-2890-B24B-8545-9CDA4280CDBC}" type="slidenum">
              <a:rPr kumimoji="1" lang="ja-JP" altLang="en-US" smtClean="0"/>
              <a:t>‹#›</a:t>
            </a:fld>
            <a:endParaRPr kumimoji="1" lang="ja-JP" altLang="en-US"/>
          </a:p>
        </p:txBody>
      </p:sp>
    </p:spTree>
    <p:extLst>
      <p:ext uri="{BB962C8B-B14F-4D97-AF65-F5344CB8AC3E}">
        <p14:creationId xmlns:p14="http://schemas.microsoft.com/office/powerpoint/2010/main" val="215498802"/>
      </p:ext>
    </p:extLst>
  </p:cSld>
  <p:clrMapOvr>
    <a:masterClrMapping/>
  </p:clrMapOvr>
</p:sldLayout>
</file>

<file path=ppt/slideMasters/_rels/slideMaster1.xml.rels><?xml version="1.0" encoding="UTF-8" standalone="yes"?>
<Relationships xmlns="http://schemas.openxmlformats.org/package/2006/relationships"><Relationship Id="rId11" Type="http://schemas.openxmlformats.org/officeDocument/2006/relationships/slideLayout" Target="../slideLayouts/slideLayout11.xml"/><Relationship Id="rId12" Type="http://schemas.openxmlformats.org/officeDocument/2006/relationships/theme" Target="../theme/theme1.xml"/><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 Id="rId9" Type="http://schemas.openxmlformats.org/officeDocument/2006/relationships/slideLayout" Target="../slideLayouts/slideLayout9.xml"/><Relationship Id="rId10" Type="http://schemas.openxmlformats.org/officeDocument/2006/relationships/slideLayout" Target="../slideLayouts/slideLayout10.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Rectangle 4"/>
          <p:cNvSpPr>
            <a:spLocks noChangeArrowheads="1"/>
          </p:cNvSpPr>
          <p:nvPr userDrawn="1"/>
        </p:nvSpPr>
        <p:spPr bwMode="auto">
          <a:xfrm>
            <a:off x="107950" y="6610350"/>
            <a:ext cx="8928100" cy="215900"/>
          </a:xfrm>
          <a:prstGeom prst="rect">
            <a:avLst/>
          </a:prstGeom>
          <a:solidFill>
            <a:srgbClr val="800000"/>
          </a:solidFill>
          <a:ln>
            <a:noFill/>
          </a:ln>
          <a:effectLst/>
          <a:extLs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lstStyle/>
          <a:p>
            <a:pPr>
              <a:defRPr/>
            </a:pPr>
            <a:endParaRPr lang="ja-JP" altLang="en-US"/>
          </a:p>
        </p:txBody>
      </p:sp>
      <p:sp>
        <p:nvSpPr>
          <p:cNvPr id="8" name="Rectangle 5"/>
          <p:cNvSpPr>
            <a:spLocks noChangeArrowheads="1"/>
          </p:cNvSpPr>
          <p:nvPr userDrawn="1"/>
        </p:nvSpPr>
        <p:spPr bwMode="auto">
          <a:xfrm>
            <a:off x="3324230" y="6596534"/>
            <a:ext cx="2455852" cy="2308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none" anchor="ctr">
            <a:spAutoFit/>
          </a:bodyPr>
          <a:lstStyle/>
          <a:p>
            <a:pPr algn="ctr">
              <a:defRPr/>
            </a:pPr>
            <a:r>
              <a:rPr lang="en-US" altLang="ja-JP" sz="900" dirty="0">
                <a:solidFill>
                  <a:schemeClr val="bg1"/>
                </a:solidFill>
              </a:rPr>
              <a:t>Copyright © </a:t>
            </a:r>
            <a:r>
              <a:rPr lang="en-US" altLang="ja-JP" sz="900" dirty="0" err="1" smtClean="0">
                <a:solidFill>
                  <a:schemeClr val="bg1"/>
                </a:solidFill>
              </a:rPr>
              <a:t>leonard</a:t>
            </a:r>
            <a:r>
              <a:rPr lang="en-US" altLang="ja-JP" sz="900" dirty="0" smtClean="0">
                <a:solidFill>
                  <a:schemeClr val="bg1"/>
                </a:solidFill>
              </a:rPr>
              <a:t>.</a:t>
            </a:r>
            <a:r>
              <a:rPr lang="en-US" altLang="ja-JP" sz="900" dirty="0">
                <a:solidFill>
                  <a:schemeClr val="bg1"/>
                </a:solidFill>
              </a:rPr>
              <a:t>,</a:t>
            </a:r>
            <a:r>
              <a:rPr lang="en-US" altLang="ja-JP" sz="900" dirty="0" err="1">
                <a:solidFill>
                  <a:schemeClr val="bg1"/>
                </a:solidFill>
              </a:rPr>
              <a:t>Co.Ltd</a:t>
            </a:r>
            <a:r>
              <a:rPr lang="en-US" altLang="ja-JP" sz="900" dirty="0">
                <a:solidFill>
                  <a:schemeClr val="bg1"/>
                </a:solidFill>
              </a:rPr>
              <a:t> All Rights Reserved. </a:t>
            </a:r>
            <a:endParaRPr lang="en-US" altLang="ja-JP" dirty="0"/>
          </a:p>
        </p:txBody>
      </p:sp>
    </p:spTree>
    <p:extLst>
      <p:ext uri="{BB962C8B-B14F-4D97-AF65-F5344CB8AC3E}">
        <p14:creationId xmlns:p14="http://schemas.microsoft.com/office/powerpoint/2010/main" val="2803824072"/>
      </p:ext>
    </p:extLst>
  </p:cSld>
  <p:clrMap bg1="lt1" tx1="dk1" bg2="lt2" tx2="dk2" accent1="accent1" accent2="accent2" accent3="accent3" accent4="accent4" accent5="accent5" accent6="accent6" hlink="hlink" folHlink="folHlink"/>
  <p:sldLayoutIdLst>
    <p:sldLayoutId id="2147483665" r:id="rId1"/>
    <p:sldLayoutId id="2147483666" r:id="rId2"/>
    <p:sldLayoutId id="2147483667" r:id="rId3"/>
    <p:sldLayoutId id="2147483668" r:id="rId4"/>
    <p:sldLayoutId id="2147483669" r:id="rId5"/>
    <p:sldLayoutId id="2147483670" r:id="rId6"/>
    <p:sldLayoutId id="2147483671" r:id="rId7"/>
    <p:sldLayoutId id="2147483672" r:id="rId8"/>
    <p:sldLayoutId id="2147483673" r:id="rId9"/>
    <p:sldLayoutId id="2147483674" r:id="rId10"/>
    <p:sldLayoutId id="2147483675" r:id="rId11"/>
  </p:sldLayoutIdLst>
  <p:txStyles>
    <p:titleStyle>
      <a:lvl1pPr algn="ctr" defTabSz="457200" rtl="0" eaLnBrk="1" latinLnBrk="0" hangingPunct="1">
        <a:spcBef>
          <a:spcPct val="0"/>
        </a:spcBef>
        <a:buNone/>
        <a:defRPr kumimoji="1" sz="4400" kern="1200">
          <a:solidFill>
            <a:schemeClr val="tx1"/>
          </a:solidFill>
          <a:latin typeface="+mj-lt"/>
          <a:ea typeface="+mj-ea"/>
          <a:cs typeface="+mj-cs"/>
        </a:defRPr>
      </a:lvl1pPr>
    </p:titleStyle>
    <p:bodyStyle>
      <a:lvl1pPr marL="342900" indent="-342900" algn="l" defTabSz="457200" rtl="0" eaLnBrk="1" latinLnBrk="0" hangingPunct="1">
        <a:spcBef>
          <a:spcPct val="20000"/>
        </a:spcBef>
        <a:buFont typeface="Arial"/>
        <a:buChar char="•"/>
        <a:defRPr kumimoji="1" sz="3200" kern="1200">
          <a:solidFill>
            <a:schemeClr val="tx1"/>
          </a:solidFill>
          <a:latin typeface="+mn-lt"/>
          <a:ea typeface="+mn-ea"/>
          <a:cs typeface="+mn-cs"/>
        </a:defRPr>
      </a:lvl1pPr>
      <a:lvl2pPr marL="742950" indent="-285750" algn="l" defTabSz="457200" rtl="0" eaLnBrk="1" latinLnBrk="0" hangingPunct="1">
        <a:spcBef>
          <a:spcPct val="20000"/>
        </a:spcBef>
        <a:buFont typeface="Arial"/>
        <a:buChar char="–"/>
        <a:defRPr kumimoji="1" sz="2800" kern="1200">
          <a:solidFill>
            <a:schemeClr val="tx1"/>
          </a:solidFill>
          <a:latin typeface="+mn-lt"/>
          <a:ea typeface="+mn-ea"/>
          <a:cs typeface="+mn-cs"/>
        </a:defRPr>
      </a:lvl2pPr>
      <a:lvl3pPr marL="1143000" indent="-228600" algn="l" defTabSz="457200" rtl="0" eaLnBrk="1" latinLnBrk="0" hangingPunct="1">
        <a:spcBef>
          <a:spcPct val="20000"/>
        </a:spcBef>
        <a:buFont typeface="Arial"/>
        <a:buChar char="•"/>
        <a:defRPr kumimoji="1" sz="2400" kern="1200">
          <a:solidFill>
            <a:schemeClr val="tx1"/>
          </a:solidFill>
          <a:latin typeface="+mn-lt"/>
          <a:ea typeface="+mn-ea"/>
          <a:cs typeface="+mn-cs"/>
        </a:defRPr>
      </a:lvl3pPr>
      <a:lvl4pPr marL="1600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4pPr>
      <a:lvl5pPr marL="20574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kumimoji="1" sz="2000" kern="1200">
          <a:solidFill>
            <a:schemeClr val="tx1"/>
          </a:solidFill>
          <a:latin typeface="+mn-lt"/>
          <a:ea typeface="+mn-ea"/>
          <a:cs typeface="+mn-cs"/>
        </a:defRPr>
      </a:lvl9pPr>
    </p:bodyStyle>
    <p:otherStyle>
      <a:defPPr>
        <a:defRPr lang="ja-JP"/>
      </a:defPPr>
      <a:lvl1pPr marL="0" algn="l" defTabSz="457200" rtl="0" eaLnBrk="1" latinLnBrk="0" hangingPunct="1">
        <a:defRPr kumimoji="1" sz="1800" kern="1200">
          <a:solidFill>
            <a:schemeClr val="tx1"/>
          </a:solidFill>
          <a:latin typeface="+mn-lt"/>
          <a:ea typeface="+mn-ea"/>
          <a:cs typeface="+mn-cs"/>
        </a:defRPr>
      </a:lvl1pPr>
      <a:lvl2pPr marL="457200" algn="l" defTabSz="457200" rtl="0" eaLnBrk="1" latinLnBrk="0" hangingPunct="1">
        <a:defRPr kumimoji="1" sz="1800" kern="1200">
          <a:solidFill>
            <a:schemeClr val="tx1"/>
          </a:solidFill>
          <a:latin typeface="+mn-lt"/>
          <a:ea typeface="+mn-ea"/>
          <a:cs typeface="+mn-cs"/>
        </a:defRPr>
      </a:lvl2pPr>
      <a:lvl3pPr marL="914400" algn="l" defTabSz="457200" rtl="0" eaLnBrk="1" latinLnBrk="0" hangingPunct="1">
        <a:defRPr kumimoji="1" sz="1800" kern="1200">
          <a:solidFill>
            <a:schemeClr val="tx1"/>
          </a:solidFill>
          <a:latin typeface="+mn-lt"/>
          <a:ea typeface="+mn-ea"/>
          <a:cs typeface="+mn-cs"/>
        </a:defRPr>
      </a:lvl3pPr>
      <a:lvl4pPr marL="1371600" algn="l" defTabSz="457200" rtl="0" eaLnBrk="1" latinLnBrk="0" hangingPunct="1">
        <a:defRPr kumimoji="1" sz="1800" kern="1200">
          <a:solidFill>
            <a:schemeClr val="tx1"/>
          </a:solidFill>
          <a:latin typeface="+mn-lt"/>
          <a:ea typeface="+mn-ea"/>
          <a:cs typeface="+mn-cs"/>
        </a:defRPr>
      </a:lvl4pPr>
      <a:lvl5pPr marL="1828800" algn="l" defTabSz="457200" rtl="0" eaLnBrk="1" latinLnBrk="0" hangingPunct="1">
        <a:defRPr kumimoji="1" sz="1800" kern="1200">
          <a:solidFill>
            <a:schemeClr val="tx1"/>
          </a:solidFill>
          <a:latin typeface="+mn-lt"/>
          <a:ea typeface="+mn-ea"/>
          <a:cs typeface="+mn-cs"/>
        </a:defRPr>
      </a:lvl5pPr>
      <a:lvl6pPr marL="2286000" algn="l" defTabSz="457200" rtl="0" eaLnBrk="1" latinLnBrk="0" hangingPunct="1">
        <a:defRPr kumimoji="1" sz="1800" kern="1200">
          <a:solidFill>
            <a:schemeClr val="tx1"/>
          </a:solidFill>
          <a:latin typeface="+mn-lt"/>
          <a:ea typeface="+mn-ea"/>
          <a:cs typeface="+mn-cs"/>
        </a:defRPr>
      </a:lvl6pPr>
      <a:lvl7pPr marL="2743200" algn="l" defTabSz="457200" rtl="0" eaLnBrk="1" latinLnBrk="0" hangingPunct="1">
        <a:defRPr kumimoji="1" sz="1800" kern="1200">
          <a:solidFill>
            <a:schemeClr val="tx1"/>
          </a:solidFill>
          <a:latin typeface="+mn-lt"/>
          <a:ea typeface="+mn-ea"/>
          <a:cs typeface="+mn-cs"/>
        </a:defRPr>
      </a:lvl7pPr>
      <a:lvl8pPr marL="3200400" algn="l" defTabSz="457200" rtl="0" eaLnBrk="1" latinLnBrk="0" hangingPunct="1">
        <a:defRPr kumimoji="1" sz="1800" kern="1200">
          <a:solidFill>
            <a:schemeClr val="tx1"/>
          </a:solidFill>
          <a:latin typeface="+mn-lt"/>
          <a:ea typeface="+mn-ea"/>
          <a:cs typeface="+mn-cs"/>
        </a:defRPr>
      </a:lvl8pPr>
      <a:lvl9pPr marL="3657600" algn="l" defTabSz="457200" rtl="0" eaLnBrk="1" latinLnBrk="0" hangingPunct="1">
        <a:defRPr kumimoji="1"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1.jpe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 Id="rId2" Type="http://schemas.openxmlformats.org/officeDocument/2006/relationships/image" Target="../media/image2.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0" name="Rectangle 2"/>
          <p:cNvSpPr>
            <a:spLocks noGrp="1" noChangeArrowheads="1"/>
          </p:cNvSpPr>
          <p:nvPr>
            <p:ph type="ctrTitle"/>
          </p:nvPr>
        </p:nvSpPr>
        <p:spPr bwMode="auto">
          <a:xfrm>
            <a:off x="201613" y="2130425"/>
            <a:ext cx="8693150" cy="1470025"/>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1440" tIns="45720" rIns="91440" bIns="45720" numCol="1" anchor="ctr" anchorCtr="0" compatLnSpc="1">
            <a:prstTxWarp prst="textNoShape">
              <a:avLst/>
            </a:prstTxWarp>
            <a:normAutofit/>
          </a:bodyPr>
          <a:lstStyle/>
          <a:p>
            <a:pPr>
              <a:defRPr/>
            </a:pPr>
            <a:r>
              <a:rPr lang="ja-JP" altLang="en-US" dirty="0" smtClean="0">
                <a:solidFill>
                  <a:srgbClr val="008BD5"/>
                </a:solidFill>
                <a:latin typeface="HGPｺﾞｼｯｸM" charset="0"/>
                <a:ea typeface="HGPｺﾞｼｯｸM" charset="0"/>
                <a:cs typeface="HGPｺﾞｼｯｸM" charset="0"/>
              </a:rPr>
              <a:t>セカイエ株式会社様</a:t>
            </a:r>
            <a:r>
              <a:rPr lang="en-US" altLang="ja-JP" dirty="0" smtClean="0">
                <a:solidFill>
                  <a:srgbClr val="008BD5"/>
                </a:solidFill>
                <a:latin typeface="HGPｺﾞｼｯｸM" charset="0"/>
                <a:ea typeface="HGPｺﾞｼｯｸM" charset="0"/>
                <a:cs typeface="HGPｺﾞｼｯｸM" charset="0"/>
              </a:rPr>
              <a:t/>
            </a:r>
            <a:br>
              <a:rPr lang="en-US" altLang="ja-JP" dirty="0" smtClean="0">
                <a:solidFill>
                  <a:srgbClr val="008BD5"/>
                </a:solidFill>
                <a:latin typeface="HGPｺﾞｼｯｸM" charset="0"/>
                <a:ea typeface="HGPｺﾞｼｯｸM" charset="0"/>
                <a:cs typeface="HGPｺﾞｼｯｸM" charset="0"/>
              </a:rPr>
            </a:br>
            <a:r>
              <a:rPr lang="ja-JP" altLang="en-US" dirty="0" smtClean="0">
                <a:solidFill>
                  <a:srgbClr val="008BD5"/>
                </a:solidFill>
                <a:latin typeface="HGPｺﾞｼｯｸM" charset="0"/>
                <a:ea typeface="HGPｺﾞｼｯｸM" charset="0"/>
                <a:cs typeface="HGPｺﾞｼｯｸM" charset="0"/>
              </a:rPr>
              <a:t>ご提案資料</a:t>
            </a:r>
            <a:endParaRPr lang="ja-JP" altLang="en-US" sz="2000" dirty="0" smtClean="0">
              <a:solidFill>
                <a:srgbClr val="008BD5"/>
              </a:solidFill>
              <a:latin typeface="HGPｺﾞｼｯｸE"/>
              <a:ea typeface="HGPｺﾞｼｯｸE"/>
              <a:cs typeface="HGPｺﾞｼｯｸE"/>
            </a:endParaRPr>
          </a:p>
        </p:txBody>
      </p:sp>
      <p:sp>
        <p:nvSpPr>
          <p:cNvPr id="2051" name="Rectangle 3"/>
          <p:cNvSpPr>
            <a:spLocks noGrp="1" noChangeArrowheads="1"/>
          </p:cNvSpPr>
          <p:nvPr>
            <p:ph type="subTitle" idx="1"/>
          </p:nvPr>
        </p:nvSpPr>
        <p:spPr bwMode="auto">
          <a:xfrm>
            <a:off x="1371600" y="3887788"/>
            <a:ext cx="6403975" cy="1752600"/>
          </a:xfrm>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 uri="{AF507438-7753-43e0-B8FC-AC1667EBCBE1}">
              <a14:hiddenEffects xmlns:a14="http://schemas.microsoft.com/office/drawing/2010/main">
                <a:effectLst>
                  <a:outerShdw blurRad="63500" dist="38099" dir="2700000" algn="ctr" rotWithShape="0">
                    <a:srgbClr val="000000">
                      <a:alpha val="74998"/>
                    </a:srgbClr>
                  </a:outerShdw>
                </a:effectLst>
              </a14:hiddenEffects>
            </a:ext>
          </a:extLst>
        </p:spPr>
        <p:txBody>
          <a:bodyPr wrap="square" lIns="91440" tIns="45720" rIns="91440" bIns="45720" numCol="1" anchor="t" anchorCtr="0" compatLnSpc="1">
            <a:prstTxWarp prst="textNoShape">
              <a:avLst/>
            </a:prstTxWarp>
          </a:bodyPr>
          <a:lstStyle/>
          <a:p>
            <a:pPr>
              <a:defRPr/>
            </a:pPr>
            <a:endParaRPr lang="en-US" altLang="ja-JP" dirty="0" smtClean="0">
              <a:latin typeface="HGPｺﾞｼｯｸM" charset="0"/>
              <a:ea typeface="HGPｺﾞｼｯｸM" charset="0"/>
              <a:cs typeface="HGPｺﾞｼｯｸM" charset="0"/>
            </a:endParaRPr>
          </a:p>
          <a:p>
            <a:pPr>
              <a:defRPr/>
            </a:pPr>
            <a:r>
              <a:rPr lang="ja-JP" altLang="en-US" dirty="0" smtClean="0">
                <a:latin typeface="HGPｺﾞｼｯｸM" charset="0"/>
                <a:ea typeface="HGPｺﾞｼｯｸM" charset="0"/>
                <a:cs typeface="HGPｺﾞｼｯｸM" charset="0"/>
              </a:rPr>
              <a:t>株式</a:t>
            </a:r>
            <a:r>
              <a:rPr lang="ja-JP" altLang="en-US" dirty="0" smtClean="0">
                <a:latin typeface="HGPｺﾞｼｯｸM" charset="0"/>
                <a:ea typeface="HGPｺﾞｼｯｸM" charset="0"/>
                <a:cs typeface="HGPｺﾞｼｯｸM" charset="0"/>
              </a:rPr>
              <a:t>会社</a:t>
            </a:r>
            <a:r>
              <a:rPr lang="ja-JP" altLang="en-US" dirty="0" smtClean="0">
                <a:latin typeface="HGPｺﾞｼｯｸM" charset="0"/>
                <a:ea typeface="HGPｺﾞｼｯｸM" charset="0"/>
                <a:cs typeface="HGPｺﾞｼｯｸM" charset="0"/>
              </a:rPr>
              <a:t>レオナルド</a:t>
            </a:r>
            <a:endParaRPr lang="en-US" altLang="ja-JP" dirty="0" smtClean="0">
              <a:latin typeface="HGPｺﾞｼｯｸM" charset="0"/>
              <a:ea typeface="HGPｺﾞｼｯｸM" charset="0"/>
              <a:cs typeface="HGPｺﾞｼｯｸM" charset="0"/>
            </a:endParaRPr>
          </a:p>
        </p:txBody>
      </p:sp>
    </p:spTree>
    <p:extLst>
      <p:ext uri="{BB962C8B-B14F-4D97-AF65-F5344CB8AC3E}">
        <p14:creationId xmlns:p14="http://schemas.microsoft.com/office/powerpoint/2010/main" val="3680082592"/>
      </p:ext>
    </p:extLst>
  </p:cSld>
  <p:clrMapOvr>
    <a:masterClrMapping/>
  </p:clrMapOvr>
  <p:transition xmlns:p14="http://schemas.microsoft.com/office/powerpoint/2010/main"/>
  <p:timing>
    <p:tnLst>
      <p:par>
        <p:cTn xmlns:p14="http://schemas.microsoft.com/office/powerpoint/2010/mai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円/楕円 3"/>
          <p:cNvSpPr/>
          <p:nvPr/>
        </p:nvSpPr>
        <p:spPr>
          <a:xfrm>
            <a:off x="1073875" y="884673"/>
            <a:ext cx="1291505" cy="1291505"/>
          </a:xfrm>
          <a:prstGeom prst="ellipse">
            <a:avLst/>
          </a:prstGeom>
          <a:solidFill>
            <a:srgbClr val="0080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a:t>リノコ</a:t>
            </a:r>
            <a:r>
              <a:rPr lang="ja-JP" altLang="en-US" dirty="0" smtClean="0"/>
              <a:t>様</a:t>
            </a:r>
            <a:endParaRPr lang="ja-JP" altLang="en-US" dirty="0"/>
          </a:p>
        </p:txBody>
      </p:sp>
      <p:sp>
        <p:nvSpPr>
          <p:cNvPr id="5" name="テキスト ボックス 4"/>
          <p:cNvSpPr txBox="1"/>
          <p:nvPr/>
        </p:nvSpPr>
        <p:spPr>
          <a:xfrm>
            <a:off x="1015828" y="413799"/>
            <a:ext cx="1752703" cy="369332"/>
          </a:xfrm>
          <a:prstGeom prst="rect">
            <a:avLst/>
          </a:prstGeom>
          <a:noFill/>
        </p:spPr>
        <p:txBody>
          <a:bodyPr wrap="none" rtlCol="0">
            <a:spAutoFit/>
          </a:bodyPr>
          <a:lstStyle/>
          <a:p>
            <a:r>
              <a:rPr kumimoji="1" lang="ja-JP" altLang="en-US" dirty="0" smtClean="0"/>
              <a:t>今までの相関図</a:t>
            </a:r>
            <a:endParaRPr kumimoji="1" lang="ja-JP" altLang="en-US" dirty="0"/>
          </a:p>
        </p:txBody>
      </p:sp>
      <p:sp>
        <p:nvSpPr>
          <p:cNvPr id="7" name="テキスト ボックス 6"/>
          <p:cNvSpPr txBox="1"/>
          <p:nvPr/>
        </p:nvSpPr>
        <p:spPr>
          <a:xfrm>
            <a:off x="5150013" y="413799"/>
            <a:ext cx="1939353" cy="369332"/>
          </a:xfrm>
          <a:prstGeom prst="rect">
            <a:avLst/>
          </a:prstGeom>
          <a:noFill/>
        </p:spPr>
        <p:txBody>
          <a:bodyPr wrap="none" rtlCol="0">
            <a:spAutoFit/>
          </a:bodyPr>
          <a:lstStyle/>
          <a:p>
            <a:r>
              <a:rPr kumimoji="1" lang="ja-JP" altLang="en-US" dirty="0" smtClean="0"/>
              <a:t>これからの相関図</a:t>
            </a:r>
            <a:endParaRPr kumimoji="1" lang="ja-JP" altLang="en-US" dirty="0"/>
          </a:p>
        </p:txBody>
      </p:sp>
      <p:grpSp>
        <p:nvGrpSpPr>
          <p:cNvPr id="16" name="図形グループ 15"/>
          <p:cNvGrpSpPr/>
          <p:nvPr/>
        </p:nvGrpSpPr>
        <p:grpSpPr>
          <a:xfrm>
            <a:off x="342498" y="2982285"/>
            <a:ext cx="2754260" cy="2311876"/>
            <a:chOff x="342498" y="3396086"/>
            <a:chExt cx="2754260" cy="2311876"/>
          </a:xfrm>
        </p:grpSpPr>
        <p:sp>
          <p:nvSpPr>
            <p:cNvPr id="8" name="円/楕円 7"/>
            <p:cNvSpPr/>
            <p:nvPr/>
          </p:nvSpPr>
          <p:spPr>
            <a:xfrm>
              <a:off x="1120255" y="3396086"/>
              <a:ext cx="1198745" cy="1198745"/>
            </a:xfrm>
            <a:prstGeom prst="ellipse">
              <a:avLst/>
            </a:prstGeom>
            <a:solidFill>
              <a:srgbClr val="3366FF">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400" dirty="0" smtClean="0"/>
                <a:t>業者</a:t>
              </a:r>
              <a:r>
                <a:rPr lang="ja-JP" altLang="en-US" sz="1400" dirty="0" smtClean="0"/>
                <a:t>様</a:t>
              </a:r>
              <a:endParaRPr kumimoji="1" lang="ja-JP" altLang="en-US" sz="1400" dirty="0"/>
            </a:p>
          </p:txBody>
        </p:sp>
        <p:sp>
          <p:nvSpPr>
            <p:cNvPr id="9" name="円/楕円 8"/>
            <p:cNvSpPr/>
            <p:nvPr/>
          </p:nvSpPr>
          <p:spPr>
            <a:xfrm>
              <a:off x="1898013" y="4509217"/>
              <a:ext cx="1198745" cy="1198745"/>
            </a:xfrm>
            <a:prstGeom prst="ellipse">
              <a:avLst/>
            </a:prstGeom>
            <a:solidFill>
              <a:srgbClr val="3366FF">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a:t>業者</a:t>
              </a:r>
              <a:r>
                <a:rPr lang="ja-JP" altLang="en-US" sz="1400" dirty="0" smtClean="0"/>
                <a:t>様</a:t>
              </a:r>
              <a:endParaRPr lang="ja-JP" altLang="en-US" sz="1400" dirty="0"/>
            </a:p>
          </p:txBody>
        </p:sp>
        <p:sp>
          <p:nvSpPr>
            <p:cNvPr id="10" name="円/楕円 9"/>
            <p:cNvSpPr/>
            <p:nvPr/>
          </p:nvSpPr>
          <p:spPr>
            <a:xfrm>
              <a:off x="342498" y="4509217"/>
              <a:ext cx="1198745" cy="1198745"/>
            </a:xfrm>
            <a:prstGeom prst="ellipse">
              <a:avLst/>
            </a:prstGeom>
            <a:solidFill>
              <a:srgbClr val="3366FF">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a:t>業者</a:t>
              </a:r>
              <a:r>
                <a:rPr lang="ja-JP" altLang="en-US" sz="1400" dirty="0" smtClean="0"/>
                <a:t>様</a:t>
              </a:r>
              <a:endParaRPr lang="ja-JP" altLang="en-US" sz="1400" dirty="0"/>
            </a:p>
          </p:txBody>
        </p:sp>
      </p:grpSp>
      <p:cxnSp>
        <p:nvCxnSpPr>
          <p:cNvPr id="12" name="直線矢印コネクタ 11"/>
          <p:cNvCxnSpPr>
            <a:stCxn id="4" idx="4"/>
            <a:endCxn id="8" idx="0"/>
          </p:cNvCxnSpPr>
          <p:nvPr/>
        </p:nvCxnSpPr>
        <p:spPr>
          <a:xfrm>
            <a:off x="1719628" y="2176178"/>
            <a:ext cx="0" cy="8061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3" name="直線矢印コネクタ 12"/>
          <p:cNvCxnSpPr>
            <a:stCxn id="4" idx="4"/>
            <a:endCxn id="10" idx="1"/>
          </p:cNvCxnSpPr>
          <p:nvPr/>
        </p:nvCxnSpPr>
        <p:spPr>
          <a:xfrm flipH="1">
            <a:off x="518050" y="2176178"/>
            <a:ext cx="1201578" cy="20947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8" name="直線矢印コネクタ 17"/>
          <p:cNvCxnSpPr>
            <a:stCxn id="4" idx="4"/>
            <a:endCxn id="9" idx="7"/>
          </p:cNvCxnSpPr>
          <p:nvPr/>
        </p:nvCxnSpPr>
        <p:spPr>
          <a:xfrm>
            <a:off x="1719628" y="2176178"/>
            <a:ext cx="1201578" cy="20947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42" name="円/楕円 41"/>
          <p:cNvSpPr/>
          <p:nvPr/>
        </p:nvSpPr>
        <p:spPr>
          <a:xfrm>
            <a:off x="6804248" y="884673"/>
            <a:ext cx="1291505" cy="1291505"/>
          </a:xfrm>
          <a:prstGeom prst="ellipse">
            <a:avLst/>
          </a:prstGeom>
          <a:solidFill>
            <a:srgbClr val="FF00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dirty="0" smtClean="0"/>
              <a:t>弊社</a:t>
            </a:r>
            <a:endParaRPr kumimoji="1" lang="ja-JP" altLang="en-US" dirty="0"/>
          </a:p>
        </p:txBody>
      </p:sp>
      <p:grpSp>
        <p:nvGrpSpPr>
          <p:cNvPr id="43" name="図形グループ 42"/>
          <p:cNvGrpSpPr/>
          <p:nvPr/>
        </p:nvGrpSpPr>
        <p:grpSpPr>
          <a:xfrm>
            <a:off x="6072871" y="2982285"/>
            <a:ext cx="2754260" cy="2311876"/>
            <a:chOff x="342498" y="3396086"/>
            <a:chExt cx="2754260" cy="2311876"/>
          </a:xfrm>
        </p:grpSpPr>
        <p:sp>
          <p:nvSpPr>
            <p:cNvPr id="44" name="円/楕円 43"/>
            <p:cNvSpPr/>
            <p:nvPr/>
          </p:nvSpPr>
          <p:spPr>
            <a:xfrm>
              <a:off x="1120255" y="3396086"/>
              <a:ext cx="1198745" cy="1198745"/>
            </a:xfrm>
            <a:prstGeom prst="ellipse">
              <a:avLst/>
            </a:prstGeom>
            <a:solidFill>
              <a:srgbClr val="3366FF">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a:t>業者</a:t>
              </a:r>
              <a:r>
                <a:rPr lang="ja-JP" altLang="en-US" sz="1400" dirty="0" smtClean="0"/>
                <a:t>様</a:t>
              </a:r>
              <a:endParaRPr lang="ja-JP" altLang="en-US" sz="1400" dirty="0"/>
            </a:p>
          </p:txBody>
        </p:sp>
        <p:sp>
          <p:nvSpPr>
            <p:cNvPr id="45" name="円/楕円 44"/>
            <p:cNvSpPr/>
            <p:nvPr/>
          </p:nvSpPr>
          <p:spPr>
            <a:xfrm>
              <a:off x="1898013" y="4509217"/>
              <a:ext cx="1198745" cy="1198745"/>
            </a:xfrm>
            <a:prstGeom prst="ellipse">
              <a:avLst/>
            </a:prstGeom>
            <a:solidFill>
              <a:srgbClr val="3366FF">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a:t>業者</a:t>
              </a:r>
              <a:r>
                <a:rPr lang="ja-JP" altLang="en-US" sz="1400" dirty="0" smtClean="0"/>
                <a:t>様</a:t>
              </a:r>
              <a:endParaRPr lang="ja-JP" altLang="en-US" sz="1400" dirty="0"/>
            </a:p>
          </p:txBody>
        </p:sp>
        <p:sp>
          <p:nvSpPr>
            <p:cNvPr id="46" name="円/楕円 45"/>
            <p:cNvSpPr/>
            <p:nvPr/>
          </p:nvSpPr>
          <p:spPr>
            <a:xfrm>
              <a:off x="342498" y="4509217"/>
              <a:ext cx="1198745" cy="1198745"/>
            </a:xfrm>
            <a:prstGeom prst="ellipse">
              <a:avLst/>
            </a:prstGeom>
            <a:solidFill>
              <a:srgbClr val="3366FF">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a:t>業者</a:t>
              </a:r>
              <a:r>
                <a:rPr lang="ja-JP" altLang="en-US" sz="1400" dirty="0" smtClean="0"/>
                <a:t>様</a:t>
              </a:r>
              <a:endParaRPr lang="ja-JP" altLang="en-US" sz="1400" dirty="0"/>
            </a:p>
          </p:txBody>
        </p:sp>
      </p:grpSp>
      <p:cxnSp>
        <p:nvCxnSpPr>
          <p:cNvPr id="47" name="直線矢印コネクタ 46"/>
          <p:cNvCxnSpPr>
            <a:stCxn id="42" idx="4"/>
            <a:endCxn id="44" idx="0"/>
          </p:cNvCxnSpPr>
          <p:nvPr/>
        </p:nvCxnSpPr>
        <p:spPr>
          <a:xfrm>
            <a:off x="7450001" y="2176178"/>
            <a:ext cx="0" cy="80610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8" name="直線矢印コネクタ 47"/>
          <p:cNvCxnSpPr>
            <a:stCxn id="42" idx="4"/>
            <a:endCxn id="46" idx="1"/>
          </p:cNvCxnSpPr>
          <p:nvPr/>
        </p:nvCxnSpPr>
        <p:spPr>
          <a:xfrm flipH="1">
            <a:off x="6248423" y="2176178"/>
            <a:ext cx="1201578" cy="20947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49" name="直線矢印コネクタ 48"/>
          <p:cNvCxnSpPr>
            <a:stCxn id="42" idx="4"/>
            <a:endCxn id="45" idx="7"/>
          </p:cNvCxnSpPr>
          <p:nvPr/>
        </p:nvCxnSpPr>
        <p:spPr>
          <a:xfrm>
            <a:off x="7450001" y="2176178"/>
            <a:ext cx="1201578" cy="2094790"/>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53" name="円/楕円 52"/>
          <p:cNvSpPr/>
          <p:nvPr/>
        </p:nvSpPr>
        <p:spPr>
          <a:xfrm>
            <a:off x="4504260" y="884673"/>
            <a:ext cx="1291505" cy="1291505"/>
          </a:xfrm>
          <a:prstGeom prst="ellipse">
            <a:avLst/>
          </a:prstGeom>
          <a:solidFill>
            <a:srgbClr val="0080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dirty="0" smtClean="0"/>
              <a:t>リノコ様</a:t>
            </a:r>
            <a:endParaRPr kumimoji="1" lang="ja-JP" altLang="en-US" dirty="0"/>
          </a:p>
        </p:txBody>
      </p:sp>
      <p:sp>
        <p:nvSpPr>
          <p:cNvPr id="57" name="左右矢印 56"/>
          <p:cNvSpPr/>
          <p:nvPr/>
        </p:nvSpPr>
        <p:spPr>
          <a:xfrm>
            <a:off x="5879559" y="1327009"/>
            <a:ext cx="867605" cy="385261"/>
          </a:xfrm>
          <a:prstGeom prst="leftRightArrow">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cxnSp>
        <p:nvCxnSpPr>
          <p:cNvPr id="59" name="直線コネクタ 58"/>
          <p:cNvCxnSpPr/>
          <p:nvPr/>
        </p:nvCxnSpPr>
        <p:spPr>
          <a:xfrm>
            <a:off x="342498" y="5544186"/>
            <a:ext cx="8484633" cy="0"/>
          </a:xfrm>
          <a:prstGeom prst="line">
            <a:avLst/>
          </a:prstGeom>
          <a:ln>
            <a:solidFill>
              <a:schemeClr val="bg1">
                <a:lumMod val="65000"/>
              </a:schemeClr>
            </a:solidFill>
            <a:prstDash val="dash"/>
          </a:ln>
        </p:spPr>
        <p:style>
          <a:lnRef idx="2">
            <a:schemeClr val="accent1"/>
          </a:lnRef>
          <a:fillRef idx="0">
            <a:schemeClr val="accent1"/>
          </a:fillRef>
          <a:effectRef idx="1">
            <a:schemeClr val="accent1"/>
          </a:effectRef>
          <a:fontRef idx="minor">
            <a:schemeClr val="tx1"/>
          </a:fontRef>
        </p:style>
      </p:cxnSp>
      <p:sp>
        <p:nvSpPr>
          <p:cNvPr id="62" name="テキスト ボックス 61"/>
          <p:cNvSpPr txBox="1"/>
          <p:nvPr/>
        </p:nvSpPr>
        <p:spPr>
          <a:xfrm>
            <a:off x="177457" y="5594098"/>
            <a:ext cx="8321509" cy="1077218"/>
          </a:xfrm>
          <a:prstGeom prst="rect">
            <a:avLst/>
          </a:prstGeom>
          <a:noFill/>
        </p:spPr>
        <p:txBody>
          <a:bodyPr wrap="none" rtlCol="0">
            <a:spAutoFit/>
          </a:bodyPr>
          <a:lstStyle/>
          <a:p>
            <a:r>
              <a:rPr kumimoji="1" lang="en-US" altLang="ja-JP" sz="1600" b="1" dirty="0" smtClean="0"/>
              <a:t>■</a:t>
            </a:r>
            <a:r>
              <a:rPr kumimoji="1" lang="ja-JP" altLang="en-US" sz="1600" b="1" dirty="0" smtClean="0"/>
              <a:t>最も重要な点は、</a:t>
            </a:r>
            <a:r>
              <a:rPr kumimoji="1" lang="ja-JP" altLang="en-US" sz="1600" b="1" dirty="0" smtClean="0">
                <a:solidFill>
                  <a:srgbClr val="FF0000"/>
                </a:solidFill>
              </a:rPr>
              <a:t>弊社がリフォーム会社である点</a:t>
            </a:r>
            <a:r>
              <a:rPr kumimoji="1" lang="ja-JP" altLang="en-US" sz="1600" b="1" dirty="0" smtClean="0"/>
              <a:t>です。御社スタッフの方に</a:t>
            </a:r>
            <a:endParaRPr kumimoji="1" lang="en-US" altLang="ja-JP" sz="1600" b="1" dirty="0" smtClean="0"/>
          </a:p>
          <a:p>
            <a:r>
              <a:rPr kumimoji="1" lang="ja-JP" altLang="en-US" sz="1600" b="1" dirty="0" smtClean="0"/>
              <a:t>エリアマネージャーの役割を与える事も可能かと存じますが、現場での顧客・業者間の</a:t>
            </a:r>
            <a:endParaRPr kumimoji="1" lang="en-US" altLang="ja-JP" sz="1600" b="1" dirty="0" smtClean="0"/>
          </a:p>
          <a:p>
            <a:r>
              <a:rPr lang="ja-JP" altLang="en-US" sz="1600" b="1" dirty="0" smtClean="0"/>
              <a:t>内容を把握するには専門性が必要となります。</a:t>
            </a:r>
            <a:endParaRPr lang="en-US" altLang="ja-JP" sz="1600" b="1" dirty="0" smtClean="0"/>
          </a:p>
          <a:p>
            <a:r>
              <a:rPr kumimoji="1" lang="ja-JP" altLang="en-US" sz="1600" b="1" dirty="0" smtClean="0"/>
              <a:t>弊社が入る事によって、業者・顧客間での内容を御社にフィードバックする事が可能となります。</a:t>
            </a:r>
            <a:endParaRPr kumimoji="1" lang="ja-JP" altLang="en-US" sz="1600" b="1" dirty="0"/>
          </a:p>
        </p:txBody>
      </p:sp>
    </p:spTree>
    <p:extLst>
      <p:ext uri="{BB962C8B-B14F-4D97-AF65-F5344CB8AC3E}">
        <p14:creationId xmlns:p14="http://schemas.microsoft.com/office/powerpoint/2010/main" val="1620294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flipH="1">
            <a:off x="1655410" y="1070169"/>
            <a:ext cx="6521745" cy="0"/>
          </a:xfrm>
          <a:prstGeom prst="line">
            <a:avLst/>
          </a:prstGeom>
          <a:ln>
            <a:solidFill>
              <a:srgbClr val="A6A6A6"/>
            </a:solidFill>
            <a:prstDash val="dash"/>
          </a:ln>
        </p:spPr>
        <p:style>
          <a:lnRef idx="2">
            <a:schemeClr val="accent1"/>
          </a:lnRef>
          <a:fillRef idx="0">
            <a:schemeClr val="accent1"/>
          </a:fillRef>
          <a:effectRef idx="1">
            <a:schemeClr val="accent1"/>
          </a:effectRef>
          <a:fontRef idx="minor">
            <a:schemeClr val="tx1"/>
          </a:fontRef>
        </p:style>
      </p:cxnSp>
      <p:sp>
        <p:nvSpPr>
          <p:cNvPr id="7" name="星 5 6"/>
          <p:cNvSpPr/>
          <p:nvPr/>
        </p:nvSpPr>
        <p:spPr>
          <a:xfrm>
            <a:off x="204902" y="232730"/>
            <a:ext cx="1450508" cy="1450508"/>
          </a:xfrm>
          <a:prstGeom prst="star5">
            <a:avLst>
              <a:gd name="adj" fmla="val 34224"/>
              <a:gd name="hf" fmla="val 105146"/>
              <a:gd name="vf" fmla="val 110557"/>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smtClean="0">
                <a:solidFill>
                  <a:schemeClr val="tx1"/>
                </a:solidFill>
              </a:rPr>
              <a:t>御社が</a:t>
            </a:r>
            <a:endParaRPr lang="en-US" altLang="ja-JP" sz="1400" dirty="0" smtClean="0">
              <a:solidFill>
                <a:schemeClr val="tx1"/>
              </a:solidFill>
            </a:endParaRPr>
          </a:p>
          <a:p>
            <a:pPr algn="ctr"/>
            <a:r>
              <a:rPr lang="ja-JP" altLang="en-US" sz="1400" dirty="0" smtClean="0">
                <a:solidFill>
                  <a:schemeClr val="tx1"/>
                </a:solidFill>
              </a:rPr>
              <a:t>得られる</a:t>
            </a:r>
            <a:endParaRPr lang="en-US" altLang="ja-JP" sz="1400" dirty="0" smtClean="0">
              <a:solidFill>
                <a:schemeClr val="tx1"/>
              </a:solidFill>
            </a:endParaRPr>
          </a:p>
          <a:p>
            <a:pPr algn="ctr"/>
            <a:r>
              <a:rPr lang="ja-JP" altLang="en-US" sz="1400" dirty="0" smtClean="0">
                <a:solidFill>
                  <a:schemeClr val="tx1"/>
                </a:solidFill>
              </a:rPr>
              <a:t>メリット</a:t>
            </a:r>
            <a:endParaRPr lang="en-US" altLang="ja-JP" sz="1400" dirty="0" smtClean="0">
              <a:solidFill>
                <a:schemeClr val="tx1"/>
              </a:solidFill>
            </a:endParaRPr>
          </a:p>
          <a:p>
            <a:pPr algn="ctr"/>
            <a:r>
              <a:rPr lang="en-US" altLang="ja-JP" sz="1400" dirty="0" smtClean="0">
                <a:solidFill>
                  <a:schemeClr val="tx1"/>
                </a:solidFill>
              </a:rPr>
              <a:t>1</a:t>
            </a:r>
            <a:endParaRPr lang="ja-JP" altLang="en-US" sz="1400" dirty="0" smtClean="0">
              <a:solidFill>
                <a:schemeClr val="tx1"/>
              </a:solidFill>
            </a:endParaRPr>
          </a:p>
        </p:txBody>
      </p:sp>
      <p:sp>
        <p:nvSpPr>
          <p:cNvPr id="9" name="テキスト ボックス 8"/>
          <p:cNvSpPr txBox="1"/>
          <p:nvPr/>
        </p:nvSpPr>
        <p:spPr>
          <a:xfrm>
            <a:off x="1840928" y="628662"/>
            <a:ext cx="2239615" cy="369332"/>
          </a:xfrm>
          <a:prstGeom prst="rect">
            <a:avLst/>
          </a:prstGeom>
          <a:noFill/>
        </p:spPr>
        <p:txBody>
          <a:bodyPr wrap="none" rtlCol="0">
            <a:spAutoFit/>
          </a:bodyPr>
          <a:lstStyle/>
          <a:p>
            <a:r>
              <a:rPr lang="en-US" altLang="en-US" dirty="0" smtClean="0"/>
              <a:t>■明確な競合優位性</a:t>
            </a:r>
            <a:endParaRPr kumimoji="1" lang="ja-JP" altLang="en-US" dirty="0"/>
          </a:p>
        </p:txBody>
      </p:sp>
      <p:pic>
        <p:nvPicPr>
          <p:cNvPr id="10" name="図 9" descr="リフォームするなら【いえプラス】   コミコミ価格の安心リフォーム.jpeg"/>
          <p:cNvPicPr>
            <a:picLocks noChangeAspect="1"/>
          </p:cNvPicPr>
          <p:nvPr/>
        </p:nvPicPr>
        <p:blipFill rotWithShape="1">
          <a:blip r:embed="rId2">
            <a:extLst>
              <a:ext uri="{28A0092B-C50C-407E-A947-70E740481C1C}">
                <a14:useLocalDpi xmlns:a14="http://schemas.microsoft.com/office/drawing/2010/main" val="0"/>
              </a:ext>
            </a:extLst>
          </a:blip>
          <a:srcRect l="4734" r="5586"/>
          <a:stretch/>
        </p:blipFill>
        <p:spPr>
          <a:xfrm>
            <a:off x="241300" y="1778758"/>
            <a:ext cx="1892300" cy="4789007"/>
          </a:xfrm>
          <a:prstGeom prst="rect">
            <a:avLst/>
          </a:prstGeom>
        </p:spPr>
      </p:pic>
      <p:grpSp>
        <p:nvGrpSpPr>
          <p:cNvPr id="52" name="図形グループ 51"/>
          <p:cNvGrpSpPr/>
          <p:nvPr/>
        </p:nvGrpSpPr>
        <p:grpSpPr>
          <a:xfrm>
            <a:off x="3454805" y="4462956"/>
            <a:ext cx="1726451" cy="2030183"/>
            <a:chOff x="2483768" y="3985282"/>
            <a:chExt cx="1726451" cy="2030183"/>
          </a:xfrm>
        </p:grpSpPr>
        <p:sp>
          <p:nvSpPr>
            <p:cNvPr id="11" name="円/楕円 10"/>
            <p:cNvSpPr/>
            <p:nvPr/>
          </p:nvSpPr>
          <p:spPr>
            <a:xfrm>
              <a:off x="2704511" y="3985282"/>
              <a:ext cx="1066800" cy="1066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dirty="0" smtClean="0"/>
                <a:t>競合</a:t>
              </a:r>
              <a:endParaRPr kumimoji="1" lang="ja-JP" altLang="en-US" dirty="0"/>
            </a:p>
          </p:txBody>
        </p:sp>
        <p:sp>
          <p:nvSpPr>
            <p:cNvPr id="13" name="円/楕円 12"/>
            <p:cNvSpPr/>
            <p:nvPr/>
          </p:nvSpPr>
          <p:spPr>
            <a:xfrm>
              <a:off x="2483768" y="5587299"/>
              <a:ext cx="428166" cy="4281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000" dirty="0"/>
            </a:p>
          </p:txBody>
        </p:sp>
        <p:sp>
          <p:nvSpPr>
            <p:cNvPr id="15" name="円/楕円 14"/>
            <p:cNvSpPr/>
            <p:nvPr/>
          </p:nvSpPr>
          <p:spPr>
            <a:xfrm>
              <a:off x="3023828" y="5587299"/>
              <a:ext cx="428166" cy="4281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000" dirty="0"/>
            </a:p>
          </p:txBody>
        </p:sp>
        <p:sp>
          <p:nvSpPr>
            <p:cNvPr id="16" name="円/楕円 15"/>
            <p:cNvSpPr/>
            <p:nvPr/>
          </p:nvSpPr>
          <p:spPr>
            <a:xfrm>
              <a:off x="3563888" y="5587299"/>
              <a:ext cx="428166" cy="4281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000" dirty="0"/>
            </a:p>
          </p:txBody>
        </p:sp>
        <p:cxnSp>
          <p:nvCxnSpPr>
            <p:cNvPr id="18" name="直線矢印コネクタ 17"/>
            <p:cNvCxnSpPr>
              <a:stCxn id="13" idx="0"/>
              <a:endCxn id="11" idx="4"/>
            </p:cNvCxnSpPr>
            <p:nvPr/>
          </p:nvCxnSpPr>
          <p:spPr>
            <a:xfrm flipV="1">
              <a:off x="2697851" y="5052082"/>
              <a:ext cx="540060" cy="5352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19" name="直線矢印コネクタ 18"/>
            <p:cNvCxnSpPr>
              <a:stCxn id="15" idx="0"/>
              <a:endCxn id="11" idx="4"/>
            </p:cNvCxnSpPr>
            <p:nvPr/>
          </p:nvCxnSpPr>
          <p:spPr>
            <a:xfrm flipV="1">
              <a:off x="3237911" y="5052082"/>
              <a:ext cx="0" cy="5352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22" name="直線矢印コネクタ 21"/>
            <p:cNvCxnSpPr>
              <a:stCxn id="16" idx="0"/>
              <a:endCxn id="11" idx="4"/>
            </p:cNvCxnSpPr>
            <p:nvPr/>
          </p:nvCxnSpPr>
          <p:spPr>
            <a:xfrm flipH="1" flipV="1">
              <a:off x="3237911" y="5052082"/>
              <a:ext cx="540060" cy="5352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25" name="テキスト ボックス 24"/>
            <p:cNvSpPr txBox="1"/>
            <p:nvPr/>
          </p:nvSpPr>
          <p:spPr>
            <a:xfrm>
              <a:off x="3563888" y="5108716"/>
              <a:ext cx="646331" cy="369332"/>
            </a:xfrm>
            <a:prstGeom prst="rect">
              <a:avLst/>
            </a:prstGeom>
            <a:solidFill>
              <a:schemeClr val="bg1">
                <a:lumMod val="65000"/>
              </a:schemeClr>
            </a:solidFill>
          </p:spPr>
          <p:txBody>
            <a:bodyPr wrap="none" rtlCol="0">
              <a:spAutoFit/>
            </a:bodyPr>
            <a:lstStyle/>
            <a:p>
              <a:r>
                <a:rPr kumimoji="1" lang="ja-JP" altLang="en-US" dirty="0" smtClean="0"/>
                <a:t>広告</a:t>
              </a:r>
              <a:endParaRPr kumimoji="1" lang="ja-JP" altLang="en-US" dirty="0"/>
            </a:p>
          </p:txBody>
        </p:sp>
      </p:grpSp>
      <p:grpSp>
        <p:nvGrpSpPr>
          <p:cNvPr id="53" name="図形グループ 52"/>
          <p:cNvGrpSpPr/>
          <p:nvPr/>
        </p:nvGrpSpPr>
        <p:grpSpPr>
          <a:xfrm>
            <a:off x="6308949" y="3525674"/>
            <a:ext cx="1833752" cy="2967465"/>
            <a:chOff x="5652120" y="3048000"/>
            <a:chExt cx="1833752" cy="2967465"/>
          </a:xfrm>
        </p:grpSpPr>
        <p:sp>
          <p:nvSpPr>
            <p:cNvPr id="26" name="円/楕円 25"/>
            <p:cNvSpPr/>
            <p:nvPr/>
          </p:nvSpPr>
          <p:spPr>
            <a:xfrm>
              <a:off x="5872863" y="3048000"/>
              <a:ext cx="1066800" cy="1066800"/>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dirty="0" smtClean="0"/>
                <a:t>御社</a:t>
              </a:r>
              <a:endParaRPr kumimoji="1" lang="ja-JP" altLang="en-US" dirty="0"/>
            </a:p>
          </p:txBody>
        </p:sp>
        <p:sp>
          <p:nvSpPr>
            <p:cNvPr id="27" name="円/楕円 26"/>
            <p:cNvSpPr/>
            <p:nvPr/>
          </p:nvSpPr>
          <p:spPr>
            <a:xfrm>
              <a:off x="5652120" y="4650017"/>
              <a:ext cx="428166" cy="4281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000" dirty="0"/>
            </a:p>
          </p:txBody>
        </p:sp>
        <p:sp>
          <p:nvSpPr>
            <p:cNvPr id="28" name="円/楕円 27"/>
            <p:cNvSpPr/>
            <p:nvPr/>
          </p:nvSpPr>
          <p:spPr>
            <a:xfrm>
              <a:off x="6192180" y="4650017"/>
              <a:ext cx="428166" cy="4281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000" dirty="0"/>
            </a:p>
          </p:txBody>
        </p:sp>
        <p:sp>
          <p:nvSpPr>
            <p:cNvPr id="29" name="円/楕円 28"/>
            <p:cNvSpPr/>
            <p:nvPr/>
          </p:nvSpPr>
          <p:spPr>
            <a:xfrm>
              <a:off x="6732240" y="4650017"/>
              <a:ext cx="428166" cy="4281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000" dirty="0"/>
            </a:p>
          </p:txBody>
        </p:sp>
        <p:cxnSp>
          <p:nvCxnSpPr>
            <p:cNvPr id="30" name="直線矢印コネクタ 29"/>
            <p:cNvCxnSpPr>
              <a:stCxn id="27" idx="0"/>
              <a:endCxn id="26" idx="4"/>
            </p:cNvCxnSpPr>
            <p:nvPr/>
          </p:nvCxnSpPr>
          <p:spPr>
            <a:xfrm flipV="1">
              <a:off x="5866203" y="4114800"/>
              <a:ext cx="540060" cy="5352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1" name="直線矢印コネクタ 30"/>
            <p:cNvCxnSpPr>
              <a:stCxn id="28" idx="0"/>
              <a:endCxn id="26" idx="4"/>
            </p:cNvCxnSpPr>
            <p:nvPr/>
          </p:nvCxnSpPr>
          <p:spPr>
            <a:xfrm flipV="1">
              <a:off x="6406263" y="4114800"/>
              <a:ext cx="0" cy="5352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cxnSp>
          <p:nvCxnSpPr>
            <p:cNvPr id="32" name="直線矢印コネクタ 31"/>
            <p:cNvCxnSpPr>
              <a:stCxn id="29" idx="0"/>
              <a:endCxn id="26" idx="4"/>
            </p:cNvCxnSpPr>
            <p:nvPr/>
          </p:nvCxnSpPr>
          <p:spPr>
            <a:xfrm flipH="1" flipV="1">
              <a:off x="6406263" y="4114800"/>
              <a:ext cx="540060" cy="535217"/>
            </a:xfrm>
            <a:prstGeom prst="straightConnector1">
              <a:avLst/>
            </a:prstGeom>
            <a:ln>
              <a:tailEnd type="arrow"/>
            </a:ln>
          </p:spPr>
          <p:style>
            <a:lnRef idx="2">
              <a:schemeClr val="accent1"/>
            </a:lnRef>
            <a:fillRef idx="0">
              <a:schemeClr val="accent1"/>
            </a:fillRef>
            <a:effectRef idx="1">
              <a:schemeClr val="accent1"/>
            </a:effectRef>
            <a:fontRef idx="minor">
              <a:schemeClr val="tx1"/>
            </a:fontRef>
          </p:style>
        </p:cxnSp>
        <p:sp>
          <p:nvSpPr>
            <p:cNvPr id="33" name="テキスト ボックス 32"/>
            <p:cNvSpPr txBox="1"/>
            <p:nvPr/>
          </p:nvSpPr>
          <p:spPr>
            <a:xfrm>
              <a:off x="6732240" y="4171434"/>
              <a:ext cx="646331" cy="369332"/>
            </a:xfrm>
            <a:prstGeom prst="rect">
              <a:avLst/>
            </a:prstGeom>
            <a:solidFill>
              <a:schemeClr val="bg1">
                <a:lumMod val="65000"/>
              </a:schemeClr>
            </a:solidFill>
          </p:spPr>
          <p:txBody>
            <a:bodyPr wrap="none" rtlCol="0">
              <a:spAutoFit/>
            </a:bodyPr>
            <a:lstStyle/>
            <a:p>
              <a:r>
                <a:rPr kumimoji="1" lang="ja-JP" altLang="en-US" dirty="0" smtClean="0"/>
                <a:t>広告</a:t>
              </a:r>
              <a:endParaRPr kumimoji="1" lang="ja-JP" altLang="en-US" dirty="0"/>
            </a:p>
          </p:txBody>
        </p:sp>
        <p:sp>
          <p:nvSpPr>
            <p:cNvPr id="37" name="円/楕円 36"/>
            <p:cNvSpPr/>
            <p:nvPr/>
          </p:nvSpPr>
          <p:spPr>
            <a:xfrm>
              <a:off x="5652120" y="5587299"/>
              <a:ext cx="428166" cy="4281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000" dirty="0"/>
            </a:p>
          </p:txBody>
        </p:sp>
        <p:sp>
          <p:nvSpPr>
            <p:cNvPr id="38" name="円/楕円 37"/>
            <p:cNvSpPr/>
            <p:nvPr/>
          </p:nvSpPr>
          <p:spPr>
            <a:xfrm>
              <a:off x="6192180" y="5587299"/>
              <a:ext cx="428166" cy="4281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000" dirty="0"/>
            </a:p>
          </p:txBody>
        </p:sp>
        <p:sp>
          <p:nvSpPr>
            <p:cNvPr id="39" name="円/楕円 38"/>
            <p:cNvSpPr/>
            <p:nvPr/>
          </p:nvSpPr>
          <p:spPr>
            <a:xfrm>
              <a:off x="6732240" y="5587299"/>
              <a:ext cx="428166" cy="428166"/>
            </a:xfrm>
            <a:prstGeom prst="ellips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sz="1000" dirty="0"/>
            </a:p>
          </p:txBody>
        </p:sp>
        <p:cxnSp>
          <p:nvCxnSpPr>
            <p:cNvPr id="45" name="直線矢印コネクタ 44"/>
            <p:cNvCxnSpPr>
              <a:stCxn id="28" idx="4"/>
              <a:endCxn id="38" idx="0"/>
            </p:cNvCxnSpPr>
            <p:nvPr/>
          </p:nvCxnSpPr>
          <p:spPr>
            <a:xfrm>
              <a:off x="6406263" y="5078183"/>
              <a:ext cx="0" cy="50911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46" name="直線矢印コネクタ 45"/>
            <p:cNvCxnSpPr>
              <a:stCxn id="27" idx="4"/>
              <a:endCxn id="37" idx="0"/>
            </p:cNvCxnSpPr>
            <p:nvPr/>
          </p:nvCxnSpPr>
          <p:spPr>
            <a:xfrm>
              <a:off x="5866203" y="5078183"/>
              <a:ext cx="0" cy="50911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cxnSp>
          <p:nvCxnSpPr>
            <p:cNvPr id="49" name="直線矢印コネクタ 48"/>
            <p:cNvCxnSpPr>
              <a:stCxn id="29" idx="4"/>
              <a:endCxn id="39" idx="0"/>
            </p:cNvCxnSpPr>
            <p:nvPr/>
          </p:nvCxnSpPr>
          <p:spPr>
            <a:xfrm>
              <a:off x="6946323" y="5078183"/>
              <a:ext cx="0" cy="509116"/>
            </a:xfrm>
            <a:prstGeom prst="straightConnector1">
              <a:avLst/>
            </a:prstGeom>
            <a:ln>
              <a:headEnd type="arrow"/>
              <a:tailEnd type="arrow"/>
            </a:ln>
          </p:spPr>
          <p:style>
            <a:lnRef idx="2">
              <a:schemeClr val="accent1"/>
            </a:lnRef>
            <a:fillRef idx="0">
              <a:schemeClr val="accent1"/>
            </a:fillRef>
            <a:effectRef idx="1">
              <a:schemeClr val="accent1"/>
            </a:effectRef>
            <a:fontRef idx="minor">
              <a:schemeClr val="tx1"/>
            </a:fontRef>
          </p:style>
        </p:cxnSp>
        <p:sp>
          <p:nvSpPr>
            <p:cNvPr id="40" name="テキスト ボックス 39"/>
            <p:cNvSpPr txBox="1"/>
            <p:nvPr/>
          </p:nvSpPr>
          <p:spPr>
            <a:xfrm>
              <a:off x="6732240" y="5172442"/>
              <a:ext cx="753632" cy="369332"/>
            </a:xfrm>
            <a:prstGeom prst="rect">
              <a:avLst/>
            </a:prstGeom>
            <a:solidFill>
              <a:schemeClr val="bg1">
                <a:lumMod val="65000"/>
              </a:schemeClr>
            </a:solidFill>
          </p:spPr>
          <p:txBody>
            <a:bodyPr wrap="none" rtlCol="0">
              <a:spAutoFit/>
            </a:bodyPr>
            <a:lstStyle/>
            <a:p>
              <a:r>
                <a:rPr lang="ja-JP" altLang="en-US" dirty="0" smtClean="0"/>
                <a:t>口コミ</a:t>
              </a:r>
              <a:endParaRPr kumimoji="1" lang="ja-JP" altLang="en-US" dirty="0"/>
            </a:p>
          </p:txBody>
        </p:sp>
      </p:grpSp>
      <p:sp>
        <p:nvSpPr>
          <p:cNvPr id="54" name="テキスト ボックス 53"/>
          <p:cNvSpPr txBox="1"/>
          <p:nvPr/>
        </p:nvSpPr>
        <p:spPr>
          <a:xfrm>
            <a:off x="2501900" y="1360072"/>
            <a:ext cx="5224507" cy="2677656"/>
          </a:xfrm>
          <a:prstGeom prst="rect">
            <a:avLst/>
          </a:prstGeom>
          <a:noFill/>
        </p:spPr>
        <p:txBody>
          <a:bodyPr wrap="none" rtlCol="0">
            <a:spAutoFit/>
          </a:bodyPr>
          <a:lstStyle/>
          <a:p>
            <a:r>
              <a:rPr kumimoji="1" lang="ja-JP" altLang="en-US" sz="1400" dirty="0" smtClean="0"/>
              <a:t>競合であるいえプラスもネット関連サービス会社。</a:t>
            </a:r>
            <a:endParaRPr kumimoji="1" lang="en-US" altLang="ja-JP" sz="1400" dirty="0" smtClean="0"/>
          </a:p>
          <a:p>
            <a:r>
              <a:rPr lang="ja-JP" altLang="en-US" sz="1400" dirty="0" smtClean="0"/>
              <a:t>光通信はおそらく職人様獲得の為の営業戦略と考えられます。</a:t>
            </a:r>
            <a:endParaRPr lang="en-US" altLang="ja-JP" sz="1400" dirty="0" smtClean="0"/>
          </a:p>
          <a:p>
            <a:endParaRPr kumimoji="1" lang="en-US" altLang="ja-JP" sz="1400" dirty="0"/>
          </a:p>
          <a:p>
            <a:r>
              <a:rPr lang="ja-JP" altLang="en-US" sz="1400" dirty="0" smtClean="0"/>
              <a:t>ですので、御社同様に広告で集めて、現調に職人さんを</a:t>
            </a:r>
            <a:endParaRPr lang="en-US" altLang="ja-JP" sz="1400" dirty="0" smtClean="0"/>
          </a:p>
          <a:p>
            <a:r>
              <a:rPr lang="ja-JP" altLang="en-US" sz="1400" dirty="0" smtClean="0"/>
              <a:t>向かわせる展開が考えられます。</a:t>
            </a:r>
            <a:endParaRPr lang="en-US" altLang="ja-JP" sz="1400" dirty="0" smtClean="0"/>
          </a:p>
          <a:p>
            <a:endParaRPr kumimoji="1" lang="en-US" altLang="ja-JP" sz="1400" dirty="0"/>
          </a:p>
          <a:p>
            <a:r>
              <a:rPr lang="ja-JP" altLang="en-US" sz="1400" dirty="0" smtClean="0"/>
              <a:t>ここで、今までに述べました競合には非常に見えにくい、</a:t>
            </a:r>
            <a:endParaRPr lang="en-US" altLang="ja-JP" sz="1400" dirty="0" smtClean="0"/>
          </a:p>
          <a:p>
            <a:r>
              <a:rPr kumimoji="1" lang="ja-JP" altLang="en-US" sz="1400" dirty="0" smtClean="0"/>
              <a:t>「職人さん単位の品質向上」を行う事で、広告で獲得しきれていない</a:t>
            </a:r>
            <a:endParaRPr kumimoji="1" lang="en-US" altLang="ja-JP" sz="1400" dirty="0" smtClean="0"/>
          </a:p>
          <a:p>
            <a:r>
              <a:rPr lang="ja-JP" altLang="en-US" sz="1400" dirty="0" smtClean="0"/>
              <a:t>潜在的な層である「</a:t>
            </a:r>
            <a:r>
              <a:rPr lang="ja-JP" altLang="en-US" sz="1400" dirty="0" smtClean="0">
                <a:solidFill>
                  <a:srgbClr val="FF6600"/>
                </a:solidFill>
              </a:rPr>
              <a:t>横のつながり</a:t>
            </a:r>
            <a:r>
              <a:rPr lang="ja-JP" altLang="en-US" sz="1400" dirty="0" smtClean="0"/>
              <a:t>」の獲得が見込めます。</a:t>
            </a:r>
            <a:endParaRPr lang="en-US" altLang="ja-JP" sz="1400" dirty="0" smtClean="0"/>
          </a:p>
          <a:p>
            <a:endParaRPr kumimoji="1" lang="en-US" altLang="ja-JP" sz="1400" dirty="0"/>
          </a:p>
          <a:p>
            <a:r>
              <a:rPr lang="ja-JP" altLang="en-US" sz="1400" dirty="0" smtClean="0"/>
              <a:t>弊社が入り一度利用された方のご家族や隣人の</a:t>
            </a:r>
            <a:endParaRPr lang="en-US" altLang="ja-JP" sz="1400" dirty="0" smtClean="0"/>
          </a:p>
          <a:p>
            <a:r>
              <a:rPr lang="ja-JP" altLang="en-US" sz="1400" dirty="0" smtClean="0"/>
              <a:t>獲得に乗り出す事が可能となります。</a:t>
            </a:r>
            <a:endParaRPr lang="en-US" altLang="ja-JP" sz="1400" dirty="0" smtClean="0"/>
          </a:p>
        </p:txBody>
      </p:sp>
    </p:spTree>
    <p:extLst>
      <p:ext uri="{BB962C8B-B14F-4D97-AF65-F5344CB8AC3E}">
        <p14:creationId xmlns:p14="http://schemas.microsoft.com/office/powerpoint/2010/main" val="24830533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6" name="直線コネクタ 5"/>
          <p:cNvCxnSpPr/>
          <p:nvPr/>
        </p:nvCxnSpPr>
        <p:spPr>
          <a:xfrm flipH="1">
            <a:off x="1655410" y="1070169"/>
            <a:ext cx="6521745" cy="0"/>
          </a:xfrm>
          <a:prstGeom prst="line">
            <a:avLst/>
          </a:prstGeom>
          <a:ln>
            <a:solidFill>
              <a:srgbClr val="A6A6A6"/>
            </a:solidFill>
            <a:prstDash val="dash"/>
          </a:ln>
        </p:spPr>
        <p:style>
          <a:lnRef idx="2">
            <a:schemeClr val="accent1"/>
          </a:lnRef>
          <a:fillRef idx="0">
            <a:schemeClr val="accent1"/>
          </a:fillRef>
          <a:effectRef idx="1">
            <a:schemeClr val="accent1"/>
          </a:effectRef>
          <a:fontRef idx="minor">
            <a:schemeClr val="tx1"/>
          </a:fontRef>
        </p:style>
      </p:cxnSp>
      <p:sp>
        <p:nvSpPr>
          <p:cNvPr id="7" name="星 5 6"/>
          <p:cNvSpPr/>
          <p:nvPr/>
        </p:nvSpPr>
        <p:spPr>
          <a:xfrm>
            <a:off x="204902" y="232730"/>
            <a:ext cx="1450508" cy="1450508"/>
          </a:xfrm>
          <a:prstGeom prst="star5">
            <a:avLst>
              <a:gd name="adj" fmla="val 34224"/>
              <a:gd name="hf" fmla="val 105146"/>
              <a:gd name="vf" fmla="val 110557"/>
            </a:avLst>
          </a:prstGeom>
          <a:solidFill>
            <a:srgbClr val="FFFF00"/>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smtClean="0">
                <a:solidFill>
                  <a:schemeClr val="tx1"/>
                </a:solidFill>
              </a:rPr>
              <a:t>御社が</a:t>
            </a:r>
            <a:endParaRPr lang="en-US" altLang="ja-JP" sz="1400" dirty="0" smtClean="0">
              <a:solidFill>
                <a:schemeClr val="tx1"/>
              </a:solidFill>
            </a:endParaRPr>
          </a:p>
          <a:p>
            <a:pPr algn="ctr"/>
            <a:r>
              <a:rPr lang="ja-JP" altLang="en-US" sz="1400" dirty="0" smtClean="0">
                <a:solidFill>
                  <a:schemeClr val="tx1"/>
                </a:solidFill>
              </a:rPr>
              <a:t>得られる</a:t>
            </a:r>
            <a:endParaRPr lang="en-US" altLang="ja-JP" sz="1400" dirty="0" smtClean="0">
              <a:solidFill>
                <a:schemeClr val="tx1"/>
              </a:solidFill>
            </a:endParaRPr>
          </a:p>
          <a:p>
            <a:pPr algn="ctr"/>
            <a:r>
              <a:rPr lang="ja-JP" altLang="en-US" sz="1400" dirty="0" smtClean="0">
                <a:solidFill>
                  <a:schemeClr val="tx1"/>
                </a:solidFill>
              </a:rPr>
              <a:t>メリット</a:t>
            </a:r>
            <a:endParaRPr lang="en-US" altLang="ja-JP" sz="1400" dirty="0" smtClean="0">
              <a:solidFill>
                <a:schemeClr val="tx1"/>
              </a:solidFill>
            </a:endParaRPr>
          </a:p>
          <a:p>
            <a:pPr algn="ctr"/>
            <a:r>
              <a:rPr lang="en-US" altLang="ja-JP" sz="1400" dirty="0">
                <a:solidFill>
                  <a:schemeClr val="tx1"/>
                </a:solidFill>
              </a:rPr>
              <a:t>2</a:t>
            </a:r>
            <a:endParaRPr lang="ja-JP" altLang="en-US" sz="1400" dirty="0" smtClean="0">
              <a:solidFill>
                <a:schemeClr val="tx1"/>
              </a:solidFill>
            </a:endParaRPr>
          </a:p>
        </p:txBody>
      </p:sp>
      <p:sp>
        <p:nvSpPr>
          <p:cNvPr id="9" name="テキスト ボックス 8"/>
          <p:cNvSpPr txBox="1"/>
          <p:nvPr/>
        </p:nvSpPr>
        <p:spPr>
          <a:xfrm>
            <a:off x="1840928" y="628662"/>
            <a:ext cx="2728331" cy="369332"/>
          </a:xfrm>
          <a:prstGeom prst="rect">
            <a:avLst/>
          </a:prstGeom>
          <a:noFill/>
        </p:spPr>
        <p:txBody>
          <a:bodyPr wrap="none" rtlCol="0">
            <a:spAutoFit/>
          </a:bodyPr>
          <a:lstStyle/>
          <a:p>
            <a:r>
              <a:rPr lang="en-US" altLang="en-US" dirty="0" smtClean="0"/>
              <a:t>■</a:t>
            </a:r>
            <a:r>
              <a:rPr lang="ja-JP" altLang="en-US" dirty="0" smtClean="0"/>
              <a:t>親方ネットワークの活用</a:t>
            </a:r>
            <a:endParaRPr kumimoji="1" lang="ja-JP" altLang="en-US" dirty="0"/>
          </a:p>
        </p:txBody>
      </p:sp>
      <p:pic>
        <p:nvPicPr>
          <p:cNvPr id="2" name="図 1" descr="親方ネットラフ.psd"/>
          <p:cNvPicPr>
            <a:picLocks noChangeAspect="1"/>
          </p:cNvPicPr>
          <p:nvPr/>
        </p:nvPicPr>
        <p:blipFill>
          <a:blip r:embed="rId2">
            <a:alphaModFix amt="53000"/>
            <a:extLst>
              <a:ext uri="{28A0092B-C50C-407E-A947-70E740481C1C}">
                <a14:useLocalDpi xmlns:a14="http://schemas.microsoft.com/office/drawing/2010/main" val="0"/>
              </a:ext>
            </a:extLst>
          </a:blip>
          <a:stretch>
            <a:fillRect/>
          </a:stretch>
        </p:blipFill>
        <p:spPr>
          <a:xfrm>
            <a:off x="204902" y="2095500"/>
            <a:ext cx="3006714" cy="4254500"/>
          </a:xfrm>
          <a:prstGeom prst="rect">
            <a:avLst/>
          </a:prstGeom>
        </p:spPr>
      </p:pic>
      <p:sp>
        <p:nvSpPr>
          <p:cNvPr id="3" name="テキスト ボックス 2"/>
          <p:cNvSpPr txBox="1"/>
          <p:nvPr/>
        </p:nvSpPr>
        <p:spPr>
          <a:xfrm rot="2700000">
            <a:off x="153535" y="3607256"/>
            <a:ext cx="3248606" cy="1200329"/>
          </a:xfrm>
          <a:prstGeom prst="rect">
            <a:avLst/>
          </a:prstGeom>
          <a:noFill/>
        </p:spPr>
        <p:txBody>
          <a:bodyPr wrap="none" rtlCol="0">
            <a:spAutoFit/>
          </a:bodyPr>
          <a:lstStyle/>
          <a:p>
            <a:r>
              <a:rPr kumimoji="1" lang="en-US" altLang="ja-JP" sz="7200" dirty="0" smtClean="0">
                <a:solidFill>
                  <a:srgbClr val="FF0000"/>
                </a:solidFill>
              </a:rPr>
              <a:t>SAMPLE</a:t>
            </a:r>
            <a:endParaRPr kumimoji="1" lang="ja-JP" altLang="en-US" sz="7200" dirty="0">
              <a:solidFill>
                <a:srgbClr val="FF0000"/>
              </a:solidFill>
            </a:endParaRPr>
          </a:p>
        </p:txBody>
      </p:sp>
      <p:sp>
        <p:nvSpPr>
          <p:cNvPr id="34" name="テキスト ボックス 33"/>
          <p:cNvSpPr txBox="1"/>
          <p:nvPr/>
        </p:nvSpPr>
        <p:spPr>
          <a:xfrm>
            <a:off x="3479800" y="1360072"/>
            <a:ext cx="5057795" cy="3970318"/>
          </a:xfrm>
          <a:prstGeom prst="rect">
            <a:avLst/>
          </a:prstGeom>
          <a:noFill/>
        </p:spPr>
        <p:txBody>
          <a:bodyPr wrap="none" rtlCol="0">
            <a:spAutoFit/>
          </a:bodyPr>
          <a:lstStyle/>
          <a:p>
            <a:r>
              <a:rPr lang="ja-JP" altLang="en-US" sz="1400" dirty="0"/>
              <a:t>現在、プロジェクトを進めている親方ネットワークというものが</a:t>
            </a:r>
          </a:p>
          <a:p>
            <a:r>
              <a:rPr lang="ja-JP" altLang="en-US" sz="1400" dirty="0"/>
              <a:t>あります</a:t>
            </a:r>
            <a:r>
              <a:rPr lang="ja-JP" altLang="en-US" sz="1400" dirty="0" smtClean="0"/>
              <a:t>。</a:t>
            </a:r>
            <a:endParaRPr lang="en-US" altLang="ja-JP" sz="1400" dirty="0" smtClean="0"/>
          </a:p>
          <a:p>
            <a:endParaRPr lang="ja-JP" altLang="en-US" sz="1400" dirty="0"/>
          </a:p>
          <a:p>
            <a:r>
              <a:rPr lang="ja-JP" altLang="en-US" sz="1400" dirty="0"/>
              <a:t>本サービスの目的として、一人親方さん等の小規模事業者さん</a:t>
            </a:r>
            <a:r>
              <a:rPr lang="ja-JP" altLang="en-US" sz="1400" dirty="0" smtClean="0"/>
              <a:t>を</a:t>
            </a:r>
            <a:endParaRPr lang="en-US" altLang="ja-JP" sz="1400" dirty="0" smtClean="0"/>
          </a:p>
          <a:p>
            <a:r>
              <a:rPr lang="ja-JP" altLang="en-US" sz="1400" dirty="0" smtClean="0"/>
              <a:t>対象に主</a:t>
            </a:r>
            <a:r>
              <a:rPr lang="ja-JP" altLang="en-US" sz="1400" dirty="0"/>
              <a:t>に建築業者向けの人材マッチング、親方さん同士</a:t>
            </a:r>
            <a:r>
              <a:rPr lang="ja-JP" altLang="en-US" sz="1400" dirty="0" smtClean="0"/>
              <a:t>の</a:t>
            </a:r>
            <a:endParaRPr lang="en-US" altLang="ja-JP" sz="1400" dirty="0" smtClean="0"/>
          </a:p>
          <a:p>
            <a:r>
              <a:rPr lang="ja-JP" altLang="en-US" sz="1400" dirty="0" smtClean="0"/>
              <a:t>仕事</a:t>
            </a:r>
            <a:r>
              <a:rPr lang="ja-JP" altLang="en-US" sz="1400" dirty="0"/>
              <a:t>のやりとり、求人募集</a:t>
            </a:r>
            <a:r>
              <a:rPr lang="ja-JP" altLang="en-US" sz="1400" dirty="0" smtClean="0"/>
              <a:t>、エンドユーザー</a:t>
            </a:r>
            <a:r>
              <a:rPr lang="ja-JP" altLang="en-US" sz="1400" dirty="0"/>
              <a:t>様とのマッチング</a:t>
            </a:r>
            <a:r>
              <a:rPr lang="ja-JP" altLang="en-US" sz="1400" dirty="0" smtClean="0"/>
              <a:t>、</a:t>
            </a:r>
            <a:endParaRPr lang="en-US" altLang="ja-JP" sz="1400" dirty="0" smtClean="0"/>
          </a:p>
          <a:p>
            <a:r>
              <a:rPr lang="ja-JP" altLang="en-US" sz="1400" dirty="0" smtClean="0"/>
              <a:t>を</a:t>
            </a:r>
            <a:r>
              <a:rPr lang="ja-JP" altLang="en-US" sz="1400" dirty="0"/>
              <a:t>主に行っていく予定です。</a:t>
            </a:r>
          </a:p>
          <a:p>
            <a:endParaRPr lang="en-US" altLang="ja-JP" sz="1400" dirty="0" smtClean="0"/>
          </a:p>
          <a:p>
            <a:r>
              <a:rPr lang="ja-JP" altLang="en-US" sz="1400" dirty="0" smtClean="0"/>
              <a:t>これ</a:t>
            </a:r>
            <a:r>
              <a:rPr lang="ja-JP" altLang="en-US" sz="1400" dirty="0"/>
              <a:t>は、各地域で弊社独自のネットワークを通じて職人様を</a:t>
            </a:r>
          </a:p>
          <a:p>
            <a:r>
              <a:rPr lang="ja-JP" altLang="en-US" sz="1400" dirty="0"/>
              <a:t>募ります。</a:t>
            </a:r>
          </a:p>
          <a:p>
            <a:endParaRPr lang="en-US" altLang="ja-JP" sz="1400" dirty="0" smtClean="0"/>
          </a:p>
          <a:p>
            <a:r>
              <a:rPr lang="ja-JP" altLang="en-US" sz="1400" dirty="0" smtClean="0"/>
              <a:t>こちら</a:t>
            </a:r>
            <a:r>
              <a:rPr lang="ja-JP" altLang="en-US" sz="1400" dirty="0"/>
              <a:t>のサービスは、一人一人の職人さんを</a:t>
            </a:r>
            <a:br>
              <a:rPr lang="ja-JP" altLang="en-US" sz="1400" dirty="0"/>
            </a:br>
            <a:endParaRPr lang="ja-JP" altLang="en-US" sz="1400" dirty="0"/>
          </a:p>
          <a:p>
            <a:r>
              <a:rPr lang="ja-JP" altLang="en-US" sz="1400" dirty="0"/>
              <a:t>売り出す、「人の提供」がメインです。</a:t>
            </a:r>
          </a:p>
          <a:p>
            <a:endParaRPr lang="en-US" altLang="ja-JP" sz="1400" dirty="0" smtClean="0"/>
          </a:p>
          <a:p>
            <a:r>
              <a:rPr lang="ja-JP" altLang="en-US" sz="1400" dirty="0" smtClean="0"/>
              <a:t>こちら</a:t>
            </a:r>
            <a:r>
              <a:rPr lang="ja-JP" altLang="en-US" sz="1400" dirty="0"/>
              <a:t>サービスが稼働する事により、リノコ単体で抱えている</a:t>
            </a:r>
          </a:p>
          <a:p>
            <a:r>
              <a:rPr lang="ja-JP" altLang="en-US" sz="1400" dirty="0"/>
              <a:t>職人様だけでなく、弊社がナレッジを落とし込んだ質の高い</a:t>
            </a:r>
          </a:p>
          <a:p>
            <a:r>
              <a:rPr lang="ja-JP" altLang="en-US" sz="1400" dirty="0"/>
              <a:t>職人様の提供が可能かと考えられます。</a:t>
            </a:r>
          </a:p>
        </p:txBody>
      </p:sp>
    </p:spTree>
    <p:extLst>
      <p:ext uri="{BB962C8B-B14F-4D97-AF65-F5344CB8AC3E}">
        <p14:creationId xmlns:p14="http://schemas.microsoft.com/office/powerpoint/2010/main" val="293136976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テキスト ボックス 3"/>
          <p:cNvSpPr txBox="1"/>
          <p:nvPr/>
        </p:nvSpPr>
        <p:spPr>
          <a:xfrm>
            <a:off x="271144" y="172887"/>
            <a:ext cx="2970660" cy="369332"/>
          </a:xfrm>
          <a:prstGeom prst="rect">
            <a:avLst/>
          </a:prstGeom>
          <a:noFill/>
        </p:spPr>
        <p:txBody>
          <a:bodyPr wrap="none" rtlCol="0">
            <a:spAutoFit/>
          </a:bodyPr>
          <a:lstStyle/>
          <a:p>
            <a:r>
              <a:rPr kumimoji="1" lang="ja-JP" altLang="en-US" dirty="0" smtClean="0"/>
              <a:t>弊社が提供できる</a:t>
            </a:r>
            <a:r>
              <a:rPr kumimoji="1" lang="en-US" altLang="ja-JP" dirty="0" smtClean="0"/>
              <a:t>5</a:t>
            </a:r>
            <a:r>
              <a:rPr kumimoji="1" lang="ja-JP" altLang="en-US" dirty="0" smtClean="0"/>
              <a:t>つの向上</a:t>
            </a:r>
            <a:endParaRPr kumimoji="1" lang="ja-JP" altLang="en-US" dirty="0"/>
          </a:p>
        </p:txBody>
      </p:sp>
      <p:sp>
        <p:nvSpPr>
          <p:cNvPr id="5" name="円/楕円 4"/>
          <p:cNvSpPr/>
          <p:nvPr/>
        </p:nvSpPr>
        <p:spPr>
          <a:xfrm>
            <a:off x="1930092" y="627833"/>
            <a:ext cx="2438686" cy="2438686"/>
          </a:xfrm>
          <a:prstGeom prst="ellipse">
            <a:avLst/>
          </a:prstGeom>
          <a:solidFill>
            <a:srgbClr val="FF00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smtClean="0"/>
              <a:t>コミュニケーション能力</a:t>
            </a:r>
          </a:p>
        </p:txBody>
      </p:sp>
      <p:sp>
        <p:nvSpPr>
          <p:cNvPr id="6" name="円/楕円 5"/>
          <p:cNvSpPr/>
          <p:nvPr/>
        </p:nvSpPr>
        <p:spPr>
          <a:xfrm>
            <a:off x="87079" y="1879996"/>
            <a:ext cx="2438686" cy="2438686"/>
          </a:xfrm>
          <a:prstGeom prst="ellipse">
            <a:avLst/>
          </a:prstGeom>
          <a:solidFill>
            <a:srgbClr val="0080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smtClean="0"/>
              <a:t>標準化</a:t>
            </a:r>
          </a:p>
        </p:txBody>
      </p:sp>
      <p:sp>
        <p:nvSpPr>
          <p:cNvPr id="7" name="円/楕円 6"/>
          <p:cNvSpPr/>
          <p:nvPr/>
        </p:nvSpPr>
        <p:spPr>
          <a:xfrm>
            <a:off x="3731598" y="1879996"/>
            <a:ext cx="2438686" cy="2438686"/>
          </a:xfrm>
          <a:prstGeom prst="ellipse">
            <a:avLst/>
          </a:prstGeom>
          <a:solidFill>
            <a:srgbClr val="FF66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smtClean="0"/>
              <a:t>クレーム対応</a:t>
            </a:r>
          </a:p>
        </p:txBody>
      </p:sp>
      <p:sp>
        <p:nvSpPr>
          <p:cNvPr id="8" name="円/楕円 7"/>
          <p:cNvSpPr/>
          <p:nvPr/>
        </p:nvSpPr>
        <p:spPr>
          <a:xfrm>
            <a:off x="3039407" y="3981834"/>
            <a:ext cx="2438686" cy="2438686"/>
          </a:xfrm>
          <a:prstGeom prst="ellipse">
            <a:avLst/>
          </a:prstGeom>
          <a:solidFill>
            <a:srgbClr val="FFFF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smtClean="0">
                <a:solidFill>
                  <a:schemeClr val="bg1">
                    <a:lumMod val="50000"/>
                  </a:schemeClr>
                </a:solidFill>
              </a:rPr>
              <a:t>提案力</a:t>
            </a:r>
            <a:endParaRPr kumimoji="1" lang="ja-JP" altLang="en-US" dirty="0">
              <a:solidFill>
                <a:schemeClr val="bg1">
                  <a:lumMod val="50000"/>
                </a:schemeClr>
              </a:solidFill>
            </a:endParaRPr>
          </a:p>
        </p:txBody>
      </p:sp>
      <p:sp>
        <p:nvSpPr>
          <p:cNvPr id="9" name="円/楕円 8"/>
          <p:cNvSpPr/>
          <p:nvPr/>
        </p:nvSpPr>
        <p:spPr>
          <a:xfrm>
            <a:off x="863590" y="3981834"/>
            <a:ext cx="2438686" cy="2438686"/>
          </a:xfrm>
          <a:prstGeom prst="ellipse">
            <a:avLst/>
          </a:prstGeom>
          <a:solidFill>
            <a:srgbClr val="CCFFCC">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dirty="0" smtClean="0">
                <a:solidFill>
                  <a:srgbClr val="7F7F7F"/>
                </a:solidFill>
              </a:rPr>
              <a:t>職人の供給</a:t>
            </a:r>
            <a:endParaRPr kumimoji="1" lang="ja-JP" altLang="en-US" dirty="0">
              <a:solidFill>
                <a:srgbClr val="7F7F7F"/>
              </a:solidFill>
            </a:endParaRPr>
          </a:p>
        </p:txBody>
      </p:sp>
      <p:sp>
        <p:nvSpPr>
          <p:cNvPr id="11" name="円/楕円 10"/>
          <p:cNvSpPr/>
          <p:nvPr/>
        </p:nvSpPr>
        <p:spPr>
          <a:xfrm>
            <a:off x="2214040" y="2766872"/>
            <a:ext cx="1822256" cy="1822256"/>
          </a:xfrm>
          <a:prstGeom prst="ellipse">
            <a:avLst/>
          </a:prstGeom>
          <a:solidFill>
            <a:schemeClr val="bg1">
              <a:alpha val="58000"/>
            </a:scheme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dirty="0" smtClean="0">
                <a:solidFill>
                  <a:srgbClr val="7F7F7F"/>
                </a:solidFill>
              </a:rPr>
              <a:t>ブランドの向上</a:t>
            </a:r>
          </a:p>
        </p:txBody>
      </p:sp>
      <p:grpSp>
        <p:nvGrpSpPr>
          <p:cNvPr id="18" name="図形グループ 17"/>
          <p:cNvGrpSpPr/>
          <p:nvPr/>
        </p:nvGrpSpPr>
        <p:grpSpPr>
          <a:xfrm>
            <a:off x="4584700" y="1219200"/>
            <a:ext cx="4436315" cy="584776"/>
            <a:chOff x="4584700" y="1320800"/>
            <a:chExt cx="4436315" cy="584776"/>
          </a:xfrm>
        </p:grpSpPr>
        <p:cxnSp>
          <p:nvCxnSpPr>
            <p:cNvPr id="13" name="直線コネクタ 12"/>
            <p:cNvCxnSpPr/>
            <p:nvPr/>
          </p:nvCxnSpPr>
          <p:spPr>
            <a:xfrm>
              <a:off x="4584700" y="1612900"/>
              <a:ext cx="4381500" cy="0"/>
            </a:xfrm>
            <a:prstGeom prst="line">
              <a:avLst/>
            </a:prstGeom>
            <a:ln w="3175" cmpd="sng">
              <a:solidFill>
                <a:srgbClr val="A6A6A6"/>
              </a:solidFill>
            </a:ln>
          </p:spPr>
          <p:style>
            <a:lnRef idx="2">
              <a:schemeClr val="accent1"/>
            </a:lnRef>
            <a:fillRef idx="0">
              <a:schemeClr val="accent1"/>
            </a:fillRef>
            <a:effectRef idx="1">
              <a:schemeClr val="accent1"/>
            </a:effectRef>
            <a:fontRef idx="minor">
              <a:schemeClr val="tx1"/>
            </a:fontRef>
          </p:style>
        </p:cxnSp>
        <p:sp>
          <p:nvSpPr>
            <p:cNvPr id="26" name="テキスト ボックス 25"/>
            <p:cNvSpPr txBox="1"/>
            <p:nvPr/>
          </p:nvSpPr>
          <p:spPr>
            <a:xfrm>
              <a:off x="5963768" y="1320800"/>
              <a:ext cx="3057247" cy="584776"/>
            </a:xfrm>
            <a:prstGeom prst="rect">
              <a:avLst/>
            </a:prstGeom>
            <a:noFill/>
          </p:spPr>
          <p:txBody>
            <a:bodyPr wrap="none" rtlCol="0">
              <a:spAutoFit/>
            </a:bodyPr>
            <a:lstStyle/>
            <a:p>
              <a:pPr algn="r"/>
              <a:r>
                <a:rPr kumimoji="1" lang="en-US" altLang="ja-JP" sz="1600" dirty="0" smtClean="0">
                  <a:solidFill>
                    <a:srgbClr val="E65551"/>
                  </a:solidFill>
                </a:rPr>
                <a:t>■</a:t>
              </a:r>
              <a:r>
                <a:rPr lang="ja-JP" altLang="en-US" sz="1600" dirty="0" smtClean="0">
                  <a:solidFill>
                    <a:srgbClr val="E65551"/>
                  </a:solidFill>
                </a:rPr>
                <a:t>コミュニケーション能力</a:t>
              </a:r>
              <a:endParaRPr lang="en-US" altLang="ja-JP" sz="1600" dirty="0"/>
            </a:p>
            <a:p>
              <a:pPr algn="r"/>
              <a:r>
                <a:rPr lang="ja-JP" altLang="en-US" sz="1600" dirty="0" smtClean="0">
                  <a:solidFill>
                    <a:schemeClr val="tx1">
                      <a:lumMod val="75000"/>
                      <a:lumOff val="25000"/>
                    </a:schemeClr>
                  </a:solidFill>
                  <a:latin typeface="HG丸ｺﾞｼｯｸM-PRO"/>
                  <a:ea typeface="HG丸ｺﾞｼｯｸM-PRO"/>
                  <a:cs typeface="HG丸ｺﾞｼｯｸM-PRO"/>
                </a:rPr>
                <a:t>目に見えない顧客満足度の向上</a:t>
              </a:r>
              <a:endParaRPr lang="ja-JP" altLang="en-US" sz="1600" dirty="0">
                <a:solidFill>
                  <a:schemeClr val="tx1">
                    <a:lumMod val="75000"/>
                    <a:lumOff val="25000"/>
                  </a:schemeClr>
                </a:solidFill>
                <a:latin typeface="HG丸ｺﾞｼｯｸM-PRO"/>
                <a:ea typeface="HG丸ｺﾞｼｯｸM-PRO"/>
                <a:cs typeface="HG丸ｺﾞｼｯｸM-PRO"/>
              </a:endParaRPr>
            </a:p>
          </p:txBody>
        </p:sp>
      </p:grpSp>
      <p:cxnSp>
        <p:nvCxnSpPr>
          <p:cNvPr id="14" name="直線コネクタ 13"/>
          <p:cNvCxnSpPr/>
          <p:nvPr/>
        </p:nvCxnSpPr>
        <p:spPr>
          <a:xfrm>
            <a:off x="6413500" y="2593227"/>
            <a:ext cx="2552700" cy="0"/>
          </a:xfrm>
          <a:prstGeom prst="line">
            <a:avLst/>
          </a:prstGeom>
          <a:ln w="3175" cmpd="sng">
            <a:solidFill>
              <a:srgbClr val="A6A6A6"/>
            </a:solidFill>
          </a:ln>
        </p:spPr>
        <p:style>
          <a:lnRef idx="2">
            <a:schemeClr val="accent1"/>
          </a:lnRef>
          <a:fillRef idx="0">
            <a:schemeClr val="accent1"/>
          </a:fillRef>
          <a:effectRef idx="1">
            <a:schemeClr val="accent1"/>
          </a:effectRef>
          <a:fontRef idx="minor">
            <a:schemeClr val="tx1"/>
          </a:fontRef>
        </p:style>
      </p:cxnSp>
      <p:sp>
        <p:nvSpPr>
          <p:cNvPr id="27" name="テキスト ボックス 26"/>
          <p:cNvSpPr txBox="1"/>
          <p:nvPr/>
        </p:nvSpPr>
        <p:spPr>
          <a:xfrm>
            <a:off x="6170284" y="2303192"/>
            <a:ext cx="2850731" cy="584776"/>
          </a:xfrm>
          <a:prstGeom prst="rect">
            <a:avLst/>
          </a:prstGeom>
          <a:noFill/>
          <a:ln w="6350" cmpd="sng">
            <a:noFill/>
          </a:ln>
        </p:spPr>
        <p:txBody>
          <a:bodyPr wrap="square" rtlCol="0">
            <a:spAutoFit/>
          </a:bodyPr>
          <a:lstStyle/>
          <a:p>
            <a:pPr algn="r"/>
            <a:r>
              <a:rPr lang="en-US" altLang="ja-JP" sz="1600" dirty="0" smtClean="0">
                <a:solidFill>
                  <a:srgbClr val="BF7648"/>
                </a:solidFill>
              </a:rPr>
              <a:t>■</a:t>
            </a:r>
            <a:r>
              <a:rPr lang="ja-JP" altLang="en-US" sz="1600" dirty="0" smtClean="0">
                <a:solidFill>
                  <a:srgbClr val="BF7648"/>
                </a:solidFill>
              </a:rPr>
              <a:t>クレーム対応</a:t>
            </a:r>
            <a:endParaRPr lang="en-US" altLang="ja-JP" sz="1600" dirty="0"/>
          </a:p>
          <a:p>
            <a:pPr algn="r"/>
            <a:r>
              <a:rPr lang="ja-JP" altLang="en-US" sz="1600" dirty="0" smtClean="0">
                <a:solidFill>
                  <a:schemeClr val="tx1">
                    <a:lumMod val="75000"/>
                    <a:lumOff val="25000"/>
                  </a:schemeClr>
                </a:solidFill>
                <a:latin typeface="HG丸ｺﾞｼｯｸM-PRO"/>
                <a:ea typeface="HG丸ｺﾞｼｯｸM-PRO"/>
                <a:cs typeface="HG丸ｺﾞｼｯｸM-PRO"/>
              </a:rPr>
              <a:t>風評の防止と満足度の向上</a:t>
            </a:r>
            <a:endParaRPr lang="ja-JP" altLang="en-US" sz="1600" dirty="0">
              <a:solidFill>
                <a:schemeClr val="tx1">
                  <a:lumMod val="75000"/>
                  <a:lumOff val="25000"/>
                </a:schemeClr>
              </a:solidFill>
              <a:latin typeface="HG丸ｺﾞｼｯｸM-PRO"/>
              <a:ea typeface="HG丸ｺﾞｼｯｸM-PRO"/>
              <a:cs typeface="HG丸ｺﾞｼｯｸM-PRO"/>
            </a:endParaRPr>
          </a:p>
        </p:txBody>
      </p:sp>
      <p:grpSp>
        <p:nvGrpSpPr>
          <p:cNvPr id="10" name="図形グループ 9"/>
          <p:cNvGrpSpPr/>
          <p:nvPr/>
        </p:nvGrpSpPr>
        <p:grpSpPr>
          <a:xfrm>
            <a:off x="6170284" y="3387184"/>
            <a:ext cx="2850731" cy="584776"/>
            <a:chOff x="6170284" y="3745148"/>
            <a:chExt cx="2850731" cy="584776"/>
          </a:xfrm>
        </p:grpSpPr>
        <p:cxnSp>
          <p:nvCxnSpPr>
            <p:cNvPr id="15" name="直線コネクタ 14"/>
            <p:cNvCxnSpPr/>
            <p:nvPr/>
          </p:nvCxnSpPr>
          <p:spPr>
            <a:xfrm>
              <a:off x="6170284" y="4033118"/>
              <a:ext cx="2795916" cy="0"/>
            </a:xfrm>
            <a:prstGeom prst="line">
              <a:avLst/>
            </a:prstGeom>
            <a:ln w="3175" cmpd="sng">
              <a:solidFill>
                <a:srgbClr val="A6A6A6"/>
              </a:solidFill>
            </a:ln>
          </p:spPr>
          <p:style>
            <a:lnRef idx="2">
              <a:schemeClr val="accent1"/>
            </a:lnRef>
            <a:fillRef idx="0">
              <a:schemeClr val="accent1"/>
            </a:fillRef>
            <a:effectRef idx="1">
              <a:schemeClr val="accent1"/>
            </a:effectRef>
            <a:fontRef idx="minor">
              <a:schemeClr val="tx1"/>
            </a:fontRef>
          </p:style>
        </p:cxnSp>
        <p:sp>
          <p:nvSpPr>
            <p:cNvPr id="28" name="テキスト ボックス 27"/>
            <p:cNvSpPr txBox="1"/>
            <p:nvPr/>
          </p:nvSpPr>
          <p:spPr>
            <a:xfrm>
              <a:off x="6579321" y="3745148"/>
              <a:ext cx="2441694" cy="584776"/>
            </a:xfrm>
            <a:prstGeom prst="rect">
              <a:avLst/>
            </a:prstGeom>
            <a:noFill/>
          </p:spPr>
          <p:txBody>
            <a:bodyPr wrap="none" rtlCol="0">
              <a:spAutoFit/>
            </a:bodyPr>
            <a:lstStyle/>
            <a:p>
              <a:pPr algn="r"/>
              <a:r>
                <a:rPr kumimoji="1" lang="en-US" altLang="ja-JP" sz="1600" dirty="0" smtClean="0">
                  <a:solidFill>
                    <a:srgbClr val="AFC9B1"/>
                  </a:solidFill>
                </a:rPr>
                <a:t>■</a:t>
              </a:r>
              <a:r>
                <a:rPr lang="ja-JP" altLang="en-US" sz="1600" dirty="0">
                  <a:solidFill>
                    <a:srgbClr val="AFC9B1"/>
                  </a:solidFill>
                </a:rPr>
                <a:t>職人</a:t>
              </a:r>
              <a:r>
                <a:rPr lang="ja-JP" altLang="en-US" sz="1600" dirty="0" smtClean="0">
                  <a:solidFill>
                    <a:srgbClr val="AFC9B1"/>
                  </a:solidFill>
                </a:rPr>
                <a:t>の供給</a:t>
              </a:r>
              <a:endParaRPr lang="en-US" altLang="ja-JP" sz="1600" dirty="0"/>
            </a:p>
            <a:p>
              <a:pPr algn="r"/>
              <a:r>
                <a:rPr lang="ja-JP" altLang="en-US" sz="1600" dirty="0" smtClean="0">
                  <a:solidFill>
                    <a:schemeClr val="tx1">
                      <a:lumMod val="75000"/>
                      <a:lumOff val="25000"/>
                    </a:schemeClr>
                  </a:solidFill>
                  <a:latin typeface="HG丸ｺﾞｼｯｸM-PRO"/>
                  <a:ea typeface="HG丸ｺﾞｼｯｸM-PRO"/>
                  <a:cs typeface="HG丸ｺﾞｼｯｸM-PRO"/>
                </a:rPr>
                <a:t>質</a:t>
              </a:r>
              <a:r>
                <a:rPr lang="ja-JP" altLang="en-US" sz="1600" dirty="0">
                  <a:solidFill>
                    <a:schemeClr val="tx1">
                      <a:lumMod val="75000"/>
                      <a:lumOff val="25000"/>
                    </a:schemeClr>
                  </a:solidFill>
                  <a:latin typeface="HG丸ｺﾞｼｯｸM-PRO"/>
                  <a:ea typeface="HG丸ｺﾞｼｯｸM-PRO"/>
                  <a:cs typeface="HG丸ｺﾞｼｯｸM-PRO"/>
                </a:rPr>
                <a:t>の高い職人の安定供給</a:t>
              </a:r>
            </a:p>
          </p:txBody>
        </p:sp>
      </p:grpSp>
      <p:grpSp>
        <p:nvGrpSpPr>
          <p:cNvPr id="3" name="図形グループ 2"/>
          <p:cNvGrpSpPr/>
          <p:nvPr/>
        </p:nvGrpSpPr>
        <p:grpSpPr>
          <a:xfrm>
            <a:off x="5740400" y="4471176"/>
            <a:ext cx="3280615" cy="830997"/>
            <a:chOff x="5740400" y="4957322"/>
            <a:chExt cx="3280615" cy="830997"/>
          </a:xfrm>
        </p:grpSpPr>
        <p:cxnSp>
          <p:nvCxnSpPr>
            <p:cNvPr id="16" name="直線コネクタ 15"/>
            <p:cNvCxnSpPr/>
            <p:nvPr/>
          </p:nvCxnSpPr>
          <p:spPr>
            <a:xfrm>
              <a:off x="5740400" y="5243227"/>
              <a:ext cx="3225800" cy="0"/>
            </a:xfrm>
            <a:prstGeom prst="line">
              <a:avLst/>
            </a:prstGeom>
            <a:ln w="3175" cmpd="sng">
              <a:solidFill>
                <a:srgbClr val="A6A6A6"/>
              </a:solidFill>
            </a:ln>
          </p:spPr>
          <p:style>
            <a:lnRef idx="2">
              <a:schemeClr val="accent1"/>
            </a:lnRef>
            <a:fillRef idx="0">
              <a:schemeClr val="accent1"/>
            </a:fillRef>
            <a:effectRef idx="1">
              <a:schemeClr val="accent1"/>
            </a:effectRef>
            <a:fontRef idx="minor">
              <a:schemeClr val="tx1"/>
            </a:fontRef>
          </p:style>
        </p:cxnSp>
        <p:sp>
          <p:nvSpPr>
            <p:cNvPr id="29" name="テキスト ボックス 28"/>
            <p:cNvSpPr txBox="1"/>
            <p:nvPr/>
          </p:nvSpPr>
          <p:spPr>
            <a:xfrm>
              <a:off x="6579321" y="4957322"/>
              <a:ext cx="2441694" cy="830997"/>
            </a:xfrm>
            <a:prstGeom prst="rect">
              <a:avLst/>
            </a:prstGeom>
            <a:noFill/>
          </p:spPr>
          <p:txBody>
            <a:bodyPr wrap="none" rtlCol="0">
              <a:spAutoFit/>
            </a:bodyPr>
            <a:lstStyle/>
            <a:p>
              <a:pPr algn="r"/>
              <a:r>
                <a:rPr kumimoji="1" lang="en-US" altLang="ja-JP" sz="1600" dirty="0" smtClean="0">
                  <a:solidFill>
                    <a:srgbClr val="E2E15E"/>
                  </a:solidFill>
                </a:rPr>
                <a:t>■</a:t>
              </a:r>
              <a:r>
                <a:rPr lang="ja-JP" altLang="en-US" sz="1600" dirty="0" smtClean="0">
                  <a:solidFill>
                    <a:srgbClr val="E2E15E"/>
                  </a:solidFill>
                </a:rPr>
                <a:t>提案力</a:t>
              </a:r>
              <a:endParaRPr lang="en-US" altLang="ja-JP" sz="1600" dirty="0"/>
            </a:p>
            <a:p>
              <a:pPr algn="r"/>
              <a:r>
                <a:rPr lang="ja-JP" altLang="en-US" sz="1600" dirty="0" smtClean="0">
                  <a:solidFill>
                    <a:schemeClr val="tx1">
                      <a:lumMod val="75000"/>
                      <a:lumOff val="25000"/>
                    </a:schemeClr>
                  </a:solidFill>
                  <a:latin typeface="HG丸ｺﾞｼｯｸM-PRO"/>
                  <a:ea typeface="HG丸ｺﾞｼｯｸM-PRO"/>
                  <a:cs typeface="HG丸ｺﾞｼｯｸM-PRO"/>
                </a:rPr>
                <a:t>満足</a:t>
              </a:r>
              <a:r>
                <a:rPr lang="ja-JP" altLang="en-US" sz="1600" dirty="0">
                  <a:solidFill>
                    <a:schemeClr val="tx1">
                      <a:lumMod val="75000"/>
                      <a:lumOff val="25000"/>
                    </a:schemeClr>
                  </a:solidFill>
                  <a:latin typeface="HG丸ｺﾞｼｯｸM-PRO"/>
                  <a:ea typeface="HG丸ｺﾞｼｯｸM-PRO"/>
                  <a:cs typeface="HG丸ｺﾞｼｯｸM-PRO"/>
                </a:rPr>
                <a:t>頂き、客単価の</a:t>
              </a:r>
              <a:r>
                <a:rPr lang="ja-JP" altLang="en-US" sz="1600" dirty="0" smtClean="0">
                  <a:solidFill>
                    <a:schemeClr val="tx1">
                      <a:lumMod val="75000"/>
                      <a:lumOff val="25000"/>
                    </a:schemeClr>
                  </a:solidFill>
                  <a:latin typeface="HG丸ｺﾞｼｯｸM-PRO"/>
                  <a:ea typeface="HG丸ｺﾞｼｯｸM-PRO"/>
                  <a:cs typeface="HG丸ｺﾞｼｯｸM-PRO"/>
                </a:rPr>
                <a:t>向上</a:t>
              </a:r>
              <a:endParaRPr lang="en-US" altLang="ja-JP" sz="1600" dirty="0" smtClean="0">
                <a:solidFill>
                  <a:schemeClr val="tx1">
                    <a:lumMod val="75000"/>
                    <a:lumOff val="25000"/>
                  </a:schemeClr>
                </a:solidFill>
                <a:latin typeface="HG丸ｺﾞｼｯｸM-PRO"/>
                <a:ea typeface="HG丸ｺﾞｼｯｸM-PRO"/>
                <a:cs typeface="HG丸ｺﾞｼｯｸM-PRO"/>
              </a:endParaRPr>
            </a:p>
            <a:p>
              <a:pPr algn="r"/>
              <a:r>
                <a:rPr lang="ja-JP" altLang="en-US" sz="1600" dirty="0">
                  <a:solidFill>
                    <a:schemeClr val="tx1">
                      <a:lumMod val="75000"/>
                      <a:lumOff val="25000"/>
                    </a:schemeClr>
                  </a:solidFill>
                  <a:latin typeface="HG丸ｺﾞｼｯｸM-PRO"/>
                  <a:ea typeface="HG丸ｺﾞｼｯｸM-PRO"/>
                  <a:cs typeface="HG丸ｺﾞｼｯｸM-PRO"/>
                </a:rPr>
                <a:t>リピートの</a:t>
              </a:r>
              <a:r>
                <a:rPr lang="ja-JP" altLang="en-US" sz="1600" dirty="0" smtClean="0">
                  <a:solidFill>
                    <a:schemeClr val="tx1">
                      <a:lumMod val="75000"/>
                      <a:lumOff val="25000"/>
                    </a:schemeClr>
                  </a:solidFill>
                  <a:latin typeface="HG丸ｺﾞｼｯｸM-PRO"/>
                  <a:ea typeface="HG丸ｺﾞｼｯｸM-PRO"/>
                  <a:cs typeface="HG丸ｺﾞｼｯｸM-PRO"/>
                </a:rPr>
                <a:t>啓蒙</a:t>
              </a:r>
              <a:endParaRPr lang="ja-JP" altLang="en-US" sz="1600" dirty="0">
                <a:solidFill>
                  <a:schemeClr val="tx1">
                    <a:lumMod val="75000"/>
                    <a:lumOff val="25000"/>
                  </a:schemeClr>
                </a:solidFill>
                <a:latin typeface="HG丸ｺﾞｼｯｸM-PRO"/>
                <a:ea typeface="HG丸ｺﾞｼｯｸM-PRO"/>
                <a:cs typeface="HG丸ｺﾞｼｯｸM-PRO"/>
              </a:endParaRPr>
            </a:p>
          </p:txBody>
        </p:sp>
      </p:grpSp>
      <p:cxnSp>
        <p:nvCxnSpPr>
          <p:cNvPr id="17" name="直線コネクタ 16"/>
          <p:cNvCxnSpPr/>
          <p:nvPr/>
        </p:nvCxnSpPr>
        <p:spPr>
          <a:xfrm>
            <a:off x="5346700" y="6085228"/>
            <a:ext cx="3619500" cy="0"/>
          </a:xfrm>
          <a:prstGeom prst="line">
            <a:avLst/>
          </a:prstGeom>
          <a:ln w="3175" cmpd="sng">
            <a:solidFill>
              <a:srgbClr val="A6A6A6"/>
            </a:solidFill>
          </a:ln>
        </p:spPr>
        <p:style>
          <a:lnRef idx="2">
            <a:schemeClr val="accent1"/>
          </a:lnRef>
          <a:fillRef idx="0">
            <a:schemeClr val="accent1"/>
          </a:fillRef>
          <a:effectRef idx="1">
            <a:schemeClr val="accent1"/>
          </a:effectRef>
          <a:fontRef idx="minor">
            <a:schemeClr val="tx1"/>
          </a:fontRef>
        </p:style>
      </p:cxnSp>
      <p:sp>
        <p:nvSpPr>
          <p:cNvPr id="30" name="テキスト ボックス 29"/>
          <p:cNvSpPr txBox="1"/>
          <p:nvPr/>
        </p:nvSpPr>
        <p:spPr>
          <a:xfrm>
            <a:off x="-3154113" y="5801388"/>
            <a:ext cx="12175128" cy="830997"/>
          </a:xfrm>
          <a:prstGeom prst="rect">
            <a:avLst/>
          </a:prstGeom>
          <a:noFill/>
        </p:spPr>
        <p:txBody>
          <a:bodyPr wrap="none" rtlCol="0">
            <a:spAutoFit/>
          </a:bodyPr>
          <a:lstStyle/>
          <a:p>
            <a:pPr algn="r"/>
            <a:r>
              <a:rPr kumimoji="1" lang="en-US" altLang="ja-JP" sz="1600" dirty="0" smtClean="0">
                <a:solidFill>
                  <a:srgbClr val="479C4E"/>
                </a:solidFill>
              </a:rPr>
              <a:t>■</a:t>
            </a:r>
            <a:r>
              <a:rPr lang="ja-JP" altLang="en-US" sz="1600" dirty="0" smtClean="0">
                <a:solidFill>
                  <a:srgbClr val="479C4E"/>
                </a:solidFill>
              </a:rPr>
              <a:t>標準化</a:t>
            </a:r>
            <a:endParaRPr lang="en-US" altLang="ja-JP" sz="1600" dirty="0"/>
          </a:p>
          <a:p>
            <a:pPr algn="r"/>
            <a:r>
              <a:rPr lang="ja-JP" altLang="en-US" sz="1600" dirty="0" smtClean="0">
                <a:solidFill>
                  <a:schemeClr val="tx1">
                    <a:lumMod val="75000"/>
                    <a:lumOff val="25000"/>
                  </a:schemeClr>
                </a:solidFill>
                <a:latin typeface="HG丸ｺﾞｼｯｸM-PRO"/>
                <a:ea typeface="HG丸ｺﾞｼｯｸM-PRO"/>
                <a:cs typeface="HG丸ｺﾞｼｯｸM-PRO"/>
              </a:rPr>
              <a:t>ベースアップ</a:t>
            </a:r>
            <a:r>
              <a:rPr lang="ja-JP" altLang="en-US" sz="1600" dirty="0">
                <a:solidFill>
                  <a:schemeClr val="tx1">
                    <a:lumMod val="75000"/>
                    <a:lumOff val="25000"/>
                  </a:schemeClr>
                </a:solidFill>
                <a:latin typeface="HG丸ｺﾞｼｯｸM-PRO"/>
                <a:ea typeface="HG丸ｺﾞｼｯｸM-PRO"/>
                <a:cs typeface="HG丸ｺﾞｼｯｸM-PRO"/>
              </a:rPr>
              <a:t>とブランド力</a:t>
            </a:r>
            <a:r>
              <a:rPr lang="ja-JP" altLang="en-US" sz="1600" dirty="0" smtClean="0">
                <a:solidFill>
                  <a:schemeClr val="tx1">
                    <a:lumMod val="75000"/>
                    <a:lumOff val="25000"/>
                  </a:schemeClr>
                </a:solidFill>
                <a:latin typeface="HG丸ｺﾞｼｯｸM-PRO"/>
                <a:ea typeface="HG丸ｺﾞｼｯｸM-PRO"/>
                <a:cs typeface="HG丸ｺﾞｼｯｸM-PRO"/>
              </a:rPr>
              <a:t>アップ</a:t>
            </a:r>
            <a:endParaRPr lang="en-US" altLang="ja-JP" sz="1600" dirty="0" smtClean="0">
              <a:solidFill>
                <a:schemeClr val="tx1">
                  <a:lumMod val="75000"/>
                  <a:lumOff val="25000"/>
                </a:schemeClr>
              </a:solidFill>
              <a:latin typeface="HG丸ｺﾞｼｯｸM-PRO"/>
              <a:ea typeface="HG丸ｺﾞｼｯｸM-PRO"/>
              <a:cs typeface="HG丸ｺﾞｼｯｸM-PRO"/>
            </a:endParaRPr>
          </a:p>
          <a:p>
            <a:pPr algn="r"/>
            <a:r>
              <a:rPr lang="en-US" altLang="en-US" sz="1600" dirty="0">
                <a:solidFill>
                  <a:schemeClr val="tx1">
                    <a:lumMod val="75000"/>
                    <a:lumOff val="25000"/>
                  </a:schemeClr>
                </a:solidFill>
                <a:latin typeface="HG丸ｺﾞｼｯｸM-PRO"/>
                <a:ea typeface="HG丸ｺﾞｼｯｸM-PRO"/>
                <a:cs typeface="HG丸ｺﾞｼｯｸM-PRO"/>
              </a:rPr>
              <a:t>一括仕入れによるコストダウン</a:t>
            </a:r>
            <a:endParaRPr lang="ja-JP" altLang="en-US" sz="1600" dirty="0">
              <a:solidFill>
                <a:schemeClr val="tx1">
                  <a:lumMod val="75000"/>
                  <a:lumOff val="25000"/>
                </a:schemeClr>
              </a:solidFill>
              <a:latin typeface="HG丸ｺﾞｼｯｸM-PRO"/>
              <a:ea typeface="HG丸ｺﾞｼｯｸM-PRO"/>
              <a:cs typeface="HG丸ｺﾞｼｯｸM-PRO"/>
            </a:endParaRPr>
          </a:p>
        </p:txBody>
      </p:sp>
    </p:spTree>
    <p:extLst>
      <p:ext uri="{BB962C8B-B14F-4D97-AF65-F5344CB8AC3E}">
        <p14:creationId xmlns:p14="http://schemas.microsoft.com/office/powerpoint/2010/main" val="71013665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17" name="直線コネクタ 16"/>
          <p:cNvCxnSpPr/>
          <p:nvPr/>
        </p:nvCxnSpPr>
        <p:spPr>
          <a:xfrm flipH="1">
            <a:off x="1655410" y="1070169"/>
            <a:ext cx="6521745" cy="0"/>
          </a:xfrm>
          <a:prstGeom prst="line">
            <a:avLst/>
          </a:prstGeom>
          <a:ln>
            <a:solidFill>
              <a:srgbClr val="A6A6A6"/>
            </a:solidFill>
            <a:prstDash val="dash"/>
          </a:ln>
        </p:spPr>
        <p:style>
          <a:lnRef idx="2">
            <a:schemeClr val="accent1"/>
          </a:lnRef>
          <a:fillRef idx="0">
            <a:schemeClr val="accent1"/>
          </a:fillRef>
          <a:effectRef idx="1">
            <a:schemeClr val="accent1"/>
          </a:effectRef>
          <a:fontRef idx="minor">
            <a:schemeClr val="tx1"/>
          </a:fontRef>
        </p:style>
      </p:cxnSp>
      <p:sp>
        <p:nvSpPr>
          <p:cNvPr id="5" name="円/楕円 4"/>
          <p:cNvSpPr/>
          <p:nvPr/>
        </p:nvSpPr>
        <p:spPr>
          <a:xfrm>
            <a:off x="204902" y="232730"/>
            <a:ext cx="1450508" cy="1450508"/>
          </a:xfrm>
          <a:prstGeom prst="ellipse">
            <a:avLst/>
          </a:prstGeom>
          <a:solidFill>
            <a:srgbClr val="FF00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smtClean="0"/>
              <a:t>コミュニケーション</a:t>
            </a:r>
          </a:p>
        </p:txBody>
      </p:sp>
      <p:sp>
        <p:nvSpPr>
          <p:cNvPr id="10" name="テキスト ボックス 9"/>
          <p:cNvSpPr txBox="1"/>
          <p:nvPr/>
        </p:nvSpPr>
        <p:spPr>
          <a:xfrm>
            <a:off x="1655410" y="1217749"/>
            <a:ext cx="8814230" cy="2554545"/>
          </a:xfrm>
          <a:prstGeom prst="rect">
            <a:avLst/>
          </a:prstGeom>
          <a:noFill/>
        </p:spPr>
        <p:txBody>
          <a:bodyPr wrap="square" rtlCol="0">
            <a:spAutoFit/>
          </a:bodyPr>
          <a:lstStyle/>
          <a:p>
            <a:r>
              <a:rPr kumimoji="1" lang="ja-JP" altLang="en-US" sz="1600" dirty="0" smtClean="0"/>
              <a:t>当然の内容になりますが、お客様とのコミュニケーションは、リピート受注に</a:t>
            </a:r>
            <a:endParaRPr kumimoji="1" lang="en-US" altLang="ja-JP" sz="1600" dirty="0" smtClean="0"/>
          </a:p>
          <a:p>
            <a:r>
              <a:rPr kumimoji="1" lang="ja-JP" altLang="en-US" sz="1600" dirty="0" smtClean="0"/>
              <a:t>つながるとても大きな要因となります。</a:t>
            </a:r>
            <a:endParaRPr kumimoji="1" lang="en-US" altLang="ja-JP" sz="1600" dirty="0" smtClean="0"/>
          </a:p>
          <a:p>
            <a:endParaRPr lang="en-US" altLang="ja-JP" sz="1600" dirty="0"/>
          </a:p>
          <a:p>
            <a:r>
              <a:rPr kumimoji="1" lang="ja-JP" altLang="en-US" sz="1600" dirty="0" smtClean="0"/>
              <a:t>職人が現場に行った際の対応にバラつきがあれば、当然お客様の</a:t>
            </a:r>
            <a:endParaRPr kumimoji="1" lang="en-US" altLang="ja-JP" sz="1600" dirty="0" smtClean="0"/>
          </a:p>
          <a:p>
            <a:r>
              <a:rPr lang="ja-JP" altLang="en-US" sz="1600" dirty="0" smtClean="0"/>
              <a:t>不信感につながります。</a:t>
            </a:r>
            <a:endParaRPr lang="en-US" altLang="ja-JP" sz="1600" dirty="0" smtClean="0"/>
          </a:p>
          <a:p>
            <a:endParaRPr kumimoji="1" lang="en-US" altLang="ja-JP" sz="1600" dirty="0"/>
          </a:p>
          <a:p>
            <a:r>
              <a:rPr kumimoji="1" lang="ja-JP" altLang="en-US" sz="1600" dirty="0" smtClean="0"/>
              <a:t>言葉遣いや身だしなみ、挨拶などの徹底は当然の事ですが、</a:t>
            </a:r>
            <a:endParaRPr kumimoji="1" lang="en-US" altLang="ja-JP" sz="1600" dirty="0" smtClean="0"/>
          </a:p>
          <a:p>
            <a:r>
              <a:rPr lang="ja-JP" altLang="en-US" sz="1600" dirty="0" smtClean="0"/>
              <a:t>現状、職人様にそういった考えは持ち合わせておらず、</a:t>
            </a:r>
            <a:endParaRPr lang="en-US" altLang="ja-JP" sz="1600" dirty="0" smtClean="0"/>
          </a:p>
          <a:p>
            <a:r>
              <a:rPr lang="ja-JP" altLang="en-US" sz="1600" dirty="0" smtClean="0"/>
              <a:t>「</a:t>
            </a:r>
            <a:r>
              <a:rPr lang="ja-JP" altLang="en-US" sz="1600" dirty="0" smtClean="0">
                <a:solidFill>
                  <a:srgbClr val="FF6600"/>
                </a:solidFill>
              </a:rPr>
              <a:t>やってあげている</a:t>
            </a:r>
            <a:r>
              <a:rPr lang="ja-JP" altLang="en-US" sz="1600" dirty="0" smtClean="0"/>
              <a:t>」と考える態度の職人様も珍しくなく、</a:t>
            </a:r>
            <a:endParaRPr lang="en-US" altLang="ja-JP" sz="1600" dirty="0" smtClean="0"/>
          </a:p>
          <a:p>
            <a:r>
              <a:rPr kumimoji="1" lang="ja-JP" altLang="en-US" sz="1600" dirty="0" smtClean="0"/>
              <a:t>特に大工さんにこの兆候がよく見られます。</a:t>
            </a:r>
            <a:endParaRPr kumimoji="1" lang="en-US" altLang="ja-JP" sz="1600" dirty="0"/>
          </a:p>
        </p:txBody>
      </p:sp>
      <p:sp>
        <p:nvSpPr>
          <p:cNvPr id="12" name="正方形/長方形 11"/>
          <p:cNvSpPr/>
          <p:nvPr/>
        </p:nvSpPr>
        <p:spPr>
          <a:xfrm>
            <a:off x="660681" y="4261626"/>
            <a:ext cx="8051519" cy="2308324"/>
          </a:xfrm>
          <a:prstGeom prst="rect">
            <a:avLst/>
          </a:prstGeom>
        </p:spPr>
        <p:txBody>
          <a:bodyPr wrap="square">
            <a:spAutoFit/>
          </a:bodyPr>
          <a:lstStyle/>
          <a:p>
            <a:r>
              <a:rPr lang="en-US" altLang="ja-JP" sz="1600" dirty="0" smtClean="0"/>
              <a:t>■</a:t>
            </a:r>
            <a:r>
              <a:rPr lang="ja-JP" altLang="en-US" sz="1600" dirty="0" smtClean="0"/>
              <a:t>初対面（現調時）での接客方法の落とし込み</a:t>
            </a:r>
            <a:endParaRPr lang="en-US" altLang="ja-JP" sz="1600" dirty="0" smtClean="0"/>
          </a:p>
          <a:p>
            <a:endParaRPr lang="ja-JP" altLang="en-US" sz="1600" dirty="0" smtClean="0"/>
          </a:p>
          <a:p>
            <a:r>
              <a:rPr lang="ja-JP" altLang="en-US" sz="1600" dirty="0" smtClean="0"/>
              <a:t>職人が現調し工事をするというところではなく、</a:t>
            </a:r>
          </a:p>
          <a:p>
            <a:r>
              <a:rPr lang="ja-JP" altLang="en-US" sz="1600" dirty="0" smtClean="0"/>
              <a:t>まず弊社にて初対面のお客様対応をさせて頂き、信頼関係を築くことに力を入れ、クレーム防止、工事後問題が起きた際の素早い対応というクッションの役目を果たす事により顧客満足度のアップを目指す。</a:t>
            </a:r>
            <a:endParaRPr lang="en-US" altLang="ja-JP" sz="1600" dirty="0" smtClean="0"/>
          </a:p>
          <a:p>
            <a:endParaRPr lang="en-US" altLang="ja-JP" sz="1600" dirty="0"/>
          </a:p>
          <a:p>
            <a:r>
              <a:rPr lang="ja-JP" altLang="en-US" sz="1600" dirty="0" smtClean="0"/>
              <a:t>後に、そのナレッジを職人様に落とし込むマニュアルを構築し、フローを</a:t>
            </a:r>
            <a:endParaRPr lang="en-US" altLang="ja-JP" sz="1600" dirty="0" smtClean="0"/>
          </a:p>
          <a:p>
            <a:r>
              <a:rPr lang="ja-JP" altLang="en-US" sz="1600" dirty="0" smtClean="0"/>
              <a:t>確立します。</a:t>
            </a:r>
            <a:endParaRPr lang="ja-JP" altLang="en-US" sz="1600" dirty="0"/>
          </a:p>
        </p:txBody>
      </p:sp>
      <p:sp>
        <p:nvSpPr>
          <p:cNvPr id="19" name="二等辺三角形 18"/>
          <p:cNvSpPr/>
          <p:nvPr/>
        </p:nvSpPr>
        <p:spPr>
          <a:xfrm rot="10800000">
            <a:off x="1626871" y="3826072"/>
            <a:ext cx="5694040" cy="46374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20" name="テキスト ボックス 19"/>
          <p:cNvSpPr txBox="1"/>
          <p:nvPr/>
        </p:nvSpPr>
        <p:spPr>
          <a:xfrm>
            <a:off x="1866900" y="452671"/>
            <a:ext cx="5211683" cy="523220"/>
          </a:xfrm>
          <a:prstGeom prst="rect">
            <a:avLst/>
          </a:prstGeom>
          <a:noFill/>
        </p:spPr>
        <p:txBody>
          <a:bodyPr wrap="none" rtlCol="0">
            <a:spAutoFit/>
          </a:bodyPr>
          <a:lstStyle/>
          <a:p>
            <a:r>
              <a:rPr lang="ja-JP" altLang="en-US" sz="2800" dirty="0" smtClean="0">
                <a:solidFill>
                  <a:schemeClr val="tx1">
                    <a:lumMod val="75000"/>
                    <a:lumOff val="25000"/>
                  </a:schemeClr>
                </a:solidFill>
                <a:latin typeface="HG丸ｺﾞｼｯｸM-PRO"/>
                <a:ea typeface="HG丸ｺﾞｼｯｸM-PRO"/>
                <a:cs typeface="HG丸ｺﾞｼｯｸM-PRO"/>
              </a:rPr>
              <a:t>目に見えない顧客満足度の向上</a:t>
            </a:r>
            <a:endParaRPr kumimoji="1" lang="ja-JP" altLang="en-US" sz="2800" dirty="0">
              <a:solidFill>
                <a:schemeClr val="tx1">
                  <a:lumMod val="75000"/>
                  <a:lumOff val="25000"/>
                </a:schemeClr>
              </a:solidFill>
              <a:latin typeface="HG丸ｺﾞｼｯｸM-PRO"/>
              <a:ea typeface="HG丸ｺﾞｼｯｸM-PRO"/>
              <a:cs typeface="HG丸ｺﾞｼｯｸM-PRO"/>
            </a:endParaRPr>
          </a:p>
        </p:txBody>
      </p:sp>
    </p:spTree>
    <p:extLst>
      <p:ext uri="{BB962C8B-B14F-4D97-AF65-F5344CB8AC3E}">
        <p14:creationId xmlns:p14="http://schemas.microsoft.com/office/powerpoint/2010/main" val="39509695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円/楕円 3"/>
          <p:cNvSpPr/>
          <p:nvPr/>
        </p:nvSpPr>
        <p:spPr>
          <a:xfrm>
            <a:off x="204902" y="232730"/>
            <a:ext cx="1450508" cy="1450508"/>
          </a:xfrm>
          <a:prstGeom prst="ellipse">
            <a:avLst/>
          </a:prstGeom>
          <a:solidFill>
            <a:srgbClr val="FF66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smtClean="0"/>
              <a:t>クレーム</a:t>
            </a:r>
            <a:endParaRPr lang="en-US" altLang="ja-JP" sz="1400" dirty="0" smtClean="0"/>
          </a:p>
          <a:p>
            <a:pPr algn="ctr"/>
            <a:r>
              <a:rPr lang="ja-JP" altLang="en-US" sz="1400" dirty="0" smtClean="0"/>
              <a:t>対応</a:t>
            </a:r>
          </a:p>
        </p:txBody>
      </p:sp>
      <p:cxnSp>
        <p:nvCxnSpPr>
          <p:cNvPr id="6" name="直線コネクタ 5"/>
          <p:cNvCxnSpPr/>
          <p:nvPr/>
        </p:nvCxnSpPr>
        <p:spPr>
          <a:xfrm flipH="1">
            <a:off x="1655410" y="1070169"/>
            <a:ext cx="6521745" cy="0"/>
          </a:xfrm>
          <a:prstGeom prst="line">
            <a:avLst/>
          </a:prstGeom>
          <a:ln>
            <a:solidFill>
              <a:srgbClr val="A6A6A6"/>
            </a:solidFill>
            <a:prstDash val="dash"/>
          </a:ln>
        </p:spPr>
        <p:style>
          <a:lnRef idx="2">
            <a:schemeClr val="accent1"/>
          </a:lnRef>
          <a:fillRef idx="0">
            <a:schemeClr val="accent1"/>
          </a:fillRef>
          <a:effectRef idx="1">
            <a:schemeClr val="accent1"/>
          </a:effectRef>
          <a:fontRef idx="minor">
            <a:schemeClr val="tx1"/>
          </a:fontRef>
        </p:style>
      </p:cxnSp>
      <p:sp>
        <p:nvSpPr>
          <p:cNvPr id="7" name="二等辺三角形 6"/>
          <p:cNvSpPr/>
          <p:nvPr/>
        </p:nvSpPr>
        <p:spPr>
          <a:xfrm rot="10800000">
            <a:off x="1626871" y="3813372"/>
            <a:ext cx="5694040" cy="46374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8" name="正方形/長方形 7"/>
          <p:cNvSpPr/>
          <p:nvPr/>
        </p:nvSpPr>
        <p:spPr>
          <a:xfrm>
            <a:off x="1358900" y="4643735"/>
            <a:ext cx="6477000" cy="1200329"/>
          </a:xfrm>
          <a:prstGeom prst="rect">
            <a:avLst/>
          </a:prstGeom>
        </p:spPr>
        <p:txBody>
          <a:bodyPr wrap="square">
            <a:spAutoFit/>
          </a:bodyPr>
          <a:lstStyle/>
          <a:p>
            <a:r>
              <a:rPr lang="en-US" altLang="ja-JP" dirty="0" smtClean="0"/>
              <a:t>■</a:t>
            </a:r>
            <a:r>
              <a:rPr lang="ja-JP" altLang="en-US" dirty="0" smtClean="0"/>
              <a:t>クレームを防止するトークの落とし込み</a:t>
            </a:r>
            <a:endParaRPr lang="en-US" altLang="ja-JP" dirty="0" smtClean="0"/>
          </a:p>
          <a:p>
            <a:endParaRPr lang="en-US" altLang="ja-JP" dirty="0"/>
          </a:p>
          <a:p>
            <a:r>
              <a:rPr lang="ja-JP" altLang="en-US" dirty="0" smtClean="0"/>
              <a:t>（そもそもクレームを起こさせない）ペーシング、ラポールの活用</a:t>
            </a:r>
          </a:p>
          <a:p>
            <a:r>
              <a:rPr lang="ja-JP" altLang="en-US" dirty="0" smtClean="0"/>
              <a:t>万が一クレームが起きた際の対応能力の向上</a:t>
            </a:r>
            <a:endParaRPr lang="ja-JP" altLang="en-US" dirty="0"/>
          </a:p>
        </p:txBody>
      </p:sp>
      <p:sp>
        <p:nvSpPr>
          <p:cNvPr id="10" name="テキスト ボックス 9"/>
          <p:cNvSpPr txBox="1"/>
          <p:nvPr/>
        </p:nvSpPr>
        <p:spPr>
          <a:xfrm>
            <a:off x="1655410" y="1268549"/>
            <a:ext cx="8814230" cy="2308324"/>
          </a:xfrm>
          <a:prstGeom prst="rect">
            <a:avLst/>
          </a:prstGeom>
          <a:noFill/>
        </p:spPr>
        <p:txBody>
          <a:bodyPr wrap="square" rtlCol="0">
            <a:spAutoFit/>
          </a:bodyPr>
          <a:lstStyle/>
          <a:p>
            <a:r>
              <a:rPr kumimoji="1" lang="ja-JP" altLang="en-US" sz="1600" dirty="0" smtClean="0"/>
              <a:t>クレームが起こった際、一般的には考えにくいですが職人様の場合、</a:t>
            </a:r>
            <a:endParaRPr kumimoji="1" lang="en-US" altLang="ja-JP" sz="1600" dirty="0" smtClean="0"/>
          </a:p>
          <a:p>
            <a:r>
              <a:rPr kumimoji="1" lang="ja-JP" altLang="en-US" sz="1600" dirty="0" smtClean="0"/>
              <a:t>いわゆる「職人気質」から、クレームの収束が難しくなる場合がございます。</a:t>
            </a:r>
            <a:endParaRPr kumimoji="1" lang="en-US" altLang="ja-JP" sz="1600" dirty="0" smtClean="0"/>
          </a:p>
          <a:p>
            <a:endParaRPr lang="en-US" altLang="ja-JP" sz="1600" dirty="0"/>
          </a:p>
          <a:p>
            <a:r>
              <a:rPr kumimoji="1" lang="ja-JP" altLang="en-US" sz="1600" dirty="0" smtClean="0"/>
              <a:t>ユーザーのニーズに対して、職人様の提供するサービスが合わなかった場合、</a:t>
            </a:r>
            <a:endParaRPr kumimoji="1" lang="en-US" altLang="ja-JP" sz="1600" dirty="0" smtClean="0"/>
          </a:p>
          <a:p>
            <a:r>
              <a:rPr kumimoji="1" lang="ja-JP" altLang="en-US" sz="1600" dirty="0" smtClean="0"/>
              <a:t>お互いの意向の擦り合わせができず、クレームがさらに大きく発展してしまう</a:t>
            </a:r>
            <a:endParaRPr kumimoji="1" lang="en-US" altLang="ja-JP" sz="1600" dirty="0" smtClean="0"/>
          </a:p>
          <a:p>
            <a:r>
              <a:rPr lang="ja-JP" altLang="en-US" sz="1600" dirty="0" smtClean="0"/>
              <a:t>事も少なくありません。</a:t>
            </a:r>
            <a:endParaRPr lang="en-US" altLang="ja-JP" sz="1600" dirty="0" smtClean="0"/>
          </a:p>
          <a:p>
            <a:endParaRPr lang="en-US" altLang="ja-JP" sz="1600" dirty="0"/>
          </a:p>
          <a:p>
            <a:r>
              <a:rPr lang="ja-JP" altLang="en-US" sz="1600" dirty="0" smtClean="0"/>
              <a:t>こういった場合、キャンセルが起こるというだけでなく、ユーザーがそのクレーム</a:t>
            </a:r>
            <a:endParaRPr lang="en-US" altLang="ja-JP" sz="1600" dirty="0" smtClean="0"/>
          </a:p>
          <a:p>
            <a:r>
              <a:rPr lang="ja-JP" altLang="en-US" sz="1600" dirty="0" smtClean="0"/>
              <a:t>内容を他人にシェアした場合、さらに被害が大きくなってしまいます。</a:t>
            </a:r>
            <a:endParaRPr lang="en-US" altLang="ja-JP" sz="1600" dirty="0" smtClean="0"/>
          </a:p>
        </p:txBody>
      </p:sp>
      <p:sp>
        <p:nvSpPr>
          <p:cNvPr id="11" name="テキスト ボックス 10"/>
          <p:cNvSpPr txBox="1"/>
          <p:nvPr/>
        </p:nvSpPr>
        <p:spPr>
          <a:xfrm>
            <a:off x="1866900" y="452671"/>
            <a:ext cx="4493538" cy="523220"/>
          </a:xfrm>
          <a:prstGeom prst="rect">
            <a:avLst/>
          </a:prstGeom>
          <a:noFill/>
        </p:spPr>
        <p:txBody>
          <a:bodyPr wrap="none" rtlCol="0">
            <a:spAutoFit/>
          </a:bodyPr>
          <a:lstStyle/>
          <a:p>
            <a:r>
              <a:rPr kumimoji="1" lang="ja-JP" altLang="en-US" sz="2800" dirty="0" smtClean="0">
                <a:solidFill>
                  <a:schemeClr val="tx1">
                    <a:lumMod val="75000"/>
                    <a:lumOff val="25000"/>
                  </a:schemeClr>
                </a:solidFill>
                <a:latin typeface="HG丸ｺﾞｼｯｸM-PRO"/>
                <a:ea typeface="HG丸ｺﾞｼｯｸM-PRO"/>
                <a:cs typeface="HG丸ｺﾞｼｯｸM-PRO"/>
              </a:rPr>
              <a:t>風評の防止と満足度の向上</a:t>
            </a:r>
            <a:endParaRPr kumimoji="1" lang="ja-JP" altLang="en-US" sz="2800" dirty="0">
              <a:solidFill>
                <a:schemeClr val="tx1">
                  <a:lumMod val="75000"/>
                  <a:lumOff val="25000"/>
                </a:schemeClr>
              </a:solidFill>
              <a:latin typeface="HG丸ｺﾞｼｯｸM-PRO"/>
              <a:ea typeface="HG丸ｺﾞｼｯｸM-PRO"/>
              <a:cs typeface="HG丸ｺﾞｼｯｸM-PRO"/>
            </a:endParaRPr>
          </a:p>
        </p:txBody>
      </p:sp>
    </p:spTree>
    <p:extLst>
      <p:ext uri="{BB962C8B-B14F-4D97-AF65-F5344CB8AC3E}">
        <p14:creationId xmlns:p14="http://schemas.microsoft.com/office/powerpoint/2010/main" val="3991430229"/>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円/楕円 3"/>
          <p:cNvSpPr/>
          <p:nvPr/>
        </p:nvSpPr>
        <p:spPr>
          <a:xfrm>
            <a:off x="204902" y="232730"/>
            <a:ext cx="1450508" cy="1450508"/>
          </a:xfrm>
          <a:prstGeom prst="ellipse">
            <a:avLst/>
          </a:prstGeom>
          <a:solidFill>
            <a:srgbClr val="CCFFCC">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ja-JP" altLang="en-US" sz="1400" dirty="0" smtClean="0">
                <a:solidFill>
                  <a:srgbClr val="7F7F7F"/>
                </a:solidFill>
              </a:rPr>
              <a:t>職人の</a:t>
            </a:r>
            <a:endParaRPr kumimoji="1" lang="en-US" altLang="ja-JP" sz="1400" dirty="0" smtClean="0">
              <a:solidFill>
                <a:srgbClr val="7F7F7F"/>
              </a:solidFill>
            </a:endParaRPr>
          </a:p>
          <a:p>
            <a:pPr algn="ctr"/>
            <a:r>
              <a:rPr kumimoji="1" lang="ja-JP" altLang="en-US" sz="1400" dirty="0" smtClean="0">
                <a:solidFill>
                  <a:srgbClr val="7F7F7F"/>
                </a:solidFill>
              </a:rPr>
              <a:t>供給</a:t>
            </a:r>
            <a:endParaRPr kumimoji="1" lang="ja-JP" altLang="en-US" sz="1400" dirty="0">
              <a:solidFill>
                <a:srgbClr val="7F7F7F"/>
              </a:solidFill>
            </a:endParaRPr>
          </a:p>
        </p:txBody>
      </p:sp>
      <p:cxnSp>
        <p:nvCxnSpPr>
          <p:cNvPr id="7" name="直線コネクタ 6"/>
          <p:cNvCxnSpPr/>
          <p:nvPr/>
        </p:nvCxnSpPr>
        <p:spPr>
          <a:xfrm flipH="1">
            <a:off x="1655410" y="1070169"/>
            <a:ext cx="6521745" cy="0"/>
          </a:xfrm>
          <a:prstGeom prst="line">
            <a:avLst/>
          </a:prstGeom>
          <a:ln>
            <a:solidFill>
              <a:srgbClr val="A6A6A6"/>
            </a:solidFill>
            <a:prstDash val="dash"/>
          </a:ln>
        </p:spPr>
        <p:style>
          <a:lnRef idx="2">
            <a:schemeClr val="accent1"/>
          </a:lnRef>
          <a:fillRef idx="0">
            <a:schemeClr val="accent1"/>
          </a:fillRef>
          <a:effectRef idx="1">
            <a:schemeClr val="accent1"/>
          </a:effectRef>
          <a:fontRef idx="minor">
            <a:schemeClr val="tx1"/>
          </a:fontRef>
        </p:style>
      </p:cxnSp>
      <p:sp>
        <p:nvSpPr>
          <p:cNvPr id="8" name="二等辺三角形 7"/>
          <p:cNvSpPr/>
          <p:nvPr/>
        </p:nvSpPr>
        <p:spPr>
          <a:xfrm rot="10800000">
            <a:off x="1626871" y="4828992"/>
            <a:ext cx="5694040" cy="46374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655410" y="1227354"/>
            <a:ext cx="6942926" cy="3539430"/>
          </a:xfrm>
          <a:prstGeom prst="rect">
            <a:avLst/>
          </a:prstGeom>
          <a:noFill/>
        </p:spPr>
        <p:txBody>
          <a:bodyPr wrap="none" rtlCol="0">
            <a:spAutoFit/>
          </a:bodyPr>
          <a:lstStyle/>
          <a:p>
            <a:r>
              <a:rPr kumimoji="1" lang="ja-JP" altLang="en-US" sz="1600" dirty="0" smtClean="0"/>
              <a:t>リノコの行っている施策の一つとして、評価の高い職人・低い職人を</a:t>
            </a:r>
            <a:endParaRPr kumimoji="1" lang="en-US" altLang="ja-JP" sz="1600" dirty="0" smtClean="0"/>
          </a:p>
          <a:p>
            <a:r>
              <a:rPr lang="ja-JP" altLang="en-US" sz="1600" dirty="0" smtClean="0"/>
              <a:t>古いにかけていく施策があります。</a:t>
            </a:r>
            <a:endParaRPr lang="en-US" altLang="ja-JP" sz="1600" dirty="0" smtClean="0"/>
          </a:p>
          <a:p>
            <a:endParaRPr kumimoji="1" lang="en-US" altLang="ja-JP" sz="1600" dirty="0"/>
          </a:p>
          <a:p>
            <a:r>
              <a:rPr lang="ja-JP" altLang="en-US" sz="1600" dirty="0" smtClean="0"/>
              <a:t>こちらは、エンドユーザーに安心を与える意味で良い施策ではありますが、</a:t>
            </a:r>
            <a:endParaRPr lang="en-US" altLang="ja-JP" sz="1600" dirty="0" smtClean="0"/>
          </a:p>
          <a:p>
            <a:r>
              <a:rPr kumimoji="1" lang="ja-JP" altLang="en-US" sz="1600" dirty="0" smtClean="0"/>
              <a:t>篩にかけていくという意味では、評価の低い職人だけでなく、同時に</a:t>
            </a:r>
            <a:endParaRPr kumimoji="1" lang="en-US" altLang="ja-JP" sz="1600" dirty="0" smtClean="0"/>
          </a:p>
          <a:p>
            <a:r>
              <a:rPr lang="ja-JP" altLang="en-US" sz="1600" dirty="0" smtClean="0"/>
              <a:t>その職人についたユーザーも同時に篩にかけている事になる。</a:t>
            </a:r>
            <a:endParaRPr lang="en-US" altLang="ja-JP" sz="1600" dirty="0" smtClean="0"/>
          </a:p>
          <a:p>
            <a:endParaRPr kumimoji="1" lang="en-US" altLang="ja-JP" sz="1600" dirty="0"/>
          </a:p>
          <a:p>
            <a:r>
              <a:rPr lang="ja-JP" altLang="en-US" sz="1600" dirty="0" smtClean="0"/>
              <a:t>また、質の高い職人を残す意味では、非常に良い施策になりますが、現在</a:t>
            </a:r>
            <a:endParaRPr lang="en-US" altLang="ja-JP" sz="1600" dirty="0" smtClean="0"/>
          </a:p>
          <a:p>
            <a:r>
              <a:rPr lang="ja-JP" altLang="en-US" sz="1600" dirty="0" smtClean="0"/>
              <a:t>創業数十年の大手ハウスメーカーですら未だ職人の確保が難しくなっており、</a:t>
            </a:r>
            <a:endParaRPr lang="en-US" altLang="ja-JP" sz="1600" dirty="0" smtClean="0"/>
          </a:p>
          <a:p>
            <a:r>
              <a:rPr lang="ja-JP" altLang="en-US" sz="1600" dirty="0" smtClean="0"/>
              <a:t>どこのメーカーも質の高い職人をほしがっており、必然的に条件の良い仕事を</a:t>
            </a:r>
            <a:endParaRPr lang="en-US" altLang="ja-JP" sz="1600" dirty="0" smtClean="0"/>
          </a:p>
          <a:p>
            <a:r>
              <a:rPr lang="ja-JP" altLang="en-US" sz="1600" dirty="0" smtClean="0"/>
              <a:t>受けているため、安定的な供給がむずかしくなっています。</a:t>
            </a:r>
            <a:endParaRPr lang="en-US" altLang="ja-JP" sz="1600" dirty="0" smtClean="0"/>
          </a:p>
          <a:p>
            <a:endParaRPr lang="en-US" altLang="ja-JP" sz="1600" dirty="0" smtClean="0"/>
          </a:p>
          <a:p>
            <a:r>
              <a:rPr lang="ja-JP" altLang="en-US" sz="1600" dirty="0" smtClean="0"/>
              <a:t>上記のように「職人がいない！」と騒ぐ地域もあれば仕事が無く廃業を選択</a:t>
            </a:r>
            <a:endParaRPr lang="en-US" altLang="ja-JP" sz="1600" dirty="0" smtClean="0"/>
          </a:p>
          <a:p>
            <a:r>
              <a:rPr kumimoji="1" lang="ja-JP" altLang="en-US" sz="1600" dirty="0" smtClean="0"/>
              <a:t>せざるをえない職人もあります。</a:t>
            </a:r>
            <a:endParaRPr kumimoji="1" lang="en-US" altLang="ja-JP" sz="1600" dirty="0" smtClean="0"/>
          </a:p>
        </p:txBody>
      </p:sp>
      <p:sp>
        <p:nvSpPr>
          <p:cNvPr id="11" name="正方形/長方形 10"/>
          <p:cNvSpPr/>
          <p:nvPr/>
        </p:nvSpPr>
        <p:spPr>
          <a:xfrm>
            <a:off x="433070" y="5292733"/>
            <a:ext cx="8127718" cy="1200329"/>
          </a:xfrm>
          <a:prstGeom prst="rect">
            <a:avLst/>
          </a:prstGeom>
        </p:spPr>
        <p:txBody>
          <a:bodyPr wrap="square">
            <a:spAutoFit/>
          </a:bodyPr>
          <a:lstStyle/>
          <a:p>
            <a:r>
              <a:rPr lang="en-US" altLang="ja-JP" dirty="0" smtClean="0"/>
              <a:t>■</a:t>
            </a:r>
            <a:r>
              <a:rPr lang="ja-JP" altLang="en-US" dirty="0" smtClean="0"/>
              <a:t>親方ネットワークとの連携</a:t>
            </a:r>
          </a:p>
          <a:p>
            <a:endParaRPr lang="en-US" altLang="ja-JP" dirty="0" smtClean="0"/>
          </a:p>
          <a:p>
            <a:r>
              <a:rPr lang="ja-JP" altLang="en-US" dirty="0" smtClean="0"/>
              <a:t>弊社が今後展開予定の職人確保のシステムを確立し、リノコに対しても</a:t>
            </a:r>
            <a:endParaRPr lang="en-US" altLang="ja-JP" dirty="0" smtClean="0"/>
          </a:p>
          <a:p>
            <a:r>
              <a:rPr lang="ja-JP" altLang="en-US" dirty="0" smtClean="0"/>
              <a:t>安定供給を約束します。</a:t>
            </a:r>
            <a:endParaRPr lang="en-US" altLang="ja-JP" dirty="0" smtClean="0"/>
          </a:p>
        </p:txBody>
      </p:sp>
      <p:sp>
        <p:nvSpPr>
          <p:cNvPr id="12" name="テキスト ボックス 11"/>
          <p:cNvSpPr txBox="1"/>
          <p:nvPr/>
        </p:nvSpPr>
        <p:spPr>
          <a:xfrm>
            <a:off x="1866900" y="452671"/>
            <a:ext cx="4134465" cy="523220"/>
          </a:xfrm>
          <a:prstGeom prst="rect">
            <a:avLst/>
          </a:prstGeom>
          <a:noFill/>
        </p:spPr>
        <p:txBody>
          <a:bodyPr wrap="none" rtlCol="0">
            <a:spAutoFit/>
          </a:bodyPr>
          <a:lstStyle/>
          <a:p>
            <a:r>
              <a:rPr kumimoji="1" lang="ja-JP" altLang="en-US" sz="2800" dirty="0" smtClean="0">
                <a:solidFill>
                  <a:schemeClr val="tx1">
                    <a:lumMod val="75000"/>
                    <a:lumOff val="25000"/>
                  </a:schemeClr>
                </a:solidFill>
                <a:latin typeface="HG丸ｺﾞｼｯｸM-PRO"/>
                <a:ea typeface="HG丸ｺﾞｼｯｸM-PRO"/>
                <a:cs typeface="HG丸ｺﾞｼｯｸM-PRO"/>
              </a:rPr>
              <a:t>質の高い職人の安定供給</a:t>
            </a:r>
            <a:endParaRPr kumimoji="1" lang="ja-JP" altLang="en-US" sz="2800" dirty="0">
              <a:solidFill>
                <a:schemeClr val="tx1">
                  <a:lumMod val="75000"/>
                  <a:lumOff val="25000"/>
                </a:schemeClr>
              </a:solidFill>
              <a:latin typeface="HG丸ｺﾞｼｯｸM-PRO"/>
              <a:ea typeface="HG丸ｺﾞｼｯｸM-PRO"/>
              <a:cs typeface="HG丸ｺﾞｼｯｸM-PRO"/>
            </a:endParaRPr>
          </a:p>
        </p:txBody>
      </p:sp>
    </p:spTree>
    <p:extLst>
      <p:ext uri="{BB962C8B-B14F-4D97-AF65-F5344CB8AC3E}">
        <p14:creationId xmlns:p14="http://schemas.microsoft.com/office/powerpoint/2010/main" val="36035847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円/楕円 3"/>
          <p:cNvSpPr/>
          <p:nvPr/>
        </p:nvSpPr>
        <p:spPr>
          <a:xfrm>
            <a:off x="204902" y="232730"/>
            <a:ext cx="1450508" cy="1450508"/>
          </a:xfrm>
          <a:prstGeom prst="ellipse">
            <a:avLst/>
          </a:prstGeom>
          <a:solidFill>
            <a:srgbClr val="FFFF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smtClean="0">
                <a:solidFill>
                  <a:schemeClr val="bg1">
                    <a:lumMod val="50000"/>
                  </a:schemeClr>
                </a:solidFill>
              </a:rPr>
              <a:t>提案力</a:t>
            </a:r>
            <a:r>
              <a:rPr lang="en-US" altLang="ja-JP" sz="1400" dirty="0" smtClean="0">
                <a:solidFill>
                  <a:schemeClr val="bg1">
                    <a:lumMod val="50000"/>
                  </a:schemeClr>
                </a:solidFill>
              </a:rPr>
              <a:t>1</a:t>
            </a:r>
            <a:endParaRPr kumimoji="1" lang="ja-JP" altLang="en-US" sz="1400" dirty="0">
              <a:solidFill>
                <a:schemeClr val="bg1">
                  <a:lumMod val="50000"/>
                </a:schemeClr>
              </a:solidFill>
            </a:endParaRPr>
          </a:p>
        </p:txBody>
      </p:sp>
      <p:sp>
        <p:nvSpPr>
          <p:cNvPr id="7" name="正方形/長方形 6"/>
          <p:cNvSpPr/>
          <p:nvPr/>
        </p:nvSpPr>
        <p:spPr>
          <a:xfrm>
            <a:off x="204902" y="3540758"/>
            <a:ext cx="8596197" cy="2800766"/>
          </a:xfrm>
          <a:prstGeom prst="rect">
            <a:avLst/>
          </a:prstGeom>
        </p:spPr>
        <p:txBody>
          <a:bodyPr wrap="square">
            <a:spAutoFit/>
          </a:bodyPr>
          <a:lstStyle/>
          <a:p>
            <a:r>
              <a:rPr lang="en-US" altLang="ja-JP" sz="1600" dirty="0" smtClean="0"/>
              <a:t>■</a:t>
            </a:r>
            <a:r>
              <a:rPr lang="ja-JP" altLang="en-US" sz="1600" dirty="0" smtClean="0"/>
              <a:t>初対面（現調時）での営業方法のマニュアル化。</a:t>
            </a:r>
            <a:endParaRPr lang="en-US" altLang="ja-JP" sz="1600" dirty="0" smtClean="0"/>
          </a:p>
          <a:p>
            <a:endParaRPr lang="en-US" altLang="ja-JP" sz="1600" dirty="0" smtClean="0"/>
          </a:p>
          <a:p>
            <a:r>
              <a:rPr lang="ja-JP" altLang="en-US" sz="1600" dirty="0" smtClean="0"/>
              <a:t>やり過ぎない提案力（評判が落ちないよう注意を払った営業方法）。</a:t>
            </a:r>
          </a:p>
          <a:p>
            <a:r>
              <a:rPr lang="en-US" altLang="ja-JP" sz="1600" dirty="0" smtClean="0"/>
              <a:t>3</a:t>
            </a:r>
            <a:r>
              <a:rPr lang="ja-JP" altLang="en-US" sz="1600" dirty="0" smtClean="0"/>
              <a:t>段階ほどの営業マニュアルを用意する予定</a:t>
            </a:r>
          </a:p>
          <a:p>
            <a:endParaRPr lang="ja-JP" altLang="en-US" sz="1600" dirty="0" smtClean="0"/>
          </a:p>
          <a:p>
            <a:r>
              <a:rPr lang="en-US" altLang="ja-JP" sz="1600" dirty="0" smtClean="0"/>
              <a:t>■</a:t>
            </a:r>
            <a:r>
              <a:rPr lang="ja-JP" altLang="en-US" sz="1600" dirty="0" smtClean="0"/>
              <a:t>商品毎のアップセル・クロスセル</a:t>
            </a:r>
            <a:endParaRPr lang="en-US" altLang="ja-JP" sz="1600" dirty="0" smtClean="0"/>
          </a:p>
          <a:p>
            <a:endParaRPr lang="ja-JP" altLang="en-US" sz="1600" dirty="0" smtClean="0"/>
          </a:p>
          <a:p>
            <a:r>
              <a:rPr lang="en-US" altLang="ja-JP" sz="1600" dirty="0" smtClean="0"/>
              <a:t>HP</a:t>
            </a:r>
            <a:r>
              <a:rPr lang="ja-JP" altLang="en-US" sz="1600" dirty="0" smtClean="0"/>
              <a:t>からの受注時にも有効かと思われる、レコメンド方式の採用。</a:t>
            </a:r>
            <a:endParaRPr lang="en-US" altLang="ja-JP" sz="1600" dirty="0" smtClean="0"/>
          </a:p>
          <a:p>
            <a:r>
              <a:rPr lang="ja-JP" altLang="en-US" sz="1600" dirty="0" smtClean="0"/>
              <a:t>（アマゾン方式・これを頼んだ人はこのような商品も選んでいます。や注文確定時でのワンタイムオファー商品の設定）</a:t>
            </a:r>
          </a:p>
          <a:p>
            <a:r>
              <a:rPr lang="ja-JP" altLang="en-US" sz="1600" dirty="0" smtClean="0"/>
              <a:t>その後の面談の際それをスルーした人に同じものを薦めずに済むというメリットも有る。</a:t>
            </a:r>
          </a:p>
        </p:txBody>
      </p:sp>
      <p:cxnSp>
        <p:nvCxnSpPr>
          <p:cNvPr id="8" name="直線コネクタ 7"/>
          <p:cNvCxnSpPr/>
          <p:nvPr/>
        </p:nvCxnSpPr>
        <p:spPr>
          <a:xfrm flipH="1">
            <a:off x="1655410" y="1070169"/>
            <a:ext cx="6521745" cy="0"/>
          </a:xfrm>
          <a:prstGeom prst="line">
            <a:avLst/>
          </a:prstGeom>
          <a:ln>
            <a:solidFill>
              <a:srgbClr val="A6A6A6"/>
            </a:solidFill>
            <a:prstDash val="dash"/>
          </a:ln>
        </p:spPr>
        <p:style>
          <a:lnRef idx="2">
            <a:schemeClr val="accent1"/>
          </a:lnRef>
          <a:fillRef idx="0">
            <a:schemeClr val="accent1"/>
          </a:fillRef>
          <a:effectRef idx="1">
            <a:schemeClr val="accent1"/>
          </a:effectRef>
          <a:fontRef idx="minor">
            <a:schemeClr val="tx1"/>
          </a:fontRef>
        </p:style>
      </p:cxnSp>
      <p:sp>
        <p:nvSpPr>
          <p:cNvPr id="9" name="二等辺三角形 8"/>
          <p:cNvSpPr/>
          <p:nvPr/>
        </p:nvSpPr>
        <p:spPr>
          <a:xfrm rot="10800000">
            <a:off x="1626871" y="3071938"/>
            <a:ext cx="5694040" cy="46374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
        <p:nvSpPr>
          <p:cNvPr id="10" name="テキスト ボックス 9"/>
          <p:cNvSpPr txBox="1"/>
          <p:nvPr/>
        </p:nvSpPr>
        <p:spPr>
          <a:xfrm>
            <a:off x="1655410" y="1227354"/>
            <a:ext cx="6875600" cy="2308324"/>
          </a:xfrm>
          <a:prstGeom prst="rect">
            <a:avLst/>
          </a:prstGeom>
          <a:noFill/>
        </p:spPr>
        <p:txBody>
          <a:bodyPr wrap="none" rtlCol="0">
            <a:spAutoFit/>
          </a:bodyPr>
          <a:lstStyle/>
          <a:p>
            <a:r>
              <a:rPr kumimoji="1" lang="ja-JP" altLang="en-US" sz="1600" dirty="0" smtClean="0"/>
              <a:t>現地調査の際、職人が直接</a:t>
            </a:r>
            <a:r>
              <a:rPr lang="ja-JP" altLang="en-US" sz="1600" dirty="0" smtClean="0"/>
              <a:t>現調を行い、サービスを提供するのは</a:t>
            </a:r>
            <a:endParaRPr lang="en-US" altLang="ja-JP" sz="1600" dirty="0" smtClean="0"/>
          </a:p>
          <a:p>
            <a:r>
              <a:rPr kumimoji="1" lang="ja-JP" altLang="en-US" sz="1600" dirty="0" smtClean="0"/>
              <a:t>リノコのサービスの最大の特徴でもあり、同時に大きな機会損失の可能性</a:t>
            </a:r>
            <a:endParaRPr kumimoji="1" lang="en-US" altLang="ja-JP" sz="1600" dirty="0" smtClean="0"/>
          </a:p>
          <a:p>
            <a:r>
              <a:rPr lang="ja-JP" altLang="en-US" sz="1600" dirty="0" smtClean="0"/>
              <a:t>でもあります。</a:t>
            </a:r>
            <a:endParaRPr lang="en-US" altLang="ja-JP" sz="1600" dirty="0" smtClean="0"/>
          </a:p>
          <a:p>
            <a:endParaRPr kumimoji="1" lang="en-US" altLang="ja-JP" sz="1600" dirty="0"/>
          </a:p>
          <a:p>
            <a:r>
              <a:rPr lang="ja-JP" altLang="en-US" sz="1600" dirty="0" smtClean="0"/>
              <a:t>これは、現調を行った際、まだまだお客様に対してメリットのある商品や</a:t>
            </a:r>
            <a:endParaRPr lang="en-US" altLang="ja-JP" sz="1600" dirty="0" smtClean="0"/>
          </a:p>
          <a:p>
            <a:r>
              <a:rPr kumimoji="1" lang="ja-JP" altLang="en-US" sz="1600" dirty="0" smtClean="0"/>
              <a:t>サービスが提供できるにも関わらず、一商品・サービスの提供のみでとどまり、</a:t>
            </a:r>
            <a:endParaRPr kumimoji="1" lang="en-US" altLang="ja-JP" sz="1600" dirty="0" smtClean="0"/>
          </a:p>
          <a:p>
            <a:r>
              <a:rPr lang="ja-JP" altLang="en-US" sz="1600" dirty="0" smtClean="0"/>
              <a:t>売上の最大化が図れない可能性がある為です。</a:t>
            </a:r>
            <a:endParaRPr lang="en-US" altLang="ja-JP" sz="1600" dirty="0" smtClean="0"/>
          </a:p>
          <a:p>
            <a:endParaRPr kumimoji="1" lang="en-US" altLang="ja-JP" sz="1600" dirty="0"/>
          </a:p>
          <a:p>
            <a:endParaRPr kumimoji="1" lang="en-US" altLang="ja-JP" sz="1600" dirty="0" smtClean="0"/>
          </a:p>
        </p:txBody>
      </p:sp>
      <p:sp>
        <p:nvSpPr>
          <p:cNvPr id="11" name="テキスト ボックス 10"/>
          <p:cNvSpPr txBox="1"/>
          <p:nvPr/>
        </p:nvSpPr>
        <p:spPr>
          <a:xfrm>
            <a:off x="1866900" y="452671"/>
            <a:ext cx="4134465" cy="523220"/>
          </a:xfrm>
          <a:prstGeom prst="rect">
            <a:avLst/>
          </a:prstGeom>
          <a:noFill/>
        </p:spPr>
        <p:txBody>
          <a:bodyPr wrap="none" rtlCol="0">
            <a:spAutoFit/>
          </a:bodyPr>
          <a:lstStyle/>
          <a:p>
            <a:r>
              <a:rPr kumimoji="1" lang="ja-JP" altLang="en-US" sz="2800" dirty="0" smtClean="0">
                <a:solidFill>
                  <a:schemeClr val="tx1">
                    <a:lumMod val="75000"/>
                    <a:lumOff val="25000"/>
                  </a:schemeClr>
                </a:solidFill>
                <a:latin typeface="HG丸ｺﾞｼｯｸM-PRO"/>
                <a:ea typeface="HG丸ｺﾞｼｯｸM-PRO"/>
                <a:cs typeface="HG丸ｺﾞｼｯｸM-PRO"/>
              </a:rPr>
              <a:t>満足頂き、客単価の向上</a:t>
            </a:r>
            <a:endParaRPr kumimoji="1" lang="ja-JP" altLang="en-US" sz="2800" dirty="0">
              <a:solidFill>
                <a:schemeClr val="tx1">
                  <a:lumMod val="75000"/>
                  <a:lumOff val="25000"/>
                </a:schemeClr>
              </a:solidFill>
              <a:latin typeface="HG丸ｺﾞｼｯｸM-PRO"/>
              <a:ea typeface="HG丸ｺﾞｼｯｸM-PRO"/>
              <a:cs typeface="HG丸ｺﾞｼｯｸM-PRO"/>
            </a:endParaRPr>
          </a:p>
        </p:txBody>
      </p:sp>
    </p:spTree>
    <p:extLst>
      <p:ext uri="{BB962C8B-B14F-4D97-AF65-F5344CB8AC3E}">
        <p14:creationId xmlns:p14="http://schemas.microsoft.com/office/powerpoint/2010/main" val="74801324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円/楕円 3"/>
          <p:cNvSpPr/>
          <p:nvPr/>
        </p:nvSpPr>
        <p:spPr>
          <a:xfrm>
            <a:off x="204902" y="232730"/>
            <a:ext cx="1450508" cy="1450508"/>
          </a:xfrm>
          <a:prstGeom prst="ellipse">
            <a:avLst/>
          </a:prstGeom>
          <a:solidFill>
            <a:srgbClr val="FFFF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smtClean="0">
                <a:solidFill>
                  <a:schemeClr val="bg1">
                    <a:lumMod val="50000"/>
                  </a:schemeClr>
                </a:solidFill>
              </a:rPr>
              <a:t>提案力</a:t>
            </a:r>
            <a:r>
              <a:rPr lang="en-US" altLang="ja-JP" sz="1400" dirty="0" smtClean="0">
                <a:solidFill>
                  <a:schemeClr val="bg1">
                    <a:lumMod val="50000"/>
                  </a:schemeClr>
                </a:solidFill>
              </a:rPr>
              <a:t>2</a:t>
            </a:r>
            <a:endParaRPr kumimoji="1" lang="ja-JP" altLang="en-US" sz="1400" dirty="0">
              <a:solidFill>
                <a:schemeClr val="bg1">
                  <a:lumMod val="50000"/>
                </a:schemeClr>
              </a:solidFill>
            </a:endParaRPr>
          </a:p>
        </p:txBody>
      </p:sp>
      <p:sp>
        <p:nvSpPr>
          <p:cNvPr id="5" name="正方形/長方形 4"/>
          <p:cNvSpPr/>
          <p:nvPr/>
        </p:nvSpPr>
        <p:spPr>
          <a:xfrm>
            <a:off x="204902" y="3732290"/>
            <a:ext cx="8596197" cy="2800766"/>
          </a:xfrm>
          <a:prstGeom prst="rect">
            <a:avLst/>
          </a:prstGeom>
        </p:spPr>
        <p:txBody>
          <a:bodyPr wrap="square">
            <a:spAutoFit/>
          </a:bodyPr>
          <a:lstStyle/>
          <a:p>
            <a:r>
              <a:rPr lang="en-US" altLang="ja-JP" sz="1600" dirty="0" smtClean="0"/>
              <a:t>■</a:t>
            </a:r>
            <a:r>
              <a:rPr lang="ja-JP" altLang="en-US" sz="1600" dirty="0" smtClean="0"/>
              <a:t>追客</a:t>
            </a:r>
            <a:endParaRPr lang="en-US" altLang="ja-JP" sz="1600" dirty="0" smtClean="0"/>
          </a:p>
          <a:p>
            <a:endParaRPr lang="en-US" altLang="ja-JP" sz="1600" dirty="0" smtClean="0"/>
          </a:p>
          <a:p>
            <a:r>
              <a:rPr lang="ja-JP" altLang="en-US" sz="1600" dirty="0" smtClean="0"/>
              <a:t>一度現地調査に行った後、お客様からのレスポンスを待っていても受注率は</a:t>
            </a:r>
            <a:endParaRPr lang="en-US" altLang="ja-JP" sz="1600" dirty="0" smtClean="0"/>
          </a:p>
          <a:p>
            <a:r>
              <a:rPr lang="ja-JP" altLang="en-US" sz="1600" dirty="0" smtClean="0"/>
              <a:t>たかまりません。検討内容等のヒヤリング等も行い、受注率を向上させます。</a:t>
            </a:r>
            <a:endParaRPr lang="en-US" altLang="ja-JP" sz="1600" dirty="0" smtClean="0"/>
          </a:p>
          <a:p>
            <a:endParaRPr lang="en-US" altLang="ja-JP" sz="1600" dirty="0"/>
          </a:p>
          <a:p>
            <a:r>
              <a:rPr lang="en-US" altLang="ja-JP" sz="1600" dirty="0" smtClean="0"/>
              <a:t>■</a:t>
            </a:r>
            <a:r>
              <a:rPr lang="ja-JP" altLang="en-US" sz="1600" dirty="0" smtClean="0"/>
              <a:t>お礼の連絡・工事後の定期連絡</a:t>
            </a:r>
            <a:endParaRPr lang="en-US" altLang="ja-JP" sz="1600" dirty="0" smtClean="0"/>
          </a:p>
          <a:p>
            <a:endParaRPr lang="en-US" altLang="ja-JP" sz="1600" dirty="0" smtClean="0"/>
          </a:p>
          <a:p>
            <a:r>
              <a:rPr lang="ja-JP" altLang="en-US" sz="1600" dirty="0" smtClean="0"/>
              <a:t>サービス完了後のお礼・</a:t>
            </a:r>
            <a:r>
              <a:rPr lang="en-US" altLang="ja-JP" sz="1600" dirty="0" smtClean="0"/>
              <a:t>OB</a:t>
            </a:r>
            <a:r>
              <a:rPr lang="ja-JP" altLang="en-US" sz="1600" dirty="0" smtClean="0"/>
              <a:t>客に対する連絡等でリピートを向上させているリフォーム</a:t>
            </a:r>
            <a:endParaRPr lang="en-US" altLang="ja-JP" sz="1600" dirty="0" smtClean="0"/>
          </a:p>
          <a:p>
            <a:r>
              <a:rPr lang="ja-JP" altLang="en-US" sz="1600" dirty="0" smtClean="0"/>
              <a:t>会社等は存在しますが、現状そういったサービスを提供しない店舗がほとんどです。</a:t>
            </a:r>
            <a:endParaRPr lang="en-US" altLang="ja-JP" sz="1600" dirty="0" smtClean="0"/>
          </a:p>
          <a:p>
            <a:r>
              <a:rPr lang="ja-JP" altLang="en-US" sz="1600" dirty="0" smtClean="0"/>
              <a:t>弊社が入る事で、定期連絡・季節毎のお礼状・ステップメールからの</a:t>
            </a:r>
            <a:r>
              <a:rPr lang="en-US" altLang="ja-JP" sz="1600" dirty="0" smtClean="0"/>
              <a:t>OB</a:t>
            </a:r>
            <a:r>
              <a:rPr lang="ja-JP" altLang="en-US" sz="1600" dirty="0" smtClean="0"/>
              <a:t>客提案・バースデーメール</a:t>
            </a:r>
            <a:endParaRPr lang="en-US" altLang="ja-JP" sz="1600" dirty="0" smtClean="0"/>
          </a:p>
          <a:p>
            <a:r>
              <a:rPr lang="ja-JP" altLang="en-US" sz="1600" dirty="0" smtClean="0"/>
              <a:t>などで関係をつなぎ、より大きなリフォームの提供を図ります。</a:t>
            </a:r>
            <a:endParaRPr lang="ja-JP" altLang="en-US" sz="1600" dirty="0" smtClean="0"/>
          </a:p>
        </p:txBody>
      </p:sp>
      <p:cxnSp>
        <p:nvCxnSpPr>
          <p:cNvPr id="6" name="直線コネクタ 5"/>
          <p:cNvCxnSpPr/>
          <p:nvPr/>
        </p:nvCxnSpPr>
        <p:spPr>
          <a:xfrm flipH="1">
            <a:off x="1655410" y="1070169"/>
            <a:ext cx="6521745" cy="0"/>
          </a:xfrm>
          <a:prstGeom prst="line">
            <a:avLst/>
          </a:prstGeom>
          <a:ln>
            <a:solidFill>
              <a:srgbClr val="A6A6A6"/>
            </a:solidFill>
            <a:prstDash val="dash"/>
          </a:ln>
        </p:spPr>
        <p:style>
          <a:lnRef idx="2">
            <a:schemeClr val="accent1"/>
          </a:lnRef>
          <a:fillRef idx="0">
            <a:schemeClr val="accent1"/>
          </a:fillRef>
          <a:effectRef idx="1">
            <a:schemeClr val="accent1"/>
          </a:effectRef>
          <a:fontRef idx="minor">
            <a:schemeClr val="tx1"/>
          </a:fontRef>
        </p:style>
      </p:cxnSp>
      <p:sp>
        <p:nvSpPr>
          <p:cNvPr id="7" name="テキスト ボックス 6"/>
          <p:cNvSpPr txBox="1"/>
          <p:nvPr/>
        </p:nvSpPr>
        <p:spPr>
          <a:xfrm>
            <a:off x="1655410" y="1227354"/>
            <a:ext cx="6747360" cy="2308324"/>
          </a:xfrm>
          <a:prstGeom prst="rect">
            <a:avLst/>
          </a:prstGeom>
          <a:noFill/>
        </p:spPr>
        <p:txBody>
          <a:bodyPr wrap="none" rtlCol="0">
            <a:spAutoFit/>
          </a:bodyPr>
          <a:lstStyle/>
          <a:p>
            <a:r>
              <a:rPr kumimoji="1" lang="ja-JP" altLang="en-US" sz="1600" dirty="0" smtClean="0"/>
              <a:t>一度作業に入って頂いた業者</a:t>
            </a:r>
            <a:r>
              <a:rPr lang="ja-JP" altLang="en-US" sz="1600" dirty="0" smtClean="0"/>
              <a:t>様とユーザー様の関係はそれっきりとなって</a:t>
            </a:r>
            <a:endParaRPr lang="en-US" altLang="ja-JP" sz="1600" dirty="0" smtClean="0"/>
          </a:p>
          <a:p>
            <a:r>
              <a:rPr kumimoji="1" lang="ja-JP" altLang="en-US" sz="1600" dirty="0" smtClean="0"/>
              <a:t>いるのでしょうか？</a:t>
            </a:r>
            <a:endParaRPr kumimoji="1" lang="en-US" altLang="ja-JP" sz="1600" dirty="0" smtClean="0"/>
          </a:p>
          <a:p>
            <a:endParaRPr lang="en-US" altLang="ja-JP" sz="1600" dirty="0"/>
          </a:p>
          <a:p>
            <a:r>
              <a:rPr kumimoji="1" lang="ja-JP" altLang="en-US" sz="1600" dirty="0" smtClean="0"/>
              <a:t>一般的にリフォームの業界は、一度リフォームをされてから、次回の利用まで</a:t>
            </a:r>
            <a:endParaRPr kumimoji="1" lang="en-US" altLang="ja-JP" sz="1600" dirty="0" smtClean="0"/>
          </a:p>
          <a:p>
            <a:r>
              <a:rPr lang="ja-JP" altLang="en-US" sz="1600" dirty="0" smtClean="0"/>
              <a:t>特に連絡も取らず、ユーザーからの再度の利用を待つケースが多いため、</a:t>
            </a:r>
            <a:endParaRPr lang="en-US" altLang="ja-JP" sz="1600" dirty="0" smtClean="0"/>
          </a:p>
          <a:p>
            <a:r>
              <a:rPr kumimoji="1" lang="ja-JP" altLang="en-US" sz="1600" dirty="0" smtClean="0"/>
              <a:t>競合に流れる可能性もあります。</a:t>
            </a:r>
            <a:endParaRPr kumimoji="1" lang="en-US" altLang="ja-JP" sz="1600" dirty="0" smtClean="0"/>
          </a:p>
          <a:p>
            <a:endParaRPr lang="en-US" altLang="ja-JP" sz="1600" dirty="0"/>
          </a:p>
          <a:p>
            <a:r>
              <a:rPr kumimoji="1" lang="ja-JP" altLang="en-US" sz="1600" dirty="0" smtClean="0"/>
              <a:t>再度のリピート利用を自然発生を待たずこちらから啓蒙する事で受注機会</a:t>
            </a:r>
            <a:endParaRPr kumimoji="1" lang="en-US" altLang="ja-JP" sz="1600" dirty="0" smtClean="0"/>
          </a:p>
          <a:p>
            <a:r>
              <a:rPr kumimoji="1" lang="ja-JP" altLang="en-US" sz="1600" dirty="0" smtClean="0"/>
              <a:t>を増やします。</a:t>
            </a:r>
            <a:endParaRPr kumimoji="1" lang="en-US" altLang="ja-JP" sz="1600" dirty="0"/>
          </a:p>
        </p:txBody>
      </p:sp>
      <p:sp>
        <p:nvSpPr>
          <p:cNvPr id="8" name="テキスト ボックス 7"/>
          <p:cNvSpPr txBox="1"/>
          <p:nvPr/>
        </p:nvSpPr>
        <p:spPr>
          <a:xfrm>
            <a:off x="1866900" y="452671"/>
            <a:ext cx="2698175" cy="523220"/>
          </a:xfrm>
          <a:prstGeom prst="rect">
            <a:avLst/>
          </a:prstGeom>
          <a:noFill/>
        </p:spPr>
        <p:txBody>
          <a:bodyPr wrap="none" rtlCol="0">
            <a:spAutoFit/>
          </a:bodyPr>
          <a:lstStyle/>
          <a:p>
            <a:r>
              <a:rPr kumimoji="1" lang="ja-JP" altLang="en-US" sz="2800" dirty="0" smtClean="0">
                <a:solidFill>
                  <a:schemeClr val="tx1">
                    <a:lumMod val="75000"/>
                    <a:lumOff val="25000"/>
                  </a:schemeClr>
                </a:solidFill>
                <a:latin typeface="HG丸ｺﾞｼｯｸM-PRO"/>
                <a:ea typeface="HG丸ｺﾞｼｯｸM-PRO"/>
                <a:cs typeface="HG丸ｺﾞｼｯｸM-PRO"/>
              </a:rPr>
              <a:t>リピートの啓蒙</a:t>
            </a:r>
            <a:endParaRPr kumimoji="1" lang="ja-JP" altLang="en-US" sz="2800" dirty="0">
              <a:solidFill>
                <a:schemeClr val="tx1">
                  <a:lumMod val="75000"/>
                  <a:lumOff val="25000"/>
                </a:schemeClr>
              </a:solidFill>
              <a:latin typeface="HG丸ｺﾞｼｯｸM-PRO"/>
              <a:ea typeface="HG丸ｺﾞｼｯｸM-PRO"/>
              <a:cs typeface="HG丸ｺﾞｼｯｸM-PRO"/>
            </a:endParaRPr>
          </a:p>
        </p:txBody>
      </p:sp>
      <p:sp>
        <p:nvSpPr>
          <p:cNvPr id="9" name="二等辺三角形 8"/>
          <p:cNvSpPr/>
          <p:nvPr/>
        </p:nvSpPr>
        <p:spPr>
          <a:xfrm rot="10800000">
            <a:off x="1626871" y="3564507"/>
            <a:ext cx="5694040" cy="46374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a:p>
        </p:txBody>
      </p:sp>
    </p:spTree>
    <p:extLst>
      <p:ext uri="{BB962C8B-B14F-4D97-AF65-F5344CB8AC3E}">
        <p14:creationId xmlns:p14="http://schemas.microsoft.com/office/powerpoint/2010/main" val="115484260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円/楕円 3"/>
          <p:cNvSpPr/>
          <p:nvPr/>
        </p:nvSpPr>
        <p:spPr>
          <a:xfrm>
            <a:off x="204902" y="232730"/>
            <a:ext cx="1450508" cy="1450508"/>
          </a:xfrm>
          <a:prstGeom prst="ellipse">
            <a:avLst/>
          </a:prstGeom>
          <a:solidFill>
            <a:srgbClr val="0080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smtClean="0"/>
              <a:t>標準化</a:t>
            </a:r>
            <a:r>
              <a:rPr lang="en-US" altLang="ja-JP" sz="1400" dirty="0" smtClean="0"/>
              <a:t>1</a:t>
            </a:r>
            <a:endParaRPr lang="ja-JP" altLang="en-US" sz="1400" dirty="0" smtClean="0"/>
          </a:p>
        </p:txBody>
      </p:sp>
      <p:sp>
        <p:nvSpPr>
          <p:cNvPr id="6" name="正方形/長方形 5"/>
          <p:cNvSpPr/>
          <p:nvPr/>
        </p:nvSpPr>
        <p:spPr>
          <a:xfrm>
            <a:off x="847826" y="4468205"/>
            <a:ext cx="8994674" cy="2123658"/>
          </a:xfrm>
          <a:prstGeom prst="rect">
            <a:avLst/>
          </a:prstGeom>
        </p:spPr>
        <p:txBody>
          <a:bodyPr wrap="square">
            <a:spAutoFit/>
          </a:bodyPr>
          <a:lstStyle/>
          <a:p>
            <a:r>
              <a:rPr lang="en-US" altLang="ja-JP" dirty="0" smtClean="0"/>
              <a:t>■</a:t>
            </a:r>
            <a:r>
              <a:rPr lang="ja-JP" altLang="en-US" dirty="0" smtClean="0"/>
              <a:t>工事のマニュアル化（ルール作り）</a:t>
            </a:r>
          </a:p>
          <a:p>
            <a:endParaRPr lang="ja-JP" altLang="en-US" dirty="0" smtClean="0"/>
          </a:p>
          <a:p>
            <a:r>
              <a:rPr lang="en-US" altLang="ja-JP" sz="1600" dirty="0" smtClean="0"/>
              <a:t>1.</a:t>
            </a:r>
            <a:r>
              <a:rPr lang="ja-JP" altLang="en-US" sz="1600" dirty="0" smtClean="0"/>
              <a:t>お客様宅での言動について</a:t>
            </a:r>
          </a:p>
          <a:p>
            <a:r>
              <a:rPr lang="en-US" altLang="ja-JP" sz="1600" dirty="0" smtClean="0"/>
              <a:t>2.</a:t>
            </a:r>
            <a:r>
              <a:rPr lang="ja-JP" altLang="en-US" sz="1600" dirty="0" smtClean="0"/>
              <a:t>業者間の打ち合わせ方法</a:t>
            </a:r>
          </a:p>
          <a:p>
            <a:r>
              <a:rPr lang="en-US" altLang="ja-JP" sz="1600" dirty="0" smtClean="0"/>
              <a:t>3.</a:t>
            </a:r>
            <a:r>
              <a:rPr lang="ja-JP" altLang="en-US" sz="1600" dirty="0" smtClean="0"/>
              <a:t>工事完了後の報告方法</a:t>
            </a:r>
          </a:p>
          <a:p>
            <a:r>
              <a:rPr lang="en-US" altLang="ja-JP" sz="1600" dirty="0" smtClean="0"/>
              <a:t>4.</a:t>
            </a:r>
            <a:r>
              <a:rPr lang="ja-JP" altLang="en-US" sz="1600" dirty="0" smtClean="0"/>
              <a:t>問題発生時の対応、報告方法</a:t>
            </a:r>
            <a:endParaRPr lang="en-US" altLang="ja-JP" sz="1600" dirty="0" smtClean="0"/>
          </a:p>
          <a:p>
            <a:r>
              <a:rPr lang="en-US" altLang="ja-JP" sz="1600" dirty="0" smtClean="0"/>
              <a:t>5.</a:t>
            </a:r>
            <a:r>
              <a:rPr lang="ja-JP" altLang="en-US" sz="1600" dirty="0" smtClean="0"/>
              <a:t>施工方法のマニュアル化（特に、下地、使用する材料）</a:t>
            </a:r>
            <a:endParaRPr lang="en-US" altLang="ja-JP" sz="1600" dirty="0" smtClean="0"/>
          </a:p>
          <a:p>
            <a:r>
              <a:rPr lang="en-US" altLang="ja-JP" sz="1600" dirty="0" smtClean="0"/>
              <a:t>6.</a:t>
            </a:r>
            <a:r>
              <a:rPr lang="ja-JP" altLang="en-US" sz="1600" dirty="0" smtClean="0"/>
              <a:t>リフォーム知識に関するマニュアル、勉強会　　</a:t>
            </a:r>
            <a:r>
              <a:rPr lang="en-US" altLang="ja-JP" sz="1600" dirty="0" smtClean="0"/>
              <a:t>etc…</a:t>
            </a:r>
            <a:endParaRPr lang="ja-JP" altLang="en-US" sz="1600" dirty="0" smtClean="0"/>
          </a:p>
        </p:txBody>
      </p:sp>
      <p:cxnSp>
        <p:nvCxnSpPr>
          <p:cNvPr id="8" name="直線コネクタ 7"/>
          <p:cNvCxnSpPr/>
          <p:nvPr/>
        </p:nvCxnSpPr>
        <p:spPr>
          <a:xfrm flipH="1">
            <a:off x="1655410" y="1070169"/>
            <a:ext cx="6521745" cy="0"/>
          </a:xfrm>
          <a:prstGeom prst="line">
            <a:avLst/>
          </a:prstGeom>
          <a:ln>
            <a:solidFill>
              <a:srgbClr val="A6A6A6"/>
            </a:solidFill>
            <a:prstDash val="dash"/>
          </a:ln>
        </p:spPr>
        <p:style>
          <a:lnRef idx="2">
            <a:schemeClr val="accent1"/>
          </a:lnRef>
          <a:fillRef idx="0">
            <a:schemeClr val="accent1"/>
          </a:fillRef>
          <a:effectRef idx="1">
            <a:schemeClr val="accent1"/>
          </a:effectRef>
          <a:fontRef idx="minor">
            <a:schemeClr val="tx1"/>
          </a:fontRef>
        </p:style>
      </p:cxnSp>
      <p:sp>
        <p:nvSpPr>
          <p:cNvPr id="9" name="二等辺三角形 8"/>
          <p:cNvSpPr/>
          <p:nvPr/>
        </p:nvSpPr>
        <p:spPr>
          <a:xfrm rot="10800000">
            <a:off x="1626871" y="3997577"/>
            <a:ext cx="5694040" cy="46374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11" name="テキスト ボックス 10"/>
          <p:cNvSpPr txBox="1"/>
          <p:nvPr/>
        </p:nvSpPr>
        <p:spPr>
          <a:xfrm>
            <a:off x="1655410" y="1268549"/>
            <a:ext cx="8814230" cy="2308324"/>
          </a:xfrm>
          <a:prstGeom prst="rect">
            <a:avLst/>
          </a:prstGeom>
          <a:noFill/>
        </p:spPr>
        <p:txBody>
          <a:bodyPr wrap="square" rtlCol="0">
            <a:spAutoFit/>
          </a:bodyPr>
          <a:lstStyle/>
          <a:p>
            <a:r>
              <a:rPr lang="ja-JP" altLang="en-US" sz="1600" dirty="0" smtClean="0"/>
              <a:t>先にも述べたように、接客や提供するサービスの品質にムラがあった場合、</a:t>
            </a:r>
            <a:endParaRPr lang="en-US" altLang="ja-JP" sz="1600" dirty="0" smtClean="0"/>
          </a:p>
          <a:p>
            <a:r>
              <a:rPr lang="ja-JP" altLang="en-US" sz="1600" dirty="0" smtClean="0"/>
              <a:t>一番最低水準の職人様に足並みを揃えなければ同じサービスの提供とは</a:t>
            </a:r>
            <a:endParaRPr lang="en-US" altLang="ja-JP" sz="1600" dirty="0" smtClean="0"/>
          </a:p>
          <a:p>
            <a:r>
              <a:rPr lang="ja-JP" altLang="en-US" sz="1600" dirty="0" smtClean="0"/>
              <a:t>いきません。</a:t>
            </a:r>
            <a:endParaRPr lang="en-US" altLang="ja-JP" sz="1600" dirty="0" smtClean="0"/>
          </a:p>
          <a:p>
            <a:endParaRPr lang="en-US" altLang="ja-JP" sz="1600" dirty="0"/>
          </a:p>
          <a:p>
            <a:r>
              <a:rPr lang="ja-JP" altLang="en-US" sz="1600" dirty="0" smtClean="0"/>
              <a:t>ですので、各職人様の接客、使用商品・サービス、知識などの水準の底上げ</a:t>
            </a:r>
            <a:endParaRPr lang="en-US" altLang="ja-JP" sz="1600" dirty="0" smtClean="0"/>
          </a:p>
          <a:p>
            <a:r>
              <a:rPr lang="ja-JP" altLang="en-US" sz="1600" dirty="0" smtClean="0"/>
              <a:t>を図る事によって、ベースアップを図り、最終的な全体のブランド力の向上と</a:t>
            </a:r>
            <a:endParaRPr lang="en-US" altLang="ja-JP" sz="1600" dirty="0" smtClean="0"/>
          </a:p>
          <a:p>
            <a:r>
              <a:rPr lang="ja-JP" altLang="en-US" sz="1600" dirty="0" smtClean="0"/>
              <a:t>一サービスあたりの客単価の向上につながります。</a:t>
            </a:r>
            <a:endParaRPr lang="en-US" altLang="ja-JP" sz="1600" dirty="0" smtClean="0"/>
          </a:p>
          <a:p>
            <a:endParaRPr lang="en-US" altLang="ja-JP" sz="1600" dirty="0"/>
          </a:p>
          <a:p>
            <a:r>
              <a:rPr lang="ja-JP" altLang="en-US" sz="1600" dirty="0" smtClean="0"/>
              <a:t>それには、様々な角度からのマニュアルの構築が必要となります。</a:t>
            </a:r>
            <a:endParaRPr lang="en-US" altLang="ja-JP" sz="1600" dirty="0"/>
          </a:p>
        </p:txBody>
      </p:sp>
      <p:sp>
        <p:nvSpPr>
          <p:cNvPr id="12" name="テキスト ボックス 11"/>
          <p:cNvSpPr txBox="1"/>
          <p:nvPr/>
        </p:nvSpPr>
        <p:spPr>
          <a:xfrm>
            <a:off x="1866900" y="452671"/>
            <a:ext cx="5570756" cy="523220"/>
          </a:xfrm>
          <a:prstGeom prst="rect">
            <a:avLst/>
          </a:prstGeom>
          <a:noFill/>
        </p:spPr>
        <p:txBody>
          <a:bodyPr wrap="none" rtlCol="0">
            <a:spAutoFit/>
          </a:bodyPr>
          <a:lstStyle/>
          <a:p>
            <a:r>
              <a:rPr kumimoji="1" lang="ja-JP" altLang="en-US" sz="2800" dirty="0" smtClean="0">
                <a:solidFill>
                  <a:schemeClr val="tx1">
                    <a:lumMod val="75000"/>
                    <a:lumOff val="25000"/>
                  </a:schemeClr>
                </a:solidFill>
                <a:latin typeface="HG丸ｺﾞｼｯｸM-PRO"/>
                <a:ea typeface="HG丸ｺﾞｼｯｸM-PRO"/>
                <a:cs typeface="HG丸ｺﾞｼｯｸM-PRO"/>
              </a:rPr>
              <a:t>ベースアップとブランド力アップ</a:t>
            </a:r>
            <a:endParaRPr kumimoji="1" lang="ja-JP" altLang="en-US" sz="2800" dirty="0">
              <a:solidFill>
                <a:schemeClr val="tx1">
                  <a:lumMod val="75000"/>
                  <a:lumOff val="25000"/>
                </a:schemeClr>
              </a:solidFill>
              <a:latin typeface="HG丸ｺﾞｼｯｸM-PRO"/>
              <a:ea typeface="HG丸ｺﾞｼｯｸM-PRO"/>
              <a:cs typeface="HG丸ｺﾞｼｯｸM-PRO"/>
            </a:endParaRPr>
          </a:p>
        </p:txBody>
      </p:sp>
    </p:spTree>
    <p:extLst>
      <p:ext uri="{BB962C8B-B14F-4D97-AF65-F5344CB8AC3E}">
        <p14:creationId xmlns:p14="http://schemas.microsoft.com/office/powerpoint/2010/main" val="312238433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円/楕円 3"/>
          <p:cNvSpPr/>
          <p:nvPr/>
        </p:nvSpPr>
        <p:spPr>
          <a:xfrm>
            <a:off x="204902" y="232730"/>
            <a:ext cx="1450508" cy="1450508"/>
          </a:xfrm>
          <a:prstGeom prst="ellipse">
            <a:avLst/>
          </a:prstGeom>
          <a:solidFill>
            <a:srgbClr val="008000">
              <a:alpha val="58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r>
              <a:rPr lang="ja-JP" altLang="en-US" sz="1400" dirty="0" smtClean="0"/>
              <a:t>標準化</a:t>
            </a:r>
            <a:r>
              <a:rPr lang="en-US" altLang="ja-JP" sz="1400" dirty="0" smtClean="0"/>
              <a:t>2</a:t>
            </a:r>
            <a:endParaRPr lang="ja-JP" altLang="en-US" sz="1400" dirty="0" smtClean="0"/>
          </a:p>
        </p:txBody>
      </p:sp>
      <p:sp>
        <p:nvSpPr>
          <p:cNvPr id="6" name="正方形/長方形 5"/>
          <p:cNvSpPr/>
          <p:nvPr/>
        </p:nvSpPr>
        <p:spPr>
          <a:xfrm>
            <a:off x="847826" y="4693187"/>
            <a:ext cx="8994674" cy="1600438"/>
          </a:xfrm>
          <a:prstGeom prst="rect">
            <a:avLst/>
          </a:prstGeom>
        </p:spPr>
        <p:txBody>
          <a:bodyPr wrap="square">
            <a:spAutoFit/>
          </a:bodyPr>
          <a:lstStyle/>
          <a:p>
            <a:r>
              <a:rPr lang="en-US" altLang="ja-JP" dirty="0" smtClean="0"/>
              <a:t>■</a:t>
            </a:r>
            <a:r>
              <a:rPr lang="ja-JP" altLang="en-US" dirty="0" smtClean="0"/>
              <a:t>弊社のネットワークを活用して</a:t>
            </a:r>
            <a:endParaRPr lang="en-US" altLang="ja-JP" dirty="0" smtClean="0"/>
          </a:p>
          <a:p>
            <a:endParaRPr lang="en-US" altLang="ja-JP" sz="1600" dirty="0"/>
          </a:p>
          <a:p>
            <a:r>
              <a:rPr lang="ja-JP" altLang="en-US" sz="1600" dirty="0" smtClean="0"/>
              <a:t>弊社は</a:t>
            </a:r>
            <a:r>
              <a:rPr lang="en-US" altLang="ja-JP" sz="1600" dirty="0" smtClean="0"/>
              <a:t>㎡</a:t>
            </a:r>
            <a:r>
              <a:rPr lang="ja-JP" altLang="en-US" sz="1600" dirty="0" smtClean="0"/>
              <a:t>あたり</a:t>
            </a:r>
            <a:r>
              <a:rPr lang="en-US" altLang="ja-JP" sz="1600" dirty="0" smtClean="0">
                <a:solidFill>
                  <a:srgbClr val="FF6600"/>
                </a:solidFill>
              </a:rPr>
              <a:t>120</a:t>
            </a:r>
            <a:r>
              <a:rPr lang="ja-JP" altLang="en-US" sz="1600" dirty="0" smtClean="0"/>
              <a:t>円で資材の仕入れが可能となります。</a:t>
            </a:r>
            <a:endParaRPr lang="en-US" altLang="ja-JP" sz="1600" dirty="0" smtClean="0"/>
          </a:p>
          <a:p>
            <a:r>
              <a:rPr lang="ja-JP" altLang="en-US" sz="1600" dirty="0" smtClean="0"/>
              <a:t>これは、あくまで一例にはなりますが、リフォーム会社である弊社が</a:t>
            </a:r>
            <a:endParaRPr lang="en-US" altLang="ja-JP" sz="1600" dirty="0" smtClean="0"/>
          </a:p>
          <a:p>
            <a:r>
              <a:rPr lang="ja-JP" altLang="en-US" sz="1600" dirty="0" smtClean="0"/>
              <a:t>独自のネットワークを活用して、仕入れ基を提供し、御社が一括仕入れを</a:t>
            </a:r>
            <a:endParaRPr lang="en-US" altLang="ja-JP" sz="1600" dirty="0" smtClean="0"/>
          </a:p>
          <a:p>
            <a:r>
              <a:rPr lang="ja-JP" altLang="en-US" sz="1600" dirty="0" smtClean="0"/>
              <a:t>行う事で、年間あたりの利益が大幅にアップする事が可能です。</a:t>
            </a:r>
            <a:endParaRPr lang="ja-JP" altLang="en-US" sz="1600" dirty="0" smtClean="0"/>
          </a:p>
        </p:txBody>
      </p:sp>
      <p:cxnSp>
        <p:nvCxnSpPr>
          <p:cNvPr id="8" name="直線コネクタ 7"/>
          <p:cNvCxnSpPr/>
          <p:nvPr/>
        </p:nvCxnSpPr>
        <p:spPr>
          <a:xfrm flipH="1">
            <a:off x="1655410" y="1070169"/>
            <a:ext cx="6521745" cy="0"/>
          </a:xfrm>
          <a:prstGeom prst="line">
            <a:avLst/>
          </a:prstGeom>
          <a:ln>
            <a:solidFill>
              <a:srgbClr val="A6A6A6"/>
            </a:solidFill>
            <a:prstDash val="dash"/>
          </a:ln>
        </p:spPr>
        <p:style>
          <a:lnRef idx="2">
            <a:schemeClr val="accent1"/>
          </a:lnRef>
          <a:fillRef idx="0">
            <a:schemeClr val="accent1"/>
          </a:fillRef>
          <a:effectRef idx="1">
            <a:schemeClr val="accent1"/>
          </a:effectRef>
          <a:fontRef idx="minor">
            <a:schemeClr val="tx1"/>
          </a:fontRef>
        </p:style>
      </p:cxnSp>
      <p:sp>
        <p:nvSpPr>
          <p:cNvPr id="9" name="二等辺三角形 8"/>
          <p:cNvSpPr/>
          <p:nvPr/>
        </p:nvSpPr>
        <p:spPr>
          <a:xfrm rot="10800000">
            <a:off x="1626871" y="3997577"/>
            <a:ext cx="5694040" cy="463740"/>
          </a:xfrm>
          <a:prstGeom prst="triangle">
            <a:avLst/>
          </a:prstGeom>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ja-JP" altLang="en-US" dirty="0"/>
          </a:p>
        </p:txBody>
      </p:sp>
      <p:sp>
        <p:nvSpPr>
          <p:cNvPr id="12" name="テキスト ボックス 11"/>
          <p:cNvSpPr txBox="1"/>
          <p:nvPr/>
        </p:nvSpPr>
        <p:spPr>
          <a:xfrm>
            <a:off x="1866900" y="452671"/>
            <a:ext cx="5211683" cy="523220"/>
          </a:xfrm>
          <a:prstGeom prst="rect">
            <a:avLst/>
          </a:prstGeom>
          <a:noFill/>
        </p:spPr>
        <p:txBody>
          <a:bodyPr wrap="none" rtlCol="0">
            <a:spAutoFit/>
          </a:bodyPr>
          <a:lstStyle/>
          <a:p>
            <a:r>
              <a:rPr lang="en-US" altLang="en-US" sz="2800" dirty="0" smtClean="0">
                <a:solidFill>
                  <a:schemeClr val="tx1">
                    <a:lumMod val="75000"/>
                    <a:lumOff val="25000"/>
                  </a:schemeClr>
                </a:solidFill>
                <a:latin typeface="HG丸ｺﾞｼｯｸM-PRO"/>
                <a:ea typeface="HG丸ｺﾞｼｯｸM-PRO"/>
                <a:cs typeface="HG丸ｺﾞｼｯｸM-PRO"/>
              </a:rPr>
              <a:t>一括仕入れによるコストダウン</a:t>
            </a:r>
            <a:endParaRPr kumimoji="1" lang="ja-JP" altLang="en-US" sz="2800" dirty="0">
              <a:solidFill>
                <a:schemeClr val="tx1">
                  <a:lumMod val="75000"/>
                  <a:lumOff val="25000"/>
                </a:schemeClr>
              </a:solidFill>
              <a:latin typeface="HG丸ｺﾞｼｯｸM-PRO"/>
              <a:ea typeface="HG丸ｺﾞｼｯｸM-PRO"/>
              <a:cs typeface="HG丸ｺﾞｼｯｸM-PRO"/>
            </a:endParaRPr>
          </a:p>
        </p:txBody>
      </p:sp>
      <p:sp>
        <p:nvSpPr>
          <p:cNvPr id="10" name="テキスト ボックス 9"/>
          <p:cNvSpPr txBox="1"/>
          <p:nvPr/>
        </p:nvSpPr>
        <p:spPr>
          <a:xfrm>
            <a:off x="1655410" y="1268549"/>
            <a:ext cx="8814230" cy="2554545"/>
          </a:xfrm>
          <a:prstGeom prst="rect">
            <a:avLst/>
          </a:prstGeom>
          <a:noFill/>
        </p:spPr>
        <p:txBody>
          <a:bodyPr wrap="square" rtlCol="0">
            <a:spAutoFit/>
          </a:bodyPr>
          <a:lstStyle/>
          <a:p>
            <a:r>
              <a:rPr lang="ja-JP" altLang="en-US" sz="1600" dirty="0" smtClean="0"/>
              <a:t>先にも述べました、それぞれの職人様のサービス提供のムラにより、</a:t>
            </a:r>
            <a:endParaRPr lang="en-US" altLang="ja-JP" sz="1600" dirty="0" smtClean="0"/>
          </a:p>
          <a:p>
            <a:r>
              <a:rPr lang="ja-JP" altLang="en-US" sz="1600" dirty="0" smtClean="0"/>
              <a:t>具体的な一件あたりの利益にも影響は及びます。</a:t>
            </a:r>
            <a:endParaRPr lang="en-US" altLang="ja-JP" sz="1600" dirty="0" smtClean="0"/>
          </a:p>
          <a:p>
            <a:endParaRPr lang="en-US" altLang="ja-JP" sz="1600" dirty="0"/>
          </a:p>
          <a:p>
            <a:r>
              <a:rPr lang="ja-JP" altLang="en-US" sz="1600" dirty="0" smtClean="0"/>
              <a:t>現在、クロスとフローリング材に関して特に顕著に見られますが、</a:t>
            </a:r>
            <a:endParaRPr lang="en-US" altLang="ja-JP" sz="1600" dirty="0" smtClean="0"/>
          </a:p>
          <a:p>
            <a:endParaRPr lang="en-US" altLang="ja-JP" sz="1600" dirty="0" smtClean="0"/>
          </a:p>
          <a:p>
            <a:r>
              <a:rPr lang="ja-JP" altLang="en-US" sz="1600" dirty="0" smtClean="0"/>
              <a:t>例）</a:t>
            </a:r>
            <a:endParaRPr lang="en-US" altLang="ja-JP" sz="1600" dirty="0" smtClean="0"/>
          </a:p>
          <a:p>
            <a:r>
              <a:rPr lang="ja-JP" altLang="en-US" sz="1600" dirty="0" smtClean="0"/>
              <a:t>現在</a:t>
            </a:r>
            <a:r>
              <a:rPr lang="en-US" altLang="ja-JP" sz="1600" dirty="0" smtClean="0"/>
              <a:t>㎡</a:t>
            </a:r>
            <a:r>
              <a:rPr lang="ja-JP" altLang="en-US" sz="1600" dirty="0" smtClean="0"/>
              <a:t>あたり、</a:t>
            </a:r>
            <a:r>
              <a:rPr lang="en-US" altLang="ja-JP" sz="1600" dirty="0" smtClean="0"/>
              <a:t>750</a:t>
            </a:r>
            <a:r>
              <a:rPr lang="ja-JP" altLang="en-US" sz="1600" dirty="0" smtClean="0"/>
              <a:t>円でリノコ様から依頼を受けて作業に入りますが、</a:t>
            </a:r>
            <a:endParaRPr lang="en-US" altLang="ja-JP" sz="1600" dirty="0" smtClean="0"/>
          </a:p>
          <a:p>
            <a:r>
              <a:rPr lang="ja-JP" altLang="en-US" sz="1600" dirty="0" smtClean="0"/>
              <a:t>これが仮に</a:t>
            </a:r>
            <a:r>
              <a:rPr lang="en-US" altLang="ja-JP" sz="1600" dirty="0" smtClean="0"/>
              <a:t>450</a:t>
            </a:r>
            <a:r>
              <a:rPr lang="ja-JP" altLang="en-US" sz="1600" dirty="0" smtClean="0"/>
              <a:t>円で提供し、平均的なサイズである</a:t>
            </a:r>
            <a:r>
              <a:rPr lang="en-US" altLang="ja-JP" sz="1600" dirty="0" smtClean="0"/>
              <a:t>30㎡</a:t>
            </a:r>
            <a:r>
              <a:rPr lang="ja-JP" altLang="en-US" sz="1600" dirty="0" smtClean="0"/>
              <a:t>の作業を行うと</a:t>
            </a:r>
            <a:endParaRPr lang="en-US" altLang="ja-JP" sz="1600" dirty="0" smtClean="0"/>
          </a:p>
          <a:p>
            <a:r>
              <a:rPr lang="ja-JP" altLang="en-US" sz="1600" dirty="0" smtClean="0"/>
              <a:t>一件あたり</a:t>
            </a:r>
            <a:r>
              <a:rPr lang="en-US" altLang="ja-JP" sz="1600" dirty="0" smtClean="0"/>
              <a:t>300</a:t>
            </a:r>
            <a:r>
              <a:rPr lang="ja-JP" altLang="en-US" sz="1600" dirty="0" smtClean="0"/>
              <a:t>円浮き、</a:t>
            </a:r>
            <a:r>
              <a:rPr lang="en-US" altLang="ja-JP" sz="1600" dirty="0" smtClean="0"/>
              <a:t>×30</a:t>
            </a:r>
            <a:r>
              <a:rPr lang="ja-JP" altLang="en-US" sz="1600" dirty="0" smtClean="0"/>
              <a:t>でおよそ</a:t>
            </a:r>
            <a:r>
              <a:rPr lang="en-US" altLang="ja-JP" sz="1600" dirty="0" smtClean="0"/>
              <a:t>9000</a:t>
            </a:r>
            <a:r>
              <a:rPr lang="ja-JP" altLang="en-US" sz="1600" dirty="0" smtClean="0"/>
              <a:t>千円のコストダウンに</a:t>
            </a:r>
            <a:endParaRPr lang="en-US" altLang="ja-JP" sz="1600" dirty="0" smtClean="0"/>
          </a:p>
          <a:p>
            <a:r>
              <a:rPr lang="ja-JP" altLang="en-US" sz="1600" dirty="0" smtClean="0"/>
              <a:t>つながります。</a:t>
            </a:r>
            <a:endParaRPr lang="en-US" altLang="ja-JP" sz="1600" dirty="0"/>
          </a:p>
        </p:txBody>
      </p:sp>
    </p:spTree>
    <p:extLst>
      <p:ext uri="{BB962C8B-B14F-4D97-AF65-F5344CB8AC3E}">
        <p14:creationId xmlns:p14="http://schemas.microsoft.com/office/powerpoint/2010/main" val="3613652262"/>
      </p:ext>
    </p:extLst>
  </p:cSld>
  <p:clrMapOvr>
    <a:masterClrMapping/>
  </p:clrMapOvr>
</p:sld>
</file>

<file path=ppt/theme/theme1.xml><?xml version="1.0" encoding="utf-8"?>
<a:theme xmlns:a="http://schemas.openxmlformats.org/drawingml/2006/main" name="デザインの設定">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ホワイト">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Props/app.xml><?xml version="1.0" encoding="utf-8"?>
<Properties xmlns="http://schemas.openxmlformats.org/officeDocument/2006/extended-properties" xmlns:vt="http://schemas.openxmlformats.org/officeDocument/2006/docPropsVTypes">
  <Template/>
  <TotalTime>6812</TotalTime>
  <Words>1732</Words>
  <Application>Microsoft Macintosh PowerPoint</Application>
  <PresentationFormat>画面に合わせる (4:3)</PresentationFormat>
  <Paragraphs>216</Paragraphs>
  <Slides>12</Slides>
  <Notes>1</Notes>
  <HiddenSlides>0</HiddenSlides>
  <MMClips>0</MMClips>
  <ScaleCrop>false</ScaleCrop>
  <HeadingPairs>
    <vt:vector size="4" baseType="variant">
      <vt:variant>
        <vt:lpstr>テーマ</vt:lpstr>
      </vt:variant>
      <vt:variant>
        <vt:i4>1</vt:i4>
      </vt:variant>
      <vt:variant>
        <vt:lpstr>スライド タイトル</vt:lpstr>
      </vt:variant>
      <vt:variant>
        <vt:i4>12</vt:i4>
      </vt:variant>
    </vt:vector>
  </HeadingPairs>
  <TitlesOfParts>
    <vt:vector size="13" baseType="lpstr">
      <vt:lpstr>デザインの設定</vt:lpstr>
      <vt:lpstr>セカイエ株式会社様 ご提案資料</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lpstr>PowerPoint プレゼンテーション</vt:lpstr>
    </vt:vector>
  </TitlesOfParts>
  <Company>株式会社デジャポン</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プレゼンテーション</dc:title>
  <dc:creator>宮田 雄亮</dc:creator>
  <cp:lastModifiedBy>宮田 雄亮</cp:lastModifiedBy>
  <cp:revision>28</cp:revision>
  <dcterms:created xsi:type="dcterms:W3CDTF">2014-09-03T14:46:19Z</dcterms:created>
  <dcterms:modified xsi:type="dcterms:W3CDTF">2014-09-08T14:54:24Z</dcterms:modified>
</cp:coreProperties>
</file>