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8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4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C1038D-BEF1-1D2F-8E6A-F19A5A5E1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0E59EAC-026C-FAB7-5B82-0D68EF69E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5ED786-4A21-CE71-F344-BAAF8AAE7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FA66F-0406-402B-ADCB-37206455569E}" type="datetimeFigureOut">
              <a:rPr kumimoji="1" lang="ja-JP" altLang="en-US" smtClean="0"/>
              <a:t>2023/4/18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F9FA0D8-E7E2-D829-9CA6-F51BDFBBB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73E54E0-1CA5-3BC6-881E-F46335073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62E6-9355-4C0A-9F60-E680ADD0C4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8354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4B7E7D-C417-A559-EE27-6379CD067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4303E1B-F225-7D08-2CEB-E4CBA4B351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9550D54-1A1D-AC9E-F24F-A6BBB219D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FA66F-0406-402B-ADCB-37206455569E}" type="datetimeFigureOut">
              <a:rPr kumimoji="1" lang="ja-JP" altLang="en-US" smtClean="0"/>
              <a:t>2023/4/18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33C4E5F-7997-E205-6116-EF647B7D1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CDFBF07-1C48-9C5A-6788-CD2C6CDD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62E6-9355-4C0A-9F60-E680ADD0C4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396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5A983C-38EC-1B07-FBDE-8523611D1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001DA2F-88E5-8FBF-02EA-3D7C7A529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59A37AD-88B5-E127-9FF0-F75D1A284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FA66F-0406-402B-ADCB-37206455569E}" type="datetimeFigureOut">
              <a:rPr kumimoji="1" lang="ja-JP" altLang="en-US" smtClean="0"/>
              <a:t>2023/4/18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A9A269-7E35-3DE2-9046-2E42ED96C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D8AA6BD-6D13-D52D-59FA-A4AA3F42C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62E6-9355-4C0A-9F60-E680ADD0C4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2063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F099B49-E2FF-87A2-E952-264BD3561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EE38EA1-3B66-39D9-CEF2-45AEF68580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5FB792F-AE7C-AA8A-917B-F17D093222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7A58EDB-05DA-60EE-DB55-D0FC59FDA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FA66F-0406-402B-ADCB-37206455569E}" type="datetimeFigureOut">
              <a:rPr kumimoji="1" lang="ja-JP" altLang="en-US" smtClean="0"/>
              <a:t>2023/4/18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F0EB712-5674-77F0-FFA1-B2AB1E4CF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AFEC4F4-845C-5DA1-2A5F-60F420A7F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62E6-9355-4C0A-9F60-E680ADD0C4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9815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B6724C-5DE7-EB74-EEBE-0F9332898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17CAD8A-46A1-5D19-E939-F8835AEE5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FFB8D5F-AFEE-F449-9A2A-9E3BC9E029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4E3E0C8-E72B-9B1D-8179-AC4C220DFD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741DF65-7E9F-B71E-E49C-4ACF1893AC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D6414A3-4AC4-EC04-4D9C-367E273DD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FA66F-0406-402B-ADCB-37206455569E}" type="datetimeFigureOut">
              <a:rPr kumimoji="1" lang="ja-JP" altLang="en-US" smtClean="0"/>
              <a:t>2023/4/18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7FC7B1B-8A0E-C041-C1B5-E7B3321BB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1337B9B-F735-1E92-C543-2D474A4CC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62E6-9355-4C0A-9F60-E680ADD0C4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1887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900072-0AA2-7F12-9C2F-FE63F2378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8E7018A-44D0-1D05-67C1-FB217629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FA66F-0406-402B-ADCB-37206455569E}" type="datetimeFigureOut">
              <a:rPr kumimoji="1" lang="ja-JP" altLang="en-US" smtClean="0"/>
              <a:t>2023/4/18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BF2A404-68D8-09AA-DDDA-385C6E446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CAB43F8-D172-9BAC-4F82-2F023992C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62E6-9355-4C0A-9F60-E680ADD0C4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251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A3474EB7-99AC-89C4-84C0-65724CDC7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FA66F-0406-402B-ADCB-37206455569E}" type="datetimeFigureOut">
              <a:rPr kumimoji="1" lang="ja-JP" altLang="en-US" smtClean="0"/>
              <a:t>2023/4/18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972226BC-728C-6836-93D6-55DC56337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6141E37-E866-C1E5-50F7-5238B2F4F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62E6-9355-4C0A-9F60-E680ADD0C4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4078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675F11-BC9D-86A8-C6C2-25DBDAA91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B295C27-37FE-5507-BF33-A8643696E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87F4F44-2C5C-CA1B-DAAC-CFF4AD671F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B9BF1EA-AB7D-9DB5-57C1-A799B2A1E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FA66F-0406-402B-ADCB-37206455569E}" type="datetimeFigureOut">
              <a:rPr kumimoji="1" lang="ja-JP" altLang="en-US" smtClean="0"/>
              <a:t>2023/4/18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CFB2F1B-9D8F-CDE2-76D0-15F95E7F0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480E78E-C045-253E-F108-86BE49AAB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62E6-9355-4C0A-9F60-E680ADD0C4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2877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362C8DD-6F50-624F-1DEB-904444397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183BFDA-65BC-7137-5DC8-3BF976DAAC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30D498C-25B9-2F54-72B1-BAA58763EE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CE1638A-34E7-E7FA-9347-E8B231BF1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FA66F-0406-402B-ADCB-37206455569E}" type="datetimeFigureOut">
              <a:rPr kumimoji="1" lang="ja-JP" altLang="en-US" smtClean="0"/>
              <a:t>2023/4/18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F3AD5B02-E547-29E7-947D-41BED4E3B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E278D4F-E65B-A9B0-7F4D-E09E802B6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62E6-9355-4C0A-9F60-E680ADD0C4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0425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DB49555-5E50-1D06-2743-EC888BF7C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1A0DE31-6A42-1BE3-43E2-562FBA7888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9B9087-867F-7965-3EE1-C026D00489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FA66F-0406-402B-ADCB-37206455569E}" type="datetimeFigureOut">
              <a:rPr kumimoji="1" lang="ja-JP" altLang="en-US" smtClean="0"/>
              <a:t>2023/4/18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5010654-D4AF-CBAE-48DB-270AE9AAC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A1AC2A0-C33F-EE33-AC6B-3A670EC36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62E6-9355-4C0A-9F60-E680ADD0C4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7856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FD2C178-2515-999D-982A-0B4FAF5F7E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518AC8D-6CD3-2221-B5F9-1A43A2EC73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23D7BD9-13D0-4BE4-BD08-0B4CE8D73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FA66F-0406-402B-ADCB-37206455569E}" type="datetimeFigureOut">
              <a:rPr kumimoji="1" lang="ja-JP" altLang="en-US" smtClean="0"/>
              <a:t>2023/4/18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B6E463B-2462-6F7D-703E-A07B73320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8AB0DB7-7ACC-F1A6-180C-F3A0A2DE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F062E6-9355-4C0A-9F60-E680ADD0C4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52031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9B71B98-EC26-6B96-64BE-992AF361F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1CD5CF7-39BE-FD30-7D7D-2862A7E12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C5DE413-792C-160A-921C-2844EDF735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FA66F-0406-402B-ADCB-37206455569E}" type="datetimeFigureOut">
              <a:rPr kumimoji="1" lang="ja-JP" altLang="en-US" smtClean="0"/>
              <a:t>2023/4/18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9CDD39-240B-D4E6-AB83-27CD5246D2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8B64788-496F-FAA5-D665-85278B2179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F062E6-9355-4C0A-9F60-E680ADD0C4C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77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3D558B8C-C5B3-6432-3540-303CBA4E6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579" y="217715"/>
            <a:ext cx="4530815" cy="2452117"/>
          </a:xfrm>
          <a:prstGeom prst="rect">
            <a:avLst/>
          </a:prstGeom>
        </p:spPr>
      </p:pic>
      <p:sp>
        <p:nvSpPr>
          <p:cNvPr id="6" name="矢印: 右 5">
            <a:extLst>
              <a:ext uri="{FF2B5EF4-FFF2-40B4-BE49-F238E27FC236}">
                <a16:creationId xmlns:a16="http://schemas.microsoft.com/office/drawing/2014/main" id="{2F37BF6F-DABC-9BB0-CD3B-08FAF583782C}"/>
              </a:ext>
            </a:extLst>
          </p:cNvPr>
          <p:cNvSpPr/>
          <p:nvPr/>
        </p:nvSpPr>
        <p:spPr>
          <a:xfrm rot="10800000">
            <a:off x="5831176" y="1541417"/>
            <a:ext cx="748937" cy="383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B828602-D56C-8F95-83A5-6AB8A6F97FE2}"/>
              </a:ext>
            </a:extLst>
          </p:cNvPr>
          <p:cNvSpPr txBox="1"/>
          <p:nvPr/>
        </p:nvSpPr>
        <p:spPr>
          <a:xfrm>
            <a:off x="6789119" y="1555262"/>
            <a:ext cx="2723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左記内容（売上情報）を</a:t>
            </a:r>
            <a:endParaRPr kumimoji="1" lang="en-US" altLang="ja-JP" dirty="0"/>
          </a:p>
          <a:p>
            <a:r>
              <a:rPr kumimoji="1" lang="ja-JP" altLang="en-US" dirty="0"/>
              <a:t>基幹システムから抽出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032F789D-180F-BB44-200E-D82571064ED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958"/>
          <a:stretch/>
        </p:blipFill>
        <p:spPr>
          <a:xfrm>
            <a:off x="746579" y="2828609"/>
            <a:ext cx="4652736" cy="1645068"/>
          </a:xfrm>
          <a:prstGeom prst="rect">
            <a:avLst/>
          </a:prstGeom>
        </p:spPr>
      </p:pic>
      <p:sp>
        <p:nvSpPr>
          <p:cNvPr id="10" name="矢印: 右 9">
            <a:extLst>
              <a:ext uri="{FF2B5EF4-FFF2-40B4-BE49-F238E27FC236}">
                <a16:creationId xmlns:a16="http://schemas.microsoft.com/office/drawing/2014/main" id="{2316F200-7A33-6727-B535-A29B7B683983}"/>
              </a:ext>
            </a:extLst>
          </p:cNvPr>
          <p:cNvSpPr/>
          <p:nvPr/>
        </p:nvSpPr>
        <p:spPr>
          <a:xfrm rot="10800000">
            <a:off x="5892138" y="3042250"/>
            <a:ext cx="748937" cy="383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11E3323-1C56-AD2F-F31E-385270BC936E}"/>
              </a:ext>
            </a:extLst>
          </p:cNvPr>
          <p:cNvSpPr txBox="1"/>
          <p:nvPr/>
        </p:nvSpPr>
        <p:spPr>
          <a:xfrm>
            <a:off x="6850082" y="3059668"/>
            <a:ext cx="34676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2017</a:t>
            </a:r>
            <a:r>
              <a:rPr kumimoji="1" lang="ja-JP" altLang="en-US" dirty="0"/>
              <a:t>年～最新情報まで積み上げ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93B83141-F63C-304A-CB92-B21ACDC20E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3782"/>
          <a:stretch/>
        </p:blipFill>
        <p:spPr>
          <a:xfrm>
            <a:off x="824956" y="4927893"/>
            <a:ext cx="4652736" cy="1577410"/>
          </a:xfrm>
          <a:prstGeom prst="rect">
            <a:avLst/>
          </a:prstGeom>
        </p:spPr>
      </p:pic>
      <p:sp>
        <p:nvSpPr>
          <p:cNvPr id="13" name="矢印: 右 12">
            <a:extLst>
              <a:ext uri="{FF2B5EF4-FFF2-40B4-BE49-F238E27FC236}">
                <a16:creationId xmlns:a16="http://schemas.microsoft.com/office/drawing/2014/main" id="{8453EC70-D57D-D32A-4945-3ABF4BA897DC}"/>
              </a:ext>
            </a:extLst>
          </p:cNvPr>
          <p:cNvSpPr/>
          <p:nvPr/>
        </p:nvSpPr>
        <p:spPr>
          <a:xfrm rot="10800000">
            <a:off x="6062008" y="5511285"/>
            <a:ext cx="748937" cy="383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E40416A-49E9-4259-82D6-97BACCEE9BDA}"/>
              </a:ext>
            </a:extLst>
          </p:cNvPr>
          <p:cNvSpPr txBox="1"/>
          <p:nvPr/>
        </p:nvSpPr>
        <p:spPr>
          <a:xfrm>
            <a:off x="7019952" y="5528703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/>
              <a:t>同様に仕入情報も抽出</a:t>
            </a:r>
            <a:endParaRPr kumimoji="1" lang="ja-JP" altLang="en-US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9DB127B-2775-BC5F-E407-AD8B41D02F28}"/>
              </a:ext>
            </a:extLst>
          </p:cNvPr>
          <p:cNvSpPr txBox="1"/>
          <p:nvPr/>
        </p:nvSpPr>
        <p:spPr>
          <a:xfrm>
            <a:off x="192797" y="21771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D592F71-CE7C-8F32-52D5-67034AB31357}"/>
              </a:ext>
            </a:extLst>
          </p:cNvPr>
          <p:cNvSpPr txBox="1"/>
          <p:nvPr/>
        </p:nvSpPr>
        <p:spPr>
          <a:xfrm>
            <a:off x="192797" y="504226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②</a:t>
            </a:r>
          </a:p>
        </p:txBody>
      </p:sp>
    </p:spTree>
    <p:extLst>
      <p:ext uri="{BB962C8B-B14F-4D97-AF65-F5344CB8AC3E}">
        <p14:creationId xmlns:p14="http://schemas.microsoft.com/office/powerpoint/2010/main" val="3145575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3980AF0-9992-389B-7EA8-84669D312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991" y="391886"/>
            <a:ext cx="4460877" cy="4667794"/>
          </a:xfrm>
          <a:prstGeom prst="rect">
            <a:avLst/>
          </a:prstGeom>
        </p:spPr>
      </p:pic>
      <p:sp>
        <p:nvSpPr>
          <p:cNvPr id="6" name="矢印: 右 5">
            <a:extLst>
              <a:ext uri="{FF2B5EF4-FFF2-40B4-BE49-F238E27FC236}">
                <a16:creationId xmlns:a16="http://schemas.microsoft.com/office/drawing/2014/main" id="{FABD5584-7383-6E53-D7D4-FA2EC74BB70C}"/>
              </a:ext>
            </a:extLst>
          </p:cNvPr>
          <p:cNvSpPr/>
          <p:nvPr/>
        </p:nvSpPr>
        <p:spPr>
          <a:xfrm rot="10800000">
            <a:off x="6688182" y="2704012"/>
            <a:ext cx="748937" cy="383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002FCC5-4F18-9301-8DA8-E69C214B1980}"/>
              </a:ext>
            </a:extLst>
          </p:cNvPr>
          <p:cNvSpPr txBox="1"/>
          <p:nvPr/>
        </p:nvSpPr>
        <p:spPr>
          <a:xfrm>
            <a:off x="7646126" y="2721430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件数・仕入金額・売上</a:t>
            </a:r>
            <a:r>
              <a:rPr lang="ja-JP" altLang="en-US" dirty="0"/>
              <a:t>金額</a:t>
            </a:r>
            <a:endParaRPr lang="en-US" altLang="ja-JP" dirty="0"/>
          </a:p>
          <a:p>
            <a:r>
              <a:rPr kumimoji="1" lang="ja-JP" altLang="en-US" dirty="0"/>
              <a:t>それぞれでピボット作成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D98EF1E-99C9-F996-65C6-DC35F9BB0E52}"/>
              </a:ext>
            </a:extLst>
          </p:cNvPr>
          <p:cNvSpPr txBox="1"/>
          <p:nvPr/>
        </p:nvSpPr>
        <p:spPr>
          <a:xfrm>
            <a:off x="287383" y="80989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660925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ACA287C-54CA-EC26-B55F-B94AECD59F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9748"/>
          <a:stretch/>
        </p:blipFill>
        <p:spPr>
          <a:xfrm>
            <a:off x="556440" y="223390"/>
            <a:ext cx="6401124" cy="2972656"/>
          </a:xfrm>
          <a:prstGeom prst="rect">
            <a:avLst/>
          </a:prstGeom>
        </p:spPr>
      </p:pic>
      <p:sp>
        <p:nvSpPr>
          <p:cNvPr id="8" name="矢印: 右 7">
            <a:extLst>
              <a:ext uri="{FF2B5EF4-FFF2-40B4-BE49-F238E27FC236}">
                <a16:creationId xmlns:a16="http://schemas.microsoft.com/office/drawing/2014/main" id="{D47803C5-83CA-8E9E-2CEF-25F179C8BF6F}"/>
              </a:ext>
            </a:extLst>
          </p:cNvPr>
          <p:cNvSpPr/>
          <p:nvPr/>
        </p:nvSpPr>
        <p:spPr>
          <a:xfrm rot="10800000">
            <a:off x="6957564" y="2042161"/>
            <a:ext cx="748937" cy="383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C179C4F-24A2-1195-EE5D-E3A5F71FBE9F}"/>
              </a:ext>
            </a:extLst>
          </p:cNvPr>
          <p:cNvSpPr txBox="1"/>
          <p:nvPr/>
        </p:nvSpPr>
        <p:spPr>
          <a:xfrm>
            <a:off x="7915508" y="2059579"/>
            <a:ext cx="4291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VLOOKUP</a:t>
            </a:r>
            <a:r>
              <a:rPr kumimoji="1" lang="ja-JP" altLang="en-US" dirty="0"/>
              <a:t>で件数・売上金額・仕入金額</a:t>
            </a:r>
            <a:endParaRPr kumimoji="1" lang="en-US" altLang="ja-JP" dirty="0"/>
          </a:p>
          <a:p>
            <a:r>
              <a:rPr lang="ja-JP" altLang="en-US" dirty="0"/>
              <a:t>表示</a:t>
            </a:r>
            <a:endParaRPr kumimoji="1" lang="ja-JP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4B38706E-C521-CF28-C207-2A9B648F4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39" y="3429000"/>
            <a:ext cx="5765983" cy="3179573"/>
          </a:xfrm>
          <a:prstGeom prst="rect">
            <a:avLst/>
          </a:prstGeom>
        </p:spPr>
      </p:pic>
      <p:sp>
        <p:nvSpPr>
          <p:cNvPr id="12" name="矢印: 右 11">
            <a:extLst>
              <a:ext uri="{FF2B5EF4-FFF2-40B4-BE49-F238E27FC236}">
                <a16:creationId xmlns:a16="http://schemas.microsoft.com/office/drawing/2014/main" id="{EC962BBE-287A-D837-4D58-978A2A1C92BD}"/>
              </a:ext>
            </a:extLst>
          </p:cNvPr>
          <p:cNvSpPr/>
          <p:nvPr/>
        </p:nvSpPr>
        <p:spPr>
          <a:xfrm rot="10800000">
            <a:off x="6831289" y="4997399"/>
            <a:ext cx="748937" cy="3831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888435D-EFE8-0D0D-0446-CC17C48F6997}"/>
              </a:ext>
            </a:extLst>
          </p:cNvPr>
          <p:cNvSpPr txBox="1"/>
          <p:nvPr/>
        </p:nvSpPr>
        <p:spPr>
          <a:xfrm>
            <a:off x="7789233" y="5014817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毎月後ろに行を増やす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E0959BA-816E-A553-7484-968A73A12C83}"/>
              </a:ext>
            </a:extLst>
          </p:cNvPr>
          <p:cNvSpPr txBox="1"/>
          <p:nvPr/>
        </p:nvSpPr>
        <p:spPr>
          <a:xfrm>
            <a:off x="140941" y="62701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④</a:t>
            </a:r>
          </a:p>
        </p:txBody>
      </p:sp>
    </p:spTree>
    <p:extLst>
      <p:ext uri="{BB962C8B-B14F-4D97-AF65-F5344CB8AC3E}">
        <p14:creationId xmlns:p14="http://schemas.microsoft.com/office/powerpoint/2010/main" val="2506544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932037D-8C76-2BA7-90B8-DCA4434B6A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692728"/>
            <a:ext cx="8677480" cy="4106023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06650ED-CEDF-FC72-42CD-B759378A7AD5}"/>
              </a:ext>
            </a:extLst>
          </p:cNvPr>
          <p:cNvSpPr/>
          <p:nvPr/>
        </p:nvSpPr>
        <p:spPr>
          <a:xfrm>
            <a:off x="923636" y="1154545"/>
            <a:ext cx="360219" cy="1570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89B0045-DE5A-6704-9214-F5E03999A3E1}"/>
              </a:ext>
            </a:extLst>
          </p:cNvPr>
          <p:cNvSpPr/>
          <p:nvPr/>
        </p:nvSpPr>
        <p:spPr>
          <a:xfrm>
            <a:off x="1650801" y="758306"/>
            <a:ext cx="7433079" cy="14738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252314A7-558C-F087-C19F-0E06DB3152A6}"/>
              </a:ext>
            </a:extLst>
          </p:cNvPr>
          <p:cNvCxnSpPr>
            <a:cxnSpLocks/>
          </p:cNvCxnSpPr>
          <p:nvPr/>
        </p:nvCxnSpPr>
        <p:spPr>
          <a:xfrm flipV="1">
            <a:off x="1283855" y="971270"/>
            <a:ext cx="1244401" cy="2617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6ABF6F5-2535-8759-5F21-D725AA8DCCC5}"/>
              </a:ext>
            </a:extLst>
          </p:cNvPr>
          <p:cNvSpPr txBox="1"/>
          <p:nvPr/>
        </p:nvSpPr>
        <p:spPr>
          <a:xfrm>
            <a:off x="5886994" y="519030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別ファイルに関数を組んで</a:t>
            </a:r>
            <a:endParaRPr kumimoji="1" lang="en-US" altLang="ja-JP" dirty="0"/>
          </a:p>
          <a:p>
            <a:r>
              <a:rPr kumimoji="1" lang="ja-JP" altLang="en-US" dirty="0"/>
              <a:t>件数・売上・仕入の合計を表示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E9A1038-7B90-83F2-683D-B93676957C31}"/>
              </a:ext>
            </a:extLst>
          </p:cNvPr>
          <p:cNvSpPr txBox="1"/>
          <p:nvPr/>
        </p:nvSpPr>
        <p:spPr>
          <a:xfrm>
            <a:off x="508138" y="30117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⑤</a:t>
            </a:r>
          </a:p>
        </p:txBody>
      </p:sp>
    </p:spTree>
    <p:extLst>
      <p:ext uri="{BB962C8B-B14F-4D97-AF65-F5344CB8AC3E}">
        <p14:creationId xmlns:p14="http://schemas.microsoft.com/office/powerpoint/2010/main" val="3722163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F48C423-95F6-907E-4DD2-B193DC75F6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108" y="1155065"/>
            <a:ext cx="5287092" cy="5032375"/>
          </a:xfrm>
          <a:prstGeom prst="rect">
            <a:avLst/>
          </a:prstGeom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50ED07B-A2ED-53FD-D5B0-A80492166A51}"/>
              </a:ext>
            </a:extLst>
          </p:cNvPr>
          <p:cNvSpPr/>
          <p:nvPr/>
        </p:nvSpPr>
        <p:spPr>
          <a:xfrm>
            <a:off x="5033554" y="1010194"/>
            <a:ext cx="1428206" cy="54167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EE9516BF-8AC3-E14E-2B3B-CB8CF2F3DFA9}"/>
              </a:ext>
            </a:extLst>
          </p:cNvPr>
          <p:cNvSpPr/>
          <p:nvPr/>
        </p:nvSpPr>
        <p:spPr>
          <a:xfrm>
            <a:off x="1110342" y="1162594"/>
            <a:ext cx="1850572" cy="4088675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A810CFF-C171-1EBC-61F1-70FA4F757820}"/>
              </a:ext>
            </a:extLst>
          </p:cNvPr>
          <p:cNvSpPr txBox="1"/>
          <p:nvPr/>
        </p:nvSpPr>
        <p:spPr>
          <a:xfrm>
            <a:off x="4618056" y="970399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①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9CF2858-B0B4-F737-2646-2048D3A25BBC}"/>
              </a:ext>
            </a:extLst>
          </p:cNvPr>
          <p:cNvSpPr txBox="1"/>
          <p:nvPr/>
        </p:nvSpPr>
        <p:spPr>
          <a:xfrm>
            <a:off x="659227" y="1010194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solidFill>
                  <a:schemeClr val="accent1"/>
                </a:solidFill>
              </a:rPr>
              <a:t>②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4589B5F-A768-3639-C612-54DB68D24200}"/>
              </a:ext>
            </a:extLst>
          </p:cNvPr>
          <p:cNvSpPr txBox="1"/>
          <p:nvPr/>
        </p:nvSpPr>
        <p:spPr>
          <a:xfrm>
            <a:off x="7313930" y="3072229"/>
            <a:ext cx="480131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①～④までの作業をしていたファイルの</a:t>
            </a:r>
            <a:endParaRPr kumimoji="1" lang="en-US" altLang="ja-JP" dirty="0"/>
          </a:p>
          <a:p>
            <a:r>
              <a:rPr kumimoji="1" lang="ja-JP" altLang="en-US" dirty="0">
                <a:solidFill>
                  <a:srgbClr val="FF0000"/>
                </a:solidFill>
              </a:rPr>
              <a:t>①</a:t>
            </a:r>
            <a:r>
              <a:rPr kumimoji="1" lang="ja-JP" altLang="en-US" dirty="0"/>
              <a:t>の行から</a:t>
            </a:r>
            <a:r>
              <a:rPr kumimoji="1" lang="ja-JP" altLang="en-US" dirty="0">
                <a:solidFill>
                  <a:schemeClr val="accent1"/>
                </a:solidFill>
              </a:rPr>
              <a:t>②</a:t>
            </a:r>
            <a:r>
              <a:rPr kumimoji="1" lang="ja-JP" altLang="en-US" dirty="0"/>
              <a:t>の「</a:t>
            </a:r>
            <a:r>
              <a:rPr kumimoji="1" lang="en-US" altLang="ja-JP" dirty="0"/>
              <a:t>2019</a:t>
            </a:r>
            <a:r>
              <a:rPr kumimoji="1" lang="ja-JP" altLang="en-US" dirty="0"/>
              <a:t>年</a:t>
            </a:r>
            <a:r>
              <a:rPr kumimoji="1" lang="en-US" altLang="ja-JP" dirty="0"/>
              <a:t>2</a:t>
            </a:r>
            <a:r>
              <a:rPr kumimoji="1" lang="ja-JP" altLang="en-US" dirty="0"/>
              <a:t>月」の</a:t>
            </a:r>
            <a:endParaRPr kumimoji="1" lang="en-US" altLang="ja-JP" dirty="0"/>
          </a:p>
          <a:p>
            <a:r>
              <a:rPr lang="ja-JP" altLang="en-US" dirty="0"/>
              <a:t>件数、仕入額、売上額の合計を関数で計算</a:t>
            </a:r>
            <a:r>
              <a:rPr lang="en-US" altLang="ja-JP" dirty="0"/>
              <a:t>…</a:t>
            </a:r>
          </a:p>
          <a:p>
            <a:endParaRPr kumimoji="1" lang="en-US" altLang="ja-JP" dirty="0"/>
          </a:p>
          <a:p>
            <a:r>
              <a:rPr lang="ja-JP" altLang="en-US" dirty="0"/>
              <a:t>というものを</a:t>
            </a:r>
            <a:r>
              <a:rPr lang="en-US" altLang="ja-JP" dirty="0"/>
              <a:t>2</a:t>
            </a:r>
            <a:r>
              <a:rPr lang="ja-JP" altLang="en-US" dirty="0"/>
              <a:t>か月目、</a:t>
            </a:r>
            <a:r>
              <a:rPr lang="en-US" altLang="ja-JP" dirty="0"/>
              <a:t>3</a:t>
            </a:r>
            <a:r>
              <a:rPr lang="ja-JP" altLang="en-US" dirty="0"/>
              <a:t>か月目</a:t>
            </a:r>
            <a:r>
              <a:rPr lang="en-US" altLang="ja-JP" dirty="0"/>
              <a:t>…</a:t>
            </a:r>
          </a:p>
          <a:p>
            <a:r>
              <a:rPr lang="ja-JP" altLang="en-US" dirty="0"/>
              <a:t>と伸ばしていく</a:t>
            </a:r>
            <a:endParaRPr kumimoji="1"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7365377-EF5E-2894-02EB-D477AEF2A33E}"/>
              </a:ext>
            </a:extLst>
          </p:cNvPr>
          <p:cNvSpPr txBox="1"/>
          <p:nvPr/>
        </p:nvSpPr>
        <p:spPr>
          <a:xfrm>
            <a:off x="659227" y="53122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⑤補足</a:t>
            </a:r>
          </a:p>
        </p:txBody>
      </p:sp>
    </p:spTree>
    <p:extLst>
      <p:ext uri="{BB962C8B-B14F-4D97-AF65-F5344CB8AC3E}">
        <p14:creationId xmlns:p14="http://schemas.microsoft.com/office/powerpoint/2010/main" val="964811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AC46E8F1-379F-CB00-CA4F-437EAF2AD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298" y="409303"/>
            <a:ext cx="7106047" cy="554300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B02FB16-37E2-A1A6-86FF-FF50651A5BB1}"/>
              </a:ext>
            </a:extLst>
          </p:cNvPr>
          <p:cNvSpPr txBox="1"/>
          <p:nvPr/>
        </p:nvSpPr>
        <p:spPr>
          <a:xfrm>
            <a:off x="8342811" y="2333897"/>
            <a:ext cx="31854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別ファイルに数値貼り付け</a:t>
            </a:r>
            <a:endParaRPr kumimoji="1" lang="en-US" altLang="ja-JP" dirty="0"/>
          </a:p>
          <a:p>
            <a:r>
              <a:rPr kumimoji="1" lang="ja-JP" altLang="en-US" dirty="0"/>
              <a:t>（色分けは年度の変わり目を</a:t>
            </a:r>
            <a:endParaRPr kumimoji="1" lang="en-US" altLang="ja-JP" dirty="0"/>
          </a:p>
          <a:p>
            <a:r>
              <a:rPr lang="ja-JP" altLang="en-US" dirty="0"/>
              <a:t>見やすくするため</a:t>
            </a:r>
            <a:r>
              <a:rPr kumimoji="1" lang="ja-JP" altLang="en-US" dirty="0"/>
              <a:t>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0E84569-215D-6140-B4E3-ADE1585D2F55}"/>
              </a:ext>
            </a:extLst>
          </p:cNvPr>
          <p:cNvSpPr txBox="1"/>
          <p:nvPr/>
        </p:nvSpPr>
        <p:spPr>
          <a:xfrm>
            <a:off x="365760" y="687977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⑥</a:t>
            </a:r>
          </a:p>
        </p:txBody>
      </p:sp>
    </p:spTree>
    <p:extLst>
      <p:ext uri="{BB962C8B-B14F-4D97-AF65-F5344CB8AC3E}">
        <p14:creationId xmlns:p14="http://schemas.microsoft.com/office/powerpoint/2010/main" val="1057016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214B590-4E97-C3E7-84BB-A345FBEB7B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379" y="814745"/>
            <a:ext cx="7413758" cy="5228509"/>
          </a:xfrm>
          <a:prstGeom prst="rect">
            <a:avLst/>
          </a:prstGeom>
        </p:spPr>
      </p:pic>
      <p:sp>
        <p:nvSpPr>
          <p:cNvPr id="5" name="矢印: 右 4">
            <a:extLst>
              <a:ext uri="{FF2B5EF4-FFF2-40B4-BE49-F238E27FC236}">
                <a16:creationId xmlns:a16="http://schemas.microsoft.com/office/drawing/2014/main" id="{1E4338F5-4A50-08C4-33AD-9BB6F516216F}"/>
              </a:ext>
            </a:extLst>
          </p:cNvPr>
          <p:cNvSpPr/>
          <p:nvPr/>
        </p:nvSpPr>
        <p:spPr>
          <a:xfrm rot="10800000">
            <a:off x="8482149" y="3037114"/>
            <a:ext cx="827314" cy="6204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67E3DD4-31F7-C587-95BF-168000D2BCEE}"/>
              </a:ext>
            </a:extLst>
          </p:cNvPr>
          <p:cNvSpPr txBox="1"/>
          <p:nvPr/>
        </p:nvSpPr>
        <p:spPr>
          <a:xfrm>
            <a:off x="9423092" y="2967334"/>
            <a:ext cx="28232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表に該当数値を入力し</a:t>
            </a:r>
            <a:endParaRPr kumimoji="1" lang="en-US" altLang="ja-JP" dirty="0"/>
          </a:p>
          <a:p>
            <a:r>
              <a:rPr lang="ja-JP" altLang="en-US" dirty="0"/>
              <a:t>下の「</a:t>
            </a:r>
            <a:r>
              <a:rPr lang="en-US" altLang="ja-JP" dirty="0"/>
              <a:t>LTV1</a:t>
            </a:r>
            <a:r>
              <a:rPr lang="ja-JP" altLang="en-US" dirty="0"/>
              <a:t>」という表で</a:t>
            </a:r>
            <a:endParaRPr lang="en-US" altLang="ja-JP" dirty="0"/>
          </a:p>
          <a:p>
            <a:r>
              <a:rPr kumimoji="1" lang="en-US" altLang="ja-JP" dirty="0"/>
              <a:t>1</a:t>
            </a:r>
            <a:r>
              <a:rPr kumimoji="1" lang="ja-JP" altLang="en-US" dirty="0"/>
              <a:t>社あたりの売上や</a:t>
            </a:r>
            <a:endParaRPr kumimoji="1" lang="en-US" altLang="ja-JP" dirty="0"/>
          </a:p>
          <a:p>
            <a:r>
              <a:rPr kumimoji="1" lang="ja-JP" altLang="en-US" dirty="0"/>
              <a:t>粗利益の計算をする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152733C-A73C-E1F6-F778-51CD5E0E4C05}"/>
              </a:ext>
            </a:extLst>
          </p:cNvPr>
          <p:cNvSpPr txBox="1"/>
          <p:nvPr/>
        </p:nvSpPr>
        <p:spPr>
          <a:xfrm>
            <a:off x="452761" y="48827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/>
              <a:t>⑦</a:t>
            </a:r>
          </a:p>
        </p:txBody>
      </p:sp>
    </p:spTree>
    <p:extLst>
      <p:ext uri="{BB962C8B-B14F-4D97-AF65-F5344CB8AC3E}">
        <p14:creationId xmlns:p14="http://schemas.microsoft.com/office/powerpoint/2010/main" val="38392665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172</Words>
  <Application>Microsoft Office PowerPoint</Application>
  <PresentationFormat>ワイド画面</PresentationFormat>
  <Paragraphs>34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1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森 彩乃</dc:creator>
  <cp:lastModifiedBy>森 彩乃</cp:lastModifiedBy>
  <cp:revision>1</cp:revision>
  <dcterms:created xsi:type="dcterms:W3CDTF">2023-04-18T05:28:09Z</dcterms:created>
  <dcterms:modified xsi:type="dcterms:W3CDTF">2023-04-18T07:32:01Z</dcterms:modified>
</cp:coreProperties>
</file>