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Lst>
  <p:sldSz cx="6858000" cy="9144000" type="screen4x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5" d="100"/>
          <a:sy n="65" d="100"/>
        </p:scale>
        <p:origin x="2453"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E3426F81-95A4-432E-BA75-9D992674ED1F}" type="datetimeFigureOut">
              <a:rPr kumimoji="1" lang="ja-JP" altLang="en-US" smtClean="0"/>
              <a:t>2022/4/3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2E323B7-E8F7-49B3-A8DD-C0A448E8CD14}" type="slidenum">
              <a:rPr kumimoji="1" lang="ja-JP" altLang="en-US" smtClean="0"/>
              <a:t>‹#›</a:t>
            </a:fld>
            <a:endParaRPr kumimoji="1" lang="ja-JP" altLang="en-US"/>
          </a:p>
        </p:txBody>
      </p:sp>
    </p:spTree>
    <p:extLst>
      <p:ext uri="{BB962C8B-B14F-4D97-AF65-F5344CB8AC3E}">
        <p14:creationId xmlns:p14="http://schemas.microsoft.com/office/powerpoint/2010/main" val="27917020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3426F81-95A4-432E-BA75-9D992674ED1F}" type="datetimeFigureOut">
              <a:rPr kumimoji="1" lang="ja-JP" altLang="en-US" smtClean="0"/>
              <a:t>2022/4/3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2E323B7-E8F7-49B3-A8DD-C0A448E8CD14}" type="slidenum">
              <a:rPr kumimoji="1" lang="ja-JP" altLang="en-US" smtClean="0"/>
              <a:t>‹#›</a:t>
            </a:fld>
            <a:endParaRPr kumimoji="1" lang="ja-JP" altLang="en-US"/>
          </a:p>
        </p:txBody>
      </p:sp>
    </p:spTree>
    <p:extLst>
      <p:ext uri="{BB962C8B-B14F-4D97-AF65-F5344CB8AC3E}">
        <p14:creationId xmlns:p14="http://schemas.microsoft.com/office/powerpoint/2010/main" val="2622170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3426F81-95A4-432E-BA75-9D992674ED1F}" type="datetimeFigureOut">
              <a:rPr kumimoji="1" lang="ja-JP" altLang="en-US" smtClean="0"/>
              <a:t>2022/4/3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2E323B7-E8F7-49B3-A8DD-C0A448E8CD14}" type="slidenum">
              <a:rPr kumimoji="1" lang="ja-JP" altLang="en-US" smtClean="0"/>
              <a:t>‹#›</a:t>
            </a:fld>
            <a:endParaRPr kumimoji="1" lang="ja-JP" altLang="en-US"/>
          </a:p>
        </p:txBody>
      </p:sp>
    </p:spTree>
    <p:extLst>
      <p:ext uri="{BB962C8B-B14F-4D97-AF65-F5344CB8AC3E}">
        <p14:creationId xmlns:p14="http://schemas.microsoft.com/office/powerpoint/2010/main" val="2988767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E3426F81-95A4-432E-BA75-9D992674ED1F}" type="datetimeFigureOut">
              <a:rPr kumimoji="1" lang="ja-JP" altLang="en-US" smtClean="0"/>
              <a:t>2022/4/3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2E323B7-E8F7-49B3-A8DD-C0A448E8CD14}" type="slidenum">
              <a:rPr kumimoji="1" lang="ja-JP" altLang="en-US" smtClean="0"/>
              <a:t>‹#›</a:t>
            </a:fld>
            <a:endParaRPr kumimoji="1" lang="ja-JP" altLang="en-US"/>
          </a:p>
        </p:txBody>
      </p:sp>
    </p:spTree>
    <p:extLst>
      <p:ext uri="{BB962C8B-B14F-4D97-AF65-F5344CB8AC3E}">
        <p14:creationId xmlns:p14="http://schemas.microsoft.com/office/powerpoint/2010/main" val="39181410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340100"/>
            <a:ext cx="2901255" cy="4912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340100"/>
            <a:ext cx="2915543" cy="4912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E3426F81-95A4-432E-BA75-9D992674ED1F}" type="datetimeFigureOut">
              <a:rPr kumimoji="1" lang="ja-JP" altLang="en-US" smtClean="0"/>
              <a:t>2022/4/3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2E323B7-E8F7-49B3-A8DD-C0A448E8CD14}" type="slidenum">
              <a:rPr kumimoji="1" lang="ja-JP" altLang="en-US" smtClean="0"/>
              <a:t>‹#›</a:t>
            </a:fld>
            <a:endParaRPr kumimoji="1" lang="ja-JP" altLang="en-US"/>
          </a:p>
        </p:txBody>
      </p:sp>
    </p:spTree>
    <p:extLst>
      <p:ext uri="{BB962C8B-B14F-4D97-AF65-F5344CB8AC3E}">
        <p14:creationId xmlns:p14="http://schemas.microsoft.com/office/powerpoint/2010/main" val="4014678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E3426F81-95A4-432E-BA75-9D992674ED1F}" type="datetimeFigureOut">
              <a:rPr kumimoji="1" lang="ja-JP" altLang="en-US" smtClean="0"/>
              <a:t>2022/4/3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2E323B7-E8F7-49B3-A8DD-C0A448E8CD14}" type="slidenum">
              <a:rPr kumimoji="1" lang="ja-JP" altLang="en-US" smtClean="0"/>
              <a:t>‹#›</a:t>
            </a:fld>
            <a:endParaRPr kumimoji="1" lang="ja-JP" altLang="en-US"/>
          </a:p>
        </p:txBody>
      </p:sp>
    </p:spTree>
    <p:extLst>
      <p:ext uri="{BB962C8B-B14F-4D97-AF65-F5344CB8AC3E}">
        <p14:creationId xmlns:p14="http://schemas.microsoft.com/office/powerpoint/2010/main" val="741773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426F81-95A4-432E-BA75-9D992674ED1F}" type="datetimeFigureOut">
              <a:rPr kumimoji="1" lang="ja-JP" altLang="en-US" smtClean="0"/>
              <a:t>2022/4/3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2E323B7-E8F7-49B3-A8DD-C0A448E8CD14}" type="slidenum">
              <a:rPr kumimoji="1" lang="ja-JP" altLang="en-US" smtClean="0"/>
              <a:t>‹#›</a:t>
            </a:fld>
            <a:endParaRPr kumimoji="1" lang="ja-JP" altLang="en-US"/>
          </a:p>
        </p:txBody>
      </p:sp>
    </p:spTree>
    <p:extLst>
      <p:ext uri="{BB962C8B-B14F-4D97-AF65-F5344CB8AC3E}">
        <p14:creationId xmlns:p14="http://schemas.microsoft.com/office/powerpoint/2010/main" val="173521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3426F81-95A4-432E-BA75-9D992674ED1F}" type="datetimeFigureOut">
              <a:rPr kumimoji="1" lang="ja-JP" altLang="en-US" smtClean="0"/>
              <a:t>2022/4/3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2E323B7-E8F7-49B3-A8DD-C0A448E8CD14}" type="slidenum">
              <a:rPr kumimoji="1" lang="ja-JP" altLang="en-US" smtClean="0"/>
              <a:t>‹#›</a:t>
            </a:fld>
            <a:endParaRPr kumimoji="1" lang="ja-JP" altLang="en-US"/>
          </a:p>
        </p:txBody>
      </p:sp>
    </p:spTree>
    <p:extLst>
      <p:ext uri="{BB962C8B-B14F-4D97-AF65-F5344CB8AC3E}">
        <p14:creationId xmlns:p14="http://schemas.microsoft.com/office/powerpoint/2010/main" val="4019661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3426F81-95A4-432E-BA75-9D992674ED1F}" type="datetimeFigureOut">
              <a:rPr kumimoji="1" lang="ja-JP" altLang="en-US" smtClean="0"/>
              <a:t>2022/4/3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2E323B7-E8F7-49B3-A8DD-C0A448E8CD14}" type="slidenum">
              <a:rPr kumimoji="1" lang="ja-JP" altLang="en-US" smtClean="0"/>
              <a:t>‹#›</a:t>
            </a:fld>
            <a:endParaRPr kumimoji="1" lang="ja-JP" altLang="en-US"/>
          </a:p>
        </p:txBody>
      </p:sp>
    </p:spTree>
    <p:extLst>
      <p:ext uri="{BB962C8B-B14F-4D97-AF65-F5344CB8AC3E}">
        <p14:creationId xmlns:p14="http://schemas.microsoft.com/office/powerpoint/2010/main" val="3107635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3426F81-95A4-432E-BA75-9D992674ED1F}" type="datetimeFigureOut">
              <a:rPr kumimoji="1" lang="ja-JP" altLang="en-US" smtClean="0"/>
              <a:t>2022/4/3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2E323B7-E8F7-49B3-A8DD-C0A448E8CD14}" type="slidenum">
              <a:rPr kumimoji="1" lang="ja-JP" altLang="en-US" smtClean="0"/>
              <a:t>‹#›</a:t>
            </a:fld>
            <a:endParaRPr kumimoji="1" lang="ja-JP" altLang="en-US"/>
          </a:p>
        </p:txBody>
      </p:sp>
    </p:spTree>
    <p:extLst>
      <p:ext uri="{BB962C8B-B14F-4D97-AF65-F5344CB8AC3E}">
        <p14:creationId xmlns:p14="http://schemas.microsoft.com/office/powerpoint/2010/main" val="269532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3426F81-95A4-432E-BA75-9D992674ED1F}" type="datetimeFigureOut">
              <a:rPr kumimoji="1" lang="ja-JP" altLang="en-US" smtClean="0"/>
              <a:t>2022/4/3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2E323B7-E8F7-49B3-A8DD-C0A448E8CD14}" type="slidenum">
              <a:rPr kumimoji="1" lang="ja-JP" altLang="en-US" smtClean="0"/>
              <a:t>‹#›</a:t>
            </a:fld>
            <a:endParaRPr kumimoji="1" lang="ja-JP" altLang="en-US"/>
          </a:p>
        </p:txBody>
      </p:sp>
    </p:spTree>
    <p:extLst>
      <p:ext uri="{BB962C8B-B14F-4D97-AF65-F5344CB8AC3E}">
        <p14:creationId xmlns:p14="http://schemas.microsoft.com/office/powerpoint/2010/main" val="3188558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E3426F81-95A4-432E-BA75-9D992674ED1F}" type="datetimeFigureOut">
              <a:rPr kumimoji="1" lang="ja-JP" altLang="en-US" smtClean="0"/>
              <a:t>2022/4/3</a:t>
            </a:fld>
            <a:endParaRPr kumimoji="1" lang="ja-JP" alt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A2E323B7-E8F7-49B3-A8DD-C0A448E8CD14}" type="slidenum">
              <a:rPr kumimoji="1" lang="ja-JP" altLang="en-US" smtClean="0"/>
              <a:t>‹#›</a:t>
            </a:fld>
            <a:endParaRPr kumimoji="1" lang="ja-JP" altLang="en-US"/>
          </a:p>
        </p:txBody>
      </p:sp>
    </p:spTree>
    <p:extLst>
      <p:ext uri="{BB962C8B-B14F-4D97-AF65-F5344CB8AC3E}">
        <p14:creationId xmlns:p14="http://schemas.microsoft.com/office/powerpoint/2010/main" val="211773453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字幕 2">
            <a:extLst>
              <a:ext uri="{FF2B5EF4-FFF2-40B4-BE49-F238E27FC236}">
                <a16:creationId xmlns:a16="http://schemas.microsoft.com/office/drawing/2014/main" id="{2B0194B3-4014-4069-8D31-87F441B51E84}"/>
              </a:ext>
            </a:extLst>
          </p:cNvPr>
          <p:cNvSpPr>
            <a:spLocks noGrp="1"/>
          </p:cNvSpPr>
          <p:nvPr>
            <p:ph type="subTitle" idx="1"/>
          </p:nvPr>
        </p:nvSpPr>
        <p:spPr>
          <a:xfrm>
            <a:off x="116825" y="1597679"/>
            <a:ext cx="6942827" cy="1645925"/>
          </a:xfrm>
        </p:spPr>
        <p:txBody>
          <a:bodyPr>
            <a:normAutofit/>
          </a:bodyPr>
          <a:lstStyle/>
          <a:p>
            <a:pPr algn="l"/>
            <a:r>
              <a:rPr lang="ja-JP" altLang="en-US" sz="1100" b="0" i="0" dirty="0">
                <a:solidFill>
                  <a:srgbClr val="050505"/>
                </a:solidFill>
                <a:effectLst/>
                <a:latin typeface="inherit"/>
              </a:rPr>
              <a:t>盛岡スコーレ高等学校の調理科の生徒がまほら岩手に出張！！</a:t>
            </a:r>
            <a:endParaRPr lang="en-US" altLang="ja-JP" sz="1100" b="0" i="0" dirty="0">
              <a:solidFill>
                <a:srgbClr val="050505"/>
              </a:solidFill>
              <a:effectLst/>
              <a:latin typeface="inherit"/>
            </a:endParaRPr>
          </a:p>
          <a:p>
            <a:pPr algn="l"/>
            <a:r>
              <a:rPr lang="ja-JP" altLang="en-US" sz="1100" b="0" i="0" dirty="0">
                <a:solidFill>
                  <a:srgbClr val="050505"/>
                </a:solidFill>
                <a:effectLst/>
                <a:latin typeface="inherit"/>
              </a:rPr>
              <a:t>２０２１年からスタートした高校生レストラン♪♪</a:t>
            </a:r>
            <a:endParaRPr lang="en-US" altLang="ja-JP" sz="1100" b="0" i="0" dirty="0">
              <a:solidFill>
                <a:srgbClr val="050505"/>
              </a:solidFill>
              <a:effectLst/>
              <a:latin typeface="inherit"/>
            </a:endParaRPr>
          </a:p>
          <a:p>
            <a:pPr algn="l"/>
            <a:r>
              <a:rPr lang="ja-JP" altLang="en-US" sz="1100" b="0" i="0" dirty="0">
                <a:solidFill>
                  <a:srgbClr val="050505"/>
                </a:solidFill>
                <a:effectLst/>
                <a:latin typeface="inherit"/>
              </a:rPr>
              <a:t>今年は、学校とまほら岩手の交互開催です！！</a:t>
            </a:r>
            <a:endParaRPr lang="en-US" altLang="ja-JP" sz="1100" b="0" i="0" dirty="0">
              <a:solidFill>
                <a:srgbClr val="050505"/>
              </a:solidFill>
              <a:effectLst/>
              <a:latin typeface="inherit"/>
            </a:endParaRPr>
          </a:p>
          <a:p>
            <a:pPr algn="l"/>
            <a:r>
              <a:rPr lang="ja-JP" altLang="en-US" sz="1100" dirty="0">
                <a:solidFill>
                  <a:srgbClr val="050505"/>
                </a:solidFill>
                <a:latin typeface="inherit"/>
              </a:rPr>
              <a:t>地元の旬の食材をふんだんにご利用いただきます！</a:t>
            </a:r>
            <a:endParaRPr lang="en-US" altLang="ja-JP" sz="1100" b="0" i="0" dirty="0">
              <a:solidFill>
                <a:srgbClr val="050505"/>
              </a:solidFill>
              <a:effectLst/>
              <a:latin typeface="inherit"/>
            </a:endParaRPr>
          </a:p>
          <a:p>
            <a:pPr algn="l"/>
            <a:r>
              <a:rPr lang="ja-JP" altLang="en-US" sz="1100" dirty="0">
                <a:solidFill>
                  <a:srgbClr val="050505"/>
                </a:solidFill>
                <a:latin typeface="inherit"/>
              </a:rPr>
              <a:t>下記イベントを同時開催！もちろん食事のみの利用も</a:t>
            </a:r>
            <a:r>
              <a:rPr lang="en-US" altLang="ja-JP" sz="1100" dirty="0">
                <a:solidFill>
                  <a:srgbClr val="050505"/>
                </a:solidFill>
                <a:latin typeface="inherit"/>
              </a:rPr>
              <a:t>OK</a:t>
            </a:r>
            <a:r>
              <a:rPr lang="ja-JP" altLang="en-US" sz="1100" dirty="0">
                <a:solidFill>
                  <a:srgbClr val="050505"/>
                </a:solidFill>
                <a:latin typeface="inherit"/>
              </a:rPr>
              <a:t>です！！</a:t>
            </a:r>
            <a:endParaRPr lang="en-US" altLang="ja-JP" sz="1100" b="0" i="0" dirty="0">
              <a:solidFill>
                <a:srgbClr val="050505"/>
              </a:solidFill>
              <a:effectLst/>
              <a:latin typeface="inherit"/>
            </a:endParaRPr>
          </a:p>
        </p:txBody>
      </p:sp>
      <p:pic>
        <p:nvPicPr>
          <p:cNvPr id="5" name="図 4">
            <a:extLst>
              <a:ext uri="{FF2B5EF4-FFF2-40B4-BE49-F238E27FC236}">
                <a16:creationId xmlns:a16="http://schemas.microsoft.com/office/drawing/2014/main" id="{0FC12196-DAD9-4B5A-9E8B-6D37DA5C44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651760">
            <a:off x="146886" y="295658"/>
            <a:ext cx="1420729" cy="263098"/>
          </a:xfrm>
          <a:prstGeom prst="rect">
            <a:avLst/>
          </a:prstGeom>
        </p:spPr>
      </p:pic>
      <p:sp>
        <p:nvSpPr>
          <p:cNvPr id="7" name="タイトル 6">
            <a:extLst>
              <a:ext uri="{FF2B5EF4-FFF2-40B4-BE49-F238E27FC236}">
                <a16:creationId xmlns:a16="http://schemas.microsoft.com/office/drawing/2014/main" id="{EB3AE848-00CC-4C98-A4E7-646FED1C8BA0}"/>
              </a:ext>
            </a:extLst>
          </p:cNvPr>
          <p:cNvSpPr>
            <a:spLocks noGrp="1"/>
          </p:cNvSpPr>
          <p:nvPr>
            <p:ph type="ctrTitle"/>
          </p:nvPr>
        </p:nvSpPr>
        <p:spPr>
          <a:xfrm>
            <a:off x="363373" y="-1591734"/>
            <a:ext cx="5829300" cy="3183467"/>
          </a:xfrm>
        </p:spPr>
        <p:txBody>
          <a:bodyPr>
            <a:noAutofit/>
          </a:bodyPr>
          <a:lstStyle/>
          <a:p>
            <a:r>
              <a:rPr lang="ja-JP" altLang="en-US" sz="2800" dirty="0">
                <a:latin typeface="07ロゴたいぷゴシック7" panose="02000600000000000000" pitchFamily="50" charset="-128"/>
                <a:ea typeface="07ロゴたいぷゴシック7" panose="02000600000000000000" pitchFamily="50" charset="-128"/>
              </a:rPr>
              <a:t>高校生レストラン</a:t>
            </a:r>
            <a:br>
              <a:rPr lang="en-US" altLang="ja-JP" sz="2800" dirty="0">
                <a:latin typeface="07ロゴたいぷゴシック7" panose="02000600000000000000" pitchFamily="50" charset="-128"/>
                <a:ea typeface="07ロゴたいぷゴシック7" panose="02000600000000000000" pitchFamily="50" charset="-128"/>
              </a:rPr>
            </a:br>
            <a:r>
              <a:rPr lang="ja-JP" altLang="en-US" sz="2800" b="0" i="0" dirty="0">
                <a:solidFill>
                  <a:srgbClr val="050505"/>
                </a:solidFill>
                <a:effectLst/>
                <a:latin typeface="07ロゴたいぷゴシック7" panose="02000600000000000000" pitchFamily="50" charset="-128"/>
                <a:ea typeface="07ロゴたいぷゴシック7" panose="02000600000000000000" pitchFamily="50" charset="-128"/>
              </a:rPr>
              <a:t> Ｔａｂｌｅ ｄｅ </a:t>
            </a:r>
            <a:r>
              <a:rPr lang="en-US" altLang="ja-JP" sz="2800" b="0" i="0" dirty="0">
                <a:solidFill>
                  <a:srgbClr val="050505"/>
                </a:solidFill>
                <a:effectLst/>
                <a:latin typeface="07ロゴたいぷゴシック7" panose="02000600000000000000" pitchFamily="50" charset="-128"/>
                <a:ea typeface="07ロゴたいぷゴシック7" panose="02000600000000000000" pitchFamily="50" charset="-128"/>
              </a:rPr>
              <a:t>ΣΧΟΛΗ</a:t>
            </a:r>
            <a:br>
              <a:rPr lang="en-US" altLang="ja-JP" sz="2800" b="0" i="0" dirty="0">
                <a:solidFill>
                  <a:srgbClr val="050505"/>
                </a:solidFill>
                <a:effectLst/>
                <a:latin typeface="07ロゴたいぷゴシック7" panose="02000600000000000000" pitchFamily="50" charset="-128"/>
                <a:ea typeface="07ロゴたいぷゴシック7" panose="02000600000000000000" pitchFamily="50" charset="-128"/>
              </a:rPr>
            </a:br>
            <a:r>
              <a:rPr lang="ja-JP" altLang="en-US" sz="1800" b="0" i="0" dirty="0">
                <a:solidFill>
                  <a:srgbClr val="050505"/>
                </a:solidFill>
                <a:effectLst/>
                <a:latin typeface="07ロゴたいぷゴシック7" panose="02000600000000000000" pitchFamily="50" charset="-128"/>
                <a:ea typeface="07ロゴたいぷゴシック7" panose="02000600000000000000" pitchFamily="50" charset="-128"/>
              </a:rPr>
              <a:t>（ターブル・ド・スコーレ） </a:t>
            </a:r>
            <a:br>
              <a:rPr lang="en-US" altLang="ja-JP" sz="1800" b="0" i="0" dirty="0">
                <a:solidFill>
                  <a:srgbClr val="050505"/>
                </a:solidFill>
                <a:effectLst/>
                <a:latin typeface="07ロゴたいぷゴシック7" panose="02000600000000000000" pitchFamily="50" charset="-128"/>
                <a:ea typeface="07ロゴたいぷゴシック7" panose="02000600000000000000" pitchFamily="50" charset="-128"/>
              </a:rPr>
            </a:br>
            <a:r>
              <a:rPr lang="ja-JP" altLang="en-US" sz="1800" b="0" i="0" dirty="0">
                <a:solidFill>
                  <a:srgbClr val="050505"/>
                </a:solidFill>
                <a:effectLst/>
                <a:latin typeface="07ロゴたいぷゴシック7" panose="02000600000000000000" pitchFamily="50" charset="-128"/>
                <a:ea typeface="07ロゴたいぷゴシック7" panose="02000600000000000000" pitchFamily="50" charset="-128"/>
              </a:rPr>
              <a:t>～スコーレの食卓～ </a:t>
            </a:r>
            <a:endParaRPr lang="ja-JP" altLang="en-US" sz="2800" dirty="0">
              <a:latin typeface="07ロゴたいぷゴシック7" panose="02000600000000000000" pitchFamily="50" charset="-128"/>
              <a:ea typeface="07ロゴたいぷゴシック7" panose="02000600000000000000" pitchFamily="50" charset="-128"/>
            </a:endParaRPr>
          </a:p>
        </p:txBody>
      </p:sp>
      <p:pic>
        <p:nvPicPr>
          <p:cNvPr id="9" name="図 8">
            <a:extLst>
              <a:ext uri="{FF2B5EF4-FFF2-40B4-BE49-F238E27FC236}">
                <a16:creationId xmlns:a16="http://schemas.microsoft.com/office/drawing/2014/main" id="{91F86D01-D35A-4563-BC05-416CE39F0405}"/>
              </a:ext>
            </a:extLst>
          </p:cNvPr>
          <p:cNvPicPr>
            <a:picLocks noChangeAspect="1"/>
          </p:cNvPicPr>
          <p:nvPr/>
        </p:nvPicPr>
        <p:blipFill>
          <a:blip r:embed="rId3"/>
          <a:stretch>
            <a:fillRect/>
          </a:stretch>
        </p:blipFill>
        <p:spPr>
          <a:xfrm rot="811571">
            <a:off x="5002460" y="192663"/>
            <a:ext cx="1694624" cy="397681"/>
          </a:xfrm>
          <a:prstGeom prst="rect">
            <a:avLst/>
          </a:prstGeom>
        </p:spPr>
      </p:pic>
      <p:pic>
        <p:nvPicPr>
          <p:cNvPr id="12" name="図 11">
            <a:extLst>
              <a:ext uri="{FF2B5EF4-FFF2-40B4-BE49-F238E27FC236}">
                <a16:creationId xmlns:a16="http://schemas.microsoft.com/office/drawing/2014/main" id="{49F6394B-4484-45BE-AE3A-482C244158C1}"/>
              </a:ext>
            </a:extLst>
          </p:cNvPr>
          <p:cNvPicPr>
            <a:picLocks noChangeAspect="1"/>
          </p:cNvPicPr>
          <p:nvPr/>
        </p:nvPicPr>
        <p:blipFill>
          <a:blip r:embed="rId4"/>
          <a:stretch>
            <a:fillRect/>
          </a:stretch>
        </p:blipFill>
        <p:spPr>
          <a:xfrm>
            <a:off x="5826369" y="1213170"/>
            <a:ext cx="630012" cy="735396"/>
          </a:xfrm>
          <a:prstGeom prst="rect">
            <a:avLst/>
          </a:prstGeom>
        </p:spPr>
      </p:pic>
      <p:sp>
        <p:nvSpPr>
          <p:cNvPr id="13" name="テキスト ボックス 12">
            <a:extLst>
              <a:ext uri="{FF2B5EF4-FFF2-40B4-BE49-F238E27FC236}">
                <a16:creationId xmlns:a16="http://schemas.microsoft.com/office/drawing/2014/main" id="{7E8BA3B5-2AE8-4F96-852E-8CDA8BA4F62E}"/>
              </a:ext>
            </a:extLst>
          </p:cNvPr>
          <p:cNvSpPr txBox="1"/>
          <p:nvPr/>
        </p:nvSpPr>
        <p:spPr>
          <a:xfrm>
            <a:off x="5694515" y="1948566"/>
            <a:ext cx="893719" cy="461665"/>
          </a:xfrm>
          <a:prstGeom prst="rect">
            <a:avLst/>
          </a:prstGeom>
          <a:noFill/>
        </p:spPr>
        <p:txBody>
          <a:bodyPr wrap="square" rtlCol="0">
            <a:spAutoFit/>
          </a:bodyPr>
          <a:lstStyle/>
          <a:p>
            <a:r>
              <a:rPr kumimoji="1" lang="en-US" altLang="ja-JP" sz="800" dirty="0"/>
              <a:t>※</a:t>
            </a:r>
            <a:r>
              <a:rPr kumimoji="1" lang="ja-JP" altLang="en-US" sz="800" dirty="0"/>
              <a:t>スコーレの</a:t>
            </a:r>
            <a:r>
              <a:rPr kumimoji="1" lang="en-US" altLang="ja-JP" sz="800" dirty="0"/>
              <a:t>I</a:t>
            </a:r>
            <a:r>
              <a:rPr kumimoji="1" lang="ja-JP" altLang="en-US" sz="800" dirty="0"/>
              <a:t>最新情報はこちらから！</a:t>
            </a:r>
          </a:p>
        </p:txBody>
      </p:sp>
      <p:sp>
        <p:nvSpPr>
          <p:cNvPr id="19" name="正方形/長方形 18">
            <a:extLst>
              <a:ext uri="{FF2B5EF4-FFF2-40B4-BE49-F238E27FC236}">
                <a16:creationId xmlns:a16="http://schemas.microsoft.com/office/drawing/2014/main" id="{D924A7E0-1C05-45CF-AAD0-0FA4342C0ED7}"/>
              </a:ext>
            </a:extLst>
          </p:cNvPr>
          <p:cNvSpPr/>
          <p:nvPr/>
        </p:nvSpPr>
        <p:spPr>
          <a:xfrm>
            <a:off x="2236249" y="7276373"/>
            <a:ext cx="1960517" cy="1730325"/>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882DA78E-448D-4E36-A1A7-A53EB9537ACF}"/>
              </a:ext>
            </a:extLst>
          </p:cNvPr>
          <p:cNvSpPr/>
          <p:nvPr/>
        </p:nvSpPr>
        <p:spPr>
          <a:xfrm>
            <a:off x="4416700" y="7276375"/>
            <a:ext cx="2171534" cy="173032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a:extLst>
              <a:ext uri="{FF2B5EF4-FFF2-40B4-BE49-F238E27FC236}">
                <a16:creationId xmlns:a16="http://schemas.microsoft.com/office/drawing/2014/main" id="{B6B45874-E860-4890-97A2-C91D2BD96741}"/>
              </a:ext>
            </a:extLst>
          </p:cNvPr>
          <p:cNvSpPr/>
          <p:nvPr/>
        </p:nvSpPr>
        <p:spPr>
          <a:xfrm>
            <a:off x="146735" y="4126959"/>
            <a:ext cx="6511839" cy="3004045"/>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a:extLst>
              <a:ext uri="{FF2B5EF4-FFF2-40B4-BE49-F238E27FC236}">
                <a16:creationId xmlns:a16="http://schemas.microsoft.com/office/drawing/2014/main" id="{9437BF29-FD8E-4C5C-ABA6-BCFF6860D78C}"/>
              </a:ext>
            </a:extLst>
          </p:cNvPr>
          <p:cNvSpPr/>
          <p:nvPr/>
        </p:nvSpPr>
        <p:spPr>
          <a:xfrm>
            <a:off x="146737" y="7276374"/>
            <a:ext cx="1960517" cy="173032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a:extLst>
              <a:ext uri="{FF2B5EF4-FFF2-40B4-BE49-F238E27FC236}">
                <a16:creationId xmlns:a16="http://schemas.microsoft.com/office/drawing/2014/main" id="{F68FDCE4-8CBA-4D99-86F5-2B278668E8A9}"/>
              </a:ext>
            </a:extLst>
          </p:cNvPr>
          <p:cNvSpPr txBox="1"/>
          <p:nvPr/>
        </p:nvSpPr>
        <p:spPr>
          <a:xfrm>
            <a:off x="228632" y="4400053"/>
            <a:ext cx="5744350" cy="1815882"/>
          </a:xfrm>
          <a:prstGeom prst="rect">
            <a:avLst/>
          </a:prstGeom>
          <a:noFill/>
        </p:spPr>
        <p:txBody>
          <a:bodyPr wrap="square" rtlCol="0">
            <a:spAutoFit/>
          </a:bodyPr>
          <a:lstStyle/>
          <a:p>
            <a:pPr algn="l"/>
            <a:r>
              <a:rPr lang="en-US" altLang="ja-JP" sz="1400" b="0" i="0" dirty="0">
                <a:solidFill>
                  <a:srgbClr val="050505"/>
                </a:solidFill>
                <a:effectLst/>
                <a:latin typeface="inherit"/>
              </a:rPr>
              <a:t>5</a:t>
            </a:r>
            <a:r>
              <a:rPr lang="ja-JP" altLang="en-US" sz="1400" b="0" i="0" dirty="0">
                <a:solidFill>
                  <a:srgbClr val="050505"/>
                </a:solidFill>
                <a:effectLst/>
                <a:latin typeface="inherit"/>
              </a:rPr>
              <a:t>月</a:t>
            </a:r>
            <a:r>
              <a:rPr lang="en-US" altLang="ja-JP" sz="1400" b="0" i="0" dirty="0">
                <a:solidFill>
                  <a:srgbClr val="050505"/>
                </a:solidFill>
                <a:effectLst/>
                <a:latin typeface="inherit"/>
              </a:rPr>
              <a:t>14</a:t>
            </a:r>
            <a:r>
              <a:rPr lang="ja-JP" altLang="en-US" sz="1400" b="0" i="0" dirty="0">
                <a:solidFill>
                  <a:srgbClr val="050505"/>
                </a:solidFill>
                <a:effectLst/>
                <a:latin typeface="inherit"/>
              </a:rPr>
              <a:t>日（土）山菜</a:t>
            </a:r>
            <a:r>
              <a:rPr lang="ja-JP" altLang="en-US" sz="1400" dirty="0">
                <a:solidFill>
                  <a:srgbClr val="050505"/>
                </a:solidFill>
                <a:latin typeface="inherit"/>
              </a:rPr>
              <a:t>ガールと山菜</a:t>
            </a:r>
            <a:r>
              <a:rPr lang="ja-JP" altLang="en-US" sz="1400" b="0" i="0" dirty="0">
                <a:solidFill>
                  <a:srgbClr val="050505"/>
                </a:solidFill>
                <a:effectLst/>
                <a:latin typeface="inherit"/>
              </a:rPr>
              <a:t>トレッキング</a:t>
            </a:r>
            <a:endParaRPr lang="en-US" altLang="ja-JP" sz="1400" b="0" i="0" dirty="0">
              <a:solidFill>
                <a:srgbClr val="050505"/>
              </a:solidFill>
              <a:effectLst/>
              <a:latin typeface="inherit"/>
            </a:endParaRPr>
          </a:p>
          <a:p>
            <a:pPr algn="l"/>
            <a:endParaRPr lang="en-US" altLang="ja-JP" sz="1400" dirty="0">
              <a:solidFill>
                <a:srgbClr val="050505"/>
              </a:solidFill>
              <a:latin typeface="inherit"/>
            </a:endParaRPr>
          </a:p>
          <a:p>
            <a:pPr algn="l"/>
            <a:r>
              <a:rPr lang="en-US" altLang="ja-JP" sz="1400" dirty="0">
                <a:solidFill>
                  <a:srgbClr val="050505"/>
                </a:solidFill>
                <a:latin typeface="inherit"/>
              </a:rPr>
              <a:t>10:00 </a:t>
            </a:r>
            <a:r>
              <a:rPr lang="ja-JP" altLang="en-US" sz="1400" dirty="0">
                <a:solidFill>
                  <a:srgbClr val="050505"/>
                </a:solidFill>
                <a:latin typeface="inherit"/>
              </a:rPr>
              <a:t>こもれび館　集合</a:t>
            </a:r>
            <a:endParaRPr lang="en-US" altLang="ja-JP" sz="1400" dirty="0">
              <a:solidFill>
                <a:srgbClr val="050505"/>
              </a:solidFill>
              <a:latin typeface="inherit"/>
            </a:endParaRPr>
          </a:p>
          <a:p>
            <a:pPr algn="l"/>
            <a:r>
              <a:rPr lang="ja-JP" altLang="en-US" sz="1400" b="0" i="0" dirty="0">
                <a:solidFill>
                  <a:srgbClr val="050505"/>
                </a:solidFill>
                <a:effectLst/>
                <a:latin typeface="inherit"/>
              </a:rPr>
              <a:t>　　  山菜トレッキング～まほら岩手の山菜をご紹介～</a:t>
            </a:r>
            <a:endParaRPr lang="en-US" altLang="ja-JP" sz="1400" b="0" i="0" dirty="0">
              <a:solidFill>
                <a:srgbClr val="050505"/>
              </a:solidFill>
              <a:effectLst/>
              <a:latin typeface="inherit"/>
            </a:endParaRPr>
          </a:p>
          <a:p>
            <a:pPr algn="l"/>
            <a:r>
              <a:rPr lang="en-US" altLang="ja-JP" sz="1400" dirty="0">
                <a:solidFill>
                  <a:srgbClr val="050505"/>
                </a:solidFill>
                <a:latin typeface="inherit"/>
              </a:rPr>
              <a:t>12:00</a:t>
            </a:r>
            <a:r>
              <a:rPr lang="ja-JP" altLang="en-US" sz="1400" dirty="0">
                <a:solidFill>
                  <a:srgbClr val="050505"/>
                </a:solidFill>
                <a:latin typeface="inherit"/>
              </a:rPr>
              <a:t> こもれび館　昼食</a:t>
            </a:r>
            <a:endParaRPr lang="en-US" altLang="ja-JP" sz="1400" dirty="0">
              <a:solidFill>
                <a:srgbClr val="050505"/>
              </a:solidFill>
              <a:latin typeface="inherit"/>
            </a:endParaRPr>
          </a:p>
          <a:p>
            <a:pPr algn="l"/>
            <a:r>
              <a:rPr lang="en-US" altLang="ja-JP" sz="1400" dirty="0">
                <a:solidFill>
                  <a:srgbClr val="050505"/>
                </a:solidFill>
                <a:latin typeface="inherit"/>
              </a:rPr>
              <a:t>            </a:t>
            </a:r>
            <a:r>
              <a:rPr lang="ja-JP" altLang="en-US" sz="1400" dirty="0">
                <a:solidFill>
                  <a:srgbClr val="050505"/>
                </a:solidFill>
                <a:latin typeface="inherit"/>
              </a:rPr>
              <a:t>調理科の先生から調理方法を伝授！</a:t>
            </a:r>
            <a:endParaRPr lang="en-US" altLang="ja-JP" sz="1400" dirty="0">
              <a:solidFill>
                <a:srgbClr val="050505"/>
              </a:solidFill>
              <a:latin typeface="inherit"/>
            </a:endParaRPr>
          </a:p>
          <a:p>
            <a:pPr algn="l"/>
            <a:r>
              <a:rPr lang="en-US" altLang="ja-JP" sz="1400" b="0" i="0" dirty="0">
                <a:solidFill>
                  <a:srgbClr val="050505"/>
                </a:solidFill>
                <a:effectLst/>
                <a:latin typeface="inherit"/>
              </a:rPr>
              <a:t>13:30</a:t>
            </a:r>
            <a:r>
              <a:rPr lang="ja-JP" altLang="en-US" sz="1400" dirty="0">
                <a:solidFill>
                  <a:srgbClr val="050505"/>
                </a:solidFill>
                <a:latin typeface="inherit"/>
              </a:rPr>
              <a:t> 解散</a:t>
            </a:r>
            <a:endParaRPr lang="en-US" altLang="ja-JP" sz="1400" b="0" i="0" dirty="0">
              <a:solidFill>
                <a:srgbClr val="050505"/>
              </a:solidFill>
              <a:effectLst/>
              <a:latin typeface="inherit"/>
            </a:endParaRPr>
          </a:p>
          <a:p>
            <a:pPr algn="l"/>
            <a:r>
              <a:rPr lang="ja-JP" altLang="en-US" sz="1400" dirty="0">
                <a:solidFill>
                  <a:srgbClr val="050505"/>
                </a:solidFill>
                <a:latin typeface="inherit"/>
              </a:rPr>
              <a:t>　　</a:t>
            </a:r>
            <a:r>
              <a:rPr lang="ja-JP" altLang="en-US" sz="1400" b="0" i="0" dirty="0">
                <a:solidFill>
                  <a:srgbClr val="050505"/>
                </a:solidFill>
                <a:effectLst/>
                <a:latin typeface="inherit"/>
              </a:rPr>
              <a:t>　</a:t>
            </a:r>
          </a:p>
        </p:txBody>
      </p:sp>
      <p:sp>
        <p:nvSpPr>
          <p:cNvPr id="25" name="テキスト ボックス 24">
            <a:extLst>
              <a:ext uri="{FF2B5EF4-FFF2-40B4-BE49-F238E27FC236}">
                <a16:creationId xmlns:a16="http://schemas.microsoft.com/office/drawing/2014/main" id="{0523659B-98E5-4747-BC0E-7D976F9A7BFC}"/>
              </a:ext>
            </a:extLst>
          </p:cNvPr>
          <p:cNvSpPr txBox="1"/>
          <p:nvPr/>
        </p:nvSpPr>
        <p:spPr>
          <a:xfrm>
            <a:off x="228632" y="7361441"/>
            <a:ext cx="1878622" cy="1477328"/>
          </a:xfrm>
          <a:prstGeom prst="rect">
            <a:avLst/>
          </a:prstGeom>
          <a:noFill/>
        </p:spPr>
        <p:txBody>
          <a:bodyPr wrap="square">
            <a:spAutoFit/>
          </a:bodyPr>
          <a:lstStyle/>
          <a:p>
            <a:pPr algn="l"/>
            <a:r>
              <a:rPr lang="en-US" altLang="ja-JP" sz="1400" b="0" i="0" dirty="0">
                <a:solidFill>
                  <a:srgbClr val="050505"/>
                </a:solidFill>
                <a:effectLst/>
                <a:latin typeface="inherit"/>
              </a:rPr>
              <a:t>7</a:t>
            </a:r>
            <a:r>
              <a:rPr lang="ja-JP" altLang="en-US" sz="1400" b="0" i="0" dirty="0">
                <a:solidFill>
                  <a:srgbClr val="050505"/>
                </a:solidFill>
                <a:effectLst/>
                <a:latin typeface="inherit"/>
              </a:rPr>
              <a:t>月</a:t>
            </a:r>
            <a:r>
              <a:rPr lang="en-US" altLang="ja-JP" sz="1400" b="0" i="0" dirty="0">
                <a:solidFill>
                  <a:srgbClr val="050505"/>
                </a:solidFill>
                <a:effectLst/>
                <a:latin typeface="inherit"/>
              </a:rPr>
              <a:t>16</a:t>
            </a:r>
            <a:r>
              <a:rPr lang="ja-JP" altLang="en-US" sz="1400" b="0" i="0" dirty="0">
                <a:solidFill>
                  <a:srgbClr val="050505"/>
                </a:solidFill>
                <a:effectLst/>
                <a:latin typeface="inherit"/>
              </a:rPr>
              <a:t>日（土）　</a:t>
            </a:r>
            <a:endParaRPr lang="en-US" altLang="ja-JP" sz="1400" b="0" i="0" dirty="0">
              <a:solidFill>
                <a:srgbClr val="050505"/>
              </a:solidFill>
              <a:effectLst/>
              <a:latin typeface="inherit"/>
            </a:endParaRPr>
          </a:p>
          <a:p>
            <a:pPr algn="l"/>
            <a:r>
              <a:rPr lang="ja-JP" altLang="en-US" sz="1400" b="0" i="0" dirty="0">
                <a:solidFill>
                  <a:srgbClr val="050505"/>
                </a:solidFill>
                <a:effectLst/>
                <a:latin typeface="inherit"/>
              </a:rPr>
              <a:t>チャレンジマルシェ</a:t>
            </a:r>
            <a:endParaRPr lang="en-US" altLang="ja-JP" sz="1400" b="0" i="0" dirty="0">
              <a:solidFill>
                <a:srgbClr val="050505"/>
              </a:solidFill>
              <a:effectLst/>
              <a:latin typeface="inherit"/>
            </a:endParaRPr>
          </a:p>
          <a:p>
            <a:pPr algn="l"/>
            <a:endParaRPr lang="en-US" altLang="ja-JP" sz="1400" b="0" i="0" dirty="0">
              <a:solidFill>
                <a:srgbClr val="050505"/>
              </a:solidFill>
              <a:effectLst/>
              <a:latin typeface="inherit"/>
            </a:endParaRPr>
          </a:p>
          <a:p>
            <a:pPr algn="ctr"/>
            <a:r>
              <a:rPr lang="ja-JP" altLang="en-US" sz="1200" b="0" i="0" dirty="0">
                <a:solidFill>
                  <a:srgbClr val="050505"/>
                </a:solidFill>
                <a:effectLst/>
                <a:latin typeface="inherit"/>
              </a:rPr>
              <a:t>学生やこれから起業したい方のミニマルシェ！農産物やハンドメイド！</a:t>
            </a:r>
            <a:endParaRPr lang="en-US" altLang="ja-JP" sz="1200" b="0" i="0" dirty="0">
              <a:solidFill>
                <a:srgbClr val="050505"/>
              </a:solidFill>
              <a:effectLst/>
              <a:latin typeface="inherit"/>
            </a:endParaRPr>
          </a:p>
          <a:p>
            <a:pPr algn="ctr"/>
            <a:r>
              <a:rPr lang="ja-JP" altLang="en-US" sz="1200" dirty="0">
                <a:solidFill>
                  <a:srgbClr val="050505"/>
                </a:solidFill>
                <a:latin typeface="inherit"/>
              </a:rPr>
              <a:t>出店者募集中！！</a:t>
            </a:r>
            <a:endParaRPr lang="ja-JP" altLang="en-US" sz="1200" b="0" i="0" dirty="0">
              <a:solidFill>
                <a:srgbClr val="050505"/>
              </a:solidFill>
              <a:effectLst/>
              <a:latin typeface="inherit"/>
            </a:endParaRPr>
          </a:p>
        </p:txBody>
      </p:sp>
      <p:sp>
        <p:nvSpPr>
          <p:cNvPr id="27" name="テキスト ボックス 26">
            <a:extLst>
              <a:ext uri="{FF2B5EF4-FFF2-40B4-BE49-F238E27FC236}">
                <a16:creationId xmlns:a16="http://schemas.microsoft.com/office/drawing/2014/main" id="{8B59031A-C2B3-4BE3-BDDF-919BC21573FE}"/>
              </a:ext>
            </a:extLst>
          </p:cNvPr>
          <p:cNvSpPr txBox="1"/>
          <p:nvPr/>
        </p:nvSpPr>
        <p:spPr>
          <a:xfrm>
            <a:off x="2236249" y="7276373"/>
            <a:ext cx="2069081" cy="1508105"/>
          </a:xfrm>
          <a:prstGeom prst="rect">
            <a:avLst/>
          </a:prstGeom>
          <a:noFill/>
        </p:spPr>
        <p:txBody>
          <a:bodyPr wrap="square">
            <a:spAutoFit/>
          </a:bodyPr>
          <a:lstStyle/>
          <a:p>
            <a:pPr algn="l"/>
            <a:r>
              <a:rPr lang="en-US" altLang="ja-JP" sz="1400" b="0" i="0" dirty="0">
                <a:solidFill>
                  <a:srgbClr val="050505"/>
                </a:solidFill>
                <a:effectLst/>
                <a:latin typeface="inherit"/>
              </a:rPr>
              <a:t>9</a:t>
            </a:r>
            <a:r>
              <a:rPr lang="ja-JP" altLang="en-US" sz="1400" b="0" i="0" dirty="0">
                <a:solidFill>
                  <a:srgbClr val="050505"/>
                </a:solidFill>
                <a:effectLst/>
                <a:latin typeface="inherit"/>
              </a:rPr>
              <a:t>月</a:t>
            </a:r>
            <a:r>
              <a:rPr lang="en-US" altLang="ja-JP" sz="1400" b="0" i="0" dirty="0">
                <a:solidFill>
                  <a:srgbClr val="050505"/>
                </a:solidFill>
                <a:effectLst/>
                <a:latin typeface="inherit"/>
              </a:rPr>
              <a:t>10</a:t>
            </a:r>
            <a:r>
              <a:rPr lang="ja-JP" altLang="en-US" sz="1400" b="0" i="0" dirty="0">
                <a:solidFill>
                  <a:srgbClr val="050505"/>
                </a:solidFill>
                <a:effectLst/>
                <a:latin typeface="inherit"/>
              </a:rPr>
              <a:t>日（土）　</a:t>
            </a:r>
            <a:endParaRPr lang="en-US" altLang="ja-JP" sz="1400" dirty="0">
              <a:solidFill>
                <a:srgbClr val="050505"/>
              </a:solidFill>
              <a:latin typeface="inherit"/>
            </a:endParaRPr>
          </a:p>
          <a:p>
            <a:pPr algn="l"/>
            <a:r>
              <a:rPr lang="ja-JP" altLang="en-US" sz="1400" b="0" i="0" dirty="0">
                <a:solidFill>
                  <a:srgbClr val="050505"/>
                </a:solidFill>
                <a:effectLst/>
                <a:latin typeface="inherit"/>
              </a:rPr>
              <a:t>★キャンプ</a:t>
            </a:r>
            <a:r>
              <a:rPr lang="en-US" altLang="ja-JP" sz="1400" b="0" i="0" dirty="0">
                <a:solidFill>
                  <a:srgbClr val="050505"/>
                </a:solidFill>
                <a:effectLst/>
                <a:latin typeface="inherit"/>
              </a:rPr>
              <a:t>YOUTUBER</a:t>
            </a:r>
            <a:endParaRPr lang="en-US" altLang="ja-JP" sz="1400" dirty="0">
              <a:solidFill>
                <a:srgbClr val="050505"/>
              </a:solidFill>
              <a:latin typeface="inherit"/>
            </a:endParaRPr>
          </a:p>
          <a:p>
            <a:pPr algn="l"/>
            <a:r>
              <a:rPr lang="ja-JP" altLang="en-US" sz="1400" b="0" i="0" dirty="0">
                <a:solidFill>
                  <a:srgbClr val="050505"/>
                </a:solidFill>
                <a:effectLst/>
                <a:latin typeface="inherit"/>
              </a:rPr>
              <a:t>いずみさんとキャンプ談義！</a:t>
            </a:r>
            <a:endParaRPr lang="en-US" altLang="ja-JP" sz="1400" b="0" i="0" dirty="0">
              <a:solidFill>
                <a:srgbClr val="050505"/>
              </a:solidFill>
              <a:effectLst/>
              <a:latin typeface="inherit"/>
            </a:endParaRPr>
          </a:p>
          <a:p>
            <a:pPr algn="l"/>
            <a:endParaRPr lang="en-US" altLang="ja-JP" sz="1400" dirty="0">
              <a:solidFill>
                <a:srgbClr val="050505"/>
              </a:solidFill>
              <a:latin typeface="inherit"/>
            </a:endParaRPr>
          </a:p>
          <a:p>
            <a:pPr algn="l"/>
            <a:r>
              <a:rPr lang="ja-JP" altLang="en-US" sz="1100" b="0" i="0" dirty="0">
                <a:solidFill>
                  <a:srgbClr val="050505"/>
                </a:solidFill>
                <a:effectLst/>
                <a:latin typeface="inherit"/>
              </a:rPr>
              <a:t>キャンプのわからないあれこれを聞いてみよう！</a:t>
            </a:r>
            <a:endParaRPr lang="en-US" altLang="ja-JP" sz="1100" b="0" i="0" dirty="0">
              <a:solidFill>
                <a:srgbClr val="050505"/>
              </a:solidFill>
              <a:effectLst/>
              <a:latin typeface="inherit"/>
            </a:endParaRPr>
          </a:p>
        </p:txBody>
      </p:sp>
      <p:sp>
        <p:nvSpPr>
          <p:cNvPr id="29" name="テキスト ボックス 28">
            <a:extLst>
              <a:ext uri="{FF2B5EF4-FFF2-40B4-BE49-F238E27FC236}">
                <a16:creationId xmlns:a16="http://schemas.microsoft.com/office/drawing/2014/main" id="{91184A53-D0D9-4F8F-A6E1-2405CBBA568A}"/>
              </a:ext>
            </a:extLst>
          </p:cNvPr>
          <p:cNvSpPr txBox="1"/>
          <p:nvPr/>
        </p:nvSpPr>
        <p:spPr>
          <a:xfrm>
            <a:off x="4416699" y="7361441"/>
            <a:ext cx="2171534" cy="1661993"/>
          </a:xfrm>
          <a:prstGeom prst="rect">
            <a:avLst/>
          </a:prstGeom>
          <a:noFill/>
        </p:spPr>
        <p:txBody>
          <a:bodyPr wrap="square">
            <a:spAutoFit/>
          </a:bodyPr>
          <a:lstStyle/>
          <a:p>
            <a:pPr algn="l"/>
            <a:r>
              <a:rPr lang="en-US" altLang="ja-JP" sz="1400" b="0" i="0" dirty="0">
                <a:solidFill>
                  <a:srgbClr val="050505"/>
                </a:solidFill>
                <a:effectLst/>
                <a:latin typeface="inherit"/>
              </a:rPr>
              <a:t>9</a:t>
            </a:r>
            <a:r>
              <a:rPr lang="ja-JP" altLang="en-US" sz="1400" b="0" i="0" dirty="0">
                <a:solidFill>
                  <a:srgbClr val="050505"/>
                </a:solidFill>
                <a:effectLst/>
                <a:latin typeface="inherit"/>
              </a:rPr>
              <a:t>月</a:t>
            </a:r>
            <a:r>
              <a:rPr lang="en-US" altLang="ja-JP" sz="1400" b="0" i="0" dirty="0">
                <a:solidFill>
                  <a:srgbClr val="050505"/>
                </a:solidFill>
                <a:effectLst/>
                <a:latin typeface="inherit"/>
              </a:rPr>
              <a:t>10</a:t>
            </a:r>
            <a:r>
              <a:rPr lang="ja-JP" altLang="en-US" sz="1400" b="0" i="0" dirty="0">
                <a:solidFill>
                  <a:srgbClr val="050505"/>
                </a:solidFill>
                <a:effectLst/>
                <a:latin typeface="inherit"/>
              </a:rPr>
              <a:t>日、</a:t>
            </a:r>
            <a:r>
              <a:rPr lang="en-US" altLang="ja-JP" sz="1400" b="0" i="0" dirty="0">
                <a:solidFill>
                  <a:srgbClr val="050505"/>
                </a:solidFill>
                <a:effectLst/>
                <a:latin typeface="inherit"/>
              </a:rPr>
              <a:t>10</a:t>
            </a:r>
            <a:r>
              <a:rPr lang="ja-JP" altLang="en-US" sz="1400" b="0" i="0" dirty="0">
                <a:solidFill>
                  <a:srgbClr val="050505"/>
                </a:solidFill>
                <a:effectLst/>
                <a:latin typeface="inherit"/>
              </a:rPr>
              <a:t>月</a:t>
            </a:r>
            <a:r>
              <a:rPr lang="en-US" altLang="ja-JP" sz="1400" b="0" i="0" dirty="0">
                <a:solidFill>
                  <a:srgbClr val="050505"/>
                </a:solidFill>
                <a:effectLst/>
                <a:latin typeface="inherit"/>
              </a:rPr>
              <a:t>1</a:t>
            </a:r>
            <a:r>
              <a:rPr lang="ja-JP" altLang="en-US" sz="1400" b="0" i="0" dirty="0">
                <a:solidFill>
                  <a:srgbClr val="050505"/>
                </a:solidFill>
                <a:effectLst/>
                <a:latin typeface="inherit"/>
              </a:rPr>
              <a:t>日（土）　</a:t>
            </a:r>
            <a:endParaRPr lang="en-US" altLang="ja-JP" dirty="0">
              <a:solidFill>
                <a:srgbClr val="050505"/>
              </a:solidFill>
              <a:latin typeface="inherit"/>
            </a:endParaRPr>
          </a:p>
          <a:p>
            <a:pPr algn="l"/>
            <a:r>
              <a:rPr lang="ja-JP" altLang="en-US" sz="1400" b="0" i="0" dirty="0">
                <a:solidFill>
                  <a:srgbClr val="050505"/>
                </a:solidFill>
                <a:effectLst/>
                <a:latin typeface="inherit"/>
              </a:rPr>
              <a:t>きのこ王子ときのこトレッキング</a:t>
            </a:r>
            <a:endParaRPr lang="en-US" altLang="ja-JP" sz="1400" b="0" i="0" dirty="0">
              <a:solidFill>
                <a:srgbClr val="050505"/>
              </a:solidFill>
              <a:effectLst/>
              <a:latin typeface="inherit"/>
            </a:endParaRPr>
          </a:p>
          <a:p>
            <a:pPr algn="l"/>
            <a:r>
              <a:rPr lang="ja-JP" altLang="en-US" sz="1200" dirty="0">
                <a:solidFill>
                  <a:srgbClr val="050505"/>
                </a:solidFill>
                <a:latin typeface="inherit"/>
              </a:rPr>
              <a:t>講師：高橋久祐さん</a:t>
            </a:r>
            <a:endParaRPr lang="en-US" altLang="ja-JP" sz="1200" b="0" i="0" dirty="0">
              <a:solidFill>
                <a:srgbClr val="050505"/>
              </a:solidFill>
              <a:effectLst/>
              <a:latin typeface="inherit"/>
            </a:endParaRPr>
          </a:p>
          <a:p>
            <a:r>
              <a:rPr lang="en-US" altLang="ja-JP" sz="1200" b="0" i="0" dirty="0">
                <a:solidFill>
                  <a:srgbClr val="050505"/>
                </a:solidFill>
                <a:effectLst/>
                <a:latin typeface="inherit"/>
              </a:rPr>
              <a:t>9</a:t>
            </a:r>
            <a:r>
              <a:rPr lang="ja-JP" altLang="en-US" sz="1200" dirty="0">
                <a:solidFill>
                  <a:srgbClr val="050505"/>
                </a:solidFill>
                <a:latin typeface="inherit"/>
              </a:rPr>
              <a:t>月：</a:t>
            </a:r>
            <a:r>
              <a:rPr lang="ja-JP" altLang="en-US" sz="1200" b="0" i="0" dirty="0">
                <a:solidFill>
                  <a:srgbClr val="050505"/>
                </a:solidFill>
                <a:effectLst/>
                <a:latin typeface="inherit"/>
              </a:rPr>
              <a:t>マニアに大人気夏きのこを探しに行こう！</a:t>
            </a:r>
            <a:endParaRPr lang="en-US" altLang="ja-JP" sz="1200" b="0" i="0" dirty="0">
              <a:solidFill>
                <a:srgbClr val="050505"/>
              </a:solidFill>
              <a:effectLst/>
              <a:latin typeface="inherit"/>
            </a:endParaRPr>
          </a:p>
          <a:p>
            <a:r>
              <a:rPr lang="en-US" altLang="ja-JP" sz="1200" dirty="0">
                <a:solidFill>
                  <a:srgbClr val="050505"/>
                </a:solidFill>
                <a:latin typeface="inherit"/>
              </a:rPr>
              <a:t>10</a:t>
            </a:r>
            <a:r>
              <a:rPr lang="ja-JP" altLang="en-US" sz="1200" dirty="0">
                <a:solidFill>
                  <a:srgbClr val="050505"/>
                </a:solidFill>
                <a:latin typeface="inherit"/>
              </a:rPr>
              <a:t>月：秋の天然きのこを</a:t>
            </a:r>
            <a:endParaRPr lang="en-US" altLang="ja-JP" sz="1200" dirty="0">
              <a:solidFill>
                <a:srgbClr val="050505"/>
              </a:solidFill>
              <a:latin typeface="inherit"/>
            </a:endParaRPr>
          </a:p>
          <a:p>
            <a:r>
              <a:rPr lang="ja-JP" altLang="en-US" sz="1200" b="0" i="0" dirty="0">
                <a:solidFill>
                  <a:srgbClr val="050505"/>
                </a:solidFill>
                <a:effectLst/>
                <a:latin typeface="inherit"/>
              </a:rPr>
              <a:t>探しに行こう！</a:t>
            </a:r>
          </a:p>
        </p:txBody>
      </p:sp>
      <p:sp>
        <p:nvSpPr>
          <p:cNvPr id="31" name="テキスト ボックス 30">
            <a:extLst>
              <a:ext uri="{FF2B5EF4-FFF2-40B4-BE49-F238E27FC236}">
                <a16:creationId xmlns:a16="http://schemas.microsoft.com/office/drawing/2014/main" id="{E1C73C87-58AA-474D-A280-512B287B7A1F}"/>
              </a:ext>
            </a:extLst>
          </p:cNvPr>
          <p:cNvSpPr txBox="1"/>
          <p:nvPr/>
        </p:nvSpPr>
        <p:spPr>
          <a:xfrm>
            <a:off x="146735" y="2941632"/>
            <a:ext cx="6277706" cy="1200329"/>
          </a:xfrm>
          <a:prstGeom prst="rect">
            <a:avLst/>
          </a:prstGeom>
          <a:noFill/>
        </p:spPr>
        <p:txBody>
          <a:bodyPr wrap="square">
            <a:spAutoFit/>
          </a:bodyPr>
          <a:lstStyle/>
          <a:p>
            <a:pPr algn="ctr"/>
            <a:r>
              <a:rPr kumimoji="1" lang="ja-JP" altLang="en-US" sz="1800" dirty="0"/>
              <a:t>高校生レストラン</a:t>
            </a:r>
            <a:r>
              <a:rPr kumimoji="1" lang="en-US" altLang="ja-JP" sz="1800" dirty="0"/>
              <a:t>【</a:t>
            </a:r>
            <a:r>
              <a:rPr lang="ja-JP" altLang="en-US" sz="1800" b="0" i="0" dirty="0">
                <a:solidFill>
                  <a:srgbClr val="050505"/>
                </a:solidFill>
                <a:effectLst/>
                <a:latin typeface="07ロゴたいぷゴシック7" panose="02000600000000000000" pitchFamily="50" charset="-128"/>
                <a:ea typeface="07ロゴたいぷゴシック7" panose="02000600000000000000" pitchFamily="50" charset="-128"/>
              </a:rPr>
              <a:t>Ｔａｂｌｅ ｄｅ </a:t>
            </a:r>
            <a:r>
              <a:rPr lang="en-US" altLang="ja-JP" sz="1800" b="0" i="0" dirty="0">
                <a:solidFill>
                  <a:srgbClr val="050505"/>
                </a:solidFill>
                <a:effectLst/>
                <a:latin typeface="07ロゴたいぷゴシック7" panose="02000600000000000000" pitchFamily="50" charset="-128"/>
                <a:ea typeface="07ロゴたいぷゴシック7" panose="02000600000000000000" pitchFamily="50" charset="-128"/>
              </a:rPr>
              <a:t>ΣΧΟΛΗ】</a:t>
            </a:r>
            <a:br>
              <a:rPr lang="en-US" altLang="ja-JP" sz="1800" b="0" i="0" dirty="0">
                <a:solidFill>
                  <a:srgbClr val="050505"/>
                </a:solidFill>
                <a:effectLst/>
                <a:latin typeface="07ロゴたいぷゴシック7" panose="02000600000000000000" pitchFamily="50" charset="-128"/>
                <a:ea typeface="07ロゴたいぷゴシック7" panose="02000600000000000000" pitchFamily="50" charset="-128"/>
              </a:rPr>
            </a:br>
            <a:r>
              <a:rPr lang="en-US" altLang="ja-JP" sz="1800" b="0" i="0" dirty="0">
                <a:solidFill>
                  <a:srgbClr val="050505"/>
                </a:solidFill>
                <a:effectLst/>
                <a:latin typeface="07ロゴたいぷゴシック7" panose="02000600000000000000" pitchFamily="50" charset="-128"/>
                <a:ea typeface="07ロゴたいぷゴシック7" panose="02000600000000000000" pitchFamily="50" charset="-128"/>
              </a:rPr>
              <a:t>5</a:t>
            </a:r>
            <a:r>
              <a:rPr lang="ja-JP" altLang="en-US" sz="1800" b="0" i="0" dirty="0">
                <a:solidFill>
                  <a:srgbClr val="050505"/>
                </a:solidFill>
                <a:effectLst/>
                <a:latin typeface="07ロゴたいぷゴシック7" panose="02000600000000000000" pitchFamily="50" charset="-128"/>
                <a:ea typeface="07ロゴたいぷゴシック7" panose="02000600000000000000" pitchFamily="50" charset="-128"/>
              </a:rPr>
              <a:t>月</a:t>
            </a:r>
            <a:r>
              <a:rPr lang="en-US" altLang="ja-JP" sz="1800" b="0" i="0" dirty="0">
                <a:solidFill>
                  <a:srgbClr val="050505"/>
                </a:solidFill>
                <a:effectLst/>
                <a:latin typeface="07ロゴたいぷゴシック7" panose="02000600000000000000" pitchFamily="50" charset="-128"/>
                <a:ea typeface="07ロゴたいぷゴシック7" panose="02000600000000000000" pitchFamily="50" charset="-128"/>
              </a:rPr>
              <a:t>14</a:t>
            </a:r>
            <a:r>
              <a:rPr lang="ja-JP" altLang="en-US" sz="1800" b="0" i="0" dirty="0">
                <a:solidFill>
                  <a:srgbClr val="050505"/>
                </a:solidFill>
                <a:effectLst/>
                <a:latin typeface="07ロゴたいぷゴシック7" panose="02000600000000000000" pitchFamily="50" charset="-128"/>
                <a:ea typeface="07ロゴたいぷゴシック7" panose="02000600000000000000" pitchFamily="50" charset="-128"/>
              </a:rPr>
              <a:t>日、</a:t>
            </a:r>
            <a:r>
              <a:rPr lang="en-US" altLang="ja-JP" sz="1800" b="0" i="0" dirty="0">
                <a:solidFill>
                  <a:srgbClr val="050505"/>
                </a:solidFill>
                <a:effectLst/>
                <a:latin typeface="07ロゴたいぷゴシック7" panose="02000600000000000000" pitchFamily="50" charset="-128"/>
                <a:ea typeface="07ロゴたいぷゴシック7" panose="02000600000000000000" pitchFamily="50" charset="-128"/>
              </a:rPr>
              <a:t>7</a:t>
            </a:r>
            <a:r>
              <a:rPr lang="ja-JP" altLang="en-US" sz="1800" b="0" i="0" dirty="0">
                <a:solidFill>
                  <a:srgbClr val="050505"/>
                </a:solidFill>
                <a:effectLst/>
                <a:latin typeface="07ロゴたいぷゴシック7" panose="02000600000000000000" pitchFamily="50" charset="-128"/>
                <a:ea typeface="07ロゴたいぷゴシック7" panose="02000600000000000000" pitchFamily="50" charset="-128"/>
              </a:rPr>
              <a:t>月</a:t>
            </a:r>
            <a:r>
              <a:rPr lang="en-US" altLang="ja-JP" sz="1800" b="0" i="0" dirty="0">
                <a:solidFill>
                  <a:srgbClr val="050505"/>
                </a:solidFill>
                <a:effectLst/>
                <a:latin typeface="07ロゴたいぷゴシック7" panose="02000600000000000000" pitchFamily="50" charset="-128"/>
                <a:ea typeface="07ロゴたいぷゴシック7" panose="02000600000000000000" pitchFamily="50" charset="-128"/>
              </a:rPr>
              <a:t>16</a:t>
            </a:r>
            <a:r>
              <a:rPr lang="ja-JP" altLang="en-US" sz="1800" b="0" i="0" dirty="0">
                <a:solidFill>
                  <a:srgbClr val="050505"/>
                </a:solidFill>
                <a:effectLst/>
                <a:latin typeface="07ロゴたいぷゴシック7" panose="02000600000000000000" pitchFamily="50" charset="-128"/>
                <a:ea typeface="07ロゴたいぷゴシック7" panose="02000600000000000000" pitchFamily="50" charset="-128"/>
              </a:rPr>
              <a:t>日、</a:t>
            </a:r>
            <a:r>
              <a:rPr lang="en-US" altLang="ja-JP" sz="1800" b="0" i="0" dirty="0">
                <a:solidFill>
                  <a:srgbClr val="050505"/>
                </a:solidFill>
                <a:effectLst/>
                <a:latin typeface="07ロゴたいぷゴシック7" panose="02000600000000000000" pitchFamily="50" charset="-128"/>
                <a:ea typeface="07ロゴたいぷゴシック7" panose="02000600000000000000" pitchFamily="50" charset="-128"/>
              </a:rPr>
              <a:t>9</a:t>
            </a:r>
            <a:r>
              <a:rPr lang="ja-JP" altLang="en-US" sz="1800" b="0" i="0" dirty="0">
                <a:solidFill>
                  <a:srgbClr val="050505"/>
                </a:solidFill>
                <a:effectLst/>
                <a:latin typeface="07ロゴたいぷゴシック7" panose="02000600000000000000" pitchFamily="50" charset="-128"/>
                <a:ea typeface="07ロゴたいぷゴシック7" panose="02000600000000000000" pitchFamily="50" charset="-128"/>
              </a:rPr>
              <a:t>月</a:t>
            </a:r>
            <a:r>
              <a:rPr lang="en-US" altLang="ja-JP" sz="1800" b="0" i="0" dirty="0">
                <a:solidFill>
                  <a:srgbClr val="050505"/>
                </a:solidFill>
                <a:effectLst/>
                <a:latin typeface="07ロゴたいぷゴシック7" panose="02000600000000000000" pitchFamily="50" charset="-128"/>
                <a:ea typeface="07ロゴたいぷゴシック7" panose="02000600000000000000" pitchFamily="50" charset="-128"/>
              </a:rPr>
              <a:t>10</a:t>
            </a:r>
            <a:r>
              <a:rPr lang="ja-JP" altLang="en-US" sz="1800" b="0" i="0" dirty="0">
                <a:solidFill>
                  <a:srgbClr val="050505"/>
                </a:solidFill>
                <a:effectLst/>
                <a:latin typeface="07ロゴたいぷゴシック7" panose="02000600000000000000" pitchFamily="50" charset="-128"/>
                <a:ea typeface="07ロゴたいぷゴシック7" panose="02000600000000000000" pitchFamily="50" charset="-128"/>
              </a:rPr>
              <a:t>日、</a:t>
            </a:r>
            <a:r>
              <a:rPr lang="en-US" altLang="ja-JP" sz="1800" b="0" i="0" dirty="0">
                <a:solidFill>
                  <a:srgbClr val="050505"/>
                </a:solidFill>
                <a:effectLst/>
                <a:latin typeface="07ロゴたいぷゴシック7" panose="02000600000000000000" pitchFamily="50" charset="-128"/>
                <a:ea typeface="07ロゴたいぷゴシック7" panose="02000600000000000000" pitchFamily="50" charset="-128"/>
              </a:rPr>
              <a:t>10</a:t>
            </a:r>
            <a:r>
              <a:rPr lang="ja-JP" altLang="en-US" sz="1800" b="0" i="0" dirty="0">
                <a:solidFill>
                  <a:srgbClr val="050505"/>
                </a:solidFill>
                <a:effectLst/>
                <a:latin typeface="07ロゴたいぷゴシック7" panose="02000600000000000000" pitchFamily="50" charset="-128"/>
                <a:ea typeface="07ロゴたいぷゴシック7" panose="02000600000000000000" pitchFamily="50" charset="-128"/>
              </a:rPr>
              <a:t>月１日</a:t>
            </a:r>
            <a:endParaRPr kumimoji="1" lang="en-US" altLang="ja-JP" sz="1800" dirty="0"/>
          </a:p>
          <a:p>
            <a:pPr algn="ctr"/>
            <a:r>
              <a:rPr kumimoji="1" lang="ja-JP" altLang="en-US" sz="1800" dirty="0"/>
              <a:t>★営業時間★</a:t>
            </a:r>
            <a:r>
              <a:rPr kumimoji="1" lang="en-US" altLang="ja-JP" sz="1800" dirty="0"/>
              <a:t>11:00-14:00</a:t>
            </a:r>
            <a:r>
              <a:rPr kumimoji="1" lang="ja-JP" altLang="en-US" sz="1800" dirty="0"/>
              <a:t>（</a:t>
            </a:r>
            <a:r>
              <a:rPr kumimoji="1" lang="en-US" altLang="ja-JP" sz="1800" dirty="0"/>
              <a:t>L.O13:30</a:t>
            </a:r>
            <a:r>
              <a:rPr kumimoji="1" lang="ja-JP" altLang="en-US" sz="1800" dirty="0"/>
              <a:t>）</a:t>
            </a:r>
            <a:endParaRPr kumimoji="1" lang="en-US" altLang="ja-JP" sz="1800" dirty="0"/>
          </a:p>
          <a:p>
            <a:pPr algn="ctr"/>
            <a:r>
              <a:rPr kumimoji="1" lang="ja-JP" altLang="en-US" sz="1800" dirty="0"/>
              <a:t>全品</a:t>
            </a:r>
            <a:r>
              <a:rPr kumimoji="1" lang="en-US" altLang="ja-JP" sz="1800" dirty="0"/>
              <a:t>700</a:t>
            </a:r>
            <a:r>
              <a:rPr kumimoji="1" lang="ja-JP" altLang="en-US" sz="1800" dirty="0"/>
              <a:t>円（税込）</a:t>
            </a:r>
            <a:endParaRPr kumimoji="1" lang="en-US" altLang="ja-JP" sz="1800" dirty="0"/>
          </a:p>
        </p:txBody>
      </p:sp>
      <p:sp>
        <p:nvSpPr>
          <p:cNvPr id="32" name="スクロール: 横 31">
            <a:extLst>
              <a:ext uri="{FF2B5EF4-FFF2-40B4-BE49-F238E27FC236}">
                <a16:creationId xmlns:a16="http://schemas.microsoft.com/office/drawing/2014/main" id="{3C5E579A-A5C8-43C0-A24F-63DE3FE02485}"/>
              </a:ext>
            </a:extLst>
          </p:cNvPr>
          <p:cNvSpPr/>
          <p:nvPr/>
        </p:nvSpPr>
        <p:spPr>
          <a:xfrm>
            <a:off x="137910" y="3912005"/>
            <a:ext cx="1585381" cy="521663"/>
          </a:xfrm>
          <a:prstGeom prst="horizontalScroll">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07ロゴたいぷゴシック7" panose="02000600000000000000" pitchFamily="50" charset="-128"/>
                <a:ea typeface="07ロゴたいぷゴシック7" panose="02000600000000000000" pitchFamily="50" charset="-128"/>
              </a:rPr>
              <a:t>同時開催イベント</a:t>
            </a:r>
          </a:p>
        </p:txBody>
      </p:sp>
      <p:pic>
        <p:nvPicPr>
          <p:cNvPr id="34" name="図 33">
            <a:extLst>
              <a:ext uri="{FF2B5EF4-FFF2-40B4-BE49-F238E27FC236}">
                <a16:creationId xmlns:a16="http://schemas.microsoft.com/office/drawing/2014/main" id="{F61F05DF-DEE2-41C0-A28A-F071B18977E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82325" y="4425429"/>
            <a:ext cx="1475153" cy="1106365"/>
          </a:xfrm>
          <a:prstGeom prst="ellipse">
            <a:avLst/>
          </a:prstGeom>
          <a:ln>
            <a:noFill/>
          </a:ln>
          <a:effectLst>
            <a:softEdge rad="112500"/>
          </a:effectLst>
        </p:spPr>
      </p:pic>
      <p:pic>
        <p:nvPicPr>
          <p:cNvPr id="36" name="図 35">
            <a:extLst>
              <a:ext uri="{FF2B5EF4-FFF2-40B4-BE49-F238E27FC236}">
                <a16:creationId xmlns:a16="http://schemas.microsoft.com/office/drawing/2014/main" id="{6D3AFAB5-98E2-42ED-8566-EC35541B7B2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20562" y="1733316"/>
            <a:ext cx="1475155" cy="1106366"/>
          </a:xfrm>
          <a:prstGeom prst="ellipse">
            <a:avLst/>
          </a:prstGeom>
          <a:ln>
            <a:noFill/>
          </a:ln>
          <a:effectLst>
            <a:softEdge rad="112500"/>
          </a:effectLst>
        </p:spPr>
      </p:pic>
      <p:pic>
        <p:nvPicPr>
          <p:cNvPr id="38" name="図 37">
            <a:extLst>
              <a:ext uri="{FF2B5EF4-FFF2-40B4-BE49-F238E27FC236}">
                <a16:creationId xmlns:a16="http://schemas.microsoft.com/office/drawing/2014/main" id="{B0624826-2DDD-49D9-B798-1B5D486DE13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8632" y="5873704"/>
            <a:ext cx="1676400" cy="1257300"/>
          </a:xfrm>
          <a:prstGeom prst="rect">
            <a:avLst/>
          </a:prstGeom>
          <a:ln>
            <a:noFill/>
          </a:ln>
          <a:effectLst>
            <a:softEdge rad="112500"/>
          </a:effectLst>
        </p:spPr>
      </p:pic>
      <p:pic>
        <p:nvPicPr>
          <p:cNvPr id="40" name="図 39">
            <a:extLst>
              <a:ext uri="{FF2B5EF4-FFF2-40B4-BE49-F238E27FC236}">
                <a16:creationId xmlns:a16="http://schemas.microsoft.com/office/drawing/2014/main" id="{5466ACC4-62EC-48CA-A1E1-6D704620B2E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66603" y="5903211"/>
            <a:ext cx="1562397" cy="1171798"/>
          </a:xfrm>
          <a:prstGeom prst="rect">
            <a:avLst/>
          </a:prstGeom>
          <a:ln>
            <a:noFill/>
          </a:ln>
          <a:effectLst>
            <a:softEdge rad="112500"/>
          </a:effectLst>
        </p:spPr>
      </p:pic>
      <p:sp>
        <p:nvSpPr>
          <p:cNvPr id="41" name="吹き出し: 円形 40">
            <a:extLst>
              <a:ext uri="{FF2B5EF4-FFF2-40B4-BE49-F238E27FC236}">
                <a16:creationId xmlns:a16="http://schemas.microsoft.com/office/drawing/2014/main" id="{2AB023BF-0D56-4F82-B0BC-B40A1077ECA0}"/>
              </a:ext>
            </a:extLst>
          </p:cNvPr>
          <p:cNvSpPr/>
          <p:nvPr/>
        </p:nvSpPr>
        <p:spPr>
          <a:xfrm>
            <a:off x="4305330" y="4204819"/>
            <a:ext cx="1008185" cy="659995"/>
          </a:xfrm>
          <a:prstGeom prst="wedgeEllipseCallout">
            <a:avLst>
              <a:gd name="adj1" fmla="val -68507"/>
              <a:gd name="adj2" fmla="val 566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テキスト ボックス 41">
            <a:extLst>
              <a:ext uri="{FF2B5EF4-FFF2-40B4-BE49-F238E27FC236}">
                <a16:creationId xmlns:a16="http://schemas.microsoft.com/office/drawing/2014/main" id="{895B76AC-AB31-40DE-B5CC-572FE8030E81}"/>
              </a:ext>
            </a:extLst>
          </p:cNvPr>
          <p:cNvSpPr txBox="1"/>
          <p:nvPr/>
        </p:nvSpPr>
        <p:spPr>
          <a:xfrm>
            <a:off x="4435235" y="4303738"/>
            <a:ext cx="785446" cy="415498"/>
          </a:xfrm>
          <a:prstGeom prst="rect">
            <a:avLst/>
          </a:prstGeom>
          <a:noFill/>
        </p:spPr>
        <p:txBody>
          <a:bodyPr wrap="square" rtlCol="0">
            <a:spAutoFit/>
          </a:bodyPr>
          <a:lstStyle/>
          <a:p>
            <a:r>
              <a:rPr kumimoji="1" lang="ja-JP" altLang="en-US" sz="1050" dirty="0"/>
              <a:t>山菜ビギナー向け</a:t>
            </a:r>
          </a:p>
        </p:txBody>
      </p:sp>
      <p:sp>
        <p:nvSpPr>
          <p:cNvPr id="43" name="吹き出し: 円形 42">
            <a:extLst>
              <a:ext uri="{FF2B5EF4-FFF2-40B4-BE49-F238E27FC236}">
                <a16:creationId xmlns:a16="http://schemas.microsoft.com/office/drawing/2014/main" id="{2E29E7B1-E47E-4ED3-8B4A-DFDAB9912E73}"/>
              </a:ext>
            </a:extLst>
          </p:cNvPr>
          <p:cNvSpPr/>
          <p:nvPr/>
        </p:nvSpPr>
        <p:spPr>
          <a:xfrm>
            <a:off x="4137706" y="5328744"/>
            <a:ext cx="1008185" cy="486517"/>
          </a:xfrm>
          <a:prstGeom prst="wedgeEllipseCallout">
            <a:avLst>
              <a:gd name="adj1" fmla="val -73158"/>
              <a:gd name="adj2" fmla="val 3828"/>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638C9606-3AD1-4AFB-AD10-CBE22219EC69}"/>
              </a:ext>
            </a:extLst>
          </p:cNvPr>
          <p:cNvSpPr txBox="1"/>
          <p:nvPr/>
        </p:nvSpPr>
        <p:spPr>
          <a:xfrm>
            <a:off x="4212496" y="5453703"/>
            <a:ext cx="1008185" cy="253916"/>
          </a:xfrm>
          <a:prstGeom prst="rect">
            <a:avLst/>
          </a:prstGeom>
          <a:noFill/>
        </p:spPr>
        <p:txBody>
          <a:bodyPr wrap="square" rtlCol="0">
            <a:spAutoFit/>
          </a:bodyPr>
          <a:lstStyle/>
          <a:p>
            <a:r>
              <a:rPr kumimoji="1" lang="ja-JP" altLang="en-US" sz="1050" dirty="0"/>
              <a:t>ココだけ！！</a:t>
            </a:r>
          </a:p>
        </p:txBody>
      </p:sp>
      <p:sp>
        <p:nvSpPr>
          <p:cNvPr id="45" name="テキスト ボックス 44">
            <a:extLst>
              <a:ext uri="{FF2B5EF4-FFF2-40B4-BE49-F238E27FC236}">
                <a16:creationId xmlns:a16="http://schemas.microsoft.com/office/drawing/2014/main" id="{C378BD23-1485-4BC9-8DE4-7BD6006C117E}"/>
              </a:ext>
            </a:extLst>
          </p:cNvPr>
          <p:cNvSpPr txBox="1"/>
          <p:nvPr/>
        </p:nvSpPr>
        <p:spPr>
          <a:xfrm>
            <a:off x="3340339" y="5878712"/>
            <a:ext cx="2708299" cy="1384995"/>
          </a:xfrm>
          <a:prstGeom prst="rect">
            <a:avLst/>
          </a:prstGeom>
          <a:noFill/>
        </p:spPr>
        <p:txBody>
          <a:bodyPr wrap="square" rtlCol="0">
            <a:spAutoFit/>
          </a:bodyPr>
          <a:lstStyle/>
          <a:p>
            <a:r>
              <a:rPr kumimoji="1" lang="ja-JP" altLang="en-US" sz="1200" dirty="0"/>
              <a:t>参加費：</a:t>
            </a:r>
            <a:r>
              <a:rPr kumimoji="1" lang="en-US" altLang="ja-JP" sz="1200" dirty="0"/>
              <a:t>3,000</a:t>
            </a:r>
            <a:r>
              <a:rPr kumimoji="1" lang="ja-JP" altLang="en-US" sz="1200" dirty="0"/>
              <a:t>円（小学生</a:t>
            </a:r>
            <a:r>
              <a:rPr kumimoji="1" lang="en-US" altLang="ja-JP" sz="1200" dirty="0"/>
              <a:t>1,500</a:t>
            </a:r>
            <a:r>
              <a:rPr kumimoji="1" lang="ja-JP" altLang="en-US" sz="1200" dirty="0"/>
              <a:t>円）</a:t>
            </a:r>
            <a:endParaRPr kumimoji="1" lang="en-US" altLang="ja-JP" sz="1200" dirty="0"/>
          </a:p>
          <a:p>
            <a:r>
              <a:rPr kumimoji="1" lang="en-US" altLang="ja-JP" sz="1200" dirty="0"/>
              <a:t>※</a:t>
            </a:r>
            <a:r>
              <a:rPr kumimoji="1" lang="ja-JP" altLang="en-US" sz="1200" dirty="0"/>
              <a:t>山菜おみやげ付！</a:t>
            </a:r>
            <a:endParaRPr kumimoji="1" lang="en-US" altLang="ja-JP" sz="1200" dirty="0"/>
          </a:p>
          <a:p>
            <a:r>
              <a:rPr kumimoji="1" lang="en-US" altLang="ja-JP" sz="1200" dirty="0"/>
              <a:t>※</a:t>
            </a:r>
            <a:r>
              <a:rPr kumimoji="1" lang="ja-JP" altLang="en-US" sz="1200" dirty="0"/>
              <a:t>昼食・保険込み</a:t>
            </a:r>
            <a:endParaRPr kumimoji="1" lang="en-US" altLang="ja-JP" sz="1200" dirty="0"/>
          </a:p>
          <a:p>
            <a:r>
              <a:rPr kumimoji="1" lang="ja-JP" altLang="en-US" sz="1200" dirty="0"/>
              <a:t>定員：</a:t>
            </a:r>
            <a:r>
              <a:rPr kumimoji="1" lang="en-US" altLang="ja-JP" sz="1200" dirty="0"/>
              <a:t>20</a:t>
            </a:r>
            <a:r>
              <a:rPr kumimoji="1" lang="ja-JP" altLang="en-US" sz="1200" dirty="0"/>
              <a:t>名</a:t>
            </a:r>
            <a:endParaRPr kumimoji="1" lang="en-US" altLang="ja-JP" sz="1200" dirty="0"/>
          </a:p>
          <a:p>
            <a:r>
              <a:rPr kumimoji="1" lang="ja-JP" altLang="en-US" sz="1200" dirty="0"/>
              <a:t>〆切：</a:t>
            </a:r>
            <a:r>
              <a:rPr kumimoji="1" lang="en-US" altLang="ja-JP" sz="1200" dirty="0"/>
              <a:t>5</a:t>
            </a:r>
            <a:r>
              <a:rPr kumimoji="1" lang="ja-JP" altLang="en-US" sz="1200" dirty="0"/>
              <a:t>月</a:t>
            </a:r>
            <a:r>
              <a:rPr kumimoji="1" lang="en-US" altLang="ja-JP" sz="1200" dirty="0"/>
              <a:t>7</a:t>
            </a:r>
            <a:r>
              <a:rPr kumimoji="1" lang="ja-JP" altLang="en-US" sz="1200" dirty="0"/>
              <a:t>日（土）</a:t>
            </a:r>
            <a:endParaRPr kumimoji="1" lang="en-US" altLang="ja-JP" sz="1200" dirty="0"/>
          </a:p>
          <a:p>
            <a:r>
              <a:rPr kumimoji="1" lang="ja-JP" altLang="en-US" sz="1200" dirty="0"/>
              <a:t>申込方法：電話または</a:t>
            </a:r>
            <a:r>
              <a:rPr kumimoji="1" lang="en-US" altLang="ja-JP" sz="1200" dirty="0"/>
              <a:t>LINE</a:t>
            </a:r>
          </a:p>
          <a:p>
            <a:endParaRPr kumimoji="1" lang="ja-JP" altLang="en-US" sz="1200" dirty="0"/>
          </a:p>
        </p:txBody>
      </p:sp>
      <p:pic>
        <p:nvPicPr>
          <p:cNvPr id="47" name="図 46">
            <a:extLst>
              <a:ext uri="{FF2B5EF4-FFF2-40B4-BE49-F238E27FC236}">
                <a16:creationId xmlns:a16="http://schemas.microsoft.com/office/drawing/2014/main" id="{7DDA4A3A-1EE0-4003-A4A1-A8517957711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337627" y="6298791"/>
            <a:ext cx="720090" cy="720090"/>
          </a:xfrm>
          <a:prstGeom prst="rect">
            <a:avLst/>
          </a:prstGeom>
        </p:spPr>
      </p:pic>
    </p:spTree>
    <p:extLst>
      <p:ext uri="{BB962C8B-B14F-4D97-AF65-F5344CB8AC3E}">
        <p14:creationId xmlns:p14="http://schemas.microsoft.com/office/powerpoint/2010/main" val="693478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図 41">
            <a:extLst>
              <a:ext uri="{FF2B5EF4-FFF2-40B4-BE49-F238E27FC236}">
                <a16:creationId xmlns:a16="http://schemas.microsoft.com/office/drawing/2014/main" id="{58EF13C6-86CD-4750-8337-5F6A9939E5B3}"/>
              </a:ext>
            </a:extLst>
          </p:cNvPr>
          <p:cNvPicPr>
            <a:picLocks noChangeAspect="1"/>
          </p:cNvPicPr>
          <p:nvPr/>
        </p:nvPicPr>
        <p:blipFill>
          <a:blip r:embed="rId2"/>
          <a:stretch>
            <a:fillRect/>
          </a:stretch>
        </p:blipFill>
        <p:spPr>
          <a:xfrm rot="21146834">
            <a:off x="103503" y="6286715"/>
            <a:ext cx="1092689" cy="854717"/>
          </a:xfrm>
          <a:prstGeom prst="rect">
            <a:avLst/>
          </a:prstGeom>
        </p:spPr>
      </p:pic>
      <p:sp>
        <p:nvSpPr>
          <p:cNvPr id="25" name="正方形/長方形 24">
            <a:extLst>
              <a:ext uri="{FF2B5EF4-FFF2-40B4-BE49-F238E27FC236}">
                <a16:creationId xmlns:a16="http://schemas.microsoft.com/office/drawing/2014/main" id="{F4651709-78C6-4F5D-B67A-421B3ACA6F2F}"/>
              </a:ext>
            </a:extLst>
          </p:cNvPr>
          <p:cNvSpPr/>
          <p:nvPr/>
        </p:nvSpPr>
        <p:spPr>
          <a:xfrm>
            <a:off x="2414955" y="3188677"/>
            <a:ext cx="1781908" cy="47100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A166D91A-D376-42BE-869C-9E804CB37A75}"/>
              </a:ext>
            </a:extLst>
          </p:cNvPr>
          <p:cNvSpPr>
            <a:spLocks noGrp="1"/>
          </p:cNvSpPr>
          <p:nvPr>
            <p:ph type="title"/>
          </p:nvPr>
        </p:nvSpPr>
        <p:spPr>
          <a:xfrm>
            <a:off x="471488" y="0"/>
            <a:ext cx="5240216" cy="662026"/>
          </a:xfrm>
        </p:spPr>
        <p:txBody>
          <a:bodyPr>
            <a:normAutofit/>
          </a:bodyPr>
          <a:lstStyle/>
          <a:p>
            <a:r>
              <a:rPr lang="en-US" altLang="ja-JP" sz="2400" dirty="0">
                <a:latin typeface="07ロゴたいぷゴシック7" panose="02000600000000000000" pitchFamily="50" charset="-128"/>
                <a:ea typeface="07ロゴたいぷゴシック7" panose="02000600000000000000" pitchFamily="50" charset="-128"/>
              </a:rPr>
              <a:t>OUTDOOR</a:t>
            </a:r>
            <a:r>
              <a:rPr lang="ja-JP" altLang="en-US" sz="2400" dirty="0">
                <a:latin typeface="07ロゴたいぷゴシック7" panose="02000600000000000000" pitchFamily="50" charset="-128"/>
                <a:ea typeface="07ロゴたいぷゴシック7" panose="02000600000000000000" pitchFamily="50" charset="-128"/>
              </a:rPr>
              <a:t>ビギナー必見</a:t>
            </a:r>
            <a:endParaRPr kumimoji="1" lang="ja-JP" altLang="en-US" sz="2400" dirty="0">
              <a:latin typeface="07ロゴたいぷゴシック7" panose="02000600000000000000" pitchFamily="50" charset="-128"/>
              <a:ea typeface="07ロゴたいぷゴシック7" panose="02000600000000000000" pitchFamily="50" charset="-128"/>
            </a:endParaRPr>
          </a:p>
        </p:txBody>
      </p:sp>
      <p:pic>
        <p:nvPicPr>
          <p:cNvPr id="11" name="コンテンツ プレースホルダー 10">
            <a:extLst>
              <a:ext uri="{FF2B5EF4-FFF2-40B4-BE49-F238E27FC236}">
                <a16:creationId xmlns:a16="http://schemas.microsoft.com/office/drawing/2014/main" id="{807D5002-3FC0-40C8-A2F5-0DDBF82313A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772575" y="-193247"/>
            <a:ext cx="1443356" cy="1443356"/>
          </a:xfrm>
        </p:spPr>
      </p:pic>
      <p:cxnSp>
        <p:nvCxnSpPr>
          <p:cNvPr id="5" name="直線コネクタ 4">
            <a:extLst>
              <a:ext uri="{FF2B5EF4-FFF2-40B4-BE49-F238E27FC236}">
                <a16:creationId xmlns:a16="http://schemas.microsoft.com/office/drawing/2014/main" id="{D99CFF03-F518-4A68-9254-D8EB1634FFB5}"/>
              </a:ext>
            </a:extLst>
          </p:cNvPr>
          <p:cNvCxnSpPr/>
          <p:nvPr/>
        </p:nvCxnSpPr>
        <p:spPr>
          <a:xfrm>
            <a:off x="199292" y="140677"/>
            <a:ext cx="539262" cy="468923"/>
          </a:xfrm>
          <a:prstGeom prst="line">
            <a:avLst/>
          </a:prstGeom>
          <a:ln/>
        </p:spPr>
        <p:style>
          <a:lnRef idx="1">
            <a:schemeClr val="dk1"/>
          </a:lnRef>
          <a:fillRef idx="0">
            <a:schemeClr val="dk1"/>
          </a:fillRef>
          <a:effectRef idx="0">
            <a:schemeClr val="dk1"/>
          </a:effectRef>
          <a:fontRef idx="minor">
            <a:schemeClr val="tx1"/>
          </a:fontRef>
        </p:style>
      </p:cxnSp>
      <p:cxnSp>
        <p:nvCxnSpPr>
          <p:cNvPr id="6" name="直線コネクタ 5">
            <a:extLst>
              <a:ext uri="{FF2B5EF4-FFF2-40B4-BE49-F238E27FC236}">
                <a16:creationId xmlns:a16="http://schemas.microsoft.com/office/drawing/2014/main" id="{D6BE0AC7-4365-4972-8E55-121FF830B722}"/>
              </a:ext>
            </a:extLst>
          </p:cNvPr>
          <p:cNvCxnSpPr/>
          <p:nvPr/>
        </p:nvCxnSpPr>
        <p:spPr>
          <a:xfrm>
            <a:off x="65759" y="166890"/>
            <a:ext cx="539262" cy="468923"/>
          </a:xfrm>
          <a:prstGeom prst="line">
            <a:avLst/>
          </a:prstGeom>
          <a:ln/>
        </p:spPr>
        <p:style>
          <a:lnRef idx="1">
            <a:schemeClr val="dk1"/>
          </a:lnRef>
          <a:fillRef idx="0">
            <a:schemeClr val="dk1"/>
          </a:fillRef>
          <a:effectRef idx="0">
            <a:schemeClr val="dk1"/>
          </a:effectRef>
          <a:fontRef idx="minor">
            <a:schemeClr val="tx1"/>
          </a:fontRef>
        </p:style>
      </p:cxnSp>
      <p:cxnSp>
        <p:nvCxnSpPr>
          <p:cNvPr id="7" name="直線コネクタ 6">
            <a:extLst>
              <a:ext uri="{FF2B5EF4-FFF2-40B4-BE49-F238E27FC236}">
                <a16:creationId xmlns:a16="http://schemas.microsoft.com/office/drawing/2014/main" id="{A7E397F9-9EE3-4695-A111-03DE438FC33D}"/>
              </a:ext>
            </a:extLst>
          </p:cNvPr>
          <p:cNvCxnSpPr>
            <a:cxnSpLocks/>
          </p:cNvCxnSpPr>
          <p:nvPr/>
        </p:nvCxnSpPr>
        <p:spPr>
          <a:xfrm flipH="1">
            <a:off x="3805421" y="102413"/>
            <a:ext cx="386862" cy="457200"/>
          </a:xfrm>
          <a:prstGeom prst="line">
            <a:avLst/>
          </a:prstGeom>
          <a:ln/>
        </p:spPr>
        <p:style>
          <a:lnRef idx="1">
            <a:schemeClr val="dk1"/>
          </a:lnRef>
          <a:fillRef idx="0">
            <a:schemeClr val="dk1"/>
          </a:fillRef>
          <a:effectRef idx="0">
            <a:schemeClr val="dk1"/>
          </a:effectRef>
          <a:fontRef idx="minor">
            <a:schemeClr val="tx1"/>
          </a:fontRef>
        </p:style>
      </p:cxnSp>
      <p:cxnSp>
        <p:nvCxnSpPr>
          <p:cNvPr id="9" name="直線コネクタ 8">
            <a:extLst>
              <a:ext uri="{FF2B5EF4-FFF2-40B4-BE49-F238E27FC236}">
                <a16:creationId xmlns:a16="http://schemas.microsoft.com/office/drawing/2014/main" id="{37676171-9DE0-41A9-BEB3-B00721441F84}"/>
              </a:ext>
            </a:extLst>
          </p:cNvPr>
          <p:cNvCxnSpPr>
            <a:cxnSpLocks/>
          </p:cNvCxnSpPr>
          <p:nvPr/>
        </p:nvCxnSpPr>
        <p:spPr>
          <a:xfrm flipH="1">
            <a:off x="3998852" y="71231"/>
            <a:ext cx="386862" cy="457200"/>
          </a:xfrm>
          <a:prstGeom prst="line">
            <a:avLst/>
          </a:prstGeom>
          <a:ln/>
        </p:spPr>
        <p:style>
          <a:lnRef idx="1">
            <a:schemeClr val="dk1"/>
          </a:lnRef>
          <a:fillRef idx="0">
            <a:schemeClr val="dk1"/>
          </a:fillRef>
          <a:effectRef idx="0">
            <a:schemeClr val="dk1"/>
          </a:effectRef>
          <a:fontRef idx="minor">
            <a:schemeClr val="tx1"/>
          </a:fontRef>
        </p:style>
      </p:cxnSp>
      <p:pic>
        <p:nvPicPr>
          <p:cNvPr id="13" name="図 12">
            <a:extLst>
              <a:ext uri="{FF2B5EF4-FFF2-40B4-BE49-F238E27FC236}">
                <a16:creationId xmlns:a16="http://schemas.microsoft.com/office/drawing/2014/main" id="{E2A74FE2-F8D4-4A1A-B312-9F6850D317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36308" y="7836120"/>
            <a:ext cx="1159246" cy="1140990"/>
          </a:xfrm>
          <a:prstGeom prst="rect">
            <a:avLst/>
          </a:prstGeom>
        </p:spPr>
      </p:pic>
      <p:pic>
        <p:nvPicPr>
          <p:cNvPr id="15" name="図 14">
            <a:extLst>
              <a:ext uri="{FF2B5EF4-FFF2-40B4-BE49-F238E27FC236}">
                <a16:creationId xmlns:a16="http://schemas.microsoft.com/office/drawing/2014/main" id="{A41E25F6-7F3B-40F9-8BEC-18F9B631A0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2601" y="8483964"/>
            <a:ext cx="525953" cy="525953"/>
          </a:xfrm>
          <a:prstGeom prst="rect">
            <a:avLst/>
          </a:prstGeom>
        </p:spPr>
      </p:pic>
      <p:pic>
        <p:nvPicPr>
          <p:cNvPr id="17" name="図 16">
            <a:extLst>
              <a:ext uri="{FF2B5EF4-FFF2-40B4-BE49-F238E27FC236}">
                <a16:creationId xmlns:a16="http://schemas.microsoft.com/office/drawing/2014/main" id="{0D765F05-8CC5-44AE-BC8B-5947F176626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28165" y="1161624"/>
            <a:ext cx="1159246" cy="1159246"/>
          </a:xfrm>
          <a:prstGeom prst="rect">
            <a:avLst/>
          </a:prstGeom>
        </p:spPr>
      </p:pic>
      <p:pic>
        <p:nvPicPr>
          <p:cNvPr id="19" name="図 18">
            <a:extLst>
              <a:ext uri="{FF2B5EF4-FFF2-40B4-BE49-F238E27FC236}">
                <a16:creationId xmlns:a16="http://schemas.microsoft.com/office/drawing/2014/main" id="{7C0F4B09-17A3-48DF-BF93-BDF064F49FC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48251" y="1250109"/>
            <a:ext cx="720300" cy="720300"/>
          </a:xfrm>
          <a:prstGeom prst="rect">
            <a:avLst/>
          </a:prstGeom>
        </p:spPr>
      </p:pic>
      <p:sp>
        <p:nvSpPr>
          <p:cNvPr id="20" name="タイトル 1">
            <a:extLst>
              <a:ext uri="{FF2B5EF4-FFF2-40B4-BE49-F238E27FC236}">
                <a16:creationId xmlns:a16="http://schemas.microsoft.com/office/drawing/2014/main" id="{7CD6298D-7EA3-4D04-9F30-5EF7F29D556A}"/>
              </a:ext>
            </a:extLst>
          </p:cNvPr>
          <p:cNvSpPr txBox="1">
            <a:spLocks/>
          </p:cNvSpPr>
          <p:nvPr/>
        </p:nvSpPr>
        <p:spPr>
          <a:xfrm>
            <a:off x="1068185" y="881486"/>
            <a:ext cx="5240216" cy="662026"/>
          </a:xfrm>
          <a:prstGeom prst="rect">
            <a:avLst/>
          </a:prstGeom>
        </p:spPr>
        <p:txBody>
          <a:bodyPr vert="horz" lIns="91440" tIns="45720" rIns="91440" bIns="45720" rtlCol="0" anchor="ctr">
            <a:normAutofit fontScale="85000" lnSpcReduction="10000"/>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r>
              <a:rPr lang="ja-JP" altLang="en-US" sz="1400" dirty="0">
                <a:latin typeface="07ロゴたいぷゴシック7" panose="02000600000000000000" pitchFamily="50" charset="-128"/>
                <a:ea typeface="07ロゴたいぷゴシック7" panose="02000600000000000000" pitchFamily="50" charset="-128"/>
              </a:rPr>
              <a:t>まほら岩手で</a:t>
            </a:r>
            <a:endParaRPr lang="en-US" altLang="ja-JP" sz="1400" dirty="0">
              <a:latin typeface="07ロゴたいぷゴシック7" panose="02000600000000000000" pitchFamily="50" charset="-128"/>
              <a:ea typeface="07ロゴたいぷゴシック7" panose="02000600000000000000" pitchFamily="50" charset="-128"/>
            </a:endParaRPr>
          </a:p>
          <a:p>
            <a:r>
              <a:rPr lang="ja-JP" altLang="en-US" sz="3600" dirty="0">
                <a:latin typeface="07ロゴたいぷゴシック7" panose="02000600000000000000" pitchFamily="50" charset="-128"/>
                <a:ea typeface="07ロゴたいぷゴシック7" panose="02000600000000000000" pitchFamily="50" charset="-128"/>
              </a:rPr>
              <a:t>つ・な・が・る</a:t>
            </a:r>
            <a:r>
              <a:rPr lang="ja-JP" altLang="en-US" sz="1400" dirty="0">
                <a:latin typeface="07ロゴたいぷゴシック7" panose="02000600000000000000" pitchFamily="50" charset="-128"/>
                <a:ea typeface="07ロゴたいぷゴシック7" panose="02000600000000000000" pitchFamily="50" charset="-128"/>
              </a:rPr>
              <a:t>アウトドアはじめませんか？</a:t>
            </a:r>
            <a:endParaRPr lang="en-US" altLang="ja-JP" sz="1400" dirty="0">
              <a:latin typeface="07ロゴたいぷゴシック7" panose="02000600000000000000" pitchFamily="50" charset="-128"/>
              <a:ea typeface="07ロゴたいぷゴシック7" panose="02000600000000000000" pitchFamily="50" charset="-128"/>
            </a:endParaRPr>
          </a:p>
          <a:p>
            <a:endParaRPr lang="en-US" altLang="ja-JP" sz="1400" dirty="0">
              <a:latin typeface="07ロゴたいぷゴシック7" panose="02000600000000000000" pitchFamily="50" charset="-128"/>
              <a:ea typeface="07ロゴたいぷゴシック7" panose="02000600000000000000" pitchFamily="50" charset="-128"/>
            </a:endParaRPr>
          </a:p>
          <a:p>
            <a:endParaRPr lang="ja-JP" altLang="en-US" sz="1400" dirty="0">
              <a:latin typeface="07ロゴたいぷゴシック7" panose="02000600000000000000" pitchFamily="50" charset="-128"/>
              <a:ea typeface="07ロゴたいぷゴシック7" panose="02000600000000000000" pitchFamily="50" charset="-128"/>
            </a:endParaRPr>
          </a:p>
        </p:txBody>
      </p:sp>
      <p:sp>
        <p:nvSpPr>
          <p:cNvPr id="21" name="タイトル 1">
            <a:extLst>
              <a:ext uri="{FF2B5EF4-FFF2-40B4-BE49-F238E27FC236}">
                <a16:creationId xmlns:a16="http://schemas.microsoft.com/office/drawing/2014/main" id="{6BA30A3F-7E08-4215-A33D-2065A3D16F92}"/>
              </a:ext>
            </a:extLst>
          </p:cNvPr>
          <p:cNvSpPr txBox="1">
            <a:spLocks/>
          </p:cNvSpPr>
          <p:nvPr/>
        </p:nvSpPr>
        <p:spPr>
          <a:xfrm>
            <a:off x="1068185" y="1325041"/>
            <a:ext cx="5592370" cy="1864873"/>
          </a:xfrm>
          <a:prstGeom prst="rect">
            <a:avLst/>
          </a:prstGeom>
        </p:spPr>
        <p:txBody>
          <a:bodyPr vert="horz" lIns="91440" tIns="45720" rIns="91440" bIns="45720" rtlCol="0" anchor="ctr">
            <a:normAutofit fontScale="77500" lnSpcReduction="20000"/>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nSpc>
                <a:spcPct val="120000"/>
              </a:lnSpc>
            </a:pPr>
            <a:r>
              <a:rPr lang="ja-JP" altLang="en-US" sz="1400" dirty="0">
                <a:latin typeface="+mn-lt"/>
                <a:ea typeface="+mn-ea"/>
              </a:rPr>
              <a:t>新型コロナウィルス感染の拡大で、</a:t>
            </a:r>
            <a:endParaRPr lang="en-US" altLang="ja-JP" sz="1400" dirty="0">
              <a:latin typeface="+mn-lt"/>
              <a:ea typeface="+mn-ea"/>
            </a:endParaRPr>
          </a:p>
          <a:p>
            <a:pPr>
              <a:lnSpc>
                <a:spcPct val="120000"/>
              </a:lnSpc>
            </a:pPr>
            <a:r>
              <a:rPr lang="ja-JP" altLang="en-US" sz="1400" dirty="0">
                <a:latin typeface="+mn-lt"/>
                <a:ea typeface="+mn-ea"/>
              </a:rPr>
              <a:t>外に出れない子どもたちが増え、アウトドアブームがきた一方、</a:t>
            </a:r>
            <a:endParaRPr lang="en-US" altLang="ja-JP" sz="1400" dirty="0">
              <a:latin typeface="+mn-lt"/>
              <a:ea typeface="+mn-ea"/>
            </a:endParaRPr>
          </a:p>
          <a:p>
            <a:pPr>
              <a:lnSpc>
                <a:spcPct val="120000"/>
              </a:lnSpc>
            </a:pPr>
            <a:r>
              <a:rPr lang="ja-JP" altLang="en-US" sz="1400" dirty="0">
                <a:latin typeface="+mn-lt"/>
                <a:ea typeface="+mn-ea"/>
              </a:rPr>
              <a:t>アウトドアを始めたいけれど、周りに同じ趣味の人がいないし、</a:t>
            </a:r>
            <a:endParaRPr lang="en-US" altLang="ja-JP" sz="1400" dirty="0">
              <a:latin typeface="+mn-lt"/>
              <a:ea typeface="+mn-ea"/>
            </a:endParaRPr>
          </a:p>
          <a:p>
            <a:pPr>
              <a:lnSpc>
                <a:spcPct val="120000"/>
              </a:lnSpc>
            </a:pPr>
            <a:r>
              <a:rPr lang="ja-JP" altLang="en-US" sz="1400" dirty="0">
                <a:latin typeface="+mn-lt"/>
                <a:ea typeface="+mn-ea"/>
              </a:rPr>
              <a:t>なかなか続かない、どうやったらいいのかわからない、という声をいただきました。</a:t>
            </a:r>
            <a:endParaRPr lang="en-US" altLang="ja-JP" sz="1400" dirty="0">
              <a:latin typeface="+mn-lt"/>
              <a:ea typeface="+mn-ea"/>
            </a:endParaRPr>
          </a:p>
          <a:p>
            <a:pPr>
              <a:lnSpc>
                <a:spcPct val="120000"/>
              </a:lnSpc>
            </a:pPr>
            <a:endParaRPr lang="en-US" altLang="ja-JP" sz="1400" dirty="0">
              <a:latin typeface="+mn-lt"/>
              <a:ea typeface="+mn-ea"/>
            </a:endParaRPr>
          </a:p>
          <a:p>
            <a:pPr>
              <a:lnSpc>
                <a:spcPct val="120000"/>
              </a:lnSpc>
            </a:pPr>
            <a:r>
              <a:rPr lang="ja-JP" altLang="en-US" sz="1400" dirty="0">
                <a:latin typeface="+mn-lt"/>
                <a:ea typeface="+mn-ea"/>
              </a:rPr>
              <a:t>まほら岩手では、「人・趣味・笑顔がつながるアウトドア」を目指し、</a:t>
            </a:r>
            <a:endParaRPr lang="en-US" altLang="ja-JP" sz="1400" dirty="0">
              <a:latin typeface="+mn-lt"/>
              <a:ea typeface="+mn-ea"/>
            </a:endParaRPr>
          </a:p>
          <a:p>
            <a:pPr>
              <a:lnSpc>
                <a:spcPct val="120000"/>
              </a:lnSpc>
            </a:pPr>
            <a:r>
              <a:rPr lang="ja-JP" altLang="en-US" sz="1400" dirty="0">
                <a:latin typeface="+mn-lt"/>
                <a:ea typeface="+mn-ea"/>
              </a:rPr>
              <a:t>アウトドア初心者向けの講習会を年間を通じて実施することにしました！</a:t>
            </a:r>
            <a:endParaRPr lang="en-US" altLang="ja-JP" sz="1400" dirty="0">
              <a:latin typeface="+mn-lt"/>
              <a:ea typeface="+mn-ea"/>
            </a:endParaRPr>
          </a:p>
          <a:p>
            <a:pPr>
              <a:lnSpc>
                <a:spcPct val="120000"/>
              </a:lnSpc>
            </a:pPr>
            <a:r>
              <a:rPr lang="ja-JP" altLang="en-US" sz="1400" dirty="0">
                <a:latin typeface="+mn-lt"/>
                <a:ea typeface="+mn-ea"/>
              </a:rPr>
              <a:t>もちろん、単発での参加も</a:t>
            </a:r>
            <a:r>
              <a:rPr lang="en-US" altLang="ja-JP" sz="1400" dirty="0">
                <a:latin typeface="+mn-lt"/>
                <a:ea typeface="+mn-ea"/>
              </a:rPr>
              <a:t>OK</a:t>
            </a:r>
            <a:r>
              <a:rPr lang="ja-JP" altLang="en-US" sz="1400" dirty="0">
                <a:latin typeface="+mn-lt"/>
                <a:ea typeface="+mn-ea"/>
              </a:rPr>
              <a:t>です。</a:t>
            </a:r>
            <a:endParaRPr lang="en-US" altLang="ja-JP" sz="1400" dirty="0">
              <a:latin typeface="+mn-lt"/>
              <a:ea typeface="+mn-ea"/>
            </a:endParaRPr>
          </a:p>
          <a:p>
            <a:pPr>
              <a:lnSpc>
                <a:spcPct val="120000"/>
              </a:lnSpc>
            </a:pPr>
            <a:r>
              <a:rPr lang="ja-JP" altLang="en-US" sz="1400" dirty="0">
                <a:latin typeface="+mn-lt"/>
                <a:ea typeface="+mn-ea"/>
              </a:rPr>
              <a:t>親子で、一人で、カップルで！！趣味の輪で人生を変えてみませんか？！</a:t>
            </a:r>
            <a:endParaRPr lang="en-US" altLang="ja-JP" sz="1400" dirty="0">
              <a:latin typeface="+mn-lt"/>
              <a:ea typeface="+mn-ea"/>
            </a:endParaRPr>
          </a:p>
          <a:p>
            <a:pPr>
              <a:lnSpc>
                <a:spcPct val="120000"/>
              </a:lnSpc>
            </a:pPr>
            <a:endParaRPr lang="ja-JP" altLang="en-US" sz="1400" dirty="0">
              <a:latin typeface="+mn-lt"/>
              <a:ea typeface="+mn-ea"/>
            </a:endParaRPr>
          </a:p>
        </p:txBody>
      </p:sp>
      <p:sp>
        <p:nvSpPr>
          <p:cNvPr id="22" name="正方形/長方形 21">
            <a:extLst>
              <a:ext uri="{FF2B5EF4-FFF2-40B4-BE49-F238E27FC236}">
                <a16:creationId xmlns:a16="http://schemas.microsoft.com/office/drawing/2014/main" id="{5F538C66-0431-4420-940F-62FAEBA59842}"/>
              </a:ext>
            </a:extLst>
          </p:cNvPr>
          <p:cNvSpPr/>
          <p:nvPr/>
        </p:nvSpPr>
        <p:spPr>
          <a:xfrm>
            <a:off x="326740" y="3188677"/>
            <a:ext cx="1899364" cy="47100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a:extLst>
              <a:ext uri="{FF2B5EF4-FFF2-40B4-BE49-F238E27FC236}">
                <a16:creationId xmlns:a16="http://schemas.microsoft.com/office/drawing/2014/main" id="{A671CF54-E8F4-4D99-8083-780CC873D59E}"/>
              </a:ext>
            </a:extLst>
          </p:cNvPr>
          <p:cNvSpPr txBox="1"/>
          <p:nvPr/>
        </p:nvSpPr>
        <p:spPr>
          <a:xfrm>
            <a:off x="2828734" y="3266850"/>
            <a:ext cx="914400" cy="369332"/>
          </a:xfrm>
          <a:prstGeom prst="rect">
            <a:avLst/>
          </a:prstGeom>
          <a:noFill/>
        </p:spPr>
        <p:txBody>
          <a:bodyPr wrap="square" rtlCol="0">
            <a:spAutoFit/>
          </a:bodyPr>
          <a:lstStyle/>
          <a:p>
            <a:r>
              <a:rPr kumimoji="1" lang="ja-JP" altLang="en-US" dirty="0"/>
              <a:t>つり部</a:t>
            </a:r>
          </a:p>
        </p:txBody>
      </p:sp>
      <p:sp>
        <p:nvSpPr>
          <p:cNvPr id="26" name="テキスト ボックス 25">
            <a:extLst>
              <a:ext uri="{FF2B5EF4-FFF2-40B4-BE49-F238E27FC236}">
                <a16:creationId xmlns:a16="http://schemas.microsoft.com/office/drawing/2014/main" id="{3755EF21-442D-453F-8A7A-BA1AACEB5551}"/>
              </a:ext>
            </a:extLst>
          </p:cNvPr>
          <p:cNvSpPr txBox="1"/>
          <p:nvPr/>
        </p:nvSpPr>
        <p:spPr>
          <a:xfrm>
            <a:off x="779264" y="3239514"/>
            <a:ext cx="1583896" cy="369332"/>
          </a:xfrm>
          <a:prstGeom prst="rect">
            <a:avLst/>
          </a:prstGeom>
          <a:noFill/>
        </p:spPr>
        <p:txBody>
          <a:bodyPr wrap="square" rtlCol="0">
            <a:spAutoFit/>
          </a:bodyPr>
          <a:lstStyle/>
          <a:p>
            <a:r>
              <a:rPr kumimoji="1" lang="ja-JP" altLang="en-US" dirty="0"/>
              <a:t>やま部</a:t>
            </a:r>
          </a:p>
        </p:txBody>
      </p:sp>
      <p:sp>
        <p:nvSpPr>
          <p:cNvPr id="27" name="正方形/長方形 26">
            <a:extLst>
              <a:ext uri="{FF2B5EF4-FFF2-40B4-BE49-F238E27FC236}">
                <a16:creationId xmlns:a16="http://schemas.microsoft.com/office/drawing/2014/main" id="{4D730F9C-2A21-4DB8-9D04-61B087318B10}"/>
              </a:ext>
            </a:extLst>
          </p:cNvPr>
          <p:cNvSpPr/>
          <p:nvPr/>
        </p:nvSpPr>
        <p:spPr>
          <a:xfrm>
            <a:off x="4745354" y="3188677"/>
            <a:ext cx="1781908" cy="47100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a:extLst>
              <a:ext uri="{FF2B5EF4-FFF2-40B4-BE49-F238E27FC236}">
                <a16:creationId xmlns:a16="http://schemas.microsoft.com/office/drawing/2014/main" id="{F4C4E196-25A6-4199-B45B-BBBA1C681487}"/>
              </a:ext>
            </a:extLst>
          </p:cNvPr>
          <p:cNvSpPr txBox="1"/>
          <p:nvPr/>
        </p:nvSpPr>
        <p:spPr>
          <a:xfrm>
            <a:off x="4880799" y="3260481"/>
            <a:ext cx="1650461" cy="369332"/>
          </a:xfrm>
          <a:prstGeom prst="rect">
            <a:avLst/>
          </a:prstGeom>
          <a:noFill/>
        </p:spPr>
        <p:txBody>
          <a:bodyPr wrap="square" rtlCol="0">
            <a:spAutoFit/>
          </a:bodyPr>
          <a:lstStyle/>
          <a:p>
            <a:r>
              <a:rPr kumimoji="1" lang="ja-JP" altLang="en-US" dirty="0"/>
              <a:t>キャンプ部</a:t>
            </a:r>
          </a:p>
        </p:txBody>
      </p:sp>
      <p:sp>
        <p:nvSpPr>
          <p:cNvPr id="30" name="正方形/長方形 29">
            <a:extLst>
              <a:ext uri="{FF2B5EF4-FFF2-40B4-BE49-F238E27FC236}">
                <a16:creationId xmlns:a16="http://schemas.microsoft.com/office/drawing/2014/main" id="{CC7B7F2C-4A9E-4FF3-BFE7-AB4AAC0C27EA}"/>
              </a:ext>
            </a:extLst>
          </p:cNvPr>
          <p:cNvSpPr/>
          <p:nvPr/>
        </p:nvSpPr>
        <p:spPr>
          <a:xfrm>
            <a:off x="2264218" y="3656188"/>
            <a:ext cx="2173539" cy="26468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34894F70-7F85-4BD8-AC4A-B41451C429E2}"/>
              </a:ext>
            </a:extLst>
          </p:cNvPr>
          <p:cNvSpPr txBox="1"/>
          <p:nvPr/>
        </p:nvSpPr>
        <p:spPr>
          <a:xfrm>
            <a:off x="2316425" y="3644863"/>
            <a:ext cx="2121332" cy="2739211"/>
          </a:xfrm>
          <a:prstGeom prst="rect">
            <a:avLst/>
          </a:prstGeom>
          <a:noFill/>
        </p:spPr>
        <p:txBody>
          <a:bodyPr wrap="square" rtlCol="0">
            <a:spAutoFit/>
          </a:bodyPr>
          <a:lstStyle/>
          <a:p>
            <a:pPr algn="ctr"/>
            <a:r>
              <a:rPr kumimoji="1" lang="en-US" altLang="ja-JP" dirty="0"/>
              <a:t>5</a:t>
            </a:r>
            <a:r>
              <a:rPr kumimoji="1" lang="ja-JP" altLang="en-US" dirty="0"/>
              <a:t>月</a:t>
            </a:r>
            <a:r>
              <a:rPr kumimoji="1" lang="en-US" altLang="ja-JP" dirty="0"/>
              <a:t>4</a:t>
            </a:r>
            <a:r>
              <a:rPr kumimoji="1" lang="ja-JP" altLang="en-US" dirty="0"/>
              <a:t>日（水）</a:t>
            </a:r>
            <a:endParaRPr kumimoji="1" lang="en-US" altLang="ja-JP" dirty="0"/>
          </a:p>
          <a:p>
            <a:pPr algn="ctr"/>
            <a:r>
              <a:rPr kumimoji="1" lang="en-US" altLang="ja-JP" dirty="0"/>
              <a:t>10:00-,13:00-,15:00-</a:t>
            </a:r>
          </a:p>
          <a:p>
            <a:pPr algn="ctr"/>
            <a:r>
              <a:rPr kumimoji="1" lang="ja-JP" altLang="en-US" sz="1600" dirty="0"/>
              <a:t>初めての釣り体験</a:t>
            </a:r>
            <a:endParaRPr kumimoji="1" lang="en-US" altLang="ja-JP" sz="1600" dirty="0"/>
          </a:p>
          <a:p>
            <a:pPr algn="ctr"/>
            <a:r>
              <a:rPr kumimoji="1" lang="ja-JP" altLang="en-US" sz="1200" dirty="0"/>
              <a:t>海釣り、川釣り</a:t>
            </a:r>
            <a:endParaRPr kumimoji="1" lang="en-US" altLang="ja-JP" sz="1200" dirty="0"/>
          </a:p>
          <a:p>
            <a:pPr algn="ctr"/>
            <a:r>
              <a:rPr kumimoji="1" lang="ja-JP" altLang="en-US" sz="1200" dirty="0"/>
              <a:t>それぞれの魅力を</a:t>
            </a:r>
            <a:endParaRPr kumimoji="1" lang="en-US" altLang="ja-JP" sz="1200" dirty="0"/>
          </a:p>
          <a:p>
            <a:pPr algn="ctr"/>
            <a:r>
              <a:rPr kumimoji="1" lang="ja-JP" altLang="en-US" sz="1200" dirty="0"/>
              <a:t>お伝えします！</a:t>
            </a:r>
            <a:endParaRPr kumimoji="1" lang="en-US" altLang="ja-JP" sz="1200" dirty="0"/>
          </a:p>
          <a:p>
            <a:pPr algn="ctr"/>
            <a:r>
              <a:rPr kumimoji="1" lang="ja-JP" altLang="en-US" sz="1200" dirty="0"/>
              <a:t>まずは釣り堀で</a:t>
            </a:r>
            <a:endParaRPr kumimoji="1" lang="en-US" altLang="ja-JP" sz="1200" dirty="0"/>
          </a:p>
          <a:p>
            <a:pPr algn="ctr"/>
            <a:r>
              <a:rPr kumimoji="1" lang="ja-JP" altLang="en-US" sz="1200" dirty="0"/>
              <a:t>つってみよう♪♪</a:t>
            </a:r>
            <a:endParaRPr kumimoji="1" lang="en-US" altLang="ja-JP" sz="1200" dirty="0"/>
          </a:p>
          <a:p>
            <a:pPr algn="ctr"/>
            <a:r>
              <a:rPr kumimoji="1" lang="ja-JP" altLang="en-US" sz="1200" dirty="0"/>
              <a:t>ガイド：釣り歴</a:t>
            </a:r>
            <a:r>
              <a:rPr kumimoji="1" lang="en-US" altLang="ja-JP" sz="1200" dirty="0"/>
              <a:t>50</a:t>
            </a:r>
            <a:r>
              <a:rPr kumimoji="1" lang="ja-JP" altLang="en-US" sz="1200" dirty="0"/>
              <a:t>年　</a:t>
            </a:r>
            <a:endParaRPr kumimoji="1" lang="en-US" altLang="ja-JP" sz="1200" dirty="0"/>
          </a:p>
          <a:p>
            <a:pPr algn="ctr"/>
            <a:r>
              <a:rPr kumimoji="1" lang="ja-JP" altLang="en-US" sz="1200" dirty="0"/>
              <a:t>佐々木　義美</a:t>
            </a:r>
            <a:endParaRPr kumimoji="1" lang="en-US" altLang="ja-JP" sz="1200" dirty="0"/>
          </a:p>
          <a:p>
            <a:pPr algn="ctr"/>
            <a:r>
              <a:rPr kumimoji="1" lang="en-US" altLang="ja-JP" sz="1200" dirty="0"/>
              <a:t>1,000</a:t>
            </a:r>
            <a:r>
              <a:rPr kumimoji="1" lang="ja-JP" altLang="en-US" sz="1200" dirty="0"/>
              <a:t>円／人・匹</a:t>
            </a:r>
            <a:endParaRPr kumimoji="1" lang="en-US" altLang="ja-JP" sz="1200" dirty="0"/>
          </a:p>
          <a:p>
            <a:pPr algn="ctr"/>
            <a:r>
              <a:rPr kumimoji="1" lang="ja-JP" altLang="en-US" sz="1200" dirty="0"/>
              <a:t>（竿込み）</a:t>
            </a:r>
            <a:endParaRPr kumimoji="1" lang="en-US" altLang="ja-JP" sz="1200" dirty="0"/>
          </a:p>
          <a:p>
            <a:pPr algn="ctr"/>
            <a:r>
              <a:rPr kumimoji="1" lang="ja-JP" altLang="en-US" sz="1200" dirty="0"/>
              <a:t>焼いて食べれます！</a:t>
            </a:r>
            <a:endParaRPr kumimoji="1" lang="en-US" altLang="ja-JP" sz="1200" dirty="0"/>
          </a:p>
        </p:txBody>
      </p:sp>
      <p:sp>
        <p:nvSpPr>
          <p:cNvPr id="32" name="正方形/長方形 31">
            <a:extLst>
              <a:ext uri="{FF2B5EF4-FFF2-40B4-BE49-F238E27FC236}">
                <a16:creationId xmlns:a16="http://schemas.microsoft.com/office/drawing/2014/main" id="{7790177E-4E47-43EA-B45B-A1FF62248EDE}"/>
              </a:ext>
            </a:extLst>
          </p:cNvPr>
          <p:cNvSpPr/>
          <p:nvPr/>
        </p:nvSpPr>
        <p:spPr>
          <a:xfrm>
            <a:off x="77790" y="3659683"/>
            <a:ext cx="2173539" cy="26468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a:extLst>
              <a:ext uri="{FF2B5EF4-FFF2-40B4-BE49-F238E27FC236}">
                <a16:creationId xmlns:a16="http://schemas.microsoft.com/office/drawing/2014/main" id="{276F6F38-0DCC-40A1-865B-B58AF768D27E}"/>
              </a:ext>
            </a:extLst>
          </p:cNvPr>
          <p:cNvSpPr txBox="1"/>
          <p:nvPr/>
        </p:nvSpPr>
        <p:spPr>
          <a:xfrm>
            <a:off x="-23122" y="3696568"/>
            <a:ext cx="2410052" cy="2492990"/>
          </a:xfrm>
          <a:prstGeom prst="rect">
            <a:avLst/>
          </a:prstGeom>
          <a:noFill/>
        </p:spPr>
        <p:txBody>
          <a:bodyPr wrap="square" rtlCol="0">
            <a:spAutoFit/>
          </a:bodyPr>
          <a:lstStyle/>
          <a:p>
            <a:pPr algn="ctr"/>
            <a:r>
              <a:rPr kumimoji="1" lang="en-US" altLang="ja-JP" sz="1600" dirty="0"/>
              <a:t>4</a:t>
            </a:r>
            <a:r>
              <a:rPr kumimoji="1" lang="ja-JP" altLang="en-US" sz="1600" dirty="0"/>
              <a:t>月</a:t>
            </a:r>
            <a:r>
              <a:rPr kumimoji="1" lang="en-US" altLang="ja-JP" sz="1600" dirty="0"/>
              <a:t>29</a:t>
            </a:r>
            <a:r>
              <a:rPr kumimoji="1" lang="ja-JP" altLang="en-US" sz="1600" dirty="0"/>
              <a:t>日（金）</a:t>
            </a:r>
            <a:endParaRPr kumimoji="1" lang="en-US" altLang="ja-JP" sz="1600" dirty="0"/>
          </a:p>
          <a:p>
            <a:pPr algn="ctr"/>
            <a:r>
              <a:rPr kumimoji="1" lang="ja-JP" altLang="en-US" sz="1600" dirty="0"/>
              <a:t>①</a:t>
            </a:r>
            <a:r>
              <a:rPr kumimoji="1" lang="en-US" altLang="ja-JP" sz="1600" dirty="0"/>
              <a:t>10:00</a:t>
            </a:r>
            <a:r>
              <a:rPr kumimoji="1" lang="ja-JP" altLang="en-US" sz="1600" dirty="0"/>
              <a:t>②</a:t>
            </a:r>
            <a:r>
              <a:rPr kumimoji="1" lang="en-US" altLang="ja-JP" sz="1600" dirty="0"/>
              <a:t>13:00</a:t>
            </a:r>
            <a:r>
              <a:rPr kumimoji="1" lang="ja-JP" altLang="en-US" sz="1600" dirty="0"/>
              <a:t>③</a:t>
            </a:r>
            <a:r>
              <a:rPr kumimoji="1" lang="en-US" altLang="ja-JP" sz="1600" dirty="0"/>
              <a:t>15:00</a:t>
            </a:r>
          </a:p>
          <a:p>
            <a:pPr algn="ctr"/>
            <a:r>
              <a:rPr kumimoji="1" lang="ja-JP" altLang="en-US" sz="1600" dirty="0"/>
              <a:t>今夏は岩手山♪</a:t>
            </a:r>
            <a:endParaRPr kumimoji="1" lang="en-US" altLang="ja-JP" sz="1600" dirty="0"/>
          </a:p>
          <a:p>
            <a:pPr algn="ctr"/>
            <a:r>
              <a:rPr kumimoji="1" lang="ja-JP" altLang="en-US" sz="1200" dirty="0"/>
              <a:t>を目指して</a:t>
            </a:r>
            <a:endParaRPr kumimoji="1" lang="en-US" altLang="ja-JP" sz="1200" dirty="0"/>
          </a:p>
          <a:p>
            <a:pPr algn="ctr"/>
            <a:r>
              <a:rPr kumimoji="1" lang="ja-JP" altLang="en-US" sz="1200" dirty="0"/>
              <a:t>どんなことをしたらいいか、</a:t>
            </a:r>
            <a:endParaRPr kumimoji="1" lang="en-US" altLang="ja-JP" sz="1200" dirty="0"/>
          </a:p>
          <a:p>
            <a:pPr algn="ctr"/>
            <a:r>
              <a:rPr kumimoji="1" lang="ja-JP" altLang="en-US" sz="1200" dirty="0"/>
              <a:t>山の魅力は何かお伝えします！</a:t>
            </a:r>
            <a:endParaRPr kumimoji="1" lang="en-US" altLang="ja-JP" sz="1200" dirty="0"/>
          </a:p>
          <a:p>
            <a:pPr algn="ctr"/>
            <a:r>
              <a:rPr kumimoji="1" lang="ja-JP" altLang="en-US" sz="1200" dirty="0"/>
              <a:t>ガイド：登山ガイド</a:t>
            </a:r>
            <a:endParaRPr kumimoji="1" lang="en-US" altLang="ja-JP" sz="1200" dirty="0"/>
          </a:p>
          <a:p>
            <a:pPr algn="ctr"/>
            <a:r>
              <a:rPr kumimoji="1" lang="ja-JP" altLang="en-US" sz="1200" dirty="0"/>
              <a:t>ステージ</a:t>
            </a:r>
            <a:r>
              <a:rPr kumimoji="1" lang="en-US" altLang="ja-JP" sz="1200" dirty="0"/>
              <a:t>Ⅰ</a:t>
            </a:r>
            <a:r>
              <a:rPr kumimoji="1" lang="ja-JP" altLang="en-US" sz="1200" dirty="0"/>
              <a:t>　竹嶋碧</a:t>
            </a:r>
            <a:endParaRPr kumimoji="1" lang="en-US" altLang="ja-JP" sz="1200" dirty="0"/>
          </a:p>
          <a:p>
            <a:pPr algn="ctr"/>
            <a:r>
              <a:rPr kumimoji="1" lang="en-US" altLang="ja-JP" sz="1200" dirty="0"/>
              <a:t>1,000</a:t>
            </a:r>
            <a:r>
              <a:rPr kumimoji="1" lang="ja-JP" altLang="en-US" sz="1200" dirty="0"/>
              <a:t>円／人</a:t>
            </a:r>
            <a:endParaRPr kumimoji="1" lang="en-US" altLang="ja-JP" sz="1200" dirty="0"/>
          </a:p>
          <a:p>
            <a:pPr algn="ctr"/>
            <a:r>
              <a:rPr kumimoji="1" lang="ja-JP" altLang="en-US" sz="1200" dirty="0"/>
              <a:t>各回約</a:t>
            </a:r>
            <a:r>
              <a:rPr kumimoji="1" lang="en-US" altLang="ja-JP" sz="1200" dirty="0"/>
              <a:t>1</a:t>
            </a:r>
            <a:r>
              <a:rPr kumimoji="1" lang="ja-JP" altLang="en-US" sz="1200" dirty="0"/>
              <a:t>時間</a:t>
            </a:r>
            <a:endParaRPr kumimoji="1" lang="en-US" altLang="ja-JP" sz="1200" dirty="0"/>
          </a:p>
          <a:p>
            <a:pPr algn="ctr"/>
            <a:r>
              <a:rPr kumimoji="1" lang="ja-JP" altLang="en-US" sz="1200" dirty="0"/>
              <a:t>（ミニ散策込み）</a:t>
            </a:r>
            <a:endParaRPr kumimoji="1" lang="en-US" altLang="ja-JP" sz="1200" dirty="0"/>
          </a:p>
          <a:p>
            <a:pPr algn="ctr"/>
            <a:r>
              <a:rPr kumimoji="1" lang="en-US" altLang="ja-JP" sz="1200" dirty="0"/>
              <a:t>※</a:t>
            </a:r>
            <a:r>
              <a:rPr kumimoji="1" lang="ja-JP" altLang="en-US" sz="1200" dirty="0"/>
              <a:t>雨天時室内開催（お茶付き）</a:t>
            </a:r>
            <a:endParaRPr kumimoji="1" lang="en-US" altLang="ja-JP" sz="1200" dirty="0"/>
          </a:p>
        </p:txBody>
      </p:sp>
      <p:sp>
        <p:nvSpPr>
          <p:cNvPr id="34" name="正方形/長方形 33">
            <a:extLst>
              <a:ext uri="{FF2B5EF4-FFF2-40B4-BE49-F238E27FC236}">
                <a16:creationId xmlns:a16="http://schemas.microsoft.com/office/drawing/2014/main" id="{ADE770D0-2315-4775-B00E-7BF1B8C6881D}"/>
              </a:ext>
            </a:extLst>
          </p:cNvPr>
          <p:cNvSpPr/>
          <p:nvPr/>
        </p:nvSpPr>
        <p:spPr>
          <a:xfrm>
            <a:off x="4471070" y="3659683"/>
            <a:ext cx="2173539" cy="26468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テキスト ボックス 34">
            <a:extLst>
              <a:ext uri="{FF2B5EF4-FFF2-40B4-BE49-F238E27FC236}">
                <a16:creationId xmlns:a16="http://schemas.microsoft.com/office/drawing/2014/main" id="{F0F4EB34-27BF-408E-B0AE-2DD377F09A16}"/>
              </a:ext>
            </a:extLst>
          </p:cNvPr>
          <p:cNvSpPr txBox="1"/>
          <p:nvPr/>
        </p:nvSpPr>
        <p:spPr>
          <a:xfrm>
            <a:off x="4352813" y="3847141"/>
            <a:ext cx="2410052" cy="2308324"/>
          </a:xfrm>
          <a:prstGeom prst="rect">
            <a:avLst/>
          </a:prstGeom>
          <a:noFill/>
        </p:spPr>
        <p:txBody>
          <a:bodyPr wrap="square" rtlCol="0">
            <a:spAutoFit/>
          </a:bodyPr>
          <a:lstStyle/>
          <a:p>
            <a:pPr algn="ctr"/>
            <a:r>
              <a:rPr kumimoji="1" lang="en-US" altLang="ja-JP" sz="1600" dirty="0"/>
              <a:t>5</a:t>
            </a:r>
            <a:r>
              <a:rPr kumimoji="1" lang="ja-JP" altLang="en-US" sz="1600" dirty="0"/>
              <a:t>月</a:t>
            </a:r>
            <a:r>
              <a:rPr kumimoji="1" lang="en-US" altLang="ja-JP" sz="1600" dirty="0"/>
              <a:t>15</a:t>
            </a:r>
            <a:r>
              <a:rPr kumimoji="1" lang="ja-JP" altLang="en-US" sz="1600" dirty="0"/>
              <a:t>日（日）</a:t>
            </a:r>
            <a:endParaRPr kumimoji="1" lang="en-US" altLang="ja-JP" sz="1600" dirty="0"/>
          </a:p>
          <a:p>
            <a:pPr algn="ctr"/>
            <a:r>
              <a:rPr kumimoji="1" lang="ja-JP" altLang="en-US" sz="1600" dirty="0"/>
              <a:t>①</a:t>
            </a:r>
            <a:r>
              <a:rPr kumimoji="1" lang="en-US" altLang="ja-JP" sz="1600" dirty="0"/>
              <a:t>10:00</a:t>
            </a:r>
            <a:r>
              <a:rPr kumimoji="1" lang="ja-JP" altLang="en-US" sz="1600" dirty="0"/>
              <a:t>②</a:t>
            </a:r>
            <a:r>
              <a:rPr kumimoji="1" lang="en-US" altLang="ja-JP" sz="1600" dirty="0"/>
              <a:t>13:00</a:t>
            </a:r>
            <a:r>
              <a:rPr kumimoji="1" lang="ja-JP" altLang="en-US" sz="1600" dirty="0"/>
              <a:t>③</a:t>
            </a:r>
            <a:r>
              <a:rPr kumimoji="1" lang="en-US" altLang="ja-JP" sz="1600" dirty="0"/>
              <a:t>15:00</a:t>
            </a:r>
          </a:p>
          <a:p>
            <a:pPr algn="ctr"/>
            <a:r>
              <a:rPr kumimoji="1" lang="ja-JP" altLang="en-US" sz="1600" dirty="0"/>
              <a:t>まずは</a:t>
            </a:r>
            <a:r>
              <a:rPr kumimoji="1" lang="en-US" altLang="ja-JP" sz="1600" dirty="0"/>
              <a:t>DAY</a:t>
            </a:r>
            <a:r>
              <a:rPr kumimoji="1" lang="ja-JP" altLang="en-US" sz="1600" dirty="0"/>
              <a:t>キャンプ！</a:t>
            </a:r>
            <a:endParaRPr kumimoji="1" lang="en-US" altLang="ja-JP" sz="1200" dirty="0"/>
          </a:p>
          <a:p>
            <a:pPr algn="ctr"/>
            <a:r>
              <a:rPr kumimoji="1" lang="ja-JP" altLang="en-US" sz="1200" dirty="0"/>
              <a:t>外で寝るってどんな気分？</a:t>
            </a:r>
            <a:endParaRPr kumimoji="1" lang="en-US" altLang="ja-JP" sz="1200" dirty="0"/>
          </a:p>
          <a:p>
            <a:pPr algn="ctr"/>
            <a:r>
              <a:rPr kumimoji="1" lang="ja-JP" altLang="en-US" sz="1200" dirty="0"/>
              <a:t>最低限そろえなければならないのはなに？</a:t>
            </a:r>
            <a:endParaRPr kumimoji="1" lang="en-US" altLang="ja-JP" sz="1200" dirty="0"/>
          </a:p>
          <a:p>
            <a:pPr algn="ctr"/>
            <a:r>
              <a:rPr kumimoji="1" lang="ja-JP" altLang="en-US" sz="1200" dirty="0"/>
              <a:t>ガイド：まほらスタッフ</a:t>
            </a:r>
            <a:endParaRPr kumimoji="1" lang="en-US" altLang="ja-JP" sz="1200" dirty="0"/>
          </a:p>
          <a:p>
            <a:pPr algn="ctr"/>
            <a:r>
              <a:rPr kumimoji="1" lang="en-US" altLang="ja-JP" sz="1200" dirty="0"/>
              <a:t>1,000</a:t>
            </a:r>
            <a:r>
              <a:rPr kumimoji="1" lang="ja-JP" altLang="en-US" sz="1200" dirty="0"/>
              <a:t>円／人</a:t>
            </a:r>
            <a:endParaRPr kumimoji="1" lang="en-US" altLang="ja-JP" sz="1200" dirty="0"/>
          </a:p>
          <a:p>
            <a:pPr algn="ctr"/>
            <a:r>
              <a:rPr kumimoji="1" lang="ja-JP" altLang="en-US" sz="1200" dirty="0"/>
              <a:t>各回約</a:t>
            </a:r>
            <a:r>
              <a:rPr kumimoji="1" lang="en-US" altLang="ja-JP" sz="1200" dirty="0"/>
              <a:t>1</a:t>
            </a:r>
            <a:r>
              <a:rPr kumimoji="1" lang="ja-JP" altLang="en-US" sz="1200" dirty="0"/>
              <a:t>時間</a:t>
            </a:r>
            <a:endParaRPr kumimoji="1" lang="en-US" altLang="ja-JP" sz="1200" dirty="0"/>
          </a:p>
          <a:p>
            <a:pPr algn="ctr"/>
            <a:r>
              <a:rPr kumimoji="1" lang="ja-JP" altLang="en-US" sz="1200" dirty="0"/>
              <a:t>（込み）</a:t>
            </a:r>
            <a:endParaRPr kumimoji="1" lang="en-US" altLang="ja-JP" sz="1200" dirty="0"/>
          </a:p>
          <a:p>
            <a:pPr algn="ctr"/>
            <a:r>
              <a:rPr kumimoji="1" lang="en-US" altLang="ja-JP" sz="1200" dirty="0"/>
              <a:t>※</a:t>
            </a:r>
            <a:r>
              <a:rPr kumimoji="1" lang="ja-JP" altLang="en-US" sz="1200" dirty="0"/>
              <a:t>雨天時室内開催（お茶付き）</a:t>
            </a:r>
            <a:endParaRPr kumimoji="1" lang="en-US" altLang="ja-JP" sz="1200" dirty="0"/>
          </a:p>
        </p:txBody>
      </p:sp>
      <p:sp>
        <p:nvSpPr>
          <p:cNvPr id="36" name="タイトル 1">
            <a:extLst>
              <a:ext uri="{FF2B5EF4-FFF2-40B4-BE49-F238E27FC236}">
                <a16:creationId xmlns:a16="http://schemas.microsoft.com/office/drawing/2014/main" id="{499B96B0-0671-45BE-92B4-5BDE6558675D}"/>
              </a:ext>
            </a:extLst>
          </p:cNvPr>
          <p:cNvSpPr txBox="1">
            <a:spLocks/>
          </p:cNvSpPr>
          <p:nvPr/>
        </p:nvSpPr>
        <p:spPr>
          <a:xfrm>
            <a:off x="1123026" y="6464321"/>
            <a:ext cx="5240216" cy="662026"/>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r>
              <a:rPr lang="en-US" altLang="ja-JP" sz="1400" dirty="0">
                <a:latin typeface="07ロゴたいぷゴシック7" panose="02000600000000000000" pitchFamily="50" charset="-128"/>
                <a:ea typeface="07ロゴたいぷゴシック7" panose="02000600000000000000" pitchFamily="50" charset="-128"/>
              </a:rPr>
              <a:t>STEP2</a:t>
            </a:r>
            <a:r>
              <a:rPr lang="ja-JP" altLang="en-US" sz="1400" dirty="0">
                <a:latin typeface="07ロゴたいぷゴシック7" panose="02000600000000000000" pitchFamily="50" charset="-128"/>
                <a:ea typeface="07ロゴたいぷゴシック7" panose="02000600000000000000" pitchFamily="50" charset="-128"/>
              </a:rPr>
              <a:t>　</a:t>
            </a:r>
            <a:endParaRPr lang="en-US" altLang="ja-JP" sz="1400" dirty="0">
              <a:latin typeface="07ロゴたいぷゴシック7" panose="02000600000000000000" pitchFamily="50" charset="-128"/>
              <a:ea typeface="07ロゴたいぷゴシック7" panose="02000600000000000000" pitchFamily="50" charset="-128"/>
            </a:endParaRPr>
          </a:p>
          <a:p>
            <a:endParaRPr lang="en-US" altLang="ja-JP" sz="1400" dirty="0">
              <a:latin typeface="07ロゴたいぷゴシック7" panose="02000600000000000000" pitchFamily="50" charset="-128"/>
              <a:ea typeface="07ロゴたいぷゴシック7" panose="02000600000000000000" pitchFamily="50" charset="-128"/>
            </a:endParaRPr>
          </a:p>
          <a:p>
            <a:endParaRPr lang="en-US" altLang="ja-JP" sz="1400" dirty="0">
              <a:latin typeface="07ロゴたいぷゴシック7" panose="02000600000000000000" pitchFamily="50" charset="-128"/>
              <a:ea typeface="07ロゴたいぷゴシック7" panose="02000600000000000000" pitchFamily="50" charset="-128"/>
            </a:endParaRPr>
          </a:p>
          <a:p>
            <a:endParaRPr lang="en-US" altLang="ja-JP" sz="1400" dirty="0">
              <a:latin typeface="07ロゴたいぷゴシック7" panose="02000600000000000000" pitchFamily="50" charset="-128"/>
              <a:ea typeface="07ロゴたいぷゴシック7" panose="02000600000000000000" pitchFamily="50" charset="-128"/>
            </a:endParaRPr>
          </a:p>
          <a:p>
            <a:endParaRPr lang="ja-JP" altLang="en-US" sz="1400" dirty="0">
              <a:latin typeface="07ロゴたいぷゴシック7" panose="02000600000000000000" pitchFamily="50" charset="-128"/>
              <a:ea typeface="07ロゴたいぷゴシック7" panose="02000600000000000000" pitchFamily="50" charset="-128"/>
            </a:endParaRPr>
          </a:p>
        </p:txBody>
      </p:sp>
      <p:sp>
        <p:nvSpPr>
          <p:cNvPr id="37" name="タイトル 1">
            <a:extLst>
              <a:ext uri="{FF2B5EF4-FFF2-40B4-BE49-F238E27FC236}">
                <a16:creationId xmlns:a16="http://schemas.microsoft.com/office/drawing/2014/main" id="{EE497C49-C7CC-4C4B-8F7F-C0AEC72C54E2}"/>
              </a:ext>
            </a:extLst>
          </p:cNvPr>
          <p:cNvSpPr txBox="1">
            <a:spLocks/>
          </p:cNvSpPr>
          <p:nvPr/>
        </p:nvSpPr>
        <p:spPr>
          <a:xfrm rot="20997581">
            <a:off x="-50055" y="2680277"/>
            <a:ext cx="5240216" cy="662026"/>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r>
              <a:rPr lang="en-US" altLang="ja-JP" sz="1400" dirty="0">
                <a:latin typeface="07ロゴたいぷゴシック7" panose="02000600000000000000" pitchFamily="50" charset="-128"/>
                <a:ea typeface="07ロゴたいぷゴシック7" panose="02000600000000000000" pitchFamily="50" charset="-128"/>
              </a:rPr>
              <a:t>STEP</a:t>
            </a:r>
            <a:r>
              <a:rPr lang="ja-JP" altLang="en-US" sz="1400" dirty="0">
                <a:latin typeface="07ロゴたいぷゴシック7" panose="02000600000000000000" pitchFamily="50" charset="-128"/>
                <a:ea typeface="07ロゴたいぷゴシック7" panose="02000600000000000000" pitchFamily="50" charset="-128"/>
              </a:rPr>
              <a:t>１</a:t>
            </a:r>
            <a:endParaRPr lang="en-US" altLang="ja-JP" sz="1400" dirty="0">
              <a:latin typeface="07ロゴたいぷゴシック7" panose="02000600000000000000" pitchFamily="50" charset="-128"/>
              <a:ea typeface="07ロゴたいぷゴシック7" panose="02000600000000000000" pitchFamily="50" charset="-128"/>
            </a:endParaRPr>
          </a:p>
          <a:p>
            <a:r>
              <a:rPr lang="ja-JP" altLang="en-US" sz="1400" dirty="0">
                <a:latin typeface="07ロゴたいぷゴシック7" panose="02000600000000000000" pitchFamily="50" charset="-128"/>
                <a:ea typeface="07ロゴたいぷゴシック7" panose="02000600000000000000" pitchFamily="50" charset="-128"/>
              </a:rPr>
              <a:t>興味あるものに参加！</a:t>
            </a:r>
            <a:endParaRPr lang="en-US" altLang="ja-JP" sz="1400" dirty="0">
              <a:latin typeface="07ロゴたいぷゴシック7" panose="02000600000000000000" pitchFamily="50" charset="-128"/>
              <a:ea typeface="07ロゴたいぷゴシック7" panose="02000600000000000000" pitchFamily="50" charset="-128"/>
            </a:endParaRPr>
          </a:p>
          <a:p>
            <a:endParaRPr lang="en-US" altLang="ja-JP" sz="1400" dirty="0">
              <a:latin typeface="07ロゴたいぷゴシック7" panose="02000600000000000000" pitchFamily="50" charset="-128"/>
              <a:ea typeface="07ロゴたいぷゴシック7" panose="02000600000000000000" pitchFamily="50" charset="-128"/>
            </a:endParaRPr>
          </a:p>
          <a:p>
            <a:endParaRPr lang="ja-JP" altLang="en-US" sz="1400" dirty="0">
              <a:latin typeface="07ロゴたいぷゴシック7" panose="02000600000000000000" pitchFamily="50" charset="-128"/>
              <a:ea typeface="07ロゴたいぷゴシック7" panose="02000600000000000000" pitchFamily="50" charset="-128"/>
            </a:endParaRPr>
          </a:p>
        </p:txBody>
      </p:sp>
      <p:sp>
        <p:nvSpPr>
          <p:cNvPr id="38" name="テキスト ボックス 37">
            <a:extLst>
              <a:ext uri="{FF2B5EF4-FFF2-40B4-BE49-F238E27FC236}">
                <a16:creationId xmlns:a16="http://schemas.microsoft.com/office/drawing/2014/main" id="{251C7FA6-F58D-47BC-83BD-1D03542C5DAA}"/>
              </a:ext>
            </a:extLst>
          </p:cNvPr>
          <p:cNvSpPr txBox="1"/>
          <p:nvPr/>
        </p:nvSpPr>
        <p:spPr>
          <a:xfrm>
            <a:off x="1874590" y="6441794"/>
            <a:ext cx="4359886" cy="369332"/>
          </a:xfrm>
          <a:prstGeom prst="rect">
            <a:avLst/>
          </a:prstGeom>
          <a:noFill/>
        </p:spPr>
        <p:txBody>
          <a:bodyPr wrap="square" rtlCol="0">
            <a:spAutoFit/>
          </a:bodyPr>
          <a:lstStyle/>
          <a:p>
            <a:r>
              <a:rPr kumimoji="1" lang="ja-JP" altLang="en-US" dirty="0">
                <a:latin typeface="07ロゴたいぷゴシック7" panose="02000600000000000000" pitchFamily="50" charset="-128"/>
                <a:ea typeface="07ロゴたいぷゴシック7" panose="02000600000000000000" pitchFamily="50" charset="-128"/>
              </a:rPr>
              <a:t>参加者同士で情報交換</a:t>
            </a:r>
          </a:p>
        </p:txBody>
      </p:sp>
      <p:sp>
        <p:nvSpPr>
          <p:cNvPr id="39" name="四角形: 角を丸くする 38">
            <a:extLst>
              <a:ext uri="{FF2B5EF4-FFF2-40B4-BE49-F238E27FC236}">
                <a16:creationId xmlns:a16="http://schemas.microsoft.com/office/drawing/2014/main" id="{A272DBF9-7890-4F91-9280-BC9BDE5D5775}"/>
              </a:ext>
            </a:extLst>
          </p:cNvPr>
          <p:cNvSpPr/>
          <p:nvPr/>
        </p:nvSpPr>
        <p:spPr>
          <a:xfrm>
            <a:off x="5373665" y="6384074"/>
            <a:ext cx="1319517" cy="825462"/>
          </a:xfrm>
          <a:prstGeom prst="roundRect">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テキスト ボックス 39">
            <a:extLst>
              <a:ext uri="{FF2B5EF4-FFF2-40B4-BE49-F238E27FC236}">
                <a16:creationId xmlns:a16="http://schemas.microsoft.com/office/drawing/2014/main" id="{B29AE474-4FDB-41F3-B120-A331E3B053B2}"/>
              </a:ext>
            </a:extLst>
          </p:cNvPr>
          <p:cNvSpPr txBox="1"/>
          <p:nvPr/>
        </p:nvSpPr>
        <p:spPr>
          <a:xfrm>
            <a:off x="5358861" y="6442406"/>
            <a:ext cx="1516294" cy="646331"/>
          </a:xfrm>
          <a:prstGeom prst="rect">
            <a:avLst/>
          </a:prstGeom>
          <a:noFill/>
        </p:spPr>
        <p:txBody>
          <a:bodyPr wrap="square" rtlCol="0">
            <a:spAutoFit/>
          </a:bodyPr>
          <a:lstStyle/>
          <a:p>
            <a:r>
              <a:rPr kumimoji="1" lang="ja-JP" altLang="en-US" sz="900" dirty="0">
                <a:latin typeface="07ロゴたいぷゴシック7" panose="02000600000000000000" pitchFamily="50" charset="-128"/>
                <a:ea typeface="07ロゴたいぷゴシック7" panose="02000600000000000000" pitchFamily="50" charset="-128"/>
              </a:rPr>
              <a:t>こんな体験も！</a:t>
            </a:r>
            <a:endParaRPr kumimoji="1" lang="en-US" altLang="ja-JP" sz="900" dirty="0">
              <a:latin typeface="07ロゴたいぷゴシック7" panose="02000600000000000000" pitchFamily="50" charset="-128"/>
              <a:ea typeface="07ロゴたいぷゴシック7" panose="02000600000000000000" pitchFamily="50" charset="-128"/>
            </a:endParaRPr>
          </a:p>
          <a:p>
            <a:r>
              <a:rPr kumimoji="1" lang="ja-JP" altLang="en-US" sz="900" dirty="0">
                <a:latin typeface="07ロゴたいぷゴシック7" panose="02000600000000000000" pitchFamily="50" charset="-128"/>
                <a:ea typeface="07ロゴたいぷゴシック7" panose="02000600000000000000" pitchFamily="50" charset="-128"/>
              </a:rPr>
              <a:t>･ハンターと鹿探し</a:t>
            </a:r>
            <a:endParaRPr kumimoji="1" lang="en-US" altLang="ja-JP" sz="900" dirty="0">
              <a:latin typeface="07ロゴたいぷゴシック7" panose="02000600000000000000" pitchFamily="50" charset="-128"/>
              <a:ea typeface="07ロゴたいぷゴシック7" panose="02000600000000000000" pitchFamily="50" charset="-128"/>
            </a:endParaRPr>
          </a:p>
          <a:p>
            <a:r>
              <a:rPr kumimoji="1" lang="ja-JP" altLang="en-US" sz="900" dirty="0">
                <a:latin typeface="07ロゴたいぷゴシック7" panose="02000600000000000000" pitchFamily="50" charset="-128"/>
                <a:ea typeface="07ロゴたいぷゴシック7" panose="02000600000000000000" pitchFamily="50" charset="-128"/>
              </a:rPr>
              <a:t>･きのこ王子ときのこ探し</a:t>
            </a:r>
            <a:endParaRPr kumimoji="1" lang="en-US" altLang="ja-JP" sz="900" dirty="0">
              <a:latin typeface="07ロゴたいぷゴシック7" panose="02000600000000000000" pitchFamily="50" charset="-128"/>
              <a:ea typeface="07ロゴたいぷゴシック7" panose="02000600000000000000" pitchFamily="50" charset="-128"/>
            </a:endParaRPr>
          </a:p>
          <a:p>
            <a:r>
              <a:rPr kumimoji="1" lang="ja-JP" altLang="en-US" sz="900" dirty="0">
                <a:latin typeface="07ロゴたいぷゴシック7" panose="02000600000000000000" pitchFamily="50" charset="-128"/>
                <a:ea typeface="07ロゴたいぷゴシック7" panose="02000600000000000000" pitchFamily="50" charset="-128"/>
              </a:rPr>
              <a:t>・収穫体験</a:t>
            </a:r>
          </a:p>
        </p:txBody>
      </p:sp>
      <p:cxnSp>
        <p:nvCxnSpPr>
          <p:cNvPr id="43" name="直線コネクタ 42">
            <a:extLst>
              <a:ext uri="{FF2B5EF4-FFF2-40B4-BE49-F238E27FC236}">
                <a16:creationId xmlns:a16="http://schemas.microsoft.com/office/drawing/2014/main" id="{6CDCAED9-2FD9-4202-8E0E-C9214D7E7A53}"/>
              </a:ext>
            </a:extLst>
          </p:cNvPr>
          <p:cNvCxnSpPr>
            <a:cxnSpLocks/>
          </p:cNvCxnSpPr>
          <p:nvPr/>
        </p:nvCxnSpPr>
        <p:spPr>
          <a:xfrm flipV="1">
            <a:off x="1437756" y="6452466"/>
            <a:ext cx="395829" cy="474722"/>
          </a:xfrm>
          <a:prstGeom prst="line">
            <a:avLst/>
          </a:prstGeom>
          <a:ln/>
        </p:spPr>
        <p:style>
          <a:lnRef idx="1">
            <a:schemeClr val="dk1"/>
          </a:lnRef>
          <a:fillRef idx="0">
            <a:schemeClr val="dk1"/>
          </a:fillRef>
          <a:effectRef idx="0">
            <a:schemeClr val="dk1"/>
          </a:effectRef>
          <a:fontRef idx="minor">
            <a:schemeClr val="tx1"/>
          </a:fontRef>
        </p:style>
      </p:cxnSp>
      <p:cxnSp>
        <p:nvCxnSpPr>
          <p:cNvPr id="44" name="直線コネクタ 43">
            <a:extLst>
              <a:ext uri="{FF2B5EF4-FFF2-40B4-BE49-F238E27FC236}">
                <a16:creationId xmlns:a16="http://schemas.microsoft.com/office/drawing/2014/main" id="{D0D0501A-7706-4C0B-9BA6-5E976FDEDC5F}"/>
              </a:ext>
            </a:extLst>
          </p:cNvPr>
          <p:cNvCxnSpPr>
            <a:cxnSpLocks/>
          </p:cNvCxnSpPr>
          <p:nvPr/>
        </p:nvCxnSpPr>
        <p:spPr>
          <a:xfrm flipV="1">
            <a:off x="1176263" y="6547340"/>
            <a:ext cx="434042" cy="536231"/>
          </a:xfrm>
          <a:prstGeom prst="line">
            <a:avLst/>
          </a:prstGeom>
          <a:ln/>
        </p:spPr>
        <p:style>
          <a:lnRef idx="1">
            <a:schemeClr val="dk1"/>
          </a:lnRef>
          <a:fillRef idx="0">
            <a:schemeClr val="dk1"/>
          </a:fillRef>
          <a:effectRef idx="0">
            <a:schemeClr val="dk1"/>
          </a:effectRef>
          <a:fontRef idx="minor">
            <a:schemeClr val="tx1"/>
          </a:fontRef>
        </p:style>
      </p:cxnSp>
      <p:cxnSp>
        <p:nvCxnSpPr>
          <p:cNvPr id="45" name="直線コネクタ 44">
            <a:extLst>
              <a:ext uri="{FF2B5EF4-FFF2-40B4-BE49-F238E27FC236}">
                <a16:creationId xmlns:a16="http://schemas.microsoft.com/office/drawing/2014/main" id="{12FB733F-135A-4E9A-A37A-479F4392AC70}"/>
              </a:ext>
            </a:extLst>
          </p:cNvPr>
          <p:cNvCxnSpPr>
            <a:cxnSpLocks/>
          </p:cNvCxnSpPr>
          <p:nvPr/>
        </p:nvCxnSpPr>
        <p:spPr>
          <a:xfrm flipH="1" flipV="1">
            <a:off x="4409067" y="6437422"/>
            <a:ext cx="505116" cy="445607"/>
          </a:xfrm>
          <a:prstGeom prst="line">
            <a:avLst/>
          </a:prstGeom>
          <a:ln/>
        </p:spPr>
        <p:style>
          <a:lnRef idx="1">
            <a:schemeClr val="dk1"/>
          </a:lnRef>
          <a:fillRef idx="0">
            <a:schemeClr val="dk1"/>
          </a:fillRef>
          <a:effectRef idx="0">
            <a:schemeClr val="dk1"/>
          </a:effectRef>
          <a:fontRef idx="minor">
            <a:schemeClr val="tx1"/>
          </a:fontRef>
        </p:style>
      </p:cxnSp>
      <p:cxnSp>
        <p:nvCxnSpPr>
          <p:cNvPr id="46" name="直線コネクタ 45">
            <a:extLst>
              <a:ext uri="{FF2B5EF4-FFF2-40B4-BE49-F238E27FC236}">
                <a16:creationId xmlns:a16="http://schemas.microsoft.com/office/drawing/2014/main" id="{EEB7E87F-61AF-4E11-8B6E-9BBA25CA535A}"/>
              </a:ext>
            </a:extLst>
          </p:cNvPr>
          <p:cNvCxnSpPr>
            <a:cxnSpLocks/>
          </p:cNvCxnSpPr>
          <p:nvPr/>
        </p:nvCxnSpPr>
        <p:spPr>
          <a:xfrm flipH="1" flipV="1">
            <a:off x="4627364" y="6497484"/>
            <a:ext cx="484834" cy="443934"/>
          </a:xfrm>
          <a:prstGeom prst="line">
            <a:avLst/>
          </a:prstGeom>
          <a:ln/>
        </p:spPr>
        <p:style>
          <a:lnRef idx="1">
            <a:schemeClr val="dk1"/>
          </a:lnRef>
          <a:fillRef idx="0">
            <a:schemeClr val="dk1"/>
          </a:fillRef>
          <a:effectRef idx="0">
            <a:schemeClr val="dk1"/>
          </a:effectRef>
          <a:fontRef idx="minor">
            <a:schemeClr val="tx1"/>
          </a:fontRef>
        </p:style>
      </p:cxnSp>
      <p:sp>
        <p:nvSpPr>
          <p:cNvPr id="63" name="タイトル 1">
            <a:extLst>
              <a:ext uri="{FF2B5EF4-FFF2-40B4-BE49-F238E27FC236}">
                <a16:creationId xmlns:a16="http://schemas.microsoft.com/office/drawing/2014/main" id="{4B70B2C8-D2C6-4027-9CFF-7065654CD5C8}"/>
              </a:ext>
            </a:extLst>
          </p:cNvPr>
          <p:cNvSpPr txBox="1">
            <a:spLocks/>
          </p:cNvSpPr>
          <p:nvPr/>
        </p:nvSpPr>
        <p:spPr>
          <a:xfrm>
            <a:off x="62446" y="7039510"/>
            <a:ext cx="6342749" cy="89173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r>
              <a:rPr lang="en-US" altLang="ja-JP" sz="1400" dirty="0">
                <a:latin typeface="07ロゴたいぷゴシック7" panose="02000600000000000000" pitchFamily="50" charset="-128"/>
                <a:ea typeface="07ロゴたいぷゴシック7" panose="02000600000000000000" pitchFamily="50" charset="-128"/>
              </a:rPr>
              <a:t>STEP3</a:t>
            </a:r>
            <a:r>
              <a:rPr lang="ja-JP" altLang="en-US" sz="1400" dirty="0">
                <a:latin typeface="07ロゴたいぷゴシック7" panose="02000600000000000000" pitchFamily="50" charset="-128"/>
                <a:ea typeface="07ロゴたいぷゴシック7" panose="02000600000000000000" pitchFamily="50" charset="-128"/>
              </a:rPr>
              <a:t>　</a:t>
            </a:r>
            <a:endParaRPr lang="en-US" altLang="ja-JP" sz="1400" dirty="0">
              <a:latin typeface="07ロゴたいぷゴシック7" panose="02000600000000000000" pitchFamily="50" charset="-128"/>
              <a:ea typeface="07ロゴたいぷゴシック7" panose="02000600000000000000" pitchFamily="50" charset="-128"/>
            </a:endParaRPr>
          </a:p>
          <a:p>
            <a:r>
              <a:rPr lang="ja-JP" altLang="en-US" sz="1400" dirty="0">
                <a:latin typeface="07ロゴたいぷゴシック7" panose="02000600000000000000" pitchFamily="50" charset="-128"/>
                <a:ea typeface="07ロゴたいぷゴシック7" panose="02000600000000000000" pitchFamily="50" charset="-128"/>
              </a:rPr>
              <a:t>毎月定期的にまほら岩手やその他の山・川などでイベントを実施予定！！</a:t>
            </a:r>
            <a:endParaRPr lang="en-US" altLang="ja-JP" sz="1400" dirty="0">
              <a:latin typeface="07ロゴたいぷゴシック7" panose="02000600000000000000" pitchFamily="50" charset="-128"/>
              <a:ea typeface="07ロゴたいぷゴシック7" panose="02000600000000000000" pitchFamily="50" charset="-128"/>
            </a:endParaRPr>
          </a:p>
          <a:p>
            <a:r>
              <a:rPr lang="ja-JP" altLang="en-US" sz="1400" dirty="0">
                <a:latin typeface="07ロゴたいぷゴシック7" panose="02000600000000000000" pitchFamily="50" charset="-128"/>
                <a:ea typeface="07ロゴたいぷゴシック7" panose="02000600000000000000" pitchFamily="50" charset="-128"/>
              </a:rPr>
              <a:t>みんなで趣味の輪、友達の輪をひろげよう♪♪</a:t>
            </a:r>
            <a:endParaRPr lang="en-US" altLang="ja-JP" sz="1400" dirty="0">
              <a:latin typeface="07ロゴたいぷゴシック7" panose="02000600000000000000" pitchFamily="50" charset="-128"/>
              <a:ea typeface="07ロゴたいぷゴシック7" panose="02000600000000000000" pitchFamily="50" charset="-128"/>
            </a:endParaRPr>
          </a:p>
        </p:txBody>
      </p:sp>
      <p:sp>
        <p:nvSpPr>
          <p:cNvPr id="64" name="吹き出し: 円形 63">
            <a:extLst>
              <a:ext uri="{FF2B5EF4-FFF2-40B4-BE49-F238E27FC236}">
                <a16:creationId xmlns:a16="http://schemas.microsoft.com/office/drawing/2014/main" id="{988C8B8B-5230-4497-8DCF-B4E4004C8933}"/>
              </a:ext>
            </a:extLst>
          </p:cNvPr>
          <p:cNvSpPr/>
          <p:nvPr/>
        </p:nvSpPr>
        <p:spPr>
          <a:xfrm rot="751353">
            <a:off x="4162993" y="6734569"/>
            <a:ext cx="1319517" cy="531373"/>
          </a:xfrm>
          <a:prstGeom prst="wedgeEllipseCallout">
            <a:avLst>
              <a:gd name="adj1" fmla="val -67026"/>
              <a:gd name="adj2" fmla="val -5740"/>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テキスト ボックス 64">
            <a:extLst>
              <a:ext uri="{FF2B5EF4-FFF2-40B4-BE49-F238E27FC236}">
                <a16:creationId xmlns:a16="http://schemas.microsoft.com/office/drawing/2014/main" id="{B0FFDD60-EA25-4620-82CC-75354E876ED9}"/>
              </a:ext>
            </a:extLst>
          </p:cNvPr>
          <p:cNvSpPr txBox="1"/>
          <p:nvPr/>
        </p:nvSpPr>
        <p:spPr>
          <a:xfrm rot="751353">
            <a:off x="4245002" y="6826914"/>
            <a:ext cx="1155497" cy="415498"/>
          </a:xfrm>
          <a:prstGeom prst="rect">
            <a:avLst/>
          </a:prstGeom>
          <a:noFill/>
        </p:spPr>
        <p:txBody>
          <a:bodyPr wrap="square" rtlCol="0">
            <a:spAutoFit/>
          </a:bodyPr>
          <a:lstStyle/>
          <a:p>
            <a:r>
              <a:rPr kumimoji="1" lang="ja-JP" altLang="en-US" sz="1050" dirty="0">
                <a:latin typeface="07ロゴたいぷゴシック7" panose="02000600000000000000" pitchFamily="50" charset="-128"/>
                <a:ea typeface="07ロゴたいぷゴシック7" panose="02000600000000000000" pitchFamily="50" charset="-128"/>
              </a:rPr>
              <a:t>今度はキャンプに挑戦したい！</a:t>
            </a:r>
          </a:p>
        </p:txBody>
      </p:sp>
      <p:sp>
        <p:nvSpPr>
          <p:cNvPr id="66" name="吹き出し: 円形 65">
            <a:extLst>
              <a:ext uri="{FF2B5EF4-FFF2-40B4-BE49-F238E27FC236}">
                <a16:creationId xmlns:a16="http://schemas.microsoft.com/office/drawing/2014/main" id="{2C859E99-A44B-4D50-BABE-BA283A9AB274}"/>
              </a:ext>
            </a:extLst>
          </p:cNvPr>
          <p:cNvSpPr/>
          <p:nvPr/>
        </p:nvSpPr>
        <p:spPr>
          <a:xfrm rot="751353">
            <a:off x="916540" y="6759594"/>
            <a:ext cx="1319517" cy="531373"/>
          </a:xfrm>
          <a:prstGeom prst="wedgeEllipseCallout">
            <a:avLst>
              <a:gd name="adj1" fmla="val 46109"/>
              <a:gd name="adj2" fmla="val -63619"/>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テキスト ボックス 66">
            <a:extLst>
              <a:ext uri="{FF2B5EF4-FFF2-40B4-BE49-F238E27FC236}">
                <a16:creationId xmlns:a16="http://schemas.microsoft.com/office/drawing/2014/main" id="{BFF758AF-B5B0-4AB8-8374-E1FB97DAD8FE}"/>
              </a:ext>
            </a:extLst>
          </p:cNvPr>
          <p:cNvSpPr txBox="1"/>
          <p:nvPr/>
        </p:nvSpPr>
        <p:spPr>
          <a:xfrm rot="751353">
            <a:off x="1048281" y="6795296"/>
            <a:ext cx="1155497" cy="415498"/>
          </a:xfrm>
          <a:prstGeom prst="rect">
            <a:avLst/>
          </a:prstGeom>
          <a:noFill/>
        </p:spPr>
        <p:txBody>
          <a:bodyPr wrap="square" rtlCol="0">
            <a:spAutoFit/>
          </a:bodyPr>
          <a:lstStyle/>
          <a:p>
            <a:r>
              <a:rPr kumimoji="1" lang="ja-JP" altLang="en-US" sz="1050" dirty="0">
                <a:latin typeface="07ロゴたいぷゴシック7" panose="02000600000000000000" pitchFamily="50" charset="-128"/>
                <a:ea typeface="07ロゴたいぷゴシック7" panose="02000600000000000000" pitchFamily="50" charset="-128"/>
              </a:rPr>
              <a:t>〇〇さん、一緒に行かない？</a:t>
            </a:r>
          </a:p>
        </p:txBody>
      </p:sp>
      <p:sp>
        <p:nvSpPr>
          <p:cNvPr id="68" name="タイトル 1">
            <a:extLst>
              <a:ext uri="{FF2B5EF4-FFF2-40B4-BE49-F238E27FC236}">
                <a16:creationId xmlns:a16="http://schemas.microsoft.com/office/drawing/2014/main" id="{7CEAEB5C-DF3A-4278-AA1F-4AB18A65E894}"/>
              </a:ext>
            </a:extLst>
          </p:cNvPr>
          <p:cNvSpPr txBox="1">
            <a:spLocks/>
          </p:cNvSpPr>
          <p:nvPr/>
        </p:nvSpPr>
        <p:spPr>
          <a:xfrm>
            <a:off x="102502" y="7849052"/>
            <a:ext cx="6342749" cy="114099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r>
              <a:rPr lang="ja-JP" altLang="en-US" sz="1400" dirty="0">
                <a:latin typeface="07ロゴたいぷゴシック7" panose="02000600000000000000" pitchFamily="50" charset="-128"/>
                <a:ea typeface="07ロゴたいぷゴシック7" panose="02000600000000000000" pitchFamily="50" charset="-128"/>
              </a:rPr>
              <a:t>都合が合わない方も、</a:t>
            </a:r>
            <a:endParaRPr lang="en-US" altLang="ja-JP" sz="1400" dirty="0">
              <a:latin typeface="07ロゴたいぷゴシック7" panose="02000600000000000000" pitchFamily="50" charset="-128"/>
              <a:ea typeface="07ロゴたいぷゴシック7" panose="02000600000000000000" pitchFamily="50" charset="-128"/>
            </a:endParaRPr>
          </a:p>
          <a:p>
            <a:r>
              <a:rPr lang="ja-JP" altLang="en-US" sz="1400" dirty="0">
                <a:latin typeface="07ロゴたいぷゴシック7" panose="02000600000000000000" pitchFamily="50" charset="-128"/>
                <a:ea typeface="07ロゴたいぷゴシック7" panose="02000600000000000000" pitchFamily="50" charset="-128"/>
              </a:rPr>
              <a:t>〇曜日休みの人！と少しずつタイミングが合う方も</a:t>
            </a:r>
            <a:endParaRPr lang="en-US" altLang="ja-JP" sz="1400" dirty="0">
              <a:latin typeface="07ロゴたいぷゴシック7" panose="02000600000000000000" pitchFamily="50" charset="-128"/>
              <a:ea typeface="07ロゴたいぷゴシック7" panose="02000600000000000000" pitchFamily="50" charset="-128"/>
            </a:endParaRPr>
          </a:p>
          <a:p>
            <a:r>
              <a:rPr lang="ja-JP" altLang="en-US" sz="1400" dirty="0">
                <a:latin typeface="07ロゴたいぷゴシック7" panose="02000600000000000000" pitchFamily="50" charset="-128"/>
                <a:ea typeface="07ロゴたいぷゴシック7" panose="02000600000000000000" pitchFamily="50" charset="-128"/>
              </a:rPr>
              <a:t>出てくるかも！！まずは、</a:t>
            </a:r>
            <a:r>
              <a:rPr lang="en-US" altLang="ja-JP" sz="1400" dirty="0">
                <a:latin typeface="07ロゴたいぷゴシック7" panose="02000600000000000000" pitchFamily="50" charset="-128"/>
                <a:ea typeface="07ロゴたいぷゴシック7" panose="02000600000000000000" pitchFamily="50" charset="-128"/>
              </a:rPr>
              <a:t>LINE</a:t>
            </a:r>
            <a:r>
              <a:rPr lang="ja-JP" altLang="en-US" sz="1400" dirty="0">
                <a:latin typeface="07ロゴたいぷゴシック7" panose="02000600000000000000" pitchFamily="50" charset="-128"/>
                <a:ea typeface="07ロゴたいぷゴシック7" panose="02000600000000000000" pitchFamily="50" charset="-128"/>
              </a:rPr>
              <a:t>登録！</a:t>
            </a:r>
            <a:endParaRPr lang="en-US" altLang="ja-JP" sz="1400" dirty="0">
              <a:latin typeface="07ロゴたいぷゴシック7" panose="02000600000000000000" pitchFamily="50" charset="-128"/>
              <a:ea typeface="07ロゴたいぷゴシック7" panose="02000600000000000000" pitchFamily="50" charset="-128"/>
            </a:endParaRPr>
          </a:p>
          <a:p>
            <a:r>
              <a:rPr lang="ja-JP" altLang="en-US" sz="1400" dirty="0">
                <a:latin typeface="07ロゴたいぷゴシック7" panose="02000600000000000000" pitchFamily="50" charset="-128"/>
                <a:ea typeface="07ロゴたいぷゴシック7" panose="02000600000000000000" pitchFamily="50" charset="-128"/>
              </a:rPr>
              <a:t>　　　　①お名前　②ご年齢　③つながるアウトドア希望</a:t>
            </a:r>
            <a:endParaRPr lang="en-US" altLang="ja-JP" sz="1400" dirty="0">
              <a:latin typeface="07ロゴたいぷゴシック7" panose="02000600000000000000" pitchFamily="50" charset="-128"/>
              <a:ea typeface="07ロゴたいぷゴシック7" panose="02000600000000000000" pitchFamily="50" charset="-128"/>
            </a:endParaRPr>
          </a:p>
          <a:p>
            <a:r>
              <a:rPr lang="ja-JP" altLang="en-US" sz="1400" dirty="0">
                <a:latin typeface="07ロゴたいぷゴシック7" panose="02000600000000000000" pitchFamily="50" charset="-128"/>
                <a:ea typeface="07ロゴたいぷゴシック7" panose="02000600000000000000" pitchFamily="50" charset="-128"/>
              </a:rPr>
              <a:t>　　　　と記載してご返信ください。</a:t>
            </a:r>
            <a:endParaRPr lang="en-US" altLang="ja-JP" sz="1400" dirty="0">
              <a:latin typeface="07ロゴたいぷゴシック7" panose="02000600000000000000" pitchFamily="50" charset="-128"/>
              <a:ea typeface="07ロゴたいぷゴシック7" panose="02000600000000000000" pitchFamily="50" charset="-128"/>
            </a:endParaRPr>
          </a:p>
        </p:txBody>
      </p:sp>
      <p:pic>
        <p:nvPicPr>
          <p:cNvPr id="69" name="図 68">
            <a:extLst>
              <a:ext uri="{FF2B5EF4-FFF2-40B4-BE49-F238E27FC236}">
                <a16:creationId xmlns:a16="http://schemas.microsoft.com/office/drawing/2014/main" id="{0E0F8168-DD08-4D8F-9023-9BF195289F6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74163" y="7764459"/>
            <a:ext cx="720090" cy="720090"/>
          </a:xfrm>
          <a:prstGeom prst="rect">
            <a:avLst/>
          </a:prstGeom>
        </p:spPr>
      </p:pic>
      <p:sp>
        <p:nvSpPr>
          <p:cNvPr id="70" name="テキスト ボックス 69">
            <a:extLst>
              <a:ext uri="{FF2B5EF4-FFF2-40B4-BE49-F238E27FC236}">
                <a16:creationId xmlns:a16="http://schemas.microsoft.com/office/drawing/2014/main" id="{ACF70126-8D15-4E9B-81AE-561CE80D2896}"/>
              </a:ext>
            </a:extLst>
          </p:cNvPr>
          <p:cNvSpPr txBox="1"/>
          <p:nvPr/>
        </p:nvSpPr>
        <p:spPr>
          <a:xfrm>
            <a:off x="4861254" y="7594721"/>
            <a:ext cx="779069" cy="261610"/>
          </a:xfrm>
          <a:prstGeom prst="rect">
            <a:avLst/>
          </a:prstGeom>
          <a:noFill/>
        </p:spPr>
        <p:txBody>
          <a:bodyPr wrap="square" rtlCol="0">
            <a:spAutoFit/>
          </a:bodyPr>
          <a:lstStyle/>
          <a:p>
            <a:r>
              <a:rPr kumimoji="1" lang="en-US" altLang="ja-JP" sz="1100" dirty="0"/>
              <a:t>LINE</a:t>
            </a:r>
            <a:endParaRPr kumimoji="1" lang="ja-JP" altLang="en-US" sz="1100" dirty="0"/>
          </a:p>
        </p:txBody>
      </p:sp>
      <p:sp>
        <p:nvSpPr>
          <p:cNvPr id="47" name="正方形/長方形 46">
            <a:extLst>
              <a:ext uri="{FF2B5EF4-FFF2-40B4-BE49-F238E27FC236}">
                <a16:creationId xmlns:a16="http://schemas.microsoft.com/office/drawing/2014/main" id="{931130BE-301C-4E3E-AE84-409541F27D5D}"/>
              </a:ext>
            </a:extLst>
          </p:cNvPr>
          <p:cNvSpPr/>
          <p:nvPr/>
        </p:nvSpPr>
        <p:spPr>
          <a:xfrm>
            <a:off x="6967466" y="3165176"/>
            <a:ext cx="1781908" cy="47100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47">
            <a:extLst>
              <a:ext uri="{FF2B5EF4-FFF2-40B4-BE49-F238E27FC236}">
                <a16:creationId xmlns:a16="http://schemas.microsoft.com/office/drawing/2014/main" id="{19387D55-75B6-447D-BD92-193BCFFCCCAB}"/>
              </a:ext>
            </a:extLst>
          </p:cNvPr>
          <p:cNvSpPr txBox="1"/>
          <p:nvPr/>
        </p:nvSpPr>
        <p:spPr>
          <a:xfrm>
            <a:off x="7102911" y="3236980"/>
            <a:ext cx="1650461" cy="369332"/>
          </a:xfrm>
          <a:prstGeom prst="rect">
            <a:avLst/>
          </a:prstGeom>
          <a:noFill/>
        </p:spPr>
        <p:txBody>
          <a:bodyPr wrap="square" rtlCol="0">
            <a:spAutoFit/>
          </a:bodyPr>
          <a:lstStyle/>
          <a:p>
            <a:r>
              <a:rPr kumimoji="1" lang="ja-JP" altLang="en-US" dirty="0"/>
              <a:t>はたけ部</a:t>
            </a:r>
          </a:p>
        </p:txBody>
      </p:sp>
      <p:sp>
        <p:nvSpPr>
          <p:cNvPr id="49" name="正方形/長方形 48">
            <a:extLst>
              <a:ext uri="{FF2B5EF4-FFF2-40B4-BE49-F238E27FC236}">
                <a16:creationId xmlns:a16="http://schemas.microsoft.com/office/drawing/2014/main" id="{9285A37F-F046-4CF9-A96A-63AA24AB19EC}"/>
              </a:ext>
            </a:extLst>
          </p:cNvPr>
          <p:cNvSpPr/>
          <p:nvPr/>
        </p:nvSpPr>
        <p:spPr>
          <a:xfrm>
            <a:off x="6693182" y="3636182"/>
            <a:ext cx="2173539" cy="26468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テキスト ボックス 49">
            <a:extLst>
              <a:ext uri="{FF2B5EF4-FFF2-40B4-BE49-F238E27FC236}">
                <a16:creationId xmlns:a16="http://schemas.microsoft.com/office/drawing/2014/main" id="{AC8F0ED5-187E-4F99-85B3-E2C6C9AD9B35}"/>
              </a:ext>
            </a:extLst>
          </p:cNvPr>
          <p:cNvSpPr txBox="1"/>
          <p:nvPr/>
        </p:nvSpPr>
        <p:spPr>
          <a:xfrm>
            <a:off x="6574925" y="3823640"/>
            <a:ext cx="2410052" cy="1938992"/>
          </a:xfrm>
          <a:prstGeom prst="rect">
            <a:avLst/>
          </a:prstGeom>
          <a:noFill/>
        </p:spPr>
        <p:txBody>
          <a:bodyPr wrap="square" rtlCol="0">
            <a:spAutoFit/>
          </a:bodyPr>
          <a:lstStyle/>
          <a:p>
            <a:pPr algn="ctr"/>
            <a:r>
              <a:rPr kumimoji="1" lang="en-US" altLang="ja-JP" sz="1600" dirty="0"/>
              <a:t>5</a:t>
            </a:r>
            <a:r>
              <a:rPr kumimoji="1" lang="ja-JP" altLang="en-US" sz="1600" dirty="0"/>
              <a:t>月</a:t>
            </a:r>
            <a:r>
              <a:rPr kumimoji="1" lang="en-US" altLang="ja-JP" sz="1600" dirty="0"/>
              <a:t>7,8</a:t>
            </a:r>
            <a:r>
              <a:rPr kumimoji="1" lang="ja-JP" altLang="en-US" sz="1600" dirty="0"/>
              <a:t>日</a:t>
            </a:r>
            <a:endParaRPr kumimoji="1" lang="en-US" altLang="ja-JP" sz="1600" dirty="0"/>
          </a:p>
          <a:p>
            <a:pPr algn="ctr"/>
            <a:r>
              <a:rPr kumimoji="1" lang="en-US" altLang="ja-JP" sz="1600" dirty="0"/>
              <a:t>10:30-14:00</a:t>
            </a:r>
          </a:p>
          <a:p>
            <a:pPr algn="ctr"/>
            <a:r>
              <a:rPr kumimoji="1" lang="ja-JP" altLang="en-US" sz="1600" dirty="0"/>
              <a:t>じゃがいも種まき</a:t>
            </a:r>
            <a:endParaRPr kumimoji="1" lang="en-US" altLang="ja-JP" sz="1600" dirty="0"/>
          </a:p>
          <a:p>
            <a:pPr algn="ctr"/>
            <a:r>
              <a:rPr kumimoji="1" lang="ja-JP" altLang="en-US" sz="1200" dirty="0"/>
              <a:t>畑のお手伝い！</a:t>
            </a:r>
            <a:endParaRPr kumimoji="1" lang="en-US" altLang="ja-JP" sz="1200" dirty="0"/>
          </a:p>
          <a:p>
            <a:pPr algn="ctr"/>
            <a:r>
              <a:rPr kumimoji="1" lang="ja-JP" altLang="en-US" sz="1200" dirty="0"/>
              <a:t>昼食・収穫チケット付</a:t>
            </a:r>
            <a:endParaRPr kumimoji="1" lang="en-US" altLang="ja-JP" sz="1200" dirty="0"/>
          </a:p>
          <a:p>
            <a:pPr algn="ctr"/>
            <a:r>
              <a:rPr kumimoji="1" lang="ja-JP" altLang="en-US" sz="1200" dirty="0"/>
              <a:t>ガイド：まほらスタッフ</a:t>
            </a:r>
            <a:endParaRPr kumimoji="1" lang="en-US" altLang="ja-JP" sz="1200" dirty="0"/>
          </a:p>
          <a:p>
            <a:pPr algn="ctr"/>
            <a:r>
              <a:rPr kumimoji="1" lang="ja-JP" altLang="en-US" sz="1200" dirty="0"/>
              <a:t>無料</a:t>
            </a:r>
            <a:endParaRPr kumimoji="1" lang="en-US" altLang="ja-JP" sz="1200" dirty="0"/>
          </a:p>
          <a:p>
            <a:pPr algn="ctr"/>
            <a:endParaRPr kumimoji="1" lang="en-US" altLang="ja-JP" sz="1200" dirty="0"/>
          </a:p>
          <a:p>
            <a:pPr algn="ctr"/>
            <a:r>
              <a:rPr kumimoji="1" lang="en-US" altLang="ja-JP" sz="1200" dirty="0"/>
              <a:t>※</a:t>
            </a:r>
            <a:r>
              <a:rPr kumimoji="1" lang="ja-JP" altLang="en-US" sz="1200" dirty="0"/>
              <a:t>雨天時日程変更</a:t>
            </a:r>
            <a:endParaRPr kumimoji="1" lang="en-US" altLang="ja-JP" sz="1200" dirty="0"/>
          </a:p>
        </p:txBody>
      </p:sp>
      <p:sp>
        <p:nvSpPr>
          <p:cNvPr id="51" name="タイトル 1">
            <a:extLst>
              <a:ext uri="{FF2B5EF4-FFF2-40B4-BE49-F238E27FC236}">
                <a16:creationId xmlns:a16="http://schemas.microsoft.com/office/drawing/2014/main" id="{4B9E6E7F-322F-4BDD-BE92-0CFC1DAEE629}"/>
              </a:ext>
            </a:extLst>
          </p:cNvPr>
          <p:cNvSpPr txBox="1">
            <a:spLocks/>
          </p:cNvSpPr>
          <p:nvPr/>
        </p:nvSpPr>
        <p:spPr>
          <a:xfrm>
            <a:off x="-3460952" y="5310364"/>
            <a:ext cx="3450683" cy="1871896"/>
          </a:xfrm>
          <a:prstGeom prst="rect">
            <a:avLst/>
          </a:prstGeom>
        </p:spPr>
        <p:txBody>
          <a:bodyPr vert="horz" lIns="91440" tIns="45720" rIns="91440" bIns="45720" rtlCol="0" anchor="ctr">
            <a:normAutofit lnSpcReduction="10000"/>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r>
              <a:rPr lang="en-US" altLang="ja-JP" sz="1400" dirty="0">
                <a:latin typeface="07ロゴたいぷゴシック7" panose="02000600000000000000" pitchFamily="50" charset="-128"/>
                <a:ea typeface="07ロゴたいぷゴシック7" panose="02000600000000000000" pitchFamily="50" charset="-128"/>
              </a:rPr>
              <a:t>GW</a:t>
            </a:r>
            <a:r>
              <a:rPr lang="ja-JP" altLang="en-US" sz="1400" dirty="0">
                <a:latin typeface="07ロゴたいぷゴシック7" panose="02000600000000000000" pitchFamily="50" charset="-128"/>
                <a:ea typeface="07ロゴたいぷゴシック7" panose="02000600000000000000" pitchFamily="50" charset="-128"/>
              </a:rPr>
              <a:t>期間中（</a:t>
            </a:r>
            <a:r>
              <a:rPr lang="en-US" altLang="ja-JP" sz="1400" dirty="0">
                <a:latin typeface="07ロゴたいぷゴシック7" panose="02000600000000000000" pitchFamily="50" charset="-128"/>
                <a:ea typeface="07ロゴたいぷゴシック7" panose="02000600000000000000" pitchFamily="50" charset="-128"/>
              </a:rPr>
              <a:t>4/29-5/8</a:t>
            </a:r>
            <a:r>
              <a:rPr lang="ja-JP" altLang="en-US" sz="1400" dirty="0">
                <a:latin typeface="07ロゴたいぷゴシック7" panose="02000600000000000000" pitchFamily="50" charset="-128"/>
                <a:ea typeface="07ロゴたいぷゴシック7" panose="02000600000000000000" pitchFamily="50" charset="-128"/>
              </a:rPr>
              <a:t>）</a:t>
            </a:r>
            <a:endParaRPr lang="en-US" altLang="ja-JP" sz="1400" dirty="0">
              <a:latin typeface="07ロゴたいぷゴシック7" panose="02000600000000000000" pitchFamily="50" charset="-128"/>
              <a:ea typeface="07ロゴたいぷゴシック7" panose="02000600000000000000" pitchFamily="50" charset="-128"/>
            </a:endParaRPr>
          </a:p>
          <a:p>
            <a:r>
              <a:rPr lang="ja-JP" altLang="en-US" sz="1400" dirty="0">
                <a:latin typeface="07ロゴたいぷゴシック7" panose="02000600000000000000" pitchFamily="50" charset="-128"/>
                <a:ea typeface="07ロゴたいぷゴシック7" panose="02000600000000000000" pitchFamily="50" charset="-128"/>
              </a:rPr>
              <a:t>モリジョビウォークラリー</a:t>
            </a:r>
            <a:endParaRPr lang="en-US" altLang="ja-JP" sz="1400" dirty="0">
              <a:latin typeface="07ロゴたいぷゴシック7" panose="02000600000000000000" pitchFamily="50" charset="-128"/>
              <a:ea typeface="07ロゴたいぷゴシック7" panose="02000600000000000000" pitchFamily="50" charset="-128"/>
            </a:endParaRPr>
          </a:p>
          <a:p>
            <a:r>
              <a:rPr lang="ja-JP" altLang="en-US" sz="1400" dirty="0">
                <a:latin typeface="07ロゴたいぷゴシック7" panose="02000600000000000000" pitchFamily="50" charset="-128"/>
                <a:ea typeface="07ロゴたいぷゴシック7" panose="02000600000000000000" pitchFamily="50" charset="-128"/>
              </a:rPr>
              <a:t>　園内に隠されたモリジョビを探せ！</a:t>
            </a:r>
            <a:endParaRPr lang="en-US" altLang="ja-JP" sz="1400" dirty="0">
              <a:latin typeface="07ロゴたいぷゴシック7" panose="02000600000000000000" pitchFamily="50" charset="-128"/>
              <a:ea typeface="07ロゴたいぷゴシック7" panose="02000600000000000000" pitchFamily="50" charset="-128"/>
            </a:endParaRPr>
          </a:p>
          <a:p>
            <a:r>
              <a:rPr lang="ja-JP" altLang="en-US" sz="1400" dirty="0">
                <a:latin typeface="07ロゴたいぷゴシック7" panose="02000600000000000000" pitchFamily="50" charset="-128"/>
                <a:ea typeface="07ロゴたいぷゴシック7" panose="02000600000000000000" pitchFamily="50" charset="-128"/>
              </a:rPr>
              <a:t>　クリアした方にはお菓子プレゼント！</a:t>
            </a:r>
            <a:endParaRPr lang="en-US" altLang="ja-JP" sz="1400" dirty="0">
              <a:latin typeface="07ロゴたいぷゴシック7" panose="02000600000000000000" pitchFamily="50" charset="-128"/>
              <a:ea typeface="07ロゴたいぷゴシック7" panose="02000600000000000000" pitchFamily="50" charset="-128"/>
            </a:endParaRPr>
          </a:p>
          <a:p>
            <a:endParaRPr lang="en-US" altLang="ja-JP" sz="1400" dirty="0">
              <a:latin typeface="07ロゴたいぷゴシック7" panose="02000600000000000000" pitchFamily="50" charset="-128"/>
              <a:ea typeface="07ロゴたいぷゴシック7" panose="02000600000000000000" pitchFamily="50" charset="-128"/>
            </a:endParaRPr>
          </a:p>
          <a:p>
            <a:r>
              <a:rPr lang="en-US" altLang="ja-JP" sz="1400" dirty="0">
                <a:latin typeface="07ロゴたいぷゴシック7" panose="02000600000000000000" pitchFamily="50" charset="-128"/>
                <a:ea typeface="07ロゴたいぷゴシック7" panose="02000600000000000000" pitchFamily="50" charset="-128"/>
              </a:rPr>
              <a:t>GW</a:t>
            </a:r>
            <a:r>
              <a:rPr lang="ja-JP" altLang="en-US" sz="1400" dirty="0">
                <a:latin typeface="07ロゴたいぷゴシック7" panose="02000600000000000000" pitchFamily="50" charset="-128"/>
                <a:ea typeface="07ロゴたいぷゴシック7" panose="02000600000000000000" pitchFamily="50" charset="-128"/>
              </a:rPr>
              <a:t>特別企画！</a:t>
            </a:r>
            <a:endParaRPr lang="en-US" altLang="ja-JP" sz="1400" dirty="0">
              <a:latin typeface="07ロゴたいぷゴシック7" panose="02000600000000000000" pitchFamily="50" charset="-128"/>
              <a:ea typeface="07ロゴたいぷゴシック7" panose="02000600000000000000" pitchFamily="50" charset="-128"/>
            </a:endParaRPr>
          </a:p>
          <a:p>
            <a:r>
              <a:rPr lang="ja-JP" altLang="en-US" sz="1400" dirty="0">
                <a:latin typeface="07ロゴたいぷゴシック7" panose="02000600000000000000" pitchFamily="50" charset="-128"/>
                <a:ea typeface="07ロゴたいぷゴシック7" panose="02000600000000000000" pitchFamily="50" charset="-128"/>
              </a:rPr>
              <a:t>　釣り・キャンプ・ボートなど　</a:t>
            </a:r>
            <a:endParaRPr lang="en-US" altLang="ja-JP" sz="1400" dirty="0">
              <a:latin typeface="07ロゴたいぷゴシック7" panose="02000600000000000000" pitchFamily="50" charset="-128"/>
              <a:ea typeface="07ロゴたいぷゴシック7" panose="02000600000000000000" pitchFamily="50" charset="-128"/>
            </a:endParaRPr>
          </a:p>
          <a:p>
            <a:r>
              <a:rPr lang="ja-JP" altLang="en-US" sz="1400" dirty="0">
                <a:latin typeface="07ロゴたいぷゴシック7" panose="02000600000000000000" pitchFamily="50" charset="-128"/>
                <a:ea typeface="07ロゴたいぷゴシック7" panose="02000600000000000000" pitchFamily="50" charset="-128"/>
              </a:rPr>
              <a:t>　体験をした方には</a:t>
            </a:r>
            <a:endParaRPr lang="en-US" altLang="ja-JP" sz="1400" dirty="0">
              <a:latin typeface="07ロゴたいぷゴシック7" panose="02000600000000000000" pitchFamily="50" charset="-128"/>
              <a:ea typeface="07ロゴたいぷゴシック7" panose="02000600000000000000" pitchFamily="50" charset="-128"/>
            </a:endParaRPr>
          </a:p>
          <a:p>
            <a:r>
              <a:rPr lang="ja-JP" altLang="en-US" sz="1400" dirty="0">
                <a:latin typeface="07ロゴたいぷゴシック7" panose="02000600000000000000" pitchFamily="50" charset="-128"/>
                <a:ea typeface="07ロゴたいぷゴシック7" panose="02000600000000000000" pitchFamily="50" charset="-128"/>
              </a:rPr>
              <a:t>　お菓子をプレゼント！</a:t>
            </a:r>
            <a:endParaRPr lang="en-US" altLang="ja-JP" sz="1400" dirty="0">
              <a:latin typeface="07ロゴたいぷゴシック7" panose="02000600000000000000" pitchFamily="50" charset="-128"/>
              <a:ea typeface="07ロゴたいぷゴシック7" panose="02000600000000000000" pitchFamily="50" charset="-128"/>
            </a:endParaRPr>
          </a:p>
          <a:p>
            <a:r>
              <a:rPr lang="ja-JP" altLang="en-US" sz="1400" dirty="0">
                <a:latin typeface="07ロゴたいぷゴシック7" panose="02000600000000000000" pitchFamily="50" charset="-128"/>
                <a:ea typeface="07ロゴたいぷゴシック7" panose="02000600000000000000" pitchFamily="50" charset="-128"/>
              </a:rPr>
              <a:t>　（なくなり次第終了）</a:t>
            </a:r>
            <a:endParaRPr lang="en-US" altLang="ja-JP" sz="1400" dirty="0">
              <a:latin typeface="07ロゴたいぷゴシック7" panose="02000600000000000000" pitchFamily="50" charset="-128"/>
              <a:ea typeface="07ロゴたいぷゴシック7" panose="02000600000000000000" pitchFamily="50" charset="-128"/>
            </a:endParaRPr>
          </a:p>
          <a:p>
            <a:endParaRPr lang="en-US" altLang="ja-JP" sz="1400" dirty="0">
              <a:latin typeface="07ロゴたいぷゴシック7" panose="02000600000000000000" pitchFamily="50" charset="-128"/>
              <a:ea typeface="07ロゴたいぷゴシック7" panose="02000600000000000000" pitchFamily="50" charset="-128"/>
            </a:endParaRPr>
          </a:p>
        </p:txBody>
      </p:sp>
    </p:spTree>
    <p:extLst>
      <p:ext uri="{BB962C8B-B14F-4D97-AF65-F5344CB8AC3E}">
        <p14:creationId xmlns:p14="http://schemas.microsoft.com/office/powerpoint/2010/main" val="212411010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1329</TotalTime>
  <Words>857</Words>
  <Application>Microsoft Office PowerPoint</Application>
  <PresentationFormat>画面に合わせる (4:3)</PresentationFormat>
  <Paragraphs>134</Paragraphs>
  <Slides>2</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vt:i4>
      </vt:variant>
    </vt:vector>
  </HeadingPairs>
  <TitlesOfParts>
    <vt:vector size="8" baseType="lpstr">
      <vt:lpstr>07ロゴたいぷゴシック7</vt:lpstr>
      <vt:lpstr>inherit</vt:lpstr>
      <vt:lpstr>Arial</vt:lpstr>
      <vt:lpstr>Calibri</vt:lpstr>
      <vt:lpstr>Calibri Light</vt:lpstr>
      <vt:lpstr>Office テーマ</vt:lpstr>
      <vt:lpstr>高校生レストラン  Ｔａｂｌｅ ｄｅ ΣΧΟΛΗ （ターブル・ド・スコーレ）  ～スコーレの食卓～ </vt:lpstr>
      <vt:lpstr>OUTDOORビギナー必見</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高校生レストラン  Ｔａｂｌｅ ｄｅ ΣΧΟΛΗ （ターブル・ド・スコーレ）  ～スコーレの食卓～ </dc:title>
  <dc:creator>竹嶋 碧</dc:creator>
  <cp:lastModifiedBy>竹嶋 碧</cp:lastModifiedBy>
  <cp:revision>5</cp:revision>
  <cp:lastPrinted>2022-04-03T06:33:44Z</cp:lastPrinted>
  <dcterms:created xsi:type="dcterms:W3CDTF">2022-04-02T08:35:28Z</dcterms:created>
  <dcterms:modified xsi:type="dcterms:W3CDTF">2022-04-03T06:46:23Z</dcterms:modified>
</cp:coreProperties>
</file>