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notesMasterIdLst>
    <p:notesMasterId r:id="rId12"/>
  </p:notesMasterIdLst>
  <p:sldIdLst>
    <p:sldId id="272" r:id="rId3"/>
    <p:sldId id="274" r:id="rId4"/>
    <p:sldId id="275" r:id="rId5"/>
    <p:sldId id="263" r:id="rId6"/>
    <p:sldId id="278" r:id="rId7"/>
    <p:sldId id="262" r:id="rId8"/>
    <p:sldId id="277" r:id="rId9"/>
    <p:sldId id="267" r:id="rId10"/>
    <p:sldId id="273" r:id="rId11"/>
  </p:sldIdLst>
  <p:sldSz cx="9906000" cy="6858000" type="A4"/>
  <p:notesSz cx="6802438" cy="99345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26" autoAdjust="0"/>
    <p:restoredTop sz="94660"/>
  </p:normalViewPr>
  <p:slideViewPr>
    <p:cSldViewPr snapToGrid="0">
      <p:cViewPr varScale="1">
        <p:scale>
          <a:sx n="70" d="100"/>
          <a:sy n="70" d="100"/>
        </p:scale>
        <p:origin x="-1500" y="-102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8311" cy="498727"/>
          </a:xfrm>
          <a:prstGeom prst="rect">
            <a:avLst/>
          </a:prstGeom>
        </p:spPr>
        <p:txBody>
          <a:bodyPr vert="horz" lIns="92181" tIns="46090" rIns="92181" bIns="4609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2524" y="0"/>
            <a:ext cx="2948310" cy="498727"/>
          </a:xfrm>
          <a:prstGeom prst="rect">
            <a:avLst/>
          </a:prstGeom>
        </p:spPr>
        <p:txBody>
          <a:bodyPr vert="horz" lIns="92181" tIns="46090" rIns="92181" bIns="46090" rtlCol="0"/>
          <a:lstStyle>
            <a:lvl1pPr algn="r">
              <a:defRPr sz="1200"/>
            </a:lvl1pPr>
          </a:lstStyle>
          <a:p>
            <a:fld id="{0B7876A1-A88B-4B4E-BF05-A5394949AB99}" type="datetimeFigureOut">
              <a:rPr kumimoji="1" lang="ja-JP" altLang="en-US" smtClean="0"/>
              <a:t>2020/7/7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79488" y="1241425"/>
            <a:ext cx="4843462" cy="3352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81" tIns="46090" rIns="92181" bIns="4609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764" y="4781065"/>
            <a:ext cx="5442912" cy="3911488"/>
          </a:xfrm>
          <a:prstGeom prst="rect">
            <a:avLst/>
          </a:prstGeom>
        </p:spPr>
        <p:txBody>
          <a:bodyPr vert="horz" lIns="92181" tIns="46090" rIns="92181" bIns="4609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435848"/>
            <a:ext cx="2948311" cy="498727"/>
          </a:xfrm>
          <a:prstGeom prst="rect">
            <a:avLst/>
          </a:prstGeom>
        </p:spPr>
        <p:txBody>
          <a:bodyPr vert="horz" lIns="92181" tIns="46090" rIns="92181" bIns="4609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2524" y="9435848"/>
            <a:ext cx="2948310" cy="498727"/>
          </a:xfrm>
          <a:prstGeom prst="rect">
            <a:avLst/>
          </a:prstGeom>
        </p:spPr>
        <p:txBody>
          <a:bodyPr vert="horz" lIns="92181" tIns="46090" rIns="92181" bIns="46090" rtlCol="0" anchor="b"/>
          <a:lstStyle>
            <a:lvl1pPr algn="r">
              <a:defRPr sz="1200"/>
            </a:lvl1pPr>
          </a:lstStyle>
          <a:p>
            <a:fld id="{25051D4E-95D1-476D-B9C2-712115EFC1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09919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D24BA3-A01D-7B47-ACDF-1031B0E05915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924715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051D4E-95D1-476D-B9C2-712115EFC1FA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77091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38250" y="1124530"/>
            <a:ext cx="7429500" cy="2387600"/>
          </a:xfrm>
        </p:spPr>
        <p:txBody>
          <a:bodyPr anchor="b">
            <a:normAutofit/>
          </a:bodyPr>
          <a:lstStyle>
            <a:lvl1pPr algn="ctr">
              <a:defRPr sz="487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9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71475" indent="0" algn="ctr">
              <a:buNone/>
              <a:defRPr sz="2275"/>
            </a:lvl2pPr>
            <a:lvl3pPr marL="742950" indent="0" algn="ctr">
              <a:buNone/>
              <a:defRPr sz="1950"/>
            </a:lvl3pPr>
            <a:lvl4pPr marL="1114425" indent="0" algn="ctr">
              <a:buNone/>
              <a:defRPr sz="1625"/>
            </a:lvl4pPr>
            <a:lvl5pPr marL="1485900" indent="0" algn="ctr">
              <a:buNone/>
              <a:defRPr sz="1625"/>
            </a:lvl5pPr>
            <a:lvl6pPr marL="1857375" indent="0" algn="ctr">
              <a:buNone/>
              <a:defRPr sz="1625"/>
            </a:lvl6pPr>
            <a:lvl7pPr marL="2228850" indent="0" algn="ctr">
              <a:buNone/>
              <a:defRPr sz="1625"/>
            </a:lvl7pPr>
            <a:lvl8pPr marL="2600325" indent="0" algn="ctr">
              <a:buNone/>
              <a:defRPr sz="1625"/>
            </a:lvl8pPr>
            <a:lvl9pPr marL="2971800" indent="0" algn="ctr">
              <a:buNone/>
              <a:defRPr sz="1625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389CA-2E1D-4745-9778-4080633FBC46}" type="datetime1">
              <a:rPr kumimoji="1" lang="ja-JP" altLang="en-US" smtClean="0"/>
              <a:t>2020/7/7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D6DC1-E42F-4652-9139-8BD72769E6D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53620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F5954-4D85-4277-BEA5-397E8CE0E992}" type="datetime1">
              <a:rPr kumimoji="1" lang="ja-JP" altLang="en-US" smtClean="0"/>
              <a:t>2020/7/7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D6DC1-E42F-4652-9139-8BD72769E6D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986499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1" y="360362"/>
            <a:ext cx="2135981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7" y="360363"/>
            <a:ext cx="6284119" cy="581183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B38DE-2A79-4D86-B0B8-8F0B46CA51F7}" type="datetime1">
              <a:rPr kumimoji="1" lang="ja-JP" altLang="en-US" smtClean="0"/>
              <a:t>2020/7/7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D6DC1-E42F-4652-9139-8BD72769E6D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610165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xmlns="" id="{B2112D7A-31AC-4D90-ACBD-B4E44CFEC4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4875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xmlns="" id="{0F5F7BF0-2602-4823-B254-3DE18C9AC8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1950"/>
            </a:lvl1pPr>
            <a:lvl2pPr marL="371475" indent="0" algn="ctr">
              <a:buNone/>
              <a:defRPr sz="1625"/>
            </a:lvl2pPr>
            <a:lvl3pPr marL="742950" indent="0" algn="ctr">
              <a:buNone/>
              <a:defRPr sz="1463"/>
            </a:lvl3pPr>
            <a:lvl4pPr marL="1114425" indent="0" algn="ctr">
              <a:buNone/>
              <a:defRPr sz="1300"/>
            </a:lvl4pPr>
            <a:lvl5pPr marL="1485900" indent="0" algn="ctr">
              <a:buNone/>
              <a:defRPr sz="1300"/>
            </a:lvl5pPr>
            <a:lvl6pPr marL="1857375" indent="0" algn="ctr">
              <a:buNone/>
              <a:defRPr sz="1300"/>
            </a:lvl6pPr>
            <a:lvl7pPr marL="2228850" indent="0" algn="ctr">
              <a:buNone/>
              <a:defRPr sz="1300"/>
            </a:lvl7pPr>
            <a:lvl8pPr marL="2600325" indent="0" algn="ctr">
              <a:buNone/>
              <a:defRPr sz="1300"/>
            </a:lvl8pPr>
            <a:lvl9pPr marL="2971800" indent="0" algn="ctr">
              <a:buNone/>
              <a:defRPr sz="13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xmlns="" id="{7EFF172A-8C72-4D7E-81A7-A32092D391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2D20E-2783-4170-839D-71C74476BC84}" type="datetime1">
              <a:rPr kumimoji="1" lang="ja-JP" altLang="en-US" smtClean="0"/>
              <a:t>2020/7/7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xmlns="" id="{E29D5B72-3F06-4598-9382-F11888341C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xmlns="" id="{F879F808-E4F7-43A4-973F-95225F813C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D6DC1-E42F-4652-9139-8BD72769E6D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157236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xmlns="" id="{EA5278F0-F67B-44DE-971F-07D3E0D246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xmlns="" id="{C7C5A97A-FCF2-4330-854D-313B035EAA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xmlns="" id="{E9336FC7-3AD9-4DCE-8867-F267D115BB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01A37-D7EA-4DAC-80C5-023F73DBC1AA}" type="datetime1">
              <a:rPr kumimoji="1" lang="ja-JP" altLang="en-US" smtClean="0"/>
              <a:t>2020/7/7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xmlns="" id="{75834984-40DF-4977-9B8F-DA8D1D7F6A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xmlns="" id="{9CB303AF-817F-49BB-8E73-7BCC7D566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D6DC1-E42F-4652-9139-8BD72769E6D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667387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xmlns="" id="{4E9759D7-BB4B-4317-8B22-9CC0D911E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878" y="1709739"/>
            <a:ext cx="8543925" cy="2852737"/>
          </a:xfrm>
        </p:spPr>
        <p:txBody>
          <a:bodyPr anchor="b"/>
          <a:lstStyle>
            <a:lvl1pPr>
              <a:defRPr sz="4875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xmlns="" id="{D147C62D-E785-49D2-B9C3-F3188E91AA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5878" y="4589464"/>
            <a:ext cx="8543925" cy="1500187"/>
          </a:xfrm>
        </p:spPr>
        <p:txBody>
          <a:bodyPr/>
          <a:lstStyle>
            <a:lvl1pPr marL="0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1pPr>
            <a:lvl2pPr marL="371475" indent="0">
              <a:buNone/>
              <a:defRPr sz="1625">
                <a:solidFill>
                  <a:schemeClr val="tx1">
                    <a:tint val="75000"/>
                  </a:schemeClr>
                </a:solidFill>
              </a:defRPr>
            </a:lvl2pPr>
            <a:lvl3pPr marL="742950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3pPr>
            <a:lvl4pPr marL="11144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4859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185737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22885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6003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29718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xmlns="" id="{E8A7D41C-D2D1-42E4-8F23-EE79C610EF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EEC76-D692-47C0-9B7C-79D4CE1992D0}" type="datetime1">
              <a:rPr kumimoji="1" lang="ja-JP" altLang="en-US" smtClean="0"/>
              <a:t>2020/7/7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xmlns="" id="{5594EC33-9343-4FFB-9F45-D515C6792B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xmlns="" id="{00D08A40-D53B-4554-B5DF-BCC37A439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D6DC1-E42F-4652-9139-8BD72769E6D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572851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xmlns="" id="{F1CD27DA-A12C-44AD-AF50-128454D24C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xmlns="" id="{A17B6B96-3884-4DC9-B575-02493A2AE2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xmlns="" id="{BB20CEF1-29B0-4A81-A3B9-9D2F17742B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xmlns="" id="{648F175C-D776-45B8-93CB-48B821CCB9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51068-F480-4AEB-8CB7-5CD133C2A7EC}" type="datetime1">
              <a:rPr kumimoji="1" lang="ja-JP" altLang="en-US" smtClean="0"/>
              <a:t>2020/7/7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xmlns="" id="{994E511B-F9CA-417B-9F93-4F0AA29DE5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xmlns="" id="{3EA4469D-0E68-4D4E-92DD-0D81B20F1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D6DC1-E42F-4652-9139-8BD72769E6D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281836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xmlns="" id="{1B1A9164-A062-4577-952F-915371BB5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xmlns="" id="{506C654F-84D2-41EA-9768-3424733711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328" y="1681163"/>
            <a:ext cx="4190702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xmlns="" id="{0E90820D-E184-4BC6-AD0D-8A5AFE56D5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2328" y="2505075"/>
            <a:ext cx="4190702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xmlns="" id="{0453F7DF-0DF5-4345-828B-12DE08274E9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xmlns="" id="{10FBC181-1482-44FB-BE9D-F9ED933A20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xmlns="" id="{EB974A89-076E-475A-A7D7-2DD0F42470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53F14-23EA-4A71-AE75-230ED59E88FB}" type="datetime1">
              <a:rPr kumimoji="1" lang="ja-JP" altLang="en-US" smtClean="0"/>
              <a:t>2020/7/7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xmlns="" id="{5D152A42-649C-433F-B9AD-D0C5B9CEDF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xmlns="" id="{0B5B924A-5A17-4153-848C-10B8C83381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D6DC1-E42F-4652-9139-8BD72769E6D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61171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xmlns="" id="{068EB9CE-493B-48F4-A883-DFE542453D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xmlns="" id="{09DEE4C7-3A4D-4F6A-B3FA-A368F5990A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7747B-013B-4029-AF16-ACE05F4AD1E2}" type="datetime1">
              <a:rPr kumimoji="1" lang="ja-JP" altLang="en-US" smtClean="0"/>
              <a:t>2020/7/7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xmlns="" id="{CBFA5205-6C54-44A1-B17D-623673B851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xmlns="" id="{2B2FDA26-63ED-4E84-996F-30BDE3765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D6DC1-E42F-4652-9139-8BD72769E6D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925153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xmlns="" id="{A542BBAC-BA6A-4F8C-A8DD-7FCFF73FE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C2E72-B92D-4FCB-8FE1-06EA48F8BD38}" type="datetime1">
              <a:rPr kumimoji="1" lang="ja-JP" altLang="en-US" smtClean="0"/>
              <a:t>2020/7/7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xmlns="" id="{6F9286EA-41CC-408C-9972-486FCE8F7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xmlns="" id="{C0EB9C30-04B3-4B3B-AC39-96623A196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D6DC1-E42F-4652-9139-8BD72769E6D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281604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xmlns="" id="{88F88966-B5EB-48C5-9419-F1B5A91295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xmlns="" id="{2BCC2112-0BE5-44F4-8584-65E9A450D3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2600"/>
            </a:lvl1pPr>
            <a:lvl2pPr>
              <a:defRPr sz="2275"/>
            </a:lvl2pPr>
            <a:lvl3pPr>
              <a:defRPr sz="1950"/>
            </a:lvl3pPr>
            <a:lvl4pPr>
              <a:defRPr sz="1625"/>
            </a:lvl4pPr>
            <a:lvl5pPr>
              <a:defRPr sz="1625"/>
            </a:lvl5pPr>
            <a:lvl6pPr>
              <a:defRPr sz="1625"/>
            </a:lvl6pPr>
            <a:lvl7pPr>
              <a:defRPr sz="1625"/>
            </a:lvl7pPr>
            <a:lvl8pPr>
              <a:defRPr sz="1625"/>
            </a:lvl8pPr>
            <a:lvl9pPr>
              <a:defRPr sz="1625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xmlns="" id="{188364E6-CEE1-41CB-BAD0-F8DF67C813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xmlns="" id="{FB9F9092-CBA2-4B90-A2BA-8D310A1287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2127D-4AD4-4643-8710-EE361D242FC4}" type="datetime1">
              <a:rPr kumimoji="1" lang="ja-JP" altLang="en-US" smtClean="0"/>
              <a:t>2020/7/7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xmlns="" id="{59C1C80D-B684-4BEF-A54F-6BAE61050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xmlns="" id="{49D9AE69-5C2B-4ACC-8CB5-2173DF3BD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D6DC1-E42F-4652-9139-8BD72769E6D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94727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BE97F-2455-432A-A403-B8EB64DE79B5}" type="datetime1">
              <a:rPr kumimoji="1" lang="ja-JP" altLang="en-US" smtClean="0"/>
              <a:t>2020/7/7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D6DC1-E42F-4652-9139-8BD72769E6D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3309646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xmlns="" id="{F42153D9-4AE3-4EEF-BD4C-0C18CF1ADC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xmlns="" id="{1E9CC129-75D1-44E6-B052-B64CAF97BCE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 marL="0" indent="0">
              <a:buNone/>
              <a:defRPr sz="2600"/>
            </a:lvl1pPr>
            <a:lvl2pPr marL="371475" indent="0">
              <a:buNone/>
              <a:defRPr sz="2275"/>
            </a:lvl2pPr>
            <a:lvl3pPr marL="742950" indent="0">
              <a:buNone/>
              <a:defRPr sz="1950"/>
            </a:lvl3pPr>
            <a:lvl4pPr marL="1114425" indent="0">
              <a:buNone/>
              <a:defRPr sz="1625"/>
            </a:lvl4pPr>
            <a:lvl5pPr marL="1485900" indent="0">
              <a:buNone/>
              <a:defRPr sz="1625"/>
            </a:lvl5pPr>
            <a:lvl6pPr marL="1857375" indent="0">
              <a:buNone/>
              <a:defRPr sz="1625"/>
            </a:lvl6pPr>
            <a:lvl7pPr marL="2228850" indent="0">
              <a:buNone/>
              <a:defRPr sz="1625"/>
            </a:lvl7pPr>
            <a:lvl8pPr marL="2600325" indent="0">
              <a:buNone/>
              <a:defRPr sz="1625"/>
            </a:lvl8pPr>
            <a:lvl9pPr marL="2971800" indent="0">
              <a:buNone/>
              <a:defRPr sz="1625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xmlns="" id="{242B1726-62F3-45D6-9A0C-3841663859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xmlns="" id="{3AD85B78-E814-4E80-B555-FA44CA3851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0DCC6-908B-4800-8240-1E76ED9D5AD2}" type="datetime1">
              <a:rPr kumimoji="1" lang="ja-JP" altLang="en-US" smtClean="0"/>
              <a:t>2020/7/7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xmlns="" id="{53E378D6-6A23-46EE-9C05-0835D8E08E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xmlns="" id="{2DDC86C3-C6D7-4E3B-913E-7F8B86A13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D6DC1-E42F-4652-9139-8BD72769E6D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29118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xmlns="" id="{510445C2-C122-4D4A-B2C0-1ED539B032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xmlns="" id="{59B2640F-D2A4-412E-A4A3-26077E05C4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xmlns="" id="{6CD0004A-1602-4902-9CC7-B4BF8FF83D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B9829-57FD-44FA-9D3B-781B6BAA4A4D}" type="datetime1">
              <a:rPr kumimoji="1" lang="ja-JP" altLang="en-US" smtClean="0"/>
              <a:t>2020/7/7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xmlns="" id="{F6B84909-FD5A-4373-BAD2-6F2F4FB3EB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xmlns="" id="{ED21A5D0-6697-4326-8CF5-81D3B71AAA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D6DC1-E42F-4652-9139-8BD72769E6D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209043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xmlns="" id="{F49C8379-3518-4E6B-9538-9AD5C46233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088981" y="365125"/>
            <a:ext cx="2135981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xmlns="" id="{BBE86AD4-8AA0-4650-B11C-FD48E4E3B0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1037" y="365125"/>
            <a:ext cx="6284119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xmlns="" id="{2E47C562-755F-4847-908D-F753754E4D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70703-055E-4EF4-889D-3384DEF264AA}" type="datetime1">
              <a:rPr kumimoji="1" lang="ja-JP" altLang="en-US" smtClean="0"/>
              <a:t>2020/7/7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xmlns="" id="{68CB585F-08EE-40D5-BE5C-BC2F1A18CD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xmlns="" id="{88AF2DF9-7355-404F-99D3-B6E370719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D6DC1-E42F-4652-9139-8BD72769E6D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4692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8" y="1712423"/>
            <a:ext cx="8543925" cy="2851208"/>
          </a:xfrm>
        </p:spPr>
        <p:txBody>
          <a:bodyPr anchor="b">
            <a:normAutofit/>
          </a:bodyPr>
          <a:lstStyle>
            <a:lvl1pPr>
              <a:defRPr sz="4875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8" y="4552634"/>
            <a:ext cx="8543925" cy="1500187"/>
          </a:xfrm>
        </p:spPr>
        <p:txBody>
          <a:bodyPr anchor="t">
            <a:normAutofit/>
          </a:bodyPr>
          <a:lstStyle>
            <a:lvl1pPr marL="0" indent="0">
              <a:buNone/>
              <a:defRPr sz="19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71475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2pPr>
            <a:lvl3pPr marL="74295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3pPr>
            <a:lvl4pPr marL="1114425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4pPr>
            <a:lvl5pPr marL="1485900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5pPr>
            <a:lvl6pPr marL="1857375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6pPr>
            <a:lvl7pPr marL="2228850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7pPr>
            <a:lvl8pPr marL="2600325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8pPr>
            <a:lvl9pPr marL="2971800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F37D5-14E7-48C8-84D7-99F559362C3E}" type="datetime1">
              <a:rPr kumimoji="1" lang="ja-JP" altLang="en-US" smtClean="0"/>
              <a:t>2020/7/7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D6DC1-E42F-4652-9139-8BD72769E6D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064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6666" y="1828801"/>
            <a:ext cx="4210050" cy="435133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8801"/>
            <a:ext cx="4210050" cy="435133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58144-2CF2-4D91-BB57-046F75A2DC15}" type="datetime1">
              <a:rPr kumimoji="1" lang="ja-JP" altLang="en-US" smtClean="0"/>
              <a:t>2020/7/7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D6DC1-E42F-4652-9139-8BD72769E6D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201705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6665" y="1681851"/>
            <a:ext cx="4189413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6665" y="2507551"/>
            <a:ext cx="4189413" cy="368052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851"/>
            <a:ext cx="421005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7551"/>
            <a:ext cx="4210051" cy="368052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2C61D-0B37-44B4-B6F4-4523245410CE}" type="datetime1">
              <a:rPr kumimoji="1" lang="ja-JP" altLang="en-US" smtClean="0"/>
              <a:t>2020/7/7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D6DC1-E42F-4652-9139-8BD72769E6D6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46938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77062-5BD2-4B86-88B3-E83C78641FE7}" type="datetime1">
              <a:rPr kumimoji="1" lang="ja-JP" altLang="en-US" smtClean="0"/>
              <a:t>2020/7/7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D6DC1-E42F-4652-9139-8BD72769E6D6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8821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5E493-578B-4155-9F99-6AC84889931C}" type="datetime1">
              <a:rPr kumimoji="1" lang="ja-JP" altLang="en-US" smtClean="0"/>
              <a:t>2020/7/7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D6DC1-E42F-4652-9139-8BD72769E6D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99253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14" y="457201"/>
            <a:ext cx="3194685" cy="1600197"/>
          </a:xfrm>
        </p:spPr>
        <p:txBody>
          <a:bodyPr anchor="b">
            <a:normAutofit/>
          </a:bodyPr>
          <a:lstStyle>
            <a:lvl1pPr>
              <a:defRPr sz="26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0050" y="990600"/>
            <a:ext cx="5014913" cy="4876800"/>
          </a:xfrm>
        </p:spPr>
        <p:txBody>
          <a:bodyPr/>
          <a:lstStyle>
            <a:lvl1pPr>
              <a:defRPr sz="2600"/>
            </a:lvl1pPr>
            <a:lvl2pPr>
              <a:defRPr sz="2275"/>
            </a:lvl2pPr>
            <a:lvl3pPr>
              <a:defRPr sz="1950"/>
            </a:lvl3pPr>
            <a:lvl4pPr>
              <a:defRPr sz="1625"/>
            </a:lvl4pPr>
            <a:lvl5pPr>
              <a:defRPr sz="1625"/>
            </a:lvl5pPr>
            <a:lvl6pPr>
              <a:defRPr sz="1625"/>
            </a:lvl6pPr>
            <a:lvl7pPr>
              <a:defRPr sz="1625"/>
            </a:lvl7pPr>
            <a:lvl8pPr>
              <a:defRPr sz="1625"/>
            </a:lvl8pPr>
            <a:lvl9pPr>
              <a:defRPr sz="1625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3514" y="2057399"/>
            <a:ext cx="3194685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300"/>
            </a:lvl1pPr>
            <a:lvl2pPr marL="371475" indent="0">
              <a:buNone/>
              <a:defRPr sz="975"/>
            </a:lvl2pPr>
            <a:lvl3pPr marL="742950" indent="0">
              <a:buNone/>
              <a:defRPr sz="813"/>
            </a:lvl3pPr>
            <a:lvl4pPr marL="1114425" indent="0">
              <a:buNone/>
              <a:defRPr sz="731"/>
            </a:lvl4pPr>
            <a:lvl5pPr marL="1485900" indent="0">
              <a:buNone/>
              <a:defRPr sz="731"/>
            </a:lvl5pPr>
            <a:lvl6pPr marL="1857375" indent="0">
              <a:buNone/>
              <a:defRPr sz="731"/>
            </a:lvl6pPr>
            <a:lvl7pPr marL="2228850" indent="0">
              <a:buNone/>
              <a:defRPr sz="731"/>
            </a:lvl7pPr>
            <a:lvl8pPr marL="2600325" indent="0">
              <a:buNone/>
              <a:defRPr sz="731"/>
            </a:lvl8pPr>
            <a:lvl9pPr marL="2971800" indent="0">
              <a:buNone/>
              <a:defRPr sz="73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2359D-D79C-4B28-97D7-1AFE4D252637}" type="datetime1">
              <a:rPr kumimoji="1" lang="ja-JP" altLang="en-US" smtClean="0"/>
              <a:t>2020/7/7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D6DC1-E42F-4652-9139-8BD72769E6D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72486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14" y="457200"/>
            <a:ext cx="3194685" cy="1600200"/>
          </a:xfrm>
        </p:spPr>
        <p:txBody>
          <a:bodyPr anchor="b">
            <a:normAutofit/>
          </a:bodyPr>
          <a:lstStyle>
            <a:lvl1pPr>
              <a:defRPr sz="26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0050" y="990600"/>
            <a:ext cx="5014913" cy="4876800"/>
          </a:xfrm>
        </p:spPr>
        <p:txBody>
          <a:bodyPr/>
          <a:lstStyle>
            <a:lvl1pPr marL="0" indent="0">
              <a:buNone/>
              <a:defRPr sz="2600"/>
            </a:lvl1pPr>
            <a:lvl2pPr marL="371475" indent="0">
              <a:buNone/>
              <a:defRPr sz="2275"/>
            </a:lvl2pPr>
            <a:lvl3pPr marL="742950" indent="0">
              <a:buNone/>
              <a:defRPr sz="1950"/>
            </a:lvl3pPr>
            <a:lvl4pPr marL="1114425" indent="0">
              <a:buNone/>
              <a:defRPr sz="1625"/>
            </a:lvl4pPr>
            <a:lvl5pPr marL="1485900" indent="0">
              <a:buNone/>
              <a:defRPr sz="1625"/>
            </a:lvl5pPr>
            <a:lvl6pPr marL="1857375" indent="0">
              <a:buNone/>
              <a:defRPr sz="1625"/>
            </a:lvl6pPr>
            <a:lvl7pPr marL="2228850" indent="0">
              <a:buNone/>
              <a:defRPr sz="1625"/>
            </a:lvl7pPr>
            <a:lvl8pPr marL="2600325" indent="0">
              <a:buNone/>
              <a:defRPr sz="1625"/>
            </a:lvl8pPr>
            <a:lvl9pPr marL="2971800" indent="0">
              <a:buNone/>
              <a:defRPr sz="1625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3514" y="2057400"/>
            <a:ext cx="3194685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300"/>
            </a:lvl1pPr>
            <a:lvl2pPr marL="371475" indent="0">
              <a:buNone/>
              <a:defRPr sz="975"/>
            </a:lvl2pPr>
            <a:lvl3pPr marL="742950" indent="0">
              <a:buNone/>
              <a:defRPr sz="813"/>
            </a:lvl3pPr>
            <a:lvl4pPr marL="1114425" indent="0">
              <a:buNone/>
              <a:defRPr sz="731"/>
            </a:lvl4pPr>
            <a:lvl5pPr marL="1485900" indent="0">
              <a:buNone/>
              <a:defRPr sz="731"/>
            </a:lvl5pPr>
            <a:lvl6pPr marL="1857375" indent="0">
              <a:buNone/>
              <a:defRPr sz="731"/>
            </a:lvl6pPr>
            <a:lvl7pPr marL="2228850" indent="0">
              <a:buNone/>
              <a:defRPr sz="731"/>
            </a:lvl7pPr>
            <a:lvl8pPr marL="2600325" indent="0">
              <a:buNone/>
              <a:defRPr sz="731"/>
            </a:lvl8pPr>
            <a:lvl9pPr marL="2971800" indent="0">
              <a:buNone/>
              <a:defRPr sz="73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C76333-449F-4F79-A5D6-FD9E90A2B982}" type="datetime1">
              <a:rPr kumimoji="1" lang="ja-JP" altLang="en-US" smtClean="0"/>
              <a:t>2020/7/7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D6DC1-E42F-4652-9139-8BD72769E6D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60300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6666" y="365760"/>
            <a:ext cx="8543925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6666" y="1828801"/>
            <a:ext cx="8543925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4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2C81E9A5-1632-4040-B393-C3F68BD81D3F}" type="datetime1">
              <a:rPr kumimoji="1" lang="ja-JP" altLang="en-US" smtClean="0"/>
              <a:t>2020/7/7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94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01741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7D6DC1-E42F-4652-9139-8BD72769E6D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2265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defTabSz="742950" rtl="0" eaLnBrk="1" latinLnBrk="0" hangingPunct="1">
        <a:lnSpc>
          <a:spcPct val="90000"/>
        </a:lnSpc>
        <a:spcBef>
          <a:spcPct val="0"/>
        </a:spcBef>
        <a:buNone/>
        <a:defRPr kumimoji="1" sz="35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5738" indent="-185738" algn="l" defTabSz="742950" rtl="0" eaLnBrk="1" latinLnBrk="0" hangingPunct="1">
        <a:lnSpc>
          <a:spcPct val="90000"/>
        </a:lnSpc>
        <a:spcBef>
          <a:spcPts val="813"/>
        </a:spcBef>
        <a:buFont typeface="Wingdings 2" pitchFamily="18" charset="2"/>
        <a:buChar char=""/>
        <a:defRPr kumimoji="1" sz="2275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185738" algn="l" defTabSz="742950" rtl="0" eaLnBrk="1" latinLnBrk="0" hangingPunct="1">
        <a:lnSpc>
          <a:spcPct val="90000"/>
        </a:lnSpc>
        <a:spcBef>
          <a:spcPts val="406"/>
        </a:spcBef>
        <a:buFont typeface="Wingdings 2" pitchFamily="18" charset="2"/>
        <a:buChar char=""/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28688" indent="-185738" algn="l" defTabSz="742950" rtl="0" eaLnBrk="1" latinLnBrk="0" hangingPunct="1">
        <a:lnSpc>
          <a:spcPct val="90000"/>
        </a:lnSpc>
        <a:spcBef>
          <a:spcPts val="406"/>
        </a:spcBef>
        <a:buFont typeface="Wingdings 2" pitchFamily="18" charset="2"/>
        <a:buChar char=""/>
        <a:defRPr kumimoji="1" sz="1625" kern="1200">
          <a:solidFill>
            <a:schemeClr val="tx1"/>
          </a:solidFill>
          <a:latin typeface="+mn-lt"/>
          <a:ea typeface="+mn-ea"/>
          <a:cs typeface="+mn-cs"/>
        </a:defRPr>
      </a:lvl3pPr>
      <a:lvl4pPr marL="1300163" indent="-185738" algn="l" defTabSz="742950" rtl="0" eaLnBrk="1" latinLnBrk="0" hangingPunct="1">
        <a:lnSpc>
          <a:spcPct val="90000"/>
        </a:lnSpc>
        <a:spcBef>
          <a:spcPts val="406"/>
        </a:spcBef>
        <a:buFont typeface="Wingdings 2" pitchFamily="18" charset="2"/>
        <a:buChar char=""/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671638" indent="-185738" algn="l" defTabSz="742950" rtl="0" eaLnBrk="1" latinLnBrk="0" hangingPunct="1">
        <a:lnSpc>
          <a:spcPct val="90000"/>
        </a:lnSpc>
        <a:spcBef>
          <a:spcPts val="406"/>
        </a:spcBef>
        <a:buFont typeface="Wingdings 2" pitchFamily="18" charset="2"/>
        <a:buChar char=""/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2043113" indent="-185738" algn="l" defTabSz="742950" rtl="0" eaLnBrk="1" latinLnBrk="0" hangingPunct="1">
        <a:spcBef>
          <a:spcPct val="20000"/>
        </a:spcBef>
        <a:buFont typeface="Wingdings 2" pitchFamily="18" charset="2"/>
        <a:buChar char=""/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4588" indent="-185738" algn="l" defTabSz="742950" rtl="0" eaLnBrk="1" latinLnBrk="0" hangingPunct="1">
        <a:spcBef>
          <a:spcPct val="20000"/>
        </a:spcBef>
        <a:buFont typeface="Wingdings 2" pitchFamily="18" charset="2"/>
        <a:buChar char=""/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6063" indent="-185738" algn="l" defTabSz="742950" rtl="0" eaLnBrk="1" latinLnBrk="0" hangingPunct="1">
        <a:spcBef>
          <a:spcPct val="20000"/>
        </a:spcBef>
        <a:buFont typeface="Wingdings 2" pitchFamily="18" charset="2"/>
        <a:buChar char=""/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7538" indent="-185738" algn="l" defTabSz="742950" rtl="0" eaLnBrk="1" latinLnBrk="0" hangingPunct="1">
        <a:spcBef>
          <a:spcPct val="20000"/>
        </a:spcBef>
        <a:buFont typeface="Wingdings 2" pitchFamily="18" charset="2"/>
        <a:buChar char=""/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42950" rtl="0" eaLnBrk="1" latinLnBrk="0" hangingPunct="1"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0" hangingPunct="1"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0" hangingPunct="1"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0" hangingPunct="1"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0" hangingPunct="1"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0" hangingPunct="1"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0" hangingPunct="1"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0" hangingPunct="1"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0" hangingPunct="1"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xmlns="" id="{79C2FDC4-6676-4049-80EB-6F0B0140D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xmlns="" id="{7F80B11E-B493-4915-B945-D90626AEBE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xmlns="" id="{C59141DB-E8D7-44A6-80FE-1C6AFB3DF8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EFE47B-AD2D-4CE8-A411-76CE7B941FF8}" type="datetime1">
              <a:rPr kumimoji="1" lang="ja-JP" altLang="en-US" smtClean="0"/>
              <a:t>2020/7/7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xmlns="" id="{58B87BD8-C074-4D5C-B5B6-C27D219E8C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xmlns="" id="{45058AB8-3951-4514-96A6-A49939602A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7D6DC1-E42F-4652-9139-8BD72769E6D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20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ftr="0" dt="0"/>
  <p:txStyles>
    <p:titleStyle>
      <a:lvl1pPr algn="l" defTabSz="742950" rtl="0" eaLnBrk="1" latinLnBrk="0" hangingPunct="1">
        <a:lnSpc>
          <a:spcPct val="90000"/>
        </a:lnSpc>
        <a:spcBef>
          <a:spcPct val="0"/>
        </a:spcBef>
        <a:buNone/>
        <a:defRPr kumimoji="1" sz="35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5738" indent="-185738" algn="l" defTabSz="742950" rtl="0" eaLnBrk="1" latinLnBrk="0" hangingPunct="1">
        <a:lnSpc>
          <a:spcPct val="90000"/>
        </a:lnSpc>
        <a:spcBef>
          <a:spcPts val="813"/>
        </a:spcBef>
        <a:buFont typeface="Arial" panose="020B0604020202020204" pitchFamily="34" charset="0"/>
        <a:buChar char="•"/>
        <a:defRPr kumimoji="1" sz="2275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286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kumimoji="1" sz="1625" kern="1200">
          <a:solidFill>
            <a:schemeClr val="tx1"/>
          </a:solidFill>
          <a:latin typeface="+mn-lt"/>
          <a:ea typeface="+mn-ea"/>
          <a:cs typeface="+mn-cs"/>
        </a:defRPr>
      </a:lvl3pPr>
      <a:lvl4pPr marL="13001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6716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20431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45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60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75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742950" rtl="0" eaLnBrk="1" latinLnBrk="0" hangingPunct="1"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0" hangingPunct="1"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0" hangingPunct="1"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0" hangingPunct="1"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0" hangingPunct="1"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0" hangingPunct="1"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0" hangingPunct="1"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0" hangingPunct="1"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0" hangingPunct="1"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jpe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png"/><Relationship Id="rId11" Type="http://schemas.openxmlformats.org/officeDocument/2006/relationships/image" Target="../media/image18.jpeg"/><Relationship Id="rId5" Type="http://schemas.openxmlformats.org/officeDocument/2006/relationships/image" Target="../media/image13.png"/><Relationship Id="rId10" Type="http://schemas.openxmlformats.org/officeDocument/2006/relationships/image" Target="../media/image17.jpeg"/><Relationship Id="rId4" Type="http://schemas.openxmlformats.org/officeDocument/2006/relationships/image" Target="../media/image12.png"/><Relationship Id="rId9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/>
          <p:cNvSpPr txBox="1"/>
          <p:nvPr/>
        </p:nvSpPr>
        <p:spPr>
          <a:xfrm>
            <a:off x="3132158" y="4568486"/>
            <a:ext cx="38145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dirty="0">
                <a:latin typeface="ヒラギノ明朝 Pro W6"/>
                <a:ea typeface="ヒラギノ明朝 Pro W6"/>
                <a:cs typeface="ヒラギノ明朝 Pro W6"/>
              </a:rPr>
              <a:t>バーベキューの</a:t>
            </a:r>
            <a:r>
              <a:rPr lang="ja-JP" altLang="en-US" sz="2400" dirty="0" smtClean="0">
                <a:latin typeface="ヒラギノ明朝 Pro W6"/>
                <a:ea typeface="ヒラギノ明朝 Pro W6"/>
                <a:cs typeface="ヒラギノ明朝 Pro W6"/>
              </a:rPr>
              <a:t>ご案内</a:t>
            </a:r>
            <a:endParaRPr lang="en-US" altLang="ja-JP" sz="2400" dirty="0" smtClean="0">
              <a:latin typeface="ヒラギノ明朝 Pro W6"/>
              <a:ea typeface="ヒラギノ明朝 Pro W6"/>
              <a:cs typeface="ヒラギノ明朝 Pro W6"/>
            </a:endParaRPr>
          </a:p>
          <a:p>
            <a:pPr algn="ctr"/>
            <a:r>
              <a:rPr kumimoji="1" lang="en-US" altLang="ja-JP" sz="2400" dirty="0" smtClean="0">
                <a:latin typeface="ヒラギノ明朝 Pro W6"/>
                <a:ea typeface="ヒラギノ明朝 Pro W6"/>
                <a:cs typeface="ヒラギノ明朝 Pro W6"/>
              </a:rPr>
              <a:t>BBQ</a:t>
            </a:r>
            <a:r>
              <a:rPr kumimoji="1" lang="ja-JP" altLang="en-US" sz="2400" dirty="0" smtClean="0">
                <a:latin typeface="ヒラギノ明朝 Pro W6"/>
                <a:ea typeface="ヒラギノ明朝 Pro W6"/>
                <a:cs typeface="ヒラギノ明朝 Pro W6"/>
              </a:rPr>
              <a:t>太郎店東京江戸川店</a:t>
            </a:r>
            <a:endParaRPr kumimoji="1" lang="ja-JP" altLang="en-US" sz="2400" dirty="0">
              <a:latin typeface="ヒラギノ明朝 Pro W6"/>
              <a:ea typeface="ヒラギノ明朝 Pro W6"/>
              <a:cs typeface="ヒラギノ明朝 Pro W6"/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3626452" y="2175276"/>
            <a:ext cx="1847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en-US" altLang="ja-JP" dirty="0"/>
          </a:p>
          <a:p>
            <a:endParaRPr lang="en-US" altLang="ja-JP"/>
          </a:p>
          <a:p>
            <a:endParaRPr kumimoji="1" lang="ja-JP" altLang="en-US"/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977" y="1633641"/>
            <a:ext cx="6094846" cy="200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252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正方形/長方形 17"/>
          <p:cNvSpPr/>
          <p:nvPr/>
        </p:nvSpPr>
        <p:spPr>
          <a:xfrm>
            <a:off x="381000" y="863785"/>
            <a:ext cx="9144000" cy="4571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533400" y="351695"/>
            <a:ext cx="1790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latin typeface="Meiryo" charset="-128"/>
                <a:ea typeface="Meiryo" charset="-128"/>
                <a:cs typeface="Meiryo" charset="-128"/>
              </a:rPr>
              <a:t>会社概要</a:t>
            </a:r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2144262" y="1044161"/>
            <a:ext cx="738073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600" b="1" dirty="0" smtClean="0">
                <a:latin typeface="Meiryo" charset="-128"/>
                <a:ea typeface="Meiryo" charset="-128"/>
                <a:cs typeface="Meiryo" charset="-128"/>
              </a:rPr>
              <a:t>：</a:t>
            </a:r>
            <a:r>
              <a:rPr lang="en-US" altLang="ja-JP" sz="1600" b="1" dirty="0" smtClean="0">
                <a:latin typeface="Meiryo" charset="-128"/>
                <a:ea typeface="Meiryo" charset="-128"/>
                <a:cs typeface="Meiryo" charset="-128"/>
              </a:rPr>
              <a:t>BBQ</a:t>
            </a:r>
            <a:r>
              <a:rPr lang="ja-JP" altLang="en-US" sz="1600" b="1" dirty="0" smtClean="0">
                <a:latin typeface="Meiryo" charset="-128"/>
                <a:ea typeface="Meiryo" charset="-128"/>
                <a:cs typeface="Meiryo" charset="-128"/>
              </a:rPr>
              <a:t>太郎東京江戸川店</a:t>
            </a:r>
            <a:endParaRPr lang="en-US" altLang="ja-JP" sz="1600" b="1" dirty="0" smtClean="0">
              <a:latin typeface="Meiryo" charset="-128"/>
              <a:ea typeface="Meiryo" charset="-128"/>
              <a:cs typeface="Meiryo" charset="-128"/>
            </a:endParaRPr>
          </a:p>
          <a:p>
            <a:r>
              <a:rPr lang="ja-JP" altLang="en-US" sz="1600" b="1" dirty="0" smtClean="0">
                <a:latin typeface="Meiryo" charset="-128"/>
                <a:ea typeface="Meiryo" charset="-128"/>
                <a:cs typeface="Meiryo" charset="-128"/>
              </a:rPr>
              <a:t>：</a:t>
            </a:r>
            <a:r>
              <a:rPr lang="ja-JP" altLang="en-US" sz="1600" b="1" dirty="0" smtClean="0">
                <a:latin typeface="Meiryo" charset="-128"/>
                <a:ea typeface="Meiryo" charset="-128"/>
                <a:cs typeface="Meiryo" charset="-128"/>
              </a:rPr>
              <a:t>〒</a:t>
            </a:r>
            <a:r>
              <a:rPr lang="en-US" altLang="ja-JP" sz="1600" b="1" dirty="0" smtClean="0">
                <a:latin typeface="Meiryo" charset="-128"/>
                <a:ea typeface="Meiryo" charset="-128"/>
                <a:cs typeface="Meiryo" charset="-128"/>
              </a:rPr>
              <a:t>132-0021</a:t>
            </a:r>
            <a:endParaRPr lang="en-US" altLang="ja-JP" sz="1600" b="1" dirty="0" smtClean="0">
              <a:latin typeface="Meiryo" charset="-128"/>
              <a:ea typeface="Meiryo" charset="-128"/>
              <a:cs typeface="Meiryo" charset="-128"/>
            </a:endParaRPr>
          </a:p>
          <a:p>
            <a:r>
              <a:rPr lang="ja-JP" altLang="en-US" sz="1600" b="1" dirty="0" smtClean="0">
                <a:latin typeface="Meiryo" charset="-128"/>
                <a:ea typeface="Meiryo" charset="-128"/>
                <a:cs typeface="Meiryo" charset="-128"/>
              </a:rPr>
              <a:t>：</a:t>
            </a:r>
            <a:r>
              <a:rPr lang="en-US" altLang="ja-JP" sz="1600" b="1" dirty="0" smtClean="0">
                <a:latin typeface="Meiryo" charset="-128"/>
                <a:ea typeface="Meiryo" charset="-128"/>
                <a:cs typeface="Meiryo" charset="-128"/>
              </a:rPr>
              <a:t>03-5879-4503</a:t>
            </a:r>
            <a:endParaRPr lang="en-US" altLang="ja-JP" sz="1600" b="1" dirty="0" smtClean="0">
              <a:latin typeface="Meiryo" charset="-128"/>
              <a:ea typeface="Meiryo" charset="-128"/>
              <a:cs typeface="Meiryo" charset="-128"/>
            </a:endParaRPr>
          </a:p>
          <a:p>
            <a:r>
              <a:rPr lang="ja-JP" altLang="en-US" sz="1600" b="1" dirty="0" smtClean="0">
                <a:latin typeface="Meiryo" charset="-128"/>
                <a:ea typeface="Meiryo" charset="-128"/>
                <a:cs typeface="Meiryo" charset="-128"/>
              </a:rPr>
              <a:t>：</a:t>
            </a:r>
            <a:r>
              <a:rPr lang="en-US" altLang="ja-JP" sz="1600" b="1" dirty="0" smtClean="0">
                <a:latin typeface="Meiryo" charset="-128"/>
                <a:ea typeface="Meiryo" charset="-128"/>
                <a:cs typeface="Meiryo" charset="-128"/>
              </a:rPr>
              <a:t>03-5879-4504</a:t>
            </a:r>
            <a:endParaRPr lang="en-US" altLang="ja-JP" sz="1600" b="1" dirty="0" smtClean="0">
              <a:latin typeface="Meiryo" charset="-128"/>
              <a:ea typeface="Meiryo" charset="-128"/>
              <a:cs typeface="Meiryo" charset="-128"/>
            </a:endParaRPr>
          </a:p>
          <a:p>
            <a:r>
              <a:rPr lang="ja-JP" altLang="en-US" sz="1600" b="1" dirty="0" smtClean="0">
                <a:latin typeface="Meiryo" charset="-128"/>
                <a:ea typeface="Meiryo" charset="-128"/>
                <a:cs typeface="Meiryo" charset="-128"/>
              </a:rPr>
              <a:t>：</a:t>
            </a:r>
            <a:r>
              <a:rPr lang="en-US" altLang="ja-JP" sz="1600" b="1" dirty="0" smtClean="0">
                <a:latin typeface="Meiryo" charset="-128"/>
                <a:ea typeface="Meiryo" charset="-128"/>
                <a:cs typeface="Meiryo" charset="-128"/>
              </a:rPr>
              <a:t>tokyo-edogawa@bb-qtarou.com</a:t>
            </a:r>
            <a:endParaRPr lang="en-US" altLang="ja-JP" sz="1600" b="1" dirty="0" smtClean="0">
              <a:latin typeface="Meiryo" charset="-128"/>
              <a:ea typeface="Meiryo" charset="-128"/>
              <a:cs typeface="Meiryo" charset="-128"/>
            </a:endParaRPr>
          </a:p>
          <a:p>
            <a:r>
              <a:rPr lang="ja-JP" altLang="en-US" sz="1600" b="1" dirty="0" smtClean="0">
                <a:latin typeface="Meiryo" charset="-128"/>
                <a:ea typeface="Meiryo" charset="-128"/>
                <a:cs typeface="Meiryo" charset="-128"/>
              </a:rPr>
              <a:t>：</a:t>
            </a:r>
            <a:r>
              <a:rPr lang="en-US" altLang="ja-JP" sz="1600" b="1" dirty="0" smtClean="0">
                <a:latin typeface="Meiryo" charset="-128"/>
                <a:ea typeface="Meiryo" charset="-128"/>
                <a:cs typeface="Meiryo" charset="-128"/>
              </a:rPr>
              <a:t>https://bb-qtarou.com/</a:t>
            </a:r>
            <a:endParaRPr lang="en-US" altLang="ja-JP" sz="1600" b="1" dirty="0">
              <a:latin typeface="Meiryo" charset="-128"/>
              <a:ea typeface="Meiryo" charset="-128"/>
              <a:cs typeface="Meiryo" charset="-128"/>
            </a:endParaRPr>
          </a:p>
          <a:p>
            <a:r>
              <a:rPr lang="ja-JP" altLang="en-US" sz="1600" b="1" dirty="0" smtClean="0">
                <a:latin typeface="Meiryo" charset="-128"/>
                <a:ea typeface="Meiryo" charset="-128"/>
                <a:cs typeface="Meiryo" charset="-128"/>
              </a:rPr>
              <a:t>：全国</a:t>
            </a:r>
            <a:r>
              <a:rPr lang="en-US" altLang="ja-JP" sz="1600" b="1" dirty="0" smtClean="0">
                <a:latin typeface="Meiryo" charset="-128"/>
                <a:ea typeface="Meiryo" charset="-128"/>
                <a:cs typeface="Meiryo" charset="-128"/>
              </a:rPr>
              <a:t>1</a:t>
            </a:r>
            <a:r>
              <a:rPr lang="ja-JP" altLang="en-US" sz="1600" b="1" dirty="0">
                <a:latin typeface="Meiryo" charset="-128"/>
                <a:ea typeface="Meiryo" charset="-128"/>
                <a:cs typeface="Meiryo" charset="-128"/>
              </a:rPr>
              <a:t>９</a:t>
            </a:r>
            <a:r>
              <a:rPr lang="ja-JP" altLang="en-US" sz="1600" b="1" dirty="0" smtClean="0">
                <a:latin typeface="Meiryo" charset="-128"/>
                <a:ea typeface="Meiryo" charset="-128"/>
                <a:cs typeface="Meiryo" charset="-128"/>
              </a:rPr>
              <a:t>箇所　</a:t>
            </a:r>
            <a:endParaRPr lang="en-US" altLang="ja-JP" sz="1600" b="1" dirty="0" smtClean="0">
              <a:latin typeface="Meiryo" charset="-128"/>
              <a:ea typeface="Meiryo" charset="-128"/>
              <a:cs typeface="Meiryo" charset="-128"/>
            </a:endParaRPr>
          </a:p>
          <a:p>
            <a:r>
              <a:rPr lang="ja-JP" altLang="en-US" sz="1600" b="1" dirty="0">
                <a:latin typeface="Meiryo" charset="-128"/>
                <a:ea typeface="Meiryo" charset="-128"/>
                <a:cs typeface="Meiryo" charset="-128"/>
              </a:rPr>
              <a:t>　</a:t>
            </a:r>
            <a:r>
              <a:rPr lang="ja-JP" altLang="en-US" sz="1600" b="1" dirty="0" smtClean="0">
                <a:solidFill>
                  <a:schemeClr val="accent4">
                    <a:lumMod val="75000"/>
                  </a:schemeClr>
                </a:solidFill>
                <a:latin typeface="Meiryo" charset="-128"/>
                <a:ea typeface="Meiryo" charset="-128"/>
                <a:cs typeface="Meiryo" charset="-128"/>
              </a:rPr>
              <a:t>東京店・東京品川店・東京江戸川店・栃木店・さいたま店・千葉店</a:t>
            </a:r>
            <a:r>
              <a:rPr lang="ja-JP" altLang="en-US" sz="1600" b="1" dirty="0">
                <a:solidFill>
                  <a:schemeClr val="accent4">
                    <a:lumMod val="75000"/>
                  </a:schemeClr>
                </a:solidFill>
                <a:latin typeface="Meiryo" charset="-128"/>
                <a:ea typeface="Meiryo" charset="-128"/>
                <a:cs typeface="Meiryo" charset="-128"/>
              </a:rPr>
              <a:t>・</a:t>
            </a:r>
            <a:r>
              <a:rPr lang="ja-JP" altLang="en-US" sz="1600" b="1" dirty="0" smtClean="0">
                <a:solidFill>
                  <a:schemeClr val="accent4">
                    <a:lumMod val="75000"/>
                  </a:schemeClr>
                </a:solidFill>
                <a:latin typeface="Meiryo" charset="-128"/>
                <a:ea typeface="Meiryo" charset="-128"/>
                <a:cs typeface="Meiryo" charset="-128"/>
              </a:rPr>
              <a:t>茨城店</a:t>
            </a:r>
            <a:endParaRPr lang="en-US" altLang="ja-JP" sz="1600" b="1" dirty="0" smtClean="0">
              <a:solidFill>
                <a:schemeClr val="accent4">
                  <a:lumMod val="75000"/>
                </a:schemeClr>
              </a:solidFill>
              <a:latin typeface="Meiryo" charset="-128"/>
              <a:ea typeface="Meiryo" charset="-128"/>
              <a:cs typeface="Meiryo" charset="-128"/>
            </a:endParaRPr>
          </a:p>
          <a:p>
            <a:r>
              <a:rPr lang="ja-JP" altLang="en-US" sz="1600" b="1" dirty="0">
                <a:solidFill>
                  <a:schemeClr val="accent4">
                    <a:lumMod val="75000"/>
                  </a:schemeClr>
                </a:solidFill>
                <a:latin typeface="Meiryo" charset="-128"/>
                <a:ea typeface="Meiryo" charset="-128"/>
                <a:cs typeface="Meiryo" charset="-128"/>
              </a:rPr>
              <a:t>　</a:t>
            </a:r>
            <a:r>
              <a:rPr lang="ja-JP" altLang="en-US" sz="1600" b="1" dirty="0" smtClean="0">
                <a:solidFill>
                  <a:schemeClr val="accent4">
                    <a:lumMod val="75000"/>
                  </a:schemeClr>
                </a:solidFill>
                <a:latin typeface="Meiryo" charset="-128"/>
                <a:ea typeface="Meiryo" charset="-128"/>
                <a:cs typeface="Meiryo" charset="-128"/>
              </a:rPr>
              <a:t>愛知店・</a:t>
            </a:r>
            <a:r>
              <a:rPr lang="ja-JP" altLang="en-US" sz="1600" b="1" dirty="0">
                <a:solidFill>
                  <a:schemeClr val="accent4">
                    <a:lumMod val="75000"/>
                  </a:schemeClr>
                </a:solidFill>
                <a:latin typeface="Meiryo" charset="-128"/>
                <a:ea typeface="Meiryo" charset="-128"/>
                <a:cs typeface="Meiryo" charset="-128"/>
              </a:rPr>
              <a:t>静岡</a:t>
            </a:r>
            <a:r>
              <a:rPr lang="ja-JP" altLang="en-US" sz="1600" b="1" dirty="0" smtClean="0">
                <a:solidFill>
                  <a:schemeClr val="accent4">
                    <a:lumMod val="75000"/>
                  </a:schemeClr>
                </a:solidFill>
                <a:latin typeface="Meiryo" charset="-128"/>
                <a:ea typeface="Meiryo" charset="-128"/>
                <a:cs typeface="Meiryo" charset="-128"/>
              </a:rPr>
              <a:t>富士山店</a:t>
            </a:r>
            <a:r>
              <a:rPr lang="ja-JP" altLang="en-US" sz="1600" b="1" dirty="0">
                <a:solidFill>
                  <a:schemeClr val="accent4">
                    <a:lumMod val="75000"/>
                  </a:schemeClr>
                </a:solidFill>
                <a:latin typeface="Meiryo" charset="-128"/>
                <a:ea typeface="Meiryo" charset="-128"/>
                <a:cs typeface="Meiryo" charset="-128"/>
              </a:rPr>
              <a:t>・</a:t>
            </a:r>
            <a:r>
              <a:rPr lang="ja-JP" altLang="en-US" sz="1600" b="1" dirty="0" smtClean="0">
                <a:solidFill>
                  <a:schemeClr val="accent4">
                    <a:lumMod val="75000"/>
                  </a:schemeClr>
                </a:solidFill>
                <a:latin typeface="Meiryo" charset="-128"/>
                <a:ea typeface="Meiryo" charset="-128"/>
                <a:cs typeface="Meiryo" charset="-128"/>
              </a:rPr>
              <a:t>神戸店</a:t>
            </a:r>
            <a:r>
              <a:rPr lang="ja-JP" altLang="en-US" sz="1600" b="1" dirty="0">
                <a:solidFill>
                  <a:schemeClr val="accent4">
                    <a:lumMod val="75000"/>
                  </a:schemeClr>
                </a:solidFill>
                <a:latin typeface="Meiryo" charset="-128"/>
                <a:ea typeface="Meiryo" charset="-128"/>
                <a:cs typeface="Meiryo" charset="-128"/>
              </a:rPr>
              <a:t>・大阪なんば</a:t>
            </a:r>
            <a:r>
              <a:rPr lang="ja-JP" altLang="en-US" sz="1600" b="1" dirty="0" smtClean="0">
                <a:solidFill>
                  <a:schemeClr val="accent4">
                    <a:lumMod val="75000"/>
                  </a:schemeClr>
                </a:solidFill>
                <a:latin typeface="Meiryo" charset="-128"/>
                <a:ea typeface="Meiryo" charset="-128"/>
                <a:cs typeface="Meiryo" charset="-128"/>
              </a:rPr>
              <a:t>店・奈良店・京都店</a:t>
            </a:r>
            <a:r>
              <a:rPr lang="ja-JP" altLang="en-US" sz="1600" b="1" dirty="0">
                <a:solidFill>
                  <a:schemeClr val="accent4">
                    <a:lumMod val="75000"/>
                  </a:schemeClr>
                </a:solidFill>
                <a:latin typeface="Meiryo" charset="-128"/>
                <a:ea typeface="Meiryo" charset="-128"/>
                <a:cs typeface="Meiryo" charset="-128"/>
              </a:rPr>
              <a:t>・</a:t>
            </a:r>
            <a:r>
              <a:rPr lang="ja-JP" altLang="en-US" sz="1600" b="1" dirty="0" smtClean="0">
                <a:solidFill>
                  <a:schemeClr val="accent4">
                    <a:lumMod val="75000"/>
                  </a:schemeClr>
                </a:solidFill>
                <a:latin typeface="Meiryo" charset="-128"/>
                <a:ea typeface="Meiryo" charset="-128"/>
                <a:cs typeface="Meiryo" charset="-128"/>
              </a:rPr>
              <a:t>滋賀店</a:t>
            </a:r>
            <a:endParaRPr lang="en-US" altLang="ja-JP" sz="1600" b="1" dirty="0" smtClean="0">
              <a:solidFill>
                <a:schemeClr val="accent4">
                  <a:lumMod val="75000"/>
                </a:schemeClr>
              </a:solidFill>
              <a:latin typeface="Meiryo" charset="-128"/>
              <a:ea typeface="Meiryo" charset="-128"/>
              <a:cs typeface="Meiryo" charset="-128"/>
            </a:endParaRPr>
          </a:p>
          <a:p>
            <a:r>
              <a:rPr lang="ja-JP" altLang="en-US" sz="1600" b="1" dirty="0">
                <a:solidFill>
                  <a:schemeClr val="accent4">
                    <a:lumMod val="75000"/>
                  </a:schemeClr>
                </a:solidFill>
                <a:latin typeface="Meiryo" charset="-128"/>
                <a:ea typeface="Meiryo" charset="-128"/>
                <a:cs typeface="Meiryo" charset="-128"/>
              </a:rPr>
              <a:t>　</a:t>
            </a:r>
            <a:r>
              <a:rPr lang="ja-JP" altLang="en-US" sz="1600" b="1" dirty="0" smtClean="0">
                <a:solidFill>
                  <a:schemeClr val="accent4">
                    <a:lumMod val="75000"/>
                  </a:schemeClr>
                </a:solidFill>
                <a:latin typeface="Meiryo" charset="-128"/>
                <a:ea typeface="Meiryo" charset="-128"/>
                <a:cs typeface="Meiryo" charset="-128"/>
              </a:rPr>
              <a:t>広島店・福岡店・久留米店・佐賀店・北九州店</a:t>
            </a:r>
            <a:endParaRPr lang="en-US" altLang="ja-JP" sz="1600" b="1" dirty="0">
              <a:solidFill>
                <a:schemeClr val="accent4">
                  <a:lumMod val="75000"/>
                </a:schemeClr>
              </a:solidFill>
              <a:latin typeface="Meiryo" charset="-128"/>
              <a:ea typeface="Meiryo" charset="-128"/>
              <a:cs typeface="Meiryo" charset="-128"/>
            </a:endParaRPr>
          </a:p>
          <a:p>
            <a:r>
              <a:rPr lang="ja-JP" altLang="en-US" sz="1600" b="1" dirty="0" smtClean="0">
                <a:latin typeface="Meiryo" charset="-128"/>
                <a:ea typeface="Meiryo" charset="-128"/>
                <a:cs typeface="Meiryo" charset="-128"/>
              </a:rPr>
              <a:t>：　</a:t>
            </a:r>
            <a:r>
              <a:rPr lang="en-US" altLang="ja-JP" sz="1600" b="1" dirty="0" smtClean="0">
                <a:latin typeface="Meiryo" charset="-128"/>
                <a:ea typeface="Meiryo" charset="-128"/>
                <a:cs typeface="Meiryo" charset="-128"/>
              </a:rPr>
              <a:t>3</a:t>
            </a:r>
            <a:r>
              <a:rPr lang="ja-JP" altLang="en-US" sz="1600" b="1" dirty="0" smtClean="0">
                <a:latin typeface="Meiryo" charset="-128"/>
                <a:ea typeface="Meiryo" charset="-128"/>
                <a:cs typeface="Meiryo" charset="-128"/>
              </a:rPr>
              <a:t>　名</a:t>
            </a:r>
            <a:r>
              <a:rPr lang="ja-JP" altLang="en-US" sz="1600" b="1" dirty="0">
                <a:latin typeface="Meiryo" charset="-128"/>
                <a:ea typeface="Meiryo" charset="-128"/>
                <a:cs typeface="Meiryo" charset="-128"/>
              </a:rPr>
              <a:t>（パート、アルバイト含む）</a:t>
            </a:r>
            <a:endParaRPr lang="en-US" altLang="ja-JP" sz="1600" b="1" dirty="0">
              <a:latin typeface="Meiryo" charset="-128"/>
              <a:ea typeface="Meiryo" charset="-128"/>
              <a:cs typeface="Meiryo" charset="-128"/>
            </a:endParaRPr>
          </a:p>
          <a:p>
            <a:r>
              <a:rPr lang="ja-JP" altLang="en-US" sz="1600" b="1" dirty="0" smtClean="0">
                <a:latin typeface="Meiryo" charset="-128"/>
                <a:ea typeface="Meiryo" charset="-128"/>
                <a:cs typeface="Meiryo" charset="-128"/>
              </a:rPr>
              <a:t>：各種</a:t>
            </a:r>
            <a:r>
              <a:rPr lang="ja-JP" altLang="en-US" sz="1600" b="1" dirty="0">
                <a:latin typeface="Meiryo" charset="-128"/>
                <a:ea typeface="Meiryo" charset="-128"/>
                <a:cs typeface="Meiryo" charset="-128"/>
              </a:rPr>
              <a:t>ケータリング事業（バーベキュー、餅つき、鍋</a:t>
            </a:r>
            <a:r>
              <a:rPr lang="ja-JP" altLang="en-US" sz="1600" b="1" dirty="0" smtClean="0">
                <a:latin typeface="Meiryo" charset="-128"/>
                <a:ea typeface="Meiryo" charset="-128"/>
                <a:cs typeface="Meiryo" charset="-128"/>
              </a:rPr>
              <a:t>）</a:t>
            </a:r>
            <a:endParaRPr lang="en-US" altLang="ja-JP" sz="1600" b="1" dirty="0">
              <a:latin typeface="Meiryo" charset="-128"/>
              <a:ea typeface="Meiryo" charset="-128"/>
              <a:cs typeface="Meiryo" charset="-128"/>
            </a:endParaRPr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711200" y="1061771"/>
            <a:ext cx="1210588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600" b="1" dirty="0" smtClean="0">
                <a:latin typeface="Meiryo" charset="-128"/>
                <a:ea typeface="Meiryo" charset="-128"/>
                <a:cs typeface="Meiryo" charset="-128"/>
              </a:rPr>
              <a:t>■</a:t>
            </a:r>
            <a:r>
              <a:rPr kumimoji="1" lang="ja-JP" altLang="en-US" sz="1600" b="1" dirty="0">
                <a:latin typeface="Meiryo" charset="-128"/>
                <a:ea typeface="Meiryo" charset="-128"/>
                <a:cs typeface="Meiryo" charset="-128"/>
              </a:rPr>
              <a:t>店舗</a:t>
            </a:r>
            <a:r>
              <a:rPr kumimoji="1" lang="ja-JP" altLang="en-US" sz="1600" b="1" dirty="0" smtClean="0">
                <a:latin typeface="Meiryo" charset="-128"/>
                <a:ea typeface="Meiryo" charset="-128"/>
                <a:cs typeface="Meiryo" charset="-128"/>
              </a:rPr>
              <a:t>名</a:t>
            </a:r>
            <a:endParaRPr kumimoji="1" lang="en-US" altLang="ja-JP" sz="1600" b="1" dirty="0">
              <a:latin typeface="Meiryo" charset="-128"/>
              <a:ea typeface="Meiryo" charset="-128"/>
              <a:cs typeface="Meiryo" charset="-128"/>
            </a:endParaRPr>
          </a:p>
          <a:p>
            <a:r>
              <a:rPr lang="ja-JP" altLang="en-US" sz="1600" b="1" dirty="0" smtClean="0">
                <a:latin typeface="Meiryo" charset="-128"/>
                <a:ea typeface="Meiryo" charset="-128"/>
                <a:cs typeface="Meiryo" charset="-128"/>
              </a:rPr>
              <a:t>■所在地</a:t>
            </a:r>
            <a:endParaRPr lang="en-US" altLang="ja-JP" sz="1600" b="1" dirty="0" smtClean="0">
              <a:latin typeface="Meiryo" charset="-128"/>
              <a:ea typeface="Meiryo" charset="-128"/>
              <a:cs typeface="Meiryo" charset="-128"/>
            </a:endParaRPr>
          </a:p>
          <a:p>
            <a:r>
              <a:rPr kumimoji="1" lang="ja-JP" altLang="en-US" sz="1600" b="1" dirty="0" smtClean="0">
                <a:latin typeface="Meiryo" charset="-128"/>
                <a:ea typeface="Meiryo" charset="-128"/>
                <a:cs typeface="Meiryo" charset="-128"/>
              </a:rPr>
              <a:t>■</a:t>
            </a:r>
            <a:r>
              <a:rPr kumimoji="1" lang="en-US" altLang="ja-JP" sz="1600" b="1" dirty="0" smtClean="0">
                <a:latin typeface="Meiryo" charset="-128"/>
                <a:ea typeface="Meiryo" charset="-128"/>
                <a:cs typeface="Meiryo" charset="-128"/>
              </a:rPr>
              <a:t>TEL</a:t>
            </a:r>
            <a:endParaRPr kumimoji="1" lang="en-US" altLang="ja-JP" sz="1600" b="1" dirty="0">
              <a:latin typeface="Meiryo" charset="-128"/>
              <a:ea typeface="Meiryo" charset="-128"/>
              <a:cs typeface="Meiryo" charset="-128"/>
            </a:endParaRPr>
          </a:p>
          <a:p>
            <a:r>
              <a:rPr lang="ja-JP" altLang="en-US" sz="1600" b="1" dirty="0" smtClean="0">
                <a:latin typeface="Meiryo" charset="-128"/>
                <a:ea typeface="Meiryo" charset="-128"/>
                <a:cs typeface="Meiryo" charset="-128"/>
              </a:rPr>
              <a:t>■</a:t>
            </a:r>
            <a:r>
              <a:rPr lang="en-US" altLang="ja-JP" sz="1600" b="1" dirty="0" smtClean="0">
                <a:latin typeface="Meiryo" charset="-128"/>
                <a:ea typeface="Meiryo" charset="-128"/>
                <a:cs typeface="Meiryo" charset="-128"/>
              </a:rPr>
              <a:t>FAX</a:t>
            </a:r>
            <a:endParaRPr lang="en-US" altLang="ja-JP" sz="1600" b="1" dirty="0">
              <a:latin typeface="Meiryo" charset="-128"/>
              <a:ea typeface="Meiryo" charset="-128"/>
              <a:cs typeface="Meiryo" charset="-128"/>
            </a:endParaRPr>
          </a:p>
          <a:p>
            <a:r>
              <a:rPr lang="ja-JP" altLang="en-US" sz="1600" b="1" dirty="0">
                <a:latin typeface="Meiryo" charset="-128"/>
                <a:ea typeface="Meiryo" charset="-128"/>
                <a:cs typeface="Meiryo" charset="-128"/>
              </a:rPr>
              <a:t>■</a:t>
            </a:r>
            <a:r>
              <a:rPr lang="en-US" altLang="ja-JP" sz="1600" b="1" dirty="0">
                <a:latin typeface="Meiryo" charset="-128"/>
                <a:ea typeface="Meiryo" charset="-128"/>
                <a:cs typeface="Meiryo" charset="-128"/>
              </a:rPr>
              <a:t>E-mail</a:t>
            </a:r>
          </a:p>
          <a:p>
            <a:r>
              <a:rPr kumimoji="1" lang="ja-JP" altLang="en-US" sz="1600" b="1" dirty="0">
                <a:latin typeface="Meiryo" charset="-128"/>
                <a:ea typeface="Meiryo" charset="-128"/>
                <a:cs typeface="Meiryo" charset="-128"/>
              </a:rPr>
              <a:t>■</a:t>
            </a:r>
            <a:r>
              <a:rPr kumimoji="1" lang="en-US" altLang="ja-JP" sz="1600" b="1" dirty="0">
                <a:latin typeface="Meiryo" charset="-128"/>
                <a:ea typeface="Meiryo" charset="-128"/>
                <a:cs typeface="Meiryo" charset="-128"/>
              </a:rPr>
              <a:t>URL</a:t>
            </a:r>
          </a:p>
          <a:p>
            <a:r>
              <a:rPr lang="ja-JP" altLang="en-US" sz="1600" b="1" dirty="0" smtClean="0">
                <a:latin typeface="Meiryo" charset="-128"/>
                <a:ea typeface="Meiryo" charset="-128"/>
                <a:cs typeface="Meiryo" charset="-128"/>
              </a:rPr>
              <a:t>■営業</a:t>
            </a:r>
            <a:r>
              <a:rPr lang="ja-JP" altLang="en-US" sz="1600" b="1" dirty="0">
                <a:latin typeface="Meiryo" charset="-128"/>
                <a:ea typeface="Meiryo" charset="-128"/>
                <a:cs typeface="Meiryo" charset="-128"/>
              </a:rPr>
              <a:t>拠点</a:t>
            </a:r>
            <a:endParaRPr kumimoji="1" lang="en-US" altLang="ja-JP" sz="1600" b="1" dirty="0">
              <a:latin typeface="Meiryo" charset="-128"/>
              <a:ea typeface="Meiryo" charset="-128"/>
              <a:cs typeface="Meiryo" charset="-128"/>
            </a:endParaRPr>
          </a:p>
          <a:p>
            <a:endParaRPr lang="en-US" altLang="ja-JP" sz="1600" b="1" dirty="0" smtClean="0">
              <a:latin typeface="Meiryo" charset="-128"/>
              <a:ea typeface="Meiryo" charset="-128"/>
              <a:cs typeface="Meiryo" charset="-128"/>
            </a:endParaRPr>
          </a:p>
          <a:p>
            <a:endParaRPr lang="en-US" altLang="ja-JP" sz="1600" b="1" dirty="0" smtClean="0">
              <a:latin typeface="Meiryo" charset="-128"/>
              <a:ea typeface="Meiryo" charset="-128"/>
              <a:cs typeface="Meiryo" charset="-128"/>
            </a:endParaRPr>
          </a:p>
          <a:p>
            <a:endParaRPr lang="en-US" altLang="ja-JP" sz="1600" b="1" dirty="0" smtClean="0">
              <a:latin typeface="Meiryo" charset="-128"/>
              <a:ea typeface="Meiryo" charset="-128"/>
              <a:cs typeface="Meiryo" charset="-128"/>
            </a:endParaRPr>
          </a:p>
          <a:p>
            <a:r>
              <a:rPr lang="ja-JP" altLang="en-US" sz="1600" b="1" dirty="0" smtClean="0">
                <a:latin typeface="Meiryo" charset="-128"/>
                <a:ea typeface="Meiryo" charset="-128"/>
                <a:cs typeface="Meiryo" charset="-128"/>
              </a:rPr>
              <a:t>■</a:t>
            </a:r>
            <a:r>
              <a:rPr lang="ja-JP" altLang="en-US" sz="1600" b="1" dirty="0">
                <a:latin typeface="Meiryo" charset="-128"/>
                <a:ea typeface="Meiryo" charset="-128"/>
                <a:cs typeface="Meiryo" charset="-128"/>
              </a:rPr>
              <a:t>従業員数</a:t>
            </a:r>
            <a:endParaRPr lang="en-US" altLang="ja-JP" sz="1600" b="1" dirty="0">
              <a:latin typeface="Meiryo" charset="-128"/>
              <a:ea typeface="Meiryo" charset="-128"/>
              <a:cs typeface="Meiryo" charset="-128"/>
            </a:endParaRPr>
          </a:p>
          <a:p>
            <a:r>
              <a:rPr kumimoji="1" lang="ja-JP" altLang="en-US" sz="1600" b="1" dirty="0">
                <a:latin typeface="Meiryo" charset="-128"/>
                <a:ea typeface="Meiryo" charset="-128"/>
                <a:cs typeface="Meiryo" charset="-128"/>
              </a:rPr>
              <a:t>■事業内容</a:t>
            </a:r>
            <a:endParaRPr kumimoji="1" lang="en-US" altLang="ja-JP" sz="1600" b="1" dirty="0">
              <a:latin typeface="Meiryo" charset="-128"/>
              <a:ea typeface="Meiryo" charset="-128"/>
              <a:cs typeface="Meiryo" charset="-128"/>
            </a:endParaRPr>
          </a:p>
        </p:txBody>
      </p:sp>
      <p:sp>
        <p:nvSpPr>
          <p:cNvPr id="24" name="正方形/長方形 23"/>
          <p:cNvSpPr/>
          <p:nvPr/>
        </p:nvSpPr>
        <p:spPr>
          <a:xfrm>
            <a:off x="711200" y="4818472"/>
            <a:ext cx="8496300" cy="1704181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テキスト ボックス 24"/>
          <p:cNvSpPr txBox="1"/>
          <p:nvPr/>
        </p:nvSpPr>
        <p:spPr>
          <a:xfrm>
            <a:off x="912144" y="4926539"/>
            <a:ext cx="1326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b="1" dirty="0">
                <a:latin typeface="Meiryo" charset="-128"/>
                <a:ea typeface="Meiryo" charset="-128"/>
                <a:cs typeface="Meiryo" charset="-128"/>
              </a:rPr>
              <a:t>お問合せ先</a:t>
            </a:r>
          </a:p>
        </p:txBody>
      </p:sp>
      <p:sp>
        <p:nvSpPr>
          <p:cNvPr id="26" name="テキスト ボックス 25"/>
          <p:cNvSpPr txBox="1"/>
          <p:nvPr/>
        </p:nvSpPr>
        <p:spPr>
          <a:xfrm>
            <a:off x="912144" y="5245800"/>
            <a:ext cx="3831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b="1" dirty="0">
                <a:latin typeface="Meiryo" charset="-128"/>
                <a:ea typeface="Meiryo" charset="-128"/>
                <a:cs typeface="Meiryo" charset="-128"/>
              </a:rPr>
              <a:t>株式会社</a:t>
            </a:r>
            <a:r>
              <a:rPr kumimoji="1" lang="en-US" altLang="ja-JP" b="1" dirty="0">
                <a:latin typeface="Meiryo" charset="-128"/>
                <a:ea typeface="Meiryo" charset="-128"/>
                <a:cs typeface="Meiryo" charset="-128"/>
              </a:rPr>
              <a:t>Q</a:t>
            </a:r>
            <a:r>
              <a:rPr kumimoji="1" lang="ja-JP" altLang="en-US" b="1" dirty="0">
                <a:latin typeface="Meiryo" charset="-128"/>
                <a:ea typeface="Meiryo" charset="-128"/>
                <a:cs typeface="Meiryo" charset="-128"/>
              </a:rPr>
              <a:t>太郎</a:t>
            </a:r>
            <a:r>
              <a:rPr kumimoji="1" lang="ja-JP" altLang="en-US" b="1" dirty="0" smtClean="0">
                <a:latin typeface="Meiryo" charset="-128"/>
                <a:ea typeface="Meiryo" charset="-128"/>
                <a:cs typeface="Meiryo" charset="-128"/>
              </a:rPr>
              <a:t>フーズ東京江戸川店</a:t>
            </a:r>
            <a:endParaRPr kumimoji="1" lang="ja-JP" altLang="en-US" b="1" dirty="0">
              <a:latin typeface="Meiryo" charset="-128"/>
              <a:ea typeface="Meiryo" charset="-128"/>
              <a:cs typeface="Meiryo" charset="-128"/>
            </a:endParaRPr>
          </a:p>
        </p:txBody>
      </p:sp>
      <p:sp>
        <p:nvSpPr>
          <p:cNvPr id="27" name="テキスト ボックス 26"/>
          <p:cNvSpPr txBox="1"/>
          <p:nvPr/>
        </p:nvSpPr>
        <p:spPr>
          <a:xfrm>
            <a:off x="1793452" y="5565049"/>
            <a:ext cx="66479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b="1" dirty="0">
                <a:latin typeface="Meiryo" charset="-128"/>
                <a:ea typeface="Meiryo" charset="-128"/>
                <a:cs typeface="Meiryo" charset="-128"/>
              </a:rPr>
              <a:t>ご不明な点やご相談など、お気軽に担当者までお問合せ下さい</a:t>
            </a:r>
            <a:endParaRPr kumimoji="1" lang="ja-JP" altLang="en-US" b="1" dirty="0">
              <a:latin typeface="Meiryo" charset="-128"/>
              <a:ea typeface="Meiryo" charset="-128"/>
              <a:cs typeface="Meiryo" charset="-128"/>
            </a:endParaRPr>
          </a:p>
        </p:txBody>
      </p:sp>
      <p:sp>
        <p:nvSpPr>
          <p:cNvPr id="28" name="テキスト ボックス 27"/>
          <p:cNvSpPr txBox="1"/>
          <p:nvPr/>
        </p:nvSpPr>
        <p:spPr>
          <a:xfrm>
            <a:off x="7035249" y="5098554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b="1" dirty="0">
                <a:latin typeface="Meiryo" charset="-128"/>
                <a:ea typeface="Meiryo" charset="-128"/>
                <a:cs typeface="Meiryo" charset="-128"/>
              </a:rPr>
              <a:t>担当：</a:t>
            </a:r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4072298" y="6016790"/>
            <a:ext cx="5452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dirty="0">
                <a:latin typeface="Meiryo" charset="-128"/>
                <a:ea typeface="Meiryo" charset="-128"/>
                <a:cs typeface="Meiryo" charset="-128"/>
              </a:rPr>
              <a:t>TEL</a:t>
            </a:r>
            <a:r>
              <a:rPr lang="en-US" altLang="ja-JP" b="1" dirty="0" smtClean="0">
                <a:latin typeface="Meiryo" charset="-128"/>
                <a:ea typeface="Meiryo" charset="-128"/>
                <a:cs typeface="Meiryo" charset="-128"/>
              </a:rPr>
              <a:t>:  </a:t>
            </a:r>
            <a:r>
              <a:rPr lang="en-US" altLang="ja-JP" b="1" dirty="0" smtClean="0">
                <a:latin typeface="Meiryo" charset="-128"/>
                <a:ea typeface="Meiryo" charset="-128"/>
                <a:cs typeface="Meiryo" charset="-128"/>
              </a:rPr>
              <a:t>03-5879-4503 FAX:03-5879-4504</a:t>
            </a:r>
            <a:endParaRPr kumimoji="1" lang="ja-JP" altLang="en-US" dirty="0"/>
          </a:p>
        </p:txBody>
      </p:sp>
      <p:pic>
        <p:nvPicPr>
          <p:cNvPr id="12" name="図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1426" y="423621"/>
            <a:ext cx="1227676" cy="404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712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四角形: 角を丸くする 18">
            <a:extLst>
              <a:ext uri="{FF2B5EF4-FFF2-40B4-BE49-F238E27FC236}">
                <a16:creationId xmlns:a16="http://schemas.microsoft.com/office/drawing/2014/main" xmlns="" id="{E90E9E83-4490-48FA-A860-6821F6F364C1}"/>
              </a:ext>
            </a:extLst>
          </p:cNvPr>
          <p:cNvSpPr/>
          <p:nvPr/>
        </p:nvSpPr>
        <p:spPr>
          <a:xfrm>
            <a:off x="6446962" y="3824032"/>
            <a:ext cx="2830882" cy="2651954"/>
          </a:xfrm>
          <a:prstGeom prst="roundRect">
            <a:avLst>
              <a:gd name="adj" fmla="val 4777"/>
            </a:avLst>
          </a:prstGeom>
          <a:solidFill>
            <a:srgbClr val="FFFF99"/>
          </a:solidFill>
          <a:ln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四角形: 角を丸くする 17">
            <a:extLst>
              <a:ext uri="{FF2B5EF4-FFF2-40B4-BE49-F238E27FC236}">
                <a16:creationId xmlns:a16="http://schemas.microsoft.com/office/drawing/2014/main" xmlns="" id="{BE0E76AD-973E-437B-9F5B-C0F8B1EC7282}"/>
              </a:ext>
            </a:extLst>
          </p:cNvPr>
          <p:cNvSpPr/>
          <p:nvPr/>
        </p:nvSpPr>
        <p:spPr>
          <a:xfrm>
            <a:off x="3551767" y="3830689"/>
            <a:ext cx="2830882" cy="2651954"/>
          </a:xfrm>
          <a:prstGeom prst="roundRect">
            <a:avLst>
              <a:gd name="adj" fmla="val 4777"/>
            </a:avLst>
          </a:prstGeom>
          <a:solidFill>
            <a:srgbClr val="FFFF99"/>
          </a:solidFill>
          <a:ln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四角形: 角を丸くする 16">
            <a:extLst>
              <a:ext uri="{FF2B5EF4-FFF2-40B4-BE49-F238E27FC236}">
                <a16:creationId xmlns:a16="http://schemas.microsoft.com/office/drawing/2014/main" xmlns="" id="{639DA1A9-3F9D-4AAA-A92E-1B77BD89297D}"/>
              </a:ext>
            </a:extLst>
          </p:cNvPr>
          <p:cNvSpPr/>
          <p:nvPr/>
        </p:nvSpPr>
        <p:spPr>
          <a:xfrm>
            <a:off x="656573" y="3830689"/>
            <a:ext cx="2830882" cy="2651954"/>
          </a:xfrm>
          <a:prstGeom prst="roundRect">
            <a:avLst>
              <a:gd name="adj" fmla="val 4777"/>
            </a:avLst>
          </a:prstGeom>
          <a:solidFill>
            <a:srgbClr val="FFFF99"/>
          </a:solidFill>
          <a:ln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xmlns="" id="{2EF45D73-0214-45A0-A240-23A9AA1707AF}"/>
              </a:ext>
            </a:extLst>
          </p:cNvPr>
          <p:cNvCxnSpPr/>
          <p:nvPr/>
        </p:nvCxnSpPr>
        <p:spPr>
          <a:xfrm>
            <a:off x="381000" y="757267"/>
            <a:ext cx="91440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xmlns="" id="{983C4AB6-07E9-4645-9312-CAC2456827E4}"/>
              </a:ext>
            </a:extLst>
          </p:cNvPr>
          <p:cNvSpPr txBox="1"/>
          <p:nvPr/>
        </p:nvSpPr>
        <p:spPr>
          <a:xfrm>
            <a:off x="381001" y="332843"/>
            <a:ext cx="56742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kumimoji="1" lang="en-US" altLang="ja-JP" sz="2400" b="1" dirty="0" smtClean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 UI" panose="020B0604030504040204" pitchFamily="50" charset="-128"/>
              </a:rPr>
              <a:t>BBQ</a:t>
            </a:r>
            <a:r>
              <a:rPr kumimoji="1" lang="ja-JP" altLang="en-US" sz="2400" b="1" dirty="0" smtClean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 UI" panose="020B0604030504040204" pitchFamily="50" charset="-128"/>
              </a:rPr>
              <a:t>太郎サービス</a:t>
            </a:r>
            <a:r>
              <a:rPr kumimoji="1" lang="ja-JP" altLang="en-US" sz="2400" b="1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 UI" panose="020B0604030504040204" pitchFamily="50" charset="-128"/>
              </a:rPr>
              <a:t>　概要</a:t>
            </a:r>
            <a:r>
              <a:rPr kumimoji="1" lang="ja-JP" altLang="en-US" sz="20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xmlns="" id="{7869C5D9-F224-410D-BCDF-DF89349FC190}"/>
              </a:ext>
            </a:extLst>
          </p:cNvPr>
          <p:cNvSpPr txBox="1"/>
          <p:nvPr/>
        </p:nvSpPr>
        <p:spPr>
          <a:xfrm>
            <a:off x="656573" y="934733"/>
            <a:ext cx="8621271" cy="1901007"/>
          </a:xfrm>
          <a:prstGeom prst="rect">
            <a:avLst/>
          </a:prstGeom>
          <a:solidFill>
            <a:srgbClr val="FFFF99"/>
          </a:solidFill>
          <a:ln cap="rnd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noAutofit/>
          </a:bodyPr>
          <a:lstStyle/>
          <a:p>
            <a:pPr algn="ctr"/>
            <a:endParaRPr kumimoji="1" lang="en-US" altLang="ja-JP" sz="16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r>
              <a:rPr kumimoji="1" lang="ja-JP" altLang="en-US" sz="32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準備や後片付けは一切不要</a:t>
            </a:r>
            <a:endParaRPr kumimoji="1" lang="en-US" altLang="ja-JP" sz="32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endParaRPr kumimoji="1" lang="en-US" altLang="ja-JP" sz="9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r>
              <a:rPr kumimoji="1" lang="ja-JP" altLang="en-US" sz="32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「手ぶら」で</a:t>
            </a:r>
            <a:r>
              <a:rPr kumimoji="1" lang="en-US" altLang="ja-JP" sz="32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BBQ</a:t>
            </a:r>
            <a:r>
              <a:rPr kumimoji="1" lang="ja-JP" altLang="en-US" sz="32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を楽しめるサービスです。</a:t>
            </a:r>
            <a:r>
              <a:rPr kumimoji="1" lang="ja-JP" altLang="en-US" sz="28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xmlns="" id="{6E31BC89-6882-49EF-A7AB-23F6B03B8CED}"/>
              </a:ext>
            </a:extLst>
          </p:cNvPr>
          <p:cNvSpPr txBox="1"/>
          <p:nvPr/>
        </p:nvSpPr>
        <p:spPr>
          <a:xfrm>
            <a:off x="3614372" y="3945014"/>
            <a:ext cx="26143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機材の準備不要</a:t>
            </a:r>
          </a:p>
        </p:txBody>
      </p:sp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xmlns="" id="{16B3A04C-431B-48EC-B316-D2DC5C602473}"/>
              </a:ext>
            </a:extLst>
          </p:cNvPr>
          <p:cNvGrpSpPr/>
          <p:nvPr/>
        </p:nvGrpSpPr>
        <p:grpSpPr>
          <a:xfrm>
            <a:off x="755069" y="3920099"/>
            <a:ext cx="2633794" cy="2401400"/>
            <a:chOff x="3355735" y="3880403"/>
            <a:chExt cx="2633794" cy="2401400"/>
          </a:xfrm>
        </p:grpSpPr>
        <p:pic>
          <p:nvPicPr>
            <p:cNvPr id="4" name="図 3">
              <a:extLst>
                <a:ext uri="{FF2B5EF4-FFF2-40B4-BE49-F238E27FC236}">
                  <a16:creationId xmlns:a16="http://schemas.microsoft.com/office/drawing/2014/main" xmlns="" id="{21A36747-A6A0-412C-B2DA-7371D114AD2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55735" y="4298052"/>
              <a:ext cx="2633794" cy="1983751"/>
            </a:xfrm>
            <a:prstGeom prst="rect">
              <a:avLst/>
            </a:prstGeom>
          </p:spPr>
        </p:pic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xmlns="" id="{E5E378DB-C1DA-4C17-929D-10869B6EDAD3}"/>
                </a:ext>
              </a:extLst>
            </p:cNvPr>
            <p:cNvSpPr txBox="1"/>
            <p:nvPr/>
          </p:nvSpPr>
          <p:spPr>
            <a:xfrm>
              <a:off x="3355735" y="3880403"/>
              <a:ext cx="261438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2000" b="1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場所取りの必要なし</a:t>
              </a:r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xmlns="" id="{9182BBF5-E2AC-45D4-A892-BEEC6CEA5118}"/>
              </a:ext>
            </a:extLst>
          </p:cNvPr>
          <p:cNvGrpSpPr/>
          <p:nvPr/>
        </p:nvGrpSpPr>
        <p:grpSpPr>
          <a:xfrm>
            <a:off x="6589722" y="3864145"/>
            <a:ext cx="2577048" cy="2409989"/>
            <a:chOff x="6192881" y="3880403"/>
            <a:chExt cx="2577048" cy="2409989"/>
          </a:xfrm>
        </p:grpSpPr>
        <p:pic>
          <p:nvPicPr>
            <p:cNvPr id="9" name="図 8">
              <a:extLst>
                <a:ext uri="{FF2B5EF4-FFF2-40B4-BE49-F238E27FC236}">
                  <a16:creationId xmlns:a16="http://schemas.microsoft.com/office/drawing/2014/main" xmlns="" id="{A5B557DA-AB9A-44EF-B5D8-4F1227C64FA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92881" y="4298052"/>
              <a:ext cx="2577048" cy="1992340"/>
            </a:xfrm>
            <a:prstGeom prst="rect">
              <a:avLst/>
            </a:prstGeom>
          </p:spPr>
        </p:pic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xmlns="" id="{308A80A1-9937-4B6A-AD55-FF7E3C33BECF}"/>
                </a:ext>
              </a:extLst>
            </p:cNvPr>
            <p:cNvSpPr txBox="1"/>
            <p:nvPr/>
          </p:nvSpPr>
          <p:spPr>
            <a:xfrm>
              <a:off x="6192881" y="3880403"/>
              <a:ext cx="257704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2000" b="1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後片付け不要</a:t>
              </a:r>
            </a:p>
          </p:txBody>
        </p:sp>
      </p:grp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xmlns="" id="{1B58EA9A-5671-4538-BA63-BEFF6E583202}"/>
              </a:ext>
            </a:extLst>
          </p:cNvPr>
          <p:cNvSpPr txBox="1"/>
          <p:nvPr/>
        </p:nvSpPr>
        <p:spPr>
          <a:xfrm>
            <a:off x="632658" y="2917626"/>
            <a:ext cx="86212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◇　機材設営・食材準備～後片付けまで全て基本料金プランに含む。</a:t>
            </a:r>
            <a:r>
              <a:rPr kumimoji="1"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xmlns="" id="{2281591A-4A4C-4A8E-B843-A7B708B4FC83}"/>
              </a:ext>
            </a:extLst>
          </p:cNvPr>
          <p:cNvSpPr txBox="1"/>
          <p:nvPr/>
        </p:nvSpPr>
        <p:spPr>
          <a:xfrm>
            <a:off x="632658" y="3365006"/>
            <a:ext cx="88684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◇　</a:t>
            </a:r>
            <a:r>
              <a:rPr kumimoji="1" lang="en-US" altLang="ja-JP" sz="20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BBQ</a:t>
            </a:r>
            <a:r>
              <a:rPr kumimoji="1"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後の「ゴミ回収」まで請負。お客様は手ぶらで来て手ぶらで帰ることが可能。</a:t>
            </a:r>
            <a:r>
              <a:rPr kumimoji="1"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</a:t>
            </a:r>
          </a:p>
        </p:txBody>
      </p:sp>
      <p:pic>
        <p:nvPicPr>
          <p:cNvPr id="21" name="図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9533" y="316311"/>
            <a:ext cx="1227676" cy="404187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3738" y="4337748"/>
            <a:ext cx="2590558" cy="1942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8338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四角形: 角を丸くする 20">
            <a:extLst>
              <a:ext uri="{FF2B5EF4-FFF2-40B4-BE49-F238E27FC236}">
                <a16:creationId xmlns:a16="http://schemas.microsoft.com/office/drawing/2014/main" xmlns="" id="{EAA256DC-C92B-4526-B9E5-3C7EBC61D0D5}"/>
              </a:ext>
            </a:extLst>
          </p:cNvPr>
          <p:cNvSpPr/>
          <p:nvPr/>
        </p:nvSpPr>
        <p:spPr>
          <a:xfrm>
            <a:off x="7269965" y="764085"/>
            <a:ext cx="2054269" cy="5887230"/>
          </a:xfrm>
          <a:prstGeom prst="roundRect">
            <a:avLst>
              <a:gd name="adj" fmla="val 6911"/>
            </a:avLst>
          </a:prstGeom>
          <a:solidFill>
            <a:srgbClr val="FFFF99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四角形: 角を丸くする 18">
            <a:extLst>
              <a:ext uri="{FF2B5EF4-FFF2-40B4-BE49-F238E27FC236}">
                <a16:creationId xmlns:a16="http://schemas.microsoft.com/office/drawing/2014/main" xmlns="" id="{BC26BDE5-FB32-409B-B0C6-94E34211FC69}"/>
              </a:ext>
            </a:extLst>
          </p:cNvPr>
          <p:cNvSpPr/>
          <p:nvPr/>
        </p:nvSpPr>
        <p:spPr>
          <a:xfrm>
            <a:off x="5049812" y="764086"/>
            <a:ext cx="2054269" cy="5887230"/>
          </a:xfrm>
          <a:prstGeom prst="roundRect">
            <a:avLst>
              <a:gd name="adj" fmla="val 6911"/>
            </a:avLst>
          </a:prstGeom>
          <a:solidFill>
            <a:srgbClr val="FFFF99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xmlns="" id="{2EF45D73-0214-45A0-A240-23A9AA1707AF}"/>
              </a:ext>
            </a:extLst>
          </p:cNvPr>
          <p:cNvCxnSpPr/>
          <p:nvPr/>
        </p:nvCxnSpPr>
        <p:spPr>
          <a:xfrm>
            <a:off x="381000" y="576197"/>
            <a:ext cx="91440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xmlns="" id="{983C4AB6-07E9-4645-9312-CAC2456827E4}"/>
              </a:ext>
            </a:extLst>
          </p:cNvPr>
          <p:cNvSpPr txBox="1"/>
          <p:nvPr/>
        </p:nvSpPr>
        <p:spPr>
          <a:xfrm>
            <a:off x="381001" y="88406"/>
            <a:ext cx="56742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kumimoji="1" lang="ja-JP" altLang="en-US" sz="2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「手ぶらで</a:t>
            </a:r>
            <a:r>
              <a:rPr kumimoji="1" lang="en-US" altLang="ja-JP" sz="2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BBQ</a:t>
            </a:r>
            <a:r>
              <a:rPr kumimoji="1" lang="ja-JP" altLang="en-US" sz="2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サービス」の流れ</a:t>
            </a:r>
            <a:r>
              <a:rPr kumimoji="1" lang="ja-JP" altLang="en-US" sz="20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</a:t>
            </a:r>
          </a:p>
        </p:txBody>
      </p:sp>
      <p:sp>
        <p:nvSpPr>
          <p:cNvPr id="10" name="矢印: 五方向 9">
            <a:extLst>
              <a:ext uri="{FF2B5EF4-FFF2-40B4-BE49-F238E27FC236}">
                <a16:creationId xmlns:a16="http://schemas.microsoft.com/office/drawing/2014/main" xmlns="" id="{6C6C768B-51F7-402E-8D2B-311385E481FF}"/>
              </a:ext>
            </a:extLst>
          </p:cNvPr>
          <p:cNvSpPr/>
          <p:nvPr/>
        </p:nvSpPr>
        <p:spPr>
          <a:xfrm>
            <a:off x="5200564" y="873913"/>
            <a:ext cx="1779741" cy="1584009"/>
          </a:xfrm>
          <a:prstGeom prst="homePlate">
            <a:avLst>
              <a:gd name="adj" fmla="val 29167"/>
            </a:avLst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0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BBQ</a:t>
            </a:r>
          </a:p>
          <a:p>
            <a:pPr algn="ctr"/>
            <a:r>
              <a:rPr kumimoji="1" lang="ja-JP" altLang="en-US" sz="20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スタート</a:t>
            </a:r>
            <a:endParaRPr kumimoji="1" lang="en-US" altLang="ja-JP" sz="20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1" name="矢印: 五方向 10">
            <a:extLst>
              <a:ext uri="{FF2B5EF4-FFF2-40B4-BE49-F238E27FC236}">
                <a16:creationId xmlns:a16="http://schemas.microsoft.com/office/drawing/2014/main" xmlns="" id="{70D1C6A9-AAD7-4C78-A1F7-FC02E22428F6}"/>
              </a:ext>
            </a:extLst>
          </p:cNvPr>
          <p:cNvSpPr/>
          <p:nvPr/>
        </p:nvSpPr>
        <p:spPr>
          <a:xfrm>
            <a:off x="7397577" y="873913"/>
            <a:ext cx="1799043" cy="1584009"/>
          </a:xfrm>
          <a:prstGeom prst="homePlate">
            <a:avLst>
              <a:gd name="adj" fmla="val 29167"/>
            </a:avLst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0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BBQ</a:t>
            </a:r>
            <a:r>
              <a:rPr kumimoji="1" lang="ja-JP" altLang="en-US" sz="20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終了</a:t>
            </a:r>
            <a:endParaRPr kumimoji="1" lang="en-US" altLang="ja-JP" sz="20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r>
              <a:rPr kumimoji="1" lang="ja-JP" altLang="en-US" sz="20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解散</a:t>
            </a:r>
            <a:endParaRPr kumimoji="1" lang="en-US" altLang="ja-JP" sz="20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4" name="四角形: 角を丸くする 13">
            <a:extLst>
              <a:ext uri="{FF2B5EF4-FFF2-40B4-BE49-F238E27FC236}">
                <a16:creationId xmlns:a16="http://schemas.microsoft.com/office/drawing/2014/main" xmlns="" id="{B4D6258A-1CB7-4607-8DAF-71251C5012FA}"/>
              </a:ext>
            </a:extLst>
          </p:cNvPr>
          <p:cNvSpPr/>
          <p:nvPr/>
        </p:nvSpPr>
        <p:spPr>
          <a:xfrm>
            <a:off x="626301" y="764088"/>
            <a:ext cx="2054269" cy="5887232"/>
          </a:xfrm>
          <a:prstGeom prst="roundRect">
            <a:avLst>
              <a:gd name="adj" fmla="val 6911"/>
            </a:avLst>
          </a:prstGeom>
          <a:solidFill>
            <a:srgbClr val="FFFF99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矢印: 五方向 1">
            <a:extLst>
              <a:ext uri="{FF2B5EF4-FFF2-40B4-BE49-F238E27FC236}">
                <a16:creationId xmlns:a16="http://schemas.microsoft.com/office/drawing/2014/main" xmlns="" id="{F8F7BC10-21A5-4DB7-888F-A15D354C2A58}"/>
              </a:ext>
            </a:extLst>
          </p:cNvPr>
          <p:cNvSpPr/>
          <p:nvPr/>
        </p:nvSpPr>
        <p:spPr>
          <a:xfrm>
            <a:off x="776615" y="873913"/>
            <a:ext cx="1791222" cy="1584009"/>
          </a:xfrm>
          <a:prstGeom prst="homePlate">
            <a:avLst>
              <a:gd name="adj" fmla="val 29167"/>
            </a:avLst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お問い合わせ</a:t>
            </a:r>
            <a:endParaRPr kumimoji="1" lang="en-US" altLang="ja-JP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r>
              <a:rPr kumimoji="1" lang="ja-JP" altLang="en-US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ご予約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xmlns="" id="{9605B980-A888-4CC5-840E-C365565FE7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876" y="2601622"/>
            <a:ext cx="1791222" cy="1269398"/>
          </a:xfrm>
          <a:prstGeom prst="rect">
            <a:avLst/>
          </a:prstGeom>
        </p:spPr>
      </p:pic>
      <p:sp>
        <p:nvSpPr>
          <p:cNvPr id="16" name="四角形: 角を丸くする 15">
            <a:extLst>
              <a:ext uri="{FF2B5EF4-FFF2-40B4-BE49-F238E27FC236}">
                <a16:creationId xmlns:a16="http://schemas.microsoft.com/office/drawing/2014/main" xmlns="" id="{F8D22C90-102D-4BD7-B1BB-2BA6B82E59D4}"/>
              </a:ext>
            </a:extLst>
          </p:cNvPr>
          <p:cNvSpPr/>
          <p:nvPr/>
        </p:nvSpPr>
        <p:spPr>
          <a:xfrm>
            <a:off x="2841320" y="764087"/>
            <a:ext cx="2054269" cy="5887231"/>
          </a:xfrm>
          <a:prstGeom prst="roundRect">
            <a:avLst>
              <a:gd name="adj" fmla="val 6911"/>
            </a:avLst>
          </a:prstGeom>
          <a:solidFill>
            <a:srgbClr val="FFFF99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矢印: 五方向 8">
            <a:extLst>
              <a:ext uri="{FF2B5EF4-FFF2-40B4-BE49-F238E27FC236}">
                <a16:creationId xmlns:a16="http://schemas.microsoft.com/office/drawing/2014/main" xmlns="" id="{61E9E75B-5C16-479A-B64E-3184E66698E9}"/>
              </a:ext>
            </a:extLst>
          </p:cNvPr>
          <p:cNvSpPr/>
          <p:nvPr/>
        </p:nvSpPr>
        <p:spPr>
          <a:xfrm>
            <a:off x="3019114" y="873913"/>
            <a:ext cx="1779741" cy="1584009"/>
          </a:xfrm>
          <a:prstGeom prst="homePlate">
            <a:avLst>
              <a:gd name="adj" fmla="val 29167"/>
            </a:avLst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ご予約当日</a:t>
            </a:r>
            <a:endParaRPr kumimoji="1" lang="en-US" altLang="ja-JP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r>
              <a:rPr kumimoji="1" lang="ja-JP" altLang="en-US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セッティング</a:t>
            </a:r>
            <a:endParaRPr kumimoji="1" lang="en-US" altLang="ja-JP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xmlns="" id="{3B539CC9-0FC3-4E15-B10D-BB0A50C296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8857" y="2598587"/>
            <a:ext cx="1795056" cy="1230704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xmlns="" id="{20818F58-FEC6-43F8-88C1-02960BAC9F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85249" y="2598587"/>
            <a:ext cx="1795056" cy="1220323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xmlns="" id="{F70CE30B-1CB8-4A57-A5B7-6C7968FF52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97577" y="2593887"/>
            <a:ext cx="1799043" cy="1204577"/>
          </a:xfrm>
          <a:prstGeom prst="rect">
            <a:avLst/>
          </a:prstGeom>
        </p:spPr>
      </p:pic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xmlns="" id="{BEBF8D40-E6EB-4AE6-ABFC-E6CCD4551537}"/>
              </a:ext>
            </a:extLst>
          </p:cNvPr>
          <p:cNvSpPr txBox="1"/>
          <p:nvPr/>
        </p:nvSpPr>
        <p:spPr>
          <a:xfrm>
            <a:off x="626301" y="4017180"/>
            <a:ext cx="2049135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ご希望の会場と日時を確認し予約を受付。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r>
              <a:rPr kumimoji="1" lang="en-US" altLang="ja-JP" sz="12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BBQ</a:t>
            </a:r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が実施可能な会場や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必要な手続きなども全て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ご案内します。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受付方法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endParaRPr kumimoji="1" lang="en-US" altLang="ja-JP" sz="8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＜電話＞　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午前</a:t>
            </a:r>
            <a:r>
              <a:rPr kumimoji="1" lang="en-US" altLang="ja-JP" sz="12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10</a:t>
            </a:r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時</a:t>
            </a:r>
            <a:r>
              <a:rPr kumimoji="1" lang="en-US" altLang="ja-JP" sz="12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~</a:t>
            </a:r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午後</a:t>
            </a:r>
            <a:r>
              <a:rPr kumimoji="1" lang="en-US" altLang="ja-JP" sz="12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9</a:t>
            </a:r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時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endParaRPr kumimoji="1" lang="en-US" altLang="ja-JP" sz="8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＜メール・</a:t>
            </a:r>
            <a:r>
              <a:rPr kumimoji="1" lang="en-US" altLang="ja-JP" sz="12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FAX</a:t>
            </a:r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＞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r>
              <a:rPr kumimoji="1" lang="en-US" altLang="ja-JP" sz="12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24</a:t>
            </a:r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時間対応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xmlns="" id="{959AF78C-1118-4C0E-9141-EF02A4357665}"/>
              </a:ext>
            </a:extLst>
          </p:cNvPr>
          <p:cNvSpPr txBox="1"/>
          <p:nvPr/>
        </p:nvSpPr>
        <p:spPr>
          <a:xfrm>
            <a:off x="2841320" y="4017180"/>
            <a:ext cx="208140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ご予約当日の指定時間までに弊社スタッフが必要機材、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食材を搬入し、機材セッティングや食材配置を完了させます。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お客様はご予約の時間に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手ぶらで会場に来るだけで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すぐに</a:t>
            </a:r>
            <a:r>
              <a:rPr kumimoji="1" lang="en-US" altLang="ja-JP" sz="12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BBQ</a:t>
            </a:r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を開始できます。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r>
              <a:rPr kumimoji="1" lang="en-US" altLang="ja-JP" sz="12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BBQ</a:t>
            </a:r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に必要な準備は全て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弊社スタッフが行います。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xmlns="" id="{E139260B-F0A4-47BB-B564-C514FF56D3DF}"/>
              </a:ext>
            </a:extLst>
          </p:cNvPr>
          <p:cNvSpPr txBox="1"/>
          <p:nvPr/>
        </p:nvSpPr>
        <p:spPr>
          <a:xfrm>
            <a:off x="5022673" y="4017180"/>
            <a:ext cx="205426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弊社スタッフが、時間のかかる炭への着火も全て行うので、お客様はすぐに</a:t>
            </a:r>
            <a:r>
              <a:rPr kumimoji="1" lang="en-US" altLang="ja-JP" sz="12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BBQ</a:t>
            </a:r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をお楽しみいただけます。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基本プランでは３時間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ご利用可能なので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ゆっくりと</a:t>
            </a:r>
            <a:r>
              <a:rPr kumimoji="1" lang="en-US" altLang="ja-JP" sz="12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BBQ</a:t>
            </a:r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を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お楽しみいただけます。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r>
              <a:rPr kumimoji="1" lang="en-US" altLang="ja-JP" sz="12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※</a:t>
            </a:r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お客様が</a:t>
            </a:r>
            <a:r>
              <a:rPr kumimoji="1" lang="en-US" altLang="ja-JP" sz="12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BBQ</a:t>
            </a:r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を楽しんで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いる間は弊社スタッフは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立会いません。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xmlns="" id="{6C59F686-6883-4AD3-9E2A-8C52370EA320}"/>
              </a:ext>
            </a:extLst>
          </p:cNvPr>
          <p:cNvSpPr txBox="1"/>
          <p:nvPr/>
        </p:nvSpPr>
        <p:spPr>
          <a:xfrm>
            <a:off x="7269965" y="4017180"/>
            <a:ext cx="205426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2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BBQ</a:t>
            </a:r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を楽しんだ後は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後片付けなど一切不要。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弊社スタッフが機材撤去、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炭の消火やゴミ回収など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全て行います。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お客様は後片付けなどで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手を汚すことなく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そのまま解散できます。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r>
              <a:rPr kumimoji="1" lang="en-US" altLang="ja-JP" sz="12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※BBQ</a:t>
            </a:r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終了時間を目安に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弊社スタッフが片付けに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伺います。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24" name="図 2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0479" y="117096"/>
            <a:ext cx="1227676" cy="404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1139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xmlns="" id="{2EF45D73-0214-45A0-A240-23A9AA1707AF}"/>
              </a:ext>
            </a:extLst>
          </p:cNvPr>
          <p:cNvCxnSpPr/>
          <p:nvPr/>
        </p:nvCxnSpPr>
        <p:spPr>
          <a:xfrm>
            <a:off x="381000" y="766310"/>
            <a:ext cx="91440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xmlns="" id="{983C4AB6-07E9-4645-9312-CAC2456827E4}"/>
              </a:ext>
            </a:extLst>
          </p:cNvPr>
          <p:cNvSpPr txBox="1"/>
          <p:nvPr/>
        </p:nvSpPr>
        <p:spPr>
          <a:xfrm>
            <a:off x="383755" y="286337"/>
            <a:ext cx="56742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kumimoji="1" lang="ja-JP" altLang="en-US" sz="2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「手ぶらで</a:t>
            </a:r>
            <a:r>
              <a:rPr kumimoji="1" lang="en-US" altLang="ja-JP" sz="2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BBQ</a:t>
            </a:r>
            <a:r>
              <a:rPr kumimoji="1" lang="ja-JP" altLang="en-US" sz="2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サービス」　料金プラン</a:t>
            </a:r>
            <a:r>
              <a:rPr kumimoji="1" lang="ja-JP" altLang="en-US" sz="20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</a:t>
            </a:r>
          </a:p>
        </p:txBody>
      </p:sp>
      <p:sp>
        <p:nvSpPr>
          <p:cNvPr id="25" name="四角形: 角を丸くする 24">
            <a:extLst>
              <a:ext uri="{FF2B5EF4-FFF2-40B4-BE49-F238E27FC236}">
                <a16:creationId xmlns:a16="http://schemas.microsoft.com/office/drawing/2014/main" xmlns="" id="{C00FA33F-7A0D-4FF9-A657-BBA91536D18B}"/>
              </a:ext>
            </a:extLst>
          </p:cNvPr>
          <p:cNvSpPr/>
          <p:nvPr/>
        </p:nvSpPr>
        <p:spPr>
          <a:xfrm>
            <a:off x="355948" y="908978"/>
            <a:ext cx="4580869" cy="2799231"/>
          </a:xfrm>
          <a:prstGeom prst="roundRect">
            <a:avLst>
              <a:gd name="adj" fmla="val 6145"/>
            </a:avLst>
          </a:prstGeom>
          <a:solidFill>
            <a:srgbClr val="FFFF99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xmlns="" id="{36888189-14CD-426B-A0CD-0285EAA9BFFB}"/>
              </a:ext>
            </a:extLst>
          </p:cNvPr>
          <p:cNvSpPr txBox="1"/>
          <p:nvPr/>
        </p:nvSpPr>
        <p:spPr>
          <a:xfrm>
            <a:off x="475989" y="911433"/>
            <a:ext cx="42995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6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BBQ</a:t>
            </a:r>
            <a:r>
              <a:rPr kumimoji="1"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に必要な機材はすべて現地にお届けします。</a:t>
            </a:r>
            <a:endParaRPr kumimoji="1" lang="en-US" altLang="ja-JP" sz="16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r>
              <a:rPr kumimoji="1"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「手ぶらで行って、手ぶらで帰る」お気軽</a:t>
            </a:r>
            <a:r>
              <a:rPr kumimoji="1" lang="en-US" altLang="ja-JP" sz="16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BBQ</a:t>
            </a:r>
            <a:r>
              <a:rPr kumimoji="1"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です。</a:t>
            </a:r>
            <a:endParaRPr kumimoji="1" lang="en-US" altLang="ja-JP" sz="16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xmlns="" id="{6E20D009-ECD6-4F8E-AC68-46D892E0495B}"/>
              </a:ext>
            </a:extLst>
          </p:cNvPr>
          <p:cNvSpPr txBox="1"/>
          <p:nvPr/>
        </p:nvSpPr>
        <p:spPr>
          <a:xfrm>
            <a:off x="475989" y="1568467"/>
            <a:ext cx="42995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400" b="1" dirty="0">
                <a:solidFill>
                  <a:srgbClr val="C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≪基本料金プラン≫</a:t>
            </a:r>
            <a:endParaRPr kumimoji="1" lang="en-US" altLang="ja-JP" sz="2400" b="1" dirty="0">
              <a:solidFill>
                <a:srgbClr val="C0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xmlns="" id="{24AE1ADA-33E8-42D1-8AA8-B9F6EFCF32B7}"/>
              </a:ext>
            </a:extLst>
          </p:cNvPr>
          <p:cNvSpPr txBox="1"/>
          <p:nvPr/>
        </p:nvSpPr>
        <p:spPr>
          <a:xfrm>
            <a:off x="653441" y="2201944"/>
            <a:ext cx="42995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400" b="1" dirty="0">
                <a:solidFill>
                  <a:srgbClr val="C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お１人様　</a:t>
            </a:r>
            <a:r>
              <a:rPr kumimoji="1" lang="en-US" altLang="ja-JP" sz="2400" b="1" dirty="0">
                <a:solidFill>
                  <a:srgbClr val="C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3,500</a:t>
            </a:r>
            <a:r>
              <a:rPr kumimoji="1" lang="ja-JP" altLang="en-US" sz="2400" b="1" dirty="0" smtClean="0">
                <a:solidFill>
                  <a:srgbClr val="C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円</a:t>
            </a:r>
            <a:r>
              <a:rPr kumimoji="1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（税別）</a:t>
            </a:r>
            <a:endParaRPr kumimoji="1" lang="en-US" altLang="ja-JP" sz="24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xmlns="" id="{722215CE-B472-4545-9F18-1EFFECD710CF}"/>
              </a:ext>
            </a:extLst>
          </p:cNvPr>
          <p:cNvSpPr txBox="1"/>
          <p:nvPr/>
        </p:nvSpPr>
        <p:spPr>
          <a:xfrm>
            <a:off x="501037" y="3031122"/>
            <a:ext cx="42995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6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※</a:t>
            </a:r>
            <a:r>
              <a:rPr kumimoji="1"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基本プランのご利用は３時間です。</a:t>
            </a:r>
            <a:endParaRPr kumimoji="1" lang="en-US" altLang="ja-JP" sz="16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xmlns="" id="{FE48D6E1-35D5-4730-AD72-8FA54122C90F}"/>
              </a:ext>
            </a:extLst>
          </p:cNvPr>
          <p:cNvSpPr txBox="1"/>
          <p:nvPr/>
        </p:nvSpPr>
        <p:spPr>
          <a:xfrm>
            <a:off x="552188" y="2709011"/>
            <a:ext cx="42995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6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※BBQ</a:t>
            </a:r>
            <a:r>
              <a:rPr kumimoji="1"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に必要な機材一式を含みます。</a:t>
            </a:r>
            <a:endParaRPr kumimoji="1" lang="en-US" altLang="ja-JP" sz="16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xmlns="" id="{CBF332EC-DD67-443E-AB87-696A6BBF4DCB}"/>
              </a:ext>
            </a:extLst>
          </p:cNvPr>
          <p:cNvSpPr/>
          <p:nvPr/>
        </p:nvSpPr>
        <p:spPr>
          <a:xfrm>
            <a:off x="364817" y="3813998"/>
            <a:ext cx="4572000" cy="2669945"/>
          </a:xfrm>
          <a:prstGeom prst="roundRect">
            <a:avLst>
              <a:gd name="adj" fmla="val 5387"/>
            </a:avLst>
          </a:prstGeom>
          <a:solidFill>
            <a:srgbClr val="FFFF99"/>
          </a:solidFill>
          <a:ln w="12700"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xmlns="" id="{E49D5AD2-D2B4-4B94-9F8B-B2E689909619}"/>
              </a:ext>
            </a:extLst>
          </p:cNvPr>
          <p:cNvSpPr txBox="1"/>
          <p:nvPr/>
        </p:nvSpPr>
        <p:spPr>
          <a:xfrm>
            <a:off x="430061" y="3849429"/>
            <a:ext cx="4421686" cy="461665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400" b="1" dirty="0">
                <a:solidFill>
                  <a:srgbClr val="C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基本プランに含む機材一式</a:t>
            </a:r>
            <a:endParaRPr kumimoji="1" lang="en-US" altLang="ja-JP" sz="2400" b="1" dirty="0">
              <a:solidFill>
                <a:srgbClr val="C0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xmlns="" id="{000749CE-3F20-45E5-A2F3-0A3ADA05180F}"/>
              </a:ext>
            </a:extLst>
          </p:cNvPr>
          <p:cNvSpPr txBox="1"/>
          <p:nvPr/>
        </p:nvSpPr>
        <p:spPr>
          <a:xfrm>
            <a:off x="430061" y="4311094"/>
            <a:ext cx="1073062" cy="338554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≪設備≫</a:t>
            </a:r>
            <a:endParaRPr kumimoji="1" lang="en-US" altLang="ja-JP" sz="16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xmlns="" id="{5D8EBF1F-C550-4FAC-8954-C751818BB29B}"/>
              </a:ext>
            </a:extLst>
          </p:cNvPr>
          <p:cNvSpPr txBox="1"/>
          <p:nvPr/>
        </p:nvSpPr>
        <p:spPr>
          <a:xfrm>
            <a:off x="430061" y="4567076"/>
            <a:ext cx="3365590" cy="461665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1200" b="1" dirty="0">
                <a:ea typeface="Meiryo UI" panose="020B0604030504040204" pitchFamily="50" charset="-128"/>
                <a:cs typeface="Meiryo UI" panose="020B0604030504040204" pitchFamily="50" charset="-128"/>
              </a:rPr>
              <a:t>バーベキューコンロ・炭・背もたれ付き椅子</a:t>
            </a:r>
            <a:endParaRPr kumimoji="1" lang="en-US" altLang="ja-JP" sz="1200" b="1" dirty="0"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kumimoji="1" lang="ja-JP" altLang="en-US" sz="1200" b="1" dirty="0" smtClean="0">
                <a:ea typeface="Meiryo UI" panose="020B0604030504040204" pitchFamily="50" charset="-128"/>
                <a:cs typeface="Meiryo UI" panose="020B0604030504040204" pitchFamily="50" charset="-128"/>
              </a:rPr>
              <a:t>テーブル・食台・鉄板</a:t>
            </a:r>
            <a:endParaRPr kumimoji="1" lang="en-US" altLang="ja-JP" sz="1200" b="1" dirty="0" smtClean="0"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xmlns="" id="{573BE4EE-A07D-4A4C-89B7-1D93016CB7B4}"/>
              </a:ext>
            </a:extLst>
          </p:cNvPr>
          <p:cNvSpPr txBox="1"/>
          <p:nvPr/>
        </p:nvSpPr>
        <p:spPr>
          <a:xfrm>
            <a:off x="430061" y="5007764"/>
            <a:ext cx="4299559" cy="338554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≪備品≫</a:t>
            </a:r>
            <a:endParaRPr kumimoji="1" lang="en-US" altLang="ja-JP" sz="16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xmlns="" id="{689D8F81-29B7-47DA-AD72-5E9CCF2AB748}"/>
              </a:ext>
            </a:extLst>
          </p:cNvPr>
          <p:cNvSpPr txBox="1"/>
          <p:nvPr/>
        </p:nvSpPr>
        <p:spPr>
          <a:xfrm>
            <a:off x="381781" y="5289496"/>
            <a:ext cx="2577279" cy="646331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1200" b="1" dirty="0">
                <a:ea typeface="Meiryo UI" panose="020B0604030504040204" pitchFamily="50" charset="-128"/>
                <a:cs typeface="Meiryo UI" panose="020B0604030504040204" pitchFamily="50" charset="-128"/>
              </a:rPr>
              <a:t>プラカップ・紙皿・箸・</a:t>
            </a:r>
            <a:r>
              <a:rPr kumimoji="1" lang="ja-JP" altLang="en-US" sz="1200" b="1" dirty="0" smtClean="0">
                <a:ea typeface="Meiryo UI" panose="020B0604030504040204" pitchFamily="50" charset="-128"/>
                <a:cs typeface="Meiryo UI" panose="020B0604030504040204" pitchFamily="50" charset="-128"/>
              </a:rPr>
              <a:t>栓抜・塩胡椒</a:t>
            </a:r>
            <a:endParaRPr kumimoji="1" lang="en-US" altLang="ja-JP" sz="1200" b="1" dirty="0"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kumimoji="1" lang="ja-JP" altLang="en-US" sz="1200" b="1" dirty="0">
                <a:ea typeface="Meiryo UI" panose="020B0604030504040204" pitchFamily="50" charset="-128"/>
                <a:cs typeface="Meiryo UI" panose="020B0604030504040204" pitchFamily="50" charset="-128"/>
              </a:rPr>
              <a:t>トング</a:t>
            </a:r>
            <a:r>
              <a:rPr kumimoji="1" lang="ja-JP" altLang="en-US" sz="1200" b="1" dirty="0" smtClean="0">
                <a:ea typeface="Meiryo UI" panose="020B0604030504040204" pitchFamily="50" charset="-128"/>
                <a:cs typeface="Meiryo UI" panose="020B0604030504040204" pitchFamily="50" charset="-128"/>
              </a:rPr>
              <a:t>（肉用</a:t>
            </a:r>
            <a:r>
              <a:rPr kumimoji="1" lang="ja-JP" altLang="en-US" sz="1200" b="1" dirty="0">
                <a:ea typeface="Meiryo UI" panose="020B0604030504040204" pitchFamily="50" charset="-128"/>
                <a:cs typeface="Meiryo UI" panose="020B0604030504040204" pitchFamily="50" charset="-128"/>
              </a:rPr>
              <a:t>）・おしぼり・ティッシュ</a:t>
            </a:r>
            <a:endParaRPr kumimoji="1" lang="en-US" altLang="ja-JP" sz="1200" b="1" dirty="0"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kumimoji="1" lang="ja-JP" altLang="en-US" sz="1200" b="1" dirty="0" smtClean="0">
                <a:ea typeface="Meiryo UI" panose="020B0604030504040204" pitchFamily="50" charset="-128"/>
                <a:cs typeface="Meiryo UI" panose="020B0604030504040204" pitchFamily="50" charset="-128"/>
              </a:rPr>
              <a:t>ヘラ・うちわ</a:t>
            </a:r>
            <a:r>
              <a:rPr kumimoji="1" lang="ja-JP" altLang="en-US" sz="1200" b="1" dirty="0">
                <a:ea typeface="Meiryo UI" panose="020B0604030504040204" pitchFamily="50" charset="-128"/>
                <a:cs typeface="Meiryo UI" panose="020B0604030504040204" pitchFamily="50" charset="-128"/>
              </a:rPr>
              <a:t>・</a:t>
            </a:r>
            <a:r>
              <a:rPr kumimoji="1" lang="ja-JP" altLang="en-US" sz="1200" b="1" dirty="0" smtClean="0">
                <a:ea typeface="Meiryo UI" panose="020B0604030504040204" pitchFamily="50" charset="-128"/>
                <a:cs typeface="Meiryo UI" panose="020B0604030504040204" pitchFamily="50" charset="-128"/>
              </a:rPr>
              <a:t>軍手・灰皿・油・ゴミ袋</a:t>
            </a:r>
            <a:endParaRPr kumimoji="1" lang="en-US" altLang="ja-JP" sz="1200" b="1" dirty="0"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3" name="四角形: 角を丸くする 42">
            <a:extLst>
              <a:ext uri="{FF2B5EF4-FFF2-40B4-BE49-F238E27FC236}">
                <a16:creationId xmlns:a16="http://schemas.microsoft.com/office/drawing/2014/main" xmlns="" id="{D153115B-0754-412B-AD3B-F6F994862028}"/>
              </a:ext>
            </a:extLst>
          </p:cNvPr>
          <p:cNvSpPr/>
          <p:nvPr/>
        </p:nvSpPr>
        <p:spPr>
          <a:xfrm>
            <a:off x="5081906" y="906164"/>
            <a:ext cx="4483750" cy="2802046"/>
          </a:xfrm>
          <a:prstGeom prst="roundRect">
            <a:avLst>
              <a:gd name="adj" fmla="val 5387"/>
            </a:avLst>
          </a:prstGeom>
          <a:solidFill>
            <a:srgbClr val="FFFF99"/>
          </a:solidFill>
          <a:ln w="12700"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xmlns="" id="{5336AA17-25E0-4D8E-8741-CF396024950D}"/>
              </a:ext>
            </a:extLst>
          </p:cNvPr>
          <p:cNvSpPr txBox="1"/>
          <p:nvPr/>
        </p:nvSpPr>
        <p:spPr>
          <a:xfrm>
            <a:off x="5116253" y="902833"/>
            <a:ext cx="44216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400" b="1" dirty="0">
                <a:solidFill>
                  <a:srgbClr val="C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基本プランに含む食材一覧</a:t>
            </a:r>
            <a:endParaRPr kumimoji="1" lang="en-US" altLang="ja-JP" sz="2400" b="1" dirty="0">
              <a:solidFill>
                <a:srgbClr val="C0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xmlns="" id="{2FCEAC0B-B5B2-4A18-95D9-062B9ABFB225}"/>
              </a:ext>
            </a:extLst>
          </p:cNvPr>
          <p:cNvSpPr txBox="1"/>
          <p:nvPr/>
        </p:nvSpPr>
        <p:spPr>
          <a:xfrm>
            <a:off x="5266097" y="1524783"/>
            <a:ext cx="429955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国産黒毛和牛ロース（</a:t>
            </a:r>
            <a:r>
              <a:rPr kumimoji="1" lang="en-US" altLang="ja-JP" sz="16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90g</a:t>
            </a:r>
            <a:r>
              <a:rPr kumimoji="1"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）豚バラ肉（</a:t>
            </a:r>
            <a:r>
              <a:rPr kumimoji="1" lang="en-US" altLang="ja-JP" sz="16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80g</a:t>
            </a:r>
            <a:r>
              <a:rPr kumimoji="1"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）</a:t>
            </a:r>
            <a:endParaRPr kumimoji="1" lang="en-US" altLang="ja-JP" sz="16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kumimoji="1"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鶏モモ肉（</a:t>
            </a:r>
            <a:r>
              <a:rPr kumimoji="1" lang="en-US" altLang="ja-JP" sz="16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80g</a:t>
            </a:r>
            <a:r>
              <a:rPr kumimoji="1"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）手羽先（</a:t>
            </a:r>
            <a:r>
              <a:rPr kumimoji="1" lang="en-US" altLang="ja-JP" sz="16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1</a:t>
            </a:r>
            <a:r>
              <a:rPr kumimoji="1"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本）</a:t>
            </a:r>
            <a:endParaRPr kumimoji="1" lang="en-US" altLang="ja-JP" sz="16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kumimoji="1"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粗挽ウインナー（</a:t>
            </a:r>
            <a:r>
              <a:rPr kumimoji="1" lang="en-US" altLang="ja-JP" sz="16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2</a:t>
            </a:r>
            <a:r>
              <a:rPr kumimoji="1"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本）焼き野菜３種</a:t>
            </a:r>
            <a:endParaRPr kumimoji="1" lang="en-US" altLang="ja-JP" sz="16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kumimoji="1"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焼きそば（もやし付き</a:t>
            </a:r>
            <a:r>
              <a:rPr kumimoji="1" lang="ja-JP" altLang="en-US" sz="16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）秘伝のタレ・ソース</a:t>
            </a:r>
            <a:endParaRPr kumimoji="1" lang="en-US" altLang="ja-JP" sz="16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xmlns="" id="{1CA96166-4086-4E42-AC37-3D435C99AA7F}"/>
              </a:ext>
            </a:extLst>
          </p:cNvPr>
          <p:cNvSpPr txBox="1"/>
          <p:nvPr/>
        </p:nvSpPr>
        <p:spPr>
          <a:xfrm>
            <a:off x="5130452" y="1269918"/>
            <a:ext cx="42995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≪１人前</a:t>
            </a:r>
            <a:r>
              <a:rPr kumimoji="1" lang="ja-JP" altLang="en-US" sz="6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</a:t>
            </a:r>
            <a:r>
              <a:rPr kumimoji="1"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≫</a:t>
            </a:r>
            <a:endParaRPr kumimoji="1" lang="en-US" altLang="ja-JP" sz="16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xmlns="" id="{A745E6A8-17C4-4E6B-92F2-1B7154876C38}"/>
              </a:ext>
            </a:extLst>
          </p:cNvPr>
          <p:cNvSpPr txBox="1"/>
          <p:nvPr/>
        </p:nvSpPr>
        <p:spPr>
          <a:xfrm>
            <a:off x="5123143" y="4200820"/>
            <a:ext cx="42995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≪オプション設備≫</a:t>
            </a:r>
            <a:endParaRPr kumimoji="1" lang="en-US" altLang="ja-JP" sz="16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xmlns="" id="{74A83653-55A2-4FBC-B56F-3D53CFFD08DE}"/>
              </a:ext>
            </a:extLst>
          </p:cNvPr>
          <p:cNvSpPr txBox="1"/>
          <p:nvPr/>
        </p:nvSpPr>
        <p:spPr>
          <a:xfrm>
            <a:off x="5158227" y="3813998"/>
            <a:ext cx="44216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400" b="1" dirty="0">
                <a:solidFill>
                  <a:schemeClr val="accent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オプション品も多数ご用意</a:t>
            </a:r>
            <a:endParaRPr kumimoji="1" lang="en-US" altLang="ja-JP" sz="2400" b="1" dirty="0">
              <a:solidFill>
                <a:schemeClr val="accent1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xmlns="" id="{19F26BEF-297D-49F6-9C61-4382194DCF64}"/>
              </a:ext>
            </a:extLst>
          </p:cNvPr>
          <p:cNvSpPr txBox="1"/>
          <p:nvPr/>
        </p:nvSpPr>
        <p:spPr>
          <a:xfrm>
            <a:off x="5333322" y="4459042"/>
            <a:ext cx="228469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テント・ブルーシート</a:t>
            </a:r>
            <a:endParaRPr kumimoji="1" lang="en-US" altLang="ja-JP" sz="1400" b="1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kumimoji="1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・</a:t>
            </a:r>
            <a:r>
              <a:rPr kumimoji="1" lang="ja-JP" altLang="en-US" sz="14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クーラー</a:t>
            </a:r>
            <a:r>
              <a:rPr kumimoji="1"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BOX</a:t>
            </a:r>
          </a:p>
          <a:p>
            <a:r>
              <a:rPr kumimoji="1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追加コンロ・スピーカー　など</a:t>
            </a:r>
            <a:endParaRPr kumimoji="1" lang="en-US" altLang="ja-JP" sz="14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xmlns="" id="{E51D3109-FF89-43D6-9180-C78B78464238}"/>
              </a:ext>
            </a:extLst>
          </p:cNvPr>
          <p:cNvSpPr txBox="1"/>
          <p:nvPr/>
        </p:nvSpPr>
        <p:spPr>
          <a:xfrm>
            <a:off x="5130451" y="5110063"/>
            <a:ext cx="42995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≪飲料≫</a:t>
            </a:r>
            <a:endParaRPr kumimoji="1" lang="en-US" altLang="ja-JP" sz="16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xmlns="" id="{3FEC8B3F-3F38-4F3A-AA35-1E8E819C9C5B}"/>
              </a:ext>
            </a:extLst>
          </p:cNvPr>
          <p:cNvSpPr txBox="1"/>
          <p:nvPr/>
        </p:nvSpPr>
        <p:spPr>
          <a:xfrm>
            <a:off x="5333322" y="5364180"/>
            <a:ext cx="43280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業務用樽生ビール・各種アルコール類・各種ソフトドリンク　</a:t>
            </a:r>
            <a:endParaRPr kumimoji="1" lang="en-US" altLang="ja-JP" sz="14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64" name="図 63">
            <a:extLst>
              <a:ext uri="{FF2B5EF4-FFF2-40B4-BE49-F238E27FC236}">
                <a16:creationId xmlns:a16="http://schemas.microsoft.com/office/drawing/2014/main" xmlns="" id="{EAA91590-1E06-4D56-A53A-B38D6D0C7B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2520" y="5706321"/>
            <a:ext cx="1130005" cy="784085"/>
          </a:xfrm>
          <a:prstGeom prst="rect">
            <a:avLst/>
          </a:prstGeom>
        </p:spPr>
      </p:pic>
      <p:pic>
        <p:nvPicPr>
          <p:cNvPr id="67" name="図 66">
            <a:extLst>
              <a:ext uri="{FF2B5EF4-FFF2-40B4-BE49-F238E27FC236}">
                <a16:creationId xmlns:a16="http://schemas.microsoft.com/office/drawing/2014/main" xmlns="" id="{36941BBF-2CA9-4B93-BD81-2285FCE2DE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4277" y="4330480"/>
            <a:ext cx="1457667" cy="965213"/>
          </a:xfrm>
          <a:prstGeom prst="rect">
            <a:avLst/>
          </a:prstGeom>
        </p:spPr>
      </p:pic>
      <p:pic>
        <p:nvPicPr>
          <p:cNvPr id="69" name="図 68">
            <a:extLst>
              <a:ext uri="{FF2B5EF4-FFF2-40B4-BE49-F238E27FC236}">
                <a16:creationId xmlns:a16="http://schemas.microsoft.com/office/drawing/2014/main" xmlns="" id="{3BAACDE1-D29E-42FA-9473-A60947B07D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88693" y="5717072"/>
            <a:ext cx="689409" cy="766871"/>
          </a:xfrm>
          <a:prstGeom prst="rect">
            <a:avLst/>
          </a:prstGeom>
        </p:spPr>
      </p:pic>
      <p:pic>
        <p:nvPicPr>
          <p:cNvPr id="70" name="図 69">
            <a:extLst>
              <a:ext uri="{FF2B5EF4-FFF2-40B4-BE49-F238E27FC236}">
                <a16:creationId xmlns:a16="http://schemas.microsoft.com/office/drawing/2014/main" xmlns="" id="{859DBAB9-BFCA-4802-8BEA-8BBB375B99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22581" y="5717072"/>
            <a:ext cx="689409" cy="785606"/>
          </a:xfrm>
          <a:prstGeom prst="rect">
            <a:avLst/>
          </a:prstGeom>
        </p:spPr>
      </p:pic>
      <p:pic>
        <p:nvPicPr>
          <p:cNvPr id="71" name="図 70">
            <a:extLst>
              <a:ext uri="{FF2B5EF4-FFF2-40B4-BE49-F238E27FC236}">
                <a16:creationId xmlns:a16="http://schemas.microsoft.com/office/drawing/2014/main" xmlns="" id="{775E2BB3-4EF7-416D-8506-022B79056B9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56469" y="5720868"/>
            <a:ext cx="640829" cy="793026"/>
          </a:xfrm>
          <a:prstGeom prst="rect">
            <a:avLst/>
          </a:prstGeom>
        </p:spPr>
      </p:pic>
      <p:pic>
        <p:nvPicPr>
          <p:cNvPr id="72" name="図 71">
            <a:extLst>
              <a:ext uri="{FF2B5EF4-FFF2-40B4-BE49-F238E27FC236}">
                <a16:creationId xmlns:a16="http://schemas.microsoft.com/office/drawing/2014/main" xmlns="" id="{5DFAD5D0-B271-4E09-AEA1-0767E906286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41777" y="5726774"/>
            <a:ext cx="751908" cy="775904"/>
          </a:xfrm>
          <a:prstGeom prst="rect">
            <a:avLst/>
          </a:prstGeom>
        </p:spPr>
      </p:pic>
      <p:sp>
        <p:nvSpPr>
          <p:cNvPr id="73" name="矢印: 右 72">
            <a:extLst>
              <a:ext uri="{FF2B5EF4-FFF2-40B4-BE49-F238E27FC236}">
                <a16:creationId xmlns:a16="http://schemas.microsoft.com/office/drawing/2014/main" xmlns="" id="{56FF67F7-E167-4151-ACAB-A487F85FDE3B}"/>
              </a:ext>
            </a:extLst>
          </p:cNvPr>
          <p:cNvSpPr/>
          <p:nvPr/>
        </p:nvSpPr>
        <p:spPr>
          <a:xfrm>
            <a:off x="4588726" y="2144910"/>
            <a:ext cx="678946" cy="651167"/>
          </a:xfrm>
          <a:prstGeom prst="rightArrow">
            <a:avLst>
              <a:gd name="adj1" fmla="val 50000"/>
              <a:gd name="adj2" fmla="val 44229"/>
            </a:avLst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4" name="矢印: 右 73">
            <a:extLst>
              <a:ext uri="{FF2B5EF4-FFF2-40B4-BE49-F238E27FC236}">
                <a16:creationId xmlns:a16="http://schemas.microsoft.com/office/drawing/2014/main" xmlns="" id="{98B59C68-8987-450C-ABC8-889037EDDC4B}"/>
              </a:ext>
            </a:extLst>
          </p:cNvPr>
          <p:cNvSpPr/>
          <p:nvPr/>
        </p:nvSpPr>
        <p:spPr>
          <a:xfrm rot="5400000">
            <a:off x="2348501" y="3316707"/>
            <a:ext cx="462677" cy="651167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6" name="図 4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3111" y="306664"/>
            <a:ext cx="1227676" cy="404187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96"/>
          <a:stretch/>
        </p:blipFill>
        <p:spPr>
          <a:xfrm>
            <a:off x="5362526" y="2602584"/>
            <a:ext cx="1877637" cy="1053977"/>
          </a:xfrm>
          <a:prstGeom prst="rect">
            <a:avLst/>
          </a:prstGeom>
        </p:spPr>
      </p:pic>
      <p:pic>
        <p:nvPicPr>
          <p:cNvPr id="2" name="図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246" y="4870078"/>
            <a:ext cx="2037573" cy="1460940"/>
          </a:xfrm>
          <a:prstGeom prst="rect">
            <a:avLst/>
          </a:prstGeom>
        </p:spPr>
      </p:pic>
      <p:pic>
        <p:nvPicPr>
          <p:cNvPr id="4" name="図 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070" y="2597417"/>
            <a:ext cx="1833887" cy="1032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733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xmlns="" id="{2EF45D73-0214-45A0-A240-23A9AA1707AF}"/>
              </a:ext>
            </a:extLst>
          </p:cNvPr>
          <p:cNvCxnSpPr/>
          <p:nvPr/>
        </p:nvCxnSpPr>
        <p:spPr>
          <a:xfrm>
            <a:off x="381000" y="576197"/>
            <a:ext cx="91440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xmlns="" id="{983C4AB6-07E9-4645-9312-CAC2456827E4}"/>
              </a:ext>
            </a:extLst>
          </p:cNvPr>
          <p:cNvSpPr txBox="1"/>
          <p:nvPr/>
        </p:nvSpPr>
        <p:spPr>
          <a:xfrm>
            <a:off x="381000" y="114532"/>
            <a:ext cx="56742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kumimoji="1" lang="ja-JP" altLang="en-US" sz="2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当社サービスの特徴</a:t>
            </a:r>
            <a:r>
              <a:rPr kumimoji="1" lang="ja-JP" altLang="en-US" sz="20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</a:t>
            </a:r>
          </a:p>
        </p:txBody>
      </p:sp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xmlns="" id="{CE167EDB-E844-4DBB-A49B-E9FFFED16B85}"/>
              </a:ext>
            </a:extLst>
          </p:cNvPr>
          <p:cNvSpPr/>
          <p:nvPr/>
        </p:nvSpPr>
        <p:spPr>
          <a:xfrm>
            <a:off x="524005" y="889351"/>
            <a:ext cx="8857990" cy="1734250"/>
          </a:xfrm>
          <a:prstGeom prst="roundRect">
            <a:avLst>
              <a:gd name="adj" fmla="val 6911"/>
            </a:avLst>
          </a:prstGeom>
          <a:solidFill>
            <a:srgbClr val="FFFF99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xmlns="" id="{CEBA25F5-55BF-4422-9D03-59C76950C8A3}"/>
              </a:ext>
            </a:extLst>
          </p:cNvPr>
          <p:cNvSpPr/>
          <p:nvPr/>
        </p:nvSpPr>
        <p:spPr>
          <a:xfrm>
            <a:off x="524005" y="2775567"/>
            <a:ext cx="8857990" cy="1734250"/>
          </a:xfrm>
          <a:prstGeom prst="roundRect">
            <a:avLst>
              <a:gd name="adj" fmla="val 6911"/>
            </a:avLst>
          </a:prstGeom>
          <a:solidFill>
            <a:srgbClr val="FFFF99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xmlns="" id="{555E3776-B92C-41C1-8024-F0494710C5FB}"/>
              </a:ext>
            </a:extLst>
          </p:cNvPr>
          <p:cNvSpPr/>
          <p:nvPr/>
        </p:nvSpPr>
        <p:spPr>
          <a:xfrm>
            <a:off x="524005" y="4721432"/>
            <a:ext cx="8857990" cy="1879783"/>
          </a:xfrm>
          <a:prstGeom prst="roundRect">
            <a:avLst>
              <a:gd name="adj" fmla="val 6911"/>
            </a:avLst>
          </a:prstGeom>
          <a:solidFill>
            <a:srgbClr val="FFFF99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xmlns="" id="{6DBFB0E1-D5E2-4222-B87F-B72170E23011}"/>
              </a:ext>
            </a:extLst>
          </p:cNvPr>
          <p:cNvSpPr txBox="1"/>
          <p:nvPr/>
        </p:nvSpPr>
        <p:spPr>
          <a:xfrm>
            <a:off x="694152" y="1075436"/>
            <a:ext cx="8449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b="1" dirty="0" smtClean="0">
                <a:solidFill>
                  <a:srgbClr val="C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【</a:t>
            </a:r>
            <a:r>
              <a:rPr kumimoji="1" lang="ja-JP" altLang="en-US" sz="2400" b="1" dirty="0" smtClean="0">
                <a:solidFill>
                  <a:srgbClr val="C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シンプル</a:t>
            </a:r>
            <a:r>
              <a:rPr kumimoji="1" lang="ja-JP" altLang="en-US" sz="2400" b="1" dirty="0">
                <a:solidFill>
                  <a:srgbClr val="C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でわかりやすい価格</a:t>
            </a:r>
            <a:r>
              <a:rPr kumimoji="1" lang="ja-JP" altLang="en-US" sz="2400" b="1" dirty="0" smtClean="0">
                <a:solidFill>
                  <a:srgbClr val="C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設定　</a:t>
            </a:r>
            <a:r>
              <a:rPr kumimoji="1" lang="en-US" altLang="ja-JP" sz="2400" b="1" dirty="0" smtClean="0">
                <a:solidFill>
                  <a:srgbClr val="C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】</a:t>
            </a:r>
            <a:endParaRPr kumimoji="1" lang="en-US" altLang="ja-JP" sz="2400" b="1" dirty="0">
              <a:solidFill>
                <a:srgbClr val="C0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xmlns="" id="{002EFB08-3BA6-478A-BDF1-B780C9FE5479}"/>
              </a:ext>
            </a:extLst>
          </p:cNvPr>
          <p:cNvSpPr txBox="1"/>
          <p:nvPr/>
        </p:nvSpPr>
        <p:spPr>
          <a:xfrm>
            <a:off x="694152" y="2878547"/>
            <a:ext cx="8449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b="1" dirty="0" smtClean="0">
                <a:solidFill>
                  <a:srgbClr val="C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【</a:t>
            </a:r>
            <a:r>
              <a:rPr kumimoji="1" lang="ja-JP" altLang="en-US" sz="2400" b="1" dirty="0" smtClean="0">
                <a:solidFill>
                  <a:srgbClr val="C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設営</a:t>
            </a:r>
            <a:r>
              <a:rPr kumimoji="1" lang="ja-JP" altLang="en-US" sz="2400" b="1" dirty="0">
                <a:solidFill>
                  <a:srgbClr val="C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から撤収まで　徹底した</a:t>
            </a:r>
            <a:r>
              <a:rPr kumimoji="1" lang="ja-JP" altLang="en-US" sz="2400" b="1" dirty="0" smtClean="0">
                <a:solidFill>
                  <a:srgbClr val="C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フルサービス　</a:t>
            </a:r>
            <a:r>
              <a:rPr kumimoji="1" lang="en-US" altLang="ja-JP" sz="2400" b="1" dirty="0" smtClean="0">
                <a:solidFill>
                  <a:srgbClr val="C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】</a:t>
            </a:r>
            <a:endParaRPr kumimoji="1" lang="en-US" altLang="ja-JP" sz="2400" b="1" dirty="0">
              <a:solidFill>
                <a:srgbClr val="C0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xmlns="" id="{1E65A43F-2E58-49BA-A110-8F8544D6A150}"/>
              </a:ext>
            </a:extLst>
          </p:cNvPr>
          <p:cNvSpPr txBox="1"/>
          <p:nvPr/>
        </p:nvSpPr>
        <p:spPr>
          <a:xfrm>
            <a:off x="694152" y="4755151"/>
            <a:ext cx="8449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b="1" dirty="0" smtClean="0">
                <a:solidFill>
                  <a:srgbClr val="C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【</a:t>
            </a:r>
            <a:r>
              <a:rPr kumimoji="1" lang="ja-JP" altLang="en-US" sz="2400" b="1" dirty="0" smtClean="0">
                <a:solidFill>
                  <a:srgbClr val="C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火</a:t>
            </a:r>
            <a:r>
              <a:rPr kumimoji="1" lang="ja-JP" altLang="en-US" sz="2400" b="1" dirty="0">
                <a:solidFill>
                  <a:srgbClr val="C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の元管理・ゴミ処理の</a:t>
            </a:r>
            <a:r>
              <a:rPr kumimoji="1" lang="ja-JP" altLang="en-US" sz="2400" b="1" dirty="0" smtClean="0">
                <a:solidFill>
                  <a:srgbClr val="C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徹底　</a:t>
            </a:r>
            <a:r>
              <a:rPr kumimoji="1" lang="en-US" altLang="ja-JP" sz="2400" b="1" dirty="0" smtClean="0">
                <a:solidFill>
                  <a:srgbClr val="C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】</a:t>
            </a:r>
            <a:endParaRPr kumimoji="1" lang="en-US" altLang="ja-JP" sz="2400" b="1" dirty="0">
              <a:solidFill>
                <a:srgbClr val="C0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xmlns="" id="{D8E18B22-6F2E-4C3E-ADF8-94FD26748C03}"/>
              </a:ext>
            </a:extLst>
          </p:cNvPr>
          <p:cNvSpPr txBox="1"/>
          <p:nvPr/>
        </p:nvSpPr>
        <p:spPr>
          <a:xfrm>
            <a:off x="901874" y="1680234"/>
            <a:ext cx="82421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当社のプランは、</a:t>
            </a:r>
            <a:r>
              <a:rPr kumimoji="1" lang="en-US" altLang="ja-JP" sz="16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BBQ</a:t>
            </a:r>
            <a:r>
              <a:rPr kumimoji="1"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を楽しむために必要な機材・食材を全て含んだ価格設定。</a:t>
            </a:r>
            <a:endParaRPr kumimoji="1" lang="en-US" altLang="ja-JP" sz="16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機材レンタル料、食材費、運搬費などに細分化していないので、とてもシンプルです。</a:t>
            </a:r>
            <a:endParaRPr kumimoji="1" lang="en-US" altLang="ja-JP" sz="16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xmlns="" id="{7F514F38-780A-4A70-A9CD-BBF2EA889213}"/>
              </a:ext>
            </a:extLst>
          </p:cNvPr>
          <p:cNvSpPr txBox="1"/>
          <p:nvPr/>
        </p:nvSpPr>
        <p:spPr>
          <a:xfrm>
            <a:off x="901874" y="3283876"/>
            <a:ext cx="82421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お客様ご指定の</a:t>
            </a:r>
            <a:r>
              <a:rPr kumimoji="1" lang="en-US" altLang="ja-JP" sz="16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BBQ</a:t>
            </a:r>
            <a:r>
              <a:rPr kumimoji="1"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スポットまで機材一式を搬入し、炭の着火も含め、すべて当社が準備します。</a:t>
            </a:r>
            <a:endParaRPr kumimoji="1" lang="en-US" altLang="ja-JP" sz="16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もちろん</a:t>
            </a:r>
            <a:r>
              <a:rPr kumimoji="1" lang="en-US" altLang="ja-JP" sz="16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BBQ</a:t>
            </a:r>
            <a:r>
              <a:rPr kumimoji="1"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後の後片付けやゴミ処理も全て当社スタッフが行うので、まさに「手ぶらで</a:t>
            </a:r>
            <a:r>
              <a:rPr kumimoji="1" lang="en-US" altLang="ja-JP" sz="16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BBQ</a:t>
            </a:r>
            <a:r>
              <a:rPr kumimoji="1"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」。</a:t>
            </a:r>
            <a:endParaRPr kumimoji="1" lang="en-US" altLang="ja-JP" sz="16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機材や食材を運搬するだけではないので、お客様満足度が高いサービスです。</a:t>
            </a:r>
            <a:endParaRPr kumimoji="1" lang="en-US" altLang="ja-JP" sz="16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xmlns="" id="{3028792A-89C0-42FF-9082-30D8E42F4104}"/>
              </a:ext>
            </a:extLst>
          </p:cNvPr>
          <p:cNvSpPr txBox="1"/>
          <p:nvPr/>
        </p:nvSpPr>
        <p:spPr>
          <a:xfrm>
            <a:off x="901874" y="5162495"/>
            <a:ext cx="8242126" cy="1461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設営時の炭への着火から、撤収時の消火まで当社スタッフが行うので、火の元の管理が可能です。</a:t>
            </a:r>
            <a:endParaRPr kumimoji="1" lang="en-US" altLang="ja-JP" sz="16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kumimoji="1" lang="en-US" altLang="ja-JP" sz="16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BBQ</a:t>
            </a:r>
            <a:r>
              <a:rPr kumimoji="1"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後のゴミも当社スタッフが全て回収します。</a:t>
            </a:r>
            <a:endParaRPr kumimoji="1" lang="en-US" altLang="ja-JP" sz="16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endParaRPr kumimoji="1" lang="en-US" altLang="ja-JP" sz="9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kumimoji="1" lang="ja-JP" altLang="en-US" sz="16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</a:t>
            </a:r>
            <a:r>
              <a:rPr kumimoji="1" lang="en-US" altLang="ja-JP" sz="16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※</a:t>
            </a:r>
            <a:r>
              <a:rPr kumimoji="1" lang="ja-JP" altLang="en-US" sz="16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ゴミの分別のみお願いします。</a:t>
            </a:r>
            <a:r>
              <a:rPr kumimoji="1"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</a:t>
            </a:r>
            <a:endParaRPr kumimoji="1" lang="en-US" altLang="ja-JP" sz="1600" b="1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kumimoji="1" lang="ja-JP" altLang="en-US" sz="16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</a:t>
            </a:r>
            <a:r>
              <a:rPr kumimoji="1" lang="en-US" altLang="ja-JP" sz="16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※</a:t>
            </a:r>
            <a:r>
              <a:rPr kumimoji="1"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当社サービスをご利用のお客様が持込された食材・飲料の廃棄物も回収します。</a:t>
            </a:r>
            <a:endParaRPr kumimoji="1" lang="en-US" altLang="ja-JP" sz="16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kumimoji="1"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</a:t>
            </a:r>
            <a:r>
              <a:rPr kumimoji="1" lang="en-US" altLang="ja-JP" sz="16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※</a:t>
            </a:r>
            <a:r>
              <a:rPr kumimoji="1"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お客様が</a:t>
            </a:r>
            <a:r>
              <a:rPr kumimoji="1" lang="en-US" altLang="ja-JP" sz="16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BBQ</a:t>
            </a:r>
            <a:r>
              <a:rPr kumimoji="1"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を楽しんでいる間、当社スタッフは立会いません。</a:t>
            </a:r>
            <a:endParaRPr kumimoji="1" lang="en-US" altLang="ja-JP" sz="16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16" name="図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9533" y="117144"/>
            <a:ext cx="1227676" cy="404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0747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375" y="1010708"/>
            <a:ext cx="3160574" cy="2369362"/>
          </a:xfrm>
          <a:prstGeom prst="rect">
            <a:avLst/>
          </a:prstGeom>
        </p:spPr>
      </p:pic>
      <p:pic>
        <p:nvPicPr>
          <p:cNvPr id="27" name="図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275" y="3658003"/>
            <a:ext cx="3158830" cy="2368054"/>
          </a:xfrm>
          <a:prstGeom prst="rect">
            <a:avLst/>
          </a:prstGeom>
        </p:spPr>
      </p:pic>
      <p:pic>
        <p:nvPicPr>
          <p:cNvPr id="26" name="図 2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2821" y="3655405"/>
            <a:ext cx="3162295" cy="2370652"/>
          </a:xfrm>
          <a:prstGeom prst="rect">
            <a:avLst/>
          </a:prstGeom>
        </p:spPr>
      </p:pic>
      <p:pic>
        <p:nvPicPr>
          <p:cNvPr id="25" name="図 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5832" y="3655405"/>
            <a:ext cx="3162295" cy="2370652"/>
          </a:xfrm>
          <a:prstGeom prst="rect">
            <a:avLst/>
          </a:prstGeom>
        </p:spPr>
      </p:pic>
      <p:pic>
        <p:nvPicPr>
          <p:cNvPr id="24" name="図 2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275" y="1010708"/>
            <a:ext cx="3165206" cy="2358124"/>
          </a:xfrm>
          <a:prstGeom prst="rect">
            <a:avLst/>
          </a:prstGeom>
        </p:spPr>
      </p:pic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xmlns="" id="{2EF45D73-0214-45A0-A240-23A9AA1707AF}"/>
              </a:ext>
            </a:extLst>
          </p:cNvPr>
          <p:cNvCxnSpPr/>
          <p:nvPr/>
        </p:nvCxnSpPr>
        <p:spPr>
          <a:xfrm>
            <a:off x="326421" y="811587"/>
            <a:ext cx="91440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xmlns="" id="{983C4AB6-07E9-4645-9312-CAC2456827E4}"/>
              </a:ext>
            </a:extLst>
          </p:cNvPr>
          <p:cNvSpPr txBox="1"/>
          <p:nvPr/>
        </p:nvSpPr>
        <p:spPr>
          <a:xfrm>
            <a:off x="326421" y="342169"/>
            <a:ext cx="56742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ja-JP" altLang="en-US" sz="2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「手ぶらで</a:t>
            </a:r>
            <a:r>
              <a:rPr lang="en-US" altLang="ja-JP" sz="2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BBQ</a:t>
            </a:r>
            <a:r>
              <a:rPr lang="ja-JP" altLang="en-US" sz="2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サービス」ご利用時シーン</a:t>
            </a:r>
            <a:r>
              <a:rPr lang="ja-JP" altLang="en-US" sz="20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</a:t>
            </a:r>
          </a:p>
        </p:txBody>
      </p:sp>
      <p:sp>
        <p:nvSpPr>
          <p:cNvPr id="5" name="平行四辺形 4">
            <a:extLst>
              <a:ext uri="{FF2B5EF4-FFF2-40B4-BE49-F238E27FC236}">
                <a16:creationId xmlns:a16="http://schemas.microsoft.com/office/drawing/2014/main" xmlns="" id="{DA1960CD-4136-406A-9363-87FB273CAD8E}"/>
              </a:ext>
            </a:extLst>
          </p:cNvPr>
          <p:cNvSpPr/>
          <p:nvPr/>
        </p:nvSpPr>
        <p:spPr>
          <a:xfrm rot="9682470">
            <a:off x="5436504" y="1611999"/>
            <a:ext cx="1061377" cy="274665"/>
          </a:xfrm>
          <a:prstGeom prst="parallelogram">
            <a:avLst>
              <a:gd name="adj" fmla="val 0"/>
            </a:avLst>
          </a:prstGeom>
          <a:solidFill>
            <a:schemeClr val="bg2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ja-JP" altLang="en-US">
              <a:solidFill>
                <a:prstClr val="white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  <p:sp>
        <p:nvSpPr>
          <p:cNvPr id="14" name="平行四辺形 13">
            <a:extLst>
              <a:ext uri="{FF2B5EF4-FFF2-40B4-BE49-F238E27FC236}">
                <a16:creationId xmlns:a16="http://schemas.microsoft.com/office/drawing/2014/main" xmlns="" id="{364F7F67-20A3-46DA-8AC5-C3A039900BEC}"/>
              </a:ext>
            </a:extLst>
          </p:cNvPr>
          <p:cNvSpPr/>
          <p:nvPr/>
        </p:nvSpPr>
        <p:spPr>
          <a:xfrm rot="10952106">
            <a:off x="3308481" y="1885907"/>
            <a:ext cx="2006276" cy="68176"/>
          </a:xfrm>
          <a:prstGeom prst="parallelogram">
            <a:avLst>
              <a:gd name="adj" fmla="val 2012"/>
            </a:avLst>
          </a:prstGeom>
          <a:solidFill>
            <a:schemeClr val="bg2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ja-JP" altLang="en-US">
              <a:solidFill>
                <a:prstClr val="white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xmlns="" id="{0FA5BFDE-59BB-4DD2-ACF7-845A537B0DED}"/>
              </a:ext>
            </a:extLst>
          </p:cNvPr>
          <p:cNvSpPr/>
          <p:nvPr/>
        </p:nvSpPr>
        <p:spPr>
          <a:xfrm>
            <a:off x="288044" y="2972376"/>
            <a:ext cx="2872740" cy="24759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ja-JP" altLang="en-US" sz="12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建設会社様　現場事務所での慰労会</a:t>
            </a:r>
            <a:endParaRPr lang="ja-JP" altLang="en-US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xmlns="" id="{ABC2F56C-935E-489F-B444-23B6637BADD6}"/>
              </a:ext>
            </a:extLst>
          </p:cNvPr>
          <p:cNvSpPr/>
          <p:nvPr/>
        </p:nvSpPr>
        <p:spPr>
          <a:xfrm>
            <a:off x="3529325" y="2972376"/>
            <a:ext cx="2872740" cy="24759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ja-JP" altLang="en-US" sz="12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大手カー用品店様　社内行事</a:t>
            </a:r>
            <a:endParaRPr lang="ja-JP" altLang="en-US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xmlns="" id="{BA77A01B-1D61-4605-8194-D6E905FF84D7}"/>
              </a:ext>
            </a:extLst>
          </p:cNvPr>
          <p:cNvSpPr/>
          <p:nvPr/>
        </p:nvSpPr>
        <p:spPr>
          <a:xfrm>
            <a:off x="288052" y="5623351"/>
            <a:ext cx="2872740" cy="24759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ja-JP" altLang="en-US" sz="12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○○</a:t>
            </a:r>
            <a:r>
              <a:rPr lang="ja-JP" altLang="en-US" sz="1200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会社</a:t>
            </a:r>
            <a:r>
              <a:rPr lang="ja-JP" altLang="en-US" sz="12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様　社内行事</a:t>
            </a:r>
            <a:endParaRPr lang="ja-JP" altLang="en-US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11" name="図 10" descr="建物, 屋外, 道路, 空 が含まれている画像&#10;&#10;非常に高い精度で生成された説明">
            <a:extLst>
              <a:ext uri="{FF2B5EF4-FFF2-40B4-BE49-F238E27FC236}">
                <a16:creationId xmlns:a16="http://schemas.microsoft.com/office/drawing/2014/main" xmlns="" id="{8B3186A6-7D7B-4496-B2E3-453C4EBFCB7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5832" y="992205"/>
            <a:ext cx="3162295" cy="2370652"/>
          </a:xfrm>
          <a:prstGeom prst="rect">
            <a:avLst/>
          </a:prstGeom>
        </p:spPr>
      </p:pic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xmlns="" id="{17FC3507-EBB3-44A9-BA38-17CB66F0BA2D}"/>
              </a:ext>
            </a:extLst>
          </p:cNvPr>
          <p:cNvSpPr/>
          <p:nvPr/>
        </p:nvSpPr>
        <p:spPr>
          <a:xfrm>
            <a:off x="6770612" y="2972376"/>
            <a:ext cx="2872740" cy="24759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ja-JP" altLang="en-US" sz="12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○○</a:t>
            </a:r>
            <a:r>
              <a:rPr lang="ja-JP" altLang="en-US" sz="1200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会社</a:t>
            </a:r>
            <a:r>
              <a:rPr lang="ja-JP" altLang="en-US" sz="12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様　社内行事</a:t>
            </a:r>
            <a:endParaRPr lang="ja-JP" altLang="en-US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xmlns="" id="{B141F2E6-191D-4546-9A6A-FF6BF7CC9FFF}"/>
              </a:ext>
            </a:extLst>
          </p:cNvPr>
          <p:cNvSpPr/>
          <p:nvPr/>
        </p:nvSpPr>
        <p:spPr>
          <a:xfrm>
            <a:off x="6770613" y="5623355"/>
            <a:ext cx="2872740" cy="24759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ja-JP" altLang="en-US" sz="1200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○○</a:t>
            </a:r>
            <a:r>
              <a:rPr lang="ja-JP" altLang="en-US" sz="12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保育園</a:t>
            </a:r>
            <a:r>
              <a:rPr lang="ja-JP" altLang="en-US" sz="1200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様</a:t>
            </a:r>
            <a:r>
              <a:rPr lang="ja-JP" altLang="en-US" sz="12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校内行事</a:t>
            </a:r>
            <a:endParaRPr lang="ja-JP" altLang="en-US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xmlns="" id="{DAE07C31-3786-4E32-BDB8-C7E9DB256337}"/>
              </a:ext>
            </a:extLst>
          </p:cNvPr>
          <p:cNvSpPr/>
          <p:nvPr/>
        </p:nvSpPr>
        <p:spPr>
          <a:xfrm>
            <a:off x="3529325" y="5623816"/>
            <a:ext cx="2872740" cy="24759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ja-JP" altLang="en-US" sz="1200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○○鉄工様</a:t>
            </a:r>
            <a:r>
              <a:rPr lang="ja-JP" altLang="en-US" sz="12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イベント</a:t>
            </a:r>
            <a:endParaRPr lang="ja-JP" altLang="en-US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29" name="図 2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5676" y="347979"/>
            <a:ext cx="1227676" cy="404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1855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xmlns="" id="{2EF45D73-0214-45A0-A240-23A9AA1707AF}"/>
              </a:ext>
            </a:extLst>
          </p:cNvPr>
          <p:cNvCxnSpPr/>
          <p:nvPr/>
        </p:nvCxnSpPr>
        <p:spPr>
          <a:xfrm>
            <a:off x="381000" y="576197"/>
            <a:ext cx="91440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xmlns="" id="{983C4AB6-07E9-4645-9312-CAC2456827E4}"/>
              </a:ext>
            </a:extLst>
          </p:cNvPr>
          <p:cNvSpPr txBox="1"/>
          <p:nvPr/>
        </p:nvSpPr>
        <p:spPr>
          <a:xfrm>
            <a:off x="381000" y="114532"/>
            <a:ext cx="56742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kumimoji="1" lang="ja-JP" altLang="en-US" sz="2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まずはご相談</a:t>
            </a:r>
            <a:r>
              <a:rPr kumimoji="1" lang="ja-JP" altLang="en-US" sz="2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ください！</a:t>
            </a:r>
            <a:r>
              <a:rPr kumimoji="1" lang="ja-JP" altLang="en-US" sz="20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</a:t>
            </a:r>
          </a:p>
        </p:txBody>
      </p:sp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xmlns="" id="{CE167EDB-E844-4DBB-A49B-E9FFFED16B85}"/>
              </a:ext>
            </a:extLst>
          </p:cNvPr>
          <p:cNvSpPr/>
          <p:nvPr/>
        </p:nvSpPr>
        <p:spPr>
          <a:xfrm>
            <a:off x="335588" y="2571184"/>
            <a:ext cx="3018773" cy="2038577"/>
          </a:xfrm>
          <a:prstGeom prst="roundRect">
            <a:avLst>
              <a:gd name="adj" fmla="val 6911"/>
            </a:avLst>
          </a:prstGeom>
          <a:solidFill>
            <a:srgbClr val="FFFF99"/>
          </a:solidFill>
          <a:ln w="38100">
            <a:solidFill>
              <a:srgbClr val="C0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kumimoji="1" lang="ja-JP" altLang="en-US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イベント内容や人数に</a:t>
            </a:r>
            <a:endParaRPr kumimoji="1" lang="en-US" altLang="ja-JP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>
              <a:lnSpc>
                <a:spcPct val="150000"/>
              </a:lnSpc>
            </a:pPr>
            <a:r>
              <a:rPr kumimoji="1" lang="ja-JP" altLang="en-US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あわせてご提案します。</a:t>
            </a:r>
            <a:endParaRPr kumimoji="1" lang="en-US" altLang="ja-JP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>
              <a:lnSpc>
                <a:spcPct val="150000"/>
              </a:lnSpc>
            </a:pPr>
            <a:r>
              <a:rPr kumimoji="1" lang="ja-JP" altLang="en-US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幹事様を徹底サポート！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xmlns="" id="{4C445363-C522-4550-B14D-05E2A827D54C}"/>
              </a:ext>
            </a:extLst>
          </p:cNvPr>
          <p:cNvSpPr txBox="1"/>
          <p:nvPr/>
        </p:nvSpPr>
        <p:spPr>
          <a:xfrm>
            <a:off x="478598" y="692967"/>
            <a:ext cx="9144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22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人数や規模を問わず、まずはお気軽にご相談ください。</a:t>
            </a:r>
            <a:endParaRPr kumimoji="1" lang="en-US" altLang="ja-JP" sz="22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22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お客様の「やりたい</a:t>
            </a:r>
            <a:r>
              <a:rPr kumimoji="1" lang="en-US" altLang="ja-JP" sz="22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BBQ</a:t>
            </a:r>
            <a:r>
              <a:rPr kumimoji="1" lang="ja-JP" altLang="en-US" sz="22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」実現に向けて、オーダーメイドでお見積りいたします。</a:t>
            </a:r>
            <a:endParaRPr kumimoji="1" lang="en-US" altLang="ja-JP" sz="22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8" name="四角形: 角を丸くする 17">
            <a:extLst>
              <a:ext uri="{FF2B5EF4-FFF2-40B4-BE49-F238E27FC236}">
                <a16:creationId xmlns:a16="http://schemas.microsoft.com/office/drawing/2014/main" xmlns="" id="{A986D99D-88C9-445A-9F1B-77EAB771ACE9}"/>
              </a:ext>
            </a:extLst>
          </p:cNvPr>
          <p:cNvSpPr/>
          <p:nvPr/>
        </p:nvSpPr>
        <p:spPr>
          <a:xfrm>
            <a:off x="335587" y="1921286"/>
            <a:ext cx="3018773" cy="461665"/>
          </a:xfrm>
          <a:prstGeom prst="roundRect">
            <a:avLst>
              <a:gd name="adj" fmla="val 17764"/>
            </a:avLst>
          </a:prstGeom>
          <a:solidFill>
            <a:srgbClr val="FFFF99"/>
          </a:solidFill>
          <a:ln w="38100">
            <a:solidFill>
              <a:srgbClr val="C0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7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企業様イベント・学校行事にも</a:t>
            </a:r>
          </a:p>
        </p:txBody>
      </p:sp>
      <p:sp>
        <p:nvSpPr>
          <p:cNvPr id="29" name="四角形: 角を丸くする 28">
            <a:extLst>
              <a:ext uri="{FF2B5EF4-FFF2-40B4-BE49-F238E27FC236}">
                <a16:creationId xmlns:a16="http://schemas.microsoft.com/office/drawing/2014/main" xmlns="" id="{A6E5AC08-C5C1-41D0-88D6-DEB32CE83319}"/>
              </a:ext>
            </a:extLst>
          </p:cNvPr>
          <p:cNvSpPr/>
          <p:nvPr/>
        </p:nvSpPr>
        <p:spPr>
          <a:xfrm>
            <a:off x="3469707" y="1924840"/>
            <a:ext cx="3018773" cy="461665"/>
          </a:xfrm>
          <a:prstGeom prst="roundRect">
            <a:avLst>
              <a:gd name="adj" fmla="val 17764"/>
            </a:avLst>
          </a:prstGeom>
          <a:solidFill>
            <a:srgbClr val="FFFF99"/>
          </a:solidFill>
          <a:ln w="38100">
            <a:solidFill>
              <a:srgbClr val="C0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雨でも安心</a:t>
            </a:r>
          </a:p>
        </p:txBody>
      </p:sp>
      <p:sp>
        <p:nvSpPr>
          <p:cNvPr id="30" name="四角形: 角を丸くする 29">
            <a:extLst>
              <a:ext uri="{FF2B5EF4-FFF2-40B4-BE49-F238E27FC236}">
                <a16:creationId xmlns:a16="http://schemas.microsoft.com/office/drawing/2014/main" xmlns="" id="{C475CFF9-C373-4CCE-89A7-926B07AC92AF}"/>
              </a:ext>
            </a:extLst>
          </p:cNvPr>
          <p:cNvSpPr/>
          <p:nvPr/>
        </p:nvSpPr>
        <p:spPr>
          <a:xfrm>
            <a:off x="6603825" y="1924727"/>
            <a:ext cx="3018773" cy="461665"/>
          </a:xfrm>
          <a:prstGeom prst="roundRect">
            <a:avLst>
              <a:gd name="adj" fmla="val 17764"/>
            </a:avLst>
          </a:prstGeom>
          <a:solidFill>
            <a:srgbClr val="FFFF99"/>
          </a:solidFill>
          <a:ln w="38100">
            <a:solidFill>
              <a:srgbClr val="C0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後片付けは一切不要</a:t>
            </a:r>
          </a:p>
        </p:txBody>
      </p:sp>
      <p:sp>
        <p:nvSpPr>
          <p:cNvPr id="31" name="四角形: 角を丸くする 30">
            <a:extLst>
              <a:ext uri="{FF2B5EF4-FFF2-40B4-BE49-F238E27FC236}">
                <a16:creationId xmlns:a16="http://schemas.microsoft.com/office/drawing/2014/main" xmlns="" id="{266DE50E-00C9-4D90-81A9-14F9F80A0072}"/>
              </a:ext>
            </a:extLst>
          </p:cNvPr>
          <p:cNvSpPr/>
          <p:nvPr/>
        </p:nvSpPr>
        <p:spPr>
          <a:xfrm>
            <a:off x="3469707" y="2571184"/>
            <a:ext cx="3018773" cy="2038577"/>
          </a:xfrm>
          <a:prstGeom prst="roundRect">
            <a:avLst>
              <a:gd name="adj" fmla="val 6911"/>
            </a:avLst>
          </a:prstGeom>
          <a:solidFill>
            <a:srgbClr val="FFFF99"/>
          </a:solidFill>
          <a:ln w="38100">
            <a:solidFill>
              <a:srgbClr val="C0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kumimoji="1" lang="ja-JP" altLang="en-US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天候に不安があるときでも</a:t>
            </a:r>
            <a:endParaRPr kumimoji="1" lang="en-US" altLang="ja-JP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>
              <a:lnSpc>
                <a:spcPct val="150000"/>
              </a:lnSpc>
            </a:pPr>
            <a:r>
              <a:rPr kumimoji="1" lang="ja-JP" altLang="en-US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ご安心ください。</a:t>
            </a:r>
            <a:endParaRPr kumimoji="1" lang="en-US" altLang="ja-JP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>
              <a:lnSpc>
                <a:spcPct val="150000"/>
              </a:lnSpc>
            </a:pPr>
            <a:r>
              <a:rPr kumimoji="1" lang="ja-JP" altLang="en-US" b="1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タープ（テント）を</a:t>
            </a:r>
            <a:endParaRPr kumimoji="1" lang="en-US" altLang="ja-JP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>
              <a:lnSpc>
                <a:spcPct val="150000"/>
              </a:lnSpc>
            </a:pPr>
            <a:r>
              <a:rPr kumimoji="1" lang="ja-JP" altLang="en-US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無料でご用意します！</a:t>
            </a:r>
          </a:p>
        </p:txBody>
      </p:sp>
      <p:sp>
        <p:nvSpPr>
          <p:cNvPr id="32" name="四角形: 角を丸くする 31">
            <a:extLst>
              <a:ext uri="{FF2B5EF4-FFF2-40B4-BE49-F238E27FC236}">
                <a16:creationId xmlns:a16="http://schemas.microsoft.com/office/drawing/2014/main" xmlns="" id="{5EEE028D-8552-4F5F-AE4B-9BD9C6ACF68D}"/>
              </a:ext>
            </a:extLst>
          </p:cNvPr>
          <p:cNvSpPr/>
          <p:nvPr/>
        </p:nvSpPr>
        <p:spPr>
          <a:xfrm>
            <a:off x="6603825" y="2571184"/>
            <a:ext cx="3018773" cy="2029509"/>
          </a:xfrm>
          <a:prstGeom prst="roundRect">
            <a:avLst>
              <a:gd name="adj" fmla="val 6911"/>
            </a:avLst>
          </a:prstGeom>
          <a:solidFill>
            <a:srgbClr val="FFFF99"/>
          </a:solidFill>
          <a:ln w="38100">
            <a:solidFill>
              <a:srgbClr val="C0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kumimoji="1" lang="ja-JP" altLang="en-US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面倒な後片付けは</a:t>
            </a:r>
            <a:endParaRPr kumimoji="1" lang="en-US" altLang="ja-JP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>
              <a:lnSpc>
                <a:spcPct val="150000"/>
              </a:lnSpc>
            </a:pPr>
            <a:r>
              <a:rPr kumimoji="1" lang="ja-JP" altLang="en-US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当社にお任せください！</a:t>
            </a:r>
            <a:endParaRPr kumimoji="1" lang="en-US" altLang="ja-JP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>
              <a:lnSpc>
                <a:spcPct val="150000"/>
              </a:lnSpc>
            </a:pPr>
            <a:r>
              <a:rPr kumimoji="1" lang="ja-JP" altLang="en-US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ゴミも全てこちらで処理します。</a:t>
            </a: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xmlns="" id="{7BDE3CED-3E13-44B0-B2D4-CF026856EBEB}"/>
              </a:ext>
            </a:extLst>
          </p:cNvPr>
          <p:cNvSpPr txBox="1"/>
          <p:nvPr/>
        </p:nvSpPr>
        <p:spPr>
          <a:xfrm>
            <a:off x="407093" y="5253599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私たち</a:t>
            </a:r>
            <a:r>
              <a:rPr kumimoji="1"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は</a:t>
            </a:r>
            <a:r>
              <a:rPr kumimoji="1"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幹事様</a:t>
            </a:r>
            <a:r>
              <a:rPr kumimoji="1"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を</a:t>
            </a:r>
            <a:r>
              <a:rPr kumimoji="1"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徹底的</a:t>
            </a:r>
            <a:r>
              <a:rPr kumimoji="1"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に</a:t>
            </a:r>
            <a:r>
              <a:rPr kumimoji="1"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バックアップします！</a:t>
            </a:r>
            <a:endParaRPr kumimoji="1" lang="en-US" altLang="ja-JP" sz="24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>
              <a:lnSpc>
                <a:spcPct val="150000"/>
              </a:lnSpc>
            </a:pPr>
            <a:r>
              <a:rPr kumimoji="1"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ご予算や人数、イベントの内容に合わせてご提案します。</a:t>
            </a:r>
            <a:endParaRPr kumimoji="1" lang="en-US" altLang="ja-JP" sz="24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12" name="図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9533" y="117144"/>
            <a:ext cx="1227676" cy="404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3547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正方形/長方形 17"/>
          <p:cNvSpPr/>
          <p:nvPr/>
        </p:nvSpPr>
        <p:spPr>
          <a:xfrm>
            <a:off x="381000" y="764202"/>
            <a:ext cx="9144000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533400" y="215900"/>
            <a:ext cx="1790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latin typeface="Meiryo" charset="-128"/>
                <a:ea typeface="Meiryo" charset="-128"/>
                <a:cs typeface="Meiryo" charset="-128"/>
              </a:rPr>
              <a:t>最後に</a:t>
            </a:r>
          </a:p>
        </p:txBody>
      </p:sp>
      <p:sp>
        <p:nvSpPr>
          <p:cNvPr id="2" name="テキスト ボックス 1"/>
          <p:cNvSpPr txBox="1"/>
          <p:nvPr/>
        </p:nvSpPr>
        <p:spPr>
          <a:xfrm>
            <a:off x="1282978" y="1404906"/>
            <a:ext cx="7048500" cy="47243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>
                <a:latin typeface="Meiryo" charset="-128"/>
                <a:ea typeface="Meiryo" charset="-128"/>
                <a:cs typeface="Meiryo" charset="-128"/>
              </a:rPr>
              <a:t>最後までご覧いただきありがとうございます。</a:t>
            </a:r>
            <a:endParaRPr kumimoji="1" lang="en-US" altLang="ja-JP" sz="1600" dirty="0">
              <a:latin typeface="Meiryo" charset="-128"/>
              <a:ea typeface="Meiryo" charset="-128"/>
              <a:cs typeface="Meiryo" charset="-128"/>
            </a:endParaRPr>
          </a:p>
          <a:p>
            <a:r>
              <a:rPr lang="ja-JP" altLang="en-US" sz="1600" dirty="0">
                <a:latin typeface="Meiryo" charset="-128"/>
                <a:ea typeface="Meiryo" charset="-128"/>
                <a:cs typeface="Meiryo" charset="-128"/>
              </a:rPr>
              <a:t>私たちは日本一の</a:t>
            </a:r>
            <a:r>
              <a:rPr lang="en-US" altLang="ja-JP" sz="1600" dirty="0">
                <a:latin typeface="Meiryo" charset="-128"/>
                <a:ea typeface="Meiryo" charset="-128"/>
                <a:cs typeface="Meiryo" charset="-128"/>
              </a:rPr>
              <a:t>BBQ</a:t>
            </a:r>
            <a:r>
              <a:rPr lang="ja-JP" altLang="en-US" sz="1600" dirty="0">
                <a:latin typeface="Meiryo" charset="-128"/>
                <a:ea typeface="Meiryo" charset="-128"/>
                <a:cs typeface="Meiryo" charset="-128"/>
              </a:rPr>
              <a:t>ケータリング業者を目指して</a:t>
            </a:r>
            <a:r>
              <a:rPr kumimoji="1" lang="ja-JP" altLang="en-US" sz="1600" dirty="0">
                <a:latin typeface="Meiryo" charset="-128"/>
                <a:ea typeface="Meiryo" charset="-128"/>
                <a:cs typeface="Meiryo" charset="-128"/>
              </a:rPr>
              <a:t>日々、</a:t>
            </a:r>
            <a:endParaRPr kumimoji="1" lang="en-US" altLang="ja-JP" sz="1600" dirty="0">
              <a:latin typeface="Meiryo" charset="-128"/>
              <a:ea typeface="Meiryo" charset="-128"/>
              <a:cs typeface="Meiryo" charset="-128"/>
            </a:endParaRPr>
          </a:p>
          <a:p>
            <a:endParaRPr lang="en-US" altLang="ja-JP" sz="1600" dirty="0">
              <a:latin typeface="Meiryo" charset="-128"/>
              <a:ea typeface="Meiryo" charset="-128"/>
              <a:cs typeface="Meiryo" charset="-128"/>
            </a:endParaRPr>
          </a:p>
          <a:p>
            <a:r>
              <a:rPr lang="ja-JP" altLang="en-US" sz="2800" b="1" dirty="0">
                <a:solidFill>
                  <a:srgbClr val="FF0000"/>
                </a:solidFill>
                <a:latin typeface="Meiryo" charset="-128"/>
                <a:ea typeface="Meiryo" charset="-128"/>
                <a:cs typeface="Meiryo" charset="-128"/>
              </a:rPr>
              <a:t>エンジョイ</a:t>
            </a:r>
            <a:endParaRPr lang="en-US" altLang="ja-JP" sz="2800" b="1" dirty="0">
              <a:solidFill>
                <a:srgbClr val="FF0000"/>
              </a:solidFill>
              <a:latin typeface="Meiryo" charset="-128"/>
              <a:ea typeface="Meiryo" charset="-128"/>
              <a:cs typeface="Meiryo" charset="-128"/>
            </a:endParaRPr>
          </a:p>
          <a:p>
            <a:r>
              <a:rPr lang="ja-JP" altLang="en-US" sz="2800" b="1" dirty="0">
                <a:solidFill>
                  <a:schemeClr val="accent4"/>
                </a:solidFill>
                <a:latin typeface="Meiryo" charset="-128"/>
                <a:ea typeface="Meiryo" charset="-128"/>
                <a:cs typeface="Meiryo" charset="-128"/>
              </a:rPr>
              <a:t>エンターテイメント</a:t>
            </a:r>
            <a:endParaRPr lang="en-US" altLang="ja-JP" sz="2800" b="1" dirty="0">
              <a:solidFill>
                <a:schemeClr val="accent4"/>
              </a:solidFill>
              <a:latin typeface="Meiryo" charset="-128"/>
              <a:ea typeface="Meiryo" charset="-128"/>
              <a:cs typeface="Meiryo" charset="-128"/>
            </a:endParaRPr>
          </a:p>
          <a:p>
            <a:endParaRPr lang="en-US" altLang="ja-JP" sz="1600" dirty="0">
              <a:latin typeface="Meiryo" charset="-128"/>
              <a:ea typeface="Meiryo" charset="-128"/>
              <a:cs typeface="Meiryo" charset="-128"/>
            </a:endParaRPr>
          </a:p>
          <a:p>
            <a:r>
              <a:rPr lang="ja-JP" altLang="en-US" sz="1600" dirty="0">
                <a:latin typeface="Meiryo" charset="-128"/>
                <a:ea typeface="Meiryo" charset="-128"/>
                <a:cs typeface="Meiryo" charset="-128"/>
              </a:rPr>
              <a:t>をコンセプトにお客様から</a:t>
            </a:r>
            <a:r>
              <a:rPr lang="en-US" altLang="ja-JP" sz="1600" b="1" dirty="0">
                <a:latin typeface="Meiryo" charset="-128"/>
                <a:ea typeface="Meiryo" charset="-128"/>
                <a:cs typeface="Meiryo" charset="-128"/>
              </a:rPr>
              <a:t>『</a:t>
            </a:r>
            <a:r>
              <a:rPr lang="ja-JP" altLang="en-US" sz="1600" b="1" dirty="0">
                <a:latin typeface="Meiryo" charset="-128"/>
                <a:ea typeface="Meiryo" charset="-128"/>
                <a:cs typeface="Meiryo" charset="-128"/>
              </a:rPr>
              <a:t>楽しかった</a:t>
            </a:r>
            <a:r>
              <a:rPr lang="en-US" altLang="ja-JP" sz="1600" b="1" dirty="0">
                <a:latin typeface="Meiryo" charset="-128"/>
                <a:ea typeface="Meiryo" charset="-128"/>
                <a:cs typeface="Meiryo" charset="-128"/>
              </a:rPr>
              <a:t>』</a:t>
            </a:r>
            <a:r>
              <a:rPr lang="ja-JP" altLang="en-US" sz="1600" dirty="0">
                <a:latin typeface="Meiryo" charset="-128"/>
                <a:ea typeface="Meiryo" charset="-128"/>
                <a:cs typeface="Meiryo" charset="-128"/>
              </a:rPr>
              <a:t>と</a:t>
            </a:r>
            <a:r>
              <a:rPr lang="en-US" altLang="ja-JP" sz="1600" b="1" dirty="0">
                <a:latin typeface="Meiryo" charset="-128"/>
                <a:ea typeface="Meiryo" charset="-128"/>
                <a:cs typeface="Meiryo" charset="-128"/>
              </a:rPr>
              <a:t>『</a:t>
            </a:r>
            <a:r>
              <a:rPr lang="ja-JP" altLang="en-US" sz="1600" b="1" dirty="0">
                <a:latin typeface="Meiryo" charset="-128"/>
                <a:ea typeface="Meiryo" charset="-128"/>
                <a:cs typeface="Meiryo" charset="-128"/>
              </a:rPr>
              <a:t>喜んで</a:t>
            </a:r>
            <a:r>
              <a:rPr lang="en-US" altLang="ja-JP" sz="1600" b="1" dirty="0">
                <a:latin typeface="Meiryo" charset="-128"/>
                <a:ea typeface="Meiryo" charset="-128"/>
                <a:cs typeface="Meiryo" charset="-128"/>
              </a:rPr>
              <a:t>』</a:t>
            </a:r>
            <a:r>
              <a:rPr lang="ja-JP" altLang="en-US" sz="1600" dirty="0">
                <a:latin typeface="Meiryo" charset="-128"/>
                <a:ea typeface="Meiryo" charset="-128"/>
                <a:cs typeface="Meiryo" charset="-128"/>
              </a:rPr>
              <a:t>いただけるように</a:t>
            </a:r>
            <a:endParaRPr lang="en-US" altLang="ja-JP" sz="1600" dirty="0">
              <a:latin typeface="Meiryo" charset="-128"/>
              <a:ea typeface="Meiryo" charset="-128"/>
              <a:cs typeface="Meiryo" charset="-128"/>
            </a:endParaRPr>
          </a:p>
          <a:p>
            <a:r>
              <a:rPr lang="en-US" altLang="ja-JP" sz="1600" dirty="0">
                <a:latin typeface="Meiryo" charset="-128"/>
                <a:ea typeface="Meiryo" charset="-128"/>
                <a:cs typeface="Meiryo" charset="-128"/>
              </a:rPr>
              <a:t>STAFF</a:t>
            </a:r>
            <a:r>
              <a:rPr lang="ja-JP" altLang="en-US" sz="1600" dirty="0">
                <a:latin typeface="Meiryo" charset="-128"/>
                <a:ea typeface="Meiryo" charset="-128"/>
                <a:cs typeface="Meiryo" charset="-128"/>
              </a:rPr>
              <a:t>育成、</a:t>
            </a:r>
            <a:r>
              <a:rPr kumimoji="1" lang="ja-JP" altLang="en-US" sz="1600" dirty="0">
                <a:latin typeface="Meiryo" charset="-128"/>
                <a:ea typeface="Meiryo" charset="-128"/>
                <a:cs typeface="Meiryo" charset="-128"/>
              </a:rPr>
              <a:t>サービス、品質の向上に努めております。</a:t>
            </a:r>
            <a:endParaRPr kumimoji="1" lang="en-US" altLang="ja-JP" sz="1600" dirty="0">
              <a:latin typeface="Meiryo" charset="-128"/>
              <a:ea typeface="Meiryo" charset="-128"/>
              <a:cs typeface="Meiryo" charset="-128"/>
            </a:endParaRPr>
          </a:p>
          <a:p>
            <a:endParaRPr lang="en-US" altLang="ja-JP" sz="1600" dirty="0">
              <a:latin typeface="Meiryo" charset="-128"/>
              <a:ea typeface="Meiryo" charset="-128"/>
              <a:cs typeface="Meiryo" charset="-128"/>
            </a:endParaRPr>
          </a:p>
          <a:p>
            <a:r>
              <a:rPr lang="ja-JP" altLang="en-US" sz="1600" dirty="0">
                <a:latin typeface="Meiryo" charset="-128"/>
                <a:ea typeface="Meiryo" charset="-128"/>
                <a:cs typeface="Meiryo" charset="-128"/>
              </a:rPr>
              <a:t>まだまだ未熟ではございますが、何卒ご検討よろしくお願いいたします。</a:t>
            </a:r>
            <a:endParaRPr lang="en-US" altLang="ja-JP" sz="1600" dirty="0">
              <a:latin typeface="Meiryo" charset="-128"/>
              <a:ea typeface="Meiryo" charset="-128"/>
              <a:cs typeface="Meiryo" charset="-128"/>
            </a:endParaRPr>
          </a:p>
          <a:p>
            <a:endParaRPr lang="en-US" altLang="ja-JP" sz="1600" dirty="0">
              <a:latin typeface="Meiryo" charset="-128"/>
              <a:ea typeface="Meiryo" charset="-128"/>
              <a:cs typeface="Meiryo" charset="-128"/>
            </a:endParaRPr>
          </a:p>
          <a:p>
            <a:r>
              <a:rPr lang="en-US" altLang="ja-JP" sz="1600" dirty="0">
                <a:latin typeface="Meiryo" charset="-128"/>
                <a:ea typeface="Meiryo" charset="-128"/>
                <a:cs typeface="Meiryo" charset="-128"/>
              </a:rPr>
              <a:t>FACEBOOK</a:t>
            </a:r>
            <a:r>
              <a:rPr lang="ja-JP" altLang="en-US" sz="1600" dirty="0">
                <a:latin typeface="Meiryo" charset="-128"/>
                <a:ea typeface="Meiryo" charset="-128"/>
                <a:cs typeface="Meiryo" charset="-128"/>
              </a:rPr>
              <a:t>に配達の様子、食材などの写真を掲載しておりますので</a:t>
            </a:r>
            <a:endParaRPr lang="en-US" altLang="ja-JP" sz="1600" dirty="0">
              <a:latin typeface="Meiryo" charset="-128"/>
              <a:ea typeface="Meiryo" charset="-128"/>
              <a:cs typeface="Meiryo" charset="-128"/>
            </a:endParaRPr>
          </a:p>
          <a:p>
            <a:r>
              <a:rPr lang="ja-JP" altLang="en-US" sz="1600" dirty="0">
                <a:latin typeface="Meiryo" charset="-128"/>
                <a:ea typeface="Meiryo" charset="-128"/>
                <a:cs typeface="Meiryo" charset="-128"/>
              </a:rPr>
              <a:t>是非ご覧ください。</a:t>
            </a:r>
            <a:endParaRPr lang="en-US" altLang="ja-JP" sz="1600" dirty="0">
              <a:latin typeface="Meiryo" charset="-128"/>
              <a:ea typeface="Meiryo" charset="-128"/>
              <a:cs typeface="Meiryo" charset="-128"/>
            </a:endParaRPr>
          </a:p>
          <a:p>
            <a:endParaRPr kumimoji="1" lang="en-US" altLang="ja-JP" sz="1500" dirty="0"/>
          </a:p>
          <a:p>
            <a:pPr algn="r"/>
            <a:endParaRPr lang="en-US" altLang="ja-JP" dirty="0"/>
          </a:p>
          <a:p>
            <a:pPr algn="r"/>
            <a:endParaRPr kumimoji="1" lang="en-US" altLang="ja-JP" dirty="0"/>
          </a:p>
          <a:p>
            <a:pPr algn="r"/>
            <a:r>
              <a:rPr kumimoji="1" lang="en-US" altLang="ja-JP" dirty="0"/>
              <a:t>STAFF</a:t>
            </a:r>
            <a:r>
              <a:rPr kumimoji="1" lang="ja-JP" altLang="en-US" dirty="0"/>
              <a:t>一同</a:t>
            </a:r>
            <a:endParaRPr kumimoji="1" lang="en-US" altLang="ja-JP" dirty="0"/>
          </a:p>
        </p:txBody>
      </p:sp>
      <p:pic>
        <p:nvPicPr>
          <p:cNvPr id="29" name="図 2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623" y="5452303"/>
            <a:ext cx="1698373" cy="636890"/>
          </a:xfrm>
          <a:prstGeom prst="rect">
            <a:avLst/>
          </a:prstGeom>
        </p:spPr>
      </p:pic>
      <p:sp>
        <p:nvSpPr>
          <p:cNvPr id="12" name="テキスト ボックス 11"/>
          <p:cNvSpPr txBox="1"/>
          <p:nvPr/>
        </p:nvSpPr>
        <p:spPr>
          <a:xfrm>
            <a:off x="5103725" y="5836372"/>
            <a:ext cx="26724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dirty="0"/>
              <a:t>（</a:t>
            </a:r>
            <a:r>
              <a:rPr kumimoji="1" lang="en-US" altLang="ja-JP" sz="1100" dirty="0"/>
              <a:t>Facebook</a:t>
            </a:r>
            <a:r>
              <a:rPr kumimoji="1" lang="ja-JP" altLang="en-US" sz="1100" dirty="0"/>
              <a:t>内で検索）</a:t>
            </a:r>
          </a:p>
        </p:txBody>
      </p:sp>
      <p:pic>
        <p:nvPicPr>
          <p:cNvPr id="13" name="図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1247" y="5629814"/>
            <a:ext cx="1882478" cy="281868"/>
          </a:xfrm>
          <a:prstGeom prst="rect">
            <a:avLst/>
          </a:prstGeom>
        </p:spPr>
      </p:pic>
      <p:sp>
        <p:nvSpPr>
          <p:cNvPr id="6" name="テキスト ボックス 5"/>
          <p:cNvSpPr txBox="1"/>
          <p:nvPr/>
        </p:nvSpPr>
        <p:spPr>
          <a:xfrm>
            <a:off x="3243788" y="5650072"/>
            <a:ext cx="160813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dirty="0"/>
              <a:t>BBQ</a:t>
            </a:r>
            <a:r>
              <a:rPr kumimoji="1" lang="ja-JP" altLang="en-US" sz="1100" dirty="0" smtClean="0"/>
              <a:t>太郎東京江戸川店</a:t>
            </a:r>
            <a:endParaRPr kumimoji="1" lang="ja-JP" altLang="en-US" sz="1100" dirty="0"/>
          </a:p>
        </p:txBody>
      </p:sp>
      <p:pic>
        <p:nvPicPr>
          <p:cNvPr id="11" name="図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3853" y="275416"/>
            <a:ext cx="1227676" cy="404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99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ユーザー定義 1">
      <a:majorFont>
        <a:latin typeface="Arial"/>
        <a:ea typeface="Meiryo UI"/>
        <a:cs typeface=""/>
      </a:majorFont>
      <a:minorFont>
        <a:latin typeface="Arial"/>
        <a:ea typeface="Meiryo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1121</TotalTime>
  <Words>924</Words>
  <Application>Microsoft Office PowerPoint</Application>
  <PresentationFormat>A4 210 x 297 mm</PresentationFormat>
  <Paragraphs>187</Paragraphs>
  <Slides>9</Slides>
  <Notes>2</Notes>
  <HiddenSlides>0</HiddenSlides>
  <MMClips>0</MMClips>
  <ScaleCrop>false</ScaleCrop>
  <HeadingPairs>
    <vt:vector size="4" baseType="variant">
      <vt:variant>
        <vt:lpstr>テーマ</vt:lpstr>
      </vt:variant>
      <vt:variant>
        <vt:i4>2</vt:i4>
      </vt:variant>
      <vt:variant>
        <vt:lpstr>スライド タイトル</vt:lpstr>
      </vt:variant>
      <vt:variant>
        <vt:i4>9</vt:i4>
      </vt:variant>
    </vt:vector>
  </HeadingPairs>
  <TitlesOfParts>
    <vt:vector size="11" baseType="lpstr">
      <vt:lpstr>HDOfficeLightV0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(MYU)高橋一郎</dc:creator>
  <cp:lastModifiedBy>user</cp:lastModifiedBy>
  <cp:revision>100</cp:revision>
  <cp:lastPrinted>2019-06-21T09:50:40Z</cp:lastPrinted>
  <dcterms:created xsi:type="dcterms:W3CDTF">2018-09-06T08:27:16Z</dcterms:created>
  <dcterms:modified xsi:type="dcterms:W3CDTF">2020-07-06T21:21:18Z</dcterms:modified>
</cp:coreProperties>
</file>