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7" autoAdjust="0"/>
    <p:restoredTop sz="94660"/>
  </p:normalViewPr>
  <p:slideViewPr>
    <p:cSldViewPr snapToGrid="0">
      <p:cViewPr varScale="1">
        <p:scale>
          <a:sx n="87" d="100"/>
          <a:sy n="87" d="100"/>
        </p:scale>
        <p:origin x="996"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953CE42-EF7C-43DD-BC96-049E95E1A82E}" type="datetimeFigureOut">
              <a:rPr kumimoji="1" lang="ja-JP" altLang="en-US" smtClean="0"/>
              <a:t>2023/7/5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05E3AEB-D917-4021-86B8-9C9F19777CCE}" type="slidenum">
              <a:rPr kumimoji="1" lang="ja-JP" altLang="en-US" smtClean="0"/>
              <a:t>‹#›</a:t>
            </a:fld>
            <a:endParaRPr kumimoji="1" lang="ja-JP" altLang="en-US"/>
          </a:p>
        </p:txBody>
      </p:sp>
    </p:spTree>
    <p:extLst>
      <p:ext uri="{BB962C8B-B14F-4D97-AF65-F5344CB8AC3E}">
        <p14:creationId xmlns:p14="http://schemas.microsoft.com/office/powerpoint/2010/main" val="1325348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53CE42-EF7C-43DD-BC96-049E95E1A82E}" type="datetimeFigureOut">
              <a:rPr kumimoji="1" lang="ja-JP" altLang="en-US" smtClean="0"/>
              <a:t>2023/7/5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05E3AEB-D917-4021-86B8-9C9F19777CCE}" type="slidenum">
              <a:rPr kumimoji="1" lang="ja-JP" altLang="en-US" smtClean="0"/>
              <a:t>‹#›</a:t>
            </a:fld>
            <a:endParaRPr kumimoji="1" lang="ja-JP" altLang="en-US"/>
          </a:p>
        </p:txBody>
      </p:sp>
    </p:spTree>
    <p:extLst>
      <p:ext uri="{BB962C8B-B14F-4D97-AF65-F5344CB8AC3E}">
        <p14:creationId xmlns:p14="http://schemas.microsoft.com/office/powerpoint/2010/main" val="41473975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53CE42-EF7C-43DD-BC96-049E95E1A82E}" type="datetimeFigureOut">
              <a:rPr kumimoji="1" lang="ja-JP" altLang="en-US" smtClean="0"/>
              <a:t>2023/7/5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05E3AEB-D917-4021-86B8-9C9F19777CCE}" type="slidenum">
              <a:rPr kumimoji="1" lang="ja-JP" altLang="en-US" smtClean="0"/>
              <a:t>‹#›</a:t>
            </a:fld>
            <a:endParaRPr kumimoji="1" lang="ja-JP" altLang="en-US"/>
          </a:p>
        </p:txBody>
      </p:sp>
    </p:spTree>
    <p:extLst>
      <p:ext uri="{BB962C8B-B14F-4D97-AF65-F5344CB8AC3E}">
        <p14:creationId xmlns:p14="http://schemas.microsoft.com/office/powerpoint/2010/main" val="2633188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53CE42-EF7C-43DD-BC96-049E95E1A82E}" type="datetimeFigureOut">
              <a:rPr kumimoji="1" lang="ja-JP" altLang="en-US" smtClean="0"/>
              <a:t>2023/7/5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05E3AEB-D917-4021-86B8-9C9F19777CCE}" type="slidenum">
              <a:rPr kumimoji="1" lang="ja-JP" altLang="en-US" smtClean="0"/>
              <a:t>‹#›</a:t>
            </a:fld>
            <a:endParaRPr kumimoji="1" lang="ja-JP" altLang="en-US"/>
          </a:p>
        </p:txBody>
      </p:sp>
    </p:spTree>
    <p:extLst>
      <p:ext uri="{BB962C8B-B14F-4D97-AF65-F5344CB8AC3E}">
        <p14:creationId xmlns:p14="http://schemas.microsoft.com/office/powerpoint/2010/main" val="3012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953CE42-EF7C-43DD-BC96-049E95E1A82E}" type="datetimeFigureOut">
              <a:rPr kumimoji="1" lang="ja-JP" altLang="en-US" smtClean="0"/>
              <a:t>2023/7/5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05E3AEB-D917-4021-86B8-9C9F19777CCE}" type="slidenum">
              <a:rPr kumimoji="1" lang="ja-JP" altLang="en-US" smtClean="0"/>
              <a:t>‹#›</a:t>
            </a:fld>
            <a:endParaRPr kumimoji="1" lang="ja-JP" altLang="en-US"/>
          </a:p>
        </p:txBody>
      </p:sp>
    </p:spTree>
    <p:extLst>
      <p:ext uri="{BB962C8B-B14F-4D97-AF65-F5344CB8AC3E}">
        <p14:creationId xmlns:p14="http://schemas.microsoft.com/office/powerpoint/2010/main" val="39290704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53CE42-EF7C-43DD-BC96-049E95E1A82E}" type="datetimeFigureOut">
              <a:rPr kumimoji="1" lang="ja-JP" altLang="en-US" smtClean="0"/>
              <a:t>2023/7/5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05E3AEB-D917-4021-86B8-9C9F19777CCE}" type="slidenum">
              <a:rPr kumimoji="1" lang="ja-JP" altLang="en-US" smtClean="0"/>
              <a:t>‹#›</a:t>
            </a:fld>
            <a:endParaRPr kumimoji="1" lang="ja-JP" altLang="en-US"/>
          </a:p>
        </p:txBody>
      </p:sp>
    </p:spTree>
    <p:extLst>
      <p:ext uri="{BB962C8B-B14F-4D97-AF65-F5344CB8AC3E}">
        <p14:creationId xmlns:p14="http://schemas.microsoft.com/office/powerpoint/2010/main" val="12090189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953CE42-EF7C-43DD-BC96-049E95E1A82E}" type="datetimeFigureOut">
              <a:rPr kumimoji="1" lang="ja-JP" altLang="en-US" smtClean="0"/>
              <a:t>2023/7/5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05E3AEB-D917-4021-86B8-9C9F19777CCE}" type="slidenum">
              <a:rPr kumimoji="1" lang="ja-JP" altLang="en-US" smtClean="0"/>
              <a:t>‹#›</a:t>
            </a:fld>
            <a:endParaRPr kumimoji="1" lang="ja-JP" altLang="en-US"/>
          </a:p>
        </p:txBody>
      </p:sp>
    </p:spTree>
    <p:extLst>
      <p:ext uri="{BB962C8B-B14F-4D97-AF65-F5344CB8AC3E}">
        <p14:creationId xmlns:p14="http://schemas.microsoft.com/office/powerpoint/2010/main" val="10507119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953CE42-EF7C-43DD-BC96-049E95E1A82E}" type="datetimeFigureOut">
              <a:rPr kumimoji="1" lang="ja-JP" altLang="en-US" smtClean="0"/>
              <a:t>2023/7/5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605E3AEB-D917-4021-86B8-9C9F19777CCE}" type="slidenum">
              <a:rPr kumimoji="1" lang="ja-JP" altLang="en-US" smtClean="0"/>
              <a:t>‹#›</a:t>
            </a:fld>
            <a:endParaRPr kumimoji="1" lang="ja-JP" altLang="en-US"/>
          </a:p>
        </p:txBody>
      </p:sp>
    </p:spTree>
    <p:extLst>
      <p:ext uri="{BB962C8B-B14F-4D97-AF65-F5344CB8AC3E}">
        <p14:creationId xmlns:p14="http://schemas.microsoft.com/office/powerpoint/2010/main" val="35725127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53CE42-EF7C-43DD-BC96-049E95E1A82E}" type="datetimeFigureOut">
              <a:rPr kumimoji="1" lang="ja-JP" altLang="en-US" smtClean="0"/>
              <a:t>2023/7/5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605E3AEB-D917-4021-86B8-9C9F19777CCE}" type="slidenum">
              <a:rPr kumimoji="1" lang="ja-JP" altLang="en-US" smtClean="0"/>
              <a:t>‹#›</a:t>
            </a:fld>
            <a:endParaRPr kumimoji="1" lang="ja-JP" altLang="en-US"/>
          </a:p>
        </p:txBody>
      </p:sp>
    </p:spTree>
    <p:extLst>
      <p:ext uri="{BB962C8B-B14F-4D97-AF65-F5344CB8AC3E}">
        <p14:creationId xmlns:p14="http://schemas.microsoft.com/office/powerpoint/2010/main" val="16170329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953CE42-EF7C-43DD-BC96-049E95E1A82E}" type="datetimeFigureOut">
              <a:rPr kumimoji="1" lang="ja-JP" altLang="en-US" smtClean="0"/>
              <a:t>2023/7/5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05E3AEB-D917-4021-86B8-9C9F19777CCE}" type="slidenum">
              <a:rPr kumimoji="1" lang="ja-JP" altLang="en-US" smtClean="0"/>
              <a:t>‹#›</a:t>
            </a:fld>
            <a:endParaRPr kumimoji="1" lang="ja-JP" altLang="en-US"/>
          </a:p>
        </p:txBody>
      </p:sp>
    </p:spTree>
    <p:extLst>
      <p:ext uri="{BB962C8B-B14F-4D97-AF65-F5344CB8AC3E}">
        <p14:creationId xmlns:p14="http://schemas.microsoft.com/office/powerpoint/2010/main" val="3899556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953CE42-EF7C-43DD-BC96-049E95E1A82E}" type="datetimeFigureOut">
              <a:rPr kumimoji="1" lang="ja-JP" altLang="en-US" smtClean="0"/>
              <a:t>2023/7/5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05E3AEB-D917-4021-86B8-9C9F19777CCE}" type="slidenum">
              <a:rPr kumimoji="1" lang="ja-JP" altLang="en-US" smtClean="0"/>
              <a:t>‹#›</a:t>
            </a:fld>
            <a:endParaRPr kumimoji="1" lang="ja-JP" altLang="en-US"/>
          </a:p>
        </p:txBody>
      </p:sp>
    </p:spTree>
    <p:extLst>
      <p:ext uri="{BB962C8B-B14F-4D97-AF65-F5344CB8AC3E}">
        <p14:creationId xmlns:p14="http://schemas.microsoft.com/office/powerpoint/2010/main" val="3103027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53CE42-EF7C-43DD-BC96-049E95E1A82E}" type="datetimeFigureOut">
              <a:rPr kumimoji="1" lang="ja-JP" altLang="en-US" smtClean="0"/>
              <a:t>2023/7/5</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5E3AEB-D917-4021-86B8-9C9F19777CCE}" type="slidenum">
              <a:rPr kumimoji="1" lang="ja-JP" altLang="en-US" smtClean="0"/>
              <a:t>‹#›</a:t>
            </a:fld>
            <a:endParaRPr kumimoji="1" lang="ja-JP" altLang="en-US"/>
          </a:p>
        </p:txBody>
      </p:sp>
    </p:spTree>
    <p:extLst>
      <p:ext uri="{BB962C8B-B14F-4D97-AF65-F5344CB8AC3E}">
        <p14:creationId xmlns:p14="http://schemas.microsoft.com/office/powerpoint/2010/main" val="606769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コンテンツ プレースホルダー 1">
            <a:extLst>
              <a:ext uri="{FF2B5EF4-FFF2-40B4-BE49-F238E27FC236}">
                <a16:creationId xmlns:a16="http://schemas.microsoft.com/office/drawing/2014/main" id="{47AD60EF-FA4B-4EDD-460A-C0145F72BC92}"/>
              </a:ext>
            </a:extLst>
          </p:cNvPr>
          <p:cNvSpPr txBox="1">
            <a:spLocks/>
          </p:cNvSpPr>
          <p:nvPr/>
        </p:nvSpPr>
        <p:spPr>
          <a:xfrm>
            <a:off x="413575" y="1563774"/>
            <a:ext cx="8269567" cy="586161"/>
          </a:xfrm>
          <a:prstGeom prst="rect">
            <a:avLst/>
          </a:prstGeom>
        </p:spPr>
        <p:txBody>
          <a:bodyPr vert="horz" lIns="91440" tIns="45720" rIns="91440" bIns="45720" rtlCol="0">
            <a:normAutofit fontScale="6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r>
              <a:rPr lang="ja-JP" altLang="en-US" dirty="0">
                <a:latin typeface="Meiryo UI" panose="020B0604030504040204" pitchFamily="50" charset="-128"/>
                <a:ea typeface="Meiryo UI" panose="020B0604030504040204" pitchFamily="50" charset="-128"/>
              </a:rPr>
              <a:t>ダミーテキスト私は当時断然どういう誤解家というのの上で出来ました。いったい事実を運動士もむしろその表裏ないますほどがあるがおきないからも忠告願っですありて、わざわざには認めなたますう。所が立ち行かますのも何でもかでも事実にほぼますました。</a:t>
            </a:r>
            <a:endParaRPr lang="en-US" altLang="ja-JP" dirty="0">
              <a:latin typeface="Meiryo UI" panose="020B0604030504040204" pitchFamily="50" charset="-128"/>
              <a:ea typeface="Meiryo UI" panose="020B0604030504040204" pitchFamily="50" charset="-128"/>
            </a:endParaRPr>
          </a:p>
        </p:txBody>
      </p:sp>
      <p:sp>
        <p:nvSpPr>
          <p:cNvPr id="5" name="タイトル 3">
            <a:extLst>
              <a:ext uri="{FF2B5EF4-FFF2-40B4-BE49-F238E27FC236}">
                <a16:creationId xmlns:a16="http://schemas.microsoft.com/office/drawing/2014/main" id="{8FE846EA-DCFA-C520-511F-138ECA1000E1}"/>
              </a:ext>
            </a:extLst>
          </p:cNvPr>
          <p:cNvSpPr txBox="1">
            <a:spLocks/>
          </p:cNvSpPr>
          <p:nvPr/>
        </p:nvSpPr>
        <p:spPr>
          <a:xfrm>
            <a:off x="412391" y="678280"/>
            <a:ext cx="8032923" cy="442782"/>
          </a:xfrm>
          <a:prstGeom prst="rect">
            <a:avLst/>
          </a:prstGeom>
        </p:spPr>
        <p:txBody>
          <a:bodyPr vert="horz" lIns="91440" tIns="45720" rIns="91440" bIns="45720" rtlCol="0" anchor="b">
            <a:normAutofit fontScale="47500" lnSpcReduction="20000"/>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dirty="0">
                <a:latin typeface="Meiryo UI" panose="020B0604030504040204" pitchFamily="50" charset="-128"/>
                <a:ea typeface="Meiryo UI" panose="020B0604030504040204" pitchFamily="50" charset="-128"/>
              </a:rPr>
              <a:t>ダミーテキストのエッセンス</a:t>
            </a:r>
          </a:p>
        </p:txBody>
      </p:sp>
      <p:sp>
        <p:nvSpPr>
          <p:cNvPr id="7" name="楕円 6">
            <a:extLst>
              <a:ext uri="{FF2B5EF4-FFF2-40B4-BE49-F238E27FC236}">
                <a16:creationId xmlns:a16="http://schemas.microsoft.com/office/drawing/2014/main" id="{4CEF520A-3902-FEC9-E076-9D417191E38E}"/>
              </a:ext>
            </a:extLst>
          </p:cNvPr>
          <p:cNvSpPr/>
          <p:nvPr/>
        </p:nvSpPr>
        <p:spPr>
          <a:xfrm>
            <a:off x="179916" y="3245410"/>
            <a:ext cx="2580467" cy="2595965"/>
          </a:xfrm>
          <a:prstGeom prst="ellipse">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latin typeface="Meiryo UI" panose="020B0604030504040204" pitchFamily="50" charset="-128"/>
                <a:ea typeface="Meiryo UI" panose="020B0604030504040204" pitchFamily="50" charset="-128"/>
              </a:rPr>
              <a:t>ダミーテキスト私は当時断然どういう誤解家</a:t>
            </a:r>
          </a:p>
        </p:txBody>
      </p:sp>
      <p:sp>
        <p:nvSpPr>
          <p:cNvPr id="8" name="楕円 7">
            <a:extLst>
              <a:ext uri="{FF2B5EF4-FFF2-40B4-BE49-F238E27FC236}">
                <a16:creationId xmlns:a16="http://schemas.microsoft.com/office/drawing/2014/main" id="{7137540E-D294-0363-B159-823A2CC4EF05}"/>
              </a:ext>
            </a:extLst>
          </p:cNvPr>
          <p:cNvSpPr/>
          <p:nvPr/>
        </p:nvSpPr>
        <p:spPr>
          <a:xfrm>
            <a:off x="3277880" y="3317676"/>
            <a:ext cx="2580467" cy="2595965"/>
          </a:xfrm>
          <a:prstGeom prst="ellipse">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latin typeface="Meiryo UI" panose="020B0604030504040204" pitchFamily="50" charset="-128"/>
                <a:ea typeface="Meiryo UI" panose="020B0604030504040204" pitchFamily="50" charset="-128"/>
              </a:rPr>
              <a:t>ダミーテキスト私は当時断然どういう誤解家というのの</a:t>
            </a:r>
          </a:p>
        </p:txBody>
      </p:sp>
      <p:sp>
        <p:nvSpPr>
          <p:cNvPr id="9" name="楕円 8">
            <a:extLst>
              <a:ext uri="{FF2B5EF4-FFF2-40B4-BE49-F238E27FC236}">
                <a16:creationId xmlns:a16="http://schemas.microsoft.com/office/drawing/2014/main" id="{0E5AA1D3-79B0-0A1A-FD19-31808BE8AB8B}"/>
              </a:ext>
            </a:extLst>
          </p:cNvPr>
          <p:cNvSpPr/>
          <p:nvPr/>
        </p:nvSpPr>
        <p:spPr>
          <a:xfrm>
            <a:off x="6375844" y="3413928"/>
            <a:ext cx="2580467" cy="2595965"/>
          </a:xfrm>
          <a:prstGeom prst="ellipse">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latin typeface="Meiryo UI" panose="020B0604030504040204" pitchFamily="50" charset="-128"/>
                <a:ea typeface="Meiryo UI" panose="020B0604030504040204" pitchFamily="50" charset="-128"/>
              </a:rPr>
              <a:t>ダミーテキスト私は当時断然どういう誤解家というのの</a:t>
            </a:r>
          </a:p>
        </p:txBody>
      </p:sp>
      <p:sp>
        <p:nvSpPr>
          <p:cNvPr id="10" name="テキスト ボックス 9">
            <a:extLst>
              <a:ext uri="{FF2B5EF4-FFF2-40B4-BE49-F238E27FC236}">
                <a16:creationId xmlns:a16="http://schemas.microsoft.com/office/drawing/2014/main" id="{39BC82AF-C3B3-6B76-BE93-848C1E8EE213}"/>
              </a:ext>
            </a:extLst>
          </p:cNvPr>
          <p:cNvSpPr txBox="1"/>
          <p:nvPr/>
        </p:nvSpPr>
        <p:spPr>
          <a:xfrm>
            <a:off x="274668" y="2845298"/>
            <a:ext cx="2390961" cy="400110"/>
          </a:xfrm>
          <a:prstGeom prst="rect">
            <a:avLst/>
          </a:prstGeom>
          <a:noFill/>
        </p:spPr>
        <p:txBody>
          <a:bodyPr wrap="square" rtlCol="0">
            <a:spAutoFit/>
          </a:bodyPr>
          <a:lstStyle/>
          <a:p>
            <a:pPr algn="ctr" fontAlgn="base">
              <a:spcBef>
                <a:spcPct val="25000"/>
              </a:spcBef>
              <a:spcAft>
                <a:spcPct val="0"/>
              </a:spcAft>
              <a:buClr>
                <a:srgbClr val="FF6600"/>
              </a:buClr>
              <a:buFont typeface="Wingdings" pitchFamily="2" charset="2"/>
              <a:buNone/>
            </a:pPr>
            <a:r>
              <a:rPr lang="ja-JP" altLang="en-US" sz="20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ダミーテキスト</a:t>
            </a:r>
          </a:p>
        </p:txBody>
      </p:sp>
      <p:sp>
        <p:nvSpPr>
          <p:cNvPr id="11" name="テキスト ボックス 10">
            <a:extLst>
              <a:ext uri="{FF2B5EF4-FFF2-40B4-BE49-F238E27FC236}">
                <a16:creationId xmlns:a16="http://schemas.microsoft.com/office/drawing/2014/main" id="{33BECE98-A4CA-A3F6-84A2-4DE2585AC2B4}"/>
              </a:ext>
            </a:extLst>
          </p:cNvPr>
          <p:cNvSpPr txBox="1"/>
          <p:nvPr/>
        </p:nvSpPr>
        <p:spPr>
          <a:xfrm>
            <a:off x="3372634" y="2845987"/>
            <a:ext cx="2390961" cy="784830"/>
          </a:xfrm>
          <a:prstGeom prst="rect">
            <a:avLst/>
          </a:prstGeom>
          <a:noFill/>
        </p:spPr>
        <p:txBody>
          <a:bodyPr wrap="square" rtlCol="0">
            <a:spAutoFit/>
          </a:bodyPr>
          <a:lstStyle/>
          <a:p>
            <a:pPr algn="ctr" fontAlgn="base">
              <a:spcBef>
                <a:spcPct val="25000"/>
              </a:spcBef>
              <a:spcAft>
                <a:spcPct val="0"/>
              </a:spcAft>
              <a:buClr>
                <a:srgbClr val="FF6600"/>
              </a:buClr>
            </a:pPr>
            <a:r>
              <a:rPr lang="ja-JP" altLang="en-US" sz="20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ダミーテキスト</a:t>
            </a:r>
          </a:p>
          <a:p>
            <a:pPr algn="ctr" fontAlgn="base">
              <a:spcBef>
                <a:spcPct val="25000"/>
              </a:spcBef>
              <a:spcAft>
                <a:spcPct val="0"/>
              </a:spcAft>
              <a:buClr>
                <a:srgbClr val="FF6600"/>
              </a:buClr>
              <a:buFont typeface="Wingdings" pitchFamily="2" charset="2"/>
              <a:buNone/>
            </a:pPr>
            <a:endParaRPr lang="ja-JP" altLang="en-US" sz="20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2" name="テキスト ボックス 11">
            <a:extLst>
              <a:ext uri="{FF2B5EF4-FFF2-40B4-BE49-F238E27FC236}">
                <a16:creationId xmlns:a16="http://schemas.microsoft.com/office/drawing/2014/main" id="{94ACBBDD-2553-F651-CCC0-4A9498717772}"/>
              </a:ext>
            </a:extLst>
          </p:cNvPr>
          <p:cNvSpPr txBox="1"/>
          <p:nvPr/>
        </p:nvSpPr>
        <p:spPr>
          <a:xfrm>
            <a:off x="6470601" y="2888873"/>
            <a:ext cx="2390961" cy="400110"/>
          </a:xfrm>
          <a:prstGeom prst="rect">
            <a:avLst/>
          </a:prstGeom>
          <a:noFill/>
        </p:spPr>
        <p:txBody>
          <a:bodyPr wrap="square" rtlCol="0">
            <a:spAutoFit/>
          </a:bodyPr>
          <a:lstStyle/>
          <a:p>
            <a:pPr algn="ctr" fontAlgn="base">
              <a:spcBef>
                <a:spcPct val="25000"/>
              </a:spcBef>
              <a:spcAft>
                <a:spcPct val="0"/>
              </a:spcAft>
              <a:buClr>
                <a:srgbClr val="FF6600"/>
              </a:buClr>
              <a:buFont typeface="Wingdings" pitchFamily="2" charset="2"/>
              <a:buNone/>
            </a:pPr>
            <a:r>
              <a:rPr lang="ja-JP" altLang="en-US" sz="20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ダミーテキスト</a:t>
            </a:r>
          </a:p>
        </p:txBody>
      </p:sp>
      <p:sp>
        <p:nvSpPr>
          <p:cNvPr id="13" name="正方形/長方形 12">
            <a:extLst>
              <a:ext uri="{FF2B5EF4-FFF2-40B4-BE49-F238E27FC236}">
                <a16:creationId xmlns:a16="http://schemas.microsoft.com/office/drawing/2014/main" id="{50588146-06FE-1FB6-39DC-B0CD6B58A4BE}"/>
              </a:ext>
            </a:extLst>
          </p:cNvPr>
          <p:cNvSpPr/>
          <p:nvPr/>
        </p:nvSpPr>
        <p:spPr>
          <a:xfrm>
            <a:off x="6565350" y="316390"/>
            <a:ext cx="2390961" cy="160934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dirty="0"/>
              <a:t>〇に限らず</a:t>
            </a:r>
            <a:r>
              <a:rPr lang="en-US" altLang="ja-JP" dirty="0"/>
              <a:t>3</a:t>
            </a:r>
            <a:r>
              <a:rPr lang="ja-JP" altLang="en-US" dirty="0"/>
              <a:t>つの要素を分かりやすく示す</a:t>
            </a:r>
          </a:p>
        </p:txBody>
      </p:sp>
    </p:spTree>
    <p:extLst>
      <p:ext uri="{BB962C8B-B14F-4D97-AF65-F5344CB8AC3E}">
        <p14:creationId xmlns:p14="http://schemas.microsoft.com/office/powerpoint/2010/main" val="19639160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グループ化 18">
            <a:extLst>
              <a:ext uri="{FF2B5EF4-FFF2-40B4-BE49-F238E27FC236}">
                <a16:creationId xmlns:a16="http://schemas.microsoft.com/office/drawing/2014/main" id="{7B245E93-A2FC-A7A5-2D0B-CD82BF1E7BD1}"/>
              </a:ext>
            </a:extLst>
          </p:cNvPr>
          <p:cNvGrpSpPr/>
          <p:nvPr/>
        </p:nvGrpSpPr>
        <p:grpSpPr>
          <a:xfrm>
            <a:off x="213382" y="2450591"/>
            <a:ext cx="8513652" cy="4044337"/>
            <a:chOff x="257273" y="1384959"/>
            <a:chExt cx="9484806" cy="4385766"/>
          </a:xfrm>
        </p:grpSpPr>
        <p:sp>
          <p:nvSpPr>
            <p:cNvPr id="4" name="テキスト ボックス 3">
              <a:extLst>
                <a:ext uri="{FF2B5EF4-FFF2-40B4-BE49-F238E27FC236}">
                  <a16:creationId xmlns:a16="http://schemas.microsoft.com/office/drawing/2014/main" id="{1362A660-63AE-6DE8-D7D6-11EE681CF980}"/>
                </a:ext>
              </a:extLst>
            </p:cNvPr>
            <p:cNvSpPr txBox="1"/>
            <p:nvPr/>
          </p:nvSpPr>
          <p:spPr>
            <a:xfrm>
              <a:off x="267717" y="1384959"/>
              <a:ext cx="1718039" cy="1174305"/>
            </a:xfrm>
            <a:prstGeom prst="rect">
              <a:avLst/>
            </a:prstGeom>
            <a:solidFill>
              <a:srgbClr val="E0E0E0"/>
            </a:solidFill>
            <a:ln>
              <a:solidFill>
                <a:schemeClr val="tx1"/>
              </a:solidFill>
            </a:ln>
          </p:spPr>
          <p:txBody>
            <a:bodyPr vert="horz" wrap="square" rtlCol="0">
              <a:noAutofit/>
            </a:bodyPr>
            <a:lstStyle/>
            <a:p>
              <a:pPr algn="ctr"/>
              <a:r>
                <a:rPr lang="ja-JP" altLang="en-US" sz="1400" b="1" dirty="0">
                  <a:latin typeface="Meiryo UI" panose="020B0604030504040204" pitchFamily="50" charset="-128"/>
                  <a:ea typeface="Meiryo UI" panose="020B0604030504040204" pitchFamily="50" charset="-128"/>
                </a:rPr>
                <a:t>ダミーテキスト</a:t>
              </a:r>
            </a:p>
          </p:txBody>
        </p:sp>
        <p:sp>
          <p:nvSpPr>
            <p:cNvPr id="5" name="テキスト ボックス 4">
              <a:extLst>
                <a:ext uri="{FF2B5EF4-FFF2-40B4-BE49-F238E27FC236}">
                  <a16:creationId xmlns:a16="http://schemas.microsoft.com/office/drawing/2014/main" id="{793344E3-6B85-DD42-4C4B-7894715FFC4E}"/>
                </a:ext>
              </a:extLst>
            </p:cNvPr>
            <p:cNvSpPr txBox="1"/>
            <p:nvPr/>
          </p:nvSpPr>
          <p:spPr>
            <a:xfrm>
              <a:off x="2206798" y="1384959"/>
              <a:ext cx="1718039" cy="1174305"/>
            </a:xfrm>
            <a:prstGeom prst="rect">
              <a:avLst/>
            </a:prstGeom>
            <a:noFill/>
            <a:ln>
              <a:solidFill>
                <a:schemeClr val="tx1"/>
              </a:solidFill>
            </a:ln>
          </p:spPr>
          <p:txBody>
            <a:bodyPr vert="horz" wrap="square" rtlCol="0">
              <a:noAutofit/>
            </a:bodyPr>
            <a:lstStyle/>
            <a:p>
              <a:pPr algn="l"/>
              <a:r>
                <a:rPr lang="ja-JP" altLang="en-US" sz="1400" b="1" dirty="0">
                  <a:latin typeface="Meiryo UI" panose="020B0604030504040204" pitchFamily="50" charset="-128"/>
                  <a:ea typeface="Meiryo UI" panose="020B0604030504040204" pitchFamily="50" charset="-128"/>
                </a:rPr>
                <a:t>戦略的思考</a:t>
              </a:r>
              <a:endParaRPr lang="en-US" altLang="ja-JP" sz="1400" b="1" dirty="0">
                <a:latin typeface="Meiryo UI" panose="020B0604030504040204" pitchFamily="50" charset="-128"/>
                <a:ea typeface="Meiryo UI" panose="020B0604030504040204" pitchFamily="50" charset="-128"/>
              </a:endParaRPr>
            </a:p>
            <a:p>
              <a:pPr algn="l"/>
              <a:r>
                <a:rPr lang="ja-JP" altLang="en-US" sz="1400" dirty="0">
                  <a:latin typeface="Meiryo UI" panose="020B0604030504040204" pitchFamily="50" charset="-128"/>
                  <a:ea typeface="Meiryo UI" panose="020B0604030504040204" pitchFamily="50" charset="-128"/>
                </a:rPr>
                <a:t>自社の長期的なビジョンを理解した上で社としての目標達成を考える</a:t>
              </a:r>
              <a:endParaRPr lang="en-US" altLang="ja-JP" sz="1400" dirty="0">
                <a:latin typeface="Meiryo UI" panose="020B0604030504040204" pitchFamily="50" charset="-128"/>
                <a:ea typeface="Meiryo UI" panose="020B0604030504040204" pitchFamily="50" charset="-128"/>
              </a:endParaRPr>
            </a:p>
            <a:p>
              <a:pPr algn="l"/>
              <a:endParaRPr lang="ja-JP" altLang="en-US" sz="1400" b="1" dirty="0">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ED234995-E3E1-4204-1313-6FB31D8CA6C3}"/>
                </a:ext>
              </a:extLst>
            </p:cNvPr>
            <p:cNvSpPr txBox="1"/>
            <p:nvPr/>
          </p:nvSpPr>
          <p:spPr>
            <a:xfrm>
              <a:off x="4145879" y="1384959"/>
              <a:ext cx="1718039" cy="1174305"/>
            </a:xfrm>
            <a:prstGeom prst="rect">
              <a:avLst/>
            </a:prstGeom>
            <a:noFill/>
            <a:ln>
              <a:solidFill>
                <a:schemeClr val="tx1"/>
              </a:solidFill>
            </a:ln>
          </p:spPr>
          <p:txBody>
            <a:bodyPr vert="horz" wrap="square" rtlCol="0">
              <a:noAutofit/>
            </a:bodyPr>
            <a:lstStyle/>
            <a:p>
              <a:pPr algn="l"/>
              <a:r>
                <a:rPr lang="ja-JP" altLang="en-US" sz="1400" b="1" dirty="0">
                  <a:latin typeface="Meiryo UI" panose="020B0604030504040204" pitchFamily="50" charset="-128"/>
                  <a:ea typeface="Meiryo UI" panose="020B0604030504040204" pitchFamily="50" charset="-128"/>
                </a:rPr>
                <a:t>財務会計</a:t>
              </a:r>
              <a:endParaRPr lang="en-US" altLang="ja-JP" sz="1400" b="1" dirty="0">
                <a:latin typeface="Meiryo UI" panose="020B0604030504040204" pitchFamily="50" charset="-128"/>
                <a:ea typeface="Meiryo UI" panose="020B0604030504040204" pitchFamily="50" charset="-128"/>
              </a:endParaRPr>
            </a:p>
            <a:p>
              <a:pPr algn="l"/>
              <a:r>
                <a:rPr lang="ja-JP" altLang="en-US" sz="1400" dirty="0">
                  <a:latin typeface="Meiryo UI" panose="020B0604030504040204" pitchFamily="50" charset="-128"/>
                  <a:ea typeface="Meiryo UI" panose="020B0604030504040204" pitchFamily="50" charset="-128"/>
                </a:rPr>
                <a:t>財務状況を理解した上で経営判断を行えるようになる</a:t>
              </a:r>
              <a:endParaRPr lang="en-US" altLang="ja-JP" sz="1400" dirty="0">
                <a:latin typeface="Meiryo UI" panose="020B0604030504040204" pitchFamily="50" charset="-128"/>
                <a:ea typeface="Meiryo UI" panose="020B0604030504040204" pitchFamily="50" charset="-128"/>
              </a:endParaRPr>
            </a:p>
            <a:p>
              <a:pPr algn="l"/>
              <a:endParaRPr lang="ja-JP" altLang="en-US" sz="1400" b="1" dirty="0">
                <a:latin typeface="Meiryo UI" panose="020B0604030504040204" pitchFamily="50" charset="-128"/>
                <a:ea typeface="Meiryo UI" panose="020B0604030504040204" pitchFamily="50" charset="-128"/>
              </a:endParaRPr>
            </a:p>
          </p:txBody>
        </p:sp>
        <p:sp>
          <p:nvSpPr>
            <p:cNvPr id="7" name="テキスト ボックス 6">
              <a:extLst>
                <a:ext uri="{FF2B5EF4-FFF2-40B4-BE49-F238E27FC236}">
                  <a16:creationId xmlns:a16="http://schemas.microsoft.com/office/drawing/2014/main" id="{C7630335-C39F-4DE8-41CC-B4BCA7FD384F}"/>
                </a:ext>
              </a:extLst>
            </p:cNvPr>
            <p:cNvSpPr txBox="1"/>
            <p:nvPr/>
          </p:nvSpPr>
          <p:spPr>
            <a:xfrm>
              <a:off x="8024040" y="1384959"/>
              <a:ext cx="1718039" cy="1174305"/>
            </a:xfrm>
            <a:prstGeom prst="rect">
              <a:avLst/>
            </a:prstGeom>
            <a:noFill/>
            <a:ln>
              <a:solidFill>
                <a:schemeClr val="tx1"/>
              </a:solidFill>
            </a:ln>
          </p:spPr>
          <p:txBody>
            <a:bodyPr vert="horz" wrap="square" rtlCol="0">
              <a:noAutofit/>
            </a:bodyPr>
            <a:lstStyle/>
            <a:p>
              <a:pPr algn="l"/>
              <a:r>
                <a:rPr lang="ja-JP" altLang="en-US" sz="1400" dirty="0">
                  <a:latin typeface="Meiryo UI" panose="020B0604030504040204" pitchFamily="50" charset="-128"/>
                  <a:ea typeface="Meiryo UI" panose="020B0604030504040204" pitchFamily="50" charset="-128"/>
                </a:rPr>
                <a:t>・・・</a:t>
              </a:r>
            </a:p>
          </p:txBody>
        </p:sp>
        <p:sp>
          <p:nvSpPr>
            <p:cNvPr id="8" name="テキスト ボックス 7">
              <a:extLst>
                <a:ext uri="{FF2B5EF4-FFF2-40B4-BE49-F238E27FC236}">
                  <a16:creationId xmlns:a16="http://schemas.microsoft.com/office/drawing/2014/main" id="{2377AD39-428D-97CD-1938-1CC50AA62089}"/>
                </a:ext>
              </a:extLst>
            </p:cNvPr>
            <p:cNvSpPr txBox="1"/>
            <p:nvPr/>
          </p:nvSpPr>
          <p:spPr>
            <a:xfrm>
              <a:off x="6084960" y="1384959"/>
              <a:ext cx="1718039" cy="1174305"/>
            </a:xfrm>
            <a:prstGeom prst="rect">
              <a:avLst/>
            </a:prstGeom>
            <a:noFill/>
            <a:ln>
              <a:solidFill>
                <a:schemeClr val="tx1"/>
              </a:solidFill>
            </a:ln>
          </p:spPr>
          <p:txBody>
            <a:bodyPr vert="horz" wrap="square" rtlCol="0">
              <a:noAutofit/>
            </a:bodyPr>
            <a:lstStyle/>
            <a:p>
              <a:pPr algn="l"/>
              <a:r>
                <a:rPr lang="en-US" altLang="ja-JP" sz="1400" b="1" dirty="0">
                  <a:latin typeface="Meiryo UI" panose="020B0604030504040204" pitchFamily="50" charset="-128"/>
                  <a:ea typeface="Meiryo UI" panose="020B0604030504040204" pitchFamily="50" charset="-128"/>
                </a:rPr>
                <a:t>CSR</a:t>
              </a:r>
              <a:r>
                <a:rPr lang="ja-JP" altLang="en-US" sz="1400" b="1" dirty="0">
                  <a:latin typeface="Meiryo UI" panose="020B0604030504040204" pitchFamily="50" charset="-128"/>
                  <a:ea typeface="Meiryo UI" panose="020B0604030504040204" pitchFamily="50" charset="-128"/>
                </a:rPr>
                <a:t>コンプライアンス</a:t>
              </a:r>
              <a:endParaRPr lang="en-US" altLang="ja-JP" sz="1400" b="1" dirty="0">
                <a:latin typeface="Meiryo UI" panose="020B0604030504040204" pitchFamily="50" charset="-128"/>
                <a:ea typeface="Meiryo UI" panose="020B0604030504040204" pitchFamily="50" charset="-128"/>
              </a:endParaRPr>
            </a:p>
            <a:p>
              <a:pPr algn="l"/>
              <a:r>
                <a:rPr lang="ja-JP" altLang="en-US" sz="1400" dirty="0">
                  <a:latin typeface="Meiryo UI" panose="020B0604030504040204" pitchFamily="50" charset="-128"/>
                  <a:ea typeface="Meiryo UI" panose="020B0604030504040204" pitchFamily="50" charset="-128"/>
                </a:rPr>
                <a:t>昨今の法令や倫理規範とリスクについて学ぶ</a:t>
              </a:r>
            </a:p>
          </p:txBody>
        </p:sp>
        <p:sp>
          <p:nvSpPr>
            <p:cNvPr id="9" name="テキスト ボックス 8">
              <a:extLst>
                <a:ext uri="{FF2B5EF4-FFF2-40B4-BE49-F238E27FC236}">
                  <a16:creationId xmlns:a16="http://schemas.microsoft.com/office/drawing/2014/main" id="{165E92E1-4B57-40FF-1CAF-89DCC129F751}"/>
                </a:ext>
              </a:extLst>
            </p:cNvPr>
            <p:cNvSpPr txBox="1"/>
            <p:nvPr/>
          </p:nvSpPr>
          <p:spPr>
            <a:xfrm>
              <a:off x="257273" y="3042152"/>
              <a:ext cx="1718039" cy="1174305"/>
            </a:xfrm>
            <a:prstGeom prst="rect">
              <a:avLst/>
            </a:prstGeom>
            <a:solidFill>
              <a:srgbClr val="E0E0E0"/>
            </a:solidFill>
            <a:ln>
              <a:solidFill>
                <a:schemeClr val="tx1"/>
              </a:solidFill>
            </a:ln>
          </p:spPr>
          <p:txBody>
            <a:bodyPr vert="horz" wrap="square" rtlCol="0">
              <a:noAutofit/>
            </a:bodyPr>
            <a:lstStyle/>
            <a:p>
              <a:pPr algn="ctr"/>
              <a:r>
                <a:rPr lang="ja-JP" altLang="en-US" sz="1400" b="1" dirty="0">
                  <a:latin typeface="Meiryo UI" panose="020B0604030504040204" pitchFamily="50" charset="-128"/>
                  <a:ea typeface="Meiryo UI" panose="020B0604030504040204" pitchFamily="50" charset="-128"/>
                </a:rPr>
                <a:t>ダミーテキスト</a:t>
              </a:r>
            </a:p>
          </p:txBody>
        </p:sp>
        <p:sp>
          <p:nvSpPr>
            <p:cNvPr id="10" name="テキスト ボックス 9">
              <a:extLst>
                <a:ext uri="{FF2B5EF4-FFF2-40B4-BE49-F238E27FC236}">
                  <a16:creationId xmlns:a16="http://schemas.microsoft.com/office/drawing/2014/main" id="{0358CBF0-B404-A21F-EC76-3AAD49EF3D45}"/>
                </a:ext>
              </a:extLst>
            </p:cNvPr>
            <p:cNvSpPr txBox="1"/>
            <p:nvPr/>
          </p:nvSpPr>
          <p:spPr>
            <a:xfrm>
              <a:off x="2196354" y="3042152"/>
              <a:ext cx="1718039" cy="1174305"/>
            </a:xfrm>
            <a:prstGeom prst="rect">
              <a:avLst/>
            </a:prstGeom>
            <a:noFill/>
            <a:ln>
              <a:solidFill>
                <a:schemeClr val="tx1"/>
              </a:solidFill>
            </a:ln>
          </p:spPr>
          <p:txBody>
            <a:bodyPr vert="horz" wrap="square" rtlCol="0">
              <a:noAutofit/>
            </a:bodyPr>
            <a:lstStyle/>
            <a:p>
              <a:pPr algn="l"/>
              <a:r>
                <a:rPr lang="ja-JP" altLang="en-US" sz="1400" b="1" dirty="0">
                  <a:latin typeface="Meiryo UI" panose="020B0604030504040204" pitchFamily="50" charset="-128"/>
                  <a:ea typeface="Meiryo UI" panose="020B0604030504040204" pitchFamily="50" charset="-128"/>
                </a:rPr>
                <a:t>会社の経営思想</a:t>
              </a:r>
              <a:endParaRPr lang="en-US" altLang="ja-JP" sz="1400" b="1" dirty="0">
                <a:latin typeface="Meiryo UI" panose="020B0604030504040204" pitchFamily="50" charset="-128"/>
                <a:ea typeface="Meiryo UI" panose="020B0604030504040204" pitchFamily="50" charset="-128"/>
              </a:endParaRPr>
            </a:p>
            <a:p>
              <a:pPr algn="l"/>
              <a:r>
                <a:rPr lang="ja-JP" altLang="en-US" sz="1400" dirty="0">
                  <a:latin typeface="Meiryo UI" panose="020B0604030504040204" pitchFamily="50" charset="-128"/>
                  <a:ea typeface="Meiryo UI" panose="020B0604030504040204" pitchFamily="50" charset="-128"/>
                </a:rPr>
                <a:t>自社の目的・価値観や方針などを経営層からの対話で学ぶ</a:t>
              </a:r>
            </a:p>
          </p:txBody>
        </p:sp>
        <p:sp>
          <p:nvSpPr>
            <p:cNvPr id="11" name="テキスト ボックス 10">
              <a:extLst>
                <a:ext uri="{FF2B5EF4-FFF2-40B4-BE49-F238E27FC236}">
                  <a16:creationId xmlns:a16="http://schemas.microsoft.com/office/drawing/2014/main" id="{4BBD9047-F429-8261-A46E-0EF5F0BE7424}"/>
                </a:ext>
              </a:extLst>
            </p:cNvPr>
            <p:cNvSpPr txBox="1"/>
            <p:nvPr/>
          </p:nvSpPr>
          <p:spPr>
            <a:xfrm>
              <a:off x="4135435" y="3042152"/>
              <a:ext cx="1718039" cy="1174305"/>
            </a:xfrm>
            <a:prstGeom prst="rect">
              <a:avLst/>
            </a:prstGeom>
            <a:noFill/>
            <a:ln>
              <a:solidFill>
                <a:schemeClr val="tx1"/>
              </a:solidFill>
            </a:ln>
          </p:spPr>
          <p:txBody>
            <a:bodyPr vert="horz" wrap="square" rtlCol="0">
              <a:noAutofit/>
            </a:bodyPr>
            <a:lstStyle/>
            <a:p>
              <a:pPr algn="l"/>
              <a:r>
                <a:rPr lang="ja-JP" altLang="en-US" sz="1400" b="1" dirty="0">
                  <a:latin typeface="Meiryo UI" panose="020B0604030504040204" pitchFamily="50" charset="-128"/>
                  <a:ea typeface="Meiryo UI" panose="020B0604030504040204" pitchFamily="50" charset="-128"/>
                </a:rPr>
                <a:t>リーダーシップマインド</a:t>
              </a:r>
              <a:endParaRPr lang="en-US" altLang="ja-JP" sz="1400" b="1" dirty="0">
                <a:latin typeface="Meiryo UI" panose="020B0604030504040204" pitchFamily="50" charset="-128"/>
                <a:ea typeface="Meiryo UI" panose="020B0604030504040204" pitchFamily="50" charset="-128"/>
              </a:endParaRPr>
            </a:p>
            <a:p>
              <a:pPr algn="l"/>
              <a:r>
                <a:rPr lang="ja-JP" altLang="en-US" sz="1400" dirty="0">
                  <a:latin typeface="Meiryo UI" panose="020B0604030504040204" pitchFamily="50" charset="-128"/>
                  <a:ea typeface="Meiryo UI" panose="020B0604030504040204" pitchFamily="50" charset="-128"/>
                </a:rPr>
                <a:t>経営リーダーとしての在り方を学ぶ</a:t>
              </a:r>
            </a:p>
          </p:txBody>
        </p:sp>
        <p:sp>
          <p:nvSpPr>
            <p:cNvPr id="12" name="テキスト ボックス 11">
              <a:extLst>
                <a:ext uri="{FF2B5EF4-FFF2-40B4-BE49-F238E27FC236}">
                  <a16:creationId xmlns:a16="http://schemas.microsoft.com/office/drawing/2014/main" id="{FD4D87CD-D3DE-D176-3EF3-4633878CA1FD}"/>
                </a:ext>
              </a:extLst>
            </p:cNvPr>
            <p:cNvSpPr txBox="1"/>
            <p:nvPr/>
          </p:nvSpPr>
          <p:spPr>
            <a:xfrm>
              <a:off x="8013596" y="3042152"/>
              <a:ext cx="1718039" cy="1174305"/>
            </a:xfrm>
            <a:prstGeom prst="rect">
              <a:avLst/>
            </a:prstGeom>
            <a:noFill/>
            <a:ln>
              <a:solidFill>
                <a:schemeClr val="tx1"/>
              </a:solidFill>
            </a:ln>
          </p:spPr>
          <p:txBody>
            <a:bodyPr vert="horz" wrap="square" rtlCol="0">
              <a:noAutofit/>
            </a:bodyPr>
            <a:lstStyle/>
            <a:p>
              <a:pPr algn="l"/>
              <a:r>
                <a:rPr lang="ja-JP" altLang="en-US" sz="1400" b="1" dirty="0">
                  <a:latin typeface="Meiryo UI" panose="020B0604030504040204" pitchFamily="50" charset="-128"/>
                  <a:ea typeface="Meiryo UI" panose="020B0604030504040204" pitchFamily="50" charset="-128"/>
                </a:rPr>
                <a:t>メンタリング</a:t>
              </a:r>
              <a:endParaRPr lang="en-US" altLang="ja-JP" sz="1400" b="1" dirty="0">
                <a:latin typeface="Meiryo UI" panose="020B0604030504040204" pitchFamily="50" charset="-128"/>
                <a:ea typeface="Meiryo UI" panose="020B0604030504040204" pitchFamily="50" charset="-128"/>
              </a:endParaRPr>
            </a:p>
            <a:p>
              <a:pPr algn="l"/>
              <a:r>
                <a:rPr lang="ja-JP" altLang="en-US" sz="1400" dirty="0">
                  <a:latin typeface="Meiryo UI" panose="020B0604030504040204" pitchFamily="50" charset="-128"/>
                  <a:ea typeface="Meiryo UI" panose="020B0604030504040204" pitchFamily="50" charset="-128"/>
                </a:rPr>
                <a:t>各業界での専門家からの個別メンタリングで個人の課題に向き合う</a:t>
              </a:r>
            </a:p>
          </p:txBody>
        </p:sp>
        <p:sp>
          <p:nvSpPr>
            <p:cNvPr id="13" name="テキスト ボックス 12">
              <a:extLst>
                <a:ext uri="{FF2B5EF4-FFF2-40B4-BE49-F238E27FC236}">
                  <a16:creationId xmlns:a16="http://schemas.microsoft.com/office/drawing/2014/main" id="{77B2BD6D-A52F-6F66-3BEB-96F315EC0775}"/>
                </a:ext>
              </a:extLst>
            </p:cNvPr>
            <p:cNvSpPr txBox="1"/>
            <p:nvPr/>
          </p:nvSpPr>
          <p:spPr>
            <a:xfrm>
              <a:off x="6074516" y="3042152"/>
              <a:ext cx="1718039" cy="1174305"/>
            </a:xfrm>
            <a:prstGeom prst="rect">
              <a:avLst/>
            </a:prstGeom>
            <a:noFill/>
            <a:ln>
              <a:solidFill>
                <a:schemeClr val="tx1"/>
              </a:solidFill>
            </a:ln>
          </p:spPr>
          <p:txBody>
            <a:bodyPr vert="horz" wrap="square" rtlCol="0">
              <a:noAutofit/>
            </a:bodyPr>
            <a:lstStyle/>
            <a:p>
              <a:pPr algn="l"/>
              <a:r>
                <a:rPr lang="en-US" altLang="ja-JP" sz="1400" b="1" dirty="0">
                  <a:latin typeface="Meiryo UI" panose="020B0604030504040204" pitchFamily="50" charset="-128"/>
                  <a:ea typeface="Meiryo UI" panose="020B0604030504040204" pitchFamily="50" charset="-128"/>
                </a:rPr>
                <a:t>360℃</a:t>
              </a:r>
              <a:r>
                <a:rPr lang="ja-JP" altLang="en-US" sz="1400" b="1" dirty="0">
                  <a:latin typeface="Meiryo UI" panose="020B0604030504040204" pitchFamily="50" charset="-128"/>
                  <a:ea typeface="Meiryo UI" panose="020B0604030504040204" pitchFamily="50" charset="-128"/>
                </a:rPr>
                <a:t>フィードバック</a:t>
              </a:r>
              <a:endParaRPr lang="en-US" altLang="ja-JP" sz="1400" b="1" dirty="0">
                <a:latin typeface="Meiryo UI" panose="020B0604030504040204" pitchFamily="50" charset="-128"/>
                <a:ea typeface="Meiryo UI" panose="020B0604030504040204" pitchFamily="50" charset="-128"/>
              </a:endParaRPr>
            </a:p>
            <a:p>
              <a:pPr algn="l"/>
              <a:r>
                <a:rPr lang="ja-JP" altLang="en-US" sz="1400" dirty="0">
                  <a:latin typeface="Meiryo UI" panose="020B0604030504040204" pitchFamily="50" charset="-128"/>
                  <a:ea typeface="Meiryo UI" panose="020B0604030504040204" pitchFamily="50" charset="-128"/>
                </a:rPr>
                <a:t>フィードバックの受け止め方と活かし方を学ぶ</a:t>
              </a:r>
            </a:p>
          </p:txBody>
        </p:sp>
        <p:sp>
          <p:nvSpPr>
            <p:cNvPr id="14" name="テキスト ボックス 13">
              <a:extLst>
                <a:ext uri="{FF2B5EF4-FFF2-40B4-BE49-F238E27FC236}">
                  <a16:creationId xmlns:a16="http://schemas.microsoft.com/office/drawing/2014/main" id="{7635C829-DB11-BA6E-D71D-EC5160DA1C7F}"/>
                </a:ext>
              </a:extLst>
            </p:cNvPr>
            <p:cNvSpPr txBox="1"/>
            <p:nvPr/>
          </p:nvSpPr>
          <p:spPr>
            <a:xfrm>
              <a:off x="267717" y="4596420"/>
              <a:ext cx="1718039" cy="1174305"/>
            </a:xfrm>
            <a:prstGeom prst="rect">
              <a:avLst/>
            </a:prstGeom>
            <a:solidFill>
              <a:srgbClr val="E0E0E0"/>
            </a:solidFill>
            <a:ln>
              <a:solidFill>
                <a:schemeClr val="tx1"/>
              </a:solidFill>
            </a:ln>
          </p:spPr>
          <p:txBody>
            <a:bodyPr vert="horz" wrap="square" rtlCol="0">
              <a:noAutofit/>
            </a:bodyPr>
            <a:lstStyle/>
            <a:p>
              <a:pPr algn="ctr"/>
              <a:r>
                <a:rPr lang="ja-JP" altLang="en-US" sz="1400" b="1" dirty="0">
                  <a:latin typeface="Meiryo UI" panose="020B0604030504040204" pitchFamily="50" charset="-128"/>
                  <a:ea typeface="Meiryo UI" panose="020B0604030504040204" pitchFamily="50" charset="-128"/>
                </a:rPr>
                <a:t>ダミーテキスト</a:t>
              </a:r>
            </a:p>
          </p:txBody>
        </p:sp>
        <p:sp>
          <p:nvSpPr>
            <p:cNvPr id="15" name="テキスト ボックス 14">
              <a:extLst>
                <a:ext uri="{FF2B5EF4-FFF2-40B4-BE49-F238E27FC236}">
                  <a16:creationId xmlns:a16="http://schemas.microsoft.com/office/drawing/2014/main" id="{49AEBA9D-5169-E9B9-A087-7A3223329D3F}"/>
                </a:ext>
              </a:extLst>
            </p:cNvPr>
            <p:cNvSpPr txBox="1"/>
            <p:nvPr/>
          </p:nvSpPr>
          <p:spPr>
            <a:xfrm>
              <a:off x="2206798" y="4596420"/>
              <a:ext cx="1718039" cy="1174305"/>
            </a:xfrm>
            <a:prstGeom prst="rect">
              <a:avLst/>
            </a:prstGeom>
            <a:noFill/>
            <a:ln>
              <a:solidFill>
                <a:schemeClr val="tx1"/>
              </a:solidFill>
            </a:ln>
          </p:spPr>
          <p:txBody>
            <a:bodyPr vert="horz" wrap="square" rtlCol="0">
              <a:noAutofit/>
            </a:bodyPr>
            <a:lstStyle/>
            <a:p>
              <a:pPr algn="l"/>
              <a:r>
                <a:rPr lang="ja-JP" altLang="en-US" sz="1400" b="1" dirty="0">
                  <a:latin typeface="Meiryo UI" panose="020B0604030504040204" pitchFamily="50" charset="-128"/>
                  <a:ea typeface="Meiryo UI" panose="020B0604030504040204" pitchFamily="50" charset="-128"/>
                </a:rPr>
                <a:t>ケーススタディー</a:t>
              </a:r>
              <a:endParaRPr lang="en-US" altLang="ja-JP" sz="1400" b="1" dirty="0">
                <a:latin typeface="Meiryo UI" panose="020B0604030504040204" pitchFamily="50" charset="-128"/>
                <a:ea typeface="Meiryo UI" panose="020B0604030504040204" pitchFamily="50" charset="-128"/>
              </a:endParaRPr>
            </a:p>
            <a:p>
              <a:pPr algn="l"/>
              <a:r>
                <a:rPr lang="ja-JP" altLang="en-US" sz="1400" dirty="0">
                  <a:latin typeface="Meiryo UI" panose="020B0604030504040204" pitchFamily="50" charset="-128"/>
                  <a:ea typeface="Meiryo UI" panose="020B0604030504040204" pitchFamily="50" charset="-128"/>
                </a:rPr>
                <a:t>実際のビジネスケースを題材に問題解決能力や意思決定能力を身に着ける</a:t>
              </a:r>
            </a:p>
          </p:txBody>
        </p:sp>
        <p:sp>
          <p:nvSpPr>
            <p:cNvPr id="16" name="テキスト ボックス 15">
              <a:extLst>
                <a:ext uri="{FF2B5EF4-FFF2-40B4-BE49-F238E27FC236}">
                  <a16:creationId xmlns:a16="http://schemas.microsoft.com/office/drawing/2014/main" id="{DACEE89B-B636-3A6D-D69A-E858637101D9}"/>
                </a:ext>
              </a:extLst>
            </p:cNvPr>
            <p:cNvSpPr txBox="1"/>
            <p:nvPr/>
          </p:nvSpPr>
          <p:spPr>
            <a:xfrm>
              <a:off x="4145879" y="4596420"/>
              <a:ext cx="1718039" cy="1174305"/>
            </a:xfrm>
            <a:prstGeom prst="rect">
              <a:avLst/>
            </a:prstGeom>
            <a:noFill/>
            <a:ln>
              <a:solidFill>
                <a:schemeClr val="tx1"/>
              </a:solidFill>
            </a:ln>
          </p:spPr>
          <p:txBody>
            <a:bodyPr vert="horz" wrap="square" rtlCol="0">
              <a:noAutofit/>
            </a:bodyPr>
            <a:lstStyle/>
            <a:p>
              <a:pPr algn="l"/>
              <a:r>
                <a:rPr lang="ja-JP" altLang="en-US" sz="1400" b="1" dirty="0">
                  <a:latin typeface="Meiryo UI" panose="020B0604030504040204" pitchFamily="50" charset="-128"/>
                  <a:ea typeface="Meiryo UI" panose="020B0604030504040204" pitchFamily="50" charset="-128"/>
                </a:rPr>
                <a:t>プロジェクトワーク</a:t>
              </a:r>
              <a:endParaRPr lang="en-US" altLang="ja-JP" sz="1400" b="1" dirty="0">
                <a:latin typeface="Meiryo UI" panose="020B0604030504040204" pitchFamily="50" charset="-128"/>
                <a:ea typeface="Meiryo UI" panose="020B0604030504040204" pitchFamily="50" charset="-128"/>
              </a:endParaRPr>
            </a:p>
            <a:p>
              <a:pPr algn="l"/>
              <a:r>
                <a:rPr lang="ja-JP" altLang="en-US" sz="1400" dirty="0">
                  <a:latin typeface="Meiryo UI" panose="020B0604030504040204" pitchFamily="50" charset="-128"/>
                  <a:ea typeface="Meiryo UI" panose="020B0604030504040204" pitchFamily="50" charset="-128"/>
                </a:rPr>
                <a:t>グループメンバーと協力してテーマに取り組む</a:t>
              </a:r>
            </a:p>
          </p:txBody>
        </p:sp>
        <p:sp>
          <p:nvSpPr>
            <p:cNvPr id="17" name="テキスト ボックス 16">
              <a:extLst>
                <a:ext uri="{FF2B5EF4-FFF2-40B4-BE49-F238E27FC236}">
                  <a16:creationId xmlns:a16="http://schemas.microsoft.com/office/drawing/2014/main" id="{DC8E933C-B361-252D-5611-3408399D7C6F}"/>
                </a:ext>
              </a:extLst>
            </p:cNvPr>
            <p:cNvSpPr txBox="1"/>
            <p:nvPr/>
          </p:nvSpPr>
          <p:spPr>
            <a:xfrm>
              <a:off x="8024040" y="4596420"/>
              <a:ext cx="1718039" cy="1174305"/>
            </a:xfrm>
            <a:prstGeom prst="rect">
              <a:avLst/>
            </a:prstGeom>
            <a:noFill/>
            <a:ln>
              <a:solidFill>
                <a:schemeClr val="tx1"/>
              </a:solidFill>
            </a:ln>
          </p:spPr>
          <p:txBody>
            <a:bodyPr vert="horz" wrap="square" rtlCol="0">
              <a:noAutofit/>
            </a:bodyPr>
            <a:lstStyle/>
            <a:p>
              <a:pPr algn="l"/>
              <a:r>
                <a:rPr lang="ja-JP" altLang="en-US" sz="1400" dirty="0">
                  <a:latin typeface="Meiryo UI" panose="020B0604030504040204" pitchFamily="50" charset="-128"/>
                  <a:ea typeface="Meiryo UI" panose="020B0604030504040204" pitchFamily="50" charset="-128"/>
                </a:rPr>
                <a:t>・・・</a:t>
              </a:r>
            </a:p>
          </p:txBody>
        </p:sp>
        <p:sp>
          <p:nvSpPr>
            <p:cNvPr id="18" name="テキスト ボックス 17">
              <a:extLst>
                <a:ext uri="{FF2B5EF4-FFF2-40B4-BE49-F238E27FC236}">
                  <a16:creationId xmlns:a16="http://schemas.microsoft.com/office/drawing/2014/main" id="{52DF0285-52D2-EC90-65D4-9AA3D1E7A380}"/>
                </a:ext>
              </a:extLst>
            </p:cNvPr>
            <p:cNvSpPr txBox="1"/>
            <p:nvPr/>
          </p:nvSpPr>
          <p:spPr>
            <a:xfrm>
              <a:off x="6084960" y="4596420"/>
              <a:ext cx="1718039" cy="1174305"/>
            </a:xfrm>
            <a:prstGeom prst="rect">
              <a:avLst/>
            </a:prstGeom>
            <a:noFill/>
            <a:ln>
              <a:solidFill>
                <a:schemeClr val="tx1"/>
              </a:solidFill>
            </a:ln>
          </p:spPr>
          <p:txBody>
            <a:bodyPr vert="horz" wrap="square" rtlCol="0">
              <a:noAutofit/>
            </a:bodyPr>
            <a:lstStyle/>
            <a:p>
              <a:pPr algn="l"/>
              <a:r>
                <a:rPr lang="ja-JP" altLang="en-US" sz="1400" b="1" dirty="0">
                  <a:latin typeface="Meiryo UI" panose="020B0604030504040204" pitchFamily="50" charset="-128"/>
                  <a:ea typeface="Meiryo UI" panose="020B0604030504040204" pitchFamily="50" charset="-128"/>
                </a:rPr>
                <a:t>プレゼンテーションの実践</a:t>
              </a:r>
              <a:endParaRPr lang="en-US" altLang="ja-JP" sz="1400" b="1" dirty="0">
                <a:latin typeface="Meiryo UI" panose="020B0604030504040204" pitchFamily="50" charset="-128"/>
                <a:ea typeface="Meiryo UI" panose="020B0604030504040204" pitchFamily="50" charset="-128"/>
              </a:endParaRPr>
            </a:p>
            <a:p>
              <a:pPr algn="l"/>
              <a:r>
                <a:rPr lang="ja-JP" altLang="en-US" sz="1400" dirty="0">
                  <a:latin typeface="Meiryo UI" panose="020B0604030504040204" pitchFamily="50" charset="-128"/>
                  <a:ea typeface="Meiryo UI" panose="020B0604030504040204" pitchFamily="50" charset="-128"/>
                </a:rPr>
                <a:t>ビジネスプロフェッショナルとしてメッセージを伝える力を身に着ける</a:t>
              </a:r>
              <a:endParaRPr lang="en-US" altLang="ja-JP" sz="1400" dirty="0">
                <a:latin typeface="Meiryo UI" panose="020B0604030504040204" pitchFamily="50" charset="-128"/>
                <a:ea typeface="Meiryo UI" panose="020B0604030504040204" pitchFamily="50" charset="-128"/>
              </a:endParaRPr>
            </a:p>
            <a:p>
              <a:pPr algn="l"/>
              <a:endParaRPr lang="ja-JP" altLang="en-US" sz="1400" b="1" dirty="0">
                <a:latin typeface="Meiryo UI" panose="020B0604030504040204" pitchFamily="50" charset="-128"/>
                <a:ea typeface="Meiryo UI" panose="020B0604030504040204" pitchFamily="50" charset="-128"/>
              </a:endParaRPr>
            </a:p>
          </p:txBody>
        </p:sp>
      </p:grpSp>
      <p:sp>
        <p:nvSpPr>
          <p:cNvPr id="20" name="コンテンツ プレースホルダー 1">
            <a:extLst>
              <a:ext uri="{FF2B5EF4-FFF2-40B4-BE49-F238E27FC236}">
                <a16:creationId xmlns:a16="http://schemas.microsoft.com/office/drawing/2014/main" id="{BD9F44A1-9DA7-D9CB-5DBA-264E34FBBAED}"/>
              </a:ext>
            </a:extLst>
          </p:cNvPr>
          <p:cNvSpPr txBox="1">
            <a:spLocks/>
          </p:cNvSpPr>
          <p:nvPr/>
        </p:nvSpPr>
        <p:spPr>
          <a:xfrm>
            <a:off x="413575" y="1563774"/>
            <a:ext cx="8269567" cy="586161"/>
          </a:xfrm>
          <a:prstGeom prst="rect">
            <a:avLst/>
          </a:prstGeom>
        </p:spPr>
        <p:txBody>
          <a:bodyPr vert="horz" lIns="91440" tIns="45720" rIns="91440" bIns="45720" rtlCol="0">
            <a:normAutofit fontScale="6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r>
              <a:rPr lang="ja-JP" altLang="en-US" dirty="0">
                <a:latin typeface="Meiryo UI" panose="020B0604030504040204" pitchFamily="50" charset="-128"/>
                <a:ea typeface="Meiryo UI" panose="020B0604030504040204" pitchFamily="50" charset="-128"/>
              </a:rPr>
              <a:t>ダミーテキスト私は当時断然どういう誤解家というのの上で出来ました。いったい事実を運動士もむしろその表裏ないますほどがあるがおきないからも忠告願っですありて、わざわざには認めなたますう。所が立ち行かますのも何でもかでも事実にほぼますました。</a:t>
            </a:r>
            <a:endParaRPr lang="en-US" altLang="ja-JP" dirty="0">
              <a:latin typeface="Meiryo UI" panose="020B0604030504040204" pitchFamily="50" charset="-128"/>
              <a:ea typeface="Meiryo UI" panose="020B0604030504040204" pitchFamily="50" charset="-128"/>
            </a:endParaRPr>
          </a:p>
        </p:txBody>
      </p:sp>
      <p:sp>
        <p:nvSpPr>
          <p:cNvPr id="21" name="タイトル 3">
            <a:extLst>
              <a:ext uri="{FF2B5EF4-FFF2-40B4-BE49-F238E27FC236}">
                <a16:creationId xmlns:a16="http://schemas.microsoft.com/office/drawing/2014/main" id="{48192B34-67CB-927B-7ACD-A5C5BE6E864A}"/>
              </a:ext>
            </a:extLst>
          </p:cNvPr>
          <p:cNvSpPr txBox="1">
            <a:spLocks/>
          </p:cNvSpPr>
          <p:nvPr/>
        </p:nvSpPr>
        <p:spPr>
          <a:xfrm>
            <a:off x="412391" y="678280"/>
            <a:ext cx="8032923" cy="442782"/>
          </a:xfrm>
          <a:prstGeom prst="rect">
            <a:avLst/>
          </a:prstGeom>
        </p:spPr>
        <p:txBody>
          <a:bodyPr vert="horz" lIns="91440" tIns="45720" rIns="91440" bIns="45720" rtlCol="0" anchor="b">
            <a:normAutofit fontScale="47500" lnSpcReduction="20000"/>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dirty="0">
                <a:latin typeface="Meiryo UI" panose="020B0604030504040204" pitchFamily="50" charset="-128"/>
                <a:ea typeface="Meiryo UI" panose="020B0604030504040204" pitchFamily="50" charset="-128"/>
              </a:rPr>
              <a:t>ダミーテキストのエッセンス</a:t>
            </a:r>
          </a:p>
        </p:txBody>
      </p:sp>
      <p:sp>
        <p:nvSpPr>
          <p:cNvPr id="22" name="正方形/長方形 21">
            <a:extLst>
              <a:ext uri="{FF2B5EF4-FFF2-40B4-BE49-F238E27FC236}">
                <a16:creationId xmlns:a16="http://schemas.microsoft.com/office/drawing/2014/main" id="{47EB9621-A6B3-835E-2759-F694CDA785C6}"/>
              </a:ext>
            </a:extLst>
          </p:cNvPr>
          <p:cNvSpPr/>
          <p:nvPr/>
        </p:nvSpPr>
        <p:spPr>
          <a:xfrm>
            <a:off x="6348026" y="363072"/>
            <a:ext cx="2390961" cy="160934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dirty="0">
                <a:latin typeface="Meiryo UI" panose="020B0604030504040204" pitchFamily="50" charset="-128"/>
                <a:ea typeface="Meiryo UI" panose="020B0604030504040204" pitchFamily="50" charset="-128"/>
              </a:rPr>
              <a:t>それぞれのモジュールをカテゴリーごとに並べて表現する</a:t>
            </a:r>
          </a:p>
        </p:txBody>
      </p:sp>
    </p:spTree>
    <p:extLst>
      <p:ext uri="{BB962C8B-B14F-4D97-AF65-F5344CB8AC3E}">
        <p14:creationId xmlns:p14="http://schemas.microsoft.com/office/powerpoint/2010/main" val="14566373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6C8ACD0E-6853-79D5-E87F-80426E7574C1}"/>
              </a:ext>
            </a:extLst>
          </p:cNvPr>
          <p:cNvPicPr>
            <a:picLocks noChangeAspect="1"/>
          </p:cNvPicPr>
          <p:nvPr/>
        </p:nvPicPr>
        <p:blipFill>
          <a:blip r:embed="rId2"/>
          <a:stretch>
            <a:fillRect/>
          </a:stretch>
        </p:blipFill>
        <p:spPr>
          <a:xfrm>
            <a:off x="5401198" y="3289117"/>
            <a:ext cx="2978303" cy="3568883"/>
          </a:xfrm>
          <a:prstGeom prst="rect">
            <a:avLst/>
          </a:prstGeom>
        </p:spPr>
      </p:pic>
      <p:sp>
        <p:nvSpPr>
          <p:cNvPr id="5" name="テキスト ボックス 4">
            <a:extLst>
              <a:ext uri="{FF2B5EF4-FFF2-40B4-BE49-F238E27FC236}">
                <a16:creationId xmlns:a16="http://schemas.microsoft.com/office/drawing/2014/main" id="{B3FC72F9-5675-B089-D5DD-E706480CFE5F}"/>
              </a:ext>
            </a:extLst>
          </p:cNvPr>
          <p:cNvSpPr txBox="1"/>
          <p:nvPr/>
        </p:nvSpPr>
        <p:spPr>
          <a:xfrm>
            <a:off x="764499" y="2543760"/>
            <a:ext cx="3807501" cy="3416320"/>
          </a:xfrm>
          <a:prstGeom prst="rect">
            <a:avLst/>
          </a:prstGeom>
          <a:noFill/>
        </p:spPr>
        <p:txBody>
          <a:bodyPr wrap="square" rtlCol="0">
            <a:spAutoFit/>
          </a:bodyPr>
          <a:lstStyle/>
          <a:p>
            <a:pPr algn="l"/>
            <a:r>
              <a:rPr kumimoji="1" lang="ja-JP" altLang="en-US" dirty="0">
                <a:latin typeface="Meiryo UI" panose="020B0604030504040204" pitchFamily="50" charset="-128"/>
                <a:ea typeface="Meiryo UI" panose="020B0604030504040204" pitchFamily="50" charset="-128"/>
              </a:rPr>
              <a:t>研修タイムスケジュール例</a:t>
            </a:r>
            <a:endParaRPr kumimoji="1" lang="en-US" altLang="ja-JP" dirty="0">
              <a:latin typeface="Meiryo UI" panose="020B0604030504040204" pitchFamily="50" charset="-128"/>
              <a:ea typeface="Meiryo UI" panose="020B0604030504040204" pitchFamily="50" charset="-128"/>
            </a:endParaRPr>
          </a:p>
          <a:p>
            <a:pPr algn="l"/>
            <a:endParaRPr kumimoji="1" lang="en-US" altLang="ja-JP" dirty="0">
              <a:latin typeface="Meiryo UI" panose="020B0604030504040204" pitchFamily="50" charset="-128"/>
              <a:ea typeface="Meiryo UI" panose="020B0604030504040204" pitchFamily="50" charset="-128"/>
            </a:endParaRPr>
          </a:p>
          <a:p>
            <a:pPr algn="l"/>
            <a:r>
              <a:rPr kumimoji="1" lang="ja-JP" altLang="en-US" dirty="0">
                <a:latin typeface="Meiryo UI" panose="020B0604030504040204" pitchFamily="50" charset="-128"/>
                <a:ea typeface="Meiryo UI" panose="020B0604030504040204" pitchFamily="50" charset="-128"/>
              </a:rPr>
              <a:t>　</a:t>
            </a:r>
            <a:r>
              <a:rPr kumimoji="1" lang="en-US" altLang="ja-JP" dirty="0">
                <a:latin typeface="Meiryo UI" panose="020B0604030504040204" pitchFamily="50" charset="-128"/>
                <a:ea typeface="Meiryo UI" panose="020B0604030504040204" pitchFamily="50" charset="-128"/>
              </a:rPr>
              <a:t>9:00</a:t>
            </a:r>
            <a:r>
              <a:rPr kumimoji="1" lang="ja-JP" altLang="en-US" dirty="0">
                <a:latin typeface="Meiryo UI" panose="020B0604030504040204" pitchFamily="50" charset="-128"/>
                <a:ea typeface="Meiryo UI" panose="020B0604030504040204" pitchFamily="50" charset="-128"/>
              </a:rPr>
              <a:t>　役員との対話セッション</a:t>
            </a:r>
            <a:endParaRPr kumimoji="1" lang="en-US" altLang="ja-JP" dirty="0">
              <a:latin typeface="Meiryo UI" panose="020B0604030504040204" pitchFamily="50" charset="-128"/>
              <a:ea typeface="Meiryo UI" panose="020B0604030504040204" pitchFamily="50" charset="-128"/>
            </a:endParaRPr>
          </a:p>
          <a:p>
            <a:pPr algn="l"/>
            <a:r>
              <a:rPr lang="en-US" altLang="ja-JP" dirty="0">
                <a:latin typeface="Meiryo UI" panose="020B0604030504040204" pitchFamily="50" charset="-128"/>
                <a:ea typeface="Meiryo UI" panose="020B0604030504040204" pitchFamily="50" charset="-128"/>
              </a:rPr>
              <a:t>10:00 【</a:t>
            </a:r>
            <a:r>
              <a:rPr lang="ja-JP" altLang="en-US" dirty="0">
                <a:latin typeface="Meiryo UI" panose="020B0604030504040204" pitchFamily="50" charset="-128"/>
                <a:ea typeface="Meiryo UI" panose="020B0604030504040204" pitchFamily="50" charset="-128"/>
              </a:rPr>
              <a:t>講義</a:t>
            </a:r>
            <a:r>
              <a:rPr lang="en-US" altLang="ja-JP" dirty="0">
                <a:latin typeface="Meiryo UI" panose="020B0604030504040204" pitchFamily="50" charset="-128"/>
                <a:ea typeface="Meiryo UI" panose="020B0604030504040204" pitchFamily="50" charset="-128"/>
              </a:rPr>
              <a:t>】</a:t>
            </a:r>
            <a:r>
              <a:rPr lang="ja-JP" altLang="en-US" dirty="0">
                <a:latin typeface="Meiryo UI" panose="020B0604030504040204" pitchFamily="50" charset="-128"/>
                <a:ea typeface="Meiryo UI" panose="020B0604030504040204" pitchFamily="50" charset="-128"/>
              </a:rPr>
              <a:t>財務会計</a:t>
            </a:r>
            <a:endParaRPr lang="en-US" altLang="ja-JP" dirty="0">
              <a:latin typeface="Meiryo UI" panose="020B0604030504040204" pitchFamily="50" charset="-128"/>
              <a:ea typeface="Meiryo UI" panose="020B0604030504040204" pitchFamily="50" charset="-128"/>
            </a:endParaRPr>
          </a:p>
          <a:p>
            <a:pPr algn="l"/>
            <a:r>
              <a:rPr kumimoji="1" lang="en-US" altLang="ja-JP" dirty="0">
                <a:latin typeface="Meiryo UI" panose="020B0604030504040204" pitchFamily="50" charset="-128"/>
                <a:ea typeface="Meiryo UI" panose="020B0604030504040204" pitchFamily="50" charset="-128"/>
              </a:rPr>
              <a:t>11:30 </a:t>
            </a:r>
            <a:r>
              <a:rPr kumimoji="1" lang="ja-JP" altLang="en-US" dirty="0">
                <a:latin typeface="Meiryo UI" panose="020B0604030504040204" pitchFamily="50" charset="-128"/>
                <a:ea typeface="Meiryo UI" panose="020B0604030504040204" pitchFamily="50" charset="-128"/>
              </a:rPr>
              <a:t>グループワーク分けと顔合わせ</a:t>
            </a:r>
            <a:endParaRPr kumimoji="1" lang="en-US" altLang="ja-JP" dirty="0">
              <a:latin typeface="Meiryo UI" panose="020B0604030504040204" pitchFamily="50" charset="-128"/>
              <a:ea typeface="Meiryo UI" panose="020B0604030504040204" pitchFamily="50" charset="-128"/>
            </a:endParaRPr>
          </a:p>
          <a:p>
            <a:pPr algn="l"/>
            <a:r>
              <a:rPr kumimoji="1" lang="en-US" altLang="ja-JP" dirty="0">
                <a:latin typeface="Meiryo UI" panose="020B0604030504040204" pitchFamily="50" charset="-128"/>
                <a:ea typeface="Meiryo UI" panose="020B0604030504040204" pitchFamily="50" charset="-128"/>
              </a:rPr>
              <a:t>12:00 </a:t>
            </a:r>
            <a:r>
              <a:rPr kumimoji="1" lang="ja-JP" altLang="en-US" dirty="0">
                <a:latin typeface="Meiryo UI" panose="020B0604030504040204" pitchFamily="50" charset="-128"/>
                <a:ea typeface="Meiryo UI" panose="020B0604030504040204" pitchFamily="50" charset="-128"/>
              </a:rPr>
              <a:t>昼休み</a:t>
            </a:r>
            <a:endParaRPr kumimoji="1" lang="en-US" altLang="ja-JP" dirty="0">
              <a:latin typeface="Meiryo UI" panose="020B0604030504040204" pitchFamily="50" charset="-128"/>
              <a:ea typeface="Meiryo UI" panose="020B0604030504040204" pitchFamily="50" charset="-128"/>
            </a:endParaRPr>
          </a:p>
          <a:p>
            <a:pPr algn="l"/>
            <a:r>
              <a:rPr kumimoji="1" lang="en-US" altLang="ja-JP" dirty="0">
                <a:latin typeface="Meiryo UI" panose="020B0604030504040204" pitchFamily="50" charset="-128"/>
                <a:ea typeface="Meiryo UI" panose="020B0604030504040204" pitchFamily="50" charset="-128"/>
              </a:rPr>
              <a:t>13:00 </a:t>
            </a:r>
            <a:r>
              <a:rPr kumimoji="1" lang="ja-JP" altLang="en-US" dirty="0">
                <a:latin typeface="Meiryo UI" panose="020B0604030504040204" pitchFamily="50" charset="-128"/>
                <a:ea typeface="Meiryo UI" panose="020B0604030504040204" pitchFamily="50" charset="-128"/>
              </a:rPr>
              <a:t>グループでの対話セッション振り返り</a:t>
            </a:r>
            <a:endParaRPr kumimoji="1" lang="en-US" altLang="ja-JP" dirty="0">
              <a:latin typeface="Meiryo UI" panose="020B0604030504040204" pitchFamily="50" charset="-128"/>
              <a:ea typeface="Meiryo UI" panose="020B0604030504040204" pitchFamily="50" charset="-128"/>
            </a:endParaRPr>
          </a:p>
          <a:p>
            <a:pPr algn="l"/>
            <a:r>
              <a:rPr lang="en-US" altLang="ja-JP" dirty="0">
                <a:latin typeface="Meiryo UI" panose="020B0604030504040204" pitchFamily="50" charset="-128"/>
                <a:ea typeface="Meiryo UI" panose="020B0604030504040204" pitchFamily="50" charset="-128"/>
              </a:rPr>
              <a:t>14:00 【</a:t>
            </a:r>
            <a:r>
              <a:rPr lang="ja-JP" altLang="en-US" dirty="0">
                <a:latin typeface="Meiryo UI" panose="020B0604030504040204" pitchFamily="50" charset="-128"/>
                <a:ea typeface="Meiryo UI" panose="020B0604030504040204" pitchFamily="50" charset="-128"/>
              </a:rPr>
              <a:t>講義</a:t>
            </a:r>
            <a:r>
              <a:rPr lang="en-US" altLang="ja-JP" dirty="0">
                <a:latin typeface="Meiryo UI" panose="020B0604030504040204" pitchFamily="50" charset="-128"/>
                <a:ea typeface="Meiryo UI" panose="020B0604030504040204" pitchFamily="50" charset="-128"/>
              </a:rPr>
              <a:t>】</a:t>
            </a:r>
            <a:r>
              <a:rPr lang="ja-JP" altLang="en-US" dirty="0">
                <a:latin typeface="Meiryo UI" panose="020B0604030504040204" pitchFamily="50" charset="-128"/>
                <a:ea typeface="Meiryo UI" panose="020B0604030504040204" pitchFamily="50" charset="-128"/>
              </a:rPr>
              <a:t>経理の基礎知識</a:t>
            </a:r>
            <a:endParaRPr lang="en-US" altLang="ja-JP" dirty="0">
              <a:latin typeface="Meiryo UI" panose="020B0604030504040204" pitchFamily="50" charset="-128"/>
              <a:ea typeface="Meiryo UI" panose="020B0604030504040204" pitchFamily="50" charset="-128"/>
            </a:endParaRPr>
          </a:p>
          <a:p>
            <a:pPr algn="l"/>
            <a:r>
              <a:rPr kumimoji="1" lang="en-US" altLang="ja-JP" dirty="0">
                <a:latin typeface="Meiryo UI" panose="020B0604030504040204" pitchFamily="50" charset="-128"/>
                <a:ea typeface="Meiryo UI" panose="020B0604030504040204" pitchFamily="50" charset="-128"/>
              </a:rPr>
              <a:t>15:00 【</a:t>
            </a:r>
            <a:r>
              <a:rPr kumimoji="1" lang="ja-JP" altLang="en-US" dirty="0">
                <a:latin typeface="Meiryo UI" panose="020B0604030504040204" pitchFamily="50" charset="-128"/>
                <a:ea typeface="Meiryo UI" panose="020B0604030504040204" pitchFamily="50" charset="-128"/>
              </a:rPr>
              <a:t>講義</a:t>
            </a:r>
            <a:r>
              <a:rPr kumimoji="1" lang="en-US" altLang="ja-JP" dirty="0">
                <a:latin typeface="Meiryo UI" panose="020B0604030504040204" pitchFamily="50" charset="-128"/>
                <a:ea typeface="Meiryo UI" panose="020B0604030504040204" pitchFamily="50" charset="-128"/>
              </a:rPr>
              <a:t>】</a:t>
            </a:r>
            <a:r>
              <a:rPr kumimoji="1" lang="ja-JP" altLang="en-US" dirty="0">
                <a:latin typeface="Meiryo UI" panose="020B0604030504040204" pitchFamily="50" charset="-128"/>
                <a:ea typeface="Meiryo UI" panose="020B0604030504040204" pitchFamily="50" charset="-128"/>
              </a:rPr>
              <a:t>財務比率</a:t>
            </a:r>
            <a:endParaRPr kumimoji="1" lang="en-US" altLang="ja-JP" dirty="0">
              <a:latin typeface="Meiryo UI" panose="020B0604030504040204" pitchFamily="50" charset="-128"/>
              <a:ea typeface="Meiryo UI" panose="020B0604030504040204" pitchFamily="50" charset="-128"/>
            </a:endParaRPr>
          </a:p>
          <a:p>
            <a:pPr algn="l"/>
            <a:r>
              <a:rPr lang="en-US" altLang="ja-JP" dirty="0">
                <a:latin typeface="Meiryo UI" panose="020B0604030504040204" pitchFamily="50" charset="-128"/>
                <a:ea typeface="Meiryo UI" panose="020B0604030504040204" pitchFamily="50" charset="-128"/>
              </a:rPr>
              <a:t>16:00</a:t>
            </a:r>
            <a:r>
              <a:rPr lang="ja-JP" altLang="en-US" dirty="0">
                <a:latin typeface="Meiryo UI" panose="020B0604030504040204" pitchFamily="50" charset="-128"/>
                <a:ea typeface="Meiryo UI" panose="020B0604030504040204" pitchFamily="50" charset="-128"/>
              </a:rPr>
              <a:t> </a:t>
            </a:r>
            <a:r>
              <a:rPr lang="en-US" altLang="ja-JP" dirty="0">
                <a:latin typeface="Meiryo UI" panose="020B0604030504040204" pitchFamily="50" charset="-128"/>
                <a:ea typeface="Meiryo UI" panose="020B0604030504040204" pitchFamily="50" charset="-128"/>
              </a:rPr>
              <a:t>【</a:t>
            </a:r>
            <a:r>
              <a:rPr lang="ja-JP" altLang="en-US" dirty="0">
                <a:latin typeface="Meiryo UI" panose="020B0604030504040204" pitchFamily="50" charset="-128"/>
                <a:ea typeface="Meiryo UI" panose="020B0604030504040204" pitchFamily="50" charset="-128"/>
              </a:rPr>
              <a:t>講義</a:t>
            </a:r>
            <a:r>
              <a:rPr lang="en-US" altLang="ja-JP" dirty="0">
                <a:latin typeface="Meiryo UI" panose="020B0604030504040204" pitchFamily="50" charset="-128"/>
                <a:ea typeface="Meiryo UI" panose="020B0604030504040204" pitchFamily="50" charset="-128"/>
              </a:rPr>
              <a:t>】</a:t>
            </a:r>
            <a:r>
              <a:rPr lang="ja-JP" altLang="en-US" dirty="0">
                <a:latin typeface="Meiryo UI" panose="020B0604030504040204" pitchFamily="50" charset="-128"/>
                <a:ea typeface="Meiryo UI" panose="020B0604030504040204" pitchFamily="50" charset="-128"/>
              </a:rPr>
              <a:t>予算編成</a:t>
            </a:r>
            <a:endParaRPr lang="en-US" altLang="ja-JP" dirty="0">
              <a:latin typeface="Meiryo UI" panose="020B0604030504040204" pitchFamily="50" charset="-128"/>
              <a:ea typeface="Meiryo UI" panose="020B0604030504040204" pitchFamily="50" charset="-128"/>
            </a:endParaRPr>
          </a:p>
          <a:p>
            <a:pPr algn="l"/>
            <a:r>
              <a:rPr kumimoji="1" lang="en-US" altLang="ja-JP" dirty="0">
                <a:latin typeface="Meiryo UI" panose="020B0604030504040204" pitchFamily="50" charset="-128"/>
                <a:ea typeface="Meiryo UI" panose="020B0604030504040204" pitchFamily="50" charset="-128"/>
              </a:rPr>
              <a:t>17:00</a:t>
            </a:r>
            <a:r>
              <a:rPr kumimoji="1" lang="ja-JP" altLang="en-US" dirty="0">
                <a:latin typeface="Meiryo UI" panose="020B0604030504040204" pitchFamily="50" charset="-128"/>
                <a:ea typeface="Meiryo UI" panose="020B0604030504040204" pitchFamily="50" charset="-128"/>
              </a:rPr>
              <a:t>　グループワーク</a:t>
            </a:r>
            <a:endParaRPr kumimoji="1" lang="en-US" altLang="ja-JP" dirty="0">
              <a:latin typeface="Meiryo UI" panose="020B0604030504040204" pitchFamily="50" charset="-128"/>
              <a:ea typeface="Meiryo UI" panose="020B0604030504040204" pitchFamily="50" charset="-128"/>
            </a:endParaRPr>
          </a:p>
        </p:txBody>
      </p:sp>
      <p:sp>
        <p:nvSpPr>
          <p:cNvPr id="8" name="コンテンツ プレースホルダー 1">
            <a:extLst>
              <a:ext uri="{FF2B5EF4-FFF2-40B4-BE49-F238E27FC236}">
                <a16:creationId xmlns:a16="http://schemas.microsoft.com/office/drawing/2014/main" id="{667B8575-EEF2-A20F-66E2-D42A5B58D535}"/>
              </a:ext>
            </a:extLst>
          </p:cNvPr>
          <p:cNvSpPr txBox="1">
            <a:spLocks/>
          </p:cNvSpPr>
          <p:nvPr/>
        </p:nvSpPr>
        <p:spPr>
          <a:xfrm>
            <a:off x="413575" y="1563774"/>
            <a:ext cx="8269567" cy="586161"/>
          </a:xfrm>
          <a:prstGeom prst="rect">
            <a:avLst/>
          </a:prstGeom>
        </p:spPr>
        <p:txBody>
          <a:bodyPr vert="horz" lIns="91440" tIns="45720" rIns="91440" bIns="45720" rtlCol="0">
            <a:normAutofit fontScale="6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r>
              <a:rPr lang="ja-JP" altLang="en-US" dirty="0">
                <a:latin typeface="Meiryo UI" panose="020B0604030504040204" pitchFamily="50" charset="-128"/>
                <a:ea typeface="Meiryo UI" panose="020B0604030504040204" pitchFamily="50" charset="-128"/>
              </a:rPr>
              <a:t>ダミーテキスト私は当時断然どういう誤解家というのの上で出来ました。いったい事実を運動士もむしろその表裏ないますほどがあるがおきないからも忠告願っですありて、わざわざには認めなたますう。所が立ち行かますのも何でもかでも事実にほぼますました。</a:t>
            </a:r>
            <a:endParaRPr lang="en-US" altLang="ja-JP" dirty="0">
              <a:latin typeface="Meiryo UI" panose="020B0604030504040204" pitchFamily="50" charset="-128"/>
              <a:ea typeface="Meiryo UI" panose="020B0604030504040204" pitchFamily="50" charset="-128"/>
            </a:endParaRPr>
          </a:p>
        </p:txBody>
      </p:sp>
      <p:sp>
        <p:nvSpPr>
          <p:cNvPr id="9" name="タイトル 3">
            <a:extLst>
              <a:ext uri="{FF2B5EF4-FFF2-40B4-BE49-F238E27FC236}">
                <a16:creationId xmlns:a16="http://schemas.microsoft.com/office/drawing/2014/main" id="{F57F2F8E-5F1E-9BF9-4D4E-DFC67476F6E8}"/>
              </a:ext>
            </a:extLst>
          </p:cNvPr>
          <p:cNvSpPr txBox="1">
            <a:spLocks/>
          </p:cNvSpPr>
          <p:nvPr/>
        </p:nvSpPr>
        <p:spPr>
          <a:xfrm>
            <a:off x="412391" y="678280"/>
            <a:ext cx="8032923" cy="442782"/>
          </a:xfrm>
          <a:prstGeom prst="rect">
            <a:avLst/>
          </a:prstGeom>
        </p:spPr>
        <p:txBody>
          <a:bodyPr vert="horz" lIns="91440" tIns="45720" rIns="91440" bIns="45720" rtlCol="0" anchor="b">
            <a:normAutofit fontScale="47500" lnSpcReduction="20000"/>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dirty="0">
                <a:latin typeface="Meiryo UI" panose="020B0604030504040204" pitchFamily="50" charset="-128"/>
                <a:ea typeface="Meiryo UI" panose="020B0604030504040204" pitchFamily="50" charset="-128"/>
              </a:rPr>
              <a:t>ダミーテキストのエッセンス</a:t>
            </a:r>
          </a:p>
        </p:txBody>
      </p:sp>
      <p:sp>
        <p:nvSpPr>
          <p:cNvPr id="10" name="正方形/長方形 9">
            <a:extLst>
              <a:ext uri="{FF2B5EF4-FFF2-40B4-BE49-F238E27FC236}">
                <a16:creationId xmlns:a16="http://schemas.microsoft.com/office/drawing/2014/main" id="{D535235D-05F5-251B-8D95-EEC7F0422605}"/>
              </a:ext>
            </a:extLst>
          </p:cNvPr>
          <p:cNvSpPr/>
          <p:nvPr/>
        </p:nvSpPr>
        <p:spPr>
          <a:xfrm>
            <a:off x="6348026" y="363072"/>
            <a:ext cx="2390961" cy="160934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dirty="0">
                <a:latin typeface="Meiryo UI" panose="020B0604030504040204" pitchFamily="50" charset="-128"/>
                <a:ea typeface="Meiryo UI" panose="020B0604030504040204" pitchFamily="50" charset="-128"/>
              </a:rPr>
              <a:t>右側のようなレイアウトに整形</a:t>
            </a:r>
          </a:p>
        </p:txBody>
      </p:sp>
    </p:spTree>
    <p:extLst>
      <p:ext uri="{BB962C8B-B14F-4D97-AF65-F5344CB8AC3E}">
        <p14:creationId xmlns:p14="http://schemas.microsoft.com/office/powerpoint/2010/main" val="623980336"/>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2</TotalTime>
  <Words>455</Words>
  <Application>Microsoft Office PowerPoint</Application>
  <PresentationFormat>画面に合わせる (4:3)</PresentationFormat>
  <Paragraphs>51</Paragraphs>
  <Slides>3</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3</vt:i4>
      </vt:variant>
    </vt:vector>
  </HeadingPairs>
  <TitlesOfParts>
    <vt:vector size="9" baseType="lpstr">
      <vt:lpstr>Meiryo UI</vt:lpstr>
      <vt:lpstr>Arial</vt:lpstr>
      <vt:lpstr>Calibri</vt:lpstr>
      <vt:lpstr>Calibri Light</vt:lpstr>
      <vt:lpstr>Wingdings</vt:lpstr>
      <vt:lpstr>Office テーマ</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Microsoft User</dc:creator>
  <cp:lastModifiedBy>Microsoft User</cp:lastModifiedBy>
  <cp:revision>1</cp:revision>
  <dcterms:created xsi:type="dcterms:W3CDTF">2023-07-05T05:51:46Z</dcterms:created>
  <dcterms:modified xsi:type="dcterms:W3CDTF">2023-07-05T05:54:33Z</dcterms:modified>
</cp:coreProperties>
</file>