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61263" cy="10693400"/>
  <p:notesSz cx="6797675" cy="9926638"/>
  <p:defaultTextStyle>
    <a:defPPr>
      <a:defRPr lang="ja-JP"/>
    </a:defPPr>
    <a:lvl1pPr marL="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428" autoAdjust="0"/>
    <p:restoredTop sz="94660"/>
  </p:normalViewPr>
  <p:slideViewPr>
    <p:cSldViewPr>
      <p:cViewPr>
        <p:scale>
          <a:sx n="125" d="100"/>
          <a:sy n="125" d="100"/>
        </p:scale>
        <p:origin x="-744" y="228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03AFAB5B-6374-4168-93A1-6ACC7F6C892B}" type="datetimeFigureOut">
              <a:rPr kumimoji="1" lang="ja-JP" altLang="en-US" smtClean="0"/>
              <a:pPr/>
              <a:t>2018/1/24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351"/>
            <a:ext cx="5438140" cy="446659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118"/>
            <a:ext cx="2945659" cy="49593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9118"/>
            <a:ext cx="2945659" cy="49593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EDBBBA3D-3AB4-4C36-AED0-0B05240C157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4807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BBA3D-3AB4-4C36-AED0-0B05240C157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0099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90"/>
            <a:ext cx="6427074" cy="229215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E7AA-C3CA-4DED-9A36-DBFA1F940CA4}" type="datetimeFigureOut">
              <a:rPr kumimoji="1" lang="ja-JP" altLang="en-US" smtClean="0"/>
              <a:pPr/>
              <a:t>2018/1/24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E332-431D-408F-8921-D042ADE971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2266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E7AA-C3CA-4DED-9A36-DBFA1F940CA4}" type="datetimeFigureOut">
              <a:rPr kumimoji="1" lang="ja-JP" altLang="en-US" smtClean="0"/>
              <a:pPr/>
              <a:t>2018/1/24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E332-431D-408F-8921-D042ADE971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6574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1917" y="428237"/>
            <a:ext cx="1701284" cy="912404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064" y="428237"/>
            <a:ext cx="4977831" cy="91240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E7AA-C3CA-4DED-9A36-DBFA1F940CA4}" type="datetimeFigureOut">
              <a:rPr kumimoji="1" lang="ja-JP" altLang="en-US" smtClean="0"/>
              <a:pPr/>
              <a:t>2018/1/24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E332-431D-408F-8921-D042ADE971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330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E7AA-C3CA-4DED-9A36-DBFA1F940CA4}" type="datetimeFigureOut">
              <a:rPr kumimoji="1" lang="ja-JP" altLang="en-US" smtClean="0"/>
              <a:pPr/>
              <a:t>2018/1/24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E332-431D-408F-8921-D042ADE971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4537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24"/>
            <a:ext cx="6427074" cy="233918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E7AA-C3CA-4DED-9A36-DBFA1F940CA4}" type="datetimeFigureOut">
              <a:rPr kumimoji="1" lang="ja-JP" altLang="en-US" smtClean="0"/>
              <a:pPr/>
              <a:t>2018/1/24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E332-431D-408F-8921-D042ADE971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9825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8064" y="2495132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43643" y="2495132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E7AA-C3CA-4DED-9A36-DBFA1F940CA4}" type="datetimeFigureOut">
              <a:rPr kumimoji="1" lang="ja-JP" altLang="en-US" smtClean="0"/>
              <a:pPr/>
              <a:t>2018/1/24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E332-431D-408F-8921-D042ADE971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2993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2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2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22" y="2393640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22" y="3391195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E7AA-C3CA-4DED-9A36-DBFA1F940CA4}" type="datetimeFigureOut">
              <a:rPr kumimoji="1" lang="ja-JP" altLang="en-US" smtClean="0"/>
              <a:pPr/>
              <a:t>2018/1/24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E332-431D-408F-8921-D042ADE971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10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E7AA-C3CA-4DED-9A36-DBFA1F940CA4}" type="datetimeFigureOut">
              <a:rPr kumimoji="1" lang="ja-JP" altLang="en-US" smtClean="0"/>
              <a:pPr/>
              <a:t>2018/1/24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E332-431D-408F-8921-D042ADE971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8404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E7AA-C3CA-4DED-9A36-DBFA1F940CA4}" type="datetimeFigureOut">
              <a:rPr kumimoji="1" lang="ja-JP" altLang="en-US" smtClean="0"/>
              <a:pPr/>
              <a:t>2018/1/24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E332-431D-408F-8921-D042ADE971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0063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7" y="425758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7" y="425761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7" y="2237698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E7AA-C3CA-4DED-9A36-DBFA1F940CA4}" type="datetimeFigureOut">
              <a:rPr kumimoji="1" lang="ja-JP" altLang="en-US" smtClean="0"/>
              <a:pPr/>
              <a:t>2018/1/24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E332-431D-408F-8921-D042ADE971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6471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4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6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E7AA-C3CA-4DED-9A36-DBFA1F940CA4}" type="datetimeFigureOut">
              <a:rPr kumimoji="1" lang="ja-JP" altLang="en-US" smtClean="0"/>
              <a:pPr/>
              <a:t>2018/1/24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E332-431D-408F-8921-D042ADE971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9413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3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32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202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3E7AA-C3CA-4DED-9A36-DBFA1F940CA4}" type="datetimeFigureOut">
              <a:rPr kumimoji="1" lang="ja-JP" altLang="en-US" smtClean="0"/>
              <a:pPr/>
              <a:t>2018/1/24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202"/>
            <a:ext cx="2394400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202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E332-431D-408F-8921-D042ADE971C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288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角丸四角形吹き出し 45"/>
          <p:cNvSpPr/>
          <p:nvPr/>
        </p:nvSpPr>
        <p:spPr>
          <a:xfrm>
            <a:off x="165744" y="4342786"/>
            <a:ext cx="2769841" cy="2156042"/>
          </a:xfrm>
          <a:prstGeom prst="wedgeRoundRectCallout">
            <a:avLst>
              <a:gd name="adj1" fmla="val -17434"/>
              <a:gd name="adj2" fmla="val -61854"/>
              <a:gd name="adj3" fmla="val 16667"/>
            </a:avLst>
          </a:prstGeom>
          <a:solidFill>
            <a:schemeClr val="accent1">
              <a:alpha val="0"/>
            </a:schemeClr>
          </a:solidFill>
          <a:ln w="38100"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対角する 2 つの角を切り取った四角形 18"/>
          <p:cNvSpPr/>
          <p:nvPr/>
        </p:nvSpPr>
        <p:spPr>
          <a:xfrm>
            <a:off x="-194811" y="3611978"/>
            <a:ext cx="6999777" cy="459146"/>
          </a:xfrm>
          <a:prstGeom prst="snip2Diag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ja-JP" altLang="en-US" sz="1300"/>
          </a:p>
        </p:txBody>
      </p:sp>
      <p:sp>
        <p:nvSpPr>
          <p:cNvPr id="7" name="正方形/長方形 6"/>
          <p:cNvSpPr/>
          <p:nvPr/>
        </p:nvSpPr>
        <p:spPr>
          <a:xfrm>
            <a:off x="-1419275" y="293440"/>
            <a:ext cx="7622878" cy="685318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ja-JP" alt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フィールドライト</a:t>
            </a:r>
            <a:r>
              <a:rPr lang="en-US" altLang="ja-JP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-X</a:t>
            </a:r>
            <a:endParaRPr lang="ja-JP" altLang="en-US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-1941988" y="51217"/>
            <a:ext cx="7622878" cy="285208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蛍光灯型防水</a:t>
            </a:r>
            <a:r>
              <a:rPr lang="en-US" altLang="ja-JP" sz="12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LED / </a:t>
            </a:r>
            <a:r>
              <a:rPr lang="ja-JP" altLang="en-US" sz="12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コンセント式 </a:t>
            </a:r>
            <a:r>
              <a:rPr lang="en-US" altLang="ja-JP" sz="12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 </a:t>
            </a:r>
            <a:r>
              <a:rPr lang="ja-JP" altLang="en-US" sz="12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連結タイプ</a:t>
            </a:r>
            <a:endParaRPr lang="en-US" altLang="ja-JP" sz="1200" b="1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59540" y="869504"/>
            <a:ext cx="70494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2628503" y="567539"/>
            <a:ext cx="7622878" cy="365465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n-US" altLang="ja-JP" sz="1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Field Light - X</a:t>
            </a:r>
            <a:endParaRPr lang="ja-JP" altLang="en-US" sz="1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-649077" y="3650078"/>
            <a:ext cx="7967221" cy="46987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洗って使える！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lang="ja-JP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ｍ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まで延びる！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LED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が登場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051433" y="5940679"/>
            <a:ext cx="7065902" cy="46987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入力電圧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Ｖで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最大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連結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総延長</a:t>
            </a:r>
            <a:r>
              <a: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lang="ja-JP" altLang="en-US" sz="1200" b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ｍ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を照らすことが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可能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（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Ｖなら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連結が可能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9" name="Picture 5" descr="C:\Users\Guest\Desktop\防水LED蛍光灯BESON\FLX撮影0118\15連結\RIMG1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403" y="4427643"/>
            <a:ext cx="2106199" cy="148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uest\Desktop\防水LED蛍光灯BESON\FLX撮影0118\15連結\RIMG1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609" y="4427640"/>
            <a:ext cx="2106203" cy="14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正方形/長方形 27"/>
          <p:cNvSpPr/>
          <p:nvPr/>
        </p:nvSpPr>
        <p:spPr>
          <a:xfrm>
            <a:off x="5341291" y="9003326"/>
            <a:ext cx="3780632" cy="262125"/>
          </a:xfrm>
          <a:prstGeom prst="rect">
            <a:avLst/>
          </a:prstGeom>
        </p:spPr>
        <p:txBody>
          <a:bodyPr lIns="99569" tIns="49785" rIns="99569" bIns="49785">
            <a:spAutoFit/>
          </a:bodyPr>
          <a:lstStyle/>
          <a:p>
            <a:pPr algn="ctr"/>
            <a:r>
              <a:rPr lang="ja-JP" altLang="en-US" sz="105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点灯後</a:t>
            </a:r>
          </a:p>
        </p:txBody>
      </p:sp>
      <p:pic>
        <p:nvPicPr>
          <p:cNvPr id="34" name="Picture 4" descr="C:\Users\Guest\Desktop\防水LED蛍光灯BESON\FLX撮影0118\蛍光灯\IMG_15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6" t="14575" r="10052" b="11398"/>
          <a:stretch/>
        </p:blipFill>
        <p:spPr bwMode="auto">
          <a:xfrm>
            <a:off x="249360" y="1023270"/>
            <a:ext cx="1894179" cy="11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Guest\Desktop\防水LED蛍光灯BESON\FLX撮影0118\蛍光灯\IMG_15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0350" r="28914" b="9847"/>
          <a:stretch/>
        </p:blipFill>
        <p:spPr bwMode="auto">
          <a:xfrm>
            <a:off x="250708" y="2153513"/>
            <a:ext cx="1892831" cy="13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5486" y="1019925"/>
            <a:ext cx="1933537" cy="107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7139" y="2034100"/>
            <a:ext cx="1931884" cy="142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Guest\Desktop\防水LED蛍光灯BESON\FLX撮影0118\蛍光灯\RIMG14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36" t="11882" r="10110" b="8463"/>
          <a:stretch/>
        </p:blipFill>
        <p:spPr bwMode="auto">
          <a:xfrm>
            <a:off x="2143539" y="1016642"/>
            <a:ext cx="3234414" cy="24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5542731" y="7578948"/>
            <a:ext cx="2064196" cy="839206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コンセント</a:t>
            </a:r>
            <a:r>
              <a:rPr lang="ja-JP" altLang="en-US" sz="12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に挿すだけ</a:t>
            </a:r>
            <a:r>
              <a:rPr lang="ja-JP" altLang="en-US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lang="en-US" altLang="ja-JP" sz="12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点灯するので、</a:t>
            </a:r>
            <a:endParaRPr lang="en-US" altLang="ja-JP" sz="12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面倒</a:t>
            </a:r>
            <a:r>
              <a:rPr lang="ja-JP" altLang="en-US" sz="1200" b="1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な電設工事</a:t>
            </a:r>
            <a:r>
              <a:rPr lang="ja-JP" altLang="en-US" sz="1200" b="1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は一切不要</a:t>
            </a:r>
            <a:r>
              <a:rPr lang="ja-JP" altLang="en-US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2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簡単にご使用頂けます</a:t>
            </a:r>
            <a:r>
              <a:rPr lang="ja-JP" altLang="en-US" sz="12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603337" y="9084648"/>
            <a:ext cx="1905412" cy="654540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連結も楽々。</a:t>
            </a:r>
            <a:endParaRPr lang="en-US" altLang="ja-JP" sz="12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IP63</a:t>
            </a:r>
            <a:r>
              <a:rPr lang="ja-JP" altLang="en-US" sz="12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の防水コード使用</a:t>
            </a:r>
            <a:r>
              <a:rPr lang="ja-JP" altLang="en-US" sz="12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200" dirty="0" smtClean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防水キャップ付き。</a:t>
            </a:r>
            <a:endParaRPr lang="ja-JP" altLang="en-US" sz="12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7" name="Picture 8" descr="C:\Users\Guest\Desktop\防水LED蛍光灯BESON\FLX撮影0118\コンセント・コード\IMG_148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1" t="10022" r="22724" b="6520"/>
          <a:stretch/>
        </p:blipFill>
        <p:spPr bwMode="auto">
          <a:xfrm>
            <a:off x="4070827" y="8731076"/>
            <a:ext cx="1510004" cy="12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Guest\Desktop\防水LED蛍光灯BESON\FLX撮影0118\コンセント・コード\RIMG146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53" t="-4450" r="13895"/>
          <a:stretch/>
        </p:blipFill>
        <p:spPr bwMode="auto">
          <a:xfrm>
            <a:off x="4061612" y="7348066"/>
            <a:ext cx="1519219" cy="15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対角する 2 つの角を切り取った四角形 39"/>
          <p:cNvSpPr/>
          <p:nvPr/>
        </p:nvSpPr>
        <p:spPr>
          <a:xfrm>
            <a:off x="-655290" y="6836823"/>
            <a:ext cx="4219897" cy="446641"/>
          </a:xfrm>
          <a:prstGeom prst="snip2Diag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ja-JP" altLang="en-US" sz="1300"/>
          </a:p>
        </p:txBody>
      </p:sp>
      <p:sp>
        <p:nvSpPr>
          <p:cNvPr id="41" name="正方形/長方形 40"/>
          <p:cNvSpPr/>
          <p:nvPr/>
        </p:nvSpPr>
        <p:spPr>
          <a:xfrm>
            <a:off x="1889373" y="6878192"/>
            <a:ext cx="7967221" cy="46987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コンセントに挿すだけ！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2" name="Picture 2" descr="C:\Users\Guest\Desktop\フィールドライトNEO（多田）\高田\出品画像\ネオ水実験画像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59" r="7996" b="18434"/>
          <a:stretch/>
        </p:blipFill>
        <p:spPr bwMode="auto">
          <a:xfrm>
            <a:off x="516847" y="4441304"/>
            <a:ext cx="1978772" cy="13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正方形/長方形 44"/>
          <p:cNvSpPr/>
          <p:nvPr/>
        </p:nvSpPr>
        <p:spPr>
          <a:xfrm>
            <a:off x="295672" y="5813113"/>
            <a:ext cx="2520280" cy="654540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蛍光灯部分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IP67,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コード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部分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IP63,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防水、防雨、防塵仕様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なので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屋外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に最適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。水洗いして使えます。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383190" y="7383783"/>
            <a:ext cx="1519900" cy="439097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超軽量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-10141" y="7785334"/>
            <a:ext cx="2048905" cy="1208538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本体部分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360g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コード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部分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355g,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全重量</a:t>
            </a:r>
            <a:r>
              <a: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715g</a:t>
            </a: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超軽量仕様なので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持ち運び・設営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付け変え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・撤収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が楽々。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星 5 60"/>
          <p:cNvSpPr/>
          <p:nvPr/>
        </p:nvSpPr>
        <p:spPr>
          <a:xfrm>
            <a:off x="90018" y="7383782"/>
            <a:ext cx="306237" cy="31414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-179809" y="6883525"/>
            <a:ext cx="3914553" cy="46987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軽い！絶対に壊れない！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対角する 2 つの角を切り取った四角形 68"/>
          <p:cNvSpPr/>
          <p:nvPr/>
        </p:nvSpPr>
        <p:spPr>
          <a:xfrm>
            <a:off x="4042562" y="6838942"/>
            <a:ext cx="4149607" cy="446641"/>
          </a:xfrm>
          <a:prstGeom prst="snip2Diag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ja-JP" altLang="en-US" sz="1300"/>
          </a:p>
        </p:txBody>
      </p:sp>
      <p:pic>
        <p:nvPicPr>
          <p:cNvPr id="70" name="Picture 3" descr="C:\Users\Guest\Desktop\フィールドライトNEO（多田）\HP用写真\FLNtaisyougeki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86" r="12379" b="18683"/>
          <a:stretch/>
        </p:blipFill>
        <p:spPr bwMode="auto">
          <a:xfrm>
            <a:off x="1913823" y="7767221"/>
            <a:ext cx="1539535" cy="117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正方形/長方形 70"/>
          <p:cNvSpPr/>
          <p:nvPr/>
        </p:nvSpPr>
        <p:spPr>
          <a:xfrm>
            <a:off x="2199327" y="7381183"/>
            <a:ext cx="1177831" cy="439097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耐衝撃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1838582" y="8947100"/>
            <a:ext cx="3617283" cy="839206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プラスチック最高の強度、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ポリカーボネート樹脂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使用。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落下させても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、ハンマーで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叩きつけて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も壊れません。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3" name="星 5 72"/>
          <p:cNvSpPr/>
          <p:nvPr/>
        </p:nvSpPr>
        <p:spPr>
          <a:xfrm>
            <a:off x="1865278" y="7381183"/>
            <a:ext cx="306237" cy="3217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1845940" y="9689798"/>
            <a:ext cx="3617283" cy="223653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危険なご使用はご遠慮ください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349006" y="9392160"/>
            <a:ext cx="2008992" cy="439097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保証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6" name="星 5 75"/>
          <p:cNvSpPr/>
          <p:nvPr/>
        </p:nvSpPr>
        <p:spPr>
          <a:xfrm>
            <a:off x="96241" y="9354765"/>
            <a:ext cx="306237" cy="33052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9908" y="9802922"/>
            <a:ext cx="3050643" cy="777651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商品到着から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年間、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万一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の故障時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は新しい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商品と交換させていただきます。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ただし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LED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本体に起因しない原因は対象外。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6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対角する 2 つの角を切り取った四角形 47"/>
          <p:cNvSpPr/>
          <p:nvPr/>
        </p:nvSpPr>
        <p:spPr>
          <a:xfrm>
            <a:off x="684287" y="37158"/>
            <a:ext cx="6146743" cy="412998"/>
          </a:xfrm>
          <a:prstGeom prst="snip2Diag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5265" y="3975042"/>
            <a:ext cx="2928802" cy="654540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9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作業現場、工事現場、イベントテント、</a:t>
            </a:r>
            <a:r>
              <a:rPr lang="ja-JP" altLang="en-US" sz="9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駐車場、</a:t>
            </a:r>
            <a:endParaRPr lang="en-US" altLang="ja-JP" sz="9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ビニールハウス、家庭菜園、倉庫、ガレージ、</a:t>
            </a:r>
            <a:endParaRPr lang="en-US" altLang="ja-JP" sz="9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オートキャンプ場</a:t>
            </a:r>
            <a:r>
              <a:rPr lang="ja-JP" altLang="en-US" sz="9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、ログハウス、牛舎、養鶏場、</a:t>
            </a:r>
            <a:endParaRPr lang="en-US" altLang="ja-JP" sz="9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9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水槽</a:t>
            </a:r>
            <a:r>
              <a:rPr lang="ja-JP" altLang="en-US" sz="9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9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船着き場 など</a:t>
            </a:r>
            <a:r>
              <a:rPr lang="ja-JP" altLang="en-US" sz="9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様々なシーンで活躍します。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63949" y="3528467"/>
            <a:ext cx="1639290" cy="408319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使用例</a:t>
            </a:r>
          </a:p>
        </p:txBody>
      </p:sp>
      <p:sp>
        <p:nvSpPr>
          <p:cNvPr id="32" name="対角する 2 つの角を切り取った四角形 31"/>
          <p:cNvSpPr/>
          <p:nvPr/>
        </p:nvSpPr>
        <p:spPr>
          <a:xfrm>
            <a:off x="489471" y="3518942"/>
            <a:ext cx="1608977" cy="389282"/>
          </a:xfrm>
          <a:prstGeom prst="snip2Diag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ja-JP" altLang="en-US" sz="22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00" b="378"/>
          <a:stretch/>
        </p:blipFill>
        <p:spPr bwMode="auto">
          <a:xfrm>
            <a:off x="108225" y="7413329"/>
            <a:ext cx="2548290" cy="150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31" b="4497"/>
          <a:stretch/>
        </p:blipFill>
        <p:spPr bwMode="auto">
          <a:xfrm>
            <a:off x="108224" y="5932846"/>
            <a:ext cx="2548290" cy="140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C:\Users\Guest\Desktop\デスクトップにあったもの\フィールドライトNEO（多田）\FLN使用例写真\432fef3f4cdd989c309c5f72921d7ec2_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01"/>
          <a:stretch/>
        </p:blipFill>
        <p:spPr bwMode="auto">
          <a:xfrm>
            <a:off x="105630" y="9001351"/>
            <a:ext cx="2550885" cy="160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正方形/長方形 38"/>
          <p:cNvSpPr/>
          <p:nvPr/>
        </p:nvSpPr>
        <p:spPr>
          <a:xfrm>
            <a:off x="3606679" y="9126573"/>
            <a:ext cx="1113052" cy="377541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1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価格</a:t>
            </a:r>
            <a:endParaRPr lang="ja-JP" altLang="en-US" sz="1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758755" y="9103816"/>
            <a:ext cx="2305596" cy="34676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ja-JP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ja-JP" altLang="en-US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テキスト ボックス 12"/>
          <p:cNvSpPr txBox="1"/>
          <p:nvPr/>
        </p:nvSpPr>
        <p:spPr>
          <a:xfrm>
            <a:off x="4219867" y="9472106"/>
            <a:ext cx="3665220" cy="3200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00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税</a:t>
            </a:r>
            <a:r>
              <a:rPr lang="ja-JP" sz="1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別価格</a:t>
            </a:r>
            <a:r>
              <a:rPr lang="ja-JP" sz="1000" kern="100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／送料</a:t>
            </a:r>
            <a:r>
              <a:rPr lang="ja-JP" sz="10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無料（北海道・沖縄・離島要別途）</a:t>
            </a:r>
            <a:endParaRPr lang="ja-JP" sz="14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356695" y="8922716"/>
            <a:ext cx="1759763" cy="525755"/>
          </a:xfrm>
          <a:prstGeom prst="rect">
            <a:avLst/>
          </a:prstGeom>
          <a:noFill/>
          <a:ln w="28575">
            <a:solidFill>
              <a:srgbClr val="FF0000">
                <a:alpha val="6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627639" y="9026475"/>
            <a:ext cx="1962142" cy="408319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77105" y="53384"/>
            <a:ext cx="6827726" cy="46987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抜群の明るさ。そして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省エネに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</a:p>
        </p:txBody>
      </p:sp>
      <p:pic>
        <p:nvPicPr>
          <p:cNvPr id="44" name="Picture 2" descr="C:\Users\Guest\Desktop\点灯前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471" y="513923"/>
            <a:ext cx="2789624" cy="19725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Guest\Desktop\点灯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807" y="513924"/>
            <a:ext cx="2789624" cy="197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正方形/長方形 45"/>
          <p:cNvSpPr/>
          <p:nvPr/>
        </p:nvSpPr>
        <p:spPr>
          <a:xfrm>
            <a:off x="1419285" y="2239888"/>
            <a:ext cx="3780632" cy="262125"/>
          </a:xfrm>
          <a:prstGeom prst="rect">
            <a:avLst/>
          </a:prstGeom>
        </p:spPr>
        <p:txBody>
          <a:bodyPr lIns="99569" tIns="49785" rIns="99569" bIns="49785">
            <a:spAutoFit/>
          </a:bodyPr>
          <a:lstStyle/>
          <a:p>
            <a:pPr algn="ctr"/>
            <a:r>
              <a:rPr lang="ja-JP" altLang="en-US" sz="105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点灯前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746770" y="2535287"/>
            <a:ext cx="6113196" cy="46987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灯あたり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3000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ルーメン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の明るさを実現。（消費電力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:22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Ｗ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Lm/W:136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従来蛍光灯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40W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型を優に越えた明るさです。</a:t>
            </a:r>
          </a:p>
        </p:txBody>
      </p:sp>
      <p:sp>
        <p:nvSpPr>
          <p:cNvPr id="49" name="右矢印 48"/>
          <p:cNvSpPr/>
          <p:nvPr/>
        </p:nvSpPr>
        <p:spPr>
          <a:xfrm>
            <a:off x="3607106" y="1398994"/>
            <a:ext cx="333702" cy="336838"/>
          </a:xfrm>
          <a:prstGeom prst="rightArrow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4661469" y="2242666"/>
            <a:ext cx="3780632" cy="262125"/>
          </a:xfrm>
          <a:prstGeom prst="rect">
            <a:avLst/>
          </a:prstGeom>
        </p:spPr>
        <p:txBody>
          <a:bodyPr lIns="99569" tIns="49785" rIns="99569" bIns="49785">
            <a:spAutoFit/>
          </a:bodyPr>
          <a:lstStyle/>
          <a:p>
            <a:pPr algn="ctr"/>
            <a:r>
              <a:rPr lang="ja-JP" altLang="en-US" sz="105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点灯後</a:t>
            </a:r>
            <a:endParaRPr lang="ja-JP" altLang="en-US" sz="105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754821" y="2888903"/>
            <a:ext cx="6113196" cy="469874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40W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型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蛍光灯の代替の場合、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およそ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割電気代の削減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さらに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、水銀を使用していないので、人・環境にも優しいです。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3281333"/>
              </p:ext>
            </p:extLst>
          </p:nvPr>
        </p:nvGraphicFramePr>
        <p:xfrm>
          <a:off x="2844527" y="3393913"/>
          <a:ext cx="4500711" cy="549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060551"/>
              </a:tblGrid>
              <a:tr h="284403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仕様データ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製品型番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FLX-22W-5K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サイズ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1200×32mm(</a:t>
                      </a:r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詳細下図</a:t>
                      </a:r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)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重量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本体</a:t>
                      </a:r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360g+5m</a:t>
                      </a:r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コード</a:t>
                      </a:r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355g=715g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b="0" i="0" dirty="0" smtClean="0">
                          <a:solidFill>
                            <a:srgbClr val="333333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消費電力</a:t>
                      </a:r>
                      <a:endParaRPr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22W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全光束</a:t>
                      </a:r>
                      <a:endParaRPr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3000lm</a:t>
                      </a:r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（蛍光灯</a:t>
                      </a:r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40W</a:t>
                      </a:r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相当）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77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光色、色温度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 昼白色、</a:t>
                      </a:r>
                      <a:r>
                        <a:rPr kumimoji="1" lang="en-US" altLang="ja-JP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5000K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コンセント長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5m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入力電圧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100〜240V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電源周波数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50/60Hz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定格寿命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40,000</a:t>
                      </a:r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時間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ビーム角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150°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カバー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乳白プラスチック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高演色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84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5406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素材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ポリカーボネイト、アルミニウム、シリコン、</a:t>
                      </a:r>
                      <a:endParaRPr kumimoji="1" lang="en-US" altLang="ja-JP" sz="1000" b="0" i="0" kern="1200" dirty="0" smtClean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ステンレス、合成樹脂</a:t>
                      </a: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連結可能本数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100V</a:t>
                      </a:r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で</a:t>
                      </a:r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15</a:t>
                      </a:r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本 </a:t>
                      </a:r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(200V</a:t>
                      </a:r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で</a:t>
                      </a:r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本</a:t>
                      </a:r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)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規格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IP67</a:t>
                      </a:r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（防水防塵）</a:t>
                      </a:r>
                      <a:r>
                        <a:rPr kumimoji="1" lang="en-US" altLang="ja-JP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コード部分</a:t>
                      </a:r>
                      <a:r>
                        <a:rPr kumimoji="1" lang="en-US" altLang="ja-JP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IP63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動作保証温度</a:t>
                      </a:r>
                      <a:endParaRPr kumimoji="1" lang="ja-JP" altLang="en-US" sz="1000" b="0" i="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-20℃〜45℃</a:t>
                      </a:r>
                      <a:endParaRPr kumimoji="1" lang="ja-JP" altLang="en-US" sz="1000" b="0" i="0" kern="1200" dirty="0" smtClean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保証期間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到着日より</a:t>
                      </a:r>
                      <a:r>
                        <a:rPr kumimoji="1" lang="en-US" altLang="ja-JP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年間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  <a:tr h="254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付属品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取付金具</a:t>
                      </a:r>
                      <a:r>
                        <a:rPr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点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0817" marR="100817" marT="53467" marB="53467"/>
                </a:tc>
              </a:tr>
            </a:tbl>
          </a:graphicData>
        </a:graphic>
      </p:graphicFrame>
      <p:sp>
        <p:nvSpPr>
          <p:cNvPr id="27" name="正方形/長方形 26"/>
          <p:cNvSpPr/>
          <p:nvPr/>
        </p:nvSpPr>
        <p:spPr>
          <a:xfrm>
            <a:off x="3249523" y="9773096"/>
            <a:ext cx="3456384" cy="829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56495" y="9811196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100" dirty="0">
              <a:latin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72" b="12505"/>
          <a:stretch/>
        </p:blipFill>
        <p:spPr bwMode="auto">
          <a:xfrm>
            <a:off x="105630" y="4643741"/>
            <a:ext cx="2550884" cy="12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45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446</Words>
  <Application>Microsoft Office PowerPoint</Application>
  <PresentationFormat>ユーザー設定</PresentationFormat>
  <Paragraphs>93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スライド 1</vt:lpstr>
      <vt:lpstr>スライド 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オネスト</dc:creator>
  <cp:lastModifiedBy>iwase</cp:lastModifiedBy>
  <cp:revision>54</cp:revision>
  <cp:lastPrinted>2018-01-19T07:12:31Z</cp:lastPrinted>
  <dcterms:created xsi:type="dcterms:W3CDTF">2017-12-25T03:38:32Z</dcterms:created>
  <dcterms:modified xsi:type="dcterms:W3CDTF">2018-01-24T08:50:30Z</dcterms:modified>
</cp:coreProperties>
</file>