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6" r:id="rId1"/>
  </p:sldMasterIdLst>
  <p:notesMasterIdLst>
    <p:notesMasterId r:id="rId14"/>
  </p:notesMasterIdLst>
  <p:sldIdLst>
    <p:sldId id="263" r:id="rId2"/>
    <p:sldId id="275" r:id="rId3"/>
    <p:sldId id="284" r:id="rId4"/>
    <p:sldId id="285" r:id="rId5"/>
    <p:sldId id="282" r:id="rId6"/>
    <p:sldId id="283" r:id="rId7"/>
    <p:sldId id="273" r:id="rId8"/>
    <p:sldId id="280" r:id="rId9"/>
    <p:sldId id="281" r:id="rId10"/>
    <p:sldId id="277" r:id="rId11"/>
    <p:sldId id="279" r:id="rId12"/>
    <p:sldId id="264" r:id="rId13"/>
  </p:sldIdLst>
  <p:sldSz cx="7775575" cy="10907713"/>
  <p:notesSz cx="7318375" cy="104505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343"/>
    <a:srgbClr val="00091E"/>
    <a:srgbClr val="FF8AD8"/>
    <a:srgbClr val="273875"/>
    <a:srgbClr val="FBAACC"/>
    <a:srgbClr val="F6A3E8"/>
    <a:srgbClr val="000000"/>
    <a:srgbClr val="FFFFFA"/>
    <a:srgbClr val="FBFBF6"/>
    <a:srgbClr val="FFF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23" autoAdjust="0"/>
    <p:restoredTop sz="94660"/>
  </p:normalViewPr>
  <p:slideViewPr>
    <p:cSldViewPr snapToGrid="0">
      <p:cViewPr>
        <p:scale>
          <a:sx n="87" d="100"/>
          <a:sy n="87" d="100"/>
        </p:scale>
        <p:origin x="3032" y="-976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71295" cy="524340"/>
          </a:xfrm>
          <a:prstGeom prst="rect">
            <a:avLst/>
          </a:prstGeom>
        </p:spPr>
        <p:txBody>
          <a:bodyPr vert="horz" lIns="97166" tIns="48583" rIns="97166" bIns="4858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145388" y="0"/>
            <a:ext cx="3171295" cy="524340"/>
          </a:xfrm>
          <a:prstGeom prst="rect">
            <a:avLst/>
          </a:prstGeom>
        </p:spPr>
        <p:txBody>
          <a:bodyPr vert="horz" lIns="97166" tIns="48583" rIns="97166" bIns="48583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401888" y="1304925"/>
            <a:ext cx="2514600" cy="35290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166" tIns="48583" rIns="97166" bIns="4858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31838" y="5029310"/>
            <a:ext cx="5854700" cy="4114889"/>
          </a:xfrm>
          <a:prstGeom prst="rect">
            <a:avLst/>
          </a:prstGeom>
        </p:spPr>
        <p:txBody>
          <a:bodyPr vert="horz" lIns="97166" tIns="48583" rIns="97166" bIns="4858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926176"/>
            <a:ext cx="3171295" cy="524339"/>
          </a:xfrm>
          <a:prstGeom prst="rect">
            <a:avLst/>
          </a:prstGeom>
        </p:spPr>
        <p:txBody>
          <a:bodyPr vert="horz" lIns="97166" tIns="48583" rIns="97166" bIns="4858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145388" y="9926176"/>
            <a:ext cx="3171295" cy="524339"/>
          </a:xfrm>
          <a:prstGeom prst="rect">
            <a:avLst/>
          </a:prstGeom>
        </p:spPr>
        <p:txBody>
          <a:bodyPr vert="horz" lIns="97166" tIns="48583" rIns="97166" bIns="48583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  <a:prstGeom prst="rect">
            <a:avLst/>
          </a:prstGeo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0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87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  <a:prstGeom prst="rect">
            <a:avLst/>
          </a:prstGeo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0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0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5" indent="-193675" algn="l" defTabSz="776288" rtl="0" fontAlgn="base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yslab.izinc.jp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tif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7BC11CC-E38D-7149-A1FC-A55DE0E8D9C5}"/>
              </a:ext>
            </a:extLst>
          </p:cNvPr>
          <p:cNvSpPr txBox="1"/>
          <p:nvPr/>
        </p:nvSpPr>
        <p:spPr>
          <a:xfrm>
            <a:off x="429347" y="3907965"/>
            <a:ext cx="7775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  <a:r>
              <a:rPr lang="en-US" altLang="ja-JP" sz="60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Y’s Lab.</a:t>
            </a:r>
            <a:endParaRPr kumimoji="1" lang="ja-JP" altLang="en-US" sz="600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FB19AD5-7920-524D-B482-1B872273FE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EF"/>
              </a:clrFrom>
              <a:clrTo>
                <a:srgbClr val="FFFFEF">
                  <a:alpha val="0"/>
                </a:srgbClr>
              </a:clrTo>
            </a:clrChange>
            <a:duotone>
              <a:prstClr val="black"/>
              <a:srgbClr val="FFFFF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827" y="3810671"/>
            <a:ext cx="965372" cy="100831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BFCEB4C-6EA6-F148-A3FA-3418AEA99D07}"/>
              </a:ext>
            </a:extLst>
          </p:cNvPr>
          <p:cNvSpPr txBox="1"/>
          <p:nvPr/>
        </p:nvSpPr>
        <p:spPr>
          <a:xfrm>
            <a:off x="4635717" y="10191286"/>
            <a:ext cx="3719593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powered by</a:t>
            </a:r>
            <a:r>
              <a:rPr kumimoji="1" lang="en-US" altLang="ja-JP" dirty="0"/>
              <a:t> </a:t>
            </a:r>
            <a:r>
              <a:rPr kumimoji="1" lang="ja-JP" altLang="en-US">
                <a:latin typeface="Yu Mincho" panose="02020400000000000000" pitchFamily="18" charset="-128"/>
                <a:ea typeface="Yu Mincho" panose="02020400000000000000" pitchFamily="18" charset="-128"/>
              </a:rPr>
              <a:t>株式会社</a:t>
            </a:r>
            <a:r>
              <a:rPr kumimoji="1" lang="en-US" altLang="ja-JP" dirty="0">
                <a:latin typeface="Yu Mincho" panose="02020400000000000000" pitchFamily="18" charset="-128"/>
                <a:ea typeface="Yu Mincho" panose="02020400000000000000" pitchFamily="18" charset="-128"/>
              </a:rPr>
              <a:t>  </a:t>
            </a:r>
            <a:endParaRPr kumimoji="1" lang="ja-JP" altLang="en-US">
              <a:latin typeface="Yu Mincho" panose="02020400000000000000" pitchFamily="18" charset="-128"/>
              <a:ea typeface="Yu Mincho" panose="02020400000000000000" pitchFamily="18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F7A99EF-6960-7744-B158-9AD026E4F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70" y="10160689"/>
            <a:ext cx="306720" cy="3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28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部屋に備えている数々の椅子&#10;&#10;低い精度で自動的に生成された説明">
            <a:extLst>
              <a:ext uri="{FF2B5EF4-FFF2-40B4-BE49-F238E27FC236}">
                <a16:creationId xmlns:a16="http://schemas.microsoft.com/office/drawing/2014/main" id="{C3FD8A92-093A-8E4D-A187-6443BC6731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t="2861" r="-12" b="3328"/>
          <a:stretch/>
        </p:blipFill>
        <p:spPr>
          <a:xfrm>
            <a:off x="-1" y="5436809"/>
            <a:ext cx="7775575" cy="5470903"/>
          </a:xfrm>
          <a:prstGeom prst="rect">
            <a:avLst/>
          </a:prstGeom>
        </p:spPr>
      </p:pic>
      <p:pic>
        <p:nvPicPr>
          <p:cNvPr id="3" name="図 2" descr="部屋に備えている数々の椅子&#10;&#10;低い精度で自動的に生成された説明">
            <a:extLst>
              <a:ext uri="{FF2B5EF4-FFF2-40B4-BE49-F238E27FC236}">
                <a16:creationId xmlns:a16="http://schemas.microsoft.com/office/drawing/2014/main" id="{BD81F701-4B0E-584E-BBD2-6406ED1E5D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1"/>
          <a:stretch/>
        </p:blipFill>
        <p:spPr>
          <a:xfrm>
            <a:off x="0" y="0"/>
            <a:ext cx="7775575" cy="543681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1F4035-B3E1-234D-A401-EB989DAD9301}"/>
              </a:ext>
            </a:extLst>
          </p:cNvPr>
          <p:cNvSpPr txBox="1"/>
          <p:nvPr/>
        </p:nvSpPr>
        <p:spPr>
          <a:xfrm>
            <a:off x="0" y="2783181"/>
            <a:ext cx="3887787" cy="2307298"/>
          </a:xfrm>
          <a:prstGeom prst="rect">
            <a:avLst/>
          </a:prstGeom>
          <a:solidFill>
            <a:schemeClr val="tx1">
              <a:lumMod val="50000"/>
              <a:lumOff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スマートロックにより管理された</a:t>
            </a:r>
            <a:endParaRPr kumimoji="1"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自習室は始発から終電まで利用できます。</a:t>
            </a:r>
            <a:endParaRPr kumimoji="1"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Y’s </a:t>
            </a: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の高３生の平均自習時間は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受験期前の春休みでさえ６時間以上。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ほとんどが京大・阪大を志望している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圧倒的なモチベーションに囲まれて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自習することができます。</a:t>
            </a:r>
            <a:endParaRPr lang="en-US" altLang="ja-JP" sz="12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7B83199-A97D-D040-9AC5-9B524A88830E}"/>
              </a:ext>
            </a:extLst>
          </p:cNvPr>
          <p:cNvSpPr txBox="1"/>
          <p:nvPr/>
        </p:nvSpPr>
        <p:spPr>
          <a:xfrm>
            <a:off x="0" y="9132551"/>
            <a:ext cx="3614468" cy="1660968"/>
          </a:xfrm>
          <a:prstGeom prst="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Y’s</a:t>
            </a: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生同士は非常に仲が良く、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生徒と講師の距離も近いのが特徴です。</a:t>
            </a:r>
            <a:endParaRPr kumimoji="1"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Y’s Lab.</a:t>
            </a: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の授業教室では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少人数制で和気あいあいとした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授業が行われています。</a:t>
            </a:r>
            <a:endParaRPr lang="en-US" altLang="ja-JP" sz="12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0044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7B83199-A97D-D040-9AC5-9B524A88830E}"/>
              </a:ext>
            </a:extLst>
          </p:cNvPr>
          <p:cNvSpPr txBox="1"/>
          <p:nvPr/>
        </p:nvSpPr>
        <p:spPr>
          <a:xfrm>
            <a:off x="-324" y="8821006"/>
            <a:ext cx="3488591" cy="1660968"/>
          </a:xfrm>
          <a:prstGeom prst="rect">
            <a:avLst/>
          </a:prstGeom>
          <a:solidFill>
            <a:schemeClr val="tx1">
              <a:lumMod val="50000"/>
              <a:lumOff val="50000"/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自習中に疑問が生まれた時は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公式</a:t>
            </a:r>
            <a:r>
              <a:rPr kumimoji="1"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LINE</a:t>
            </a: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に質問</a:t>
            </a: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してください。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講師が</a:t>
            </a:r>
            <a:r>
              <a:rPr kumimoji="1"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LINE</a:t>
            </a: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で解説を行います。</a:t>
            </a:r>
            <a:endParaRPr kumimoji="1"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ここまでフォローしている塾は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松原には</a:t>
            </a: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ないと自負しております</a:t>
            </a: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。</a:t>
            </a:r>
            <a:endParaRPr kumimoji="1"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2BD5281-680C-E54E-9532-68DA8F68B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775575" cy="5470903"/>
          </a:xfrm>
          <a:prstGeom prst="rect">
            <a:avLst/>
          </a:prstGeom>
          <a:ln w="38100">
            <a:noFill/>
          </a:ln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1F4035-B3E1-234D-A401-EB989DAD9301}"/>
              </a:ext>
            </a:extLst>
          </p:cNvPr>
          <p:cNvSpPr txBox="1"/>
          <p:nvPr/>
        </p:nvSpPr>
        <p:spPr>
          <a:xfrm>
            <a:off x="4027334" y="2992648"/>
            <a:ext cx="3748242" cy="1984133"/>
          </a:xfrm>
          <a:prstGeom prst="rect">
            <a:avLst/>
          </a:prstGeom>
          <a:solidFill>
            <a:schemeClr val="tx1">
              <a:lumMod val="50000"/>
              <a:lumOff val="50000"/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Y’s Lab.</a:t>
            </a: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では高２の中盤以降、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二次試験を想定した演習授業が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メインとなります。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全国１位の監修のもとで、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一人一人に添削答案とアドバイスが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毎週返却されます。</a:t>
            </a:r>
            <a:endParaRPr lang="en-US" altLang="ja-JP" sz="12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7EC5136-1F83-0542-A4D8-7C2C0E5482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685"/>
          <a:stretch/>
        </p:blipFill>
        <p:spPr>
          <a:xfrm>
            <a:off x="3775163" y="6023868"/>
            <a:ext cx="3624602" cy="488384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2D74C64-8E5A-BC45-8BD2-8A287D77B5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27488"/>
          <a:stretch/>
        </p:blipFill>
        <p:spPr>
          <a:xfrm>
            <a:off x="4027333" y="6900670"/>
            <a:ext cx="3120261" cy="4007043"/>
          </a:xfrm>
          <a:prstGeom prst="rect">
            <a:avLst/>
          </a:prstGeom>
          <a:ln w="38100">
            <a:noFill/>
          </a:ln>
        </p:spPr>
      </p:pic>
      <p:pic>
        <p:nvPicPr>
          <p:cNvPr id="9" name="図 8" descr="黒い背景と白い文字のロゴ&#10;&#10;自動的に生成された説明">
            <a:extLst>
              <a:ext uri="{FF2B5EF4-FFF2-40B4-BE49-F238E27FC236}">
                <a16:creationId xmlns:a16="http://schemas.microsoft.com/office/drawing/2014/main" id="{B8C90498-EF3E-1649-8A28-37384A487A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3" b="26885"/>
          <a:stretch/>
        </p:blipFill>
        <p:spPr>
          <a:xfrm>
            <a:off x="303989" y="6900670"/>
            <a:ext cx="2879963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1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7BC11CC-E38D-7149-A1FC-A55DE0E8D9C5}"/>
              </a:ext>
            </a:extLst>
          </p:cNvPr>
          <p:cNvSpPr txBox="1"/>
          <p:nvPr/>
        </p:nvSpPr>
        <p:spPr>
          <a:xfrm>
            <a:off x="0" y="4061853"/>
            <a:ext cx="7775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『</a:t>
            </a:r>
            <a:r>
              <a:rPr kumimoji="1" lang="ja-JP" altLang="en-US" sz="40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さあ、受験革命だ。</a:t>
            </a:r>
            <a:r>
              <a:rPr kumimoji="1" lang="en-US" altLang="ja-JP" sz="40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』</a:t>
            </a:r>
            <a:endParaRPr kumimoji="1" lang="ja-JP" altLang="en-US" sz="400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33A2457-904F-474A-9E41-9479D939E0FF}"/>
              </a:ext>
            </a:extLst>
          </p:cNvPr>
          <p:cNvSpPr txBox="1"/>
          <p:nvPr/>
        </p:nvSpPr>
        <p:spPr>
          <a:xfrm>
            <a:off x="1128776" y="9196560"/>
            <a:ext cx="7775570" cy="1790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>
                <a:latin typeface="Hiragino Mincho Pro W3" panose="02020300000000000000" pitchFamily="18" charset="-128"/>
                <a:ea typeface="Hiragino Mincho Pro W3" panose="02020300000000000000" pitchFamily="18" charset="-128"/>
                <a:cs typeface="Times New Roman" panose="02020603050405020304" pitchFamily="18" charset="0"/>
              </a:rPr>
              <a:t>無料体験授業受付中！</a:t>
            </a:r>
            <a:endParaRPr lang="en-US" altLang="ja-JP" dirty="0">
              <a:latin typeface="Hiragino Mincho Pro W3" panose="02020300000000000000" pitchFamily="18" charset="-128"/>
              <a:ea typeface="Hiragino Mincho Pro W3" panose="02020300000000000000" pitchFamily="18" charset="-128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https://yslab.izinc.jp/</a:t>
            </a:r>
            <a:endParaRPr lang="en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TEL: 072-200-2991</a:t>
            </a:r>
            <a:endParaRPr lang="es-E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F413CD8-38E3-BF4E-BE1E-6646FF9FF48E}"/>
              </a:ext>
            </a:extLst>
          </p:cNvPr>
          <p:cNvSpPr txBox="1"/>
          <p:nvPr/>
        </p:nvSpPr>
        <p:spPr>
          <a:xfrm>
            <a:off x="6387702" y="9268834"/>
            <a:ext cx="1183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＜</a:t>
            </a:r>
            <a:r>
              <a:rPr kumimoji="1" lang="ja-JP" altLang="en-US" sz="1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公式</a:t>
            </a:r>
            <a:r>
              <a:rPr kumimoji="1" lang="en-US" altLang="ja-JP" sz="1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HP</a:t>
            </a:r>
            <a:r>
              <a:rPr kumimoji="1" lang="ja-JP" altLang="en-US" sz="1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＞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965441E-024A-E14B-BE53-25F970CD1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27" y="9499618"/>
            <a:ext cx="1183926" cy="118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81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D72F31F-DAEC-CF4D-843B-958B0F045834}"/>
              </a:ext>
            </a:extLst>
          </p:cNvPr>
          <p:cNvCxnSpPr/>
          <p:nvPr/>
        </p:nvCxnSpPr>
        <p:spPr>
          <a:xfrm>
            <a:off x="849677" y="958068"/>
            <a:ext cx="6658978" cy="0"/>
          </a:xfrm>
          <a:prstGeom prst="line">
            <a:avLst/>
          </a:prstGeom>
          <a:ln w="38100">
            <a:solidFill>
              <a:srgbClr val="FBAA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96E3C0-AC7B-1144-8114-E5CA2CD18349}"/>
              </a:ext>
            </a:extLst>
          </p:cNvPr>
          <p:cNvSpPr txBox="1"/>
          <p:nvPr/>
        </p:nvSpPr>
        <p:spPr>
          <a:xfrm>
            <a:off x="951536" y="370179"/>
            <a:ext cx="6122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>
                <a:solidFill>
                  <a:srgbClr val="FBAACC"/>
                </a:solidFill>
              </a:rPr>
              <a:t>２０２１年度合格体験記</a:t>
            </a:r>
            <a:endParaRPr kumimoji="1" lang="ja-JP" altLang="en-US" sz="3600">
              <a:solidFill>
                <a:srgbClr val="FBAACC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BB8884-586C-594B-A9E2-732C90679AAA}"/>
              </a:ext>
            </a:extLst>
          </p:cNvPr>
          <p:cNvSpPr/>
          <p:nvPr/>
        </p:nvSpPr>
        <p:spPr>
          <a:xfrm>
            <a:off x="244511" y="1692616"/>
            <a:ext cx="3470978" cy="4163771"/>
          </a:xfrm>
          <a:prstGeom prst="rect">
            <a:avLst/>
          </a:prstGeom>
          <a:solidFill>
            <a:srgbClr val="273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BDFDFA6-2F69-B540-8773-83695DAAD74F}"/>
              </a:ext>
            </a:extLst>
          </p:cNvPr>
          <p:cNvSpPr/>
          <p:nvPr/>
        </p:nvSpPr>
        <p:spPr>
          <a:xfrm>
            <a:off x="4012788" y="1692616"/>
            <a:ext cx="3470978" cy="4163771"/>
          </a:xfrm>
          <a:prstGeom prst="rect">
            <a:avLst/>
          </a:prstGeom>
          <a:solidFill>
            <a:srgbClr val="273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FAA58E-D242-5244-99D3-AB9EA47AD349}"/>
              </a:ext>
            </a:extLst>
          </p:cNvPr>
          <p:cNvSpPr/>
          <p:nvPr/>
        </p:nvSpPr>
        <p:spPr>
          <a:xfrm>
            <a:off x="4012788" y="6192936"/>
            <a:ext cx="3470978" cy="4163771"/>
          </a:xfrm>
          <a:prstGeom prst="rect">
            <a:avLst/>
          </a:prstGeom>
          <a:solidFill>
            <a:srgbClr val="273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DD9C23-A08A-9949-A271-0F9964E4FF4A}"/>
              </a:ext>
            </a:extLst>
          </p:cNvPr>
          <p:cNvSpPr/>
          <p:nvPr/>
        </p:nvSpPr>
        <p:spPr>
          <a:xfrm>
            <a:off x="244511" y="6192937"/>
            <a:ext cx="3470978" cy="4163771"/>
          </a:xfrm>
          <a:prstGeom prst="rect">
            <a:avLst/>
          </a:prstGeom>
          <a:solidFill>
            <a:srgbClr val="273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5B0B419-9C2B-754B-9A49-CC29CD5931D5}"/>
              </a:ext>
            </a:extLst>
          </p:cNvPr>
          <p:cNvSpPr txBox="1"/>
          <p:nvPr/>
        </p:nvSpPr>
        <p:spPr>
          <a:xfrm>
            <a:off x="1441938" y="1030842"/>
            <a:ext cx="612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>
                <a:solidFill>
                  <a:srgbClr val="00091E"/>
                </a:solidFill>
              </a:rPr>
              <a:t>志望校に合格した生徒さまより、嬉しいお声が届いています</a:t>
            </a:r>
          </a:p>
        </p:txBody>
      </p:sp>
      <p:pic>
        <p:nvPicPr>
          <p:cNvPr id="13" name="図 12" descr="食品 が含まれている画像&#10;&#10;自動的に生成された説明">
            <a:extLst>
              <a:ext uri="{FF2B5EF4-FFF2-40B4-BE49-F238E27FC236}">
                <a16:creationId xmlns:a16="http://schemas.microsoft.com/office/drawing/2014/main" id="{4933E97C-2827-2649-9613-F4A7B04174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" r="8752"/>
          <a:stretch/>
        </p:blipFill>
        <p:spPr>
          <a:xfrm>
            <a:off x="98473" y="331389"/>
            <a:ext cx="1343465" cy="1149369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FCCAD1C-8D78-EB4C-87BC-B20F20B5F4DD}"/>
              </a:ext>
            </a:extLst>
          </p:cNvPr>
          <p:cNvSpPr txBox="1"/>
          <p:nvPr/>
        </p:nvSpPr>
        <p:spPr>
          <a:xfrm>
            <a:off x="1827600" y="1895412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《</a:t>
            </a:r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満点合格！</a:t>
            </a:r>
            <a:r>
              <a:rPr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》</a:t>
            </a:r>
            <a:endParaRPr kumimoji="1" lang="ja-JP" altLang="en-US" sz="1400">
              <a:solidFill>
                <a:schemeClr val="bg1"/>
              </a:solidFill>
              <a:latin typeface="HGSGothicE" panose="020B0900000000000000" pitchFamily="34" charset="-128"/>
              <a:ea typeface="HGSGothicE" panose="020B09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A2F9DC7-B683-414B-B152-9C5C52BA1B8A}"/>
              </a:ext>
            </a:extLst>
          </p:cNvPr>
          <p:cNvSpPr txBox="1"/>
          <p:nvPr/>
        </p:nvSpPr>
        <p:spPr>
          <a:xfrm>
            <a:off x="1657206" y="2213596"/>
            <a:ext cx="2342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solidFill>
                  <a:schemeClr val="bg1"/>
                </a:solidFill>
              </a:rPr>
              <a:t>京都大学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520DE15-3430-DA45-8ED2-AB71A853A362}"/>
              </a:ext>
            </a:extLst>
          </p:cNvPr>
          <p:cNvSpPr txBox="1"/>
          <p:nvPr/>
        </p:nvSpPr>
        <p:spPr>
          <a:xfrm>
            <a:off x="2037958" y="2890415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医学部　合格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81A3921-86CB-9E49-AB4C-0F8B0E217472}"/>
              </a:ext>
            </a:extLst>
          </p:cNvPr>
          <p:cNvSpPr txBox="1"/>
          <p:nvPr/>
        </p:nvSpPr>
        <p:spPr>
          <a:xfrm>
            <a:off x="1980000" y="3314722"/>
            <a:ext cx="158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〇〇さん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1503E68-7057-8048-AA71-3E536FA1C8B2}"/>
              </a:ext>
            </a:extLst>
          </p:cNvPr>
          <p:cNvSpPr txBox="1"/>
          <p:nvPr/>
        </p:nvSpPr>
        <p:spPr>
          <a:xfrm>
            <a:off x="326389" y="3777362"/>
            <a:ext cx="3307221" cy="1975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3FB9CA2-CC02-6E46-B606-AD890FC2BBE7}"/>
              </a:ext>
            </a:extLst>
          </p:cNvPr>
          <p:cNvSpPr txBox="1"/>
          <p:nvPr/>
        </p:nvSpPr>
        <p:spPr>
          <a:xfrm>
            <a:off x="5582418" y="1895412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《</a:t>
            </a:r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満点合格！</a:t>
            </a:r>
            <a:r>
              <a:rPr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》</a:t>
            </a:r>
            <a:endParaRPr kumimoji="1" lang="ja-JP" altLang="en-US" sz="1400">
              <a:solidFill>
                <a:schemeClr val="bg1"/>
              </a:solidFill>
              <a:latin typeface="HGSGothicE" panose="020B0900000000000000" pitchFamily="34" charset="-128"/>
              <a:ea typeface="HGSGothicE" panose="020B09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FE0F5B2-4CDE-CE45-830C-4EE41A2BFDB8}"/>
              </a:ext>
            </a:extLst>
          </p:cNvPr>
          <p:cNvSpPr txBox="1"/>
          <p:nvPr/>
        </p:nvSpPr>
        <p:spPr>
          <a:xfrm>
            <a:off x="5792776" y="2890415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医学部　合格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FD7A089-3A22-EC4C-9075-D818B2A43963}"/>
              </a:ext>
            </a:extLst>
          </p:cNvPr>
          <p:cNvSpPr txBox="1"/>
          <p:nvPr/>
        </p:nvSpPr>
        <p:spPr>
          <a:xfrm>
            <a:off x="5734818" y="3314722"/>
            <a:ext cx="158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〇〇さん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69D4AAD-69EF-B04D-956E-90CFE5EF7581}"/>
              </a:ext>
            </a:extLst>
          </p:cNvPr>
          <p:cNvSpPr txBox="1"/>
          <p:nvPr/>
        </p:nvSpPr>
        <p:spPr>
          <a:xfrm>
            <a:off x="4081207" y="3777362"/>
            <a:ext cx="3307221" cy="1975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C8E11DE-E604-5D43-823E-D8F361974F67}"/>
              </a:ext>
            </a:extLst>
          </p:cNvPr>
          <p:cNvSpPr txBox="1"/>
          <p:nvPr/>
        </p:nvSpPr>
        <p:spPr>
          <a:xfrm>
            <a:off x="326389" y="8293610"/>
            <a:ext cx="3307221" cy="1975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3F26BB2-6D19-4B42-B508-E21C3E50068D}"/>
              </a:ext>
            </a:extLst>
          </p:cNvPr>
          <p:cNvSpPr txBox="1"/>
          <p:nvPr/>
        </p:nvSpPr>
        <p:spPr>
          <a:xfrm>
            <a:off x="4081207" y="8303926"/>
            <a:ext cx="3307221" cy="1975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C11173F-CC8E-1041-8A0A-81093326D1ED}"/>
              </a:ext>
            </a:extLst>
          </p:cNvPr>
          <p:cNvSpPr txBox="1"/>
          <p:nvPr/>
        </p:nvSpPr>
        <p:spPr>
          <a:xfrm>
            <a:off x="1827600" y="6444177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《</a:t>
            </a:r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満点合格！</a:t>
            </a:r>
            <a:r>
              <a:rPr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》</a:t>
            </a:r>
            <a:endParaRPr kumimoji="1" lang="ja-JP" altLang="en-US" sz="1400">
              <a:solidFill>
                <a:schemeClr val="bg1"/>
              </a:solidFill>
              <a:latin typeface="HGSGothicE" panose="020B0900000000000000" pitchFamily="34" charset="-128"/>
              <a:ea typeface="HGSGothicE" panose="020B0900000000000000" pitchFamily="34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3AF92CD-5068-AE4B-8AD2-128B04E24B24}"/>
              </a:ext>
            </a:extLst>
          </p:cNvPr>
          <p:cNvSpPr txBox="1"/>
          <p:nvPr/>
        </p:nvSpPr>
        <p:spPr>
          <a:xfrm>
            <a:off x="1657206" y="6762361"/>
            <a:ext cx="2342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solidFill>
                  <a:schemeClr val="bg1"/>
                </a:solidFill>
              </a:rPr>
              <a:t>京都大学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27A43AB-8269-6440-A3D4-82A3765073B5}"/>
              </a:ext>
            </a:extLst>
          </p:cNvPr>
          <p:cNvSpPr txBox="1"/>
          <p:nvPr/>
        </p:nvSpPr>
        <p:spPr>
          <a:xfrm>
            <a:off x="2037958" y="7439180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医学部　合格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6485127-FEA3-2A41-9DCE-11B091CBA633}"/>
              </a:ext>
            </a:extLst>
          </p:cNvPr>
          <p:cNvSpPr txBox="1"/>
          <p:nvPr/>
        </p:nvSpPr>
        <p:spPr>
          <a:xfrm>
            <a:off x="1980000" y="7863487"/>
            <a:ext cx="158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〇〇さん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C43E2D9-A215-3B42-ADA9-B4018CE674E5}"/>
              </a:ext>
            </a:extLst>
          </p:cNvPr>
          <p:cNvSpPr txBox="1"/>
          <p:nvPr/>
        </p:nvSpPr>
        <p:spPr>
          <a:xfrm>
            <a:off x="5582418" y="6444177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《</a:t>
            </a:r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満点合格！</a:t>
            </a:r>
            <a:r>
              <a:rPr lang="en-US" altLang="ja-JP" sz="1400" dirty="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》</a:t>
            </a:r>
            <a:endParaRPr kumimoji="1" lang="ja-JP" altLang="en-US" sz="1400">
              <a:solidFill>
                <a:schemeClr val="bg1"/>
              </a:solidFill>
              <a:latin typeface="HGSGothicE" panose="020B0900000000000000" pitchFamily="34" charset="-128"/>
              <a:ea typeface="HGSGothicE" panose="020B09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D4D1F33-7757-1543-BB8B-C1E8845D1CDF}"/>
              </a:ext>
            </a:extLst>
          </p:cNvPr>
          <p:cNvSpPr txBox="1"/>
          <p:nvPr/>
        </p:nvSpPr>
        <p:spPr>
          <a:xfrm>
            <a:off x="5792776" y="7439180"/>
            <a:ext cx="1580618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医学部　合格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208E184-24A3-144D-BC13-B8C0C5C24B6F}"/>
              </a:ext>
            </a:extLst>
          </p:cNvPr>
          <p:cNvSpPr txBox="1"/>
          <p:nvPr/>
        </p:nvSpPr>
        <p:spPr>
          <a:xfrm>
            <a:off x="5734818" y="7863487"/>
            <a:ext cx="158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chemeClr val="bg1"/>
                </a:solidFill>
                <a:latin typeface="HGSGothicE" panose="020B0900000000000000" pitchFamily="34" charset="-128"/>
                <a:ea typeface="HGSGothicE" panose="020B0900000000000000" pitchFamily="34" charset="-128"/>
              </a:rPr>
              <a:t>〇〇さん</a:t>
            </a:r>
          </a:p>
        </p:txBody>
      </p:sp>
    </p:spTree>
    <p:extLst>
      <p:ext uri="{BB962C8B-B14F-4D97-AF65-F5344CB8AC3E}">
        <p14:creationId xmlns:p14="http://schemas.microsoft.com/office/powerpoint/2010/main" val="119807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部屋に備えている数々の椅子&#10;&#10;低い精度で自動的に生成された説明">
            <a:extLst>
              <a:ext uri="{FF2B5EF4-FFF2-40B4-BE49-F238E27FC236}">
                <a16:creationId xmlns:a16="http://schemas.microsoft.com/office/drawing/2014/main" id="{710C44DD-DB96-E64F-881E-10916B4CFA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1" r="13590"/>
          <a:stretch/>
        </p:blipFill>
        <p:spPr>
          <a:xfrm>
            <a:off x="0" y="0"/>
            <a:ext cx="7775575" cy="6291918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7F4C598-51DE-B948-A992-E2747B993EB1}"/>
              </a:ext>
            </a:extLst>
          </p:cNvPr>
          <p:cNvSpPr/>
          <p:nvPr/>
        </p:nvSpPr>
        <p:spPr>
          <a:xfrm>
            <a:off x="0" y="16938"/>
            <a:ext cx="7775575" cy="629191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321EC53-BF95-8D48-BE7C-FC30DE74041C}"/>
              </a:ext>
            </a:extLst>
          </p:cNvPr>
          <p:cNvSpPr txBox="1"/>
          <p:nvPr/>
        </p:nvSpPr>
        <p:spPr>
          <a:xfrm>
            <a:off x="4337" y="1357685"/>
            <a:ext cx="6170713" cy="798039"/>
          </a:xfrm>
          <a:prstGeom prst="rect">
            <a:avLst/>
          </a:prstGeom>
          <a:solidFill>
            <a:srgbClr val="002060">
              <a:alpha val="85000"/>
            </a:srgb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58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予備校選び２つのポイント</a:t>
            </a:r>
            <a:endParaRPr kumimoji="1" lang="en-US" altLang="ja-JP" sz="358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D6B235-AD92-8246-86CA-298FF381E526}"/>
              </a:ext>
            </a:extLst>
          </p:cNvPr>
          <p:cNvSpPr/>
          <p:nvPr/>
        </p:nvSpPr>
        <p:spPr>
          <a:xfrm>
            <a:off x="325" y="6308855"/>
            <a:ext cx="6876151" cy="4598857"/>
          </a:xfrm>
          <a:prstGeom prst="rect">
            <a:avLst/>
          </a:prstGeom>
          <a:solidFill>
            <a:srgbClr val="002060">
              <a:alpha val="9203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6D2BC12-B571-C842-B11B-034C07C18F18}"/>
              </a:ext>
            </a:extLst>
          </p:cNvPr>
          <p:cNvSpPr txBox="1"/>
          <p:nvPr/>
        </p:nvSpPr>
        <p:spPr>
          <a:xfrm>
            <a:off x="-83127" y="2087308"/>
            <a:ext cx="84374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4400" dirty="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①</a:t>
            </a:r>
            <a:r>
              <a:rPr lang="en-US" altLang="ja-JP" sz="4400" dirty="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 </a:t>
            </a:r>
            <a:r>
              <a:rPr kumimoji="1" lang="ja-JP" altLang="en-US" sz="4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校舎別の実績はいいか？</a:t>
            </a:r>
            <a:endParaRPr kumimoji="1" lang="en-US" altLang="ja-JP" sz="4400" dirty="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  <a:p>
            <a:pPr algn="l"/>
            <a:r>
              <a:rPr lang="ja-JP" altLang="en-US" sz="4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②</a:t>
            </a:r>
            <a:r>
              <a:rPr lang="en-US" altLang="ja-JP" sz="4400" dirty="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 </a:t>
            </a:r>
            <a:r>
              <a:rPr lang="ja-JP" altLang="en-US" sz="4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快適な自習環境があるか？</a:t>
            </a:r>
            <a:endParaRPr kumimoji="1" lang="ja-JP" altLang="en-US" sz="44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983A849-1CCE-0E40-9C6E-1BA2AA19CD43}"/>
              </a:ext>
            </a:extLst>
          </p:cNvPr>
          <p:cNvSpPr txBox="1"/>
          <p:nvPr/>
        </p:nvSpPr>
        <p:spPr>
          <a:xfrm>
            <a:off x="1231609" y="8132714"/>
            <a:ext cx="550285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自習中に疑問が生まれた時は公式</a:t>
            </a:r>
            <a:r>
              <a:rPr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LINE</a:t>
            </a: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に質問してください。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担当講師が</a:t>
            </a:r>
            <a:r>
              <a:rPr lang="en-US" altLang="ja-JP" sz="14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LINE</a:t>
            </a: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で解説を行います。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現役の京都大学の学生からプロ講師まで複数人で担当しています。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ここまでフォローしている塾は松原にはないと自負しております</a:t>
            </a:r>
            <a:r>
              <a:rPr lang="ja-JP" altLang="en-US" sz="16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。</a:t>
            </a:r>
            <a:endParaRPr lang="en-US" altLang="ja-JP" sz="16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l"/>
            <a:endParaRPr kumimoji="1" lang="ja-JP" altLang="en-US" sz="12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EDEC462-1F38-904E-8EF5-094C14129074}"/>
              </a:ext>
            </a:extLst>
          </p:cNvPr>
          <p:cNvSpPr/>
          <p:nvPr/>
        </p:nvSpPr>
        <p:spPr>
          <a:xfrm>
            <a:off x="898774" y="6768780"/>
            <a:ext cx="6876476" cy="904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31ED916-7FC9-974F-A679-272DB89F649F}"/>
              </a:ext>
            </a:extLst>
          </p:cNvPr>
          <p:cNvSpPr txBox="1"/>
          <p:nvPr/>
        </p:nvSpPr>
        <p:spPr>
          <a:xfrm>
            <a:off x="1231609" y="6862143"/>
            <a:ext cx="6543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3600">
                <a:solidFill>
                  <a:srgbClr val="002060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公式</a:t>
            </a:r>
            <a:r>
              <a:rPr kumimoji="1" lang="en-US" altLang="ja-JP" sz="3600" dirty="0">
                <a:solidFill>
                  <a:srgbClr val="002060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LI</a:t>
            </a:r>
            <a:r>
              <a:rPr kumimoji="1" lang="en-US" altLang="ja-JP" sz="3600" dirty="0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NE</a:t>
            </a:r>
            <a:r>
              <a:rPr kumimoji="1" lang="ja-JP" altLang="en-US" sz="3600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でいつでも質問可能</a:t>
            </a:r>
          </a:p>
        </p:txBody>
      </p:sp>
    </p:spTree>
    <p:extLst>
      <p:ext uri="{BB962C8B-B14F-4D97-AF65-F5344CB8AC3E}">
        <p14:creationId xmlns:p14="http://schemas.microsoft.com/office/powerpoint/2010/main" val="406656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636A7CF-5E3C-3846-9011-E25AF03BB0F5}"/>
              </a:ext>
            </a:extLst>
          </p:cNvPr>
          <p:cNvSpPr txBox="1"/>
          <p:nvPr/>
        </p:nvSpPr>
        <p:spPr>
          <a:xfrm>
            <a:off x="1373620" y="2848683"/>
            <a:ext cx="5502856" cy="2307298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スマートロックにより管理された自習室は始発から</a:t>
            </a:r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夜</a:t>
            </a:r>
            <a:r>
              <a:rPr lang="en-US" altLang="ja-JP" sz="14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11</a:t>
            </a:r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時</a:t>
            </a:r>
            <a:r>
              <a:rPr kumimoji="1"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まで利用できます。</a:t>
            </a:r>
            <a:endParaRPr lang="en-US" altLang="ja-JP" sz="14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just">
              <a:lnSpc>
                <a:spcPct val="150000"/>
              </a:lnSpc>
            </a:pPr>
            <a:r>
              <a:rPr lang="en-US" altLang="ja-JP" sz="14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Y’s Lab.</a:t>
            </a:r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の高３生の平均自習時間は受験期前の春休みでさえ６時間以上。</a:t>
            </a:r>
            <a:endParaRPr lang="en-US" altLang="ja-JP" sz="14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デスクごとのデスクライトや生徒用コピー機も完備。</a:t>
            </a:r>
            <a:endParaRPr lang="en-US" altLang="ja-JP" sz="14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ほとんどが京大・阪大・神大を志望している圧倒的なモチベーションに囲まれて自習することができます。</a:t>
            </a:r>
            <a:endParaRPr lang="en-US" altLang="ja-JP" sz="12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4697566-583D-8F4C-B341-9D25E37F2042}"/>
              </a:ext>
            </a:extLst>
          </p:cNvPr>
          <p:cNvSpPr txBox="1"/>
          <p:nvPr/>
        </p:nvSpPr>
        <p:spPr>
          <a:xfrm>
            <a:off x="1373620" y="437791"/>
            <a:ext cx="6362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000">
                <a:solidFill>
                  <a:schemeClr val="accent2">
                    <a:lumMod val="75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なぜ</a:t>
            </a:r>
            <a:r>
              <a:rPr kumimoji="1" lang="en-US" altLang="ja-JP" sz="2000" dirty="0">
                <a:solidFill>
                  <a:schemeClr val="accent2">
                    <a:lumMod val="75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 Y’s Lab.</a:t>
            </a:r>
            <a:r>
              <a:rPr lang="ja-JP" altLang="en-US" sz="2000">
                <a:solidFill>
                  <a:schemeClr val="accent2">
                    <a:lumMod val="75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は難関第合格者を多数輩出できるのか？</a:t>
            </a:r>
            <a:endParaRPr kumimoji="1" lang="ja-JP" altLang="en-US" sz="2000">
              <a:solidFill>
                <a:schemeClr val="accent2">
                  <a:lumMod val="75000"/>
                </a:schemeClr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76EB009-72BF-7A47-A8CA-8F1961F7C435}"/>
              </a:ext>
            </a:extLst>
          </p:cNvPr>
          <p:cNvSpPr txBox="1"/>
          <p:nvPr/>
        </p:nvSpPr>
        <p:spPr>
          <a:xfrm>
            <a:off x="1373620" y="1007679"/>
            <a:ext cx="5058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000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思う存分勉強できる、快適な自習環境。</a:t>
            </a: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A64E80EC-A635-0E4E-AB35-81CEACB3297B}"/>
              </a:ext>
            </a:extLst>
          </p:cNvPr>
          <p:cNvCxnSpPr>
            <a:cxnSpLocks/>
          </p:cNvCxnSpPr>
          <p:nvPr/>
        </p:nvCxnSpPr>
        <p:spPr>
          <a:xfrm>
            <a:off x="1414659" y="1409356"/>
            <a:ext cx="5570053" cy="0"/>
          </a:xfrm>
          <a:prstGeom prst="line">
            <a:avLst/>
          </a:prstGeom>
          <a:ln w="254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図 2" descr="部屋に備えている数々の椅子&#10;&#10;低い精度で自動的に生成された説明">
            <a:extLst>
              <a:ext uri="{FF2B5EF4-FFF2-40B4-BE49-F238E27FC236}">
                <a16:creationId xmlns:a16="http://schemas.microsoft.com/office/drawing/2014/main" id="{B941B009-157B-C94D-A011-A987441C6F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09" t="6771"/>
          <a:stretch/>
        </p:blipFill>
        <p:spPr>
          <a:xfrm>
            <a:off x="324" y="0"/>
            <a:ext cx="1222952" cy="6291918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5E22029-D830-A647-B64E-6DDDB9A6940C}"/>
              </a:ext>
            </a:extLst>
          </p:cNvPr>
          <p:cNvSpPr/>
          <p:nvPr/>
        </p:nvSpPr>
        <p:spPr>
          <a:xfrm>
            <a:off x="0" y="0"/>
            <a:ext cx="1222952" cy="629191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BEB781-9DC5-E145-AF16-9A8103E80F32}"/>
              </a:ext>
            </a:extLst>
          </p:cNvPr>
          <p:cNvSpPr txBox="1"/>
          <p:nvPr/>
        </p:nvSpPr>
        <p:spPr>
          <a:xfrm>
            <a:off x="0" y="1467785"/>
            <a:ext cx="78867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300" b="1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始発</a:t>
            </a:r>
            <a:r>
              <a:rPr kumimoji="1" lang="en-US" altLang="ja-JP" sz="3300" b="1" dirty="0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〜</a:t>
            </a:r>
            <a:r>
              <a:rPr kumimoji="1" lang="ja-JP" altLang="en-US" sz="3300" b="1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夜</a:t>
            </a:r>
            <a:r>
              <a:rPr kumimoji="1" lang="en-US" altLang="ja-JP" sz="3300" b="1" dirty="0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11</a:t>
            </a:r>
            <a:r>
              <a:rPr kumimoji="1" lang="ja-JP" altLang="en-US" sz="3300" b="1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時まで</a:t>
            </a:r>
            <a:r>
              <a:rPr kumimoji="1" lang="ja-JP" altLang="en-US" sz="4000" b="1">
                <a:solidFill>
                  <a:schemeClr val="accent5">
                    <a:lumMod val="50000"/>
                  </a:schemeClr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利用可能な自習室</a:t>
            </a:r>
            <a:endParaRPr kumimoji="1" lang="ja-JP" altLang="en-US" sz="3200" b="1">
              <a:solidFill>
                <a:schemeClr val="accent5">
                  <a:lumMod val="50000"/>
                </a:schemeClr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02A8175C-9047-EB46-BA56-62002F12BE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685"/>
          <a:stretch/>
        </p:blipFill>
        <p:spPr>
          <a:xfrm>
            <a:off x="636127" y="6702136"/>
            <a:ext cx="3121218" cy="4205578"/>
          </a:xfrm>
          <a:prstGeom prst="rect">
            <a:avLst/>
          </a:prstGeom>
        </p:spPr>
      </p:pic>
      <p:pic>
        <p:nvPicPr>
          <p:cNvPr id="27" name="図 26" descr="黒い背景と白い文字のロゴ&#10;&#10;自動的に生成された説明">
            <a:extLst>
              <a:ext uri="{FF2B5EF4-FFF2-40B4-BE49-F238E27FC236}">
                <a16:creationId xmlns:a16="http://schemas.microsoft.com/office/drawing/2014/main" id="{CE9B3C16-6558-0B4C-94BA-3674665952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3" b="26885"/>
          <a:stretch/>
        </p:blipFill>
        <p:spPr>
          <a:xfrm>
            <a:off x="4407284" y="8939194"/>
            <a:ext cx="2479994" cy="863688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75BE3798-F729-C24B-93A8-F38937C8D1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" b="27488"/>
          <a:stretch/>
        </p:blipFill>
        <p:spPr>
          <a:xfrm>
            <a:off x="888297" y="7457168"/>
            <a:ext cx="2686919" cy="3450545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2014084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724F5B-8D2E-FD42-80C5-E4430C59655E}"/>
              </a:ext>
            </a:extLst>
          </p:cNvPr>
          <p:cNvSpPr txBox="1"/>
          <p:nvPr/>
        </p:nvSpPr>
        <p:spPr>
          <a:xfrm>
            <a:off x="316457" y="123752"/>
            <a:ext cx="377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高２コース概要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C3428F3-9D4F-4940-AB38-3636B634C84E}"/>
              </a:ext>
            </a:extLst>
          </p:cNvPr>
          <p:cNvCxnSpPr>
            <a:cxnSpLocks/>
          </p:cNvCxnSpPr>
          <p:nvPr/>
        </p:nvCxnSpPr>
        <p:spPr>
          <a:xfrm>
            <a:off x="212285" y="678014"/>
            <a:ext cx="757486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DA36D-4BB6-4D46-A3FD-2187B4441138}"/>
              </a:ext>
            </a:extLst>
          </p:cNvPr>
          <p:cNvSpPr/>
          <p:nvPr/>
        </p:nvSpPr>
        <p:spPr>
          <a:xfrm>
            <a:off x="3109743" y="246863"/>
            <a:ext cx="47352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－受験期に向けて必要な知識のインプット－</a:t>
            </a:r>
          </a:p>
        </p:txBody>
      </p:sp>
      <p:pic>
        <p:nvPicPr>
          <p:cNvPr id="7" name="図 6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66A36B2F-F219-DB4D-9D06-525750F226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85" y="3379996"/>
            <a:ext cx="500935" cy="5232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884FC-BFC4-FF40-9F0C-A3DCAF7481F3}"/>
              </a:ext>
            </a:extLst>
          </p:cNvPr>
          <p:cNvSpPr txBox="1"/>
          <p:nvPr/>
        </p:nvSpPr>
        <p:spPr>
          <a:xfrm>
            <a:off x="699627" y="4509457"/>
            <a:ext cx="3693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開講クラス</a:t>
            </a: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D8CBE4F5-2483-164E-8AA2-35143EE7DA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131858"/>
              </p:ext>
            </p:extLst>
          </p:nvPr>
        </p:nvGraphicFramePr>
        <p:xfrm>
          <a:off x="347820" y="4044743"/>
          <a:ext cx="3550849" cy="327882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511351">
                  <a:extLst>
                    <a:ext uri="{9D8B030D-6E8A-4147-A177-3AD203B41FA5}">
                      <a16:colId xmlns:a16="http://schemas.microsoft.com/office/drawing/2014/main" val="4090215739"/>
                    </a:ext>
                  </a:extLst>
                </a:gridCol>
                <a:gridCol w="2039498">
                  <a:extLst>
                    <a:ext uri="{9D8B030D-6E8A-4147-A177-3AD203B41FA5}">
                      <a16:colId xmlns:a16="http://schemas.microsoft.com/office/drawing/2014/main" val="2657651152"/>
                    </a:ext>
                  </a:extLst>
                </a:gridCol>
              </a:tblGrid>
              <a:tr h="522017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高２ハイレベル数学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/>
                        <a:t>京・阪・神・医学部以上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88171"/>
                  </a:ext>
                </a:extLst>
              </a:tr>
              <a:tr h="460603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高３ハイレベル英語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/>
                        <a:t>市大・府大以上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872775"/>
                  </a:ext>
                </a:extLst>
              </a:tr>
              <a:tr h="373600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大学受験の物理</a:t>
                      </a:r>
                      <a:endParaRPr kumimoji="1" lang="en-US" altLang="ja-JP" sz="1200" dirty="0"/>
                    </a:p>
                    <a:p>
                      <a:endParaRPr kumimoji="1" lang="en-US" altLang="ja-JP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/>
                        <a:t>市大・府大以上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748872"/>
                  </a:ext>
                </a:extLst>
              </a:tr>
              <a:tr h="373600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大学受験の化学</a:t>
                      </a:r>
                      <a:endParaRPr kumimoji="1" lang="en-US" altLang="ja-JP" sz="1200" dirty="0"/>
                    </a:p>
                    <a:p>
                      <a:endParaRPr kumimoji="1" lang="ja-JP" alt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/>
                        <a:t>市大・府大以上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14934"/>
                  </a:ext>
                </a:extLst>
              </a:tr>
              <a:tr h="460603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/>
                        <a:t>高２ハイレベル数学</a:t>
                      </a:r>
                      <a:endParaRPr kumimoji="1" lang="en-US" altLang="ja-JP" sz="1200" dirty="0"/>
                    </a:p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/>
                        <a:t>国公立大学以上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997430"/>
                  </a:ext>
                </a:extLst>
              </a:tr>
              <a:tr h="460603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/>
                        <a:t>高２ハイレベル英語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/>
                        <a:t>国公立大学以上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21253"/>
                  </a:ext>
                </a:extLst>
              </a:tr>
              <a:tr h="460603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02302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9184FB3-FDE7-C645-91C6-80967C303529}"/>
              </a:ext>
            </a:extLst>
          </p:cNvPr>
          <p:cNvSpPr/>
          <p:nvPr/>
        </p:nvSpPr>
        <p:spPr>
          <a:xfrm>
            <a:off x="1415457" y="4875457"/>
            <a:ext cx="418303" cy="1146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6742AC2-7EF4-4D44-A9E0-7A63BACBEE2F}"/>
              </a:ext>
            </a:extLst>
          </p:cNvPr>
          <p:cNvSpPr txBox="1"/>
          <p:nvPr/>
        </p:nvSpPr>
        <p:spPr>
          <a:xfrm>
            <a:off x="1373063" y="4838013"/>
            <a:ext cx="54749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180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61087FC-FE31-4840-BB3F-A831A5018025}"/>
              </a:ext>
            </a:extLst>
          </p:cNvPr>
          <p:cNvSpPr/>
          <p:nvPr/>
        </p:nvSpPr>
        <p:spPr>
          <a:xfrm>
            <a:off x="1415456" y="5783092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9D23D9C-4DBA-BF40-A800-C2A46EB9BAEB}"/>
              </a:ext>
            </a:extLst>
          </p:cNvPr>
          <p:cNvSpPr/>
          <p:nvPr/>
        </p:nvSpPr>
        <p:spPr>
          <a:xfrm>
            <a:off x="1415457" y="4393917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BBA17D-44B1-F54F-965A-97F3035CF0D7}"/>
              </a:ext>
            </a:extLst>
          </p:cNvPr>
          <p:cNvSpPr txBox="1"/>
          <p:nvPr/>
        </p:nvSpPr>
        <p:spPr>
          <a:xfrm>
            <a:off x="1373063" y="5760773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180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9C0817-1DB7-C649-86F2-EF638B52CE4E}"/>
              </a:ext>
            </a:extLst>
          </p:cNvPr>
          <p:cNvSpPr txBox="1"/>
          <p:nvPr/>
        </p:nvSpPr>
        <p:spPr>
          <a:xfrm>
            <a:off x="1373063" y="4362730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90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2C949EB-08DB-4345-8625-EE48AE9E7068}"/>
              </a:ext>
            </a:extLst>
          </p:cNvPr>
          <p:cNvSpPr/>
          <p:nvPr/>
        </p:nvSpPr>
        <p:spPr>
          <a:xfrm>
            <a:off x="1415455" y="6249827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8D13486-F339-FF45-901D-0C2808275DBA}"/>
              </a:ext>
            </a:extLst>
          </p:cNvPr>
          <p:cNvSpPr/>
          <p:nvPr/>
        </p:nvSpPr>
        <p:spPr>
          <a:xfrm>
            <a:off x="1415455" y="6711946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8D936B6-585C-DA44-9C03-5F608AE040B9}"/>
              </a:ext>
            </a:extLst>
          </p:cNvPr>
          <p:cNvSpPr txBox="1"/>
          <p:nvPr/>
        </p:nvSpPr>
        <p:spPr>
          <a:xfrm>
            <a:off x="1388516" y="6215451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90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87C93F8-D644-8C41-9D62-E959CC882DF5}"/>
              </a:ext>
            </a:extLst>
          </p:cNvPr>
          <p:cNvSpPr txBox="1"/>
          <p:nvPr/>
        </p:nvSpPr>
        <p:spPr>
          <a:xfrm>
            <a:off x="1388516" y="6686896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90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67AB8C3-59F1-934A-BA98-33BFFA2ACD21}"/>
              </a:ext>
            </a:extLst>
          </p:cNvPr>
          <p:cNvSpPr/>
          <p:nvPr/>
        </p:nvSpPr>
        <p:spPr>
          <a:xfrm>
            <a:off x="1415457" y="5330973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6CDD22C-C679-914E-AB29-698105EBD43C}"/>
              </a:ext>
            </a:extLst>
          </p:cNvPr>
          <p:cNvSpPr txBox="1"/>
          <p:nvPr/>
        </p:nvSpPr>
        <p:spPr>
          <a:xfrm>
            <a:off x="1373063" y="5298150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180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AC69C8C-8AEE-FB40-B90F-BA4AB463B7BD}"/>
              </a:ext>
            </a:extLst>
          </p:cNvPr>
          <p:cNvSpPr txBox="1"/>
          <p:nvPr/>
        </p:nvSpPr>
        <p:spPr>
          <a:xfrm>
            <a:off x="652394" y="3442676"/>
            <a:ext cx="3693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開講クラス</a:t>
            </a:r>
          </a:p>
        </p:txBody>
      </p:sp>
    </p:spTree>
    <p:extLst>
      <p:ext uri="{BB962C8B-B14F-4D97-AF65-F5344CB8AC3E}">
        <p14:creationId xmlns:p14="http://schemas.microsoft.com/office/powerpoint/2010/main" val="19440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724F5B-8D2E-FD42-80C5-E4430C59655E}"/>
              </a:ext>
            </a:extLst>
          </p:cNvPr>
          <p:cNvSpPr txBox="1"/>
          <p:nvPr/>
        </p:nvSpPr>
        <p:spPr>
          <a:xfrm>
            <a:off x="316456" y="123752"/>
            <a:ext cx="6386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高</a:t>
            </a:r>
            <a:r>
              <a:rPr lang="ja-JP" altLang="en-US" sz="2800"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３</a:t>
            </a:r>
            <a:r>
              <a:rPr kumimoji="1" lang="ja-JP" altLang="en-US" sz="2800"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時志望大学別カリキュラム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C3428F3-9D4F-4940-AB38-3636B634C84E}"/>
              </a:ext>
            </a:extLst>
          </p:cNvPr>
          <p:cNvCxnSpPr>
            <a:cxnSpLocks/>
          </p:cNvCxnSpPr>
          <p:nvPr/>
        </p:nvCxnSpPr>
        <p:spPr>
          <a:xfrm>
            <a:off x="212285" y="678014"/>
            <a:ext cx="757486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88CA3A-B937-984F-8B5A-44CF2FBE4D48}"/>
              </a:ext>
            </a:extLst>
          </p:cNvPr>
          <p:cNvSpPr txBox="1"/>
          <p:nvPr/>
        </p:nvSpPr>
        <p:spPr>
          <a:xfrm>
            <a:off x="72617" y="1432561"/>
            <a:ext cx="902743" cy="307777"/>
          </a:xfrm>
          <a:prstGeom prst="rect">
            <a:avLst/>
          </a:prstGeom>
          <a:solidFill>
            <a:srgbClr val="273875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面談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9872C7B-CF55-694D-B65E-3630C1DDC3B8}"/>
              </a:ext>
            </a:extLst>
          </p:cNvPr>
          <p:cNvSpPr txBox="1"/>
          <p:nvPr/>
        </p:nvSpPr>
        <p:spPr>
          <a:xfrm>
            <a:off x="72617" y="1767841"/>
            <a:ext cx="902743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数学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65A9623-5EEE-8B4A-9F6B-A958E75E2D19}"/>
              </a:ext>
            </a:extLst>
          </p:cNvPr>
          <p:cNvSpPr txBox="1"/>
          <p:nvPr/>
        </p:nvSpPr>
        <p:spPr>
          <a:xfrm>
            <a:off x="72617" y="2106099"/>
            <a:ext cx="902743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英語</a:t>
            </a:r>
            <a:endParaRPr kumimoji="1" lang="ja-JP" altLang="en-US" sz="14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59AD841-3339-A847-A3EF-9F8A85C7C484}"/>
              </a:ext>
            </a:extLst>
          </p:cNvPr>
          <p:cNvSpPr txBox="1"/>
          <p:nvPr/>
        </p:nvSpPr>
        <p:spPr>
          <a:xfrm>
            <a:off x="72617" y="2439880"/>
            <a:ext cx="902743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物理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0F42D94-E2FA-8243-967D-2CFA320F7016}"/>
              </a:ext>
            </a:extLst>
          </p:cNvPr>
          <p:cNvSpPr txBox="1"/>
          <p:nvPr/>
        </p:nvSpPr>
        <p:spPr>
          <a:xfrm>
            <a:off x="72617" y="2778138"/>
            <a:ext cx="902743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化学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C5533F0-7186-3B45-B0CD-54BEC709D8B9}"/>
              </a:ext>
            </a:extLst>
          </p:cNvPr>
          <p:cNvSpPr txBox="1"/>
          <p:nvPr/>
        </p:nvSpPr>
        <p:spPr>
          <a:xfrm>
            <a:off x="72617" y="3116396"/>
            <a:ext cx="902743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国語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5F1461F-0E06-494C-B8A8-E20F993E429F}"/>
              </a:ext>
            </a:extLst>
          </p:cNvPr>
          <p:cNvSpPr txBox="1"/>
          <p:nvPr/>
        </p:nvSpPr>
        <p:spPr>
          <a:xfrm>
            <a:off x="72617" y="3454654"/>
            <a:ext cx="902743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英作</a:t>
            </a:r>
            <a:endParaRPr kumimoji="1" lang="ja-JP" altLang="en-US" sz="14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952E53E-2A39-134F-9AF2-A8CEF030BEDC}"/>
              </a:ext>
            </a:extLst>
          </p:cNvPr>
          <p:cNvSpPr txBox="1"/>
          <p:nvPr/>
        </p:nvSpPr>
        <p:spPr>
          <a:xfrm>
            <a:off x="1016001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3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8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4A4654A-A8FC-9E46-86D6-73AEA2DE2614}"/>
              </a:ext>
            </a:extLst>
          </p:cNvPr>
          <p:cNvSpPr txBox="1"/>
          <p:nvPr/>
        </p:nvSpPr>
        <p:spPr>
          <a:xfrm>
            <a:off x="1574801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４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14CF703-3F67-1D47-9EE1-23373D76A567}"/>
              </a:ext>
            </a:extLst>
          </p:cNvPr>
          <p:cNvSpPr txBox="1"/>
          <p:nvPr/>
        </p:nvSpPr>
        <p:spPr>
          <a:xfrm>
            <a:off x="2133601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５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F83B3D7-A3A4-4E40-A669-A53EDB795C84}"/>
              </a:ext>
            </a:extLst>
          </p:cNvPr>
          <p:cNvSpPr txBox="1"/>
          <p:nvPr/>
        </p:nvSpPr>
        <p:spPr>
          <a:xfrm>
            <a:off x="2692401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６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66AF69A1-C0C6-C84A-A7E5-8D288B949AD6}"/>
              </a:ext>
            </a:extLst>
          </p:cNvPr>
          <p:cNvSpPr txBox="1"/>
          <p:nvPr/>
        </p:nvSpPr>
        <p:spPr>
          <a:xfrm>
            <a:off x="3254375" y="1144511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７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1BCDF5F-DB6C-CA42-BCE6-BA56727384DE}"/>
              </a:ext>
            </a:extLst>
          </p:cNvPr>
          <p:cNvSpPr txBox="1"/>
          <p:nvPr/>
        </p:nvSpPr>
        <p:spPr>
          <a:xfrm>
            <a:off x="3813175" y="1144511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８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CA85CC76-C494-1945-B050-36B61910CE20}"/>
              </a:ext>
            </a:extLst>
          </p:cNvPr>
          <p:cNvSpPr txBox="1"/>
          <p:nvPr/>
        </p:nvSpPr>
        <p:spPr>
          <a:xfrm>
            <a:off x="4375149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９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AB40EBC1-8BDE-7240-BF88-A78BC7D57477}"/>
              </a:ext>
            </a:extLst>
          </p:cNvPr>
          <p:cNvSpPr txBox="1"/>
          <p:nvPr/>
        </p:nvSpPr>
        <p:spPr>
          <a:xfrm>
            <a:off x="4933949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１０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AD13E8D-2343-7A4F-853F-C032FF4C9D8C}"/>
              </a:ext>
            </a:extLst>
          </p:cNvPr>
          <p:cNvSpPr txBox="1"/>
          <p:nvPr/>
        </p:nvSpPr>
        <p:spPr>
          <a:xfrm>
            <a:off x="5499097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１１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F2E2A23-ABEE-9948-84E6-0937B0009409}"/>
              </a:ext>
            </a:extLst>
          </p:cNvPr>
          <p:cNvSpPr txBox="1"/>
          <p:nvPr/>
        </p:nvSpPr>
        <p:spPr>
          <a:xfrm>
            <a:off x="6057897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１２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C0F4DA1-5A20-0C4B-934C-F24030308EF7}"/>
              </a:ext>
            </a:extLst>
          </p:cNvPr>
          <p:cNvSpPr txBox="1"/>
          <p:nvPr/>
        </p:nvSpPr>
        <p:spPr>
          <a:xfrm>
            <a:off x="6620510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１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  <a:endParaRPr kumimoji="1" lang="ja-JP" altLang="en-US" sz="11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3CA4ACAF-569A-FF47-BDD6-6C5F825833CE}"/>
              </a:ext>
            </a:extLst>
          </p:cNvPr>
          <p:cNvSpPr txBox="1"/>
          <p:nvPr/>
        </p:nvSpPr>
        <p:spPr>
          <a:xfrm>
            <a:off x="7179310" y="1143448"/>
            <a:ext cx="528320" cy="2616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２</a:t>
            </a:r>
            <a:r>
              <a:rPr kumimoji="1"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月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8C7F853A-F023-6B47-8B83-49FCE95BC985}"/>
              </a:ext>
            </a:extLst>
          </p:cNvPr>
          <p:cNvSpPr txBox="1"/>
          <p:nvPr/>
        </p:nvSpPr>
        <p:spPr>
          <a:xfrm>
            <a:off x="1016001" y="1432561"/>
            <a:ext cx="6686957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kumimoji="1" lang="ja-JP" altLang="en-US" sz="14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61" name="角丸四角形 60">
            <a:extLst>
              <a:ext uri="{FF2B5EF4-FFF2-40B4-BE49-F238E27FC236}">
                <a16:creationId xmlns:a16="http://schemas.microsoft.com/office/drawing/2014/main" id="{78E1CAE1-66CA-374F-B06B-852B102D83DC}"/>
              </a:ext>
            </a:extLst>
          </p:cNvPr>
          <p:cNvSpPr/>
          <p:nvPr/>
        </p:nvSpPr>
        <p:spPr>
          <a:xfrm>
            <a:off x="2848037" y="1461158"/>
            <a:ext cx="2800348" cy="250582"/>
          </a:xfrm>
          <a:prstGeom prst="roundRect">
            <a:avLst/>
          </a:prstGeom>
          <a:solidFill>
            <a:srgbClr val="273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毎月１回の２者面談</a:t>
            </a:r>
            <a:r>
              <a:rPr lang="en-US" altLang="ja-JP" sz="500" dirty="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※</a:t>
            </a:r>
            <a:r>
              <a:rPr lang="ja-JP" altLang="en-US" sz="500">
                <a:solidFill>
                  <a:schemeClr val="bg1"/>
                </a:solidFill>
                <a:latin typeface="Hiragino Mincho Pro W3" panose="02020300000000000000" pitchFamily="18" charset="-128"/>
                <a:ea typeface="Hiragino Mincho Pro W3" panose="02020300000000000000" pitchFamily="18" charset="-128"/>
              </a:rPr>
              <a:t>目安</a:t>
            </a:r>
            <a:endParaRPr lang="ja-JP" altLang="en-US" sz="1400">
              <a:solidFill>
                <a:schemeClr val="bg1"/>
              </a:solidFill>
              <a:latin typeface="Hiragino Mincho Pro W3" panose="02020300000000000000" pitchFamily="18" charset="-128"/>
              <a:ea typeface="Hiragino Mincho Pro W3" panose="02020300000000000000" pitchFamily="18" charset="-128"/>
            </a:endParaRPr>
          </a:p>
        </p:txBody>
      </p:sp>
      <p:sp>
        <p:nvSpPr>
          <p:cNvPr id="63" name="ホームベース 62">
            <a:extLst>
              <a:ext uri="{FF2B5EF4-FFF2-40B4-BE49-F238E27FC236}">
                <a16:creationId xmlns:a16="http://schemas.microsoft.com/office/drawing/2014/main" id="{3F17E1FE-CD78-4147-99CB-B905594DD065}"/>
              </a:ext>
            </a:extLst>
          </p:cNvPr>
          <p:cNvSpPr/>
          <p:nvPr/>
        </p:nvSpPr>
        <p:spPr>
          <a:xfrm>
            <a:off x="5282418" y="2439880"/>
            <a:ext cx="2420540" cy="30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/>
              <a:t>京都</a:t>
            </a:r>
            <a:r>
              <a:rPr kumimoji="1" lang="ja-JP" altLang="en-US" sz="1400"/>
              <a:t>大・大阪大</a:t>
            </a:r>
            <a:r>
              <a:rPr kumimoji="1" lang="ja-JP" altLang="en-US" sz="1000"/>
              <a:t>など</a:t>
            </a:r>
            <a:endParaRPr kumimoji="1" lang="ja-JP" altLang="en-US"/>
          </a:p>
        </p:txBody>
      </p:sp>
      <p:sp>
        <p:nvSpPr>
          <p:cNvPr id="64" name="ホームベース 63">
            <a:extLst>
              <a:ext uri="{FF2B5EF4-FFF2-40B4-BE49-F238E27FC236}">
                <a16:creationId xmlns:a16="http://schemas.microsoft.com/office/drawing/2014/main" id="{6C6FC6D3-5477-0E4D-A28E-4980EC3DB879}"/>
              </a:ext>
            </a:extLst>
          </p:cNvPr>
          <p:cNvSpPr/>
          <p:nvPr/>
        </p:nvSpPr>
        <p:spPr>
          <a:xfrm>
            <a:off x="4933949" y="3116396"/>
            <a:ext cx="1949451" cy="30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>
                <a:latin typeface="+mn-ea"/>
              </a:rPr>
              <a:t>共通テスト対策</a:t>
            </a:r>
          </a:p>
        </p:txBody>
      </p:sp>
      <p:sp>
        <p:nvSpPr>
          <p:cNvPr id="65" name="ホームベース 64">
            <a:extLst>
              <a:ext uri="{FF2B5EF4-FFF2-40B4-BE49-F238E27FC236}">
                <a16:creationId xmlns:a16="http://schemas.microsoft.com/office/drawing/2014/main" id="{74C2F600-3303-9740-ACA1-7281D1E53814}"/>
              </a:ext>
            </a:extLst>
          </p:cNvPr>
          <p:cNvSpPr/>
          <p:nvPr/>
        </p:nvSpPr>
        <p:spPr>
          <a:xfrm>
            <a:off x="6921500" y="3116396"/>
            <a:ext cx="781458" cy="30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>
                <a:latin typeface="+mn-ea"/>
              </a:rPr>
              <a:t>２次対策</a:t>
            </a:r>
          </a:p>
        </p:txBody>
      </p:sp>
      <p:sp>
        <p:nvSpPr>
          <p:cNvPr id="67" name="ホームベース 66">
            <a:extLst>
              <a:ext uri="{FF2B5EF4-FFF2-40B4-BE49-F238E27FC236}">
                <a16:creationId xmlns:a16="http://schemas.microsoft.com/office/drawing/2014/main" id="{FC345A09-2CF9-BD4A-A386-3D95CD742CCE}"/>
              </a:ext>
            </a:extLst>
          </p:cNvPr>
          <p:cNvSpPr/>
          <p:nvPr/>
        </p:nvSpPr>
        <p:spPr>
          <a:xfrm>
            <a:off x="4934367" y="3456431"/>
            <a:ext cx="2768591" cy="30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>
                <a:latin typeface="+mn-ea"/>
              </a:rPr>
              <a:t>２次試験対策</a:t>
            </a:r>
          </a:p>
        </p:txBody>
      </p:sp>
      <p:sp>
        <p:nvSpPr>
          <p:cNvPr id="62" name="ホームベース 61">
            <a:extLst>
              <a:ext uri="{FF2B5EF4-FFF2-40B4-BE49-F238E27FC236}">
                <a16:creationId xmlns:a16="http://schemas.microsoft.com/office/drawing/2014/main" id="{46C3A81E-6D49-7F40-903D-F68D8C1CC42D}"/>
              </a:ext>
            </a:extLst>
          </p:cNvPr>
          <p:cNvSpPr/>
          <p:nvPr/>
        </p:nvSpPr>
        <p:spPr>
          <a:xfrm>
            <a:off x="1016001" y="2441657"/>
            <a:ext cx="4446268" cy="30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/>
              <a:t>公立大・神戸大</a:t>
            </a:r>
            <a:r>
              <a:rPr kumimoji="1" lang="ja-JP" altLang="en-US" sz="1000"/>
              <a:t>など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479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F35BE8F-9734-F641-8779-8381CAAEC644}"/>
              </a:ext>
            </a:extLst>
          </p:cNvPr>
          <p:cNvSpPr/>
          <p:nvPr/>
        </p:nvSpPr>
        <p:spPr>
          <a:xfrm>
            <a:off x="2202846" y="1325243"/>
            <a:ext cx="5245261" cy="962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D4F85C97-41EC-6C4D-A3BE-6E5BCF706F49}"/>
              </a:ext>
            </a:extLst>
          </p:cNvPr>
          <p:cNvSpPr/>
          <p:nvPr/>
        </p:nvSpPr>
        <p:spPr>
          <a:xfrm>
            <a:off x="0" y="0"/>
            <a:ext cx="7775575" cy="890497"/>
          </a:xfrm>
          <a:prstGeom prst="rect">
            <a:avLst/>
          </a:prstGeom>
          <a:solidFill>
            <a:srgbClr val="001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7D800983-871C-C54C-BBC1-D5EB2AFFFC9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39" y="2559701"/>
            <a:ext cx="500935" cy="5232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7AB357-C3F3-B945-AEAE-608444AD88B5}"/>
              </a:ext>
            </a:extLst>
          </p:cNvPr>
          <p:cNvSpPr txBox="1"/>
          <p:nvPr/>
        </p:nvSpPr>
        <p:spPr>
          <a:xfrm>
            <a:off x="856623" y="2623994"/>
            <a:ext cx="165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指導方針</a:t>
            </a:r>
          </a:p>
        </p:txBody>
      </p:sp>
      <p:pic>
        <p:nvPicPr>
          <p:cNvPr id="6" name="図 5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12075BF9-7060-8842-9B54-1E755299E8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8" y="7898606"/>
            <a:ext cx="500935" cy="52322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DE19814-60AC-DE4A-BFCA-BBE4E1E30562}"/>
              </a:ext>
            </a:extLst>
          </p:cNvPr>
          <p:cNvSpPr txBox="1"/>
          <p:nvPr/>
        </p:nvSpPr>
        <p:spPr>
          <a:xfrm>
            <a:off x="811274" y="7960161"/>
            <a:ext cx="4547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料金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D413C3-AB48-784F-8006-CAF12F0569EE}"/>
              </a:ext>
            </a:extLst>
          </p:cNvPr>
          <p:cNvSpPr txBox="1"/>
          <p:nvPr/>
        </p:nvSpPr>
        <p:spPr>
          <a:xfrm>
            <a:off x="1843341" y="3055269"/>
            <a:ext cx="5313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+mn-ea"/>
              </a:rPr>
              <a:t>高</a:t>
            </a:r>
            <a:r>
              <a:rPr lang="ja-JP" altLang="en-US" sz="1600">
                <a:latin typeface="+mn-ea"/>
              </a:rPr>
              <a:t>３</a:t>
            </a:r>
            <a:r>
              <a:rPr kumimoji="1" lang="ja-JP" altLang="en-US" sz="1600">
                <a:latin typeface="+mn-ea"/>
              </a:rPr>
              <a:t>：</a:t>
            </a:r>
            <a:r>
              <a:rPr kumimoji="1" lang="en-US" altLang="ja-JP" sz="1600" dirty="0">
                <a:latin typeface="+mn-ea"/>
              </a:rPr>
              <a:t> </a:t>
            </a:r>
            <a:r>
              <a:rPr kumimoji="1" lang="ja-JP" altLang="en-US" sz="1600">
                <a:latin typeface="+mn-ea"/>
              </a:rPr>
              <a:t>京阪神・医学部合格に向けた二次演習</a:t>
            </a:r>
            <a:r>
              <a:rPr lang="en-US" altLang="ja-JP" sz="1600" dirty="0">
                <a:latin typeface="+mn-ea"/>
              </a:rPr>
              <a:t>	</a:t>
            </a:r>
            <a:endParaRPr kumimoji="1" lang="en-US" altLang="ja-JP" sz="1600" dirty="0">
              <a:latin typeface="+mn-ea"/>
            </a:endParaRPr>
          </a:p>
          <a:p>
            <a:r>
              <a:rPr lang="ja-JP" altLang="en-US" sz="1600">
                <a:latin typeface="+mn-ea"/>
              </a:rPr>
              <a:t>高２：</a:t>
            </a:r>
            <a:r>
              <a:rPr lang="en-US" altLang="ja-JP" sz="1600" dirty="0">
                <a:latin typeface="+mn-ea"/>
              </a:rPr>
              <a:t> </a:t>
            </a:r>
            <a:r>
              <a:rPr lang="ja-JP" altLang="en-US" sz="1600">
                <a:latin typeface="+mn-ea"/>
              </a:rPr>
              <a:t>受験期に向けて必要な知識のインプット</a:t>
            </a:r>
            <a:endParaRPr lang="en-US" altLang="ja-JP" sz="1600" dirty="0">
              <a:latin typeface="+mn-ea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AD6EA3C-5DFD-B544-9789-71B8B4F23BCA}"/>
              </a:ext>
            </a:extLst>
          </p:cNvPr>
          <p:cNvSpPr txBox="1"/>
          <p:nvPr/>
        </p:nvSpPr>
        <p:spPr>
          <a:xfrm>
            <a:off x="297265" y="8563353"/>
            <a:ext cx="6988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800" dirty="0">
                <a:latin typeface="Times" pitchFamily="2" charset="0"/>
              </a:rPr>
              <a:t>Y’s Lab.</a:t>
            </a:r>
            <a:r>
              <a:rPr kumimoji="1" lang="ja-JP" altLang="en-US" sz="1800">
                <a:latin typeface="Times" pitchFamily="2" charset="0"/>
              </a:rPr>
              <a:t> </a:t>
            </a:r>
            <a:r>
              <a:rPr kumimoji="1" lang="ja-JP" altLang="en-US" sz="1800"/>
              <a:t>の料金形態はとってもシンプル　</a:t>
            </a:r>
            <a:r>
              <a:rPr lang="ja-JP" altLang="en-US" sz="1800"/>
              <a:t>　</a:t>
            </a:r>
            <a:r>
              <a:rPr lang="en-US" altLang="ja-JP" sz="1100" dirty="0"/>
              <a:t>※2020</a:t>
            </a:r>
            <a:r>
              <a:rPr lang="ja-JP" altLang="en-US" sz="1100"/>
              <a:t>年度より料金体系が変更されました。</a:t>
            </a:r>
            <a:endParaRPr kumimoji="1" lang="ja-JP" altLang="en-US" sz="1800"/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C7B16843-3355-9D40-B419-B14E75DD8F7D}"/>
              </a:ext>
            </a:extLst>
          </p:cNvPr>
          <p:cNvSpPr/>
          <p:nvPr/>
        </p:nvSpPr>
        <p:spPr>
          <a:xfrm>
            <a:off x="377936" y="9608213"/>
            <a:ext cx="1726549" cy="29429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10A11576-A48E-0440-88F6-3BF6CB2937D5}"/>
              </a:ext>
            </a:extLst>
          </p:cNvPr>
          <p:cNvSpPr/>
          <p:nvPr/>
        </p:nvSpPr>
        <p:spPr>
          <a:xfrm>
            <a:off x="2786183" y="9586092"/>
            <a:ext cx="1592536" cy="98477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A72BEB79-7269-DF47-8698-7025C4ADCF12}"/>
              </a:ext>
            </a:extLst>
          </p:cNvPr>
          <p:cNvSpPr txBox="1"/>
          <p:nvPr/>
        </p:nvSpPr>
        <p:spPr>
          <a:xfrm>
            <a:off x="447605" y="9575459"/>
            <a:ext cx="17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spc="300"/>
              <a:t>初回納入料金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FE14DFF1-64C7-0B4B-9C0B-63961060E16E}"/>
              </a:ext>
            </a:extLst>
          </p:cNvPr>
          <p:cNvSpPr txBox="1"/>
          <p:nvPr/>
        </p:nvSpPr>
        <p:spPr>
          <a:xfrm>
            <a:off x="2893628" y="9650701"/>
            <a:ext cx="1404420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spc="300"/>
              <a:t>月々の料金</a:t>
            </a:r>
            <a:endParaRPr kumimoji="1" lang="en-US" altLang="ja-JP" sz="1600" spc="300" dirty="0"/>
          </a:p>
          <a:p>
            <a:endParaRPr lang="en-US" altLang="ja-JP" sz="500" dirty="0"/>
          </a:p>
          <a:p>
            <a:pPr algn="ctr">
              <a:lnSpc>
                <a:spcPct val="150000"/>
              </a:lnSpc>
            </a:pPr>
            <a:r>
              <a:rPr lang="ja-JP" altLang="en-US" sz="1050"/>
              <a:t>１講座（</a:t>
            </a:r>
            <a:r>
              <a:rPr lang="en-US" altLang="ja-JP" sz="1050" dirty="0"/>
              <a:t>90</a:t>
            </a:r>
            <a:r>
              <a:rPr lang="ja-JP" altLang="en-US" sz="1050"/>
              <a:t>分</a:t>
            </a:r>
            <a:r>
              <a:rPr lang="en-US" altLang="ja-JP" sz="1050" dirty="0"/>
              <a:t>/</a:t>
            </a:r>
            <a:r>
              <a:rPr lang="ja-JP" altLang="en-US" sz="1050"/>
              <a:t>週）</a:t>
            </a:r>
            <a:endParaRPr lang="en-US" altLang="ja-JP" sz="1050" dirty="0"/>
          </a:p>
          <a:p>
            <a:pPr algn="ctr">
              <a:lnSpc>
                <a:spcPct val="150000"/>
              </a:lnSpc>
            </a:pPr>
            <a:r>
              <a:rPr lang="ja-JP" altLang="en-US" sz="1050"/>
              <a:t>の授業料金</a:t>
            </a:r>
            <a:endParaRPr lang="en-US" altLang="ja-JP" sz="1050" dirty="0"/>
          </a:p>
          <a:p>
            <a:endParaRPr kumimoji="1" lang="ja-JP" altLang="en-US" sz="1600" spc="300"/>
          </a:p>
        </p:txBody>
      </p: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53725232-BF8C-3246-AF74-504E5AF0071C}"/>
              </a:ext>
            </a:extLst>
          </p:cNvPr>
          <p:cNvCxnSpPr>
            <a:cxnSpLocks/>
          </p:cNvCxnSpPr>
          <p:nvPr/>
        </p:nvCxnSpPr>
        <p:spPr>
          <a:xfrm flipV="1">
            <a:off x="2417374" y="10148180"/>
            <a:ext cx="0" cy="311844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1DEFCA0D-4122-674D-8E07-6328D88F4A24}"/>
              </a:ext>
            </a:extLst>
          </p:cNvPr>
          <p:cNvCxnSpPr>
            <a:cxnSpLocks/>
          </p:cNvCxnSpPr>
          <p:nvPr/>
        </p:nvCxnSpPr>
        <p:spPr>
          <a:xfrm>
            <a:off x="2265362" y="10301761"/>
            <a:ext cx="304023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696E0F89-7181-E444-9032-FB483C4CD28C}"/>
              </a:ext>
            </a:extLst>
          </p:cNvPr>
          <p:cNvSpPr/>
          <p:nvPr/>
        </p:nvSpPr>
        <p:spPr>
          <a:xfrm>
            <a:off x="384187" y="10055540"/>
            <a:ext cx="1720298" cy="51532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spc="300"/>
              <a:t>完全無料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51D9A593-33EA-8244-8A91-D1C2430DF223}"/>
              </a:ext>
            </a:extLst>
          </p:cNvPr>
          <p:cNvSpPr/>
          <p:nvPr/>
        </p:nvSpPr>
        <p:spPr>
          <a:xfrm>
            <a:off x="4624057" y="9495538"/>
            <a:ext cx="2661943" cy="11625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600"/>
              <a:t>高</a:t>
            </a:r>
            <a:r>
              <a:rPr lang="en-US" altLang="ja-JP" sz="1600" dirty="0"/>
              <a:t> </a:t>
            </a:r>
            <a:r>
              <a:rPr kumimoji="1" lang="ja-JP" altLang="en-US" sz="1600"/>
              <a:t>２</a:t>
            </a:r>
            <a:r>
              <a:rPr kumimoji="1" lang="en-US" altLang="ja-JP" sz="1600" dirty="0"/>
              <a:t> </a:t>
            </a:r>
            <a:r>
              <a:rPr kumimoji="1" lang="ja-JP" altLang="en-US" sz="1600"/>
              <a:t>：</a:t>
            </a:r>
            <a:r>
              <a:rPr lang="ja-JP" altLang="en-US" sz="1600"/>
              <a:t>　</a:t>
            </a:r>
            <a:r>
              <a:rPr lang="en-US" altLang="ja-JP" sz="1600" dirty="0">
                <a:solidFill>
                  <a:srgbClr val="FF0000"/>
                </a:solidFill>
              </a:rPr>
              <a:t> </a:t>
            </a:r>
            <a:r>
              <a:rPr kumimoji="1" lang="en-US" altLang="ja-JP" sz="1600" dirty="0">
                <a:solidFill>
                  <a:srgbClr val="FF0000"/>
                </a:solidFill>
              </a:rPr>
              <a:t>4,98</a:t>
            </a:r>
            <a:r>
              <a:rPr lang="en-US" altLang="ja-JP" sz="1600" dirty="0">
                <a:solidFill>
                  <a:srgbClr val="FF0000"/>
                </a:solidFill>
              </a:rPr>
              <a:t>0</a:t>
            </a:r>
            <a:r>
              <a:rPr kumimoji="1" lang="ja-JP" altLang="en-US" sz="1600"/>
              <a:t>円（税込）</a:t>
            </a:r>
            <a:r>
              <a:rPr kumimoji="1" lang="en-US" altLang="ja-JP" sz="1600" dirty="0"/>
              <a:t>/</a:t>
            </a:r>
            <a:r>
              <a:rPr kumimoji="1" lang="ja-JP" altLang="en-US" sz="1600"/>
              <a:t>月</a:t>
            </a:r>
            <a:r>
              <a:rPr lang="ja-JP" altLang="en-US" sz="1600"/>
              <a:t>　</a:t>
            </a:r>
            <a:endParaRPr lang="en-US" altLang="ja-JP" sz="1600" dirty="0"/>
          </a:p>
          <a:p>
            <a:r>
              <a:rPr lang="ja-JP" altLang="en-US" sz="1600"/>
              <a:t>高</a:t>
            </a:r>
            <a:r>
              <a:rPr lang="en-US" altLang="ja-JP" sz="1600" dirty="0"/>
              <a:t> </a:t>
            </a:r>
            <a:r>
              <a:rPr lang="ja-JP" altLang="en-US" sz="1600"/>
              <a:t>３</a:t>
            </a:r>
            <a:r>
              <a:rPr lang="en-US" altLang="ja-JP" sz="1600" dirty="0"/>
              <a:t> </a:t>
            </a:r>
            <a:r>
              <a:rPr lang="ja-JP" altLang="en-US" sz="1600"/>
              <a:t>：</a:t>
            </a:r>
            <a:r>
              <a:rPr lang="en-US" altLang="ja-JP" sz="1600" dirty="0"/>
              <a:t>  12,000</a:t>
            </a:r>
            <a:r>
              <a:rPr lang="ja-JP" altLang="en-US" sz="1600"/>
              <a:t>円（税込）</a:t>
            </a:r>
            <a:r>
              <a:rPr lang="en-US" altLang="ja-JP" sz="1600" dirty="0"/>
              <a:t>/</a:t>
            </a:r>
            <a:r>
              <a:rPr lang="ja-JP" altLang="en-US" sz="1600"/>
              <a:t>月</a:t>
            </a:r>
            <a:endParaRPr lang="en-US" altLang="ja-JP" sz="16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7EE4FAC-16AD-574E-B1F8-A0DD86DB5722}"/>
              </a:ext>
            </a:extLst>
          </p:cNvPr>
          <p:cNvSpPr txBox="1"/>
          <p:nvPr/>
        </p:nvSpPr>
        <p:spPr>
          <a:xfrm>
            <a:off x="755057" y="3781681"/>
            <a:ext cx="2194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他塾との違い</a:t>
            </a:r>
            <a:endParaRPr kumimoji="1" lang="ja-JP" altLang="en-US" sz="2400" b="1">
              <a:latin typeface="Yu Mincho" panose="02020400000000000000" pitchFamily="18" charset="-128"/>
              <a:ea typeface="Yu Mincho" panose="02020400000000000000" pitchFamily="18" charset="-128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D8FE444D-EF3F-6C4B-951D-9CF79C0414C5}"/>
              </a:ext>
            </a:extLst>
          </p:cNvPr>
          <p:cNvSpPr txBox="1"/>
          <p:nvPr/>
        </p:nvSpPr>
        <p:spPr>
          <a:xfrm>
            <a:off x="222468" y="4363899"/>
            <a:ext cx="37710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① </a:t>
            </a:r>
            <a:r>
              <a:rPr kumimoji="1"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全国</a:t>
            </a:r>
            <a:r>
              <a:rPr kumimoji="1" lang="en-US" altLang="ja-JP" sz="1800" dirty="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1</a:t>
            </a:r>
            <a:r>
              <a:rPr kumimoji="1"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位</a:t>
            </a:r>
            <a:r>
              <a:rPr kumimoji="1"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の授業が受けられる</a:t>
            </a:r>
            <a:endParaRPr kumimoji="1"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kumimoji="1"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</a:p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③</a:t>
            </a:r>
            <a:r>
              <a:rPr kumimoji="1"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  <a:r>
              <a:rPr kumimoji="1"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テスト形式の演習授業と</a:t>
            </a:r>
            <a:endParaRPr kumimoji="1"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 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 １人１人に合った</a:t>
            </a:r>
            <a:r>
              <a:rPr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丁寧な</a:t>
            </a:r>
            <a:r>
              <a:rPr kumimoji="1"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添削</a:t>
            </a:r>
            <a:endParaRPr lang="en-US" altLang="ja-JP" sz="180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kumimoji="1"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④ </a:t>
            </a:r>
            <a:r>
              <a:rPr kumimoji="1" lang="en-US" altLang="ja-JP" sz="1800" dirty="0" err="1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wifi</a:t>
            </a:r>
            <a:r>
              <a:rPr kumimoji="1"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と</a:t>
            </a:r>
            <a:endParaRPr kumimoji="1" lang="en-US" altLang="ja-JP" sz="180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4FB54F-B11B-7C4E-8007-6D43E92892E5}"/>
              </a:ext>
            </a:extLst>
          </p:cNvPr>
          <p:cNvSpPr txBox="1"/>
          <p:nvPr/>
        </p:nvSpPr>
        <p:spPr>
          <a:xfrm>
            <a:off x="76801" y="7489692"/>
            <a:ext cx="3550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05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（注）松原の集団塾の相場：</a:t>
            </a:r>
            <a:r>
              <a:rPr lang="en-US" altLang="ja-JP" sz="105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  <a:r>
              <a:rPr lang="ja-JP" altLang="en-US" sz="105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１講座</a:t>
            </a:r>
            <a:r>
              <a:rPr lang="en-US" altLang="ja-JP" sz="105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11,000</a:t>
            </a:r>
            <a:r>
              <a:rPr lang="ja-JP" altLang="en-US" sz="105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円</a:t>
            </a:r>
            <a:r>
              <a:rPr lang="en-US" altLang="ja-JP" sz="105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/</a:t>
            </a:r>
            <a:r>
              <a:rPr lang="ja-JP" altLang="en-US" sz="105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月</a:t>
            </a:r>
            <a:r>
              <a:rPr lang="en-US" altLang="ja-JP" sz="105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  <a:r>
              <a:rPr lang="ja-JP" altLang="en-US" sz="105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程度</a:t>
            </a:r>
          </a:p>
        </p:txBody>
      </p:sp>
      <p:pic>
        <p:nvPicPr>
          <p:cNvPr id="83" name="図 82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94EF5A62-1384-8C4B-BC6A-F72BFC4470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9" y="3699054"/>
            <a:ext cx="500935" cy="52322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0526968-362A-D347-A7A4-62A67FA7DC7B}"/>
              </a:ext>
            </a:extLst>
          </p:cNvPr>
          <p:cNvSpPr txBox="1"/>
          <p:nvPr/>
        </p:nvSpPr>
        <p:spPr>
          <a:xfrm>
            <a:off x="-794640" y="10204919"/>
            <a:ext cx="184731" cy="401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28166CF-3A7F-A44D-BE8A-2341B7486185}"/>
              </a:ext>
            </a:extLst>
          </p:cNvPr>
          <p:cNvSpPr txBox="1"/>
          <p:nvPr/>
        </p:nvSpPr>
        <p:spPr>
          <a:xfrm>
            <a:off x="1513059" y="1073052"/>
            <a:ext cx="681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800" b="1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当塾の授業は全て代表の久保が監修しております。</a:t>
            </a:r>
            <a:endParaRPr kumimoji="1" lang="ja-JP" altLang="en-US" sz="1800" b="1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3ABCB3A-4667-B54F-A6B1-A526431C33BF}"/>
              </a:ext>
            </a:extLst>
          </p:cNvPr>
          <p:cNvSpPr txBox="1"/>
          <p:nvPr/>
        </p:nvSpPr>
        <p:spPr>
          <a:xfrm>
            <a:off x="2190923" y="1585021"/>
            <a:ext cx="2964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代表</a:t>
            </a:r>
            <a:r>
              <a:rPr kumimoji="1" lang="ja-JP" altLang="en-US" sz="1400" b="1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：久保駿太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340566E-3BA2-424A-8415-E28D62940C94}"/>
              </a:ext>
            </a:extLst>
          </p:cNvPr>
          <p:cNvSpPr txBox="1"/>
          <p:nvPr/>
        </p:nvSpPr>
        <p:spPr>
          <a:xfrm>
            <a:off x="2154160" y="1884015"/>
            <a:ext cx="5733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現役時代に全国模試で総合１位、数学の偏差値９８</a:t>
            </a:r>
            <a:r>
              <a:rPr lang="en-US" altLang="ja-JP" sz="14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.</a:t>
            </a:r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６をマークし</a:t>
            </a:r>
          </a:p>
          <a:p>
            <a:r>
              <a:rPr lang="ja-JP" altLang="en-US" sz="14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独自のノウハウによって生徒を数々の難関大に合格させている。</a:t>
            </a:r>
            <a:endParaRPr kumimoji="1" lang="en-US" altLang="ja-JP" sz="1400" dirty="0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84BDD379-7207-A543-A00F-EDEA22D63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498" y="-115239"/>
            <a:ext cx="2627934" cy="1140424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A953EA9B-66A7-BE4B-9005-ABCDBCA21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87" y="980511"/>
            <a:ext cx="1396185" cy="139618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367978B-E08E-464E-B750-0EEEC1985372}"/>
              </a:ext>
            </a:extLst>
          </p:cNvPr>
          <p:cNvSpPr txBox="1"/>
          <p:nvPr/>
        </p:nvSpPr>
        <p:spPr>
          <a:xfrm>
            <a:off x="740155" y="9004572"/>
            <a:ext cx="6102953" cy="401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入塾金・添削費・設備維持費・指導関連費　全て無料！</a:t>
            </a:r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883FCC7-0BD7-924E-B97F-7E3A4B33020F}"/>
              </a:ext>
            </a:extLst>
          </p:cNvPr>
          <p:cNvSpPr/>
          <p:nvPr/>
        </p:nvSpPr>
        <p:spPr>
          <a:xfrm>
            <a:off x="3744527" y="7414450"/>
            <a:ext cx="38862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ja-JP" altLang="en-US" sz="11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（</a:t>
            </a:r>
            <a:r>
              <a:rPr lang="en-US" altLang="ja-JP" sz="11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※</a:t>
            </a:r>
            <a:r>
              <a:rPr lang="ja-JP" altLang="en-US" sz="11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）当塾では、高１生向けの講座は開講しておりません。　　　　　　　また、各講座に定員制限を設けております。</a:t>
            </a:r>
            <a:endParaRPr lang="en-US" altLang="ja-JP" sz="11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pic>
        <p:nvPicPr>
          <p:cNvPr id="46" name="図 45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20E0A7A4-816D-174B-82B4-D15E3B8889F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939" y="3754279"/>
            <a:ext cx="500935" cy="523220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AE9B3BBF-88D1-D94F-86ED-62C38804DC58}"/>
              </a:ext>
            </a:extLst>
          </p:cNvPr>
          <p:cNvSpPr txBox="1"/>
          <p:nvPr/>
        </p:nvSpPr>
        <p:spPr>
          <a:xfrm>
            <a:off x="4345281" y="4883740"/>
            <a:ext cx="3693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開講クラス</a:t>
            </a:r>
          </a:p>
        </p:txBody>
      </p:sp>
      <p:graphicFrame>
        <p:nvGraphicFramePr>
          <p:cNvPr id="48" name="表 47">
            <a:extLst>
              <a:ext uri="{FF2B5EF4-FFF2-40B4-BE49-F238E27FC236}">
                <a16:creationId xmlns:a16="http://schemas.microsoft.com/office/drawing/2014/main" id="{B0B39629-C3FF-5049-B8ED-DB748685C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94846"/>
              </p:ext>
            </p:extLst>
          </p:nvPr>
        </p:nvGraphicFramePr>
        <p:xfrm>
          <a:off x="3993474" y="4419026"/>
          <a:ext cx="3550849" cy="281822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511351">
                  <a:extLst>
                    <a:ext uri="{9D8B030D-6E8A-4147-A177-3AD203B41FA5}">
                      <a16:colId xmlns:a16="http://schemas.microsoft.com/office/drawing/2014/main" val="4090215739"/>
                    </a:ext>
                  </a:extLst>
                </a:gridCol>
                <a:gridCol w="2039498">
                  <a:extLst>
                    <a:ext uri="{9D8B030D-6E8A-4147-A177-3AD203B41FA5}">
                      <a16:colId xmlns:a16="http://schemas.microsoft.com/office/drawing/2014/main" val="2657651152"/>
                    </a:ext>
                  </a:extLst>
                </a:gridCol>
              </a:tblGrid>
              <a:tr h="522017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高３ハイレベル数学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/>
                        <a:t>京・阪・神・医学部以上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88171"/>
                  </a:ext>
                </a:extLst>
              </a:tr>
              <a:tr h="460603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高３ハイレベル英語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/>
                        <a:t>市大・府大以上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872775"/>
                  </a:ext>
                </a:extLst>
              </a:tr>
              <a:tr h="373600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大学受験の物理</a:t>
                      </a:r>
                      <a:endParaRPr kumimoji="1" lang="en-US" altLang="ja-JP" sz="1200" dirty="0"/>
                    </a:p>
                    <a:p>
                      <a:endParaRPr kumimoji="1" lang="en-US" altLang="ja-JP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/>
                        <a:t>市大・府大以上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748872"/>
                  </a:ext>
                </a:extLst>
              </a:tr>
              <a:tr h="373600">
                <a:tc>
                  <a:txBody>
                    <a:bodyPr/>
                    <a:lstStyle/>
                    <a:p>
                      <a:r>
                        <a:rPr kumimoji="1" lang="ja-JP" altLang="en-US" sz="1200"/>
                        <a:t>大学受験の化学</a:t>
                      </a:r>
                      <a:endParaRPr kumimoji="1" lang="en-US" altLang="ja-JP" sz="1200" dirty="0"/>
                    </a:p>
                    <a:p>
                      <a:endParaRPr kumimoji="1" lang="ja-JP" alt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/>
                        <a:t>市大・府大以上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14934"/>
                  </a:ext>
                </a:extLst>
              </a:tr>
              <a:tr h="460603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/>
                        <a:t>高２ハイレベル数学</a:t>
                      </a:r>
                      <a:endParaRPr kumimoji="1" lang="en-US" altLang="ja-JP" sz="1200" dirty="0"/>
                    </a:p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/>
                        <a:t>国公立大学以上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997430"/>
                  </a:ext>
                </a:extLst>
              </a:tr>
              <a:tr h="460603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/>
                        <a:t>高２ハイレベル英語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/>
                        <a:t>国公立大学以上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21253"/>
                  </a:ext>
                </a:extLst>
              </a:tr>
            </a:tbl>
          </a:graphicData>
        </a:graphic>
      </p:graphicFrame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A24C9082-2FCA-B746-910F-9A97D6CE5F27}"/>
              </a:ext>
            </a:extLst>
          </p:cNvPr>
          <p:cNvSpPr/>
          <p:nvPr/>
        </p:nvSpPr>
        <p:spPr>
          <a:xfrm>
            <a:off x="5061111" y="5249740"/>
            <a:ext cx="418303" cy="1146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115CEC22-A067-564A-9888-79C4B2DEB1AC}"/>
              </a:ext>
            </a:extLst>
          </p:cNvPr>
          <p:cNvSpPr txBox="1"/>
          <p:nvPr/>
        </p:nvSpPr>
        <p:spPr>
          <a:xfrm>
            <a:off x="5018717" y="5212296"/>
            <a:ext cx="54749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180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F955FAA3-DE62-AF4A-AC44-B03516C1B1CF}"/>
              </a:ext>
            </a:extLst>
          </p:cNvPr>
          <p:cNvSpPr/>
          <p:nvPr/>
        </p:nvSpPr>
        <p:spPr>
          <a:xfrm>
            <a:off x="5061110" y="6157375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FB58B2B4-F9DF-FF4C-A606-40842952E07A}"/>
              </a:ext>
            </a:extLst>
          </p:cNvPr>
          <p:cNvSpPr/>
          <p:nvPr/>
        </p:nvSpPr>
        <p:spPr>
          <a:xfrm>
            <a:off x="5061111" y="4768200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ACDC2FF-31D0-314A-BE20-BD2573BA8BAE}"/>
              </a:ext>
            </a:extLst>
          </p:cNvPr>
          <p:cNvSpPr txBox="1"/>
          <p:nvPr/>
        </p:nvSpPr>
        <p:spPr>
          <a:xfrm>
            <a:off x="5018717" y="6135056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180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46DCD691-3189-0F4D-9FA0-E09486C59C4E}"/>
              </a:ext>
            </a:extLst>
          </p:cNvPr>
          <p:cNvSpPr txBox="1"/>
          <p:nvPr/>
        </p:nvSpPr>
        <p:spPr>
          <a:xfrm>
            <a:off x="5018717" y="4737013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180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3A8E7860-0BA0-4D4F-8CDA-178CC9320C80}"/>
              </a:ext>
            </a:extLst>
          </p:cNvPr>
          <p:cNvSpPr/>
          <p:nvPr/>
        </p:nvSpPr>
        <p:spPr>
          <a:xfrm>
            <a:off x="5061109" y="6624110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2598B200-66D3-2D48-B323-F64CEF0D9477}"/>
              </a:ext>
            </a:extLst>
          </p:cNvPr>
          <p:cNvSpPr/>
          <p:nvPr/>
        </p:nvSpPr>
        <p:spPr>
          <a:xfrm>
            <a:off x="5061109" y="7086229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270E6D69-9647-E449-A3C5-1F7DD0517B6B}"/>
              </a:ext>
            </a:extLst>
          </p:cNvPr>
          <p:cNvSpPr txBox="1"/>
          <p:nvPr/>
        </p:nvSpPr>
        <p:spPr>
          <a:xfrm>
            <a:off x="5034170" y="6589734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90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4A48A5B3-0BE5-1641-BE3C-A6402DAEC393}"/>
              </a:ext>
            </a:extLst>
          </p:cNvPr>
          <p:cNvSpPr txBox="1"/>
          <p:nvPr/>
        </p:nvSpPr>
        <p:spPr>
          <a:xfrm>
            <a:off x="5034170" y="7061179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90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350BBA27-D7C9-014F-BF28-1823DD1A0239}"/>
              </a:ext>
            </a:extLst>
          </p:cNvPr>
          <p:cNvSpPr/>
          <p:nvPr/>
        </p:nvSpPr>
        <p:spPr>
          <a:xfrm>
            <a:off x="5061111" y="5705256"/>
            <a:ext cx="418303" cy="1344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DAD55AA6-CF13-6143-A7B4-794E7B4EE24E}"/>
              </a:ext>
            </a:extLst>
          </p:cNvPr>
          <p:cNvSpPr txBox="1"/>
          <p:nvPr/>
        </p:nvSpPr>
        <p:spPr>
          <a:xfrm>
            <a:off x="5018717" y="5672433"/>
            <a:ext cx="6221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solidFill>
                  <a:schemeClr val="bg1"/>
                </a:solidFill>
              </a:rPr>
              <a:t>180</a:t>
            </a:r>
            <a:r>
              <a:rPr lang="ja-JP" altLang="en-US" sz="700">
                <a:solidFill>
                  <a:schemeClr val="bg1"/>
                </a:solidFill>
              </a:rPr>
              <a:t>分</a:t>
            </a:r>
            <a:r>
              <a:rPr lang="en-US" altLang="ja-JP" sz="700" dirty="0">
                <a:solidFill>
                  <a:schemeClr val="bg1"/>
                </a:solidFill>
              </a:rPr>
              <a:t>/</a:t>
            </a:r>
            <a:r>
              <a:rPr lang="ja-JP" altLang="en-US" sz="700">
                <a:solidFill>
                  <a:schemeClr val="bg1"/>
                </a:solidFill>
              </a:rPr>
              <a:t>週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F789BF32-3DE0-FF40-BAD9-E1AA5A43C46C}"/>
              </a:ext>
            </a:extLst>
          </p:cNvPr>
          <p:cNvSpPr txBox="1"/>
          <p:nvPr/>
        </p:nvSpPr>
        <p:spPr>
          <a:xfrm>
            <a:off x="4298048" y="3816959"/>
            <a:ext cx="3693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開講クラス</a:t>
            </a:r>
          </a:p>
        </p:txBody>
      </p:sp>
    </p:spTree>
    <p:extLst>
      <p:ext uri="{BB962C8B-B14F-4D97-AF65-F5344CB8AC3E}">
        <p14:creationId xmlns:p14="http://schemas.microsoft.com/office/powerpoint/2010/main" val="3717117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4EE5F57-4559-0440-B496-FDCF2EBCB314}"/>
              </a:ext>
            </a:extLst>
          </p:cNvPr>
          <p:cNvSpPr/>
          <p:nvPr/>
        </p:nvSpPr>
        <p:spPr>
          <a:xfrm>
            <a:off x="0" y="0"/>
            <a:ext cx="7775575" cy="890497"/>
          </a:xfrm>
          <a:prstGeom prst="rect">
            <a:avLst/>
          </a:prstGeom>
          <a:solidFill>
            <a:srgbClr val="001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C622592B-D2BF-4C4A-B6F1-6F2303EAF5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7" y="8218063"/>
            <a:ext cx="500935" cy="5232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944E6F-CEAE-CB47-B8BC-388F326F0657}"/>
              </a:ext>
            </a:extLst>
          </p:cNvPr>
          <p:cNvSpPr txBox="1"/>
          <p:nvPr/>
        </p:nvSpPr>
        <p:spPr>
          <a:xfrm>
            <a:off x="832502" y="8280347"/>
            <a:ext cx="1711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アクセス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9CDEB09-2397-E641-9ED7-54626187E7ED}"/>
              </a:ext>
            </a:extLst>
          </p:cNvPr>
          <p:cNvSpPr/>
          <p:nvPr/>
        </p:nvSpPr>
        <p:spPr>
          <a:xfrm>
            <a:off x="468607" y="9661698"/>
            <a:ext cx="2840281" cy="2120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6EC7F0-9D50-1343-AB77-38D9195695A8}"/>
              </a:ext>
            </a:extLst>
          </p:cNvPr>
          <p:cNvSpPr/>
          <p:nvPr/>
        </p:nvSpPr>
        <p:spPr>
          <a:xfrm>
            <a:off x="1494400" y="9007184"/>
            <a:ext cx="218661" cy="6545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BEF574-CC32-8049-A508-23DAAED59B3A}"/>
              </a:ext>
            </a:extLst>
          </p:cNvPr>
          <p:cNvSpPr/>
          <p:nvPr/>
        </p:nvSpPr>
        <p:spPr>
          <a:xfrm>
            <a:off x="1488587" y="9864489"/>
            <a:ext cx="225253" cy="7164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A56B67A-787E-4A43-945D-E728167F90E7}"/>
              </a:ext>
            </a:extLst>
          </p:cNvPr>
          <p:cNvSpPr/>
          <p:nvPr/>
        </p:nvSpPr>
        <p:spPr>
          <a:xfrm>
            <a:off x="1893295" y="9209138"/>
            <a:ext cx="799241" cy="26161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52AC61A-22C6-9D4D-985C-91A4A894FC2E}"/>
              </a:ext>
            </a:extLst>
          </p:cNvPr>
          <p:cNvSpPr txBox="1"/>
          <p:nvPr/>
        </p:nvSpPr>
        <p:spPr>
          <a:xfrm>
            <a:off x="1852096" y="9203636"/>
            <a:ext cx="1128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/>
              <a:t>河内松原駅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75650B6-3C1D-AF47-A813-11EC5C437297}"/>
              </a:ext>
            </a:extLst>
          </p:cNvPr>
          <p:cNvCxnSpPr>
            <a:cxnSpLocks/>
          </p:cNvCxnSpPr>
          <p:nvPr/>
        </p:nvCxnSpPr>
        <p:spPr>
          <a:xfrm flipH="1">
            <a:off x="2692536" y="9341118"/>
            <a:ext cx="53464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714B3AA-0577-A54F-A26F-0FAFBF5AF9D0}"/>
              </a:ext>
            </a:extLst>
          </p:cNvPr>
          <p:cNvSpPr txBox="1"/>
          <p:nvPr/>
        </p:nvSpPr>
        <p:spPr>
          <a:xfrm>
            <a:off x="2330362" y="9945703"/>
            <a:ext cx="626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近商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5676F6A5-58D9-4F45-B3B9-164AA7ADDC1F}"/>
              </a:ext>
            </a:extLst>
          </p:cNvPr>
          <p:cNvSpPr/>
          <p:nvPr/>
        </p:nvSpPr>
        <p:spPr>
          <a:xfrm>
            <a:off x="2243219" y="9945703"/>
            <a:ext cx="99391" cy="9939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0A83839-1CA4-FC47-B583-586A21EC090E}"/>
              </a:ext>
            </a:extLst>
          </p:cNvPr>
          <p:cNvSpPr txBox="1"/>
          <p:nvPr/>
        </p:nvSpPr>
        <p:spPr>
          <a:xfrm>
            <a:off x="585167" y="10141379"/>
            <a:ext cx="7553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/>
              <a:t>生野高校</a:t>
            </a: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B830A77E-455F-0647-AAA8-B944893247E3}"/>
              </a:ext>
            </a:extLst>
          </p:cNvPr>
          <p:cNvSpPr/>
          <p:nvPr/>
        </p:nvSpPr>
        <p:spPr>
          <a:xfrm>
            <a:off x="894404" y="10401792"/>
            <a:ext cx="99391" cy="9939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F912323-B738-AD4A-B707-004E5AC03ECC}"/>
              </a:ext>
            </a:extLst>
          </p:cNvPr>
          <p:cNvSpPr txBox="1"/>
          <p:nvPr/>
        </p:nvSpPr>
        <p:spPr>
          <a:xfrm>
            <a:off x="2673290" y="9113844"/>
            <a:ext cx="6441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/>
              <a:t>至藤井寺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A790DE4-7871-5D45-9F88-C56EA84F0B95}"/>
              </a:ext>
            </a:extLst>
          </p:cNvPr>
          <p:cNvSpPr txBox="1"/>
          <p:nvPr/>
        </p:nvSpPr>
        <p:spPr>
          <a:xfrm>
            <a:off x="266995" y="9099598"/>
            <a:ext cx="12871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/>
              <a:t>至大阪阿倍野橋</a:t>
            </a:r>
            <a:endParaRPr kumimoji="1" lang="ja-JP" altLang="en-US" sz="800"/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DB9E83F3-0694-1A4E-8A1F-AE981D368250}"/>
              </a:ext>
            </a:extLst>
          </p:cNvPr>
          <p:cNvCxnSpPr>
            <a:cxnSpLocks/>
          </p:cNvCxnSpPr>
          <p:nvPr/>
        </p:nvCxnSpPr>
        <p:spPr>
          <a:xfrm flipH="1">
            <a:off x="322913" y="9341118"/>
            <a:ext cx="1570382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63FA6EF-D1C5-7541-808A-6DFDE8D0C19F}"/>
              </a:ext>
            </a:extLst>
          </p:cNvPr>
          <p:cNvSpPr txBox="1"/>
          <p:nvPr/>
        </p:nvSpPr>
        <p:spPr>
          <a:xfrm>
            <a:off x="578616" y="9550730"/>
            <a:ext cx="960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solidFill>
                  <a:srgbClr val="FF0000"/>
                </a:solidFill>
                <a:latin typeface="Times" pitchFamily="2" charset="0"/>
              </a:rPr>
              <a:t>Y’s Lab.</a:t>
            </a:r>
          </a:p>
          <a:p>
            <a:r>
              <a:rPr lang="ja-JP" altLang="en-US" sz="1600" b="1">
                <a:solidFill>
                  <a:srgbClr val="FF0000"/>
                </a:solidFill>
              </a:rPr>
              <a:t>松原校</a:t>
            </a:r>
            <a:endParaRPr kumimoji="1" lang="ja-JP" altLang="en-US" sz="1600" b="1">
              <a:solidFill>
                <a:srgbClr val="FF0000"/>
              </a:solidFill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512B968E-977F-CA41-B680-72A635695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621" y="9186932"/>
            <a:ext cx="1457264" cy="1457264"/>
          </a:xfrm>
          <a:prstGeom prst="rect">
            <a:avLst/>
          </a:prstGeom>
        </p:spPr>
      </p:pic>
      <p:pic>
        <p:nvPicPr>
          <p:cNvPr id="20" name="図 19" descr="クロスワードパズル, テキスト, ブラック, 時計 が含まれている画像&#10;&#10;自動的に生成された説明">
            <a:extLst>
              <a:ext uri="{FF2B5EF4-FFF2-40B4-BE49-F238E27FC236}">
                <a16:creationId xmlns:a16="http://schemas.microsoft.com/office/drawing/2014/main" id="{25C07D16-0985-434F-9289-EEC45DF90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82" y="9202492"/>
            <a:ext cx="1488316" cy="1488316"/>
          </a:xfrm>
          <a:prstGeom prst="rect">
            <a:avLst/>
          </a:prstGeom>
        </p:spPr>
      </p:pic>
      <p:pic>
        <p:nvPicPr>
          <p:cNvPr id="21" name="図 20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AC0EE0FC-1441-5745-B3ED-013E98FC68F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225" y="8158134"/>
            <a:ext cx="500935" cy="52322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CE95FB3-2DDD-D944-AA5E-2EB83050386E}"/>
              </a:ext>
            </a:extLst>
          </p:cNvPr>
          <p:cNvSpPr txBox="1"/>
          <p:nvPr/>
        </p:nvSpPr>
        <p:spPr>
          <a:xfrm>
            <a:off x="4147527" y="8266595"/>
            <a:ext cx="3379106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>
                <a:latin typeface="Yu Mincho" panose="02020400000000000000" pitchFamily="18" charset="-128"/>
                <a:ea typeface="Yu Mincho" panose="02020400000000000000" pitchFamily="18" charset="-128"/>
              </a:rPr>
              <a:t>お申込は公式</a:t>
            </a:r>
            <a:r>
              <a:rPr kumimoji="1" lang="en-US" altLang="ja-JP" b="1" dirty="0">
                <a:latin typeface="Yu Mincho" panose="02020400000000000000" pitchFamily="18" charset="-128"/>
                <a:ea typeface="Yu Mincho" panose="02020400000000000000" pitchFamily="18" charset="-128"/>
              </a:rPr>
              <a:t>LINE</a:t>
            </a:r>
            <a:r>
              <a:rPr kumimoji="1" lang="ja-JP" altLang="en-US" b="1">
                <a:latin typeface="Yu Mincho" panose="02020400000000000000" pitchFamily="18" charset="-128"/>
                <a:ea typeface="Yu Mincho" panose="02020400000000000000" pitchFamily="18" charset="-128"/>
              </a:rPr>
              <a:t>まで！</a:t>
            </a:r>
          </a:p>
        </p:txBody>
      </p:sp>
      <p:pic>
        <p:nvPicPr>
          <p:cNvPr id="23" name="図 22" descr="黒い背景と白い文字のロゴ&#10;&#10;自動的に生成された説明">
            <a:extLst>
              <a:ext uri="{FF2B5EF4-FFF2-40B4-BE49-F238E27FC236}">
                <a16:creationId xmlns:a16="http://schemas.microsoft.com/office/drawing/2014/main" id="{D0DCA7ED-F8F4-4C4E-8243-E2DC8C9E86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3" b="26885"/>
          <a:stretch/>
        </p:blipFill>
        <p:spPr>
          <a:xfrm>
            <a:off x="3796508" y="8769190"/>
            <a:ext cx="1549860" cy="539758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43241D5-DB24-8445-B99A-58E0457AF7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7" b="32106"/>
          <a:stretch/>
        </p:blipFill>
        <p:spPr>
          <a:xfrm>
            <a:off x="5581414" y="8754880"/>
            <a:ext cx="1905590" cy="504607"/>
          </a:xfrm>
          <a:prstGeom prst="rect">
            <a:avLst/>
          </a:prstGeom>
        </p:spPr>
      </p:pic>
      <p:sp>
        <p:nvSpPr>
          <p:cNvPr id="25" name="星 5 24">
            <a:extLst>
              <a:ext uri="{FF2B5EF4-FFF2-40B4-BE49-F238E27FC236}">
                <a16:creationId xmlns:a16="http://schemas.microsoft.com/office/drawing/2014/main" id="{1452AD2D-B382-CF42-8496-09FBFFFA2204}"/>
              </a:ext>
            </a:extLst>
          </p:cNvPr>
          <p:cNvSpPr/>
          <p:nvPr/>
        </p:nvSpPr>
        <p:spPr>
          <a:xfrm>
            <a:off x="1274073" y="10084202"/>
            <a:ext cx="218661" cy="20872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4CAF94A7-F8E6-5840-A88A-309D8446A1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5" y="903374"/>
            <a:ext cx="500935" cy="523220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7392B6D-E109-4840-9570-213F7A523D08}"/>
              </a:ext>
            </a:extLst>
          </p:cNvPr>
          <p:cNvSpPr txBox="1"/>
          <p:nvPr/>
        </p:nvSpPr>
        <p:spPr>
          <a:xfrm>
            <a:off x="785661" y="5726984"/>
            <a:ext cx="4547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latin typeface="Yu Mincho" panose="02020400000000000000" pitchFamily="18" charset="-128"/>
                <a:ea typeface="Yu Mincho" panose="02020400000000000000" pitchFamily="18" charset="-128"/>
              </a:rPr>
              <a:t>料金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CD16149-32D3-1547-BA5D-6499C0406219}"/>
              </a:ext>
            </a:extLst>
          </p:cNvPr>
          <p:cNvSpPr txBox="1"/>
          <p:nvPr/>
        </p:nvSpPr>
        <p:spPr>
          <a:xfrm>
            <a:off x="304547" y="6248671"/>
            <a:ext cx="6988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800">
                <a:latin typeface="Times" pitchFamily="2" charset="0"/>
              </a:rPr>
              <a:t>ワイコベ</a:t>
            </a:r>
            <a:r>
              <a:rPr kumimoji="1" lang="ja-JP" altLang="en-US" sz="1800">
                <a:latin typeface="Times" pitchFamily="2" charset="0"/>
              </a:rPr>
              <a:t> </a:t>
            </a:r>
            <a:r>
              <a:rPr kumimoji="1" lang="ja-JP" altLang="en-US" sz="1800"/>
              <a:t>の料金形態はとってもシンプル。どのコースでも以下のご料金。</a:t>
            </a:r>
          </a:p>
        </p:txBody>
      </p:sp>
      <p:sp>
        <p:nvSpPr>
          <p:cNvPr id="32" name="角丸四角形 31">
            <a:extLst>
              <a:ext uri="{FF2B5EF4-FFF2-40B4-BE49-F238E27FC236}">
                <a16:creationId xmlns:a16="http://schemas.microsoft.com/office/drawing/2014/main" id="{BE05D9A1-03A5-E44C-8B77-8AE40FA6512A}"/>
              </a:ext>
            </a:extLst>
          </p:cNvPr>
          <p:cNvSpPr/>
          <p:nvPr/>
        </p:nvSpPr>
        <p:spPr>
          <a:xfrm>
            <a:off x="325317" y="6841761"/>
            <a:ext cx="1726549" cy="29429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42DC56A-E719-1B42-B1D2-C118DF7A3F6D}"/>
              </a:ext>
            </a:extLst>
          </p:cNvPr>
          <p:cNvSpPr/>
          <p:nvPr/>
        </p:nvSpPr>
        <p:spPr>
          <a:xfrm>
            <a:off x="2733564" y="6819640"/>
            <a:ext cx="1592536" cy="98477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464B65A-6897-224F-9F26-20D5E65E6943}"/>
              </a:ext>
            </a:extLst>
          </p:cNvPr>
          <p:cNvSpPr txBox="1"/>
          <p:nvPr/>
        </p:nvSpPr>
        <p:spPr>
          <a:xfrm>
            <a:off x="394986" y="6809007"/>
            <a:ext cx="17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spc="300"/>
              <a:t>初回納入料金</a:t>
            </a: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6FB4A7EB-28F1-F34B-A42C-9077C586CADC}"/>
              </a:ext>
            </a:extLst>
          </p:cNvPr>
          <p:cNvCxnSpPr>
            <a:cxnSpLocks/>
          </p:cNvCxnSpPr>
          <p:nvPr/>
        </p:nvCxnSpPr>
        <p:spPr>
          <a:xfrm flipV="1">
            <a:off x="2364755" y="7381728"/>
            <a:ext cx="0" cy="311844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1A2DF781-B64C-1149-89AB-604ED2586B35}"/>
              </a:ext>
            </a:extLst>
          </p:cNvPr>
          <p:cNvCxnSpPr>
            <a:cxnSpLocks/>
          </p:cNvCxnSpPr>
          <p:nvPr/>
        </p:nvCxnSpPr>
        <p:spPr>
          <a:xfrm>
            <a:off x="2212743" y="7535309"/>
            <a:ext cx="304023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DDD69D90-B3D9-354F-87C1-56013565685E}"/>
              </a:ext>
            </a:extLst>
          </p:cNvPr>
          <p:cNvSpPr/>
          <p:nvPr/>
        </p:nvSpPr>
        <p:spPr>
          <a:xfrm>
            <a:off x="331568" y="7289088"/>
            <a:ext cx="1720298" cy="51532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spc="300"/>
              <a:t>完全無料</a:t>
            </a:r>
          </a:p>
        </p:txBody>
      </p:sp>
      <p:pic>
        <p:nvPicPr>
          <p:cNvPr id="39" name="図 38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DF714D73-0C75-BC4C-8A52-6144570FE79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99" y="5638195"/>
            <a:ext cx="500935" cy="523220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6AD015B-57CE-EE4C-B892-E2FE12007DDE}"/>
              </a:ext>
            </a:extLst>
          </p:cNvPr>
          <p:cNvSpPr txBox="1"/>
          <p:nvPr/>
        </p:nvSpPr>
        <p:spPr>
          <a:xfrm>
            <a:off x="2829655" y="6873432"/>
            <a:ext cx="1404420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spc="300"/>
              <a:t>月々の料金</a:t>
            </a:r>
            <a:endParaRPr kumimoji="1" lang="en-US" altLang="ja-JP" sz="1600" spc="300" dirty="0"/>
          </a:p>
          <a:p>
            <a:endParaRPr lang="en-US" altLang="ja-JP" sz="500" dirty="0"/>
          </a:p>
          <a:p>
            <a:pPr algn="ctr">
              <a:lnSpc>
                <a:spcPct val="150000"/>
              </a:lnSpc>
            </a:pPr>
            <a:r>
              <a:rPr lang="ja-JP" altLang="en-US" sz="1050"/>
              <a:t>１講座（</a:t>
            </a:r>
            <a:r>
              <a:rPr lang="en-US" altLang="ja-JP" sz="1050" dirty="0"/>
              <a:t>90</a:t>
            </a:r>
            <a:r>
              <a:rPr lang="ja-JP" altLang="en-US" sz="1050"/>
              <a:t>分</a:t>
            </a:r>
            <a:r>
              <a:rPr lang="en-US" altLang="ja-JP" sz="1050" dirty="0"/>
              <a:t>/</a:t>
            </a:r>
            <a:r>
              <a:rPr lang="ja-JP" altLang="en-US" sz="1050"/>
              <a:t>週）</a:t>
            </a:r>
            <a:endParaRPr lang="en-US" altLang="ja-JP" sz="1050" dirty="0"/>
          </a:p>
          <a:p>
            <a:pPr algn="ctr">
              <a:lnSpc>
                <a:spcPct val="150000"/>
              </a:lnSpc>
            </a:pPr>
            <a:r>
              <a:rPr lang="ja-JP" altLang="en-US" sz="1050"/>
              <a:t>の授業料金</a:t>
            </a:r>
            <a:endParaRPr lang="en-US" altLang="ja-JP" sz="1050" dirty="0"/>
          </a:p>
          <a:p>
            <a:endParaRPr kumimoji="1" lang="ja-JP" altLang="en-US" sz="1600" spc="300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6251BC2-94D1-BB48-938B-0D93B64DD720}"/>
              </a:ext>
            </a:extLst>
          </p:cNvPr>
          <p:cNvSpPr/>
          <p:nvPr/>
        </p:nvSpPr>
        <p:spPr>
          <a:xfrm>
            <a:off x="4571438" y="6707837"/>
            <a:ext cx="2661943" cy="116250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600"/>
              <a:t>週</a:t>
            </a:r>
            <a:r>
              <a:rPr lang="en-US" altLang="ja-JP" sz="1600" dirty="0"/>
              <a:t> </a:t>
            </a:r>
            <a:r>
              <a:rPr lang="ja-JP" altLang="en-US" sz="1600"/>
              <a:t>１</a:t>
            </a:r>
            <a:r>
              <a:rPr lang="en-US" altLang="ja-JP" sz="1600" dirty="0"/>
              <a:t> </a:t>
            </a:r>
            <a:r>
              <a:rPr lang="ja-JP" altLang="en-US" sz="1600"/>
              <a:t>：　</a:t>
            </a:r>
            <a:r>
              <a:rPr lang="en-US" altLang="ja-JP" sz="1600" dirty="0">
                <a:solidFill>
                  <a:schemeClr val="tx1"/>
                </a:solidFill>
              </a:rPr>
              <a:t> 16,000</a:t>
            </a:r>
            <a:r>
              <a:rPr lang="ja-JP" altLang="en-US" sz="1600"/>
              <a:t>円（税込）</a:t>
            </a:r>
            <a:r>
              <a:rPr lang="en-US" altLang="ja-JP" sz="1600" dirty="0"/>
              <a:t>/</a:t>
            </a:r>
            <a:r>
              <a:rPr lang="ja-JP" altLang="en-US" sz="1600"/>
              <a:t>月</a:t>
            </a:r>
            <a:endParaRPr kumimoji="1" lang="en-US" altLang="ja-JP" sz="1600" dirty="0"/>
          </a:p>
          <a:p>
            <a:r>
              <a:rPr lang="ja-JP" altLang="en-US" sz="1600"/>
              <a:t>週</a:t>
            </a:r>
            <a:r>
              <a:rPr lang="en-US" altLang="ja-JP" sz="1600" dirty="0"/>
              <a:t> </a:t>
            </a:r>
            <a:r>
              <a:rPr kumimoji="1" lang="ja-JP" altLang="en-US" sz="1600"/>
              <a:t>２</a:t>
            </a:r>
            <a:r>
              <a:rPr kumimoji="1" lang="en-US" altLang="ja-JP" sz="1600" dirty="0"/>
              <a:t> </a:t>
            </a:r>
            <a:r>
              <a:rPr kumimoji="1" lang="ja-JP" altLang="en-US" sz="1600"/>
              <a:t>：</a:t>
            </a:r>
            <a:r>
              <a:rPr lang="ja-JP" altLang="en-US" sz="1600"/>
              <a:t>　</a:t>
            </a:r>
            <a:r>
              <a:rPr lang="en-US" altLang="ja-JP" sz="1600" dirty="0">
                <a:solidFill>
                  <a:srgbClr val="FF0000"/>
                </a:solidFill>
              </a:rPr>
              <a:t> 30,000</a:t>
            </a:r>
            <a:r>
              <a:rPr kumimoji="1" lang="ja-JP" altLang="en-US" sz="1600"/>
              <a:t>円（税込）</a:t>
            </a:r>
            <a:r>
              <a:rPr kumimoji="1" lang="en-US" altLang="ja-JP" sz="1600" dirty="0"/>
              <a:t>/</a:t>
            </a:r>
            <a:r>
              <a:rPr kumimoji="1" lang="ja-JP" altLang="en-US" sz="1600"/>
              <a:t>月</a:t>
            </a:r>
            <a:r>
              <a:rPr lang="ja-JP" altLang="en-US" sz="1600"/>
              <a:t>　</a:t>
            </a:r>
            <a:endParaRPr lang="en-US" altLang="ja-JP" sz="1600" dirty="0"/>
          </a:p>
          <a:p>
            <a:r>
              <a:rPr lang="ja-JP" altLang="en-US" sz="1600"/>
              <a:t>週</a:t>
            </a:r>
            <a:r>
              <a:rPr lang="en-US" altLang="ja-JP" sz="1600" dirty="0"/>
              <a:t> </a:t>
            </a:r>
            <a:r>
              <a:rPr lang="ja-JP" altLang="en-US" sz="1600"/>
              <a:t>３</a:t>
            </a:r>
            <a:r>
              <a:rPr lang="en-US" altLang="ja-JP" sz="1600" dirty="0"/>
              <a:t> </a:t>
            </a:r>
            <a:r>
              <a:rPr lang="ja-JP" altLang="en-US" sz="1600"/>
              <a:t>：</a:t>
            </a:r>
            <a:r>
              <a:rPr lang="en-US" altLang="ja-JP" sz="1600" dirty="0"/>
              <a:t>    44,000</a:t>
            </a:r>
            <a:r>
              <a:rPr lang="ja-JP" altLang="en-US" sz="1600"/>
              <a:t>円（税込）</a:t>
            </a:r>
            <a:r>
              <a:rPr lang="en-US" altLang="ja-JP" sz="1600" dirty="0"/>
              <a:t>/</a:t>
            </a:r>
            <a:r>
              <a:rPr lang="ja-JP" altLang="en-US" sz="1600"/>
              <a:t>月</a:t>
            </a:r>
            <a:endParaRPr lang="en-US" altLang="ja-JP" sz="1600" dirty="0"/>
          </a:p>
        </p:txBody>
      </p:sp>
      <p:pic>
        <p:nvPicPr>
          <p:cNvPr id="53" name="図 52" descr="記号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0AD7FA33-04D0-014A-9B6E-D6157106804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48" y="927960"/>
            <a:ext cx="500935" cy="523220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B72B937-0A3B-A94E-AF84-77B8ADA24489}"/>
              </a:ext>
            </a:extLst>
          </p:cNvPr>
          <p:cNvSpPr txBox="1"/>
          <p:nvPr/>
        </p:nvSpPr>
        <p:spPr>
          <a:xfrm>
            <a:off x="3887787" y="1569770"/>
            <a:ext cx="377100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① 独自の</a:t>
            </a:r>
            <a:r>
              <a:rPr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勉強タイプ診断</a:t>
            </a:r>
            <a:endParaRPr lang="en-US" altLang="ja-JP" sz="180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② </a:t>
            </a:r>
            <a:r>
              <a:rPr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１：１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のマンツーマン指導</a:t>
            </a:r>
            <a:r>
              <a:rPr lang="ja-JP" altLang="en-US" sz="1050">
                <a:solidFill>
                  <a:prstClr val="black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（注）</a:t>
            </a:r>
            <a:endParaRPr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kumimoji="1"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③</a:t>
            </a:r>
            <a:r>
              <a:rPr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自分の</a:t>
            </a:r>
            <a:r>
              <a:rPr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好きな時間割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での授業</a:t>
            </a:r>
            <a:endParaRPr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kumimoji="1"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④ </a:t>
            </a:r>
            <a:r>
              <a:rPr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始発から終電まで開放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の自習室</a:t>
            </a:r>
            <a:endParaRPr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ja-JP" altLang="en-US" sz="12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　（</a:t>
            </a:r>
            <a:r>
              <a:rPr lang="en-US" altLang="ja-JP" sz="12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※</a:t>
            </a:r>
            <a:r>
              <a:rPr lang="ja-JP" altLang="en-US" sz="12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法律・条例に則った時間内で利用可能）</a:t>
            </a:r>
            <a:endParaRPr lang="en-US" altLang="ja-JP" sz="12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</a:p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⑤</a:t>
            </a:r>
            <a:r>
              <a:rPr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公式</a:t>
            </a:r>
            <a:r>
              <a:rPr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LINE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でいつでも</a:t>
            </a:r>
            <a:r>
              <a:rPr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質問対応</a:t>
            </a:r>
            <a:endParaRPr lang="en-US" altLang="ja-JP" sz="180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lang="en-US" altLang="ja-JP" sz="180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⑥</a:t>
            </a:r>
            <a:r>
              <a:rPr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 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学習進度に</a:t>
            </a:r>
            <a:r>
              <a:rPr lang="ja-JP" altLang="en-US" sz="18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学年の縛りがない</a:t>
            </a:r>
            <a:r>
              <a:rPr lang="ja-JP" altLang="en-US" sz="18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！</a:t>
            </a:r>
            <a:endParaRPr lang="en-US" altLang="ja-JP" sz="1800" dirty="0"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lang="en-US" altLang="ja-JP" sz="180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en-US" altLang="ja-JP" sz="1800" dirty="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⑦ </a:t>
            </a:r>
            <a:r>
              <a:rPr lang="ja-JP" altLang="en-US" sz="1600"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医学部など</a:t>
            </a:r>
            <a:r>
              <a:rPr lang="ja-JP" altLang="en-US" sz="1600">
                <a:solidFill>
                  <a:srgbClr val="FF0000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圧倒的な実力の講師陣</a:t>
            </a:r>
            <a:endParaRPr lang="en-US" altLang="ja-JP" sz="160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lang="en-US" altLang="ja-JP" sz="1800" dirty="0">
              <a:solidFill>
                <a:prstClr val="black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r>
              <a:rPr lang="ja-JP" altLang="en-US" sz="1050">
                <a:solidFill>
                  <a:prstClr val="black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（注）講師の都合上１：２になる場合もございます。</a:t>
            </a:r>
            <a:endParaRPr lang="en-US" altLang="ja-JP" sz="1050" dirty="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endParaRPr kumimoji="1" lang="ja-JP" altLang="en-US" sz="1200">
              <a:solidFill>
                <a:srgbClr val="FF0000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pic>
        <p:nvPicPr>
          <p:cNvPr id="29" name="図 28" descr="ロゴ&#10;&#10;自動的に生成された説明">
            <a:extLst>
              <a:ext uri="{FF2B5EF4-FFF2-40B4-BE49-F238E27FC236}">
                <a16:creationId xmlns:a16="http://schemas.microsoft.com/office/drawing/2014/main" id="{25F38FA2-5161-BD45-863B-2D42AB019E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89" y="-189714"/>
            <a:ext cx="3212437" cy="13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21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窓のある部屋&#10;&#10;自動的に生成された説明">
            <a:extLst>
              <a:ext uri="{FF2B5EF4-FFF2-40B4-BE49-F238E27FC236}">
                <a16:creationId xmlns:a16="http://schemas.microsoft.com/office/drawing/2014/main" id="{E6E5A071-13A1-6A40-BB31-C6FB519C2D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2" r="6082"/>
          <a:stretch/>
        </p:blipFill>
        <p:spPr>
          <a:xfrm>
            <a:off x="0" y="0"/>
            <a:ext cx="7775575" cy="5076032"/>
          </a:xfrm>
          <a:prstGeom prst="rect">
            <a:avLst/>
          </a:prstGeom>
        </p:spPr>
      </p:pic>
      <p:pic>
        <p:nvPicPr>
          <p:cNvPr id="5" name="図 4" descr="屋内, 天井, キッチン, 部屋 が含まれている画像&#10;&#10;自動的に生成された説明">
            <a:extLst>
              <a:ext uri="{FF2B5EF4-FFF2-40B4-BE49-F238E27FC236}">
                <a16:creationId xmlns:a16="http://schemas.microsoft.com/office/drawing/2014/main" id="{03281150-F54C-E94C-8036-3F7803E8B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6032"/>
            <a:ext cx="7775575" cy="583168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91E7769-40BC-F74F-9EF5-7919A4B83D6C}"/>
              </a:ext>
            </a:extLst>
          </p:cNvPr>
          <p:cNvSpPr txBox="1"/>
          <p:nvPr/>
        </p:nvSpPr>
        <p:spPr>
          <a:xfrm>
            <a:off x="0" y="3496614"/>
            <a:ext cx="3887787" cy="1159869"/>
          </a:xfrm>
          <a:prstGeom prst="rect">
            <a:avLst/>
          </a:prstGeom>
          <a:solidFill>
            <a:schemeClr val="tx1">
              <a:lumMod val="50000"/>
              <a:lumOff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200" dirty="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Y’s Lab.</a:t>
            </a:r>
            <a:r>
              <a:rPr lang="ja-JP" altLang="en-US" sz="12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は生徒様とのコミニュケーションや</a:t>
            </a:r>
            <a:endParaRPr lang="en-US" altLang="ja-JP" sz="12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一人一人の学習フォローに力を入れています。</a:t>
            </a:r>
            <a:endParaRPr lang="en-US" altLang="ja-JP" sz="12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リラックスできる面談ルームでの面談は</a:t>
            </a:r>
            <a:endParaRPr lang="en-US" altLang="ja-JP" sz="12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いつでも可能です。</a:t>
            </a:r>
            <a:endParaRPr lang="en-US" altLang="ja-JP" sz="12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1FDDE4-F530-914D-A07D-2683A389913D}"/>
              </a:ext>
            </a:extLst>
          </p:cNvPr>
          <p:cNvSpPr txBox="1"/>
          <p:nvPr/>
        </p:nvSpPr>
        <p:spPr>
          <a:xfrm>
            <a:off x="3887787" y="6058288"/>
            <a:ext cx="3887787" cy="1337802"/>
          </a:xfrm>
          <a:prstGeom prst="rect">
            <a:avLst/>
          </a:prstGeom>
          <a:solidFill>
            <a:schemeClr val="tx1">
              <a:lumMod val="50000"/>
              <a:lumOff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食事スペースでは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冷蔵庫・電子レンジ・電気ケトルを</a:t>
            </a:r>
            <a:endParaRPr kumimoji="1"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完備しています。</a:t>
            </a:r>
            <a:endParaRPr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400">
                <a:solidFill>
                  <a:schemeClr val="bg1"/>
                </a:solidFill>
                <a:latin typeface="Hiragino Mincho ProN W3" panose="02020300000000000000" pitchFamily="18" charset="-128"/>
                <a:ea typeface="Hiragino Mincho ProN W3" panose="02020300000000000000" pitchFamily="18" charset="-128"/>
              </a:rPr>
              <a:t>勉強の一休みに最高な空間を提供しています。</a:t>
            </a:r>
            <a:endParaRPr kumimoji="1" lang="en-US" altLang="ja-JP" sz="1400" dirty="0">
              <a:solidFill>
                <a:schemeClr val="bg1"/>
              </a:solidFill>
              <a:latin typeface="Hiragino Mincho ProN W3" panose="02020300000000000000" pitchFamily="18" charset="-128"/>
              <a:ea typeface="Hiragino Mincho ProN W3" panose="020203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1118977"/>
      </p:ext>
    </p:extLst>
  </p:cSld>
  <p:clrMapOvr>
    <a:masterClrMapping/>
  </p:clrMapOvr>
</p:sld>
</file>

<file path=ppt/theme/theme1.xml><?xml version="1.0" encoding="utf-8"?>
<a:theme xmlns:a="http://schemas.openxmlformats.org/drawingml/2006/main" name="1_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kumimoji="1" sz="6600" smtClean="0">
            <a:latin typeface="Hiragino Mincho Pro W3" panose="02020300000000000000" pitchFamily="18" charset="-128"/>
            <a:ea typeface="Hiragino Mincho Pro W3" panose="02020300000000000000" pitchFamily="18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{2BDB20B6-B618-ED40-88B2-C1F77A2A4C14}tf10001061</Template>
  <TotalTime>0</TotalTime>
  <Words>1148</Words>
  <Application>Microsoft Macintosh PowerPoint</Application>
  <PresentationFormat>ユーザー設定</PresentationFormat>
  <Paragraphs>200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4" baseType="lpstr">
      <vt:lpstr>HGSGothicE</vt:lpstr>
      <vt:lpstr>Hiragino Kaku Gothic Pro W3</vt:lpstr>
      <vt:lpstr>Hiragino Mincho Pro W3</vt:lpstr>
      <vt:lpstr>Hiragino Mincho ProN W3</vt:lpstr>
      <vt:lpstr>ＭＳ Ｐゴシック</vt:lpstr>
      <vt:lpstr>Yu Mincho</vt:lpstr>
      <vt:lpstr>Arial</vt:lpstr>
      <vt:lpstr>Calibri</vt:lpstr>
      <vt:lpstr>Calibri Light</vt:lpstr>
      <vt:lpstr>Times</vt:lpstr>
      <vt:lpstr>Times New Roman</vt:lpstr>
      <vt:lpstr>1_ガイド入りテンプレートサンプル20130531三木さん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2021-07-27T04:14:23Z</cp:lastPrinted>
  <dcterms:created xsi:type="dcterms:W3CDTF">2016-07-27T06:06:53Z</dcterms:created>
  <dcterms:modified xsi:type="dcterms:W3CDTF">2022-03-01T09:49:33Z</dcterms:modified>
</cp:coreProperties>
</file>