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89" autoAdjust="0"/>
    <p:restoredTop sz="94660"/>
  </p:normalViewPr>
  <p:slideViewPr>
    <p:cSldViewPr snapToGrid="0">
      <p:cViewPr>
        <p:scale>
          <a:sx n="100" d="100"/>
          <a:sy n="100" d="100"/>
        </p:scale>
        <p:origin x="2544" y="-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42744-5885-4FF0-A50D-185936ABEE1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A3893-B942-4D6C-AF0A-286C0E37B9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94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629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86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13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814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494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14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548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38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64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741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07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2F92-EA19-4ED6-AFCC-68BB25A694C4}" type="datetimeFigureOut">
              <a:rPr kumimoji="1" lang="ja-JP" altLang="en-US" smtClean="0"/>
              <a:t>2021/12/28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56270-6FB7-4674-8231-10F074DB9F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06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立つ, 草, 座る, 男 が含まれている画像&#10;&#10;自動的に生成された説明">
            <a:extLst>
              <a:ext uri="{FF2B5EF4-FFF2-40B4-BE49-F238E27FC236}">
                <a16:creationId xmlns:a16="http://schemas.microsoft.com/office/drawing/2014/main" id="{2DC73371-4FFB-40A1-A35B-6405EFC78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49" y="4719062"/>
            <a:ext cx="6919474" cy="4424938"/>
          </a:xfrm>
          <a:prstGeom prst="rect">
            <a:avLst/>
          </a:prstGeom>
        </p:spPr>
      </p:pic>
      <p:sp>
        <p:nvSpPr>
          <p:cNvPr id="13" name="楕円 12">
            <a:extLst>
              <a:ext uri="{FF2B5EF4-FFF2-40B4-BE49-F238E27FC236}">
                <a16:creationId xmlns:a16="http://schemas.microsoft.com/office/drawing/2014/main" id="{29B4555E-3AC5-4014-90BB-9951DB0F9B9C}"/>
              </a:ext>
            </a:extLst>
          </p:cNvPr>
          <p:cNvSpPr/>
          <p:nvPr/>
        </p:nvSpPr>
        <p:spPr>
          <a:xfrm>
            <a:off x="-270161" y="5985809"/>
            <a:ext cx="3759331" cy="37897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D8CD70F-2514-4108-97C7-EBD8F2B3CD6A}"/>
              </a:ext>
            </a:extLst>
          </p:cNvPr>
          <p:cNvSpPr/>
          <p:nvPr/>
        </p:nvSpPr>
        <p:spPr>
          <a:xfrm>
            <a:off x="3566401" y="6642795"/>
            <a:ext cx="3189536" cy="2440503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ABCDB235-94A9-4350-983A-B56484186D7E}"/>
              </a:ext>
            </a:extLst>
          </p:cNvPr>
          <p:cNvSpPr/>
          <p:nvPr/>
        </p:nvSpPr>
        <p:spPr>
          <a:xfrm>
            <a:off x="4215245" y="6709221"/>
            <a:ext cx="1980496" cy="514108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1" name="図 50" descr="立つ, 女性, 男, ボール が含まれている画像&#10;&#10;自動的に生成された説明">
            <a:extLst>
              <a:ext uri="{FF2B5EF4-FFF2-40B4-BE49-F238E27FC236}">
                <a16:creationId xmlns:a16="http://schemas.microsoft.com/office/drawing/2014/main" id="{273414D6-EE6D-443C-885E-D6927ACE8E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r="16145" b="14247"/>
          <a:stretch/>
        </p:blipFill>
        <p:spPr>
          <a:xfrm rot="10800000">
            <a:off x="3571674" y="4964382"/>
            <a:ext cx="3189535" cy="1554078"/>
          </a:xfrm>
          <a:prstGeom prst="rect">
            <a:avLst/>
          </a:prstGeom>
        </p:spPr>
      </p:pic>
      <p:pic>
        <p:nvPicPr>
          <p:cNvPr id="3" name="図 2" descr="立つ, 女性, 男, ボール が含まれている画像&#10;&#10;自動的に生成された説明">
            <a:extLst>
              <a:ext uri="{FF2B5EF4-FFF2-40B4-BE49-F238E27FC236}">
                <a16:creationId xmlns:a16="http://schemas.microsoft.com/office/drawing/2014/main" id="{7E9C0B15-2F75-4A52-8CF3-F0E65396E5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r="16145" b="14247"/>
          <a:stretch/>
        </p:blipFill>
        <p:spPr>
          <a:xfrm rot="10800000">
            <a:off x="-16022" y="-7"/>
            <a:ext cx="6896747" cy="4733005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E665FC3C-FEE3-4C3A-A148-A454B61E95B1}"/>
              </a:ext>
            </a:extLst>
          </p:cNvPr>
          <p:cNvSpPr/>
          <p:nvPr/>
        </p:nvSpPr>
        <p:spPr>
          <a:xfrm>
            <a:off x="-301351" y="2816637"/>
            <a:ext cx="3770116" cy="3789766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1CB1126-F61F-4468-98CE-674A57508C86}"/>
              </a:ext>
            </a:extLst>
          </p:cNvPr>
          <p:cNvSpPr/>
          <p:nvPr/>
        </p:nvSpPr>
        <p:spPr>
          <a:xfrm>
            <a:off x="191328" y="539581"/>
            <a:ext cx="38779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源ノ角ゴシック JP Heavy" panose="020B0A00000000000000" pitchFamily="34" charset="-128"/>
              </a:rPr>
              <a:t>筋肉増強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21358BD-9323-4834-B5B0-B48CEC98775C}"/>
              </a:ext>
            </a:extLst>
          </p:cNvPr>
          <p:cNvSpPr/>
          <p:nvPr/>
        </p:nvSpPr>
        <p:spPr>
          <a:xfrm>
            <a:off x="491072" y="1555244"/>
            <a:ext cx="36888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源ノ角ゴシック JP Heavy" panose="020B0A00000000000000" pitchFamily="34" charset="-128"/>
              </a:rPr>
              <a:t>免疫に</a:t>
            </a:r>
            <a:r>
              <a:rPr lang="en-US" altLang="ja-JP" sz="7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!!</a:t>
            </a:r>
            <a:endParaRPr lang="ja-JP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pic>
        <p:nvPicPr>
          <p:cNvPr id="26" name="図 25" descr="ビールの缶&#10;&#10;自動的に生成された説明">
            <a:extLst>
              <a:ext uri="{FF2B5EF4-FFF2-40B4-BE49-F238E27FC236}">
                <a16:creationId xmlns:a16="http://schemas.microsoft.com/office/drawing/2014/main" id="{05A06DED-A0FE-4101-8CC6-BBABFF786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6830">
            <a:off x="4720082" y="467004"/>
            <a:ext cx="1599435" cy="2975416"/>
          </a:xfrm>
          <a:prstGeom prst="rect">
            <a:avLst/>
          </a:prstGeom>
        </p:spPr>
      </p:pic>
      <p:sp>
        <p:nvSpPr>
          <p:cNvPr id="36" name="楕円 35">
            <a:extLst>
              <a:ext uri="{FF2B5EF4-FFF2-40B4-BE49-F238E27FC236}">
                <a16:creationId xmlns:a16="http://schemas.microsoft.com/office/drawing/2014/main" id="{7C8227D6-F00B-4B58-BFB1-4B275BDF5F5C}"/>
              </a:ext>
            </a:extLst>
          </p:cNvPr>
          <p:cNvSpPr/>
          <p:nvPr/>
        </p:nvSpPr>
        <p:spPr>
          <a:xfrm>
            <a:off x="4195843" y="-293088"/>
            <a:ext cx="2402126" cy="231092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AAB3CA3-7E87-4233-B71C-D6098FB4185F}"/>
              </a:ext>
            </a:extLst>
          </p:cNvPr>
          <p:cNvSpPr txBox="1"/>
          <p:nvPr/>
        </p:nvSpPr>
        <p:spPr>
          <a:xfrm>
            <a:off x="3773080" y="3551275"/>
            <a:ext cx="33727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i="0" dirty="0">
                <a:solidFill>
                  <a:srgbClr val="FFCC00"/>
                </a:solidFill>
                <a:latin typeface="Hiragino Kaku Gothic ProN"/>
                <a:ea typeface="源ノ角ゴシック JP Heavy" panose="020B0A00000000000000" pitchFamily="34" charset="-128"/>
              </a:rPr>
              <a:t>アクティブな動き</a:t>
            </a:r>
            <a:r>
              <a:rPr lang="ja-JP" altLang="en-US" dirty="0">
                <a:solidFill>
                  <a:srgbClr val="FFCC00"/>
                </a:solidFill>
                <a:latin typeface="Hiragino Kaku Gothic ProN"/>
                <a:ea typeface="源ノ角ゴシック JP Heavy" panose="020B0A00000000000000" pitchFamily="34" charset="-128"/>
              </a:rPr>
              <a:t>・</a:t>
            </a:r>
            <a:r>
              <a:rPr lang="ja-JP" altLang="en-US" i="0" dirty="0">
                <a:solidFill>
                  <a:srgbClr val="FFCC00"/>
                </a:solidFill>
                <a:latin typeface="Hiragino Kaku Gothic ProN"/>
                <a:ea typeface="源ノ角ゴシック JP Heavy" panose="020B0A00000000000000" pitchFamily="34" charset="-128"/>
              </a:rPr>
              <a:t>ハリ</a:t>
            </a:r>
            <a:endParaRPr lang="en-US" altLang="ja-JP" i="0" dirty="0">
              <a:solidFill>
                <a:srgbClr val="FFCC00"/>
              </a:solidFill>
              <a:latin typeface="Hiragino Kaku Gothic ProN"/>
              <a:ea typeface="源ノ角ゴシック JP Heavy" panose="020B0A00000000000000" pitchFamily="34" charset="-128"/>
            </a:endParaRPr>
          </a:p>
          <a:p>
            <a:r>
              <a:rPr lang="ja-JP" altLang="en-US" i="0" dirty="0">
                <a:solidFill>
                  <a:srgbClr val="FFCC00"/>
                </a:solidFill>
                <a:latin typeface="Hiragino Kaku Gothic ProN"/>
                <a:ea typeface="源ノ角ゴシック JP Heavy" panose="020B0A00000000000000" pitchFamily="34" charset="-128"/>
              </a:rPr>
              <a:t>のある体は、筋肉が支え</a:t>
            </a:r>
            <a:endParaRPr lang="en-US" altLang="ja-JP" i="0" dirty="0">
              <a:solidFill>
                <a:srgbClr val="FFCC00"/>
              </a:solidFill>
              <a:latin typeface="Hiragino Kaku Gothic ProN"/>
              <a:ea typeface="源ノ角ゴシック JP Heavy" panose="020B0A00000000000000" pitchFamily="34" charset="-128"/>
            </a:endParaRPr>
          </a:p>
          <a:p>
            <a:r>
              <a:rPr lang="ja-JP" altLang="en-US" i="0" dirty="0">
                <a:solidFill>
                  <a:srgbClr val="FFCC00"/>
                </a:solidFill>
                <a:latin typeface="Hiragino Kaku Gothic ProN"/>
                <a:ea typeface="源ノ角ゴシック JP Heavy" panose="020B0A00000000000000" pitchFamily="34" charset="-128"/>
              </a:rPr>
              <a:t>ているのです！</a:t>
            </a:r>
            <a:endParaRPr kumimoji="1" lang="en-US" altLang="ja-JP" dirty="0">
              <a:solidFill>
                <a:srgbClr val="FFCC00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2934F42-AC58-4B74-B3C8-41C9162BC3E2}"/>
              </a:ext>
            </a:extLst>
          </p:cNvPr>
          <p:cNvSpPr txBox="1"/>
          <p:nvPr/>
        </p:nvSpPr>
        <p:spPr>
          <a:xfrm>
            <a:off x="3649777" y="4970127"/>
            <a:ext cx="3098643" cy="1428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１</a:t>
            </a:r>
            <a:r>
              <a:rPr lang="en-US" altLang="ja-JP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.</a:t>
            </a: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美しい姿勢と顔のハリ</a:t>
            </a:r>
            <a:endParaRPr lang="en-US" altLang="ja-JP" sz="2000" b="0" i="0" dirty="0">
              <a:solidFill>
                <a:schemeClr val="bg1"/>
              </a:solidFill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２</a:t>
            </a:r>
            <a:r>
              <a:rPr lang="en-US" altLang="ja-JP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.</a:t>
            </a: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疲れにくく肩こり改善</a:t>
            </a:r>
            <a:endParaRPr lang="en-US" altLang="ja-JP" sz="2000" b="0" i="0" dirty="0">
              <a:solidFill>
                <a:schemeClr val="bg1"/>
              </a:solidFill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３</a:t>
            </a:r>
            <a:r>
              <a:rPr lang="en-US" altLang="ja-JP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.</a:t>
            </a:r>
            <a:r>
              <a:rPr lang="ja-JP" altLang="en-US" sz="20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筋肉が支える脚や腰</a:t>
            </a:r>
            <a:endParaRPr lang="en-US" altLang="ja-JP" sz="2000" b="0" i="0" dirty="0">
              <a:solidFill>
                <a:schemeClr val="bg1"/>
              </a:solidFill>
              <a:effectLst/>
              <a:latin typeface="Hiragino Kaku Gothic ProN"/>
              <a:ea typeface="源ノ角ゴシック JP Heavy" panose="020B0A00000000000000" pitchFamily="34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CB8B0D4-E1FD-4BF2-92FB-C096DB5FD7C6}"/>
              </a:ext>
            </a:extLst>
          </p:cNvPr>
          <p:cNvSpPr/>
          <p:nvPr/>
        </p:nvSpPr>
        <p:spPr>
          <a:xfrm>
            <a:off x="3612470" y="3408198"/>
            <a:ext cx="3111715" cy="1161126"/>
          </a:xfrm>
          <a:prstGeom prst="rect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星: 24 pt 32">
            <a:extLst>
              <a:ext uri="{FF2B5EF4-FFF2-40B4-BE49-F238E27FC236}">
                <a16:creationId xmlns:a16="http://schemas.microsoft.com/office/drawing/2014/main" id="{03789644-404C-460A-A2E9-14C14E4DCBBD}"/>
              </a:ext>
            </a:extLst>
          </p:cNvPr>
          <p:cNvSpPr/>
          <p:nvPr/>
        </p:nvSpPr>
        <p:spPr>
          <a:xfrm rot="20726848">
            <a:off x="2761654" y="2560472"/>
            <a:ext cx="1465229" cy="1105467"/>
          </a:xfrm>
          <a:prstGeom prst="star24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E03B14A-1EE1-48BE-9FB0-FA2047F4AC1D}"/>
              </a:ext>
            </a:extLst>
          </p:cNvPr>
          <p:cNvSpPr/>
          <p:nvPr/>
        </p:nvSpPr>
        <p:spPr>
          <a:xfrm rot="20422457">
            <a:off x="2953532" y="2837178"/>
            <a:ext cx="10198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NEW</a:t>
            </a:r>
            <a:endParaRPr lang="ja-JP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FCF508A-C884-419B-98C4-04EADDE67DC3}"/>
              </a:ext>
            </a:extLst>
          </p:cNvPr>
          <p:cNvSpPr txBox="1"/>
          <p:nvPr/>
        </p:nvSpPr>
        <p:spPr>
          <a:xfrm>
            <a:off x="4215245" y="6715116"/>
            <a:ext cx="2087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擬黒多刺蟻</a:t>
            </a:r>
            <a:endParaRPr kumimoji="1" lang="ja-JP" altLang="en-US" sz="2400" dirty="0">
              <a:solidFill>
                <a:schemeClr val="bg1"/>
              </a:solidFill>
              <a:ea typeface="源ノ角ゴシック JP Heavy" panose="020B0A00000000000000" pitchFamily="34" charset="-128"/>
            </a:endParaRPr>
          </a:p>
        </p:txBody>
      </p:sp>
      <p:sp>
        <p:nvSpPr>
          <p:cNvPr id="24" name="矢印: 下 23">
            <a:extLst>
              <a:ext uri="{FF2B5EF4-FFF2-40B4-BE49-F238E27FC236}">
                <a16:creationId xmlns:a16="http://schemas.microsoft.com/office/drawing/2014/main" id="{83F66A9E-537A-45F4-BA18-9C864422E702}"/>
              </a:ext>
            </a:extLst>
          </p:cNvPr>
          <p:cNvSpPr/>
          <p:nvPr/>
        </p:nvSpPr>
        <p:spPr>
          <a:xfrm>
            <a:off x="4748705" y="6409320"/>
            <a:ext cx="881428" cy="277069"/>
          </a:xfrm>
          <a:prstGeom prst="downArrow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9B80BA3-D0B4-4EEA-9293-7B2B541613A5}"/>
              </a:ext>
            </a:extLst>
          </p:cNvPr>
          <p:cNvSpPr txBox="1"/>
          <p:nvPr/>
        </p:nvSpPr>
        <p:spPr>
          <a:xfrm>
            <a:off x="3533345" y="7294747"/>
            <a:ext cx="337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0" i="0" dirty="0">
                <a:effectLst/>
                <a:latin typeface="Hiragino Kaku Gothic ProN"/>
                <a:ea typeface="源ノ角ゴシック JP Heavy" panose="020B0A00000000000000" pitchFamily="34" charset="-128"/>
              </a:rPr>
              <a:t>筋肉を増強させる</a:t>
            </a:r>
            <a:endParaRPr lang="en-US" altLang="ja-JP" sz="2400" b="0" i="0" dirty="0"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pPr algn="ctr"/>
            <a:r>
              <a:rPr lang="ja-JP" altLang="en-US" sz="2400" b="0" i="0" dirty="0">
                <a:effectLst/>
                <a:latin typeface="Hiragino Kaku Gothic ProN"/>
                <a:ea typeface="源ノ角ゴシック JP Heavy" panose="020B0A00000000000000" pitchFamily="34" charset="-128"/>
              </a:rPr>
              <a:t>エクジソン含有</a:t>
            </a:r>
            <a:endParaRPr kumimoji="1" lang="ja-JP" altLang="en-US" sz="2400" dirty="0"/>
          </a:p>
        </p:txBody>
      </p:sp>
      <p:sp>
        <p:nvSpPr>
          <p:cNvPr id="42" name="矢印: 下 41">
            <a:extLst>
              <a:ext uri="{FF2B5EF4-FFF2-40B4-BE49-F238E27FC236}">
                <a16:creationId xmlns:a16="http://schemas.microsoft.com/office/drawing/2014/main" id="{30981FD9-0F2C-4F8B-94A9-9955455275E5}"/>
              </a:ext>
            </a:extLst>
          </p:cNvPr>
          <p:cNvSpPr/>
          <p:nvPr/>
        </p:nvSpPr>
        <p:spPr>
          <a:xfrm>
            <a:off x="4734031" y="4648009"/>
            <a:ext cx="881428" cy="277069"/>
          </a:xfrm>
          <a:prstGeom prst="downArrow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6C1C13B-ED9B-4616-B948-5C679F9BE2B2}"/>
              </a:ext>
            </a:extLst>
          </p:cNvPr>
          <p:cNvSpPr txBox="1"/>
          <p:nvPr/>
        </p:nvSpPr>
        <p:spPr>
          <a:xfrm>
            <a:off x="3857669" y="8061661"/>
            <a:ext cx="3251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0" i="0" dirty="0">
                <a:solidFill>
                  <a:srgbClr val="C00000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２８種類のアミノ酸、</a:t>
            </a:r>
            <a:endParaRPr lang="en-US" altLang="ja-JP" sz="2000" b="0" i="0" dirty="0">
              <a:solidFill>
                <a:srgbClr val="C00000"/>
              </a:solidFill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r>
              <a:rPr lang="ja-JP" altLang="en-US" sz="2000" b="0" i="0" dirty="0">
                <a:solidFill>
                  <a:srgbClr val="C00000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８種類のビタミン、</a:t>
            </a:r>
            <a:endParaRPr lang="en-US" altLang="ja-JP" sz="2000" b="0" i="0" dirty="0">
              <a:solidFill>
                <a:srgbClr val="C00000"/>
              </a:solidFill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r>
              <a:rPr lang="ja-JP" altLang="en-US" sz="2000" b="0" i="0" dirty="0">
                <a:solidFill>
                  <a:srgbClr val="C00000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２０種類のミネラル含有</a:t>
            </a:r>
            <a:endParaRPr kumimoji="1" lang="ja-JP" altLang="en-US" sz="2000" dirty="0">
              <a:solidFill>
                <a:srgbClr val="C00000"/>
              </a:solidFill>
              <a:ea typeface="源ノ角ゴシック JP Heavy" panose="020B0A00000000000000" pitchFamily="34" charset="-128"/>
            </a:endParaRPr>
          </a:p>
        </p:txBody>
      </p:sp>
      <p:sp>
        <p:nvSpPr>
          <p:cNvPr id="46" name="星: 24 pt 45">
            <a:extLst>
              <a:ext uri="{FF2B5EF4-FFF2-40B4-BE49-F238E27FC236}">
                <a16:creationId xmlns:a16="http://schemas.microsoft.com/office/drawing/2014/main" id="{2E092BD3-C466-474A-AE31-288976F0E6FD}"/>
              </a:ext>
            </a:extLst>
          </p:cNvPr>
          <p:cNvSpPr/>
          <p:nvPr/>
        </p:nvSpPr>
        <p:spPr>
          <a:xfrm>
            <a:off x="-281042" y="6693656"/>
            <a:ext cx="3749807" cy="1536545"/>
          </a:xfrm>
          <a:prstGeom prst="star24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ECCCB62-5F0D-4342-B43B-C434070FE182}"/>
              </a:ext>
            </a:extLst>
          </p:cNvPr>
          <p:cNvSpPr/>
          <p:nvPr/>
        </p:nvSpPr>
        <p:spPr>
          <a:xfrm>
            <a:off x="0" y="3079"/>
            <a:ext cx="6880725" cy="518236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74A566A-48AF-4EBC-BF00-F52812DC24E8}"/>
              </a:ext>
            </a:extLst>
          </p:cNvPr>
          <p:cNvSpPr txBox="1"/>
          <p:nvPr/>
        </p:nvSpPr>
        <p:spPr>
          <a:xfrm>
            <a:off x="1727748" y="22055"/>
            <a:ext cx="3914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0" i="0" dirty="0">
                <a:solidFill>
                  <a:schemeClr val="bg1"/>
                </a:solidFill>
                <a:effectLst/>
                <a:latin typeface="Hiragino Kaku Gothic ProN"/>
                <a:ea typeface="源ノ角ゴシック JP Heavy" panose="020B0A00000000000000" pitchFamily="34" charset="-128"/>
              </a:rPr>
              <a:t>ロコモ＆サルコ予防に</a:t>
            </a:r>
            <a:r>
              <a:rPr lang="en-US" altLang="ja-JP" sz="2800" b="0" i="0" dirty="0">
                <a:solidFill>
                  <a:schemeClr val="bg1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!</a:t>
            </a:r>
            <a:endParaRPr lang="ja-JP" altLang="en-US" sz="2000" dirty="0"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66DDCB-2BC7-458C-AFAA-962A6CBC5E19}"/>
              </a:ext>
            </a:extLst>
          </p:cNvPr>
          <p:cNvSpPr txBox="1"/>
          <p:nvPr/>
        </p:nvSpPr>
        <p:spPr>
          <a:xfrm>
            <a:off x="66139" y="8250078"/>
            <a:ext cx="4105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0" i="0" dirty="0">
                <a:effectLst/>
                <a:latin typeface="Hiragino Kaku Gothic ProN"/>
                <a:ea typeface="源ノ角ゴシック JP Heavy" panose="020B0A00000000000000" pitchFamily="34" charset="-128"/>
              </a:rPr>
              <a:t>ブラックローヤルゼリー</a:t>
            </a:r>
            <a:endParaRPr lang="en-US" altLang="ja-JP" sz="2400" b="0" i="0" dirty="0">
              <a:effectLst/>
              <a:latin typeface="Hiragino Kaku Gothic ProN"/>
              <a:ea typeface="源ノ角ゴシック JP Heavy" panose="020B0A00000000000000" pitchFamily="34" charset="-128"/>
            </a:endParaRPr>
          </a:p>
          <a:p>
            <a:r>
              <a:rPr lang="ja-JP" altLang="en-US" sz="2400" b="0" i="0" dirty="0">
                <a:effectLst/>
                <a:latin typeface="Hiragino Kaku Gothic ProN"/>
                <a:ea typeface="源ノ角ゴシック JP Heavy" panose="020B0A00000000000000" pitchFamily="34" charset="-128"/>
              </a:rPr>
              <a:t>黒高麗人参エキス</a:t>
            </a:r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B27861D-4C0D-4C38-AD96-CC3103FBA644}"/>
              </a:ext>
            </a:extLst>
          </p:cNvPr>
          <p:cNvSpPr/>
          <p:nvPr/>
        </p:nvSpPr>
        <p:spPr>
          <a:xfrm>
            <a:off x="76849" y="3822551"/>
            <a:ext cx="326243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ja-JP" altLang="en-US" sz="4000" b="1" cap="none" spc="0" dirty="0">
                <a:ln/>
                <a:solidFill>
                  <a:schemeClr val="accent4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アリとハチの</a:t>
            </a:r>
          </a:p>
          <a:p>
            <a:pPr algn="ctr"/>
            <a:r>
              <a:rPr lang="ja-JP" altLang="en-US" sz="4000" b="1" cap="none" spc="0" dirty="0">
                <a:ln/>
                <a:solidFill>
                  <a:schemeClr val="accent4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昆虫パワーは</a:t>
            </a:r>
          </a:p>
          <a:p>
            <a:pPr algn="ctr"/>
            <a:r>
              <a:rPr lang="ja-JP" altLang="en-US" sz="4000" b="1" cap="none" spc="0" dirty="0">
                <a:ln/>
                <a:solidFill>
                  <a:schemeClr val="accent4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すごい</a:t>
            </a:r>
            <a:r>
              <a:rPr lang="en-US" altLang="ja-JP" sz="4000" b="1" cap="none" spc="0" dirty="0">
                <a:ln/>
                <a:solidFill>
                  <a:schemeClr val="accent4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!!</a:t>
            </a:r>
            <a:endParaRPr lang="ja-JP" altLang="en-US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33A43A10-353B-4AF9-8DA4-E3916BA0D7FC}"/>
              </a:ext>
            </a:extLst>
          </p:cNvPr>
          <p:cNvSpPr/>
          <p:nvPr/>
        </p:nvSpPr>
        <p:spPr>
          <a:xfrm>
            <a:off x="69103" y="6973674"/>
            <a:ext cx="323678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LABOENA </a:t>
            </a:r>
            <a:r>
              <a:rPr kumimoji="1" lang="en-US" altLang="ja-JP" sz="3600" b="1" cap="none" spc="0" dirty="0">
                <a:ln/>
                <a:effectLst/>
                <a:latin typeface="Luminari" panose="02000505000000020004" pitchFamily="2" charset="0"/>
              </a:rPr>
              <a:t>Black</a:t>
            </a:r>
            <a:r>
              <a:rPr lang="en-US" altLang="ja-JP" sz="3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 </a:t>
            </a:r>
          </a:p>
          <a:p>
            <a:pPr algn="ctr"/>
            <a:r>
              <a:rPr lang="ja-JP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新成分追加</a:t>
            </a:r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62ED1CF5-CAF9-46DE-99AD-01F0678ACBDA}"/>
              </a:ext>
            </a:extLst>
          </p:cNvPr>
          <p:cNvSpPr/>
          <p:nvPr/>
        </p:nvSpPr>
        <p:spPr>
          <a:xfrm>
            <a:off x="343288" y="2230359"/>
            <a:ext cx="2402126" cy="231092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 descr="動物, 虫, ペア, 立つ が含まれている画像&#10;&#10;自動的に生成された説明">
            <a:extLst>
              <a:ext uri="{FF2B5EF4-FFF2-40B4-BE49-F238E27FC236}">
                <a16:creationId xmlns:a16="http://schemas.microsoft.com/office/drawing/2014/main" id="{289DB429-ACA8-44CC-A8F6-F89556CD5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92" y="2626683"/>
            <a:ext cx="1500748" cy="1500748"/>
          </a:xfrm>
          <a:prstGeom prst="rect">
            <a:avLst/>
          </a:prstGeom>
        </p:spPr>
      </p:pic>
      <p:sp>
        <p:nvSpPr>
          <p:cNvPr id="49" name="楕円 48">
            <a:extLst>
              <a:ext uri="{FF2B5EF4-FFF2-40B4-BE49-F238E27FC236}">
                <a16:creationId xmlns:a16="http://schemas.microsoft.com/office/drawing/2014/main" id="{57EC9A9C-B11B-494E-81AA-DCBFED05436F}"/>
              </a:ext>
            </a:extLst>
          </p:cNvPr>
          <p:cNvSpPr/>
          <p:nvPr/>
        </p:nvSpPr>
        <p:spPr>
          <a:xfrm>
            <a:off x="387622" y="5091651"/>
            <a:ext cx="2402126" cy="231092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 descr="人形 が含まれている画像&#10;&#10;自動的に生成された説明">
            <a:extLst>
              <a:ext uri="{FF2B5EF4-FFF2-40B4-BE49-F238E27FC236}">
                <a16:creationId xmlns:a16="http://schemas.microsoft.com/office/drawing/2014/main" id="{77551BE9-31C8-4E04-9562-17C521978A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9012">
            <a:off x="1219281" y="5533993"/>
            <a:ext cx="858864" cy="106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0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立つ, 女性, 男, ボール が含まれている画像&#10;&#10;自動的に生成された説明">
            <a:extLst>
              <a:ext uri="{FF2B5EF4-FFF2-40B4-BE49-F238E27FC236}">
                <a16:creationId xmlns:a16="http://schemas.microsoft.com/office/drawing/2014/main" id="{EA706DE5-1A22-4346-B6A0-EA51BB20C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r="16145" b="14247"/>
          <a:stretch/>
        </p:blipFill>
        <p:spPr>
          <a:xfrm rot="10800000">
            <a:off x="2165" y="-2"/>
            <a:ext cx="6922222" cy="9144002"/>
          </a:xfrm>
          <a:prstGeom prst="rect">
            <a:avLst/>
          </a:prstGeom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7D78C83-7680-4998-B5EB-75BE9BFAB5C2}"/>
              </a:ext>
            </a:extLst>
          </p:cNvPr>
          <p:cNvSpPr/>
          <p:nvPr/>
        </p:nvSpPr>
        <p:spPr>
          <a:xfrm>
            <a:off x="364926" y="5138327"/>
            <a:ext cx="4486181" cy="1331976"/>
          </a:xfrm>
          <a:prstGeom prst="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FF6CFBD-7632-44BB-A805-4CEE09EA4017}"/>
              </a:ext>
            </a:extLst>
          </p:cNvPr>
          <p:cNvSpPr/>
          <p:nvPr/>
        </p:nvSpPr>
        <p:spPr>
          <a:xfrm>
            <a:off x="193977" y="130020"/>
            <a:ext cx="6518007" cy="8883960"/>
          </a:xfrm>
          <a:prstGeom prst="rect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EE58C08-EE51-41B6-AFE8-1833A62F16F2}"/>
              </a:ext>
            </a:extLst>
          </p:cNvPr>
          <p:cNvSpPr/>
          <p:nvPr/>
        </p:nvSpPr>
        <p:spPr>
          <a:xfrm>
            <a:off x="193977" y="130021"/>
            <a:ext cx="234333" cy="25896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ED943619-C7DC-4C91-99BD-BE175EC59EB0}"/>
              </a:ext>
            </a:extLst>
          </p:cNvPr>
          <p:cNvSpPr/>
          <p:nvPr/>
        </p:nvSpPr>
        <p:spPr>
          <a:xfrm>
            <a:off x="6499458" y="8785825"/>
            <a:ext cx="213754" cy="228155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F51A52C-1F17-443F-89D8-44118E1BDF90}"/>
              </a:ext>
            </a:extLst>
          </p:cNvPr>
          <p:cNvSpPr txBox="1"/>
          <p:nvPr/>
        </p:nvSpPr>
        <p:spPr>
          <a:xfrm>
            <a:off x="-2656876" y="8869602"/>
            <a:ext cx="19603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黒ショウガ</a:t>
            </a:r>
            <a:r>
              <a:rPr lang="ja-JP" altLang="en-US" sz="9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（アルギニン）</a:t>
            </a:r>
            <a:endParaRPr lang="en-US" altLang="ja-JP" sz="140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439137A-EB0F-4F3C-8B95-02DF6882A1A3}"/>
              </a:ext>
            </a:extLst>
          </p:cNvPr>
          <p:cNvSpPr txBox="1"/>
          <p:nvPr/>
        </p:nvSpPr>
        <p:spPr>
          <a:xfrm>
            <a:off x="7012854" y="7791118"/>
            <a:ext cx="263752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5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発酵黒タマネギ</a:t>
            </a:r>
            <a:r>
              <a:rPr lang="ja-JP" altLang="en-US" sz="5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（シクロアリイン）</a:t>
            </a:r>
            <a:endParaRPr lang="en-US" altLang="ja-JP" sz="105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0760ADF8-AA6F-410F-8A64-2D38B6BDC26A}"/>
              </a:ext>
            </a:extLst>
          </p:cNvPr>
          <p:cNvSpPr/>
          <p:nvPr/>
        </p:nvSpPr>
        <p:spPr>
          <a:xfrm>
            <a:off x="365057" y="1148543"/>
            <a:ext cx="6123580" cy="2731551"/>
          </a:xfrm>
          <a:prstGeom prst="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114BB62-2092-431C-A136-3E6D3DD74086}"/>
              </a:ext>
            </a:extLst>
          </p:cNvPr>
          <p:cNvSpPr txBox="1"/>
          <p:nvPr/>
        </p:nvSpPr>
        <p:spPr>
          <a:xfrm>
            <a:off x="311143" y="778165"/>
            <a:ext cx="5647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ブラックローヤルゼリー</a:t>
            </a:r>
            <a:r>
              <a:rPr lang="ja-JP" altLang="en-US" sz="10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（アピシン、デセン酸、ＳＯＤ）</a:t>
            </a:r>
            <a:endParaRPr lang="ja-JP" altLang="en-US" sz="1600" dirty="0">
              <a:solidFill>
                <a:schemeClr val="bg1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40FCC39-E357-4069-AA54-DA7365FD95F0}"/>
              </a:ext>
            </a:extLst>
          </p:cNvPr>
          <p:cNvSpPr txBox="1"/>
          <p:nvPr/>
        </p:nvSpPr>
        <p:spPr>
          <a:xfrm>
            <a:off x="304508" y="3880096"/>
            <a:ext cx="4063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刺梨</a:t>
            </a:r>
            <a:r>
              <a:rPr lang="ja-JP" altLang="en-US" sz="900" b="1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（とげなし）</a:t>
            </a:r>
            <a:r>
              <a:rPr lang="ja-JP" altLang="en-US" sz="10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（ビタミン</a:t>
            </a:r>
            <a:r>
              <a:rPr lang="en-US" altLang="ja-JP" sz="10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C</a:t>
            </a:r>
            <a:r>
              <a:rPr lang="ja-JP" altLang="en-US" sz="10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、タンニン）</a:t>
            </a:r>
            <a:endParaRPr lang="en-US" altLang="ja-JP" dirty="0">
              <a:solidFill>
                <a:schemeClr val="bg1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888E8D8-CE24-4F34-8F34-F08A22F1A4CA}"/>
              </a:ext>
            </a:extLst>
          </p:cNvPr>
          <p:cNvSpPr txBox="1"/>
          <p:nvPr/>
        </p:nvSpPr>
        <p:spPr>
          <a:xfrm>
            <a:off x="304508" y="4799233"/>
            <a:ext cx="344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黒高麗人参エキス</a:t>
            </a:r>
            <a:r>
              <a:rPr lang="ja-JP" altLang="en-US" sz="9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（ジンセノサイド）</a:t>
            </a:r>
            <a:endParaRPr lang="en-US" altLang="ja-JP" dirty="0">
              <a:solidFill>
                <a:schemeClr val="bg1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46A45F3D-3394-43CB-A145-27D5E8465614}"/>
              </a:ext>
            </a:extLst>
          </p:cNvPr>
          <p:cNvSpPr/>
          <p:nvPr/>
        </p:nvSpPr>
        <p:spPr>
          <a:xfrm>
            <a:off x="367199" y="4229163"/>
            <a:ext cx="6123581" cy="412743"/>
          </a:xfrm>
          <a:prstGeom prst="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CC56975-81DF-4E6A-9EDD-9F8CDC3A627F}"/>
              </a:ext>
            </a:extLst>
          </p:cNvPr>
          <p:cNvSpPr txBox="1"/>
          <p:nvPr/>
        </p:nvSpPr>
        <p:spPr>
          <a:xfrm>
            <a:off x="378220" y="4270421"/>
            <a:ext cx="494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天然ビタミン</a:t>
            </a:r>
            <a:r>
              <a:rPr lang="en-US" altLang="ja-JP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C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（レモンの</a:t>
            </a:r>
            <a:r>
              <a:rPr lang="en-US" altLang="ja-JP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50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倍）、天然の</a:t>
            </a:r>
            <a:r>
              <a:rPr lang="en-US" altLang="ja-JP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SOD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抗酸化物質</a:t>
            </a:r>
            <a:endParaRPr kumimoji="1" lang="ja-JP" altLang="en-US" sz="1400" b="1" dirty="0"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</p:txBody>
      </p:sp>
      <p:pic>
        <p:nvPicPr>
          <p:cNvPr id="81" name="Picture 2" descr="https://blogimg.goo.ne.jp/user_image/42/a0/f05b16cee92ac70aba3eef1d29fc8b86.jpg">
            <a:extLst>
              <a:ext uri="{FF2B5EF4-FFF2-40B4-BE49-F238E27FC236}">
                <a16:creationId xmlns:a16="http://schemas.microsoft.com/office/drawing/2014/main" id="{F105D656-A909-4A7F-A4F6-620E940CB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21" y="3925712"/>
            <a:ext cx="1247977" cy="9128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256FEEA-D88F-4A29-957F-E2C94169BA62}"/>
              </a:ext>
            </a:extLst>
          </p:cNvPr>
          <p:cNvSpPr txBox="1"/>
          <p:nvPr/>
        </p:nvSpPr>
        <p:spPr>
          <a:xfrm>
            <a:off x="358542" y="5181447"/>
            <a:ext cx="331020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・紅参を超える究極の高麗人参！</a:t>
            </a:r>
          </a:p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・ジンセノサイドと呼ばれる特徴的な</a:t>
            </a:r>
            <a:endParaRPr lang="en-US" altLang="ja-JP" sz="1400" b="0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  <a:p>
            <a:r>
              <a:rPr lang="ja-JP" altLang="en-US" sz="1400" dirty="0"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　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サポニン量が豊富　</a:t>
            </a:r>
          </a:p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・紅参の２～１０倍、白参の５０倍　</a:t>
            </a:r>
          </a:p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・ゲル化で劇的に消化吸収が</a:t>
            </a:r>
            <a:r>
              <a:rPr lang="en-US" altLang="ja-JP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UP</a:t>
            </a:r>
            <a:endParaRPr lang="ja-JP" altLang="en-US" sz="1400" b="1" dirty="0"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</p:txBody>
      </p:sp>
      <p:pic>
        <p:nvPicPr>
          <p:cNvPr id="84" name="Picture 2" descr="黒参">
            <a:extLst>
              <a:ext uri="{FF2B5EF4-FFF2-40B4-BE49-F238E27FC236}">
                <a16:creationId xmlns:a16="http://schemas.microsoft.com/office/drawing/2014/main" id="{B2AA05C1-795C-4B53-AC6C-F5B0B38C1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"/>
          <a:stretch/>
        </p:blipFill>
        <p:spPr bwMode="auto">
          <a:xfrm>
            <a:off x="379961" y="6377441"/>
            <a:ext cx="3058206" cy="1460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5655388E-A66A-4D2A-B899-D12D0EB2EB37}"/>
              </a:ext>
            </a:extLst>
          </p:cNvPr>
          <p:cNvSpPr/>
          <p:nvPr/>
        </p:nvSpPr>
        <p:spPr>
          <a:xfrm>
            <a:off x="1362523" y="293355"/>
            <a:ext cx="21636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kumimoji="1" lang="en-US" altLang="ja-JP" sz="2800" b="1" cap="none" spc="0" dirty="0">
                <a:ln/>
                <a:solidFill>
                  <a:schemeClr val="accent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LABOENA</a:t>
            </a:r>
            <a:endParaRPr lang="ja-JP" altLang="en-US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1C3D5CEE-8A9E-42A2-9958-889A034488F4}"/>
              </a:ext>
            </a:extLst>
          </p:cNvPr>
          <p:cNvSpPr/>
          <p:nvPr/>
        </p:nvSpPr>
        <p:spPr>
          <a:xfrm>
            <a:off x="3349585" y="100957"/>
            <a:ext cx="22960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kumimoji="1" lang="en-US" altLang="ja-JP" sz="5400" b="1" cap="none" spc="0" dirty="0">
                <a:ln/>
                <a:solidFill>
                  <a:schemeClr val="accent4"/>
                </a:solidFill>
                <a:effectLst/>
                <a:latin typeface="Luminari" panose="02000505000000020004" pitchFamily="2" charset="0"/>
              </a:rPr>
              <a:t>Black</a:t>
            </a:r>
            <a:endParaRPr lang="ja-JP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3" name="図 2" descr="レゴのキャラクター&#10;&#10;低い精度で自動的に生成された説明">
            <a:extLst>
              <a:ext uri="{FF2B5EF4-FFF2-40B4-BE49-F238E27FC236}">
                <a16:creationId xmlns:a16="http://schemas.microsoft.com/office/drawing/2014/main" id="{8DC9A5D8-D66F-4F44-9F67-B0029A520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60" y="1437007"/>
            <a:ext cx="1670902" cy="99836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914AB5F-5273-49EA-818A-A654D6C33B86}"/>
              </a:ext>
            </a:extLst>
          </p:cNvPr>
          <p:cNvSpPr/>
          <p:nvPr/>
        </p:nvSpPr>
        <p:spPr>
          <a:xfrm>
            <a:off x="2703260" y="1831012"/>
            <a:ext cx="262552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源ノ角ゴシック JP Heavy" panose="020B0A00000000000000" pitchFamily="34" charset="-128"/>
              </a:rPr>
              <a:t>ブラックローヤル</a:t>
            </a:r>
          </a:p>
        </p:txBody>
      </p:sp>
      <p:pic>
        <p:nvPicPr>
          <p:cNvPr id="82" name="Picture 4" descr="http://www.lamer-labo.com/wp/wp-content/uploads/2019/09/2018sasieKourai.jpg">
            <a:extLst>
              <a:ext uri="{FF2B5EF4-FFF2-40B4-BE49-F238E27FC236}">
                <a16:creationId xmlns:a16="http://schemas.microsoft.com/office/drawing/2014/main" id="{E17094C8-747D-435E-89D8-6E8A11E0E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t="16961" r="9582" b="18970"/>
          <a:stretch/>
        </p:blipFill>
        <p:spPr bwMode="auto">
          <a:xfrm>
            <a:off x="3515847" y="4866758"/>
            <a:ext cx="2983611" cy="2982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F92FDFB-5906-4FFF-9714-189A453C2977}"/>
              </a:ext>
            </a:extLst>
          </p:cNvPr>
          <p:cNvSpPr/>
          <p:nvPr/>
        </p:nvSpPr>
        <p:spPr>
          <a:xfrm>
            <a:off x="428310" y="2532579"/>
            <a:ext cx="6001380" cy="12838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55B7B72-DCE4-4930-A7D9-1204BC67E4E2}"/>
              </a:ext>
            </a:extLst>
          </p:cNvPr>
          <p:cNvSpPr txBox="1"/>
          <p:nvPr/>
        </p:nvSpPr>
        <p:spPr>
          <a:xfrm>
            <a:off x="402592" y="2676135"/>
            <a:ext cx="6071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i="0" dirty="0">
                <a:solidFill>
                  <a:schemeClr val="bg1"/>
                </a:solidFill>
                <a:effectLst/>
                <a:latin typeface="Hiragino Kaku Gothic ProN"/>
              </a:rPr>
              <a:t>ローヤルゼリーの特有成分</a:t>
            </a:r>
            <a:r>
              <a:rPr lang="en-US" altLang="ja-JP" sz="1100" b="1" i="0" dirty="0">
                <a:solidFill>
                  <a:schemeClr val="bg1"/>
                </a:solidFill>
                <a:effectLst/>
                <a:latin typeface="Hiragino Kaku Gothic ProN"/>
              </a:rPr>
              <a:t>『</a:t>
            </a:r>
            <a:r>
              <a:rPr lang="ja-JP" altLang="en-US" sz="1100" b="1" i="0" dirty="0">
                <a:solidFill>
                  <a:schemeClr val="bg1"/>
                </a:solidFill>
                <a:effectLst/>
                <a:latin typeface="Hiragino Kaku Gothic ProN"/>
              </a:rPr>
              <a:t>アピシン</a:t>
            </a:r>
            <a:r>
              <a:rPr lang="en-US" altLang="ja-JP" sz="1100" b="1" i="0" dirty="0">
                <a:solidFill>
                  <a:schemeClr val="bg1"/>
                </a:solidFill>
                <a:effectLst/>
                <a:latin typeface="Hiragino Kaku Gothic ProN"/>
              </a:rPr>
              <a:t>』</a:t>
            </a:r>
          </a:p>
          <a:p>
            <a:r>
              <a:rPr lang="ja-JP" altLang="en-US" sz="1050" i="0" dirty="0">
                <a:solidFill>
                  <a:schemeClr val="bg1"/>
                </a:solidFill>
                <a:effectLst/>
                <a:latin typeface="Hiragino Kaku Gothic ProN"/>
              </a:rPr>
              <a:t>　細胞の増殖力をＵＰさせる上質のタンパク質（成長に関わる重要な物質）</a:t>
            </a:r>
            <a:endParaRPr lang="en-US" altLang="ja-JP" sz="1050" i="0" dirty="0">
              <a:solidFill>
                <a:schemeClr val="bg1"/>
              </a:solidFill>
              <a:effectLst/>
              <a:latin typeface="Hiragino Kaku Gothic ProN"/>
            </a:endParaRPr>
          </a:p>
          <a:p>
            <a:endParaRPr lang="en-US" altLang="ja-JP" sz="1050" i="0" dirty="0">
              <a:solidFill>
                <a:schemeClr val="bg1"/>
              </a:solidFill>
              <a:effectLst/>
              <a:latin typeface="Hiragino Kaku Gothic ProN"/>
            </a:endParaRPr>
          </a:p>
          <a:p>
            <a:r>
              <a:rPr lang="ja-JP" altLang="en-US" sz="1100" b="1" i="0" dirty="0">
                <a:solidFill>
                  <a:schemeClr val="bg1"/>
                </a:solidFill>
                <a:effectLst/>
                <a:latin typeface="Hiragino Kaku Gothic ProN"/>
              </a:rPr>
              <a:t>女性の味方</a:t>
            </a:r>
            <a:r>
              <a:rPr lang="en-US" altLang="ja-JP" sz="1100" b="1" i="0" dirty="0">
                <a:solidFill>
                  <a:schemeClr val="bg1"/>
                </a:solidFill>
                <a:effectLst/>
                <a:latin typeface="Hiragino Kaku Gothic ProN"/>
              </a:rPr>
              <a:t>!</a:t>
            </a:r>
            <a:r>
              <a:rPr lang="ja-JP" altLang="en-US" sz="1100" b="1" i="0" dirty="0">
                <a:solidFill>
                  <a:schemeClr val="bg1"/>
                </a:solidFill>
                <a:effectLst/>
                <a:latin typeface="Hiragino Kaku Gothic ProN"/>
              </a:rPr>
              <a:t>「デセン酸」</a:t>
            </a:r>
            <a:r>
              <a:rPr lang="ja-JP" altLang="en-US" sz="1050" b="0" i="0" dirty="0">
                <a:solidFill>
                  <a:schemeClr val="bg1"/>
                </a:solidFill>
                <a:effectLst/>
                <a:latin typeface="Hiragino Kaku Gothic ProN"/>
              </a:rPr>
              <a:t>・・・ミツバチのみが作るローヤルゼリーだけに含まれる特有成分</a:t>
            </a:r>
          </a:p>
          <a:p>
            <a:r>
              <a:rPr lang="ja-JP" altLang="en-US" sz="1050" b="0" i="0" dirty="0">
                <a:solidFill>
                  <a:schemeClr val="bg1"/>
                </a:solidFill>
                <a:effectLst/>
                <a:latin typeface="Hiragino Kaku Gothic ProN"/>
              </a:rPr>
              <a:t>　更年期障害と美肌と耳鳴りに！・エストロゲンと似た働きが、自律神経失調症やイライラに</a:t>
            </a:r>
            <a:r>
              <a:rPr lang="en-US" altLang="ja-JP" sz="1050" b="0" i="0" dirty="0">
                <a:solidFill>
                  <a:schemeClr val="bg1"/>
                </a:solidFill>
                <a:effectLst/>
                <a:latin typeface="Hiragino Kaku Gothic ProN"/>
              </a:rPr>
              <a:t>! </a:t>
            </a:r>
          </a:p>
          <a:p>
            <a:r>
              <a:rPr lang="ja-JP" altLang="en-US" sz="1050" dirty="0">
                <a:solidFill>
                  <a:schemeClr val="bg1"/>
                </a:solidFill>
                <a:latin typeface="Hiragino Kaku Gothic ProN"/>
              </a:rPr>
              <a:t>　</a:t>
            </a:r>
            <a:r>
              <a:rPr lang="ja-JP" altLang="en-US" sz="1050" b="0" i="0" dirty="0">
                <a:solidFill>
                  <a:schemeClr val="bg1"/>
                </a:solidFill>
                <a:effectLst/>
                <a:latin typeface="Hiragino Kaku Gothic ProN"/>
              </a:rPr>
              <a:t>インスリンとよく似た働きが、血糖値にも！ </a:t>
            </a:r>
            <a:endParaRPr kumimoji="1" lang="ja-JP" altLang="en-US" sz="1050" dirty="0">
              <a:solidFill>
                <a:schemeClr val="bg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F450C99-613C-4431-BDAE-255AAFE4B1AF}"/>
              </a:ext>
            </a:extLst>
          </p:cNvPr>
          <p:cNvSpPr txBox="1"/>
          <p:nvPr/>
        </p:nvSpPr>
        <p:spPr>
          <a:xfrm>
            <a:off x="1985690" y="8024152"/>
            <a:ext cx="17277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擬黒多刺蟻</a:t>
            </a:r>
            <a:r>
              <a:rPr lang="ja-JP" altLang="en-US" sz="500" dirty="0">
                <a:solidFill>
                  <a:schemeClr val="bg1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（蟻酸、エクジソン）</a:t>
            </a:r>
            <a:endParaRPr lang="en-US" altLang="ja-JP" sz="500" dirty="0">
              <a:solidFill>
                <a:schemeClr val="bg1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DC6C628-06D3-446A-8EF0-FBF9302575AD}"/>
              </a:ext>
            </a:extLst>
          </p:cNvPr>
          <p:cNvSpPr txBox="1"/>
          <p:nvPr/>
        </p:nvSpPr>
        <p:spPr>
          <a:xfrm>
            <a:off x="5124507" y="8022299"/>
            <a:ext cx="19603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黒ショウガ</a:t>
            </a:r>
            <a:r>
              <a:rPr lang="ja-JP" altLang="en-US" sz="5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（アルギニン）</a:t>
            </a:r>
            <a:endParaRPr lang="en-US" altLang="ja-JP" sz="100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5F7B86D-8E6D-4545-81B0-5E63C411A03E}"/>
              </a:ext>
            </a:extLst>
          </p:cNvPr>
          <p:cNvSpPr txBox="1"/>
          <p:nvPr/>
        </p:nvSpPr>
        <p:spPr>
          <a:xfrm>
            <a:off x="1978047" y="8218392"/>
            <a:ext cx="21087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発酵黒ニンニク</a:t>
            </a:r>
            <a:r>
              <a:rPr lang="ja-JP" altLang="en-US" sz="5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（アリシン、ポリフェノール）</a:t>
            </a:r>
            <a:endParaRPr lang="en-US" altLang="ja-JP" sz="100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42E656B-61BA-45FC-89F8-4CCDFBE0D745}"/>
              </a:ext>
            </a:extLst>
          </p:cNvPr>
          <p:cNvSpPr txBox="1"/>
          <p:nvPr/>
        </p:nvSpPr>
        <p:spPr>
          <a:xfrm>
            <a:off x="1974132" y="8420684"/>
            <a:ext cx="1863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発酵黒タマネギ</a:t>
            </a:r>
            <a:r>
              <a:rPr lang="ja-JP" altLang="en-US" sz="5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（シクロアリイン）</a:t>
            </a:r>
            <a:endParaRPr lang="en-US" altLang="ja-JP" sz="50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A20F028-522D-4D46-B223-C84345080F96}"/>
              </a:ext>
            </a:extLst>
          </p:cNvPr>
          <p:cNvSpPr txBox="1"/>
          <p:nvPr/>
        </p:nvSpPr>
        <p:spPr>
          <a:xfrm>
            <a:off x="5124507" y="8233046"/>
            <a:ext cx="14807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97845">
              <a:spcBef>
                <a:spcPct val="0"/>
              </a:spcBef>
            </a:pPr>
            <a:r>
              <a:rPr lang="ja-JP" altLang="en-US" sz="10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黒ゴマ</a:t>
            </a:r>
            <a:r>
              <a:rPr lang="ja-JP" altLang="en-US" sz="500" dirty="0">
                <a:solidFill>
                  <a:schemeClr val="bg2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（セサミン）</a:t>
            </a:r>
            <a:endParaRPr lang="en-US" altLang="ja-JP" sz="500" dirty="0">
              <a:solidFill>
                <a:schemeClr val="bg2"/>
              </a:solidFill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BF63F37-FAA7-4CF5-AECF-47045A7BD23D}"/>
              </a:ext>
            </a:extLst>
          </p:cNvPr>
          <p:cNvSpPr txBox="1"/>
          <p:nvPr/>
        </p:nvSpPr>
        <p:spPr>
          <a:xfrm>
            <a:off x="510203" y="8225593"/>
            <a:ext cx="175666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FFCC00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生活習慣が気になる方に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41BA177-0194-432C-9DBD-99F3E8866B12}"/>
              </a:ext>
            </a:extLst>
          </p:cNvPr>
          <p:cNvSpPr txBox="1"/>
          <p:nvPr/>
        </p:nvSpPr>
        <p:spPr>
          <a:xfrm>
            <a:off x="3809320" y="8028238"/>
            <a:ext cx="15050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FFCC00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血行が気になる方に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2D265F5-8E6C-4906-9242-90DBF2F7CC35}"/>
              </a:ext>
            </a:extLst>
          </p:cNvPr>
          <p:cNvSpPr txBox="1"/>
          <p:nvPr/>
        </p:nvSpPr>
        <p:spPr>
          <a:xfrm>
            <a:off x="420557" y="8403269"/>
            <a:ext cx="175666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000" b="1" dirty="0">
                <a:solidFill>
                  <a:srgbClr val="FFCC00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サラサラが気になる方に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ED7E290-C3A4-421F-92A6-C38DBC783344}"/>
              </a:ext>
            </a:extLst>
          </p:cNvPr>
          <p:cNvSpPr txBox="1"/>
          <p:nvPr/>
        </p:nvSpPr>
        <p:spPr>
          <a:xfrm>
            <a:off x="3812336" y="8243974"/>
            <a:ext cx="20332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FFCC00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いつまでも若々しく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C2FC623-ECD8-40BE-AE29-18602E215BBC}"/>
              </a:ext>
            </a:extLst>
          </p:cNvPr>
          <p:cNvSpPr txBox="1"/>
          <p:nvPr/>
        </p:nvSpPr>
        <p:spPr>
          <a:xfrm>
            <a:off x="514889" y="8035628"/>
            <a:ext cx="143519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FFCC00"/>
                </a:solidFill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科学誌が認めた成分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7806A7D-04E4-40A5-A5ED-FC8CAEF031D8}"/>
              </a:ext>
            </a:extLst>
          </p:cNvPr>
          <p:cNvSpPr/>
          <p:nvPr/>
        </p:nvSpPr>
        <p:spPr>
          <a:xfrm>
            <a:off x="398711" y="7966412"/>
            <a:ext cx="6100747" cy="748779"/>
          </a:xfrm>
          <a:prstGeom prst="rect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63" name="星: 24 pt 62">
            <a:extLst>
              <a:ext uri="{FF2B5EF4-FFF2-40B4-BE49-F238E27FC236}">
                <a16:creationId xmlns:a16="http://schemas.microsoft.com/office/drawing/2014/main" id="{C04496F9-A616-45A9-80E6-8CB1A0B471BC}"/>
              </a:ext>
            </a:extLst>
          </p:cNvPr>
          <p:cNvSpPr/>
          <p:nvPr/>
        </p:nvSpPr>
        <p:spPr>
          <a:xfrm>
            <a:off x="4825041" y="1529849"/>
            <a:ext cx="1722919" cy="998364"/>
          </a:xfrm>
          <a:prstGeom prst="star24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A913A0A-ABA5-441E-8D5D-97ED5F44B140}"/>
              </a:ext>
            </a:extLst>
          </p:cNvPr>
          <p:cNvSpPr txBox="1"/>
          <p:nvPr/>
        </p:nvSpPr>
        <p:spPr>
          <a:xfrm>
            <a:off x="4969872" y="1733720"/>
            <a:ext cx="1490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b="0" i="0" dirty="0">
                <a:solidFill>
                  <a:srgbClr val="0A2733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デセン酸</a:t>
            </a:r>
            <a:endParaRPr lang="en-US" altLang="ja-JP" sz="1400" b="0" i="0" dirty="0">
              <a:solidFill>
                <a:srgbClr val="0A2733"/>
              </a:solidFill>
              <a:effectLst/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  <a:p>
            <a:pPr algn="ctr"/>
            <a:r>
              <a:rPr lang="ja-JP" altLang="en-US" sz="1400" b="0" i="0" dirty="0">
                <a:solidFill>
                  <a:srgbClr val="0A2733"/>
                </a:solidFill>
                <a:effectLst/>
                <a:latin typeface="源ノ角ゴシック JP Heavy" panose="020B0A00000000000000" pitchFamily="34" charset="-128"/>
                <a:ea typeface="源ノ角ゴシック JP Heavy" panose="020B0A00000000000000" pitchFamily="34" charset="-128"/>
              </a:rPr>
              <a:t>高濃度・高品質</a:t>
            </a:r>
            <a:endParaRPr lang="ja-JP" altLang="en-US" sz="1400" dirty="0">
              <a:latin typeface="源ノ角ゴシック JP Heavy" panose="020B0A00000000000000" pitchFamily="34" charset="-128"/>
              <a:ea typeface="源ノ角ゴシック JP Heavy" panose="020B0A00000000000000" pitchFamily="34" charset="-128"/>
            </a:endParaRPr>
          </a:p>
        </p:txBody>
      </p:sp>
      <p:pic>
        <p:nvPicPr>
          <p:cNvPr id="66" name="図 65" descr="ビールの缶&#10;&#10;自動的に生成された説明">
            <a:extLst>
              <a:ext uri="{FF2B5EF4-FFF2-40B4-BE49-F238E27FC236}">
                <a16:creationId xmlns:a16="http://schemas.microsoft.com/office/drawing/2014/main" id="{3BDCA917-FB56-4B2A-ADB0-057CBEE01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6830">
            <a:off x="5536454" y="219881"/>
            <a:ext cx="731046" cy="1359958"/>
          </a:xfrm>
          <a:prstGeom prst="rect">
            <a:avLst/>
          </a:prstGeom>
        </p:spPr>
      </p:pic>
      <p:sp>
        <p:nvSpPr>
          <p:cNvPr id="70" name="楕円 69">
            <a:extLst>
              <a:ext uri="{FF2B5EF4-FFF2-40B4-BE49-F238E27FC236}">
                <a16:creationId xmlns:a16="http://schemas.microsoft.com/office/drawing/2014/main" id="{22B71A4A-146E-495F-9C65-82213DF6497F}"/>
              </a:ext>
            </a:extLst>
          </p:cNvPr>
          <p:cNvSpPr/>
          <p:nvPr/>
        </p:nvSpPr>
        <p:spPr>
          <a:xfrm>
            <a:off x="5311917" y="-142279"/>
            <a:ext cx="1320365" cy="8314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B041EC59-357B-4627-A1A7-71F04330CAB2}"/>
              </a:ext>
            </a:extLst>
          </p:cNvPr>
          <p:cNvSpPr/>
          <p:nvPr/>
        </p:nvSpPr>
        <p:spPr>
          <a:xfrm>
            <a:off x="2947521" y="2269045"/>
            <a:ext cx="2305709" cy="2462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体感できる酵素分解ローヤルゼリー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E879F54-CDFA-423F-9A48-A15BB2C90F59}"/>
              </a:ext>
            </a:extLst>
          </p:cNvPr>
          <p:cNvSpPr txBox="1"/>
          <p:nvPr/>
        </p:nvSpPr>
        <p:spPr>
          <a:xfrm>
            <a:off x="409081" y="1203222"/>
            <a:ext cx="60013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特許取得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の製造技術で生ローヤルゼリー原料を「酵素分解＆</a:t>
            </a:r>
            <a:endParaRPr lang="en-US" altLang="ja-JP" sz="1400" b="0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  <a:p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発酵融合」して生まれた</a:t>
            </a:r>
            <a:r>
              <a:rPr lang="ja-JP" altLang="en-US" sz="1400" b="1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世界で唯一</a:t>
            </a:r>
            <a:r>
              <a:rPr lang="ja-JP" altLang="en-US" sz="1400" b="0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の機能性ローヤルゼリー </a:t>
            </a:r>
            <a:endParaRPr lang="en-US" altLang="ja-JP" sz="1400" b="0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  <a:p>
            <a:endParaRPr lang="en-US" altLang="ja-JP" sz="1400" b="0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  <a:p>
            <a:r>
              <a:rPr lang="ja-JP" altLang="en-US" sz="1400" b="1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①吸収性が飛躍的に向上</a:t>
            </a:r>
            <a:endParaRPr lang="en-US" altLang="ja-JP" sz="1400" b="1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  <a:p>
            <a:r>
              <a:rPr lang="ja-JP" altLang="en-US" sz="1400" b="1" i="0" dirty="0">
                <a:effectLst/>
                <a:latin typeface="源ノ角ゴシック JP Medium" panose="020B0600000000000000" pitchFamily="34" charset="-128"/>
                <a:ea typeface="源ノ角ゴシック JP Medium" panose="020B0600000000000000" pitchFamily="34" charset="-128"/>
              </a:rPr>
              <a:t>②抗酸化力がアップ </a:t>
            </a:r>
            <a:endParaRPr lang="en-US" altLang="ja-JP" sz="1400" b="1" i="0" dirty="0">
              <a:effectLst/>
              <a:latin typeface="源ノ角ゴシック JP Medium" panose="020B0600000000000000" pitchFamily="34" charset="-128"/>
              <a:ea typeface="源ノ角ゴシック JP Medium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390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376</Words>
  <Application>Microsoft Office PowerPoint</Application>
  <PresentationFormat>画面に合わせる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Hiragino Kaku Gothic ProN</vt:lpstr>
      <vt:lpstr>源ノ角ゴシック JP Heavy</vt:lpstr>
      <vt:lpstr>源ノ角ゴシック JP Medium</vt:lpstr>
      <vt:lpstr>游ゴシック</vt:lpstr>
      <vt:lpstr>Arial</vt:lpstr>
      <vt:lpstr>Calibri</vt:lpstr>
      <vt:lpstr>Calibri Light</vt:lpstr>
      <vt:lpstr>Luminari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 B</dc:creator>
  <cp:lastModifiedBy>G B</cp:lastModifiedBy>
  <cp:revision>39</cp:revision>
  <dcterms:created xsi:type="dcterms:W3CDTF">2021-12-23T03:20:59Z</dcterms:created>
  <dcterms:modified xsi:type="dcterms:W3CDTF">2021-12-28T04:05:47Z</dcterms:modified>
</cp:coreProperties>
</file>