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63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80" d="100"/>
          <a:sy n="80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220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14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22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67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144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870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3260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0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798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8789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612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1680D-D270-47C6-AB0A-23509015FA3D}" type="datetimeFigureOut">
              <a:rPr kumimoji="1" lang="ja-JP" altLang="en-US" smtClean="0"/>
              <a:t>2022/9/25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39224-74BC-4846-8E9B-81AAAFA6C3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439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弦 15">
            <a:extLst>
              <a:ext uri="{FF2B5EF4-FFF2-40B4-BE49-F238E27FC236}">
                <a16:creationId xmlns:a16="http://schemas.microsoft.com/office/drawing/2014/main" id="{9D41674A-BE57-94A0-0EF8-1EA3FB2C5A28}"/>
              </a:ext>
            </a:extLst>
          </p:cNvPr>
          <p:cNvSpPr/>
          <p:nvPr/>
        </p:nvSpPr>
        <p:spPr>
          <a:xfrm rot="19137312">
            <a:off x="5369792" y="3779268"/>
            <a:ext cx="2876659" cy="2655272"/>
          </a:xfrm>
          <a:prstGeom prst="chord">
            <a:avLst>
              <a:gd name="adj1" fmla="val 4292776"/>
              <a:gd name="adj2" fmla="val 115320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156C17D-7007-84D6-3C16-6CDA2591D0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01" t="8029" r="9150" b="8985"/>
          <a:stretch/>
        </p:blipFill>
        <p:spPr>
          <a:xfrm>
            <a:off x="511701" y="3257381"/>
            <a:ext cx="2876665" cy="273682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AD73B2A-4680-FB50-37F9-2B117F9A032E}"/>
              </a:ext>
            </a:extLst>
          </p:cNvPr>
          <p:cNvSpPr txBox="1"/>
          <p:nvPr/>
        </p:nvSpPr>
        <p:spPr>
          <a:xfrm>
            <a:off x="706440" y="456256"/>
            <a:ext cx="251863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作成依頼対象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 algn="ctr"/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右記の２デザインのデータを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Ai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データにて作成お願いいたします。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青丸は切り取り線のため、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別レイヤーで作成してください。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２つのデザインの違いは、さくらんぼの銘柄名が異なるだけです。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ナポレオン・紅秀峰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佐藤錦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506A5528-9A91-24B7-1FCD-4A626E78DE00}"/>
              </a:ext>
            </a:extLst>
          </p:cNvPr>
          <p:cNvSpPr/>
          <p:nvPr/>
        </p:nvSpPr>
        <p:spPr>
          <a:xfrm>
            <a:off x="5613719" y="965128"/>
            <a:ext cx="2196000" cy="2196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白いバックグラウンドの前にあるリンゴ&#10;&#10;中程度の精度で自動的に生成された説明">
            <a:extLst>
              <a:ext uri="{FF2B5EF4-FFF2-40B4-BE49-F238E27FC236}">
                <a16:creationId xmlns:a16="http://schemas.microsoft.com/office/drawing/2014/main" id="{DE0D48B7-BAC3-2BFB-032D-D812E4F1D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6713">
            <a:off x="6755559" y="2016878"/>
            <a:ext cx="1187098" cy="7913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4B75437-362F-2CD0-EB21-42506C3E6661}"/>
              </a:ext>
            </a:extLst>
          </p:cNvPr>
          <p:cNvSpPr txBox="1"/>
          <p:nvPr/>
        </p:nvSpPr>
        <p:spPr>
          <a:xfrm>
            <a:off x="5629960" y="2536068"/>
            <a:ext cx="216351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さくらんぼ</a:t>
            </a:r>
            <a:endParaRPr kumimoji="1" lang="en-US" altLang="ja-JP" sz="1000" dirty="0">
              <a:latin typeface="+mn-ea"/>
            </a:endParaRPr>
          </a:p>
          <a:p>
            <a:pPr algn="ctr"/>
            <a:r>
              <a:rPr kumimoji="1" lang="ja-JP" altLang="en-US" sz="800" dirty="0">
                <a:latin typeface="+mn-ea"/>
              </a:rPr>
              <a:t>（ナポレオン・紅秀峰）</a:t>
            </a:r>
          </a:p>
        </p:txBody>
      </p:sp>
      <p:pic>
        <p:nvPicPr>
          <p:cNvPr id="17" name="図 16" descr="ロゴ, 会社名&#10;&#10;自動的に生成された説明">
            <a:extLst>
              <a:ext uri="{FF2B5EF4-FFF2-40B4-BE49-F238E27FC236}">
                <a16:creationId xmlns:a16="http://schemas.microsoft.com/office/drawing/2014/main" id="{CB58A180-310D-4236-A7CD-B6A957665B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8" t="31318" r="22236" b="36732"/>
          <a:stretch/>
        </p:blipFill>
        <p:spPr>
          <a:xfrm>
            <a:off x="5927678" y="1687944"/>
            <a:ext cx="1584048" cy="71131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7504D08-3664-F7CD-3211-EE332161390B}"/>
              </a:ext>
            </a:extLst>
          </p:cNvPr>
          <p:cNvSpPr txBox="1"/>
          <p:nvPr/>
        </p:nvSpPr>
        <p:spPr>
          <a:xfrm>
            <a:off x="5074139" y="1209370"/>
            <a:ext cx="327516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Next LT Pro" panose="020B0504020202020204" pitchFamily="34" charset="0"/>
                <a:ea typeface="メイリオ" panose="020B0604030504040204" pitchFamily="50" charset="-128"/>
              </a:rPr>
              <a:t>Sustainable</a:t>
            </a:r>
          </a:p>
          <a:p>
            <a:pPr algn="ctr"/>
            <a:r>
              <a:rPr kumimoji="1" lang="en-US" altLang="ja-JP" sz="1400" dirty="0">
                <a:latin typeface="Avenir Next LT Pro" panose="020B0504020202020204" pitchFamily="34" charset="0"/>
                <a:ea typeface="メイリオ" panose="020B0604030504040204" pitchFamily="50" charset="-128"/>
              </a:rPr>
              <a:t>Fashion Brand</a:t>
            </a:r>
            <a:endParaRPr kumimoji="1" lang="ja-JP" altLang="en-US" sz="1400" dirty="0">
              <a:latin typeface="Avenir Next LT Pro" panose="020B05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2BDA1A79-1D66-65E5-B55A-301C7C295E0D}"/>
              </a:ext>
            </a:extLst>
          </p:cNvPr>
          <p:cNvSpPr/>
          <p:nvPr/>
        </p:nvSpPr>
        <p:spPr>
          <a:xfrm>
            <a:off x="5702782" y="3696121"/>
            <a:ext cx="2196000" cy="2196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 descr="白いバックグラウンドの前にあるリンゴ&#10;&#10;中程度の精度で自動的に生成された説明">
            <a:extLst>
              <a:ext uri="{FF2B5EF4-FFF2-40B4-BE49-F238E27FC236}">
                <a16:creationId xmlns:a16="http://schemas.microsoft.com/office/drawing/2014/main" id="{32BDAD29-432D-40E1-0223-44FCEE67E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6713">
            <a:off x="6844622" y="4747871"/>
            <a:ext cx="1187098" cy="7913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A7D7CCC-16EA-864F-353E-32E6CCE314A1}"/>
              </a:ext>
            </a:extLst>
          </p:cNvPr>
          <p:cNvSpPr txBox="1"/>
          <p:nvPr/>
        </p:nvSpPr>
        <p:spPr>
          <a:xfrm>
            <a:off x="5719023" y="5267061"/>
            <a:ext cx="216351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さくらんぼ</a:t>
            </a:r>
            <a:endParaRPr kumimoji="1" lang="en-US" altLang="ja-JP" sz="1000" dirty="0">
              <a:latin typeface="+mn-ea"/>
            </a:endParaRPr>
          </a:p>
          <a:p>
            <a:pPr algn="ctr"/>
            <a:r>
              <a:rPr kumimoji="1" lang="ja-JP" altLang="en-US" sz="800" dirty="0">
                <a:latin typeface="+mn-ea"/>
              </a:rPr>
              <a:t>（佐藤錦）</a:t>
            </a:r>
          </a:p>
        </p:txBody>
      </p:sp>
      <p:pic>
        <p:nvPicPr>
          <p:cNvPr id="29" name="図 28" descr="ロゴ, 会社名&#10;&#10;自動的に生成された説明">
            <a:extLst>
              <a:ext uri="{FF2B5EF4-FFF2-40B4-BE49-F238E27FC236}">
                <a16:creationId xmlns:a16="http://schemas.microsoft.com/office/drawing/2014/main" id="{C8F17602-8973-D74D-8DE8-DED902B6F4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8" t="31318" r="22236" b="36732"/>
          <a:stretch/>
        </p:blipFill>
        <p:spPr>
          <a:xfrm>
            <a:off x="6016741" y="4418937"/>
            <a:ext cx="1584048" cy="711312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156CCA6-D98B-649B-4646-10E70ABBEA8A}"/>
              </a:ext>
            </a:extLst>
          </p:cNvPr>
          <p:cNvSpPr txBox="1"/>
          <p:nvPr/>
        </p:nvSpPr>
        <p:spPr>
          <a:xfrm>
            <a:off x="5170541" y="3942428"/>
            <a:ext cx="327516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Next LT Pro" panose="020B0504020202020204" pitchFamily="34" charset="0"/>
                <a:ea typeface="メイリオ" panose="020B0604030504040204" pitchFamily="50" charset="-128"/>
              </a:rPr>
              <a:t>Sustainable</a:t>
            </a:r>
          </a:p>
          <a:p>
            <a:pPr algn="ctr"/>
            <a:r>
              <a:rPr kumimoji="1" lang="en-US" altLang="ja-JP" sz="1400" dirty="0">
                <a:latin typeface="Avenir Next LT Pro" panose="020B0504020202020204" pitchFamily="34" charset="0"/>
                <a:ea typeface="メイリオ" panose="020B0604030504040204" pitchFamily="50" charset="-128"/>
              </a:rPr>
              <a:t>Fashion Brand</a:t>
            </a:r>
            <a:endParaRPr kumimoji="1" lang="ja-JP" altLang="en-US" sz="1400" dirty="0">
              <a:latin typeface="Avenir Next LT Pro" panose="020B0504020202020204" pitchFamily="34" charset="0"/>
              <a:ea typeface="メイリオ" panose="020B0604030504040204" pitchFamily="50" charset="-128"/>
            </a:endParaRP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5B089CE9-F31D-4538-B184-6CBB6844A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16" y="3678634"/>
            <a:ext cx="3273836" cy="1871634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A3274AF-8E9E-B574-95DF-CA75D77AC0D3}"/>
              </a:ext>
            </a:extLst>
          </p:cNvPr>
          <p:cNvSpPr txBox="1"/>
          <p:nvPr/>
        </p:nvSpPr>
        <p:spPr>
          <a:xfrm>
            <a:off x="868274" y="2988166"/>
            <a:ext cx="216351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ラベル貼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付けイメージ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B71A091D-853C-AD20-AF74-ECB09A6D020C}"/>
              </a:ext>
            </a:extLst>
          </p:cNvPr>
          <p:cNvCxnSpPr/>
          <p:nvPr/>
        </p:nvCxnSpPr>
        <p:spPr>
          <a:xfrm>
            <a:off x="8168853" y="1015856"/>
            <a:ext cx="0" cy="203610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3062303-4A6A-2522-6A87-F1A5405AAE35}"/>
              </a:ext>
            </a:extLst>
          </p:cNvPr>
          <p:cNvSpPr txBox="1"/>
          <p:nvPr/>
        </p:nvSpPr>
        <p:spPr>
          <a:xfrm>
            <a:off x="8210943" y="1946227"/>
            <a:ext cx="1185715" cy="2792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6.1cm</a:t>
            </a:r>
          </a:p>
        </p:txBody>
      </p:sp>
      <p:sp>
        <p:nvSpPr>
          <p:cNvPr id="48" name="矢印: 五方向 47">
            <a:extLst>
              <a:ext uri="{FF2B5EF4-FFF2-40B4-BE49-F238E27FC236}">
                <a16:creationId xmlns:a16="http://schemas.microsoft.com/office/drawing/2014/main" id="{CFBC0E72-4D3B-258F-34C8-9928FCB686B9}"/>
              </a:ext>
            </a:extLst>
          </p:cNvPr>
          <p:cNvSpPr/>
          <p:nvPr/>
        </p:nvSpPr>
        <p:spPr>
          <a:xfrm>
            <a:off x="3584207" y="930481"/>
            <a:ext cx="1930912" cy="752201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rgbClr val="FF0000"/>
                </a:solidFill>
              </a:rPr>
              <a:t>フォント：</a:t>
            </a:r>
            <a:r>
              <a:rPr kumimoji="1" lang="en-US" altLang="ja-JP" sz="1050" dirty="0">
                <a:solidFill>
                  <a:srgbClr val="FF0000"/>
                </a:solidFill>
              </a:rPr>
              <a:t>AVENIR book</a:t>
            </a:r>
          </a:p>
          <a:p>
            <a:r>
              <a:rPr kumimoji="1" lang="ja-JP" altLang="en-US" sz="1050" dirty="0">
                <a:solidFill>
                  <a:srgbClr val="FF0000"/>
                </a:solidFill>
              </a:rPr>
              <a:t>（無ければ</a:t>
            </a:r>
            <a:r>
              <a:rPr kumimoji="1" lang="en-US" altLang="ja-JP" sz="1050" dirty="0">
                <a:solidFill>
                  <a:srgbClr val="FF0000"/>
                </a:solidFill>
              </a:rPr>
              <a:t>AVENIR</a:t>
            </a:r>
            <a:r>
              <a:rPr kumimoji="1" lang="en-US" altLang="ja-JP" sz="1050" dirty="0">
                <a:solidFill>
                  <a:srgbClr val="FF0000"/>
                </a:solidFill>
                <a:latin typeface="Avenir"/>
              </a:rPr>
              <a:t> NEXT</a:t>
            </a:r>
            <a:r>
              <a:rPr kumimoji="1" lang="ja-JP" altLang="en-US" sz="1050" dirty="0">
                <a:solidFill>
                  <a:srgbClr val="FF0000"/>
                </a:solidFill>
                <a:latin typeface="Avenir"/>
              </a:rPr>
              <a:t>）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r>
              <a:rPr kumimoji="1" lang="ja-JP" altLang="en-US" sz="1050" dirty="0">
                <a:solidFill>
                  <a:srgbClr val="FF0000"/>
                </a:solidFill>
              </a:rPr>
              <a:t>サイズ：</a:t>
            </a:r>
            <a:r>
              <a:rPr kumimoji="1" lang="en-US" altLang="ja-JP" sz="1050" dirty="0">
                <a:solidFill>
                  <a:srgbClr val="FF0000"/>
                </a:solidFill>
              </a:rPr>
              <a:t>14point</a:t>
            </a:r>
            <a:endParaRPr kumimoji="1" lang="ja-JP" altLang="en-US" sz="1050" dirty="0">
              <a:solidFill>
                <a:srgbClr val="FF0000"/>
              </a:solidFill>
            </a:endParaRPr>
          </a:p>
        </p:txBody>
      </p:sp>
      <p:sp>
        <p:nvSpPr>
          <p:cNvPr id="49" name="矢印: 五方向 48">
            <a:extLst>
              <a:ext uri="{FF2B5EF4-FFF2-40B4-BE49-F238E27FC236}">
                <a16:creationId xmlns:a16="http://schemas.microsoft.com/office/drawing/2014/main" id="{A1961816-E1DA-E899-B05D-B0157F3F985B}"/>
              </a:ext>
            </a:extLst>
          </p:cNvPr>
          <p:cNvSpPr/>
          <p:nvPr/>
        </p:nvSpPr>
        <p:spPr>
          <a:xfrm>
            <a:off x="3584207" y="2404624"/>
            <a:ext cx="1633086" cy="391775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rgbClr val="FF0000"/>
                </a:solidFill>
              </a:rPr>
              <a:t>フォント：遊ゴシック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r>
              <a:rPr kumimoji="1" lang="ja-JP" altLang="en-US" sz="1050" dirty="0">
                <a:solidFill>
                  <a:srgbClr val="FF0000"/>
                </a:solidFill>
              </a:rPr>
              <a:t>サイズ：</a:t>
            </a:r>
            <a:r>
              <a:rPr kumimoji="1" lang="en-US" altLang="ja-JP" sz="1050" dirty="0">
                <a:solidFill>
                  <a:srgbClr val="FF0000"/>
                </a:solidFill>
              </a:rPr>
              <a:t>10point</a:t>
            </a:r>
          </a:p>
        </p:txBody>
      </p:sp>
      <p:sp>
        <p:nvSpPr>
          <p:cNvPr id="50" name="矢印: 五方向 49">
            <a:extLst>
              <a:ext uri="{FF2B5EF4-FFF2-40B4-BE49-F238E27FC236}">
                <a16:creationId xmlns:a16="http://schemas.microsoft.com/office/drawing/2014/main" id="{C8DF67A9-E547-FEDE-60C3-00FCE3C56CCF}"/>
              </a:ext>
            </a:extLst>
          </p:cNvPr>
          <p:cNvSpPr/>
          <p:nvPr/>
        </p:nvSpPr>
        <p:spPr>
          <a:xfrm>
            <a:off x="3586953" y="1789844"/>
            <a:ext cx="1863944" cy="523219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rgbClr val="FF0000"/>
                </a:solidFill>
              </a:rPr>
              <a:t>画像データ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r>
              <a:rPr kumimoji="1" lang="en-US" altLang="ja-JP" sz="1050" dirty="0">
                <a:solidFill>
                  <a:srgbClr val="FF0000"/>
                </a:solidFill>
              </a:rPr>
              <a:t>(</a:t>
            </a:r>
            <a:r>
              <a:rPr kumimoji="1" lang="ja-JP" altLang="en-US" sz="1050" dirty="0">
                <a:solidFill>
                  <a:srgbClr val="FF0000"/>
                </a:solidFill>
              </a:rPr>
              <a:t>サイズ：約</a:t>
            </a:r>
            <a:r>
              <a:rPr kumimoji="1" lang="en-US" altLang="ja-JP" sz="1050" dirty="0">
                <a:solidFill>
                  <a:srgbClr val="FF0000"/>
                </a:solidFill>
              </a:rPr>
              <a:t>24point/9point)</a:t>
            </a:r>
            <a:endParaRPr kumimoji="1" lang="ja-JP" altLang="en-US" sz="1050" dirty="0">
              <a:solidFill>
                <a:srgbClr val="FF0000"/>
              </a:solidFill>
            </a:endParaRPr>
          </a:p>
        </p:txBody>
      </p:sp>
      <p:sp>
        <p:nvSpPr>
          <p:cNvPr id="53" name="矢印: 五方向 52">
            <a:extLst>
              <a:ext uri="{FF2B5EF4-FFF2-40B4-BE49-F238E27FC236}">
                <a16:creationId xmlns:a16="http://schemas.microsoft.com/office/drawing/2014/main" id="{5FCC1B4B-779F-CB0B-D7DC-53865CAE4C8E}"/>
              </a:ext>
            </a:extLst>
          </p:cNvPr>
          <p:cNvSpPr/>
          <p:nvPr/>
        </p:nvSpPr>
        <p:spPr>
          <a:xfrm>
            <a:off x="3584207" y="2798907"/>
            <a:ext cx="1633086" cy="435794"/>
          </a:xfrm>
          <a:prstGeom prst="homePlat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rgbClr val="FF0000"/>
                </a:solidFill>
              </a:rPr>
              <a:t>フォント：遊ゴシック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r>
              <a:rPr kumimoji="1" lang="ja-JP" altLang="en-US" sz="1050" dirty="0">
                <a:solidFill>
                  <a:srgbClr val="FF0000"/>
                </a:solidFill>
              </a:rPr>
              <a:t>サイズ： </a:t>
            </a:r>
            <a:r>
              <a:rPr kumimoji="1" lang="en-US" altLang="ja-JP" sz="1050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游ゴシック" panose="020B0400000000000000" pitchFamily="50" charset="-128"/>
                <a:cs typeface="+mn-cs"/>
              </a:rPr>
              <a:t>8point</a:t>
            </a:r>
            <a:endParaRPr lang="ja-JP" altLang="ja-JP" sz="1050" dirty="0">
              <a:effectLst/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30F41468-9988-2EED-89C2-F184DC98CA03}"/>
              </a:ext>
            </a:extLst>
          </p:cNvPr>
          <p:cNvCxnSpPr/>
          <p:nvPr/>
        </p:nvCxnSpPr>
        <p:spPr>
          <a:xfrm flipH="1" flipV="1">
            <a:off x="7696864" y="2905400"/>
            <a:ext cx="435689" cy="4500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AE4AACB-9CF1-D7F4-4D4F-693FEF3051D5}"/>
              </a:ext>
            </a:extLst>
          </p:cNvPr>
          <p:cNvSpPr txBox="1"/>
          <p:nvPr/>
        </p:nvSpPr>
        <p:spPr>
          <a:xfrm>
            <a:off x="7898782" y="3331481"/>
            <a:ext cx="1177309" cy="9002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＜お願い＞</a:t>
            </a:r>
            <a:endParaRPr kumimoji="1" lang="en-US" altLang="ja-JP" sz="105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・背景は白</a:t>
            </a:r>
            <a:endParaRPr kumimoji="1" lang="en-US" altLang="ja-JP" sz="105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・さくらんぼの画像には影をつけてください。</a:t>
            </a:r>
            <a:endParaRPr kumimoji="1" lang="en-US" altLang="ja-JP" sz="105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8385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弦 15">
            <a:extLst>
              <a:ext uri="{FF2B5EF4-FFF2-40B4-BE49-F238E27FC236}">
                <a16:creationId xmlns:a16="http://schemas.microsoft.com/office/drawing/2014/main" id="{9D41674A-BE57-94A0-0EF8-1EA3FB2C5A28}"/>
              </a:ext>
            </a:extLst>
          </p:cNvPr>
          <p:cNvSpPr/>
          <p:nvPr/>
        </p:nvSpPr>
        <p:spPr>
          <a:xfrm rot="19137312">
            <a:off x="5369792" y="3779268"/>
            <a:ext cx="2876659" cy="2655272"/>
          </a:xfrm>
          <a:prstGeom prst="chord">
            <a:avLst>
              <a:gd name="adj1" fmla="val 4292776"/>
              <a:gd name="adj2" fmla="val 115320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506A5528-9A91-24B7-1FCD-4A626E78DE00}"/>
              </a:ext>
            </a:extLst>
          </p:cNvPr>
          <p:cNvSpPr/>
          <p:nvPr/>
        </p:nvSpPr>
        <p:spPr>
          <a:xfrm>
            <a:off x="3753547" y="2237337"/>
            <a:ext cx="2196000" cy="2196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白いバックグラウンドの前にあるリンゴ&#10;&#10;中程度の精度で自動的に生成された説明">
            <a:extLst>
              <a:ext uri="{FF2B5EF4-FFF2-40B4-BE49-F238E27FC236}">
                <a16:creationId xmlns:a16="http://schemas.microsoft.com/office/drawing/2014/main" id="{DE0D48B7-BAC3-2BFB-032D-D812E4F1D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6713">
            <a:off x="4895387" y="3289087"/>
            <a:ext cx="1187098" cy="7913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4B75437-362F-2CD0-EB21-42506C3E6661}"/>
              </a:ext>
            </a:extLst>
          </p:cNvPr>
          <p:cNvSpPr txBox="1"/>
          <p:nvPr/>
        </p:nvSpPr>
        <p:spPr>
          <a:xfrm>
            <a:off x="3769788" y="3808277"/>
            <a:ext cx="216351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さくらんぼ</a:t>
            </a:r>
            <a:endParaRPr kumimoji="1" lang="en-US" altLang="ja-JP" sz="1000" dirty="0">
              <a:latin typeface="+mn-ea"/>
            </a:endParaRPr>
          </a:p>
          <a:p>
            <a:pPr algn="ctr"/>
            <a:r>
              <a:rPr kumimoji="1" lang="ja-JP" altLang="en-US" sz="800" dirty="0">
                <a:latin typeface="+mn-ea"/>
              </a:rPr>
              <a:t>（ナポレオン・紅秀峰）</a:t>
            </a:r>
          </a:p>
        </p:txBody>
      </p:sp>
      <p:pic>
        <p:nvPicPr>
          <p:cNvPr id="17" name="図 16" descr="ロゴ, 会社名&#10;&#10;自動的に生成された説明">
            <a:extLst>
              <a:ext uri="{FF2B5EF4-FFF2-40B4-BE49-F238E27FC236}">
                <a16:creationId xmlns:a16="http://schemas.microsoft.com/office/drawing/2014/main" id="{CB58A180-310D-4236-A7CD-B6A957665B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8" t="31318" r="22236" b="36732"/>
          <a:stretch/>
        </p:blipFill>
        <p:spPr>
          <a:xfrm>
            <a:off x="4067506" y="2960153"/>
            <a:ext cx="1584048" cy="71131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7504D08-3664-F7CD-3211-EE332161390B}"/>
              </a:ext>
            </a:extLst>
          </p:cNvPr>
          <p:cNvSpPr txBox="1"/>
          <p:nvPr/>
        </p:nvSpPr>
        <p:spPr>
          <a:xfrm>
            <a:off x="3213967" y="2481579"/>
            <a:ext cx="327516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Next LT Pro" panose="020B0504020202020204" pitchFamily="34" charset="0"/>
                <a:ea typeface="メイリオ" panose="020B0604030504040204" pitchFamily="50" charset="-128"/>
              </a:rPr>
              <a:t>Sustainable</a:t>
            </a:r>
          </a:p>
          <a:p>
            <a:pPr algn="ctr"/>
            <a:r>
              <a:rPr kumimoji="1" lang="en-US" altLang="ja-JP" sz="1400" dirty="0">
                <a:latin typeface="Avenir Next LT Pro" panose="020B0504020202020204" pitchFamily="34" charset="0"/>
                <a:ea typeface="メイリオ" panose="020B0604030504040204" pitchFamily="50" charset="-128"/>
              </a:rPr>
              <a:t>Fashion Brand</a:t>
            </a:r>
            <a:endParaRPr kumimoji="1" lang="ja-JP" altLang="en-US" sz="1400" dirty="0">
              <a:latin typeface="Avenir Next LT Pro" panose="020B05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4176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楕円 20">
            <a:extLst>
              <a:ext uri="{FF2B5EF4-FFF2-40B4-BE49-F238E27FC236}">
                <a16:creationId xmlns:a16="http://schemas.microsoft.com/office/drawing/2014/main" id="{2BDA1A79-1D66-65E5-B55A-301C7C295E0D}"/>
              </a:ext>
            </a:extLst>
          </p:cNvPr>
          <p:cNvSpPr/>
          <p:nvPr/>
        </p:nvSpPr>
        <p:spPr>
          <a:xfrm>
            <a:off x="3651346" y="2217179"/>
            <a:ext cx="2196000" cy="2196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 descr="白いバックグラウンドの前にあるリンゴ&#10;&#10;中程度の精度で自動的に生成された説明">
            <a:extLst>
              <a:ext uri="{FF2B5EF4-FFF2-40B4-BE49-F238E27FC236}">
                <a16:creationId xmlns:a16="http://schemas.microsoft.com/office/drawing/2014/main" id="{32BDAD29-432D-40E1-0223-44FCEE67E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6713">
            <a:off x="4793186" y="3268929"/>
            <a:ext cx="1187098" cy="7913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A7D7CCC-16EA-864F-353E-32E6CCE314A1}"/>
              </a:ext>
            </a:extLst>
          </p:cNvPr>
          <p:cNvSpPr txBox="1"/>
          <p:nvPr/>
        </p:nvSpPr>
        <p:spPr>
          <a:xfrm>
            <a:off x="3667587" y="3788119"/>
            <a:ext cx="216351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latin typeface="+mn-ea"/>
              </a:rPr>
              <a:t>さくらんぼ</a:t>
            </a:r>
            <a:endParaRPr kumimoji="1" lang="en-US" altLang="ja-JP" sz="1000" dirty="0">
              <a:latin typeface="+mn-ea"/>
            </a:endParaRPr>
          </a:p>
          <a:p>
            <a:pPr algn="ctr"/>
            <a:r>
              <a:rPr kumimoji="1" lang="ja-JP" altLang="en-US" sz="800" dirty="0">
                <a:latin typeface="+mn-ea"/>
              </a:rPr>
              <a:t>（佐藤錦）</a:t>
            </a:r>
          </a:p>
        </p:txBody>
      </p:sp>
      <p:pic>
        <p:nvPicPr>
          <p:cNvPr id="29" name="図 28" descr="ロゴ, 会社名&#10;&#10;自動的に生成された説明">
            <a:extLst>
              <a:ext uri="{FF2B5EF4-FFF2-40B4-BE49-F238E27FC236}">
                <a16:creationId xmlns:a16="http://schemas.microsoft.com/office/drawing/2014/main" id="{C8F17602-8973-D74D-8DE8-DED902B6F4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8" t="31318" r="22236" b="36732"/>
          <a:stretch/>
        </p:blipFill>
        <p:spPr>
          <a:xfrm>
            <a:off x="3965305" y="2939995"/>
            <a:ext cx="1584048" cy="711312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156CCA6-D98B-649B-4646-10E70ABBEA8A}"/>
              </a:ext>
            </a:extLst>
          </p:cNvPr>
          <p:cNvSpPr txBox="1"/>
          <p:nvPr/>
        </p:nvSpPr>
        <p:spPr>
          <a:xfrm>
            <a:off x="3119105" y="2463486"/>
            <a:ext cx="327516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>
                <a:latin typeface="Avenir Next LT Pro" panose="020B0504020202020204" pitchFamily="34" charset="0"/>
                <a:ea typeface="メイリオ" panose="020B0604030504040204" pitchFamily="50" charset="-128"/>
              </a:rPr>
              <a:t>Sustainable</a:t>
            </a:r>
          </a:p>
          <a:p>
            <a:pPr algn="ctr"/>
            <a:r>
              <a:rPr kumimoji="1" lang="en-US" altLang="ja-JP" sz="1400" dirty="0">
                <a:latin typeface="Avenir Next LT Pro" panose="020B0504020202020204" pitchFamily="34" charset="0"/>
                <a:ea typeface="メイリオ" panose="020B0604030504040204" pitchFamily="50" charset="-128"/>
              </a:rPr>
              <a:t>Fashion Brand</a:t>
            </a:r>
            <a:endParaRPr kumimoji="1" lang="ja-JP" altLang="en-US" sz="1400" dirty="0">
              <a:latin typeface="Avenir Next LT Pro" panose="020B05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4881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</TotalTime>
  <Words>162</Words>
  <Application>Microsoft Office PowerPoint</Application>
  <PresentationFormat>画面に合わせる (4:3)</PresentationFormat>
  <Paragraphs>38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Avenir</vt:lpstr>
      <vt:lpstr>メイリオ</vt:lpstr>
      <vt:lpstr>游ゴシック</vt:lpstr>
      <vt:lpstr>Arial</vt:lpstr>
      <vt:lpstr>Avenir Next LT Pro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杉田 耕介</dc:creator>
  <cp:lastModifiedBy>杉田 耕介</cp:lastModifiedBy>
  <cp:revision>15</cp:revision>
  <dcterms:created xsi:type="dcterms:W3CDTF">2022-09-25T05:07:01Z</dcterms:created>
  <dcterms:modified xsi:type="dcterms:W3CDTF">2022-09-25T11:29:25Z</dcterms:modified>
</cp:coreProperties>
</file>