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453" r:id="rId2"/>
    <p:sldId id="454" r:id="rId3"/>
    <p:sldId id="455" r:id="rId4"/>
    <p:sldId id="456" r:id="rId5"/>
    <p:sldId id="457" r:id="rId6"/>
    <p:sldId id="459" r:id="rId7"/>
    <p:sldId id="458" r:id="rId8"/>
    <p:sldId id="460" r:id="rId9"/>
    <p:sldId id="461" r:id="rId10"/>
    <p:sldId id="462" r:id="rId11"/>
    <p:sldId id="463" r:id="rId12"/>
    <p:sldId id="464" r:id="rId13"/>
  </p:sldIdLst>
  <p:sldSz cx="9144000" cy="6858000" type="screen4x3"/>
  <p:notesSz cx="7104063" cy="10234613"/>
  <p:defaultTextStyle>
    <a:defPPr>
      <a:defRPr lang="ja-JP"/>
    </a:defPPr>
    <a:lvl1pPr marL="0" algn="l" defTabSz="914348" rtl="0" eaLnBrk="1" latinLnBrk="0" hangingPunct="1">
      <a:defRPr kumimoji="1" sz="1800" kern="1200">
        <a:solidFill>
          <a:schemeClr val="tx1"/>
        </a:solidFill>
        <a:latin typeface="+mn-lt"/>
        <a:ea typeface="+mn-ea"/>
        <a:cs typeface="+mn-cs"/>
      </a:defRPr>
    </a:lvl1pPr>
    <a:lvl2pPr marL="457174" algn="l" defTabSz="914348" rtl="0" eaLnBrk="1" latinLnBrk="0" hangingPunct="1">
      <a:defRPr kumimoji="1" sz="1800" kern="1200">
        <a:solidFill>
          <a:schemeClr val="tx1"/>
        </a:solidFill>
        <a:latin typeface="+mn-lt"/>
        <a:ea typeface="+mn-ea"/>
        <a:cs typeface="+mn-cs"/>
      </a:defRPr>
    </a:lvl2pPr>
    <a:lvl3pPr marL="914348" algn="l" defTabSz="914348" rtl="0" eaLnBrk="1" latinLnBrk="0" hangingPunct="1">
      <a:defRPr kumimoji="1" sz="1800" kern="1200">
        <a:solidFill>
          <a:schemeClr val="tx1"/>
        </a:solidFill>
        <a:latin typeface="+mn-lt"/>
        <a:ea typeface="+mn-ea"/>
        <a:cs typeface="+mn-cs"/>
      </a:defRPr>
    </a:lvl3pPr>
    <a:lvl4pPr marL="1371521" algn="l" defTabSz="914348" rtl="0" eaLnBrk="1" latinLnBrk="0" hangingPunct="1">
      <a:defRPr kumimoji="1" sz="1800" kern="1200">
        <a:solidFill>
          <a:schemeClr val="tx1"/>
        </a:solidFill>
        <a:latin typeface="+mn-lt"/>
        <a:ea typeface="+mn-ea"/>
        <a:cs typeface="+mn-cs"/>
      </a:defRPr>
    </a:lvl4pPr>
    <a:lvl5pPr marL="1828695" algn="l" defTabSz="914348" rtl="0" eaLnBrk="1" latinLnBrk="0" hangingPunct="1">
      <a:defRPr kumimoji="1" sz="1800" kern="1200">
        <a:solidFill>
          <a:schemeClr val="tx1"/>
        </a:solidFill>
        <a:latin typeface="+mn-lt"/>
        <a:ea typeface="+mn-ea"/>
        <a:cs typeface="+mn-cs"/>
      </a:defRPr>
    </a:lvl5pPr>
    <a:lvl6pPr marL="2285869" algn="l" defTabSz="914348" rtl="0" eaLnBrk="1" latinLnBrk="0" hangingPunct="1">
      <a:defRPr kumimoji="1" sz="1800" kern="1200">
        <a:solidFill>
          <a:schemeClr val="tx1"/>
        </a:solidFill>
        <a:latin typeface="+mn-lt"/>
        <a:ea typeface="+mn-ea"/>
        <a:cs typeface="+mn-cs"/>
      </a:defRPr>
    </a:lvl6pPr>
    <a:lvl7pPr marL="2743043" algn="l" defTabSz="914348" rtl="0" eaLnBrk="1" latinLnBrk="0" hangingPunct="1">
      <a:defRPr kumimoji="1" sz="1800" kern="1200">
        <a:solidFill>
          <a:schemeClr val="tx1"/>
        </a:solidFill>
        <a:latin typeface="+mn-lt"/>
        <a:ea typeface="+mn-ea"/>
        <a:cs typeface="+mn-cs"/>
      </a:defRPr>
    </a:lvl7pPr>
    <a:lvl8pPr marL="3200216" algn="l" defTabSz="914348" rtl="0" eaLnBrk="1" latinLnBrk="0" hangingPunct="1">
      <a:defRPr kumimoji="1" sz="1800" kern="1200">
        <a:solidFill>
          <a:schemeClr val="tx1"/>
        </a:solidFill>
        <a:latin typeface="+mn-lt"/>
        <a:ea typeface="+mn-ea"/>
        <a:cs typeface="+mn-cs"/>
      </a:defRPr>
    </a:lvl8pPr>
    <a:lvl9pPr marL="3657390" algn="l" defTabSz="914348"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72"/>
    <p:restoredTop sz="95539"/>
  </p:normalViewPr>
  <p:slideViewPr>
    <p:cSldViewPr>
      <p:cViewPr varScale="1">
        <p:scale>
          <a:sx n="64" d="100"/>
          <a:sy n="64" d="100"/>
        </p:scale>
        <p:origin x="1208"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3"/>
            <a:ext cx="3078237" cy="512583"/>
          </a:xfrm>
          <a:prstGeom prst="rect">
            <a:avLst/>
          </a:prstGeom>
        </p:spPr>
        <p:txBody>
          <a:bodyPr vert="horz" lIns="65596" tIns="32797" rIns="65596" bIns="32797" rtlCol="0"/>
          <a:lstStyle>
            <a:lvl1pPr algn="l">
              <a:defRPr sz="800"/>
            </a:lvl1pPr>
          </a:lstStyle>
          <a:p>
            <a:endParaRPr kumimoji="1" lang="ja-JP" altLang="en-US"/>
          </a:p>
        </p:txBody>
      </p:sp>
      <p:sp>
        <p:nvSpPr>
          <p:cNvPr id="3" name="日付プレースホルダー 2"/>
          <p:cNvSpPr>
            <a:spLocks noGrp="1"/>
          </p:cNvSpPr>
          <p:nvPr>
            <p:ph type="dt" idx="1"/>
          </p:nvPr>
        </p:nvSpPr>
        <p:spPr>
          <a:xfrm>
            <a:off x="4023542" y="3"/>
            <a:ext cx="3079380" cy="512583"/>
          </a:xfrm>
          <a:prstGeom prst="rect">
            <a:avLst/>
          </a:prstGeom>
        </p:spPr>
        <p:txBody>
          <a:bodyPr vert="horz" lIns="65596" tIns="32797" rIns="65596" bIns="32797" rtlCol="0"/>
          <a:lstStyle>
            <a:lvl1pPr algn="r">
              <a:defRPr sz="800"/>
            </a:lvl1pPr>
          </a:lstStyle>
          <a:p>
            <a:fld id="{3530AF2A-A88C-4A30-8932-001E354FBA8C}" type="datetimeFigureOut">
              <a:rPr kumimoji="1" lang="ja-JP" altLang="en-US" smtClean="0"/>
              <a:t>2023/5/25</a:t>
            </a:fld>
            <a:endParaRPr kumimoji="1" lang="ja-JP" altLang="en-US"/>
          </a:p>
        </p:txBody>
      </p:sp>
      <p:sp>
        <p:nvSpPr>
          <p:cNvPr id="4" name="スライド イメージ プレースホルダー 3"/>
          <p:cNvSpPr>
            <a:spLocks noGrp="1" noRot="1" noChangeAspect="1"/>
          </p:cNvSpPr>
          <p:nvPr>
            <p:ph type="sldImg" idx="2"/>
          </p:nvPr>
        </p:nvSpPr>
        <p:spPr>
          <a:xfrm>
            <a:off x="1250950" y="1279525"/>
            <a:ext cx="4606925" cy="3455988"/>
          </a:xfrm>
          <a:prstGeom prst="rect">
            <a:avLst/>
          </a:prstGeom>
          <a:noFill/>
          <a:ln w="12700">
            <a:solidFill>
              <a:prstClr val="black"/>
            </a:solidFill>
          </a:ln>
        </p:spPr>
        <p:txBody>
          <a:bodyPr vert="horz" lIns="65596" tIns="32797" rIns="65596" bIns="32797" rtlCol="0" anchor="ctr"/>
          <a:lstStyle/>
          <a:p>
            <a:endParaRPr lang="ja-JP" altLang="en-US"/>
          </a:p>
        </p:txBody>
      </p:sp>
      <p:sp>
        <p:nvSpPr>
          <p:cNvPr id="5" name="ノート プレースホルダー 4"/>
          <p:cNvSpPr>
            <a:spLocks noGrp="1"/>
          </p:cNvSpPr>
          <p:nvPr>
            <p:ph type="body" sz="quarter" idx="3"/>
          </p:nvPr>
        </p:nvSpPr>
        <p:spPr>
          <a:xfrm>
            <a:off x="710978" y="4925802"/>
            <a:ext cx="5683250" cy="4029062"/>
          </a:xfrm>
          <a:prstGeom prst="rect">
            <a:avLst/>
          </a:prstGeom>
        </p:spPr>
        <p:txBody>
          <a:bodyPr vert="horz" lIns="65596" tIns="32797" rIns="65596" bIns="3279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2033"/>
            <a:ext cx="3078237" cy="512583"/>
          </a:xfrm>
          <a:prstGeom prst="rect">
            <a:avLst/>
          </a:prstGeom>
        </p:spPr>
        <p:txBody>
          <a:bodyPr vert="horz" lIns="65596" tIns="32797" rIns="65596" bIns="32797"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4023542" y="9722033"/>
            <a:ext cx="3079380" cy="512583"/>
          </a:xfrm>
          <a:prstGeom prst="rect">
            <a:avLst/>
          </a:prstGeom>
        </p:spPr>
        <p:txBody>
          <a:bodyPr vert="horz" lIns="65596" tIns="32797" rIns="65596" bIns="32797" rtlCol="0" anchor="b"/>
          <a:lstStyle>
            <a:lvl1pPr algn="r">
              <a:defRPr sz="800"/>
            </a:lvl1pPr>
          </a:lstStyle>
          <a:p>
            <a:fld id="{93F41463-CD00-4484-B7BC-015C64445A59}" type="slidenum">
              <a:rPr kumimoji="1" lang="ja-JP" altLang="en-US" smtClean="0"/>
              <a:t>‹#›</a:t>
            </a:fld>
            <a:endParaRPr kumimoji="1" lang="ja-JP" altLang="en-US"/>
          </a:p>
        </p:txBody>
      </p:sp>
    </p:spTree>
    <p:extLst>
      <p:ext uri="{BB962C8B-B14F-4D97-AF65-F5344CB8AC3E}">
        <p14:creationId xmlns:p14="http://schemas.microsoft.com/office/powerpoint/2010/main" val="20471990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1</a:t>
            </a:fld>
            <a:endParaRPr kumimoji="1" lang="ja-JP" altLang="en-US"/>
          </a:p>
        </p:txBody>
      </p:sp>
    </p:spTree>
    <p:extLst>
      <p:ext uri="{BB962C8B-B14F-4D97-AF65-F5344CB8AC3E}">
        <p14:creationId xmlns:p14="http://schemas.microsoft.com/office/powerpoint/2010/main" val="1763830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10</a:t>
            </a:fld>
            <a:endParaRPr kumimoji="1" lang="ja-JP" altLang="en-US"/>
          </a:p>
        </p:txBody>
      </p:sp>
    </p:spTree>
    <p:extLst>
      <p:ext uri="{BB962C8B-B14F-4D97-AF65-F5344CB8AC3E}">
        <p14:creationId xmlns:p14="http://schemas.microsoft.com/office/powerpoint/2010/main" val="2321660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11</a:t>
            </a:fld>
            <a:endParaRPr kumimoji="1" lang="ja-JP" altLang="en-US"/>
          </a:p>
        </p:txBody>
      </p:sp>
    </p:spTree>
    <p:extLst>
      <p:ext uri="{BB962C8B-B14F-4D97-AF65-F5344CB8AC3E}">
        <p14:creationId xmlns:p14="http://schemas.microsoft.com/office/powerpoint/2010/main" val="1434254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12</a:t>
            </a:fld>
            <a:endParaRPr kumimoji="1" lang="ja-JP" altLang="en-US"/>
          </a:p>
        </p:txBody>
      </p:sp>
    </p:spTree>
    <p:extLst>
      <p:ext uri="{BB962C8B-B14F-4D97-AF65-F5344CB8AC3E}">
        <p14:creationId xmlns:p14="http://schemas.microsoft.com/office/powerpoint/2010/main" val="2368630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2</a:t>
            </a:fld>
            <a:endParaRPr kumimoji="1" lang="ja-JP" altLang="en-US"/>
          </a:p>
        </p:txBody>
      </p:sp>
    </p:spTree>
    <p:extLst>
      <p:ext uri="{BB962C8B-B14F-4D97-AF65-F5344CB8AC3E}">
        <p14:creationId xmlns:p14="http://schemas.microsoft.com/office/powerpoint/2010/main" val="854918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3</a:t>
            </a:fld>
            <a:endParaRPr kumimoji="1" lang="ja-JP" altLang="en-US"/>
          </a:p>
        </p:txBody>
      </p:sp>
    </p:spTree>
    <p:extLst>
      <p:ext uri="{BB962C8B-B14F-4D97-AF65-F5344CB8AC3E}">
        <p14:creationId xmlns:p14="http://schemas.microsoft.com/office/powerpoint/2010/main" val="3090455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4</a:t>
            </a:fld>
            <a:endParaRPr kumimoji="1" lang="ja-JP" altLang="en-US"/>
          </a:p>
        </p:txBody>
      </p:sp>
    </p:spTree>
    <p:extLst>
      <p:ext uri="{BB962C8B-B14F-4D97-AF65-F5344CB8AC3E}">
        <p14:creationId xmlns:p14="http://schemas.microsoft.com/office/powerpoint/2010/main" val="2641564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5</a:t>
            </a:fld>
            <a:endParaRPr kumimoji="1" lang="ja-JP" altLang="en-US"/>
          </a:p>
        </p:txBody>
      </p:sp>
    </p:spTree>
    <p:extLst>
      <p:ext uri="{BB962C8B-B14F-4D97-AF65-F5344CB8AC3E}">
        <p14:creationId xmlns:p14="http://schemas.microsoft.com/office/powerpoint/2010/main" val="3711854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6</a:t>
            </a:fld>
            <a:endParaRPr kumimoji="1" lang="ja-JP" altLang="en-US"/>
          </a:p>
        </p:txBody>
      </p:sp>
    </p:spTree>
    <p:extLst>
      <p:ext uri="{BB962C8B-B14F-4D97-AF65-F5344CB8AC3E}">
        <p14:creationId xmlns:p14="http://schemas.microsoft.com/office/powerpoint/2010/main" val="303087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7</a:t>
            </a:fld>
            <a:endParaRPr kumimoji="1" lang="ja-JP" altLang="en-US"/>
          </a:p>
        </p:txBody>
      </p:sp>
    </p:spTree>
    <p:extLst>
      <p:ext uri="{BB962C8B-B14F-4D97-AF65-F5344CB8AC3E}">
        <p14:creationId xmlns:p14="http://schemas.microsoft.com/office/powerpoint/2010/main" val="659464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8</a:t>
            </a:fld>
            <a:endParaRPr kumimoji="1" lang="ja-JP" altLang="en-US"/>
          </a:p>
        </p:txBody>
      </p:sp>
    </p:spTree>
    <p:extLst>
      <p:ext uri="{BB962C8B-B14F-4D97-AF65-F5344CB8AC3E}">
        <p14:creationId xmlns:p14="http://schemas.microsoft.com/office/powerpoint/2010/main" val="709000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3F41463-CD00-4484-B7BC-015C64445A59}" type="slidenum">
              <a:rPr kumimoji="1" lang="ja-JP" altLang="en-US" smtClean="0"/>
              <a:t>9</a:t>
            </a:fld>
            <a:endParaRPr kumimoji="1" lang="ja-JP" altLang="en-US"/>
          </a:p>
        </p:txBody>
      </p:sp>
    </p:spTree>
    <p:extLst>
      <p:ext uri="{BB962C8B-B14F-4D97-AF65-F5344CB8AC3E}">
        <p14:creationId xmlns:p14="http://schemas.microsoft.com/office/powerpoint/2010/main" val="740467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6"/>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74" indent="0" algn="ctr">
              <a:buNone/>
              <a:defRPr>
                <a:solidFill>
                  <a:schemeClr val="tx1">
                    <a:tint val="75000"/>
                  </a:schemeClr>
                </a:solidFill>
              </a:defRPr>
            </a:lvl2pPr>
            <a:lvl3pPr marL="914348" indent="0" algn="ctr">
              <a:buNone/>
              <a:defRPr>
                <a:solidFill>
                  <a:schemeClr val="tx1">
                    <a:tint val="75000"/>
                  </a:schemeClr>
                </a:solidFill>
              </a:defRPr>
            </a:lvl3pPr>
            <a:lvl4pPr marL="1371521" indent="0" algn="ctr">
              <a:buNone/>
              <a:defRPr>
                <a:solidFill>
                  <a:schemeClr val="tx1">
                    <a:tint val="75000"/>
                  </a:schemeClr>
                </a:solidFill>
              </a:defRPr>
            </a:lvl4pPr>
            <a:lvl5pPr marL="1828695" indent="0" algn="ctr">
              <a:buNone/>
              <a:defRPr>
                <a:solidFill>
                  <a:schemeClr val="tx1">
                    <a:tint val="75000"/>
                  </a:schemeClr>
                </a:solidFill>
              </a:defRPr>
            </a:lvl5pPr>
            <a:lvl6pPr marL="2285869" indent="0" algn="ctr">
              <a:buNone/>
              <a:defRPr>
                <a:solidFill>
                  <a:schemeClr val="tx1">
                    <a:tint val="75000"/>
                  </a:schemeClr>
                </a:solidFill>
              </a:defRPr>
            </a:lvl6pPr>
            <a:lvl7pPr marL="2743043" indent="0" algn="ctr">
              <a:buNone/>
              <a:defRPr>
                <a:solidFill>
                  <a:schemeClr val="tx1">
                    <a:tint val="75000"/>
                  </a:schemeClr>
                </a:solidFill>
              </a:defRPr>
            </a:lvl7pPr>
            <a:lvl8pPr marL="3200216" indent="0" algn="ctr">
              <a:buNone/>
              <a:defRPr>
                <a:solidFill>
                  <a:schemeClr val="tx1">
                    <a:tint val="75000"/>
                  </a:schemeClr>
                </a:solidFill>
              </a:defRPr>
            </a:lvl8pPr>
            <a:lvl9pPr marL="365739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1"/>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74" indent="0">
              <a:buNone/>
              <a:defRPr sz="1800">
                <a:solidFill>
                  <a:schemeClr val="tx1">
                    <a:tint val="75000"/>
                  </a:schemeClr>
                </a:solidFill>
              </a:defRPr>
            </a:lvl2pPr>
            <a:lvl3pPr marL="914348" indent="0">
              <a:buNone/>
              <a:defRPr sz="1600">
                <a:solidFill>
                  <a:schemeClr val="tx1">
                    <a:tint val="75000"/>
                  </a:schemeClr>
                </a:solidFill>
              </a:defRPr>
            </a:lvl3pPr>
            <a:lvl4pPr marL="1371521" indent="0">
              <a:buNone/>
              <a:defRPr sz="1400">
                <a:solidFill>
                  <a:schemeClr val="tx1">
                    <a:tint val="75000"/>
                  </a:schemeClr>
                </a:solidFill>
              </a:defRPr>
            </a:lvl4pPr>
            <a:lvl5pPr marL="1828695" indent="0">
              <a:buNone/>
              <a:defRPr sz="1400">
                <a:solidFill>
                  <a:schemeClr val="tx1">
                    <a:tint val="75000"/>
                  </a:schemeClr>
                </a:solidFill>
              </a:defRPr>
            </a:lvl5pPr>
            <a:lvl6pPr marL="2285869" indent="0">
              <a:buNone/>
              <a:defRPr sz="1400">
                <a:solidFill>
                  <a:schemeClr val="tx1">
                    <a:tint val="75000"/>
                  </a:schemeClr>
                </a:solidFill>
              </a:defRPr>
            </a:lvl6pPr>
            <a:lvl7pPr marL="2743043" indent="0">
              <a:buNone/>
              <a:defRPr sz="1400">
                <a:solidFill>
                  <a:schemeClr val="tx1">
                    <a:tint val="75000"/>
                  </a:schemeClr>
                </a:solidFill>
              </a:defRPr>
            </a:lvl7pPr>
            <a:lvl8pPr marL="3200216" indent="0">
              <a:buNone/>
              <a:defRPr sz="1400">
                <a:solidFill>
                  <a:schemeClr val="tx1">
                    <a:tint val="75000"/>
                  </a:schemeClr>
                </a:solidFill>
              </a:defRPr>
            </a:lvl8pPr>
            <a:lvl9pPr marL="365739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174" indent="0">
              <a:buNone/>
              <a:defRPr sz="2000" b="1"/>
            </a:lvl2pPr>
            <a:lvl3pPr marL="914348" indent="0">
              <a:buNone/>
              <a:defRPr sz="1800" b="1"/>
            </a:lvl3pPr>
            <a:lvl4pPr marL="1371521" indent="0">
              <a:buNone/>
              <a:defRPr sz="1600" b="1"/>
            </a:lvl4pPr>
            <a:lvl5pPr marL="1828695" indent="0">
              <a:buNone/>
              <a:defRPr sz="1600" b="1"/>
            </a:lvl5pPr>
            <a:lvl6pPr marL="2285869" indent="0">
              <a:buNone/>
              <a:defRPr sz="1600" b="1"/>
            </a:lvl6pPr>
            <a:lvl7pPr marL="2743043" indent="0">
              <a:buNone/>
              <a:defRPr sz="1600" b="1"/>
            </a:lvl7pPr>
            <a:lvl8pPr marL="3200216" indent="0">
              <a:buNone/>
              <a:defRPr sz="1600" b="1"/>
            </a:lvl8pPr>
            <a:lvl9pPr marL="365739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6" y="1535113"/>
            <a:ext cx="4041775" cy="639762"/>
          </a:xfrm>
        </p:spPr>
        <p:txBody>
          <a:bodyPr anchor="b"/>
          <a:lstStyle>
            <a:lvl1pPr marL="0" indent="0">
              <a:buNone/>
              <a:defRPr sz="2400" b="1"/>
            </a:lvl1pPr>
            <a:lvl2pPr marL="457174" indent="0">
              <a:buNone/>
              <a:defRPr sz="2000" b="1"/>
            </a:lvl2pPr>
            <a:lvl3pPr marL="914348" indent="0">
              <a:buNone/>
              <a:defRPr sz="1800" b="1"/>
            </a:lvl3pPr>
            <a:lvl4pPr marL="1371521" indent="0">
              <a:buNone/>
              <a:defRPr sz="1600" b="1"/>
            </a:lvl4pPr>
            <a:lvl5pPr marL="1828695" indent="0">
              <a:buNone/>
              <a:defRPr sz="1600" b="1"/>
            </a:lvl5pPr>
            <a:lvl6pPr marL="2285869" indent="0">
              <a:buNone/>
              <a:defRPr sz="1600" b="1"/>
            </a:lvl6pPr>
            <a:lvl7pPr marL="2743043" indent="0">
              <a:buNone/>
              <a:defRPr sz="1600" b="1"/>
            </a:lvl7pPr>
            <a:lvl8pPr marL="3200216" indent="0">
              <a:buNone/>
              <a:defRPr sz="1600" b="1"/>
            </a:lvl8pPr>
            <a:lvl9pPr marL="365739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1" y="1435101"/>
            <a:ext cx="3008313" cy="4691063"/>
          </a:xfrm>
        </p:spPr>
        <p:txBody>
          <a:bodyPr/>
          <a:lstStyle>
            <a:lvl1pPr marL="0" indent="0">
              <a:buNone/>
              <a:defRPr sz="1400"/>
            </a:lvl1pPr>
            <a:lvl2pPr marL="457174" indent="0">
              <a:buNone/>
              <a:defRPr sz="1200"/>
            </a:lvl2pPr>
            <a:lvl3pPr marL="914348" indent="0">
              <a:buNone/>
              <a:defRPr sz="1000"/>
            </a:lvl3pPr>
            <a:lvl4pPr marL="1371521" indent="0">
              <a:buNone/>
              <a:defRPr sz="900"/>
            </a:lvl4pPr>
            <a:lvl5pPr marL="1828695" indent="0">
              <a:buNone/>
              <a:defRPr sz="900"/>
            </a:lvl5pPr>
            <a:lvl6pPr marL="2285869" indent="0">
              <a:buNone/>
              <a:defRPr sz="900"/>
            </a:lvl6pPr>
            <a:lvl7pPr marL="2743043" indent="0">
              <a:buNone/>
              <a:defRPr sz="900"/>
            </a:lvl7pPr>
            <a:lvl8pPr marL="3200216" indent="0">
              <a:buNone/>
              <a:defRPr sz="900"/>
            </a:lvl8pPr>
            <a:lvl9pPr marL="365739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6"/>
            <a:ext cx="5486400" cy="4114800"/>
          </a:xfrm>
        </p:spPr>
        <p:txBody>
          <a:bodyPr/>
          <a:lstStyle>
            <a:lvl1pPr marL="0" indent="0">
              <a:buNone/>
              <a:defRPr sz="3200"/>
            </a:lvl1pPr>
            <a:lvl2pPr marL="457174" indent="0">
              <a:buNone/>
              <a:defRPr sz="2800"/>
            </a:lvl2pPr>
            <a:lvl3pPr marL="914348" indent="0">
              <a:buNone/>
              <a:defRPr sz="2400"/>
            </a:lvl3pPr>
            <a:lvl4pPr marL="1371521" indent="0">
              <a:buNone/>
              <a:defRPr sz="2000"/>
            </a:lvl4pPr>
            <a:lvl5pPr marL="1828695" indent="0">
              <a:buNone/>
              <a:defRPr sz="2000"/>
            </a:lvl5pPr>
            <a:lvl6pPr marL="2285869" indent="0">
              <a:buNone/>
              <a:defRPr sz="2000"/>
            </a:lvl6pPr>
            <a:lvl7pPr marL="2743043" indent="0">
              <a:buNone/>
              <a:defRPr sz="2000"/>
            </a:lvl7pPr>
            <a:lvl8pPr marL="3200216" indent="0">
              <a:buNone/>
              <a:defRPr sz="2000"/>
            </a:lvl8pPr>
            <a:lvl9pPr marL="365739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174" indent="0">
              <a:buNone/>
              <a:defRPr sz="1200"/>
            </a:lvl2pPr>
            <a:lvl3pPr marL="914348" indent="0">
              <a:buNone/>
              <a:defRPr sz="1000"/>
            </a:lvl3pPr>
            <a:lvl4pPr marL="1371521" indent="0">
              <a:buNone/>
              <a:defRPr sz="900"/>
            </a:lvl4pPr>
            <a:lvl5pPr marL="1828695" indent="0">
              <a:buNone/>
              <a:defRPr sz="900"/>
            </a:lvl5pPr>
            <a:lvl6pPr marL="2285869" indent="0">
              <a:buNone/>
              <a:defRPr sz="900"/>
            </a:lvl6pPr>
            <a:lvl7pPr marL="2743043" indent="0">
              <a:buNone/>
              <a:defRPr sz="900"/>
            </a:lvl7pPr>
            <a:lvl8pPr marL="3200216" indent="0">
              <a:buNone/>
              <a:defRPr sz="900"/>
            </a:lvl8pPr>
            <a:lvl9pPr marL="365739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158E6538-55B7-467C-8A71-602306DBFF03}" type="datetimeFigureOut">
              <a:rPr kumimoji="1" lang="ja-JP" altLang="en-US" smtClean="0"/>
              <a:pPr/>
              <a:t>2023/5/25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887A53DA-9BEC-4D32-B106-B9BBA154B14B}"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35" tIns="45717" rIns="91435" bIns="45717"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1"/>
            <a:ext cx="8229600" cy="4525963"/>
          </a:xfrm>
          <a:prstGeom prst="rect">
            <a:avLst/>
          </a:prstGeom>
        </p:spPr>
        <p:txBody>
          <a:bodyPr vert="horz" lIns="91435" tIns="45717" rIns="91435" bIns="45717"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1"/>
            <a:ext cx="2133600" cy="365125"/>
          </a:xfrm>
          <a:prstGeom prst="rect">
            <a:avLst/>
          </a:prstGeom>
        </p:spPr>
        <p:txBody>
          <a:bodyPr vert="horz" lIns="91435" tIns="45717" rIns="91435" bIns="45717" rtlCol="0" anchor="ctr"/>
          <a:lstStyle>
            <a:lvl1pPr algn="l">
              <a:defRPr sz="1200">
                <a:solidFill>
                  <a:schemeClr val="tx1">
                    <a:tint val="75000"/>
                  </a:schemeClr>
                </a:solidFill>
              </a:defRPr>
            </a:lvl1pPr>
          </a:lstStyle>
          <a:p>
            <a:fld id="{158E6538-55B7-467C-8A71-602306DBFF03}" type="datetimeFigureOut">
              <a:rPr kumimoji="1" lang="ja-JP" altLang="en-US" smtClean="0"/>
              <a:pPr/>
              <a:t>2023/5/25</a:t>
            </a:fld>
            <a:endParaRPr kumimoji="1" lang="ja-JP" altLang="en-US"/>
          </a:p>
        </p:txBody>
      </p:sp>
      <p:sp>
        <p:nvSpPr>
          <p:cNvPr id="5" name="フッター プレースホルダ 4"/>
          <p:cNvSpPr>
            <a:spLocks noGrp="1"/>
          </p:cNvSpPr>
          <p:nvPr>
            <p:ph type="ftr" sz="quarter" idx="3"/>
          </p:nvPr>
        </p:nvSpPr>
        <p:spPr>
          <a:xfrm>
            <a:off x="3124200" y="6356351"/>
            <a:ext cx="2895600" cy="365125"/>
          </a:xfrm>
          <a:prstGeom prst="rect">
            <a:avLst/>
          </a:prstGeom>
        </p:spPr>
        <p:txBody>
          <a:bodyPr vert="horz" lIns="91435" tIns="45717" rIns="91435" bIns="45717"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1"/>
            <a:ext cx="2133600" cy="365125"/>
          </a:xfrm>
          <a:prstGeom prst="rect">
            <a:avLst/>
          </a:prstGeom>
        </p:spPr>
        <p:txBody>
          <a:bodyPr vert="horz" lIns="91435" tIns="45717" rIns="91435" bIns="45717" rtlCol="0" anchor="ctr"/>
          <a:lstStyle>
            <a:lvl1pPr algn="r">
              <a:defRPr sz="1200">
                <a:solidFill>
                  <a:schemeClr val="tx1">
                    <a:tint val="75000"/>
                  </a:schemeClr>
                </a:solidFill>
              </a:defRPr>
            </a:lvl1pPr>
          </a:lstStyle>
          <a:p>
            <a:fld id="{887A53DA-9BEC-4D32-B106-B9BBA154B14B}"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48" rtl="0" eaLnBrk="1" latinLnBrk="0" hangingPunct="1">
        <a:spcBef>
          <a:spcPct val="0"/>
        </a:spcBef>
        <a:buNone/>
        <a:defRPr kumimoji="1" sz="4400" kern="1200">
          <a:solidFill>
            <a:schemeClr val="tx1"/>
          </a:solidFill>
          <a:latin typeface="+mj-lt"/>
          <a:ea typeface="+mj-ea"/>
          <a:cs typeface="+mj-cs"/>
        </a:defRPr>
      </a:lvl1pPr>
    </p:titleStyle>
    <p:bodyStyle>
      <a:lvl1pPr marL="342881" indent="-342881" algn="l" defTabSz="914348"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07" indent="-285734" algn="l" defTabSz="914348"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2935" indent="-228587" algn="l" defTabSz="914348"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108" indent="-228587" algn="l" defTabSz="914348"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282" indent="-228587" algn="l" defTabSz="914348"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456" indent="-228587" algn="l" defTabSz="914348"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630" indent="-228587" algn="l" defTabSz="914348"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803" indent="-228587" algn="l" defTabSz="914348"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5977" indent="-228587" algn="l" defTabSz="914348"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48" rtl="0" eaLnBrk="1" latinLnBrk="0" hangingPunct="1">
        <a:defRPr kumimoji="1" sz="1800" kern="1200">
          <a:solidFill>
            <a:schemeClr val="tx1"/>
          </a:solidFill>
          <a:latin typeface="+mn-lt"/>
          <a:ea typeface="+mn-ea"/>
          <a:cs typeface="+mn-cs"/>
        </a:defRPr>
      </a:lvl1pPr>
      <a:lvl2pPr marL="457174" algn="l" defTabSz="914348" rtl="0" eaLnBrk="1" latinLnBrk="0" hangingPunct="1">
        <a:defRPr kumimoji="1" sz="1800" kern="1200">
          <a:solidFill>
            <a:schemeClr val="tx1"/>
          </a:solidFill>
          <a:latin typeface="+mn-lt"/>
          <a:ea typeface="+mn-ea"/>
          <a:cs typeface="+mn-cs"/>
        </a:defRPr>
      </a:lvl2pPr>
      <a:lvl3pPr marL="914348" algn="l" defTabSz="914348" rtl="0" eaLnBrk="1" latinLnBrk="0" hangingPunct="1">
        <a:defRPr kumimoji="1" sz="1800" kern="1200">
          <a:solidFill>
            <a:schemeClr val="tx1"/>
          </a:solidFill>
          <a:latin typeface="+mn-lt"/>
          <a:ea typeface="+mn-ea"/>
          <a:cs typeface="+mn-cs"/>
        </a:defRPr>
      </a:lvl3pPr>
      <a:lvl4pPr marL="1371521" algn="l" defTabSz="914348" rtl="0" eaLnBrk="1" latinLnBrk="0" hangingPunct="1">
        <a:defRPr kumimoji="1" sz="1800" kern="1200">
          <a:solidFill>
            <a:schemeClr val="tx1"/>
          </a:solidFill>
          <a:latin typeface="+mn-lt"/>
          <a:ea typeface="+mn-ea"/>
          <a:cs typeface="+mn-cs"/>
        </a:defRPr>
      </a:lvl4pPr>
      <a:lvl5pPr marL="1828695" algn="l" defTabSz="914348" rtl="0" eaLnBrk="1" latinLnBrk="0" hangingPunct="1">
        <a:defRPr kumimoji="1" sz="1800" kern="1200">
          <a:solidFill>
            <a:schemeClr val="tx1"/>
          </a:solidFill>
          <a:latin typeface="+mn-lt"/>
          <a:ea typeface="+mn-ea"/>
          <a:cs typeface="+mn-cs"/>
        </a:defRPr>
      </a:lvl5pPr>
      <a:lvl6pPr marL="2285869" algn="l" defTabSz="914348" rtl="0" eaLnBrk="1" latinLnBrk="0" hangingPunct="1">
        <a:defRPr kumimoji="1" sz="1800" kern="1200">
          <a:solidFill>
            <a:schemeClr val="tx1"/>
          </a:solidFill>
          <a:latin typeface="+mn-lt"/>
          <a:ea typeface="+mn-ea"/>
          <a:cs typeface="+mn-cs"/>
        </a:defRPr>
      </a:lvl6pPr>
      <a:lvl7pPr marL="2743043" algn="l" defTabSz="914348" rtl="0" eaLnBrk="1" latinLnBrk="0" hangingPunct="1">
        <a:defRPr kumimoji="1" sz="1800" kern="1200">
          <a:solidFill>
            <a:schemeClr val="tx1"/>
          </a:solidFill>
          <a:latin typeface="+mn-lt"/>
          <a:ea typeface="+mn-ea"/>
          <a:cs typeface="+mn-cs"/>
        </a:defRPr>
      </a:lvl7pPr>
      <a:lvl8pPr marL="3200216" algn="l" defTabSz="914348" rtl="0" eaLnBrk="1" latinLnBrk="0" hangingPunct="1">
        <a:defRPr kumimoji="1" sz="1800" kern="1200">
          <a:solidFill>
            <a:schemeClr val="tx1"/>
          </a:solidFill>
          <a:latin typeface="+mn-lt"/>
          <a:ea typeface="+mn-ea"/>
          <a:cs typeface="+mn-cs"/>
        </a:defRPr>
      </a:lvl8pPr>
      <a:lvl9pPr marL="3657390" algn="l" defTabSz="914348"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概要と目的</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0" y="476672"/>
            <a:ext cx="9144000" cy="6986528"/>
          </a:xfrm>
          <a:prstGeom prst="rect">
            <a:avLst/>
          </a:prstGeom>
          <a:noFill/>
        </p:spPr>
        <p:txBody>
          <a:bodyPr wrap="square" rtlCol="0">
            <a:spAutoFit/>
          </a:bodyPr>
          <a:lstStyle/>
          <a:p>
            <a:r>
              <a:rPr kumimoji="1" lang="ja-JP" altLang="en-US" sz="2800" dirty="0" smtClean="0">
                <a:latin typeface="HG丸ｺﾞｼｯｸM-PRO" panose="020F0600000000000000" pitchFamily="50" charset="-128"/>
                <a:ea typeface="HG丸ｺﾞｼｯｸM-PRO" panose="020F0600000000000000" pitchFamily="50" charset="-128"/>
              </a:rPr>
              <a:t>◆会社概要</a:t>
            </a:r>
            <a:endParaRPr kumimoji="1" lang="en-US" altLang="ja-JP" sz="2800" dirty="0" smtClean="0">
              <a:latin typeface="HG丸ｺﾞｼｯｸM-PRO" panose="020F0600000000000000" pitchFamily="50" charset="-128"/>
              <a:ea typeface="HG丸ｺﾞｼｯｸM-PRO" panose="020F0600000000000000" pitchFamily="50" charset="-128"/>
            </a:endParaRPr>
          </a:p>
          <a:p>
            <a:r>
              <a:rPr kumimoji="1" lang="ja-JP" altLang="en-US" sz="2800" dirty="0" smtClean="0">
                <a:latin typeface="HG丸ｺﾞｼｯｸM-PRO" panose="020F0600000000000000" pitchFamily="50" charset="-128"/>
                <a:ea typeface="HG丸ｺﾞｼｯｸM-PRO" panose="020F0600000000000000" pitchFamily="50" charset="-128"/>
              </a:rPr>
              <a:t>株式会社ファミリー工房</a:t>
            </a:r>
            <a:endParaRPr kumimoji="1" lang="en-US" altLang="ja-JP" sz="2800" dirty="0" smtClean="0">
              <a:latin typeface="HG丸ｺﾞｼｯｸM-PRO" panose="020F0600000000000000" pitchFamily="50" charset="-128"/>
              <a:ea typeface="HG丸ｺﾞｼｯｸM-PRO" panose="020F0600000000000000" pitchFamily="50" charset="-128"/>
            </a:endParaRPr>
          </a:p>
          <a:p>
            <a:r>
              <a:rPr lang="ja-JP" altLang="en-US" sz="2800" dirty="0" smtClean="0">
                <a:latin typeface="HG丸ｺﾞｼｯｸM-PRO" panose="020F0600000000000000" pitchFamily="50" charset="-128"/>
                <a:ea typeface="HG丸ｺﾞｼｯｸM-PRO" panose="020F0600000000000000" pitchFamily="50" charset="-128"/>
              </a:rPr>
              <a:t>設立</a:t>
            </a:r>
            <a:r>
              <a:rPr lang="en-US" altLang="ja-JP" sz="2800" dirty="0" smtClean="0">
                <a:latin typeface="HG丸ｺﾞｼｯｸM-PRO" panose="020F0600000000000000" pitchFamily="50" charset="-128"/>
                <a:ea typeface="HG丸ｺﾞｼｯｸM-PRO" panose="020F0600000000000000" pitchFamily="50" charset="-128"/>
              </a:rPr>
              <a:t>2005</a:t>
            </a:r>
            <a:r>
              <a:rPr lang="ja-JP" altLang="en-US" sz="2800" dirty="0" smtClean="0">
                <a:latin typeface="HG丸ｺﾞｼｯｸM-PRO" panose="020F0600000000000000" pitchFamily="50" charset="-128"/>
                <a:ea typeface="HG丸ｺﾞｼｯｸM-PRO" panose="020F0600000000000000" pitchFamily="50" charset="-128"/>
              </a:rPr>
              <a:t>年</a:t>
            </a:r>
            <a:r>
              <a:rPr lang="en-US" altLang="ja-JP" sz="2800" dirty="0" smtClean="0">
                <a:latin typeface="HG丸ｺﾞｼｯｸM-PRO" panose="020F0600000000000000" pitchFamily="50" charset="-128"/>
                <a:ea typeface="HG丸ｺﾞｼｯｸM-PRO" panose="020F0600000000000000" pitchFamily="50" charset="-128"/>
              </a:rPr>
              <a:t>2</a:t>
            </a:r>
            <a:r>
              <a:rPr lang="ja-JP" altLang="en-US" sz="2800" dirty="0" smtClean="0">
                <a:latin typeface="HG丸ｺﾞｼｯｸM-PRO" panose="020F0600000000000000" pitchFamily="50" charset="-128"/>
                <a:ea typeface="HG丸ｺﾞｼｯｸM-PRO" panose="020F0600000000000000" pitchFamily="50" charset="-128"/>
              </a:rPr>
              <a:t>月</a:t>
            </a:r>
            <a:endParaRPr lang="en-US" altLang="ja-JP" sz="2800" dirty="0" smtClean="0">
              <a:latin typeface="HG丸ｺﾞｼｯｸM-PRO" panose="020F0600000000000000" pitchFamily="50" charset="-128"/>
              <a:ea typeface="HG丸ｺﾞｼｯｸM-PRO" panose="020F0600000000000000" pitchFamily="50" charset="-128"/>
            </a:endParaRPr>
          </a:p>
          <a:p>
            <a:r>
              <a:rPr kumimoji="1" lang="ja-JP" altLang="en-US" sz="2800" dirty="0" smtClean="0">
                <a:latin typeface="HG丸ｺﾞｼｯｸM-PRO" panose="020F0600000000000000" pitchFamily="50" charset="-128"/>
                <a:ea typeface="HG丸ｺﾞｼｯｸM-PRO" panose="020F0600000000000000" pitchFamily="50" charset="-128"/>
              </a:rPr>
              <a:t>社員数</a:t>
            </a:r>
            <a:r>
              <a:rPr kumimoji="1" lang="en-US" altLang="ja-JP" sz="2800" dirty="0" smtClean="0">
                <a:latin typeface="HG丸ｺﾞｼｯｸM-PRO" panose="020F0600000000000000" pitchFamily="50" charset="-128"/>
                <a:ea typeface="HG丸ｺﾞｼｯｸM-PRO" panose="020F0600000000000000" pitchFamily="50" charset="-128"/>
              </a:rPr>
              <a:t>60</a:t>
            </a:r>
            <a:r>
              <a:rPr kumimoji="1" lang="ja-JP" altLang="en-US" sz="2800" dirty="0" smtClean="0">
                <a:latin typeface="HG丸ｺﾞｼｯｸM-PRO" panose="020F0600000000000000" pitchFamily="50" charset="-128"/>
                <a:ea typeface="HG丸ｺﾞｼｯｸM-PRO" panose="020F0600000000000000" pitchFamily="50" charset="-128"/>
              </a:rPr>
              <a:t>名</a:t>
            </a:r>
            <a:endParaRPr kumimoji="1" lang="en-US" altLang="ja-JP" sz="2800" dirty="0" smtClean="0">
              <a:latin typeface="HG丸ｺﾞｼｯｸM-PRO" panose="020F0600000000000000" pitchFamily="50" charset="-128"/>
              <a:ea typeface="HG丸ｺﾞｼｯｸM-PRO" panose="020F0600000000000000" pitchFamily="50" charset="-128"/>
            </a:endParaRPr>
          </a:p>
          <a:p>
            <a:r>
              <a:rPr kumimoji="1" lang="ja-JP" altLang="en-US" sz="2800" dirty="0" smtClean="0">
                <a:latin typeface="HG丸ｺﾞｼｯｸM-PRO" panose="020F0600000000000000" pitchFamily="50" charset="-128"/>
                <a:ea typeface="HG丸ｺﾞｼｯｸM-PRO" panose="020F0600000000000000" pitchFamily="50" charset="-128"/>
              </a:rPr>
              <a:t>年商</a:t>
            </a:r>
            <a:r>
              <a:rPr kumimoji="1" lang="en-US" altLang="ja-JP" sz="2800" dirty="0" smtClean="0">
                <a:latin typeface="HG丸ｺﾞｼｯｸM-PRO" panose="020F0600000000000000" pitchFamily="50" charset="-128"/>
                <a:ea typeface="HG丸ｺﾞｼｯｸM-PRO" panose="020F0600000000000000" pitchFamily="50" charset="-128"/>
              </a:rPr>
              <a:t>20</a:t>
            </a:r>
            <a:r>
              <a:rPr kumimoji="1" lang="ja-JP" altLang="en-US" sz="2800" dirty="0" smtClean="0">
                <a:latin typeface="HG丸ｺﾞｼｯｸM-PRO" panose="020F0600000000000000" pitchFamily="50" charset="-128"/>
                <a:ea typeface="HG丸ｺﾞｼｯｸM-PRO" panose="020F0600000000000000" pitchFamily="50" charset="-128"/>
              </a:rPr>
              <a:t>憶</a:t>
            </a:r>
            <a:endParaRPr kumimoji="1" lang="en-US" altLang="ja-JP" sz="2800" dirty="0" smtClean="0">
              <a:latin typeface="HG丸ｺﾞｼｯｸM-PRO" panose="020F0600000000000000" pitchFamily="50" charset="-128"/>
              <a:ea typeface="HG丸ｺﾞｼｯｸM-PRO" panose="020F0600000000000000" pitchFamily="50" charset="-128"/>
            </a:endParaRPr>
          </a:p>
          <a:p>
            <a:r>
              <a:rPr kumimoji="1" lang="ja-JP" altLang="en-US" sz="2800" dirty="0" smtClean="0">
                <a:latin typeface="HG丸ｺﾞｼｯｸM-PRO" panose="020F0600000000000000" pitchFamily="50" charset="-128"/>
                <a:ea typeface="HG丸ｺﾞｼｯｸM-PRO" panose="020F0600000000000000" pitchFamily="50" charset="-128"/>
              </a:rPr>
              <a:t>足立区大谷田</a:t>
            </a:r>
            <a:r>
              <a:rPr kumimoji="1" lang="en-US" altLang="ja-JP" sz="2800" dirty="0" smtClean="0">
                <a:latin typeface="HG丸ｺﾞｼｯｸM-PRO" panose="020F0600000000000000" pitchFamily="50" charset="-128"/>
                <a:ea typeface="HG丸ｺﾞｼｯｸM-PRO" panose="020F0600000000000000" pitchFamily="50" charset="-128"/>
              </a:rPr>
              <a:t>4</a:t>
            </a:r>
            <a:r>
              <a:rPr lang="en-US" altLang="ja-JP" sz="2800" dirty="0" smtClean="0">
                <a:latin typeface="HG丸ｺﾞｼｯｸM-PRO" panose="020F0600000000000000" pitchFamily="50" charset="-128"/>
                <a:ea typeface="HG丸ｺﾞｼｯｸM-PRO" panose="020F0600000000000000" pitchFamily="50" charset="-128"/>
              </a:rPr>
              <a:t>-</a:t>
            </a:r>
            <a:r>
              <a:rPr kumimoji="1" lang="en-US" altLang="ja-JP" sz="2800" dirty="0" smtClean="0">
                <a:latin typeface="HG丸ｺﾞｼｯｸM-PRO" panose="020F0600000000000000" pitchFamily="50" charset="-128"/>
                <a:ea typeface="HG丸ｺﾞｼｯｸM-PRO" panose="020F0600000000000000" pitchFamily="50" charset="-128"/>
              </a:rPr>
              <a:t>1</a:t>
            </a:r>
            <a:r>
              <a:rPr lang="en-US" altLang="ja-JP" sz="2800" dirty="0" smtClean="0">
                <a:latin typeface="HG丸ｺﾞｼｯｸM-PRO" panose="020F0600000000000000" pitchFamily="50" charset="-128"/>
                <a:ea typeface="HG丸ｺﾞｼｯｸM-PRO" panose="020F0600000000000000" pitchFamily="50" charset="-128"/>
              </a:rPr>
              <a:t>-</a:t>
            </a:r>
            <a:r>
              <a:rPr kumimoji="1" lang="en-US" altLang="ja-JP" sz="2800" dirty="0" smtClean="0">
                <a:latin typeface="HG丸ｺﾞｼｯｸM-PRO" panose="020F0600000000000000" pitchFamily="50" charset="-128"/>
                <a:ea typeface="HG丸ｺﾞｼｯｸM-PRO" panose="020F0600000000000000" pitchFamily="50" charset="-128"/>
              </a:rPr>
              <a:t>20</a:t>
            </a:r>
          </a:p>
          <a:p>
            <a:r>
              <a:rPr kumimoji="1" lang="ja-JP" altLang="en-US" sz="2800" dirty="0" smtClean="0">
                <a:latin typeface="HG丸ｺﾞｼｯｸM-PRO" panose="020F0600000000000000" pitchFamily="50" charset="-128"/>
                <a:ea typeface="HG丸ｺﾞｼｯｸM-PRO" panose="020F0600000000000000" pitchFamily="50" charset="-128"/>
              </a:rPr>
              <a:t>総合建築会社</a:t>
            </a:r>
            <a:endParaRPr kumimoji="1" lang="en-US" altLang="ja-JP" sz="2800" dirty="0" smtClean="0">
              <a:latin typeface="HG丸ｺﾞｼｯｸM-PRO" panose="020F0600000000000000" pitchFamily="50" charset="-128"/>
              <a:ea typeface="HG丸ｺﾞｼｯｸM-PRO" panose="020F0600000000000000" pitchFamily="50" charset="-128"/>
            </a:endParaRPr>
          </a:p>
          <a:p>
            <a:endParaRPr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smtClean="0">
                <a:latin typeface="HG丸ｺﾞｼｯｸM-PRO" panose="020F0600000000000000" pitchFamily="50" charset="-128"/>
                <a:ea typeface="HG丸ｺﾞｼｯｸM-PRO" panose="020F0600000000000000" pitchFamily="50" charset="-128"/>
              </a:rPr>
              <a:t>◆目的</a:t>
            </a:r>
            <a:endParaRPr kumimoji="1" lang="en-US" altLang="ja-JP" sz="2800" dirty="0" smtClean="0">
              <a:latin typeface="HG丸ｺﾞｼｯｸM-PRO" panose="020F0600000000000000" pitchFamily="50" charset="-128"/>
              <a:ea typeface="HG丸ｺﾞｼｯｸM-PRO" panose="020F0600000000000000" pitchFamily="50" charset="-128"/>
            </a:endParaRPr>
          </a:p>
          <a:p>
            <a:r>
              <a:rPr lang="ja-JP" altLang="en-US" sz="2800" dirty="0" smtClean="0">
                <a:latin typeface="HG丸ｺﾞｼｯｸM-PRO" panose="020F0600000000000000" pitchFamily="50" charset="-128"/>
                <a:ea typeface="HG丸ｺﾞｼｯｸM-PRO" panose="020F0600000000000000" pitchFamily="50" charset="-128"/>
              </a:rPr>
              <a:t>売上ポイントの集計を楽にしたい。</a:t>
            </a:r>
            <a:endParaRPr lang="en-US" altLang="ja-JP" sz="2800" dirty="0" smtClean="0">
              <a:latin typeface="HG丸ｺﾞｼｯｸM-PRO" panose="020F0600000000000000" pitchFamily="50" charset="-128"/>
              <a:ea typeface="HG丸ｺﾞｼｯｸM-PRO" panose="020F0600000000000000" pitchFamily="50" charset="-128"/>
            </a:endParaRPr>
          </a:p>
          <a:p>
            <a:r>
              <a:rPr lang="en-US" altLang="ja-JP" sz="2800" dirty="0" smtClean="0">
                <a:latin typeface="HG丸ｺﾞｼｯｸM-PRO" panose="020F0600000000000000" pitchFamily="50" charset="-128"/>
                <a:ea typeface="HG丸ｺﾞｼｯｸM-PRO" panose="020F0600000000000000" pitchFamily="50" charset="-128"/>
              </a:rPr>
              <a:t>(</a:t>
            </a:r>
            <a:r>
              <a:rPr lang="ja-JP" altLang="en-US" sz="2800" dirty="0">
                <a:latin typeface="HG丸ｺﾞｼｯｸM-PRO" panose="020F0600000000000000" pitchFamily="50" charset="-128"/>
                <a:ea typeface="HG丸ｺﾞｼｯｸM-PRO" panose="020F0600000000000000" pitchFamily="50" charset="-128"/>
              </a:rPr>
              <a:t>ソフトか</a:t>
            </a:r>
            <a:r>
              <a:rPr lang="ja-JP" altLang="en-US" sz="2800" dirty="0" smtClean="0">
                <a:latin typeface="HG丸ｺﾞｼｯｸM-PRO" panose="020F0600000000000000" pitchFamily="50" charset="-128"/>
                <a:ea typeface="HG丸ｺﾞｼｯｸM-PRO" panose="020F0600000000000000" pitchFamily="50" charset="-128"/>
              </a:rPr>
              <a:t>アプリの導入か</a:t>
            </a:r>
            <a:r>
              <a:rPr lang="en-US" altLang="ja-JP" sz="2800" dirty="0" smtClean="0">
                <a:latin typeface="HG丸ｺﾞｼｯｸM-PRO" panose="020F0600000000000000" pitchFamily="50" charset="-128"/>
                <a:ea typeface="HG丸ｺﾞｼｯｸM-PRO" panose="020F0600000000000000" pitchFamily="50" charset="-128"/>
              </a:rPr>
              <a:t>Excel</a:t>
            </a:r>
            <a:r>
              <a:rPr lang="ja-JP" altLang="en-US" sz="2800" dirty="0" smtClean="0">
                <a:latin typeface="HG丸ｺﾞｼｯｸM-PRO" panose="020F0600000000000000" pitchFamily="50" charset="-128"/>
                <a:ea typeface="HG丸ｺﾞｼｯｸM-PRO" panose="020F0600000000000000" pitchFamily="50" charset="-128"/>
              </a:rPr>
              <a:t>の関数の最適化</a:t>
            </a:r>
            <a:r>
              <a:rPr lang="en-US" altLang="ja-JP" sz="2800" dirty="0" smtClean="0">
                <a:latin typeface="HG丸ｺﾞｼｯｸM-PRO" panose="020F0600000000000000" pitchFamily="50" charset="-128"/>
                <a:ea typeface="HG丸ｺﾞｼｯｸM-PRO" panose="020F0600000000000000" pitchFamily="50" charset="-128"/>
              </a:rPr>
              <a:t>)</a:t>
            </a:r>
          </a:p>
          <a:p>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smtClean="0">
                <a:latin typeface="HG丸ｺﾞｼｯｸM-PRO" panose="020F0600000000000000" pitchFamily="50" charset="-128"/>
                <a:ea typeface="HG丸ｺﾞｼｯｸM-PRO" panose="020F0600000000000000" pitchFamily="50" charset="-128"/>
              </a:rPr>
              <a:t>◆現状の集計方法</a:t>
            </a:r>
            <a:endParaRPr lang="en-US" altLang="ja-JP" sz="2800" dirty="0" smtClean="0">
              <a:latin typeface="HG丸ｺﾞｼｯｸM-PRO" panose="020F0600000000000000" pitchFamily="50" charset="-128"/>
              <a:ea typeface="HG丸ｺﾞｼｯｸM-PRO" panose="020F0600000000000000" pitchFamily="50" charset="-128"/>
            </a:endParaRPr>
          </a:p>
          <a:p>
            <a:r>
              <a:rPr lang="en-US" altLang="ja-JP" sz="2800" dirty="0" smtClean="0">
                <a:latin typeface="HG丸ｺﾞｼｯｸM-PRO" panose="020F0600000000000000" pitchFamily="50" charset="-128"/>
                <a:ea typeface="HG丸ｺﾞｼｯｸM-PRO" panose="020F0600000000000000" pitchFamily="50" charset="-128"/>
              </a:rPr>
              <a:t>Excel</a:t>
            </a:r>
            <a:r>
              <a:rPr lang="ja-JP" altLang="en-US" sz="2800" dirty="0" err="1" smtClean="0">
                <a:latin typeface="HG丸ｺﾞｼｯｸM-PRO" panose="020F0600000000000000" pitchFamily="50" charset="-128"/>
                <a:ea typeface="HG丸ｺﾞｼｯｸM-PRO" panose="020F0600000000000000" pitchFamily="50" charset="-128"/>
              </a:rPr>
              <a:t>にて</a:t>
            </a:r>
            <a:r>
              <a:rPr lang="ja-JP" altLang="en-US" sz="2800" dirty="0" smtClean="0">
                <a:latin typeface="HG丸ｺﾞｼｯｸM-PRO" panose="020F0600000000000000" pitchFamily="50" charset="-128"/>
                <a:ea typeface="HG丸ｺﾞｼｯｸM-PRO" panose="020F0600000000000000" pitchFamily="50" charset="-128"/>
              </a:rPr>
              <a:t>関数を組んで手入力している。</a:t>
            </a:r>
            <a:endParaRPr lang="en-US" altLang="ja-JP" sz="2800" dirty="0" smtClean="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102144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理想系の流れ（ソフトでも関数でも）</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0" y="333011"/>
            <a:ext cx="4432624" cy="369332"/>
          </a:xfrm>
          <a:prstGeom prst="rect">
            <a:avLst/>
          </a:prstGeom>
          <a:noFill/>
        </p:spPr>
        <p:txBody>
          <a:bodyPr wrap="none" rtlCol="0">
            <a:spAutoFit/>
          </a:bodyPr>
          <a:lstStyle/>
          <a:p>
            <a:r>
              <a:rPr kumimoji="1" lang="ja-JP" altLang="en-US" dirty="0" smtClean="0"/>
              <a:t>シート③（もしくは集計ページに実数が反映）</a:t>
            </a:r>
            <a:endParaRPr kumimoji="1" lang="ja-JP" altLang="en-US" dirty="0"/>
          </a:p>
        </p:txBody>
      </p:sp>
      <p:pic>
        <p:nvPicPr>
          <p:cNvPr id="7" name="図 6"/>
          <p:cNvPicPr>
            <a:picLocks noChangeAspect="1"/>
          </p:cNvPicPr>
          <p:nvPr/>
        </p:nvPicPr>
        <p:blipFill>
          <a:blip r:embed="rId4"/>
          <a:stretch>
            <a:fillRect/>
          </a:stretch>
        </p:blipFill>
        <p:spPr>
          <a:xfrm>
            <a:off x="0" y="755066"/>
            <a:ext cx="8914286" cy="5986302"/>
          </a:xfrm>
          <a:prstGeom prst="rect">
            <a:avLst/>
          </a:prstGeom>
        </p:spPr>
      </p:pic>
    </p:spTree>
    <p:extLst>
      <p:ext uri="{BB962C8B-B14F-4D97-AF65-F5344CB8AC3E}">
        <p14:creationId xmlns:p14="http://schemas.microsoft.com/office/powerpoint/2010/main" val="502597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理想系の流れ（ソフトでも関数でも）</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0" y="333011"/>
            <a:ext cx="2390398" cy="369332"/>
          </a:xfrm>
          <a:prstGeom prst="rect">
            <a:avLst/>
          </a:prstGeom>
          <a:noFill/>
        </p:spPr>
        <p:txBody>
          <a:bodyPr wrap="none" rtlCol="0">
            <a:spAutoFit/>
          </a:bodyPr>
          <a:lstStyle/>
          <a:p>
            <a:r>
              <a:rPr kumimoji="1" lang="ja-JP" altLang="en-US" dirty="0" smtClean="0"/>
              <a:t>◆絶対にやりたい事</a:t>
            </a:r>
            <a:r>
              <a:rPr lang="ja-JP" altLang="en-US" dirty="0"/>
              <a:t>➀</a:t>
            </a:r>
            <a:endParaRPr kumimoji="1" lang="ja-JP" altLang="en-US" dirty="0"/>
          </a:p>
        </p:txBody>
      </p:sp>
      <p:sp>
        <p:nvSpPr>
          <p:cNvPr id="5" name="テキスト ボックス 4"/>
          <p:cNvSpPr txBox="1"/>
          <p:nvPr/>
        </p:nvSpPr>
        <p:spPr>
          <a:xfrm>
            <a:off x="107504" y="2452678"/>
            <a:ext cx="8856984" cy="3416320"/>
          </a:xfrm>
          <a:prstGeom prst="rect">
            <a:avLst/>
          </a:prstGeom>
          <a:noFill/>
        </p:spPr>
        <p:txBody>
          <a:bodyPr wrap="square" rtlCol="0">
            <a:spAutoFit/>
          </a:bodyPr>
          <a:lstStyle/>
          <a:p>
            <a:r>
              <a:rPr kumimoji="1" lang="ja-JP" altLang="en-US" dirty="0" smtClean="0"/>
              <a:t>例</a:t>
            </a:r>
            <a:endParaRPr kumimoji="1" lang="en-US" altLang="ja-JP" dirty="0" smtClean="0"/>
          </a:p>
          <a:p>
            <a:r>
              <a:rPr lang="en-US" altLang="ja-JP" dirty="0" smtClean="0"/>
              <a:t>5</a:t>
            </a:r>
            <a:r>
              <a:rPr lang="ja-JP" altLang="en-US" dirty="0" smtClean="0"/>
              <a:t>月</a:t>
            </a:r>
            <a:r>
              <a:rPr lang="en-US" altLang="ja-JP" dirty="0" smtClean="0"/>
              <a:t>1</a:t>
            </a:r>
            <a:r>
              <a:rPr lang="ja-JP" altLang="en-US" dirty="0" smtClean="0"/>
              <a:t>日契約</a:t>
            </a:r>
            <a:endParaRPr lang="en-US" altLang="ja-JP" dirty="0" smtClean="0"/>
          </a:p>
          <a:p>
            <a:r>
              <a:rPr kumimoji="1" lang="en-US" altLang="ja-JP" dirty="0" smtClean="0"/>
              <a:t>A</a:t>
            </a:r>
            <a:r>
              <a:rPr kumimoji="1" lang="ja-JP" altLang="en-US" dirty="0" smtClean="0"/>
              <a:t>邸</a:t>
            </a:r>
            <a:endParaRPr kumimoji="1" lang="en-US" altLang="ja-JP" dirty="0" smtClean="0"/>
          </a:p>
          <a:p>
            <a:r>
              <a:rPr kumimoji="1" lang="ja-JP" altLang="en-US" dirty="0" smtClean="0"/>
              <a:t>契約金額</a:t>
            </a:r>
            <a:r>
              <a:rPr kumimoji="1" lang="en-US" altLang="ja-JP" dirty="0" smtClean="0"/>
              <a:t>1000</a:t>
            </a:r>
            <a:r>
              <a:rPr kumimoji="1" lang="ja-JP" altLang="en-US" dirty="0" smtClean="0"/>
              <a:t>万　原価</a:t>
            </a:r>
            <a:r>
              <a:rPr kumimoji="1" lang="en-US" altLang="ja-JP" dirty="0" smtClean="0"/>
              <a:t>700</a:t>
            </a:r>
            <a:r>
              <a:rPr kumimoji="1" lang="ja-JP" altLang="en-US" dirty="0" smtClean="0"/>
              <a:t>万　粗利</a:t>
            </a:r>
            <a:r>
              <a:rPr kumimoji="1" lang="en-US" altLang="ja-JP" dirty="0" smtClean="0"/>
              <a:t>300</a:t>
            </a:r>
            <a:r>
              <a:rPr kumimoji="1" lang="ja-JP" altLang="en-US" dirty="0" smtClean="0"/>
              <a:t>万　営業ポイント</a:t>
            </a:r>
            <a:r>
              <a:rPr kumimoji="1" lang="en-US" altLang="ja-JP" dirty="0" smtClean="0"/>
              <a:t>600</a:t>
            </a:r>
            <a:r>
              <a:rPr kumimoji="1" lang="ja-JP" altLang="en-US" dirty="0" smtClean="0"/>
              <a:t>万</a:t>
            </a:r>
            <a:r>
              <a:rPr lang="en-US" altLang="ja-JP" dirty="0" err="1" smtClean="0"/>
              <a:t>pt</a:t>
            </a:r>
            <a:endParaRPr lang="en-US" altLang="ja-JP" dirty="0" smtClean="0"/>
          </a:p>
          <a:p>
            <a:r>
              <a:rPr kumimoji="1" lang="ja-JP" altLang="en-US" dirty="0" smtClean="0"/>
              <a:t>入金日：</a:t>
            </a:r>
            <a:r>
              <a:rPr kumimoji="1" lang="en-US" altLang="ja-JP" dirty="0" smtClean="0"/>
              <a:t>6</a:t>
            </a:r>
            <a:r>
              <a:rPr kumimoji="1" lang="ja-JP" altLang="en-US" dirty="0" smtClean="0"/>
              <a:t>月</a:t>
            </a:r>
            <a:r>
              <a:rPr kumimoji="1" lang="en-US" altLang="ja-JP" dirty="0" smtClean="0"/>
              <a:t>1</a:t>
            </a:r>
            <a:r>
              <a:rPr kumimoji="1" lang="ja-JP" altLang="en-US" dirty="0" smtClean="0"/>
              <a:t>日着工金</a:t>
            </a:r>
            <a:r>
              <a:rPr kumimoji="1" lang="en-US" altLang="ja-JP" dirty="0" smtClean="0"/>
              <a:t>500</a:t>
            </a:r>
            <a:r>
              <a:rPr kumimoji="1" lang="ja-JP" altLang="en-US" dirty="0" smtClean="0"/>
              <a:t>万　</a:t>
            </a:r>
            <a:r>
              <a:rPr kumimoji="1" lang="en-US" altLang="ja-JP" dirty="0" smtClean="0"/>
              <a:t>7</a:t>
            </a:r>
            <a:r>
              <a:rPr kumimoji="1" lang="ja-JP" altLang="en-US" dirty="0" smtClean="0"/>
              <a:t>月</a:t>
            </a:r>
            <a:r>
              <a:rPr kumimoji="1" lang="en-US" altLang="ja-JP" dirty="0" smtClean="0"/>
              <a:t>1</a:t>
            </a:r>
            <a:r>
              <a:rPr kumimoji="1" lang="ja-JP" altLang="en-US" dirty="0" smtClean="0"/>
              <a:t>日中間金</a:t>
            </a:r>
            <a:r>
              <a:rPr kumimoji="1" lang="en-US" altLang="ja-JP" dirty="0" smtClean="0"/>
              <a:t>200</a:t>
            </a:r>
            <a:r>
              <a:rPr kumimoji="1" lang="ja-JP" altLang="en-US" dirty="0" smtClean="0"/>
              <a:t>万　</a:t>
            </a:r>
            <a:r>
              <a:rPr kumimoji="1" lang="en-US" altLang="ja-JP" dirty="0" smtClean="0"/>
              <a:t>8</a:t>
            </a:r>
            <a:r>
              <a:rPr kumimoji="1" lang="ja-JP" altLang="en-US" dirty="0" smtClean="0"/>
              <a:t>月</a:t>
            </a:r>
            <a:r>
              <a:rPr kumimoji="1" lang="en-US" altLang="ja-JP" dirty="0" smtClean="0"/>
              <a:t>1</a:t>
            </a:r>
            <a:r>
              <a:rPr kumimoji="1" lang="ja-JP" altLang="en-US" dirty="0" smtClean="0"/>
              <a:t>日完工金</a:t>
            </a:r>
            <a:r>
              <a:rPr kumimoji="1" lang="en-US" altLang="ja-JP" dirty="0" smtClean="0"/>
              <a:t>300</a:t>
            </a:r>
            <a:r>
              <a:rPr kumimoji="1" lang="ja-JP" altLang="en-US" dirty="0" smtClean="0"/>
              <a:t>万</a:t>
            </a:r>
            <a:endParaRPr kumimoji="1" lang="en-US" altLang="ja-JP" dirty="0" smtClean="0"/>
          </a:p>
          <a:p>
            <a:r>
              <a:rPr kumimoji="1" lang="ja-JP" altLang="en-US" dirty="0" smtClean="0"/>
              <a:t>分配</a:t>
            </a:r>
            <a:r>
              <a:rPr kumimoji="1" lang="en-US" altLang="ja-JP" dirty="0" smtClean="0"/>
              <a:t>:</a:t>
            </a:r>
            <a:r>
              <a:rPr kumimoji="1" lang="ja-JP" altLang="en-US" dirty="0" smtClean="0"/>
              <a:t>トラ</a:t>
            </a:r>
            <a:r>
              <a:rPr kumimoji="1" lang="en-US" altLang="ja-JP" dirty="0" smtClean="0"/>
              <a:t>=50</a:t>
            </a:r>
            <a:r>
              <a:rPr kumimoji="1" lang="ja-JP" altLang="en-US" dirty="0" smtClean="0"/>
              <a:t>％　ライオン</a:t>
            </a:r>
            <a:r>
              <a:rPr kumimoji="1" lang="en-US" altLang="ja-JP" dirty="0" smtClean="0"/>
              <a:t>=30</a:t>
            </a:r>
            <a:r>
              <a:rPr kumimoji="1" lang="ja-JP" altLang="en-US" dirty="0" smtClean="0"/>
              <a:t>％　ジャガー</a:t>
            </a:r>
            <a:r>
              <a:rPr kumimoji="1" lang="en-US" altLang="ja-JP" dirty="0" smtClean="0"/>
              <a:t>=20</a:t>
            </a:r>
            <a:r>
              <a:rPr kumimoji="1" lang="ja-JP" altLang="en-US" dirty="0" smtClean="0"/>
              <a:t>％</a:t>
            </a:r>
            <a:endParaRPr kumimoji="1" lang="en-US" altLang="ja-JP" dirty="0" smtClean="0"/>
          </a:p>
          <a:p>
            <a:endParaRPr lang="en-US" altLang="ja-JP" dirty="0"/>
          </a:p>
          <a:p>
            <a:r>
              <a:rPr kumimoji="1" lang="ja-JP" altLang="en-US" dirty="0" smtClean="0"/>
              <a:t>⇒</a:t>
            </a:r>
            <a:r>
              <a:rPr kumimoji="1" lang="en-US" altLang="ja-JP" dirty="0" smtClean="0"/>
              <a:t>5</a:t>
            </a:r>
            <a:r>
              <a:rPr kumimoji="1" lang="ja-JP" altLang="en-US" dirty="0" smtClean="0"/>
              <a:t>月</a:t>
            </a:r>
            <a:r>
              <a:rPr kumimoji="1" lang="en-US" altLang="ja-JP" dirty="0" smtClean="0"/>
              <a:t>1</a:t>
            </a:r>
            <a:r>
              <a:rPr kumimoji="1" lang="ja-JP" altLang="en-US" dirty="0" smtClean="0"/>
              <a:t>日　契約ベースに　</a:t>
            </a:r>
            <a:r>
              <a:rPr kumimoji="1" lang="en-US" altLang="ja-JP" dirty="0" smtClean="0"/>
              <a:t>600</a:t>
            </a:r>
            <a:r>
              <a:rPr kumimoji="1" lang="ja-JP" altLang="en-US" dirty="0" smtClean="0"/>
              <a:t>万</a:t>
            </a:r>
            <a:r>
              <a:rPr lang="en-US" altLang="ja-JP" dirty="0" err="1" smtClean="0"/>
              <a:t>pt</a:t>
            </a:r>
            <a:r>
              <a:rPr lang="ja-JP" altLang="en-US" dirty="0" smtClean="0"/>
              <a:t>をそれぞれの分配にて計上</a:t>
            </a:r>
            <a:endParaRPr lang="en-US" altLang="ja-JP" dirty="0" smtClean="0"/>
          </a:p>
          <a:p>
            <a:r>
              <a:rPr kumimoji="1" lang="ja-JP" altLang="en-US" dirty="0" smtClean="0"/>
              <a:t>⇒</a:t>
            </a:r>
            <a:r>
              <a:rPr kumimoji="1" lang="en-US" altLang="ja-JP" dirty="0" smtClean="0"/>
              <a:t>6</a:t>
            </a:r>
            <a:r>
              <a:rPr kumimoji="1" lang="ja-JP" altLang="en-US" dirty="0" smtClean="0"/>
              <a:t>月</a:t>
            </a:r>
            <a:r>
              <a:rPr kumimoji="1" lang="en-US" altLang="ja-JP" dirty="0" smtClean="0"/>
              <a:t>1</a:t>
            </a:r>
            <a:r>
              <a:rPr kumimoji="1" lang="ja-JP" altLang="en-US" dirty="0" smtClean="0"/>
              <a:t>日　入金ベースに　</a:t>
            </a:r>
            <a:r>
              <a:rPr lang="en-US" altLang="ja-JP" dirty="0" smtClean="0"/>
              <a:t>300</a:t>
            </a:r>
            <a:r>
              <a:rPr lang="ja-JP" altLang="en-US" dirty="0"/>
              <a:t>万</a:t>
            </a:r>
            <a:r>
              <a:rPr lang="en-US" altLang="ja-JP" dirty="0" err="1"/>
              <a:t>pt</a:t>
            </a:r>
            <a:r>
              <a:rPr lang="ja-JP" altLang="en-US" dirty="0"/>
              <a:t>をそれぞれの分配にて計上</a:t>
            </a:r>
            <a:endParaRPr lang="en-US" altLang="ja-JP" dirty="0"/>
          </a:p>
          <a:p>
            <a:r>
              <a:rPr lang="ja-JP" altLang="en-US" dirty="0" smtClean="0"/>
              <a:t>⇒</a:t>
            </a:r>
            <a:r>
              <a:rPr lang="en-US" altLang="ja-JP" dirty="0" smtClean="0"/>
              <a:t>7</a:t>
            </a:r>
            <a:r>
              <a:rPr lang="ja-JP" altLang="en-US" dirty="0" smtClean="0"/>
              <a:t>月</a:t>
            </a:r>
            <a:r>
              <a:rPr lang="en-US" altLang="ja-JP" dirty="0"/>
              <a:t>1</a:t>
            </a:r>
            <a:r>
              <a:rPr lang="ja-JP" altLang="en-US" dirty="0"/>
              <a:t>日　入金ベースに　</a:t>
            </a:r>
            <a:r>
              <a:rPr lang="en-US" altLang="ja-JP" dirty="0" smtClean="0"/>
              <a:t>120</a:t>
            </a:r>
            <a:r>
              <a:rPr lang="ja-JP" altLang="en-US" dirty="0"/>
              <a:t>万</a:t>
            </a:r>
            <a:r>
              <a:rPr lang="en-US" altLang="ja-JP" dirty="0" err="1"/>
              <a:t>pt</a:t>
            </a:r>
            <a:r>
              <a:rPr lang="ja-JP" altLang="en-US" dirty="0"/>
              <a:t>をそれぞれの分配にて計上</a:t>
            </a:r>
            <a:endParaRPr lang="en-US" altLang="ja-JP" dirty="0"/>
          </a:p>
          <a:p>
            <a:r>
              <a:rPr lang="ja-JP" altLang="en-US" dirty="0" smtClean="0"/>
              <a:t>⇒</a:t>
            </a:r>
            <a:r>
              <a:rPr lang="en-US" altLang="ja-JP" dirty="0" smtClean="0"/>
              <a:t>8</a:t>
            </a:r>
            <a:r>
              <a:rPr lang="ja-JP" altLang="en-US" dirty="0" smtClean="0"/>
              <a:t>月</a:t>
            </a:r>
            <a:r>
              <a:rPr lang="en-US" altLang="ja-JP" dirty="0"/>
              <a:t>1</a:t>
            </a:r>
            <a:r>
              <a:rPr lang="ja-JP" altLang="en-US" dirty="0"/>
              <a:t>日　入金ベースに　</a:t>
            </a:r>
            <a:r>
              <a:rPr lang="en-US" altLang="ja-JP" dirty="0" smtClean="0"/>
              <a:t>180</a:t>
            </a:r>
            <a:r>
              <a:rPr lang="ja-JP" altLang="en-US" dirty="0"/>
              <a:t>万</a:t>
            </a:r>
            <a:r>
              <a:rPr lang="en-US" altLang="ja-JP" dirty="0" err="1"/>
              <a:t>pt</a:t>
            </a:r>
            <a:r>
              <a:rPr lang="ja-JP" altLang="en-US" dirty="0"/>
              <a:t>をそれぞれの分配にて計上</a:t>
            </a:r>
            <a:endParaRPr lang="en-US" altLang="ja-JP" dirty="0"/>
          </a:p>
          <a:p>
            <a:endParaRPr kumimoji="1" lang="ja-JP" altLang="en-US" dirty="0"/>
          </a:p>
        </p:txBody>
      </p:sp>
      <p:sp>
        <p:nvSpPr>
          <p:cNvPr id="6" name="テキスト ボックス 5"/>
          <p:cNvSpPr txBox="1"/>
          <p:nvPr/>
        </p:nvSpPr>
        <p:spPr>
          <a:xfrm>
            <a:off x="0" y="766830"/>
            <a:ext cx="8964488" cy="1222009"/>
          </a:xfrm>
          <a:prstGeom prst="rect">
            <a:avLst/>
          </a:prstGeom>
          <a:noFill/>
        </p:spPr>
        <p:txBody>
          <a:bodyPr wrap="square" rtlCol="0">
            <a:spAutoFit/>
          </a:bodyPr>
          <a:lstStyle/>
          <a:p>
            <a:r>
              <a:rPr kumimoji="1" lang="ja-JP" altLang="en-US" dirty="0" smtClean="0">
                <a:solidFill>
                  <a:srgbClr val="FF0000"/>
                </a:solidFill>
              </a:rPr>
              <a:t>契約時に契約ベースの営業ポイントを計上する際に来月再来月の入金予定が既に分かるので入金が入った前提で次月以降の集計表</a:t>
            </a:r>
            <a:r>
              <a:rPr kumimoji="1" lang="en-US" altLang="ja-JP" dirty="0" smtClean="0">
                <a:solidFill>
                  <a:srgbClr val="FF0000"/>
                </a:solidFill>
              </a:rPr>
              <a:t>(</a:t>
            </a:r>
            <a:r>
              <a:rPr kumimoji="1" lang="ja-JP" altLang="en-US" dirty="0" smtClean="0">
                <a:solidFill>
                  <a:srgbClr val="FF0000"/>
                </a:solidFill>
              </a:rPr>
              <a:t>シート３</a:t>
            </a:r>
            <a:r>
              <a:rPr kumimoji="1" lang="en-US" altLang="ja-JP" dirty="0" smtClean="0">
                <a:solidFill>
                  <a:srgbClr val="FF0000"/>
                </a:solidFill>
              </a:rPr>
              <a:t>)</a:t>
            </a:r>
            <a:r>
              <a:rPr lang="ja-JP" altLang="en-US" dirty="0" smtClean="0">
                <a:solidFill>
                  <a:srgbClr val="FF0000"/>
                </a:solidFill>
              </a:rPr>
              <a:t>に反映されている状況にしたい。</a:t>
            </a:r>
            <a:endParaRPr lang="en-US" altLang="ja-JP" dirty="0" smtClean="0">
              <a:solidFill>
                <a:srgbClr val="FF0000"/>
              </a:solidFill>
            </a:endParaRPr>
          </a:p>
          <a:p>
            <a:r>
              <a:rPr kumimoji="1" lang="ja-JP" altLang="en-US" dirty="0" smtClean="0">
                <a:solidFill>
                  <a:srgbClr val="FF0000"/>
                </a:solidFill>
              </a:rPr>
              <a:t>⇒入金遅延や班移動があった際は入力シート</a:t>
            </a:r>
            <a:r>
              <a:rPr kumimoji="1" lang="en-US" altLang="ja-JP" dirty="0" smtClean="0">
                <a:solidFill>
                  <a:srgbClr val="FF0000"/>
                </a:solidFill>
              </a:rPr>
              <a:t>(</a:t>
            </a:r>
            <a:r>
              <a:rPr kumimoji="1" lang="ja-JP" altLang="en-US" dirty="0" smtClean="0">
                <a:solidFill>
                  <a:srgbClr val="FF0000"/>
                </a:solidFill>
              </a:rPr>
              <a:t>シート２</a:t>
            </a:r>
            <a:r>
              <a:rPr kumimoji="1" lang="en-US" altLang="ja-JP" dirty="0" smtClean="0">
                <a:solidFill>
                  <a:srgbClr val="FF0000"/>
                </a:solidFill>
              </a:rPr>
              <a:t>)</a:t>
            </a:r>
            <a:r>
              <a:rPr kumimoji="1" lang="ja-JP" altLang="en-US" dirty="0" smtClean="0">
                <a:solidFill>
                  <a:srgbClr val="FF0000"/>
                </a:solidFill>
              </a:rPr>
              <a:t>を変更して結果</a:t>
            </a:r>
            <a:r>
              <a:rPr kumimoji="1" lang="en-US" altLang="ja-JP" dirty="0" smtClean="0">
                <a:solidFill>
                  <a:srgbClr val="FF0000"/>
                </a:solidFill>
              </a:rPr>
              <a:t>(</a:t>
            </a:r>
            <a:r>
              <a:rPr kumimoji="1" lang="ja-JP" altLang="en-US" dirty="0" smtClean="0">
                <a:solidFill>
                  <a:srgbClr val="FF0000"/>
                </a:solidFill>
              </a:rPr>
              <a:t>シート③</a:t>
            </a:r>
            <a:r>
              <a:rPr kumimoji="1" lang="en-US" altLang="ja-JP" dirty="0" smtClean="0">
                <a:solidFill>
                  <a:srgbClr val="FF0000"/>
                </a:solidFill>
              </a:rPr>
              <a:t>)</a:t>
            </a:r>
            <a:r>
              <a:rPr kumimoji="1" lang="ja-JP" altLang="en-US" dirty="0" smtClean="0">
                <a:solidFill>
                  <a:srgbClr val="FF0000"/>
                </a:solidFill>
              </a:rPr>
              <a:t>を変更させたい。</a:t>
            </a:r>
            <a:endParaRPr kumimoji="1" lang="ja-JP" altLang="en-US" dirty="0">
              <a:solidFill>
                <a:srgbClr val="FF0000"/>
              </a:solidFill>
            </a:endParaRPr>
          </a:p>
        </p:txBody>
      </p:sp>
    </p:spTree>
    <p:extLst>
      <p:ext uri="{BB962C8B-B14F-4D97-AF65-F5344CB8AC3E}">
        <p14:creationId xmlns:p14="http://schemas.microsoft.com/office/powerpoint/2010/main" val="14447027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理想系の流れ（ソフトでも関数でも）</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0" y="333011"/>
            <a:ext cx="7600157" cy="923330"/>
          </a:xfrm>
          <a:prstGeom prst="rect">
            <a:avLst/>
          </a:prstGeom>
          <a:noFill/>
        </p:spPr>
        <p:txBody>
          <a:bodyPr wrap="none" rtlCol="0">
            <a:spAutoFit/>
          </a:bodyPr>
          <a:lstStyle/>
          <a:p>
            <a:r>
              <a:rPr kumimoji="1" lang="ja-JP" altLang="en-US" dirty="0" smtClean="0"/>
              <a:t>◆絶対にやりたい事</a:t>
            </a:r>
            <a:r>
              <a:rPr lang="ja-JP" altLang="en-US" dirty="0" smtClean="0"/>
              <a:t>②</a:t>
            </a:r>
            <a:endParaRPr lang="en-US" altLang="ja-JP" dirty="0" smtClean="0"/>
          </a:p>
          <a:p>
            <a:endParaRPr kumimoji="1" lang="en-US" altLang="ja-JP" dirty="0"/>
          </a:p>
          <a:p>
            <a:r>
              <a:rPr lang="ja-JP" altLang="en-US" dirty="0" smtClean="0">
                <a:solidFill>
                  <a:srgbClr val="FF0000"/>
                </a:solidFill>
              </a:rPr>
              <a:t>半期（６カ月）の途中で班移動があった際に班長の数字を円滑に集計したい。</a:t>
            </a:r>
            <a:endParaRPr lang="en-US" altLang="ja-JP" dirty="0" smtClean="0">
              <a:solidFill>
                <a:srgbClr val="FF0000"/>
              </a:solidFill>
            </a:endParaRPr>
          </a:p>
        </p:txBody>
      </p:sp>
      <p:sp>
        <p:nvSpPr>
          <p:cNvPr id="7" name="テキスト ボックス 6"/>
          <p:cNvSpPr txBox="1"/>
          <p:nvPr/>
        </p:nvSpPr>
        <p:spPr>
          <a:xfrm>
            <a:off x="107504" y="2276872"/>
            <a:ext cx="9001000" cy="2862322"/>
          </a:xfrm>
          <a:prstGeom prst="rect">
            <a:avLst/>
          </a:prstGeom>
          <a:noFill/>
        </p:spPr>
        <p:txBody>
          <a:bodyPr wrap="square" rtlCol="0">
            <a:spAutoFit/>
          </a:bodyPr>
          <a:lstStyle/>
          <a:p>
            <a:r>
              <a:rPr kumimoji="1" lang="ja-JP" altLang="en-US" dirty="0" smtClean="0"/>
              <a:t>・</a:t>
            </a:r>
            <a:r>
              <a:rPr kumimoji="1" lang="en-US" altLang="ja-JP" dirty="0" smtClean="0"/>
              <a:t>2023</a:t>
            </a:r>
            <a:r>
              <a:rPr kumimoji="1" lang="ja-JP" altLang="en-US" dirty="0" smtClean="0"/>
              <a:t>年</a:t>
            </a:r>
            <a:r>
              <a:rPr kumimoji="1" lang="en-US" altLang="ja-JP" dirty="0" smtClean="0"/>
              <a:t>2</a:t>
            </a:r>
            <a:r>
              <a:rPr kumimoji="1" lang="ja-JP" altLang="en-US" dirty="0" smtClean="0"/>
              <a:t>月～</a:t>
            </a:r>
            <a:r>
              <a:rPr kumimoji="1" lang="en-US" altLang="ja-JP" dirty="0" smtClean="0"/>
              <a:t>7</a:t>
            </a:r>
            <a:r>
              <a:rPr kumimoji="1" lang="ja-JP" altLang="en-US" dirty="0" smtClean="0"/>
              <a:t>月の</a:t>
            </a:r>
            <a:r>
              <a:rPr kumimoji="1" lang="en-US" altLang="ja-JP" dirty="0" smtClean="0"/>
              <a:t>6</a:t>
            </a:r>
            <a:r>
              <a:rPr kumimoji="1" lang="ja-JP" altLang="en-US" dirty="0" smtClean="0"/>
              <a:t>カ月を上期として集計します。</a:t>
            </a:r>
            <a:endParaRPr kumimoji="1" lang="en-US" altLang="ja-JP" dirty="0" smtClean="0"/>
          </a:p>
          <a:p>
            <a:r>
              <a:rPr lang="ja-JP" altLang="en-US" dirty="0" smtClean="0"/>
              <a:t>・班長の数字は個人数字ではなく班の数字が評価対象となります。</a:t>
            </a:r>
            <a:endParaRPr lang="en-US" altLang="ja-JP" dirty="0"/>
          </a:p>
          <a:p>
            <a:r>
              <a:rPr kumimoji="1" lang="ja-JP" altLang="en-US" dirty="0" smtClean="0"/>
              <a:t>・佐藤さんは</a:t>
            </a:r>
            <a:r>
              <a:rPr kumimoji="1" lang="en-US" altLang="ja-JP" dirty="0" smtClean="0"/>
              <a:t>2</a:t>
            </a:r>
            <a:r>
              <a:rPr kumimoji="1" lang="ja-JP" altLang="en-US" dirty="0" smtClean="0"/>
              <a:t>月</a:t>
            </a:r>
            <a:r>
              <a:rPr kumimoji="1" lang="en-US" altLang="ja-JP" dirty="0" smtClean="0"/>
              <a:t>3</a:t>
            </a:r>
            <a:r>
              <a:rPr kumimoji="1" lang="ja-JP" altLang="en-US" dirty="0" smtClean="0"/>
              <a:t>月</a:t>
            </a:r>
            <a:r>
              <a:rPr kumimoji="1" lang="en-US" altLang="ja-JP" dirty="0" smtClean="0"/>
              <a:t>4</a:t>
            </a:r>
            <a:r>
              <a:rPr kumimoji="1" lang="ja-JP" altLang="en-US" dirty="0" smtClean="0"/>
              <a:t>月は</a:t>
            </a:r>
            <a:r>
              <a:rPr lang="en-US" altLang="ja-JP" dirty="0" smtClean="0"/>
              <a:t>A</a:t>
            </a:r>
            <a:r>
              <a:rPr lang="ja-JP" altLang="en-US" dirty="0" smtClean="0"/>
              <a:t>チーム、</a:t>
            </a:r>
            <a:r>
              <a:rPr lang="en-US" altLang="ja-JP" dirty="0" smtClean="0"/>
              <a:t>5</a:t>
            </a:r>
            <a:r>
              <a:rPr lang="ja-JP" altLang="en-US" dirty="0" smtClean="0"/>
              <a:t>月</a:t>
            </a:r>
            <a:r>
              <a:rPr lang="en-US" altLang="ja-JP" dirty="0" smtClean="0"/>
              <a:t>6</a:t>
            </a:r>
            <a:r>
              <a:rPr lang="ja-JP" altLang="en-US" dirty="0" smtClean="0"/>
              <a:t>月</a:t>
            </a:r>
            <a:r>
              <a:rPr lang="en-US" altLang="ja-JP" dirty="0" smtClean="0"/>
              <a:t>7</a:t>
            </a:r>
            <a:r>
              <a:rPr lang="ja-JP" altLang="en-US" dirty="0" smtClean="0"/>
              <a:t>月は</a:t>
            </a:r>
            <a:r>
              <a:rPr lang="en-US" altLang="ja-JP" dirty="0" smtClean="0"/>
              <a:t>B</a:t>
            </a:r>
            <a:r>
              <a:rPr lang="ja-JP" altLang="en-US" dirty="0" smtClean="0"/>
              <a:t>チームでした。</a:t>
            </a:r>
            <a:endParaRPr lang="en-US" altLang="ja-JP" dirty="0"/>
          </a:p>
          <a:p>
            <a:r>
              <a:rPr lang="ja-JP" altLang="en-US" dirty="0" smtClean="0"/>
              <a:t>・</a:t>
            </a:r>
            <a:r>
              <a:rPr lang="ja-JP" altLang="en-US" dirty="0"/>
              <a:t>佐藤</a:t>
            </a:r>
            <a:r>
              <a:rPr lang="ja-JP" altLang="en-US" dirty="0" smtClean="0"/>
              <a:t>さんの累計数字は</a:t>
            </a:r>
            <a:r>
              <a:rPr lang="en-US" altLang="ja-JP" dirty="0" smtClean="0"/>
              <a:t>2</a:t>
            </a:r>
            <a:r>
              <a:rPr lang="ja-JP" altLang="en-US" dirty="0" smtClean="0"/>
              <a:t>月～</a:t>
            </a:r>
            <a:r>
              <a:rPr lang="en-US" altLang="ja-JP" dirty="0" smtClean="0"/>
              <a:t>7</a:t>
            </a:r>
            <a:r>
              <a:rPr lang="ja-JP" altLang="en-US" dirty="0" smtClean="0"/>
              <a:t>月の</a:t>
            </a:r>
            <a:r>
              <a:rPr lang="en-US" altLang="ja-JP" dirty="0" smtClean="0"/>
              <a:t>6</a:t>
            </a:r>
            <a:r>
              <a:rPr lang="ja-JP" altLang="en-US" dirty="0" smtClean="0"/>
              <a:t>カ月間のトータル数字で問題無し。</a:t>
            </a:r>
            <a:endParaRPr lang="en-US" altLang="ja-JP" dirty="0" smtClean="0"/>
          </a:p>
          <a:p>
            <a:r>
              <a:rPr lang="ja-JP" altLang="en-US" dirty="0" smtClean="0"/>
              <a:t>・佐藤さんの</a:t>
            </a:r>
            <a:r>
              <a:rPr lang="en-US" altLang="ja-JP" dirty="0"/>
              <a:t>2</a:t>
            </a:r>
            <a:r>
              <a:rPr lang="ja-JP" altLang="en-US" dirty="0"/>
              <a:t>月</a:t>
            </a:r>
            <a:r>
              <a:rPr lang="en-US" altLang="ja-JP" dirty="0"/>
              <a:t>3</a:t>
            </a:r>
            <a:r>
              <a:rPr lang="ja-JP" altLang="en-US" dirty="0"/>
              <a:t>月</a:t>
            </a:r>
            <a:r>
              <a:rPr lang="en-US" altLang="ja-JP" dirty="0"/>
              <a:t>4</a:t>
            </a:r>
            <a:r>
              <a:rPr lang="ja-JP" altLang="en-US" dirty="0" smtClean="0"/>
              <a:t>月の</a:t>
            </a:r>
            <a:r>
              <a:rPr lang="en-US" altLang="ja-JP" dirty="0" smtClean="0"/>
              <a:t>3</a:t>
            </a:r>
            <a:r>
              <a:rPr lang="ja-JP" altLang="en-US" dirty="0" smtClean="0"/>
              <a:t>ヵ月の数字は</a:t>
            </a:r>
            <a:r>
              <a:rPr lang="en-US" altLang="ja-JP" dirty="0" smtClean="0"/>
              <a:t>A</a:t>
            </a:r>
            <a:r>
              <a:rPr lang="ja-JP" altLang="en-US" dirty="0" smtClean="0"/>
              <a:t>班長の数字に加算。</a:t>
            </a:r>
            <a:endParaRPr lang="en-US" altLang="ja-JP" dirty="0" smtClean="0"/>
          </a:p>
          <a:p>
            <a:r>
              <a:rPr lang="ja-JP" altLang="en-US" dirty="0" smtClean="0"/>
              <a:t>・</a:t>
            </a:r>
            <a:r>
              <a:rPr lang="ja-JP" altLang="en-US" dirty="0"/>
              <a:t>佐藤さん</a:t>
            </a:r>
            <a:r>
              <a:rPr lang="ja-JP" altLang="en-US" dirty="0" smtClean="0"/>
              <a:t>の</a:t>
            </a:r>
            <a:r>
              <a:rPr lang="en-US" altLang="ja-JP" dirty="0" smtClean="0"/>
              <a:t>5</a:t>
            </a:r>
            <a:r>
              <a:rPr lang="ja-JP" altLang="en-US" dirty="0" smtClean="0"/>
              <a:t>月</a:t>
            </a:r>
            <a:r>
              <a:rPr lang="en-US" altLang="ja-JP" dirty="0" smtClean="0"/>
              <a:t>6</a:t>
            </a:r>
            <a:r>
              <a:rPr lang="ja-JP" altLang="en-US" dirty="0" smtClean="0"/>
              <a:t>月</a:t>
            </a:r>
            <a:r>
              <a:rPr lang="en-US" altLang="ja-JP" dirty="0" smtClean="0"/>
              <a:t>7</a:t>
            </a:r>
            <a:r>
              <a:rPr lang="ja-JP" altLang="en-US" dirty="0" smtClean="0"/>
              <a:t>月</a:t>
            </a:r>
            <a:r>
              <a:rPr lang="ja-JP" altLang="en-US" dirty="0"/>
              <a:t>の</a:t>
            </a:r>
            <a:r>
              <a:rPr lang="en-US" altLang="ja-JP" dirty="0"/>
              <a:t>3</a:t>
            </a:r>
            <a:r>
              <a:rPr lang="ja-JP" altLang="en-US" dirty="0"/>
              <a:t>ヵ月の数字</a:t>
            </a:r>
            <a:r>
              <a:rPr lang="ja-JP" altLang="en-US" dirty="0" smtClean="0"/>
              <a:t>は</a:t>
            </a:r>
            <a:r>
              <a:rPr lang="en-US" altLang="ja-JP" dirty="0" smtClean="0"/>
              <a:t>B</a:t>
            </a:r>
            <a:r>
              <a:rPr lang="ja-JP" altLang="en-US" dirty="0" smtClean="0"/>
              <a:t>班長</a:t>
            </a:r>
            <a:r>
              <a:rPr lang="ja-JP" altLang="en-US" dirty="0"/>
              <a:t>の数字に加算</a:t>
            </a:r>
            <a:r>
              <a:rPr lang="ja-JP" altLang="en-US" dirty="0" smtClean="0"/>
              <a:t>。</a:t>
            </a:r>
            <a:endParaRPr lang="en-US" altLang="ja-JP" dirty="0" smtClean="0"/>
          </a:p>
          <a:p>
            <a:r>
              <a:rPr lang="ja-JP" altLang="en-US" dirty="0" smtClean="0"/>
              <a:t>・</a:t>
            </a:r>
            <a:r>
              <a:rPr lang="en-US" altLang="ja-JP" dirty="0" smtClean="0"/>
              <a:t>B</a:t>
            </a:r>
            <a:r>
              <a:rPr lang="ja-JP" altLang="en-US" dirty="0" smtClean="0"/>
              <a:t>チームが４月で解散して</a:t>
            </a:r>
            <a:r>
              <a:rPr lang="en-US" altLang="ja-JP" dirty="0" smtClean="0"/>
              <a:t>5</a:t>
            </a:r>
            <a:r>
              <a:rPr lang="ja-JP" altLang="en-US" dirty="0" smtClean="0"/>
              <a:t>月以降は</a:t>
            </a:r>
            <a:r>
              <a:rPr lang="en-US" altLang="ja-JP" dirty="0" smtClean="0"/>
              <a:t>A</a:t>
            </a:r>
            <a:r>
              <a:rPr lang="ja-JP" altLang="en-US" dirty="0" smtClean="0"/>
              <a:t>チームと合併になった場合は</a:t>
            </a:r>
            <a:r>
              <a:rPr lang="en-US" altLang="ja-JP" dirty="0" smtClean="0"/>
              <a:t>2</a:t>
            </a:r>
            <a:r>
              <a:rPr lang="ja-JP" altLang="en-US" dirty="0" smtClean="0"/>
              <a:t>月</a:t>
            </a:r>
            <a:r>
              <a:rPr lang="en-US" altLang="ja-JP" dirty="0" smtClean="0"/>
              <a:t>3</a:t>
            </a:r>
            <a:r>
              <a:rPr lang="ja-JP" altLang="en-US" dirty="0" smtClean="0"/>
              <a:t>月</a:t>
            </a:r>
            <a:r>
              <a:rPr lang="en-US" altLang="ja-JP" dirty="0" smtClean="0"/>
              <a:t>4</a:t>
            </a:r>
            <a:r>
              <a:rPr lang="ja-JP" altLang="en-US" dirty="0" smtClean="0"/>
              <a:t>月の数字も</a:t>
            </a:r>
            <a:r>
              <a:rPr lang="en-US" altLang="ja-JP" dirty="0" smtClean="0"/>
              <a:t>A</a:t>
            </a:r>
            <a:r>
              <a:rPr lang="ja-JP" altLang="en-US" dirty="0" smtClean="0"/>
              <a:t>班長の数字となる。</a:t>
            </a:r>
            <a:endParaRPr lang="en-US" altLang="ja-JP" dirty="0" smtClean="0"/>
          </a:p>
          <a:p>
            <a:endParaRPr lang="en-US" altLang="ja-JP" dirty="0"/>
          </a:p>
          <a:p>
            <a:r>
              <a:rPr lang="ja-JP" altLang="en-US" dirty="0" smtClean="0">
                <a:solidFill>
                  <a:srgbClr val="FF0000"/>
                </a:solidFill>
              </a:rPr>
              <a:t>要約すると常にリアルタイムの単月数字、累計数字、次月以降の予定数字を把握したい。</a:t>
            </a:r>
            <a:endParaRPr lang="en-US" altLang="ja-JP" dirty="0">
              <a:solidFill>
                <a:srgbClr val="FF0000"/>
              </a:solidFill>
            </a:endParaRPr>
          </a:p>
        </p:txBody>
      </p:sp>
    </p:spTree>
    <p:extLst>
      <p:ext uri="{BB962C8B-B14F-4D97-AF65-F5344CB8AC3E}">
        <p14:creationId xmlns:p14="http://schemas.microsoft.com/office/powerpoint/2010/main" val="4148208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集計数字とルール➀</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0" y="335845"/>
            <a:ext cx="9144000" cy="6771084"/>
          </a:xfrm>
          <a:prstGeom prst="rect">
            <a:avLst/>
          </a:prstGeom>
          <a:noFill/>
        </p:spPr>
        <p:txBody>
          <a:bodyPr wrap="square" rtlCol="0">
            <a:spAutoFit/>
          </a:bodyPr>
          <a:lstStyle/>
          <a:p>
            <a:r>
              <a:rPr kumimoji="1" lang="ja-JP" altLang="en-US" sz="1400" dirty="0" smtClean="0">
                <a:latin typeface="HG丸ｺﾞｼｯｸM-PRO" panose="020F0600000000000000" pitchFamily="50" charset="-128"/>
                <a:ea typeface="HG丸ｺﾞｼｯｸM-PRO" panose="020F0600000000000000" pitchFamily="50" charset="-128"/>
              </a:rPr>
              <a:t>◆集計したい数字</a:t>
            </a:r>
            <a:endParaRPr kumimoji="1" lang="en-US" altLang="ja-JP" sz="1400" dirty="0" smtClean="0">
              <a:latin typeface="HG丸ｺﾞｼｯｸM-PRO" panose="020F0600000000000000" pitchFamily="50" charset="-128"/>
              <a:ea typeface="HG丸ｺﾞｼｯｸM-PRO" panose="020F0600000000000000" pitchFamily="50" charset="-128"/>
            </a:endParaRPr>
          </a:p>
          <a:p>
            <a:r>
              <a:rPr kumimoji="1" lang="ja-JP" altLang="en-US" sz="1400" dirty="0" smtClean="0">
                <a:latin typeface="HG丸ｺﾞｼｯｸM-PRO" panose="020F0600000000000000" pitchFamily="50" charset="-128"/>
                <a:ea typeface="HG丸ｺﾞｼｯｸM-PRO" panose="020F0600000000000000" pitchFamily="50" charset="-128"/>
              </a:rPr>
              <a:t>・毎月の営業ポイント</a:t>
            </a:r>
            <a:endParaRPr kumimoji="1" lang="en-US" altLang="ja-JP" sz="1400" dirty="0" smtClean="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kumimoji="1" lang="ja-JP" altLang="en-US" sz="1400" dirty="0" smtClean="0">
                <a:latin typeface="HG丸ｺﾞｼｯｸM-PRO" panose="020F0600000000000000" pitchFamily="50" charset="-128"/>
                <a:ea typeface="HG丸ｺﾞｼｯｸM-PRO" panose="020F0600000000000000" pitchFamily="50" charset="-128"/>
              </a:rPr>
              <a:t>◆前提条件</a:t>
            </a:r>
            <a:endParaRPr kumimoji="1"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・弊社の営業ポイントは１案件に対しての粗利の２倍になります。（</a:t>
            </a:r>
            <a:r>
              <a:rPr lang="en-US" altLang="ja-JP" sz="1400" dirty="0" smtClean="0">
                <a:latin typeface="HG丸ｺﾞｼｯｸM-PRO" panose="020F0600000000000000" pitchFamily="50" charset="-128"/>
                <a:ea typeface="HG丸ｺﾞｼｯｸM-PRO" panose="020F0600000000000000" pitchFamily="50" charset="-128"/>
              </a:rPr>
              <a:t>A</a:t>
            </a:r>
            <a:r>
              <a:rPr lang="ja-JP" altLang="en-US" sz="1400" dirty="0" smtClean="0">
                <a:latin typeface="HG丸ｺﾞｼｯｸM-PRO" panose="020F0600000000000000" pitchFamily="50" charset="-128"/>
                <a:ea typeface="HG丸ｺﾞｼｯｸM-PRO" panose="020F0600000000000000" pitchFamily="50" charset="-128"/>
              </a:rPr>
              <a:t>邸にて</a:t>
            </a:r>
            <a:r>
              <a:rPr lang="en-US" altLang="ja-JP" sz="1400" dirty="0" smtClean="0">
                <a:latin typeface="HG丸ｺﾞｼｯｸM-PRO" panose="020F0600000000000000" pitchFamily="50" charset="-128"/>
                <a:ea typeface="HG丸ｺﾞｼｯｸM-PRO" panose="020F0600000000000000" pitchFamily="50" charset="-128"/>
              </a:rPr>
              <a:t>1000</a:t>
            </a:r>
            <a:r>
              <a:rPr lang="ja-JP" altLang="en-US" sz="1400" dirty="0" smtClean="0">
                <a:latin typeface="HG丸ｺﾞｼｯｸM-PRO" panose="020F0600000000000000" pitchFamily="50" charset="-128"/>
                <a:ea typeface="HG丸ｺﾞｼｯｸM-PRO" panose="020F0600000000000000" pitchFamily="50" charset="-128"/>
              </a:rPr>
              <a:t>万の工事の契約が決まる。原価は</a:t>
            </a:r>
            <a:r>
              <a:rPr lang="en-US" altLang="ja-JP" sz="1400" dirty="0" smtClean="0">
                <a:latin typeface="HG丸ｺﾞｼｯｸM-PRO" panose="020F0600000000000000" pitchFamily="50" charset="-128"/>
                <a:ea typeface="HG丸ｺﾞｼｯｸM-PRO" panose="020F0600000000000000" pitchFamily="50" charset="-128"/>
              </a:rPr>
              <a:t>700</a:t>
            </a:r>
            <a:r>
              <a:rPr lang="ja-JP" altLang="en-US" sz="1400" dirty="0" smtClean="0">
                <a:latin typeface="HG丸ｺﾞｼｯｸM-PRO" panose="020F0600000000000000" pitchFamily="50" charset="-128"/>
                <a:ea typeface="HG丸ｺﾞｼｯｸM-PRO" panose="020F0600000000000000" pitchFamily="50" charset="-128"/>
              </a:rPr>
              <a:t>万。粗利は</a:t>
            </a:r>
            <a:r>
              <a:rPr lang="en-US" altLang="ja-JP" sz="1400" dirty="0" smtClean="0">
                <a:latin typeface="HG丸ｺﾞｼｯｸM-PRO" panose="020F0600000000000000" pitchFamily="50" charset="-128"/>
                <a:ea typeface="HG丸ｺﾞｼｯｸM-PRO" panose="020F0600000000000000" pitchFamily="50" charset="-128"/>
              </a:rPr>
              <a:t>300</a:t>
            </a:r>
            <a:r>
              <a:rPr lang="ja-JP" altLang="en-US" sz="1400" dirty="0" smtClean="0">
                <a:latin typeface="HG丸ｺﾞｼｯｸM-PRO" panose="020F0600000000000000" pitchFamily="50" charset="-128"/>
                <a:ea typeface="HG丸ｺﾞｼｯｸM-PRO" panose="020F0600000000000000" pitchFamily="50" charset="-128"/>
              </a:rPr>
              <a:t>万。営業ポイントは</a:t>
            </a:r>
            <a:r>
              <a:rPr lang="en-US" altLang="ja-JP" sz="1400" dirty="0" smtClean="0">
                <a:latin typeface="HG丸ｺﾞｼｯｸM-PRO" panose="020F0600000000000000" pitchFamily="50" charset="-128"/>
                <a:ea typeface="HG丸ｺﾞｼｯｸM-PRO" panose="020F0600000000000000" pitchFamily="50" charset="-128"/>
              </a:rPr>
              <a:t>600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en-US" altLang="ja-JP" sz="1400" dirty="0" smtClean="0">
                <a:latin typeface="HG丸ｺﾞｼｯｸM-PRO" panose="020F0600000000000000" pitchFamily="50" charset="-128"/>
                <a:ea typeface="HG丸ｺﾞｼｯｸM-PRO" panose="020F0600000000000000" pitchFamily="50" charset="-128"/>
              </a:rPr>
              <a:t>)</a:t>
            </a:r>
          </a:p>
          <a:p>
            <a:r>
              <a:rPr lang="ja-JP" altLang="en-US" sz="1400" dirty="0" smtClean="0">
                <a:latin typeface="HG丸ｺﾞｼｯｸM-PRO" panose="020F0600000000000000" pitchFamily="50" charset="-128"/>
                <a:ea typeface="HG丸ｺﾞｼｯｸM-PRO" panose="020F0600000000000000" pitchFamily="50" charset="-128"/>
              </a:rPr>
              <a:t>・弊社はチーム営業なので</a:t>
            </a:r>
            <a:r>
              <a:rPr lang="ja-JP" altLang="en-US" sz="1400" dirty="0">
                <a:latin typeface="HG丸ｺﾞｼｯｸM-PRO" panose="020F0600000000000000" pitchFamily="50" charset="-128"/>
                <a:ea typeface="HG丸ｺﾞｼｯｸM-PRO" panose="020F0600000000000000" pitchFamily="50" charset="-128"/>
              </a:rPr>
              <a:t>全</a:t>
            </a:r>
            <a:r>
              <a:rPr lang="ja-JP" altLang="en-US" sz="1400" dirty="0" smtClean="0">
                <a:latin typeface="HG丸ｺﾞｼｯｸM-PRO" panose="020F0600000000000000" pitchFamily="50" charset="-128"/>
                <a:ea typeface="HG丸ｺﾞｼｯｸM-PRO" panose="020F0600000000000000" pitchFamily="50" charset="-128"/>
              </a:rPr>
              <a:t>ての案件を複数名で手掛けます。それぞれの役割に分配率があり、担った役割によってそれに応じた分配が計上される。（上記の</a:t>
            </a:r>
            <a:r>
              <a:rPr lang="en-US" altLang="ja-JP" sz="1400" dirty="0" smtClean="0">
                <a:latin typeface="HG丸ｺﾞｼｯｸM-PRO" panose="020F0600000000000000" pitchFamily="50" charset="-128"/>
                <a:ea typeface="HG丸ｺﾞｼｯｸM-PRO" panose="020F0600000000000000" pitchFamily="50" charset="-128"/>
              </a:rPr>
              <a:t>A</a:t>
            </a:r>
            <a:r>
              <a:rPr lang="ja-JP" altLang="en-US" sz="1400" dirty="0" smtClean="0">
                <a:latin typeface="HG丸ｺﾞｼｯｸM-PRO" panose="020F0600000000000000" pitchFamily="50" charset="-128"/>
                <a:ea typeface="HG丸ｺﾞｼｯｸM-PRO" panose="020F0600000000000000" pitchFamily="50" charset="-128"/>
              </a:rPr>
              <a:t>邸の場合、</a:t>
            </a:r>
            <a:r>
              <a:rPr lang="en-US" altLang="ja-JP" sz="1400" dirty="0" smtClean="0">
                <a:latin typeface="HG丸ｺﾞｼｯｸM-PRO" panose="020F0600000000000000" pitchFamily="50" charset="-128"/>
                <a:ea typeface="HG丸ｺﾞｼｯｸM-PRO" panose="020F0600000000000000" pitchFamily="50" charset="-128"/>
              </a:rPr>
              <a:t>B</a:t>
            </a:r>
            <a:r>
              <a:rPr lang="ja-JP" altLang="en-US" sz="1400" dirty="0" err="1" smtClean="0">
                <a:latin typeface="HG丸ｺﾞｼｯｸM-PRO" panose="020F0600000000000000" pitchFamily="50" charset="-128"/>
                <a:ea typeface="HG丸ｺﾞｼｯｸM-PRO" panose="020F0600000000000000" pitchFamily="50" charset="-128"/>
              </a:rPr>
              <a:t>さんは</a:t>
            </a:r>
            <a:r>
              <a:rPr lang="ja-JP" altLang="en-US" sz="1400" dirty="0" smtClean="0">
                <a:latin typeface="HG丸ｺﾞｼｯｸM-PRO" panose="020F0600000000000000" pitchFamily="50" charset="-128"/>
                <a:ea typeface="HG丸ｺﾞｼｯｸM-PRO" panose="020F0600000000000000" pitchFamily="50" charset="-128"/>
              </a:rPr>
              <a:t>営業担当で</a:t>
            </a:r>
            <a:r>
              <a:rPr lang="en-US" altLang="ja-JP" sz="1400" dirty="0" smtClean="0">
                <a:latin typeface="HG丸ｺﾞｼｯｸM-PRO" panose="020F0600000000000000" pitchFamily="50" charset="-128"/>
                <a:ea typeface="HG丸ｺﾞｼｯｸM-PRO" panose="020F0600000000000000" pitchFamily="50" charset="-128"/>
              </a:rPr>
              <a:t>20%(120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err="1" smtClean="0">
                <a:latin typeface="HG丸ｺﾞｼｯｸM-PRO" panose="020F0600000000000000" pitchFamily="50" charset="-128"/>
                <a:ea typeface="HG丸ｺﾞｼｯｸM-PRO" panose="020F0600000000000000" pitchFamily="50" charset="-128"/>
              </a:rPr>
              <a:t>、</a:t>
            </a:r>
            <a:r>
              <a:rPr lang="en-US" altLang="ja-JP" sz="1400" dirty="0" smtClean="0">
                <a:latin typeface="HG丸ｺﾞｼｯｸM-PRO" panose="020F0600000000000000" pitchFamily="50" charset="-128"/>
                <a:ea typeface="HG丸ｺﾞｼｯｸM-PRO" panose="020F0600000000000000" pitchFamily="50" charset="-128"/>
              </a:rPr>
              <a:t>C</a:t>
            </a:r>
            <a:r>
              <a:rPr lang="ja-JP" altLang="en-US" sz="1400" dirty="0" err="1" smtClean="0">
                <a:latin typeface="HG丸ｺﾞｼｯｸM-PRO" panose="020F0600000000000000" pitchFamily="50" charset="-128"/>
                <a:ea typeface="HG丸ｺﾞｼｯｸM-PRO" panose="020F0600000000000000" pitchFamily="50" charset="-128"/>
              </a:rPr>
              <a:t>さんは</a:t>
            </a:r>
            <a:r>
              <a:rPr lang="ja-JP" altLang="en-US" sz="1400" dirty="0" smtClean="0">
                <a:latin typeface="HG丸ｺﾞｼｯｸM-PRO" panose="020F0600000000000000" pitchFamily="50" charset="-128"/>
                <a:ea typeface="HG丸ｺﾞｼｯｸM-PRO" panose="020F0600000000000000" pitchFamily="50" charset="-128"/>
              </a:rPr>
              <a:t>図面作成で</a:t>
            </a:r>
            <a:r>
              <a:rPr lang="en-US" altLang="ja-JP" sz="1400" dirty="0" smtClean="0">
                <a:latin typeface="HG丸ｺﾞｼｯｸM-PRO" panose="020F0600000000000000" pitchFamily="50" charset="-128"/>
                <a:ea typeface="HG丸ｺﾞｼｯｸM-PRO" panose="020F0600000000000000" pitchFamily="50" charset="-128"/>
              </a:rPr>
              <a:t>15%(90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err="1" smtClean="0">
                <a:latin typeface="HG丸ｺﾞｼｯｸM-PRO" panose="020F0600000000000000" pitchFamily="50" charset="-128"/>
                <a:ea typeface="HG丸ｺﾞｼｯｸM-PRO" panose="020F0600000000000000" pitchFamily="50" charset="-128"/>
              </a:rPr>
              <a:t>、</a:t>
            </a:r>
            <a:r>
              <a:rPr lang="en-US" altLang="ja-JP" sz="1400" dirty="0" smtClean="0">
                <a:latin typeface="HG丸ｺﾞｼｯｸM-PRO" panose="020F0600000000000000" pitchFamily="50" charset="-128"/>
                <a:ea typeface="HG丸ｺﾞｼｯｸM-PRO" panose="020F0600000000000000" pitchFamily="50" charset="-128"/>
              </a:rPr>
              <a:t>D</a:t>
            </a:r>
            <a:r>
              <a:rPr lang="ja-JP" altLang="en-US" sz="1400" dirty="0" err="1" smtClean="0">
                <a:latin typeface="HG丸ｺﾞｼｯｸM-PRO" panose="020F0600000000000000" pitchFamily="50" charset="-128"/>
                <a:ea typeface="HG丸ｺﾞｼｯｸM-PRO" panose="020F0600000000000000" pitchFamily="50" charset="-128"/>
              </a:rPr>
              <a:t>さんは</a:t>
            </a:r>
            <a:r>
              <a:rPr lang="ja-JP" altLang="en-US" sz="1400" dirty="0" smtClean="0">
                <a:latin typeface="HG丸ｺﾞｼｯｸM-PRO" panose="020F0600000000000000" pitchFamily="50" charset="-128"/>
                <a:ea typeface="HG丸ｺﾞｼｯｸM-PRO" panose="020F0600000000000000" pitchFamily="50" charset="-128"/>
              </a:rPr>
              <a:t>現場管理で</a:t>
            </a:r>
            <a:r>
              <a:rPr lang="en-US" altLang="ja-JP" sz="1400" dirty="0" smtClean="0">
                <a:latin typeface="HG丸ｺﾞｼｯｸM-PRO" panose="020F0600000000000000" pitchFamily="50" charset="-128"/>
                <a:ea typeface="HG丸ｺﾞｼｯｸM-PRO" panose="020F0600000000000000" pitchFamily="50" charset="-128"/>
              </a:rPr>
              <a:t>35%(350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err="1" smtClean="0">
                <a:latin typeface="HG丸ｺﾞｼｯｸM-PRO" panose="020F0600000000000000" pitchFamily="50" charset="-128"/>
                <a:ea typeface="HG丸ｺﾞｼｯｸM-PRO" panose="020F0600000000000000" pitchFamily="50" charset="-128"/>
              </a:rPr>
              <a:t>、</a:t>
            </a:r>
            <a:r>
              <a:rPr lang="en-US" altLang="ja-JP" sz="1400" dirty="0" smtClean="0">
                <a:latin typeface="HG丸ｺﾞｼｯｸM-PRO" panose="020F0600000000000000" pitchFamily="50" charset="-128"/>
                <a:ea typeface="HG丸ｺﾞｼｯｸM-PRO" panose="020F0600000000000000" pitchFamily="50" charset="-128"/>
              </a:rPr>
              <a:t>E</a:t>
            </a:r>
            <a:r>
              <a:rPr lang="ja-JP" altLang="en-US" sz="1400" dirty="0" err="1" smtClean="0">
                <a:latin typeface="HG丸ｺﾞｼｯｸM-PRO" panose="020F0600000000000000" pitchFamily="50" charset="-128"/>
                <a:ea typeface="HG丸ｺﾞｼｯｸM-PRO" panose="020F0600000000000000" pitchFamily="50" charset="-128"/>
              </a:rPr>
              <a:t>さんは</a:t>
            </a:r>
            <a:r>
              <a:rPr lang="ja-JP" altLang="en-US" sz="1400" dirty="0">
                <a:latin typeface="HG丸ｺﾞｼｯｸM-PRO" panose="020F0600000000000000" pitchFamily="50" charset="-128"/>
                <a:ea typeface="HG丸ｺﾞｼｯｸM-PRO" panose="020F0600000000000000" pitchFamily="50" charset="-128"/>
              </a:rPr>
              <a:t>設計</a:t>
            </a:r>
            <a:r>
              <a:rPr lang="ja-JP" altLang="en-US" sz="1400" dirty="0" smtClean="0">
                <a:latin typeface="HG丸ｺﾞｼｯｸM-PRO" panose="020F0600000000000000" pitchFamily="50" charset="-128"/>
                <a:ea typeface="HG丸ｺﾞｼｯｸM-PRO" panose="020F0600000000000000" pitchFamily="50" charset="-128"/>
              </a:rPr>
              <a:t>監理で</a:t>
            </a:r>
            <a:r>
              <a:rPr lang="en-US" altLang="ja-JP" sz="1400" dirty="0" smtClean="0">
                <a:latin typeface="HG丸ｺﾞｼｯｸM-PRO" panose="020F0600000000000000" pitchFamily="50" charset="-128"/>
                <a:ea typeface="HG丸ｺﾞｼｯｸM-PRO" panose="020F0600000000000000" pitchFamily="50" charset="-128"/>
              </a:rPr>
              <a:t>30</a:t>
            </a:r>
            <a:r>
              <a:rPr lang="ja-JP" altLang="en-US" sz="1400" dirty="0" smtClean="0">
                <a:latin typeface="HG丸ｺﾞｼｯｸM-PRO" panose="020F0600000000000000" pitchFamily="50" charset="-128"/>
                <a:ea typeface="HG丸ｺﾞｼｯｸM-PRO" panose="020F0600000000000000" pitchFamily="50" charset="-128"/>
              </a:rPr>
              <a:t>％</a:t>
            </a:r>
            <a:r>
              <a:rPr lang="en-US" altLang="ja-JP" sz="1400" dirty="0" smtClean="0">
                <a:latin typeface="HG丸ｺﾞｼｯｸM-PRO" panose="020F0600000000000000" pitchFamily="50" charset="-128"/>
                <a:ea typeface="HG丸ｺﾞｼｯｸM-PRO" panose="020F0600000000000000" pitchFamily="50" charset="-128"/>
              </a:rPr>
              <a:t>(180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がそれぞれに計上される。</a:t>
            </a:r>
            <a:endParaRPr lang="en-US" altLang="ja-JP" sz="1400" dirty="0" smtClean="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kumimoji="1" lang="ja-JP" altLang="en-US" sz="1400" dirty="0" smtClean="0">
                <a:latin typeface="HG丸ｺﾞｼｯｸM-PRO" panose="020F0600000000000000" pitchFamily="50" charset="-128"/>
                <a:ea typeface="HG丸ｺﾞｼｯｸM-PRO" panose="020F0600000000000000" pitchFamily="50" charset="-128"/>
              </a:rPr>
              <a:t>◆計上タイミング</a:t>
            </a:r>
            <a:endParaRPr kumimoji="1" lang="en-US" altLang="ja-JP" sz="1400" dirty="0" smtClean="0">
              <a:latin typeface="HG丸ｺﾞｼｯｸM-PRO" panose="020F0600000000000000" pitchFamily="50" charset="-128"/>
              <a:ea typeface="HG丸ｺﾞｼｯｸM-PRO" panose="020F0600000000000000" pitchFamily="50" charset="-128"/>
            </a:endParaRPr>
          </a:p>
          <a:p>
            <a:r>
              <a:rPr kumimoji="1" lang="ja-JP" altLang="en-US" sz="1400" dirty="0" smtClean="0">
                <a:latin typeface="HG丸ｺﾞｼｯｸM-PRO" panose="020F0600000000000000" pitchFamily="50" charset="-128"/>
                <a:ea typeface="HG丸ｺﾞｼｯｸM-PRO" panose="020F0600000000000000" pitchFamily="50" charset="-128"/>
              </a:rPr>
              <a:t>・計上タイミングは２種類あります。</a:t>
            </a:r>
            <a:endParaRPr kumimoji="1"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・契約時と入金時になります。それぞれ別々の観点から毎月２種類の成績を発表しています。</a:t>
            </a:r>
            <a:endParaRPr lang="en-US" altLang="ja-JP" sz="1400" dirty="0" smtClean="0">
              <a:latin typeface="HG丸ｺﾞｼｯｸM-PRO" panose="020F0600000000000000" pitchFamily="50" charset="-128"/>
              <a:ea typeface="HG丸ｺﾞｼｯｸM-PRO" panose="020F06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◆契約時（契約ベース）</a:t>
            </a:r>
            <a:endParaRPr lang="en-US" altLang="ja-JP" sz="1400" dirty="0" smtClean="0">
              <a:latin typeface="HG丸ｺﾞｼｯｸM-PRO" panose="020F0600000000000000" pitchFamily="50" charset="-128"/>
              <a:ea typeface="HG丸ｺﾞｼｯｸM-PRO" panose="020F0600000000000000" pitchFamily="50" charset="-128"/>
            </a:endParaRPr>
          </a:p>
          <a:p>
            <a:r>
              <a:rPr kumimoji="1" lang="ja-JP" altLang="en-US" sz="1400" dirty="0" smtClean="0">
                <a:latin typeface="HG丸ｺﾞｼｯｸM-PRO" panose="020F0600000000000000" pitchFamily="50" charset="-128"/>
                <a:ea typeface="HG丸ｺﾞｼｯｸM-PRO" panose="020F0600000000000000" pitchFamily="50" charset="-128"/>
              </a:rPr>
              <a:t>・契約書を総務部に提出して総務部が</a:t>
            </a:r>
            <a:r>
              <a:rPr lang="en-US" altLang="ja-JP" sz="1400" dirty="0">
                <a:latin typeface="HG丸ｺﾞｼｯｸM-PRO" panose="020F0600000000000000" pitchFamily="50" charset="-128"/>
                <a:ea typeface="HG丸ｺﾞｼｯｸM-PRO" panose="020F0600000000000000" pitchFamily="50" charset="-128"/>
              </a:rPr>
              <a:t>Excel</a:t>
            </a:r>
            <a:r>
              <a:rPr lang="ja-JP" altLang="en-US" sz="1400" dirty="0" smtClean="0">
                <a:latin typeface="HG丸ｺﾞｼｯｸM-PRO" panose="020F0600000000000000" pitchFamily="50" charset="-128"/>
                <a:ea typeface="HG丸ｺﾞｼｯｸM-PRO" panose="020F0600000000000000" pitchFamily="50" charset="-128"/>
              </a:rPr>
              <a:t>に手入力。</a:t>
            </a:r>
            <a:endParaRPr lang="en-US" altLang="ja-JP" sz="1400" dirty="0" smtClean="0">
              <a:latin typeface="HG丸ｺﾞｼｯｸM-PRO" panose="020F0600000000000000" pitchFamily="50" charset="-128"/>
              <a:ea typeface="HG丸ｺﾞｼｯｸM-PRO" panose="020F0600000000000000" pitchFamily="50" charset="-128"/>
            </a:endParaRPr>
          </a:p>
          <a:p>
            <a:r>
              <a:rPr kumimoji="1" lang="en-US" altLang="ja-JP" sz="1400" dirty="0" smtClean="0">
                <a:latin typeface="HG丸ｺﾞｼｯｸM-PRO" panose="020F0600000000000000" pitchFamily="50" charset="-128"/>
                <a:ea typeface="HG丸ｺﾞｼｯｸM-PRO" panose="020F0600000000000000" pitchFamily="50" charset="-128"/>
              </a:rPr>
              <a:t>(5</a:t>
            </a:r>
            <a:r>
              <a:rPr kumimoji="1" lang="ja-JP" altLang="en-US" sz="1400" dirty="0" smtClean="0">
                <a:latin typeface="HG丸ｺﾞｼｯｸM-PRO" panose="020F0600000000000000" pitchFamily="50" charset="-128"/>
                <a:ea typeface="HG丸ｺﾞｼｯｸM-PRO" panose="020F0600000000000000" pitchFamily="50" charset="-128"/>
              </a:rPr>
              <a:t>月</a:t>
            </a:r>
            <a:r>
              <a:rPr kumimoji="1" lang="en-US" altLang="ja-JP" sz="1400" dirty="0" smtClean="0">
                <a:latin typeface="HG丸ｺﾞｼｯｸM-PRO" panose="020F0600000000000000" pitchFamily="50" charset="-128"/>
                <a:ea typeface="HG丸ｺﾞｼｯｸM-PRO" panose="020F0600000000000000" pitchFamily="50" charset="-128"/>
              </a:rPr>
              <a:t>1</a:t>
            </a:r>
            <a:r>
              <a:rPr kumimoji="1" lang="ja-JP" altLang="en-US" sz="1400" dirty="0" smtClean="0">
                <a:latin typeface="HG丸ｺﾞｼｯｸM-PRO" panose="020F0600000000000000" pitchFamily="50" charset="-128"/>
                <a:ea typeface="HG丸ｺﾞｼｯｸM-PRO" panose="020F0600000000000000" pitchFamily="50" charset="-128"/>
              </a:rPr>
              <a:t>日に</a:t>
            </a:r>
            <a:r>
              <a:rPr kumimoji="1" lang="en-US" altLang="ja-JP" sz="1400" dirty="0" smtClean="0">
                <a:latin typeface="HG丸ｺﾞｼｯｸM-PRO" panose="020F0600000000000000" pitchFamily="50" charset="-128"/>
                <a:ea typeface="HG丸ｺﾞｼｯｸM-PRO" panose="020F0600000000000000" pitchFamily="50" charset="-128"/>
              </a:rPr>
              <a:t>A</a:t>
            </a:r>
            <a:r>
              <a:rPr kumimoji="1" lang="ja-JP" altLang="en-US" sz="1400" dirty="0" smtClean="0">
                <a:latin typeface="HG丸ｺﾞｼｯｸM-PRO" panose="020F0600000000000000" pitchFamily="50" charset="-128"/>
                <a:ea typeface="HG丸ｺﾞｼｯｸM-PRO" panose="020F0600000000000000" pitchFamily="50" charset="-128"/>
              </a:rPr>
              <a:t>邸の契約が決ま</a:t>
            </a:r>
            <a:r>
              <a:rPr lang="ja-JP" altLang="en-US" sz="1400" dirty="0" smtClean="0">
                <a:latin typeface="HG丸ｺﾞｼｯｸM-PRO" panose="020F0600000000000000" pitchFamily="50" charset="-128"/>
                <a:ea typeface="HG丸ｺﾞｼｯｸM-PRO" panose="020F0600000000000000" pitchFamily="50" charset="-128"/>
              </a:rPr>
              <a:t>る。原価</a:t>
            </a:r>
            <a:r>
              <a:rPr lang="ja-JP" altLang="en-US" sz="1400" dirty="0">
                <a:latin typeface="HG丸ｺﾞｼｯｸM-PRO" panose="020F0600000000000000" pitchFamily="50" charset="-128"/>
                <a:ea typeface="HG丸ｺﾞｼｯｸM-PRO" panose="020F0600000000000000" pitchFamily="50" charset="-128"/>
              </a:rPr>
              <a:t>は</a:t>
            </a:r>
            <a:r>
              <a:rPr lang="en-US" altLang="ja-JP" sz="1400" dirty="0">
                <a:latin typeface="HG丸ｺﾞｼｯｸM-PRO" panose="020F0600000000000000" pitchFamily="50" charset="-128"/>
                <a:ea typeface="HG丸ｺﾞｼｯｸM-PRO" panose="020F0600000000000000" pitchFamily="50" charset="-128"/>
              </a:rPr>
              <a:t>700</a:t>
            </a:r>
            <a:r>
              <a:rPr lang="ja-JP" altLang="en-US" sz="1400" dirty="0">
                <a:latin typeface="HG丸ｺﾞｼｯｸM-PRO" panose="020F0600000000000000" pitchFamily="50" charset="-128"/>
                <a:ea typeface="HG丸ｺﾞｼｯｸM-PRO" panose="020F0600000000000000" pitchFamily="50" charset="-128"/>
              </a:rPr>
              <a:t>万。粗利は</a:t>
            </a:r>
            <a:r>
              <a:rPr lang="en-US" altLang="ja-JP" sz="1400" dirty="0">
                <a:latin typeface="HG丸ｺﾞｼｯｸM-PRO" panose="020F0600000000000000" pitchFamily="50" charset="-128"/>
                <a:ea typeface="HG丸ｺﾞｼｯｸM-PRO" panose="020F0600000000000000" pitchFamily="50" charset="-128"/>
              </a:rPr>
              <a:t>300</a:t>
            </a:r>
            <a:r>
              <a:rPr lang="ja-JP" altLang="en-US" sz="1400" dirty="0">
                <a:latin typeface="HG丸ｺﾞｼｯｸM-PRO" panose="020F0600000000000000" pitchFamily="50" charset="-128"/>
                <a:ea typeface="HG丸ｺﾞｼｯｸM-PRO" panose="020F0600000000000000" pitchFamily="50" charset="-128"/>
              </a:rPr>
              <a:t>万。営業ポイントは</a:t>
            </a:r>
            <a:r>
              <a:rPr lang="en-US" altLang="ja-JP" sz="1400" dirty="0">
                <a:latin typeface="HG丸ｺﾞｼｯｸM-PRO" panose="020F0600000000000000" pitchFamily="50" charset="-128"/>
                <a:ea typeface="HG丸ｺﾞｼｯｸM-PRO" panose="020F0600000000000000" pitchFamily="50" charset="-128"/>
              </a:rPr>
              <a:t>600</a:t>
            </a:r>
            <a:r>
              <a:rPr lang="ja-JP" altLang="en-US" sz="1400" dirty="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ja-JP" altLang="en-US" sz="1400" dirty="0" err="1" smtClean="0">
                <a:latin typeface="HG丸ｺﾞｼｯｸM-PRO" panose="020F0600000000000000" pitchFamily="50" charset="-128"/>
                <a:ea typeface="HG丸ｺﾞｼｯｸM-PRO" panose="020F0600000000000000" pitchFamily="50" charset="-128"/>
              </a:rPr>
              <a:t>。</a:t>
            </a:r>
            <a:r>
              <a:rPr lang="en-US" altLang="ja-JP" sz="1400" dirty="0" smtClean="0">
                <a:latin typeface="HG丸ｺﾞｼｯｸM-PRO" panose="020F0600000000000000" pitchFamily="50" charset="-128"/>
                <a:ea typeface="HG丸ｺﾞｼｯｸM-PRO" panose="020F0600000000000000" pitchFamily="50" charset="-128"/>
              </a:rPr>
              <a:t>5</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smtClean="0">
                <a:latin typeface="HG丸ｺﾞｼｯｸM-PRO" panose="020F0600000000000000" pitchFamily="50" charset="-128"/>
                <a:ea typeface="HG丸ｺﾞｼｯｸM-PRO" panose="020F0600000000000000" pitchFamily="50" charset="-128"/>
              </a:rPr>
              <a:t>1</a:t>
            </a:r>
            <a:r>
              <a:rPr lang="ja-JP" altLang="en-US" sz="1400" dirty="0" smtClean="0">
                <a:latin typeface="HG丸ｺﾞｼｯｸM-PRO" panose="020F0600000000000000" pitchFamily="50" charset="-128"/>
                <a:ea typeface="HG丸ｺﾞｼｯｸM-PRO" panose="020F0600000000000000" pitchFamily="50" charset="-128"/>
              </a:rPr>
              <a:t>日に</a:t>
            </a:r>
            <a:r>
              <a:rPr lang="en-US" altLang="ja-JP" sz="1400" dirty="0" smtClean="0">
                <a:latin typeface="HG丸ｺﾞｼｯｸM-PRO" panose="020F0600000000000000" pitchFamily="50" charset="-128"/>
                <a:ea typeface="HG丸ｺﾞｼｯｸM-PRO" panose="020F0600000000000000" pitchFamily="50" charset="-128"/>
              </a:rPr>
              <a:t>600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ja-JP" altLang="en-US" sz="1400" dirty="0" smtClean="0">
                <a:latin typeface="HG丸ｺﾞｼｯｸM-PRO" panose="020F0600000000000000" pitchFamily="50" charset="-128"/>
                <a:ea typeface="HG丸ｺﾞｼｯｸM-PRO" panose="020F0600000000000000" pitchFamily="50" charset="-128"/>
              </a:rPr>
              <a:t>をそれぞれの分配率でそれぞれの社員へ成績計上する。）</a:t>
            </a:r>
            <a:endParaRPr lang="en-US" altLang="ja-JP" sz="1400" dirty="0" smtClean="0">
              <a:latin typeface="HG丸ｺﾞｼｯｸM-PRO" panose="020F0600000000000000" pitchFamily="50" charset="-128"/>
              <a:ea typeface="HG丸ｺﾞｼｯｸM-PRO" panose="020F06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1400" dirty="0" smtClean="0">
                <a:latin typeface="HG丸ｺﾞｼｯｸM-PRO" panose="020F0600000000000000" pitchFamily="50" charset="-128"/>
                <a:ea typeface="HG丸ｺﾞｼｯｸM-PRO" panose="020F0600000000000000" pitchFamily="50" charset="-128"/>
              </a:rPr>
              <a:t>◆入金時（入金ベース）</a:t>
            </a:r>
            <a:endParaRPr kumimoji="1"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・入金が入った時点で全額に対しての入金額の比率分成績を計上する。</a:t>
            </a:r>
            <a:endParaRPr lang="en-US" altLang="ja-JP" sz="1400" dirty="0" smtClean="0">
              <a:latin typeface="HG丸ｺﾞｼｯｸM-PRO" panose="020F0600000000000000" pitchFamily="50" charset="-128"/>
              <a:ea typeface="HG丸ｺﾞｼｯｸM-PRO" panose="020F0600000000000000" pitchFamily="50" charset="-128"/>
            </a:endParaRPr>
          </a:p>
          <a:p>
            <a:r>
              <a:rPr lang="en-US" altLang="ja-JP" sz="1400" dirty="0" smtClean="0">
                <a:latin typeface="HG丸ｺﾞｼｯｸM-PRO" panose="020F0600000000000000" pitchFamily="50" charset="-128"/>
                <a:ea typeface="HG丸ｺﾞｼｯｸM-PRO" panose="020F0600000000000000" pitchFamily="50" charset="-128"/>
              </a:rPr>
              <a:t>5</a:t>
            </a:r>
            <a:r>
              <a:rPr lang="ja-JP" altLang="en-US" sz="1400" dirty="0">
                <a:latin typeface="HG丸ｺﾞｼｯｸM-PRO" panose="020F0600000000000000" pitchFamily="50" charset="-128"/>
                <a:ea typeface="HG丸ｺﾞｼｯｸM-PRO" panose="020F0600000000000000" pitchFamily="50" charset="-128"/>
              </a:rPr>
              <a:t>月</a:t>
            </a:r>
            <a:r>
              <a:rPr lang="en-US" altLang="ja-JP" sz="1400" dirty="0">
                <a:latin typeface="HG丸ｺﾞｼｯｸM-PRO" panose="020F0600000000000000" pitchFamily="50" charset="-128"/>
                <a:ea typeface="HG丸ｺﾞｼｯｸM-PRO" panose="020F0600000000000000" pitchFamily="50" charset="-128"/>
              </a:rPr>
              <a:t>1</a:t>
            </a:r>
            <a:r>
              <a:rPr lang="ja-JP" altLang="en-US" sz="1400" dirty="0">
                <a:latin typeface="HG丸ｺﾞｼｯｸM-PRO" panose="020F0600000000000000" pitchFamily="50" charset="-128"/>
                <a:ea typeface="HG丸ｺﾞｼｯｸM-PRO" panose="020F0600000000000000" pitchFamily="50" charset="-128"/>
              </a:rPr>
              <a:t>日に</a:t>
            </a:r>
            <a:r>
              <a:rPr lang="en-US" altLang="ja-JP" sz="1400" dirty="0">
                <a:latin typeface="HG丸ｺﾞｼｯｸM-PRO" panose="020F0600000000000000" pitchFamily="50" charset="-128"/>
                <a:ea typeface="HG丸ｺﾞｼｯｸM-PRO" panose="020F0600000000000000" pitchFamily="50" charset="-128"/>
              </a:rPr>
              <a:t>A</a:t>
            </a:r>
            <a:r>
              <a:rPr lang="ja-JP" altLang="en-US" sz="1400" dirty="0">
                <a:latin typeface="HG丸ｺﾞｼｯｸM-PRO" panose="020F0600000000000000" pitchFamily="50" charset="-128"/>
                <a:ea typeface="HG丸ｺﾞｼｯｸM-PRO" panose="020F0600000000000000" pitchFamily="50" charset="-128"/>
              </a:rPr>
              <a:t>邸の契約が決まる</a:t>
            </a:r>
            <a:r>
              <a:rPr lang="ja-JP" altLang="en-US" sz="1400" dirty="0" smtClean="0">
                <a:latin typeface="HG丸ｺﾞｼｯｸM-PRO" panose="020F0600000000000000" pitchFamily="50" charset="-128"/>
                <a:ea typeface="HG丸ｺﾞｼｯｸM-PRO" panose="020F0600000000000000" pitchFamily="50" charset="-128"/>
              </a:rPr>
              <a:t>。契約金額</a:t>
            </a:r>
            <a:r>
              <a:rPr lang="en-US" altLang="ja-JP" sz="1400" dirty="0" smtClean="0">
                <a:latin typeface="HG丸ｺﾞｼｯｸM-PRO" panose="020F0600000000000000" pitchFamily="50" charset="-128"/>
                <a:ea typeface="HG丸ｺﾞｼｯｸM-PRO" panose="020F0600000000000000" pitchFamily="50" charset="-128"/>
              </a:rPr>
              <a:t>1000</a:t>
            </a:r>
            <a:r>
              <a:rPr lang="ja-JP" altLang="en-US" sz="1400" dirty="0" smtClean="0">
                <a:latin typeface="HG丸ｺﾞｼｯｸM-PRO" panose="020F0600000000000000" pitchFamily="50" charset="-128"/>
                <a:ea typeface="HG丸ｺﾞｼｯｸM-PRO" panose="020F0600000000000000" pitchFamily="50" charset="-128"/>
              </a:rPr>
              <a:t>万。原価</a:t>
            </a:r>
            <a:r>
              <a:rPr lang="ja-JP" altLang="en-US" sz="1400" dirty="0">
                <a:latin typeface="HG丸ｺﾞｼｯｸM-PRO" panose="020F0600000000000000" pitchFamily="50" charset="-128"/>
                <a:ea typeface="HG丸ｺﾞｼｯｸM-PRO" panose="020F0600000000000000" pitchFamily="50" charset="-128"/>
              </a:rPr>
              <a:t>は</a:t>
            </a:r>
            <a:r>
              <a:rPr lang="en-US" altLang="ja-JP" sz="1400" dirty="0">
                <a:latin typeface="HG丸ｺﾞｼｯｸM-PRO" panose="020F0600000000000000" pitchFamily="50" charset="-128"/>
                <a:ea typeface="HG丸ｺﾞｼｯｸM-PRO" panose="020F0600000000000000" pitchFamily="50" charset="-128"/>
              </a:rPr>
              <a:t>700</a:t>
            </a:r>
            <a:r>
              <a:rPr lang="ja-JP" altLang="en-US" sz="1400" dirty="0">
                <a:latin typeface="HG丸ｺﾞｼｯｸM-PRO" panose="020F0600000000000000" pitchFamily="50" charset="-128"/>
                <a:ea typeface="HG丸ｺﾞｼｯｸM-PRO" panose="020F0600000000000000" pitchFamily="50" charset="-128"/>
              </a:rPr>
              <a:t>万。粗利は</a:t>
            </a:r>
            <a:r>
              <a:rPr lang="en-US" altLang="ja-JP" sz="1400" dirty="0">
                <a:latin typeface="HG丸ｺﾞｼｯｸM-PRO" panose="020F0600000000000000" pitchFamily="50" charset="-128"/>
                <a:ea typeface="HG丸ｺﾞｼｯｸM-PRO" panose="020F0600000000000000" pitchFamily="50" charset="-128"/>
              </a:rPr>
              <a:t>300</a:t>
            </a:r>
            <a:r>
              <a:rPr lang="ja-JP" altLang="en-US" sz="1400" dirty="0">
                <a:latin typeface="HG丸ｺﾞｼｯｸM-PRO" panose="020F0600000000000000" pitchFamily="50" charset="-128"/>
                <a:ea typeface="HG丸ｺﾞｼｯｸM-PRO" panose="020F0600000000000000" pitchFamily="50" charset="-128"/>
              </a:rPr>
              <a:t>万。営業ポイントは</a:t>
            </a:r>
            <a:r>
              <a:rPr lang="en-US" altLang="ja-JP" sz="1400" dirty="0">
                <a:latin typeface="HG丸ｺﾞｼｯｸM-PRO" panose="020F0600000000000000" pitchFamily="50" charset="-128"/>
                <a:ea typeface="HG丸ｺﾞｼｯｸM-PRO" panose="020F0600000000000000" pitchFamily="50" charset="-128"/>
              </a:rPr>
              <a:t>600</a:t>
            </a:r>
            <a:r>
              <a:rPr lang="ja-JP" altLang="en-US" sz="1400" dirty="0">
                <a:latin typeface="HG丸ｺﾞｼｯｸM-PRO" panose="020F0600000000000000" pitchFamily="50" charset="-128"/>
                <a:ea typeface="HG丸ｺﾞｼｯｸM-PRO" panose="020F0600000000000000" pitchFamily="50" charset="-128"/>
              </a:rPr>
              <a:t>万</a:t>
            </a:r>
            <a:r>
              <a:rPr lang="en-US" altLang="ja-JP" sz="1400" dirty="0" err="1">
                <a:latin typeface="HG丸ｺﾞｼｯｸM-PRO" panose="020F0600000000000000" pitchFamily="50" charset="-128"/>
                <a:ea typeface="HG丸ｺﾞｼｯｸM-PRO" panose="020F0600000000000000" pitchFamily="50" charset="-128"/>
              </a:rPr>
              <a:t>pt</a:t>
            </a:r>
            <a:r>
              <a:rPr lang="ja-JP" altLang="en-US" sz="1400" dirty="0" err="1" smtClean="0">
                <a:latin typeface="HG丸ｺﾞｼｯｸM-PRO" panose="020F0600000000000000" pitchFamily="50" charset="-128"/>
                <a:ea typeface="HG丸ｺﾞｼｯｸM-PRO" panose="020F0600000000000000" pitchFamily="50" charset="-128"/>
              </a:rPr>
              <a:t>。</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a:t>
            </a:r>
            <a:r>
              <a:rPr lang="en-US" altLang="ja-JP" sz="1400" dirty="0" smtClean="0">
                <a:latin typeface="HG丸ｺﾞｼｯｸM-PRO" panose="020F0600000000000000" pitchFamily="50" charset="-128"/>
                <a:ea typeface="HG丸ｺﾞｼｯｸM-PRO" panose="020F0600000000000000" pitchFamily="50" charset="-128"/>
              </a:rPr>
              <a:t>5</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smtClean="0">
                <a:latin typeface="HG丸ｺﾞｼｯｸM-PRO" panose="020F0600000000000000" pitchFamily="50" charset="-128"/>
                <a:ea typeface="HG丸ｺﾞｼｯｸM-PRO" panose="020F0600000000000000" pitchFamily="50" charset="-128"/>
              </a:rPr>
              <a:t>20</a:t>
            </a:r>
            <a:r>
              <a:rPr lang="ja-JP" altLang="en-US" sz="1400" dirty="0" smtClean="0">
                <a:latin typeface="HG丸ｺﾞｼｯｸM-PRO" panose="020F0600000000000000" pitchFamily="50" charset="-128"/>
                <a:ea typeface="HG丸ｺﾞｼｯｸM-PRO" panose="020F0600000000000000" pitchFamily="50" charset="-128"/>
              </a:rPr>
              <a:t>日に着手金の</a:t>
            </a:r>
            <a:r>
              <a:rPr lang="en-US" altLang="ja-JP" sz="1400" dirty="0" smtClean="0">
                <a:latin typeface="HG丸ｺﾞｼｯｸM-PRO" panose="020F0600000000000000" pitchFamily="50" charset="-128"/>
                <a:ea typeface="HG丸ｺﾞｼｯｸM-PRO" panose="020F0600000000000000" pitchFamily="50" charset="-128"/>
              </a:rPr>
              <a:t>500</a:t>
            </a:r>
            <a:r>
              <a:rPr lang="ja-JP" altLang="en-US" sz="1400" dirty="0" smtClean="0">
                <a:latin typeface="HG丸ｺﾞｼｯｸM-PRO" panose="020F0600000000000000" pitchFamily="50" charset="-128"/>
                <a:ea typeface="HG丸ｺﾞｼｯｸM-PRO" panose="020F0600000000000000" pitchFamily="50" charset="-128"/>
              </a:rPr>
              <a:t>万が入金。</a:t>
            </a:r>
            <a:r>
              <a:rPr lang="en-US" altLang="ja-JP" sz="1400" dirty="0" smtClean="0">
                <a:latin typeface="HG丸ｺﾞｼｯｸM-PRO" panose="020F0600000000000000" pitchFamily="50" charset="-128"/>
                <a:ea typeface="HG丸ｺﾞｼｯｸM-PRO" panose="020F0600000000000000" pitchFamily="50" charset="-128"/>
              </a:rPr>
              <a:t>5</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smtClean="0">
                <a:latin typeface="HG丸ｺﾞｼｯｸM-PRO" panose="020F0600000000000000" pitchFamily="50" charset="-128"/>
                <a:ea typeface="HG丸ｺﾞｼｯｸM-PRO" panose="020F0600000000000000" pitchFamily="50" charset="-128"/>
              </a:rPr>
              <a:t>20</a:t>
            </a:r>
            <a:r>
              <a:rPr lang="ja-JP" altLang="en-US" sz="1400" dirty="0" smtClean="0">
                <a:latin typeface="HG丸ｺﾞｼｯｸM-PRO" panose="020F0600000000000000" pitchFamily="50" charset="-128"/>
                <a:ea typeface="HG丸ｺﾞｼｯｸM-PRO" panose="020F0600000000000000" pitchFamily="50" charset="-128"/>
              </a:rPr>
              <a:t>日に</a:t>
            </a:r>
            <a:r>
              <a:rPr lang="en-US" altLang="ja-JP" sz="1400" dirty="0" smtClean="0">
                <a:latin typeface="HG丸ｺﾞｼｯｸM-PRO" panose="020F0600000000000000" pitchFamily="50" charset="-128"/>
                <a:ea typeface="HG丸ｺﾞｼｯｸM-PRO" panose="020F0600000000000000" pitchFamily="50" charset="-128"/>
              </a:rPr>
              <a:t>600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ja-JP" altLang="en-US" sz="1400" dirty="0" smtClean="0">
                <a:latin typeface="HG丸ｺﾞｼｯｸM-PRO" panose="020F0600000000000000" pitchFamily="50" charset="-128"/>
                <a:ea typeface="HG丸ｺﾞｼｯｸM-PRO" panose="020F0600000000000000" pitchFamily="50" charset="-128"/>
              </a:rPr>
              <a:t>の</a:t>
            </a:r>
            <a:r>
              <a:rPr lang="en-US" altLang="ja-JP" sz="1400" dirty="0" smtClean="0">
                <a:latin typeface="HG丸ｺﾞｼｯｸM-PRO" panose="020F0600000000000000" pitchFamily="50" charset="-128"/>
                <a:ea typeface="HG丸ｺﾞｼｯｸM-PRO" panose="020F0600000000000000" pitchFamily="50" charset="-128"/>
              </a:rPr>
              <a:t>50</a:t>
            </a:r>
            <a:r>
              <a:rPr lang="ja-JP" altLang="en-US" sz="1400" dirty="0" smtClean="0">
                <a:latin typeface="HG丸ｺﾞｼｯｸM-PRO" panose="020F0600000000000000" pitchFamily="50" charset="-128"/>
                <a:ea typeface="HG丸ｺﾞｼｯｸM-PRO" panose="020F0600000000000000" pitchFamily="50" charset="-128"/>
              </a:rPr>
              <a:t>％の</a:t>
            </a:r>
            <a:r>
              <a:rPr lang="en-US" altLang="ja-JP" sz="1400" dirty="0" smtClean="0">
                <a:latin typeface="HG丸ｺﾞｼｯｸM-PRO" panose="020F0600000000000000" pitchFamily="50" charset="-128"/>
                <a:ea typeface="HG丸ｺﾞｼｯｸM-PRO" panose="020F0600000000000000" pitchFamily="50" charset="-128"/>
              </a:rPr>
              <a:t>300</a:t>
            </a:r>
            <a:r>
              <a:rPr lang="ja-JP" altLang="en-US" sz="1400" dirty="0" smtClean="0">
                <a:latin typeface="HG丸ｺﾞｼｯｸM-PRO" panose="020F0600000000000000" pitchFamily="50" charset="-128"/>
                <a:ea typeface="HG丸ｺﾞｼｯｸM-PRO" panose="020F0600000000000000" pitchFamily="50" charset="-128"/>
              </a:rPr>
              <a:t>万</a:t>
            </a:r>
            <a:r>
              <a:rPr lang="en-US" altLang="ja-JP" sz="1400" dirty="0" err="1" smtClean="0">
                <a:latin typeface="HG丸ｺﾞｼｯｸM-PRO" panose="020F0600000000000000" pitchFamily="50" charset="-128"/>
                <a:ea typeface="HG丸ｺﾞｼｯｸM-PRO" panose="020F0600000000000000" pitchFamily="50" charset="-128"/>
              </a:rPr>
              <a:t>pt</a:t>
            </a:r>
            <a:r>
              <a:rPr lang="ja-JP" altLang="en-US" sz="1400" dirty="0" smtClean="0">
                <a:latin typeface="HG丸ｺﾞｼｯｸM-PRO" panose="020F0600000000000000" pitchFamily="50" charset="-128"/>
                <a:ea typeface="HG丸ｺﾞｼｯｸM-PRO" panose="020F0600000000000000" pitchFamily="50" charset="-128"/>
              </a:rPr>
              <a:t>をそれぞれの分配率で計上。</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a:t>
            </a:r>
            <a:r>
              <a:rPr lang="en-US" altLang="ja-JP" sz="1400" dirty="0" smtClean="0">
                <a:latin typeface="HG丸ｺﾞｼｯｸM-PRO" panose="020F0600000000000000" pitchFamily="50" charset="-128"/>
                <a:ea typeface="HG丸ｺﾞｼｯｸM-PRO" panose="020F0600000000000000" pitchFamily="50" charset="-128"/>
              </a:rPr>
              <a:t>6</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smtClean="0">
                <a:latin typeface="HG丸ｺﾞｼｯｸM-PRO" panose="020F0600000000000000" pitchFamily="50" charset="-128"/>
                <a:ea typeface="HG丸ｺﾞｼｯｸM-PRO" panose="020F0600000000000000" pitchFamily="50" charset="-128"/>
              </a:rPr>
              <a:t>15</a:t>
            </a:r>
            <a:r>
              <a:rPr lang="ja-JP" altLang="en-US" sz="1400" dirty="0" smtClean="0">
                <a:latin typeface="HG丸ｺﾞｼｯｸM-PRO" panose="020F0600000000000000" pitchFamily="50" charset="-128"/>
                <a:ea typeface="HG丸ｺﾞｼｯｸM-PRO" panose="020F0600000000000000" pitchFamily="50" charset="-128"/>
              </a:rPr>
              <a:t>日に中間金の</a:t>
            </a:r>
            <a:r>
              <a:rPr lang="en-US" altLang="ja-JP" sz="1400" dirty="0" smtClean="0">
                <a:latin typeface="HG丸ｺﾞｼｯｸM-PRO" panose="020F0600000000000000" pitchFamily="50" charset="-128"/>
                <a:ea typeface="HG丸ｺﾞｼｯｸM-PRO" panose="020F0600000000000000" pitchFamily="50" charset="-128"/>
              </a:rPr>
              <a:t>300</a:t>
            </a:r>
            <a:r>
              <a:rPr lang="ja-JP" altLang="en-US" sz="1400" dirty="0" smtClean="0">
                <a:latin typeface="HG丸ｺﾞｼｯｸM-PRO" panose="020F0600000000000000" pitchFamily="50" charset="-128"/>
                <a:ea typeface="HG丸ｺﾞｼｯｸM-PRO" panose="020F0600000000000000" pitchFamily="50" charset="-128"/>
              </a:rPr>
              <a:t>万が入金。</a:t>
            </a:r>
            <a:r>
              <a:rPr lang="en-US" altLang="ja-JP" sz="1400" dirty="0" smtClean="0">
                <a:latin typeface="HG丸ｺﾞｼｯｸM-PRO" panose="020F0600000000000000" pitchFamily="50" charset="-128"/>
                <a:ea typeface="HG丸ｺﾞｼｯｸM-PRO" panose="020F0600000000000000" pitchFamily="50" charset="-128"/>
              </a:rPr>
              <a:t>6</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a:latin typeface="HG丸ｺﾞｼｯｸM-PRO" panose="020F0600000000000000" pitchFamily="50" charset="-128"/>
                <a:ea typeface="HG丸ｺﾞｼｯｸM-PRO" panose="020F0600000000000000" pitchFamily="50" charset="-128"/>
              </a:rPr>
              <a:t>15</a:t>
            </a:r>
            <a:r>
              <a:rPr lang="ja-JP" altLang="en-US" sz="1400" dirty="0" smtClean="0">
                <a:latin typeface="HG丸ｺﾞｼｯｸM-PRO" panose="020F0600000000000000" pitchFamily="50" charset="-128"/>
                <a:ea typeface="HG丸ｺﾞｼｯｸM-PRO" panose="020F0600000000000000" pitchFamily="50" charset="-128"/>
              </a:rPr>
              <a:t>日</a:t>
            </a:r>
            <a:r>
              <a:rPr lang="ja-JP" altLang="en-US" sz="1400" dirty="0">
                <a:latin typeface="HG丸ｺﾞｼｯｸM-PRO" panose="020F0600000000000000" pitchFamily="50" charset="-128"/>
                <a:ea typeface="HG丸ｺﾞｼｯｸM-PRO" panose="020F0600000000000000" pitchFamily="50" charset="-128"/>
              </a:rPr>
              <a:t>に</a:t>
            </a:r>
            <a:r>
              <a:rPr lang="en-US" altLang="ja-JP" sz="1400" dirty="0">
                <a:latin typeface="HG丸ｺﾞｼｯｸM-PRO" panose="020F0600000000000000" pitchFamily="50" charset="-128"/>
                <a:ea typeface="HG丸ｺﾞｼｯｸM-PRO" panose="020F0600000000000000" pitchFamily="50" charset="-128"/>
              </a:rPr>
              <a:t>600</a:t>
            </a:r>
            <a:r>
              <a:rPr lang="ja-JP" altLang="en-US" sz="1400" dirty="0">
                <a:latin typeface="HG丸ｺﾞｼｯｸM-PRO" panose="020F0600000000000000" pitchFamily="50" charset="-128"/>
                <a:ea typeface="HG丸ｺﾞｼｯｸM-PRO" panose="020F0600000000000000" pitchFamily="50" charset="-128"/>
              </a:rPr>
              <a:t>万</a:t>
            </a:r>
            <a:r>
              <a:rPr lang="en-US" altLang="ja-JP" sz="1400" dirty="0" err="1">
                <a:latin typeface="HG丸ｺﾞｼｯｸM-PRO" panose="020F0600000000000000" pitchFamily="50" charset="-128"/>
                <a:ea typeface="HG丸ｺﾞｼｯｸM-PRO" panose="020F0600000000000000" pitchFamily="50" charset="-128"/>
              </a:rPr>
              <a:t>pt</a:t>
            </a:r>
            <a:r>
              <a:rPr lang="ja-JP" altLang="en-US" sz="1400" dirty="0" smtClean="0">
                <a:latin typeface="HG丸ｺﾞｼｯｸM-PRO" panose="020F0600000000000000" pitchFamily="50" charset="-128"/>
                <a:ea typeface="HG丸ｺﾞｼｯｸM-PRO" panose="020F0600000000000000" pitchFamily="50" charset="-128"/>
              </a:rPr>
              <a:t>の</a:t>
            </a:r>
            <a:r>
              <a:rPr lang="en-US" altLang="ja-JP" sz="1400" dirty="0" smtClean="0">
                <a:latin typeface="HG丸ｺﾞｼｯｸM-PRO" panose="020F0600000000000000" pitchFamily="50" charset="-128"/>
                <a:ea typeface="HG丸ｺﾞｼｯｸM-PRO" panose="020F0600000000000000" pitchFamily="50" charset="-128"/>
              </a:rPr>
              <a:t>30</a:t>
            </a:r>
            <a:r>
              <a:rPr lang="ja-JP" altLang="en-US" sz="1400" dirty="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の</a:t>
            </a:r>
            <a:r>
              <a:rPr lang="en-US" altLang="ja-JP" sz="1400" dirty="0">
                <a:latin typeface="HG丸ｺﾞｼｯｸM-PRO" panose="020F0600000000000000" pitchFamily="50" charset="-128"/>
                <a:ea typeface="HG丸ｺﾞｼｯｸM-PRO" panose="020F0600000000000000" pitchFamily="50" charset="-128"/>
              </a:rPr>
              <a:t>18</a:t>
            </a:r>
            <a:r>
              <a:rPr lang="en-US" altLang="ja-JP" sz="1400" dirty="0" smtClean="0">
                <a:latin typeface="HG丸ｺﾞｼｯｸM-PRO" panose="020F0600000000000000" pitchFamily="50" charset="-128"/>
                <a:ea typeface="HG丸ｺﾞｼｯｸM-PRO" panose="020F0600000000000000" pitchFamily="50" charset="-128"/>
              </a:rPr>
              <a:t>0</a:t>
            </a:r>
            <a:r>
              <a:rPr lang="ja-JP" altLang="en-US" sz="1400" dirty="0">
                <a:latin typeface="HG丸ｺﾞｼｯｸM-PRO" panose="020F0600000000000000" pitchFamily="50" charset="-128"/>
                <a:ea typeface="HG丸ｺﾞｼｯｸM-PRO" panose="020F0600000000000000" pitchFamily="50" charset="-128"/>
              </a:rPr>
              <a:t>万</a:t>
            </a:r>
            <a:r>
              <a:rPr lang="en-US" altLang="ja-JP" sz="1400" dirty="0" err="1">
                <a:latin typeface="HG丸ｺﾞｼｯｸM-PRO" panose="020F0600000000000000" pitchFamily="50" charset="-128"/>
                <a:ea typeface="HG丸ｺﾞｼｯｸM-PRO" panose="020F0600000000000000" pitchFamily="50" charset="-128"/>
              </a:rPr>
              <a:t>pt</a:t>
            </a:r>
            <a:r>
              <a:rPr lang="ja-JP" altLang="en-US" sz="1400" dirty="0">
                <a:latin typeface="HG丸ｺﾞｼｯｸM-PRO" panose="020F0600000000000000" pitchFamily="50" charset="-128"/>
                <a:ea typeface="HG丸ｺﾞｼｯｸM-PRO" panose="020F0600000000000000" pitchFamily="50" charset="-128"/>
              </a:rPr>
              <a:t>をそれぞれの分配率で計上</a:t>
            </a:r>
            <a:r>
              <a:rPr lang="ja-JP" altLang="en-US" sz="1400" dirty="0" smtClean="0">
                <a:latin typeface="HG丸ｺﾞｼｯｸM-PRO" panose="020F0600000000000000" pitchFamily="50" charset="-128"/>
                <a:ea typeface="HG丸ｺﾞｼｯｸM-PRO" panose="020F0600000000000000" pitchFamily="50" charset="-128"/>
              </a:rPr>
              <a:t>。</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a:t>
            </a:r>
            <a:r>
              <a:rPr lang="en-US" altLang="ja-JP" sz="1400" dirty="0">
                <a:latin typeface="HG丸ｺﾞｼｯｸM-PRO" panose="020F0600000000000000" pitchFamily="50" charset="-128"/>
                <a:ea typeface="HG丸ｺﾞｼｯｸM-PRO" panose="020F0600000000000000" pitchFamily="50" charset="-128"/>
              </a:rPr>
              <a:t>6</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a:latin typeface="HG丸ｺﾞｼｯｸM-PRO" panose="020F0600000000000000" pitchFamily="50" charset="-128"/>
                <a:ea typeface="HG丸ｺﾞｼｯｸM-PRO" panose="020F0600000000000000" pitchFamily="50" charset="-128"/>
              </a:rPr>
              <a:t>30</a:t>
            </a:r>
            <a:r>
              <a:rPr lang="ja-JP" altLang="en-US" sz="1400" dirty="0" smtClean="0">
                <a:latin typeface="HG丸ｺﾞｼｯｸM-PRO" panose="020F0600000000000000" pitchFamily="50" charset="-128"/>
                <a:ea typeface="HG丸ｺﾞｼｯｸM-PRO" panose="020F0600000000000000" pitchFamily="50" charset="-128"/>
              </a:rPr>
              <a:t>日に</a:t>
            </a:r>
            <a:r>
              <a:rPr lang="ja-JP" altLang="en-US" sz="1400" dirty="0">
                <a:latin typeface="HG丸ｺﾞｼｯｸM-PRO" panose="020F0600000000000000" pitchFamily="50" charset="-128"/>
                <a:ea typeface="HG丸ｺﾞｼｯｸM-PRO" panose="020F0600000000000000" pitchFamily="50" charset="-128"/>
              </a:rPr>
              <a:t>完工</a:t>
            </a:r>
            <a:r>
              <a:rPr lang="ja-JP" altLang="en-US" sz="1400" dirty="0" smtClean="0">
                <a:latin typeface="HG丸ｺﾞｼｯｸM-PRO" panose="020F0600000000000000" pitchFamily="50" charset="-128"/>
                <a:ea typeface="HG丸ｺﾞｼｯｸM-PRO" panose="020F0600000000000000" pitchFamily="50" charset="-128"/>
              </a:rPr>
              <a:t>金の</a:t>
            </a:r>
            <a:r>
              <a:rPr lang="en-US" altLang="ja-JP" sz="1400" dirty="0" smtClean="0">
                <a:latin typeface="HG丸ｺﾞｼｯｸM-PRO" panose="020F0600000000000000" pitchFamily="50" charset="-128"/>
                <a:ea typeface="HG丸ｺﾞｼｯｸM-PRO" panose="020F0600000000000000" pitchFamily="50" charset="-128"/>
              </a:rPr>
              <a:t>200</a:t>
            </a:r>
            <a:r>
              <a:rPr lang="ja-JP" altLang="en-US" sz="1400" dirty="0">
                <a:latin typeface="HG丸ｺﾞｼｯｸM-PRO" panose="020F0600000000000000" pitchFamily="50" charset="-128"/>
                <a:ea typeface="HG丸ｺﾞｼｯｸM-PRO" panose="020F0600000000000000" pitchFamily="50" charset="-128"/>
              </a:rPr>
              <a:t>万が入金。</a:t>
            </a:r>
            <a:r>
              <a:rPr lang="en-US" altLang="ja-JP" sz="1400" dirty="0">
                <a:latin typeface="HG丸ｺﾞｼｯｸM-PRO" panose="020F0600000000000000" pitchFamily="50" charset="-128"/>
                <a:ea typeface="HG丸ｺﾞｼｯｸM-PRO" panose="020F0600000000000000" pitchFamily="50" charset="-128"/>
              </a:rPr>
              <a:t>6</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a:latin typeface="HG丸ｺﾞｼｯｸM-PRO" panose="020F0600000000000000" pitchFamily="50" charset="-128"/>
                <a:ea typeface="HG丸ｺﾞｼｯｸM-PRO" panose="020F0600000000000000" pitchFamily="50" charset="-128"/>
              </a:rPr>
              <a:t>30</a:t>
            </a:r>
            <a:r>
              <a:rPr lang="ja-JP" altLang="en-US" sz="1400" dirty="0" smtClean="0">
                <a:latin typeface="HG丸ｺﾞｼｯｸM-PRO" panose="020F0600000000000000" pitchFamily="50" charset="-128"/>
                <a:ea typeface="HG丸ｺﾞｼｯｸM-PRO" panose="020F0600000000000000" pitchFamily="50" charset="-128"/>
              </a:rPr>
              <a:t>日</a:t>
            </a:r>
            <a:r>
              <a:rPr lang="ja-JP" altLang="en-US" sz="1400" dirty="0">
                <a:latin typeface="HG丸ｺﾞｼｯｸM-PRO" panose="020F0600000000000000" pitchFamily="50" charset="-128"/>
                <a:ea typeface="HG丸ｺﾞｼｯｸM-PRO" panose="020F0600000000000000" pitchFamily="50" charset="-128"/>
              </a:rPr>
              <a:t>に</a:t>
            </a:r>
            <a:r>
              <a:rPr lang="en-US" altLang="ja-JP" sz="1400" dirty="0">
                <a:latin typeface="HG丸ｺﾞｼｯｸM-PRO" panose="020F0600000000000000" pitchFamily="50" charset="-128"/>
                <a:ea typeface="HG丸ｺﾞｼｯｸM-PRO" panose="020F0600000000000000" pitchFamily="50" charset="-128"/>
              </a:rPr>
              <a:t>600</a:t>
            </a:r>
            <a:r>
              <a:rPr lang="ja-JP" altLang="en-US" sz="1400" dirty="0">
                <a:latin typeface="HG丸ｺﾞｼｯｸM-PRO" panose="020F0600000000000000" pitchFamily="50" charset="-128"/>
                <a:ea typeface="HG丸ｺﾞｼｯｸM-PRO" panose="020F0600000000000000" pitchFamily="50" charset="-128"/>
              </a:rPr>
              <a:t>万</a:t>
            </a:r>
            <a:r>
              <a:rPr lang="en-US" altLang="ja-JP" sz="1400" dirty="0" err="1">
                <a:latin typeface="HG丸ｺﾞｼｯｸM-PRO" panose="020F0600000000000000" pitchFamily="50" charset="-128"/>
                <a:ea typeface="HG丸ｺﾞｼｯｸM-PRO" panose="020F0600000000000000" pitchFamily="50" charset="-128"/>
              </a:rPr>
              <a:t>pt</a:t>
            </a:r>
            <a:r>
              <a:rPr lang="ja-JP" altLang="en-US" sz="1400" dirty="0" smtClean="0">
                <a:latin typeface="HG丸ｺﾞｼｯｸM-PRO" panose="020F0600000000000000" pitchFamily="50" charset="-128"/>
                <a:ea typeface="HG丸ｺﾞｼｯｸM-PRO" panose="020F0600000000000000" pitchFamily="50" charset="-128"/>
              </a:rPr>
              <a:t>の</a:t>
            </a:r>
            <a:r>
              <a:rPr lang="en-US" altLang="ja-JP" sz="1400" dirty="0" smtClean="0">
                <a:latin typeface="HG丸ｺﾞｼｯｸM-PRO" panose="020F0600000000000000" pitchFamily="50" charset="-128"/>
                <a:ea typeface="HG丸ｺﾞｼｯｸM-PRO" panose="020F0600000000000000" pitchFamily="50" charset="-128"/>
              </a:rPr>
              <a:t>20</a:t>
            </a:r>
            <a:r>
              <a:rPr lang="ja-JP" altLang="en-US" sz="1400" dirty="0">
                <a:latin typeface="HG丸ｺﾞｼｯｸM-PRO" panose="020F0600000000000000" pitchFamily="50" charset="-128"/>
                <a:ea typeface="HG丸ｺﾞｼｯｸM-PRO" panose="020F0600000000000000" pitchFamily="50" charset="-128"/>
              </a:rPr>
              <a:t>％の</a:t>
            </a:r>
            <a:r>
              <a:rPr lang="en-US" altLang="ja-JP" sz="1400" dirty="0" smtClean="0">
                <a:latin typeface="HG丸ｺﾞｼｯｸM-PRO" panose="020F0600000000000000" pitchFamily="50" charset="-128"/>
                <a:ea typeface="HG丸ｺﾞｼｯｸM-PRO" panose="020F0600000000000000" pitchFamily="50" charset="-128"/>
              </a:rPr>
              <a:t>120</a:t>
            </a:r>
            <a:r>
              <a:rPr lang="ja-JP" altLang="en-US" sz="1400" dirty="0">
                <a:latin typeface="HG丸ｺﾞｼｯｸM-PRO" panose="020F0600000000000000" pitchFamily="50" charset="-128"/>
                <a:ea typeface="HG丸ｺﾞｼｯｸM-PRO" panose="020F0600000000000000" pitchFamily="50" charset="-128"/>
              </a:rPr>
              <a:t>万</a:t>
            </a:r>
            <a:r>
              <a:rPr lang="en-US" altLang="ja-JP" sz="1400" dirty="0" err="1">
                <a:latin typeface="HG丸ｺﾞｼｯｸM-PRO" panose="020F0600000000000000" pitchFamily="50" charset="-128"/>
                <a:ea typeface="HG丸ｺﾞｼｯｸM-PRO" panose="020F0600000000000000" pitchFamily="50" charset="-128"/>
              </a:rPr>
              <a:t>pt</a:t>
            </a:r>
            <a:r>
              <a:rPr lang="ja-JP" altLang="en-US" sz="1400" dirty="0">
                <a:latin typeface="HG丸ｺﾞｼｯｸM-PRO" panose="020F0600000000000000" pitchFamily="50" charset="-128"/>
                <a:ea typeface="HG丸ｺﾞｼｯｸM-PRO" panose="020F0600000000000000" pitchFamily="50" charset="-128"/>
              </a:rPr>
              <a:t>をそれぞれの分配率で計上。</a:t>
            </a:r>
            <a:endParaRPr lang="en-US" altLang="ja-JP" sz="1400" dirty="0">
              <a:latin typeface="HG丸ｺﾞｼｯｸM-PRO" panose="020F0600000000000000" pitchFamily="50" charset="-128"/>
              <a:ea typeface="HG丸ｺﾞｼｯｸM-PRO" panose="020F0600000000000000" pitchFamily="50" charset="-128"/>
            </a:endParaRPr>
          </a:p>
          <a:p>
            <a:endParaRPr lang="en-US" altLang="ja-JP" sz="1400" dirty="0" smtClean="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62369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集計数字とルール②</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0" y="335845"/>
            <a:ext cx="9144000" cy="4401205"/>
          </a:xfrm>
          <a:prstGeom prst="rect">
            <a:avLst/>
          </a:prstGeom>
          <a:noFill/>
        </p:spPr>
        <p:txBody>
          <a:bodyPr wrap="square" rtlCol="0">
            <a:spAutoFit/>
          </a:bodyPr>
          <a:lstStyle/>
          <a:p>
            <a:r>
              <a:rPr kumimoji="1" lang="ja-JP" altLang="en-US" sz="1400" dirty="0" smtClean="0">
                <a:latin typeface="HG丸ｺﾞｼｯｸM-PRO" panose="020F0600000000000000" pitchFamily="50" charset="-128"/>
                <a:ea typeface="HG丸ｺﾞｼｯｸM-PRO" panose="020F0600000000000000" pitchFamily="50" charset="-128"/>
              </a:rPr>
              <a:t>◆入金遅延のルール</a:t>
            </a:r>
            <a:endParaRPr kumimoji="1" lang="en-US" altLang="ja-JP" sz="1400" dirty="0" smtClean="0">
              <a:latin typeface="HG丸ｺﾞｼｯｸM-PRO" panose="020F0600000000000000" pitchFamily="50" charset="-128"/>
              <a:ea typeface="HG丸ｺﾞｼｯｸM-PRO" panose="020F0600000000000000" pitchFamily="50" charset="-128"/>
            </a:endParaRPr>
          </a:p>
          <a:p>
            <a:r>
              <a:rPr kumimoji="1" lang="ja-JP" altLang="en-US" sz="1400" dirty="0" smtClean="0">
                <a:latin typeface="HG丸ｺﾞｼｯｸM-PRO" panose="020F0600000000000000" pitchFamily="50" charset="-128"/>
                <a:ea typeface="HG丸ｺﾞｼｯｸM-PRO" panose="020F0600000000000000" pitchFamily="50" charset="-128"/>
              </a:rPr>
              <a:t>・契約ベースは契約時に全額分の</a:t>
            </a:r>
            <a:r>
              <a:rPr lang="ja-JP" altLang="en-US" sz="1400" dirty="0" smtClean="0">
                <a:latin typeface="HG丸ｺﾞｼｯｸM-PRO" panose="020F0600000000000000" pitchFamily="50" charset="-128"/>
                <a:ea typeface="HG丸ｺﾞｼｯｸM-PRO" panose="020F0600000000000000" pitchFamily="50" charset="-128"/>
              </a:rPr>
              <a:t>ポイントを計上する。</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・入金ベースは契約書で定めた日付より遅れての入金の場合は遅延日数によってポイントが削減される。</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a:t>
            </a:r>
            <a:r>
              <a:rPr lang="en-US" altLang="ja-JP" sz="1400" dirty="0">
                <a:latin typeface="HG丸ｺﾞｼｯｸM-PRO" panose="020F0600000000000000" pitchFamily="50" charset="-128"/>
                <a:ea typeface="HG丸ｺﾞｼｯｸM-PRO" panose="020F0600000000000000" pitchFamily="50" charset="-128"/>
              </a:rPr>
              <a:t>1</a:t>
            </a:r>
            <a:r>
              <a:rPr lang="ja-JP" altLang="en-US" sz="1400" dirty="0" smtClean="0">
                <a:latin typeface="HG丸ｺﾞｼｯｸM-PRO" panose="020F0600000000000000" pitchFamily="50" charset="-128"/>
                <a:ea typeface="HG丸ｺﾞｼｯｸM-PRO" panose="020F0600000000000000" pitchFamily="50" charset="-128"/>
              </a:rPr>
              <a:t>日～</a:t>
            </a:r>
            <a:r>
              <a:rPr lang="en-US" altLang="ja-JP" sz="1400" dirty="0" smtClean="0">
                <a:latin typeface="HG丸ｺﾞｼｯｸM-PRO" panose="020F0600000000000000" pitchFamily="50" charset="-128"/>
                <a:ea typeface="HG丸ｺﾞｼｯｸM-PRO" panose="020F0600000000000000" pitchFamily="50" charset="-128"/>
              </a:rPr>
              <a:t>7</a:t>
            </a:r>
            <a:r>
              <a:rPr lang="ja-JP" altLang="en-US" sz="1400" dirty="0" smtClean="0">
                <a:latin typeface="HG丸ｺﾞｼｯｸM-PRO" panose="020F0600000000000000" pitchFamily="50" charset="-128"/>
                <a:ea typeface="HG丸ｺﾞｼｯｸM-PRO" panose="020F0600000000000000" pitchFamily="50" charset="-128"/>
              </a:rPr>
              <a:t>日遅延</a:t>
            </a:r>
            <a:r>
              <a:rPr lang="en-US" altLang="ja-JP" sz="1400" dirty="0" smtClean="0">
                <a:latin typeface="HG丸ｺﾞｼｯｸM-PRO" panose="020F0600000000000000" pitchFamily="50" charset="-128"/>
                <a:ea typeface="HG丸ｺﾞｼｯｸM-PRO" panose="020F0600000000000000" pitchFamily="50" charset="-128"/>
              </a:rPr>
              <a:t>=</a:t>
            </a:r>
            <a:r>
              <a:rPr lang="en-US" altLang="ja-JP" sz="1400" dirty="0">
                <a:latin typeface="HG丸ｺﾞｼｯｸM-PRO" panose="020F0600000000000000" pitchFamily="50" charset="-128"/>
                <a:ea typeface="HG丸ｺﾞｼｯｸM-PRO" panose="020F0600000000000000" pitchFamily="50" charset="-128"/>
              </a:rPr>
              <a:t>25</a:t>
            </a:r>
            <a:r>
              <a:rPr lang="ja-JP" altLang="en-US" sz="1400" dirty="0" smtClean="0">
                <a:latin typeface="HG丸ｺﾞｼｯｸM-PRO" panose="020F0600000000000000" pitchFamily="50" charset="-128"/>
                <a:ea typeface="HG丸ｺﾞｼｯｸM-PRO" panose="020F0600000000000000" pitchFamily="50" charset="-128"/>
              </a:rPr>
              <a:t>％カット、</a:t>
            </a:r>
            <a:r>
              <a:rPr lang="en-US" altLang="ja-JP" sz="1400" dirty="0" smtClean="0">
                <a:latin typeface="HG丸ｺﾞｼｯｸM-PRO" panose="020F0600000000000000" pitchFamily="50" charset="-128"/>
                <a:ea typeface="HG丸ｺﾞｼｯｸM-PRO" panose="020F0600000000000000" pitchFamily="50" charset="-128"/>
              </a:rPr>
              <a:t>8</a:t>
            </a:r>
            <a:r>
              <a:rPr lang="ja-JP" altLang="en-US" sz="1400" dirty="0" smtClean="0">
                <a:latin typeface="HG丸ｺﾞｼｯｸM-PRO" panose="020F0600000000000000" pitchFamily="50" charset="-128"/>
                <a:ea typeface="HG丸ｺﾞｼｯｸM-PRO" panose="020F0600000000000000" pitchFamily="50" charset="-128"/>
              </a:rPr>
              <a:t>日～</a:t>
            </a:r>
            <a:r>
              <a:rPr lang="en-US" altLang="ja-JP" sz="1400" dirty="0" smtClean="0">
                <a:latin typeface="HG丸ｺﾞｼｯｸM-PRO" panose="020F0600000000000000" pitchFamily="50" charset="-128"/>
                <a:ea typeface="HG丸ｺﾞｼｯｸM-PRO" panose="020F0600000000000000" pitchFamily="50" charset="-128"/>
              </a:rPr>
              <a:t>15</a:t>
            </a:r>
            <a:r>
              <a:rPr lang="ja-JP" altLang="en-US" sz="1400" dirty="0" smtClean="0">
                <a:latin typeface="HG丸ｺﾞｼｯｸM-PRO" panose="020F0600000000000000" pitchFamily="50" charset="-128"/>
                <a:ea typeface="HG丸ｺﾞｼｯｸM-PRO" panose="020F0600000000000000" pitchFamily="50" charset="-128"/>
              </a:rPr>
              <a:t>日遅延</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５０％カット、</a:t>
            </a:r>
            <a:r>
              <a:rPr lang="en-US" altLang="ja-JP" sz="1400" dirty="0" smtClean="0">
                <a:latin typeface="HG丸ｺﾞｼｯｸM-PRO" panose="020F0600000000000000" pitchFamily="50" charset="-128"/>
                <a:ea typeface="HG丸ｺﾞｼｯｸM-PRO" panose="020F0600000000000000" pitchFamily="50" charset="-128"/>
              </a:rPr>
              <a:t>16</a:t>
            </a:r>
            <a:r>
              <a:rPr lang="ja-JP" altLang="en-US" sz="1400" dirty="0" smtClean="0">
                <a:latin typeface="HG丸ｺﾞｼｯｸM-PRO" panose="020F0600000000000000" pitchFamily="50" charset="-128"/>
                <a:ea typeface="HG丸ｺﾞｼｯｸM-PRO" panose="020F0600000000000000" pitchFamily="50" charset="-128"/>
              </a:rPr>
              <a:t>日～</a:t>
            </a:r>
            <a:r>
              <a:rPr lang="en-US" altLang="ja-JP" sz="1400" dirty="0" smtClean="0">
                <a:latin typeface="HG丸ｺﾞｼｯｸM-PRO" panose="020F0600000000000000" pitchFamily="50" charset="-128"/>
                <a:ea typeface="HG丸ｺﾞｼｯｸM-PRO" panose="020F0600000000000000" pitchFamily="50" charset="-128"/>
              </a:rPr>
              <a:t>22</a:t>
            </a:r>
            <a:r>
              <a:rPr lang="ja-JP" altLang="en-US" sz="1400" dirty="0" smtClean="0">
                <a:latin typeface="HG丸ｺﾞｼｯｸM-PRO" panose="020F0600000000000000" pitchFamily="50" charset="-128"/>
                <a:ea typeface="HG丸ｺﾞｼｯｸM-PRO" panose="020F0600000000000000" pitchFamily="50" charset="-128"/>
              </a:rPr>
              <a:t>日遅延</a:t>
            </a:r>
            <a:r>
              <a:rPr lang="en-US" altLang="ja-JP" sz="1400" dirty="0" smtClean="0">
                <a:latin typeface="HG丸ｺﾞｼｯｸM-PRO" panose="020F0600000000000000" pitchFamily="50" charset="-128"/>
                <a:ea typeface="HG丸ｺﾞｼｯｸM-PRO" panose="020F0600000000000000" pitchFamily="50" charset="-128"/>
              </a:rPr>
              <a:t>=75</a:t>
            </a:r>
            <a:r>
              <a:rPr lang="ja-JP" altLang="en-US" sz="1400" dirty="0" smtClean="0">
                <a:latin typeface="HG丸ｺﾞｼｯｸM-PRO" panose="020F0600000000000000" pitchFamily="50" charset="-128"/>
                <a:ea typeface="HG丸ｺﾞｼｯｸM-PRO" panose="020F0600000000000000" pitchFamily="50" charset="-128"/>
              </a:rPr>
              <a:t>％カット、</a:t>
            </a:r>
            <a:r>
              <a:rPr lang="en-US" altLang="ja-JP" sz="1400" dirty="0" smtClean="0">
                <a:latin typeface="HG丸ｺﾞｼｯｸM-PRO" panose="020F0600000000000000" pitchFamily="50" charset="-128"/>
                <a:ea typeface="HG丸ｺﾞｼｯｸM-PRO" panose="020F0600000000000000" pitchFamily="50" charset="-128"/>
              </a:rPr>
              <a:t>23</a:t>
            </a:r>
            <a:r>
              <a:rPr lang="ja-JP" altLang="en-US" sz="1400" dirty="0" smtClean="0">
                <a:latin typeface="HG丸ｺﾞｼｯｸM-PRO" panose="020F0600000000000000" pitchFamily="50" charset="-128"/>
                <a:ea typeface="HG丸ｺﾞｼｯｸM-PRO" panose="020F0600000000000000" pitchFamily="50" charset="-128"/>
              </a:rPr>
              <a:t>日以上遅延</a:t>
            </a:r>
            <a:r>
              <a:rPr lang="en-US" altLang="ja-JP" sz="1400" dirty="0" smtClean="0">
                <a:latin typeface="HG丸ｺﾞｼｯｸM-PRO" panose="020F0600000000000000" pitchFamily="50" charset="-128"/>
                <a:ea typeface="HG丸ｺﾞｼｯｸM-PRO" panose="020F0600000000000000" pitchFamily="50" charset="-128"/>
              </a:rPr>
              <a:t>=100</a:t>
            </a:r>
            <a:r>
              <a:rPr lang="ja-JP" altLang="en-US" sz="1400" dirty="0" smtClean="0">
                <a:latin typeface="HG丸ｺﾞｼｯｸM-PRO" panose="020F0600000000000000" pitchFamily="50" charset="-128"/>
                <a:ea typeface="HG丸ｺﾞｼｯｸM-PRO" panose="020F0600000000000000" pitchFamily="50" charset="-128"/>
              </a:rPr>
              <a:t>％カット。</a:t>
            </a:r>
            <a:endParaRPr lang="en-US" altLang="ja-JP" sz="1400" dirty="0" smtClean="0">
              <a:latin typeface="HG丸ｺﾞｼｯｸM-PRO" panose="020F0600000000000000" pitchFamily="50" charset="-128"/>
              <a:ea typeface="HG丸ｺﾞｼｯｸM-PRO" panose="020F0600000000000000" pitchFamily="50" charset="-128"/>
            </a:endParaRPr>
          </a:p>
          <a:p>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◆複数班所属の班員</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・弊社には複数の班が存在します。</a:t>
            </a:r>
            <a:r>
              <a:rPr lang="en-US" altLang="ja-JP" sz="1400" dirty="0" smtClean="0">
                <a:latin typeface="HG丸ｺﾞｼｯｸM-PRO" panose="020F0600000000000000" pitchFamily="50" charset="-128"/>
                <a:ea typeface="HG丸ｺﾞｼｯｸM-PRO" panose="020F0600000000000000" pitchFamily="50" charset="-128"/>
              </a:rPr>
              <a:t>(A</a:t>
            </a:r>
            <a:r>
              <a:rPr lang="ja-JP" altLang="en-US" sz="1400" dirty="0" smtClean="0">
                <a:latin typeface="HG丸ｺﾞｼｯｸM-PRO" panose="020F0600000000000000" pitchFamily="50" charset="-128"/>
                <a:ea typeface="HG丸ｺﾞｼｯｸM-PRO" panose="020F0600000000000000" pitchFamily="50" charset="-128"/>
              </a:rPr>
              <a:t>リノベーション班、</a:t>
            </a:r>
            <a:r>
              <a:rPr lang="en-US" altLang="ja-JP" sz="1400" dirty="0" smtClean="0">
                <a:latin typeface="HG丸ｺﾞｼｯｸM-PRO" panose="020F0600000000000000" pitchFamily="50" charset="-128"/>
                <a:ea typeface="HG丸ｺﾞｼｯｸM-PRO" panose="020F0600000000000000" pitchFamily="50" charset="-128"/>
              </a:rPr>
              <a:t>B</a:t>
            </a:r>
            <a:r>
              <a:rPr lang="ja-JP" altLang="en-US" sz="1400" dirty="0" smtClean="0">
                <a:latin typeface="HG丸ｺﾞｼｯｸM-PRO" panose="020F0600000000000000" pitchFamily="50" charset="-128"/>
                <a:ea typeface="HG丸ｺﾞｼｯｸM-PRO" panose="020F0600000000000000" pitchFamily="50" charset="-128"/>
              </a:rPr>
              <a:t>リフォーム班、</a:t>
            </a:r>
            <a:r>
              <a:rPr lang="en-US" altLang="ja-JP" sz="1400" dirty="0" smtClean="0">
                <a:latin typeface="HG丸ｺﾞｼｯｸM-PRO" panose="020F0600000000000000" pitchFamily="50" charset="-128"/>
                <a:ea typeface="HG丸ｺﾞｼｯｸM-PRO" panose="020F0600000000000000" pitchFamily="50" charset="-128"/>
              </a:rPr>
              <a:t>C</a:t>
            </a:r>
            <a:r>
              <a:rPr lang="ja-JP" altLang="en-US" sz="1400" dirty="0" smtClean="0">
                <a:latin typeface="HG丸ｺﾞｼｯｸM-PRO" panose="020F0600000000000000" pitchFamily="50" charset="-128"/>
                <a:ea typeface="HG丸ｺﾞｼｯｸM-PRO" panose="020F0600000000000000" pitchFamily="50" charset="-128"/>
              </a:rPr>
              <a:t>外装班、</a:t>
            </a:r>
            <a:r>
              <a:rPr lang="en-US" altLang="ja-JP" sz="1400" dirty="0" smtClean="0">
                <a:latin typeface="HG丸ｺﾞｼｯｸM-PRO" panose="020F0600000000000000" pitchFamily="50" charset="-128"/>
                <a:ea typeface="HG丸ｺﾞｼｯｸM-PRO" panose="020F0600000000000000" pitchFamily="50" charset="-128"/>
              </a:rPr>
              <a:t>D</a:t>
            </a:r>
            <a:r>
              <a:rPr lang="ja-JP" altLang="en-US" sz="1400" dirty="0" smtClean="0">
                <a:latin typeface="HG丸ｺﾞｼｯｸM-PRO" panose="020F0600000000000000" pitchFamily="50" charset="-128"/>
                <a:ea typeface="HG丸ｺﾞｼｯｸM-PRO" panose="020F0600000000000000" pitchFamily="50" charset="-128"/>
              </a:rPr>
              <a:t>不動産班）</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・中には複数班に所属する社員がいます。例えば図面が得意な佐藤さんは各班に所属していて、佐藤</a:t>
            </a:r>
            <a:r>
              <a:rPr lang="en-US" altLang="ja-JP" sz="1400" dirty="0" smtClean="0">
                <a:latin typeface="HG丸ｺﾞｼｯｸM-PRO" panose="020F0600000000000000" pitchFamily="50" charset="-128"/>
                <a:ea typeface="HG丸ｺﾞｼｯｸM-PRO" panose="020F0600000000000000" pitchFamily="50" charset="-128"/>
              </a:rPr>
              <a:t>A</a:t>
            </a:r>
            <a:r>
              <a:rPr lang="ja-JP" altLang="en-US" sz="1400" dirty="0" err="1"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佐藤</a:t>
            </a:r>
            <a:r>
              <a:rPr lang="en-US" altLang="ja-JP" sz="1400" dirty="0" smtClean="0">
                <a:latin typeface="HG丸ｺﾞｼｯｸM-PRO" panose="020F0600000000000000" pitchFamily="50" charset="-128"/>
                <a:ea typeface="HG丸ｺﾞｼｯｸM-PRO" panose="020F0600000000000000" pitchFamily="50" charset="-128"/>
              </a:rPr>
              <a:t>B</a:t>
            </a:r>
            <a:r>
              <a:rPr lang="ja-JP" altLang="en-US" sz="1400" dirty="0" err="1"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佐藤</a:t>
            </a:r>
            <a:r>
              <a:rPr lang="en-US" altLang="ja-JP" sz="1400" dirty="0" smtClean="0">
                <a:latin typeface="HG丸ｺﾞｼｯｸM-PRO" panose="020F0600000000000000" pitchFamily="50" charset="-128"/>
                <a:ea typeface="HG丸ｺﾞｼｯｸM-PRO" panose="020F0600000000000000" pitchFamily="50" charset="-128"/>
              </a:rPr>
              <a:t>C</a:t>
            </a:r>
            <a:r>
              <a:rPr lang="ja-JP" altLang="en-US" sz="1400" dirty="0" err="1"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佐藤</a:t>
            </a:r>
            <a:r>
              <a:rPr lang="en-US" altLang="ja-JP" sz="1400" dirty="0" smtClean="0">
                <a:latin typeface="HG丸ｺﾞｼｯｸM-PRO" panose="020F0600000000000000" pitchFamily="50" charset="-128"/>
                <a:ea typeface="HG丸ｺﾞｼｯｸM-PRO" panose="020F0600000000000000" pitchFamily="50" charset="-128"/>
              </a:rPr>
              <a:t>D</a:t>
            </a:r>
            <a:r>
              <a:rPr lang="ja-JP" altLang="en-US" sz="1400" dirty="0" err="1" smtClean="0">
                <a:latin typeface="HG丸ｺﾞｼｯｸM-PRO" panose="020F0600000000000000" pitchFamily="50" charset="-128"/>
                <a:ea typeface="HG丸ｺﾞｼｯｸM-PRO" panose="020F0600000000000000" pitchFamily="50" charset="-128"/>
              </a:rPr>
              <a:t>のように</a:t>
            </a:r>
            <a:r>
              <a:rPr lang="ja-JP" altLang="en-US" sz="1400" dirty="0" smtClean="0">
                <a:latin typeface="HG丸ｺﾞｼｯｸM-PRO" panose="020F0600000000000000" pitchFamily="50" charset="-128"/>
                <a:ea typeface="HG丸ｺﾞｼｯｸM-PRO" panose="020F0600000000000000" pitchFamily="50" charset="-128"/>
              </a:rPr>
              <a:t>分かれます。</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・この場合は佐藤さんの成績は個別で計上されますが、佐藤さんのトータル数字</a:t>
            </a:r>
            <a:r>
              <a:rPr lang="en-US" altLang="ja-JP" sz="1400" dirty="0" smtClean="0">
                <a:latin typeface="HG丸ｺﾞｼｯｸM-PRO" panose="020F0600000000000000" pitchFamily="50" charset="-128"/>
                <a:ea typeface="HG丸ｺﾞｼｯｸM-PRO" panose="020F0600000000000000" pitchFamily="50" charset="-128"/>
              </a:rPr>
              <a:t>(</a:t>
            </a:r>
            <a:r>
              <a:rPr lang="ja-JP" altLang="en-US" sz="1400" dirty="0" smtClean="0">
                <a:latin typeface="HG丸ｺﾞｼｯｸM-PRO" panose="020F0600000000000000" pitchFamily="50" charset="-128"/>
                <a:ea typeface="HG丸ｺﾞｼｯｸM-PRO" panose="020F0600000000000000" pitchFamily="50" charset="-128"/>
              </a:rPr>
              <a:t>佐藤</a:t>
            </a:r>
            <a:r>
              <a:rPr lang="en-US" altLang="ja-JP" sz="1400" dirty="0" smtClean="0">
                <a:latin typeface="HG丸ｺﾞｼｯｸM-PRO" panose="020F0600000000000000" pitchFamily="50" charset="-128"/>
                <a:ea typeface="HG丸ｺﾞｼｯｸM-PRO" panose="020F0600000000000000" pitchFamily="50" charset="-128"/>
              </a:rPr>
              <a:t>A+</a:t>
            </a:r>
            <a:r>
              <a:rPr lang="ja-JP" altLang="en-US" sz="1400" dirty="0" smtClean="0">
                <a:latin typeface="HG丸ｺﾞｼｯｸM-PRO" panose="020F0600000000000000" pitchFamily="50" charset="-128"/>
                <a:ea typeface="HG丸ｺﾞｼｯｸM-PRO" panose="020F0600000000000000" pitchFamily="50" charset="-128"/>
              </a:rPr>
              <a:t>佐藤</a:t>
            </a:r>
            <a:r>
              <a:rPr lang="en-US" altLang="ja-JP" sz="1400" dirty="0" smtClean="0">
                <a:latin typeface="HG丸ｺﾞｼｯｸM-PRO" panose="020F0600000000000000" pitchFamily="50" charset="-128"/>
                <a:ea typeface="HG丸ｺﾞｼｯｸM-PRO" panose="020F0600000000000000" pitchFamily="50" charset="-128"/>
              </a:rPr>
              <a:t>B+</a:t>
            </a:r>
            <a:r>
              <a:rPr lang="ja-JP" altLang="en-US" sz="1400" dirty="0" smtClean="0">
                <a:latin typeface="HG丸ｺﾞｼｯｸM-PRO" panose="020F0600000000000000" pitchFamily="50" charset="-128"/>
                <a:ea typeface="HG丸ｺﾞｼｯｸM-PRO" panose="020F0600000000000000" pitchFamily="50" charset="-128"/>
              </a:rPr>
              <a:t>佐藤</a:t>
            </a:r>
            <a:r>
              <a:rPr lang="en-US" altLang="ja-JP" sz="1400" dirty="0" smtClean="0">
                <a:latin typeface="HG丸ｺﾞｼｯｸM-PRO" panose="020F0600000000000000" pitchFamily="50" charset="-128"/>
                <a:ea typeface="HG丸ｺﾞｼｯｸM-PRO" panose="020F0600000000000000" pitchFamily="50" charset="-128"/>
              </a:rPr>
              <a:t>C+</a:t>
            </a:r>
            <a:r>
              <a:rPr lang="ja-JP" altLang="en-US" sz="1400" dirty="0" smtClean="0">
                <a:latin typeface="HG丸ｺﾞｼｯｸM-PRO" panose="020F0600000000000000" pitchFamily="50" charset="-128"/>
                <a:ea typeface="HG丸ｺﾞｼｯｸM-PRO" panose="020F0600000000000000" pitchFamily="50" charset="-128"/>
              </a:rPr>
              <a:t>佐藤</a:t>
            </a:r>
            <a:r>
              <a:rPr lang="en-US" altLang="ja-JP" sz="1400" dirty="0" smtClean="0">
                <a:latin typeface="HG丸ｺﾞｼｯｸM-PRO" panose="020F0600000000000000" pitchFamily="50" charset="-128"/>
                <a:ea typeface="HG丸ｺﾞｼｯｸM-PRO" panose="020F0600000000000000" pitchFamily="50" charset="-128"/>
              </a:rPr>
              <a:t>D)</a:t>
            </a:r>
            <a:r>
              <a:rPr lang="ja-JP" altLang="en-US" sz="1400" dirty="0" smtClean="0">
                <a:latin typeface="HG丸ｺﾞｼｯｸM-PRO" panose="020F0600000000000000" pitchFamily="50" charset="-128"/>
                <a:ea typeface="HG丸ｺﾞｼｯｸM-PRO" panose="020F0600000000000000" pitchFamily="50" charset="-128"/>
              </a:rPr>
              <a:t>が佐藤さんの最終評価になるのでトータル数字でも集計できるようにしたいです。</a:t>
            </a:r>
            <a:endParaRPr lang="en-US" altLang="ja-JP" sz="1400" dirty="0" smtClean="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◆現状の</a:t>
            </a:r>
            <a:r>
              <a:rPr lang="en-US" altLang="ja-JP" sz="1400" dirty="0" smtClean="0">
                <a:latin typeface="HG丸ｺﾞｼｯｸM-PRO" panose="020F0600000000000000" pitchFamily="50" charset="-128"/>
                <a:ea typeface="HG丸ｺﾞｼｯｸM-PRO" panose="020F0600000000000000" pitchFamily="50" charset="-128"/>
              </a:rPr>
              <a:t>Excel</a:t>
            </a:r>
            <a:r>
              <a:rPr lang="ja-JP" altLang="en-US" sz="1400" dirty="0" err="1" smtClean="0">
                <a:latin typeface="HG丸ｺﾞｼｯｸM-PRO" panose="020F0600000000000000" pitchFamily="50" charset="-128"/>
                <a:ea typeface="HG丸ｺﾞｼｯｸM-PRO" panose="020F0600000000000000" pitchFamily="50" charset="-128"/>
              </a:rPr>
              <a:t>での</a:t>
            </a:r>
            <a:r>
              <a:rPr lang="ja-JP" altLang="en-US" sz="1400" dirty="0" smtClean="0">
                <a:latin typeface="HG丸ｺﾞｼｯｸM-PRO" panose="020F0600000000000000" pitchFamily="50" charset="-128"/>
                <a:ea typeface="HG丸ｺﾞｼｯｸM-PRO" panose="020F0600000000000000" pitchFamily="50" charset="-128"/>
              </a:rPr>
              <a:t>計上イメージ（契約ベースと入金ベースの２パターンありますが、同じ手順です）</a:t>
            </a:r>
            <a:endParaRPr lang="en-US" altLang="ja-JP" sz="1400" dirty="0">
              <a:latin typeface="HG丸ｺﾞｼｯｸM-PRO" panose="020F0600000000000000" pitchFamily="50" charset="-128"/>
              <a:ea typeface="HG丸ｺﾞｼｯｸM-PRO" panose="020F0600000000000000" pitchFamily="50" charset="-128"/>
            </a:endParaRPr>
          </a:p>
          <a:p>
            <a:endParaRPr lang="en-US" altLang="ja-JP" sz="1400" dirty="0" smtClean="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4" name="正方形/長方形 3"/>
          <p:cNvSpPr/>
          <p:nvPr/>
        </p:nvSpPr>
        <p:spPr>
          <a:xfrm>
            <a:off x="179512" y="3933056"/>
            <a:ext cx="2360725" cy="2736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シート１</a:t>
            </a:r>
            <a:endParaRPr kumimoji="1" lang="en-US" altLang="ja-JP" dirty="0" smtClean="0"/>
          </a:p>
          <a:p>
            <a:pPr algn="ctr"/>
            <a:r>
              <a:rPr kumimoji="1" lang="ja-JP" altLang="en-US" dirty="0" smtClean="0"/>
              <a:t>班の構成メンバーや目標数字を入力</a:t>
            </a:r>
            <a:endParaRPr kumimoji="1" lang="ja-JP" altLang="en-US" dirty="0"/>
          </a:p>
        </p:txBody>
      </p:sp>
      <p:sp>
        <p:nvSpPr>
          <p:cNvPr id="5" name="右矢印 4"/>
          <p:cNvSpPr/>
          <p:nvPr/>
        </p:nvSpPr>
        <p:spPr>
          <a:xfrm>
            <a:off x="2750580" y="4839109"/>
            <a:ext cx="447587"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6660232" y="3933056"/>
            <a:ext cx="2376264" cy="2736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シート</a:t>
            </a:r>
            <a:r>
              <a:rPr kumimoji="1" lang="en-US" altLang="ja-JP" dirty="0" smtClean="0"/>
              <a:t>3</a:t>
            </a:r>
          </a:p>
          <a:p>
            <a:pPr algn="ctr"/>
            <a:r>
              <a:rPr kumimoji="1" lang="ja-JP" altLang="en-US" dirty="0" smtClean="0"/>
              <a:t>１で設定した構成と目標に対して２で入力した実数が反映されて達成率が羅列されている。</a:t>
            </a:r>
            <a:endParaRPr kumimoji="1" lang="ja-JP" altLang="en-US" dirty="0"/>
          </a:p>
        </p:txBody>
      </p:sp>
      <p:sp>
        <p:nvSpPr>
          <p:cNvPr id="8" name="正方形/長方形 7"/>
          <p:cNvSpPr/>
          <p:nvPr/>
        </p:nvSpPr>
        <p:spPr>
          <a:xfrm>
            <a:off x="3408510" y="3933056"/>
            <a:ext cx="2247787" cy="2736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シート２</a:t>
            </a:r>
            <a:endParaRPr kumimoji="1" lang="en-US" altLang="ja-JP" dirty="0" smtClean="0"/>
          </a:p>
          <a:p>
            <a:pPr algn="ctr"/>
            <a:r>
              <a:rPr lang="ja-JP" altLang="en-US" dirty="0"/>
              <a:t>契約</a:t>
            </a:r>
            <a:r>
              <a:rPr lang="ja-JP" altLang="en-US" dirty="0" smtClean="0"/>
              <a:t>した案件、入金があった案件の情報</a:t>
            </a:r>
            <a:r>
              <a:rPr lang="en-US" altLang="ja-JP" dirty="0" smtClean="0"/>
              <a:t>(</a:t>
            </a:r>
            <a:r>
              <a:rPr lang="ja-JP" altLang="en-US" dirty="0" smtClean="0"/>
              <a:t>金額、分配</a:t>
            </a:r>
            <a:r>
              <a:rPr lang="en-US" altLang="ja-JP" dirty="0" smtClean="0"/>
              <a:t>)</a:t>
            </a:r>
            <a:r>
              <a:rPr lang="ja-JP" altLang="en-US" dirty="0" smtClean="0"/>
              <a:t>を入力。</a:t>
            </a:r>
            <a:endParaRPr lang="en-US" altLang="ja-JP" dirty="0" smtClean="0"/>
          </a:p>
        </p:txBody>
      </p:sp>
      <p:sp>
        <p:nvSpPr>
          <p:cNvPr id="9" name="右矢印 8"/>
          <p:cNvSpPr/>
          <p:nvPr/>
        </p:nvSpPr>
        <p:spPr>
          <a:xfrm>
            <a:off x="5934471" y="4839109"/>
            <a:ext cx="447587"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93459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シート１のイメージ（実際のデータ）</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4"/>
          <a:stretch>
            <a:fillRect/>
          </a:stretch>
        </p:blipFill>
        <p:spPr>
          <a:xfrm>
            <a:off x="0" y="338404"/>
            <a:ext cx="9037648" cy="6519596"/>
          </a:xfrm>
          <a:prstGeom prst="rect">
            <a:avLst/>
          </a:prstGeom>
        </p:spPr>
      </p:pic>
    </p:spTree>
    <p:extLst>
      <p:ext uri="{BB962C8B-B14F-4D97-AF65-F5344CB8AC3E}">
        <p14:creationId xmlns:p14="http://schemas.microsoft.com/office/powerpoint/2010/main" val="3855757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シート２のイメージ（実際のデータ）</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p:cNvPicPr>
            <a:picLocks noChangeAspect="1"/>
          </p:cNvPicPr>
          <p:nvPr/>
        </p:nvPicPr>
        <p:blipFill>
          <a:blip r:embed="rId4"/>
          <a:stretch>
            <a:fillRect/>
          </a:stretch>
        </p:blipFill>
        <p:spPr>
          <a:xfrm>
            <a:off x="0" y="349441"/>
            <a:ext cx="9124122" cy="6508559"/>
          </a:xfrm>
          <a:prstGeom prst="rect">
            <a:avLst/>
          </a:prstGeom>
        </p:spPr>
      </p:pic>
    </p:spTree>
    <p:extLst>
      <p:ext uri="{BB962C8B-B14F-4D97-AF65-F5344CB8AC3E}">
        <p14:creationId xmlns:p14="http://schemas.microsoft.com/office/powerpoint/2010/main" val="1731364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シート２のイメージ（入金ベースのみ入金割合の行があります）</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4"/>
          <a:stretch>
            <a:fillRect/>
          </a:stretch>
        </p:blipFill>
        <p:spPr>
          <a:xfrm>
            <a:off x="14401" y="352078"/>
            <a:ext cx="9129599" cy="6505922"/>
          </a:xfrm>
          <a:prstGeom prst="rect">
            <a:avLst/>
          </a:prstGeom>
        </p:spPr>
      </p:pic>
    </p:spTree>
    <p:extLst>
      <p:ext uri="{BB962C8B-B14F-4D97-AF65-F5344CB8AC3E}">
        <p14:creationId xmlns:p14="http://schemas.microsoft.com/office/powerpoint/2010/main" val="4228284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シート３のイメージ（実際のデータ）</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p:cNvPicPr>
            <a:picLocks noChangeAspect="1"/>
          </p:cNvPicPr>
          <p:nvPr/>
        </p:nvPicPr>
        <p:blipFill>
          <a:blip r:embed="rId4"/>
          <a:stretch>
            <a:fillRect/>
          </a:stretch>
        </p:blipFill>
        <p:spPr>
          <a:xfrm>
            <a:off x="-16228" y="361002"/>
            <a:ext cx="9096200" cy="6496998"/>
          </a:xfrm>
          <a:prstGeom prst="rect">
            <a:avLst/>
          </a:prstGeom>
        </p:spPr>
      </p:pic>
    </p:spTree>
    <p:extLst>
      <p:ext uri="{BB962C8B-B14F-4D97-AF65-F5344CB8AC3E}">
        <p14:creationId xmlns:p14="http://schemas.microsoft.com/office/powerpoint/2010/main" val="40155906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現状のやり方で困っている事（改善したい事）</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27383" y="342340"/>
            <a:ext cx="9171384" cy="6124754"/>
          </a:xfrm>
          <a:prstGeom prst="rect">
            <a:avLst/>
          </a:prstGeom>
          <a:noFill/>
        </p:spPr>
        <p:txBody>
          <a:bodyPr wrap="square" rtlCol="0">
            <a:spAutoFit/>
          </a:bodyPr>
          <a:lstStyle/>
          <a:p>
            <a:r>
              <a:rPr kumimoji="1" lang="ja-JP" altLang="en-US" sz="2800" dirty="0" smtClean="0">
                <a:latin typeface="HG丸ｺﾞｼｯｸM-PRO" panose="020F0600000000000000" pitchFamily="50" charset="-128"/>
                <a:ea typeface="HG丸ｺﾞｼｯｸM-PRO" panose="020F0600000000000000" pitchFamily="50" charset="-128"/>
              </a:rPr>
              <a:t>➀毎月、シートの更新が大変。</a:t>
            </a:r>
            <a:endParaRPr kumimoji="1" lang="en-US" altLang="ja-JP" sz="2800" dirty="0" smtClean="0">
              <a:latin typeface="HG丸ｺﾞｼｯｸM-PRO" panose="020F0600000000000000" pitchFamily="50" charset="-128"/>
              <a:ea typeface="HG丸ｺﾞｼｯｸM-PRO" panose="020F0600000000000000" pitchFamily="50" charset="-128"/>
            </a:endParaRPr>
          </a:p>
          <a:p>
            <a:r>
              <a:rPr lang="en-US" altLang="ja-JP" sz="2800" dirty="0" smtClean="0">
                <a:latin typeface="HG丸ｺﾞｼｯｸM-PRO" panose="020F0600000000000000" pitchFamily="50" charset="-128"/>
                <a:ea typeface="HG丸ｺﾞｼｯｸM-PRO" panose="020F0600000000000000" pitchFamily="50" charset="-128"/>
              </a:rPr>
              <a:t>(</a:t>
            </a:r>
            <a:r>
              <a:rPr lang="ja-JP" altLang="en-US" sz="2800" dirty="0" smtClean="0">
                <a:latin typeface="HG丸ｺﾞｼｯｸM-PRO" panose="020F0600000000000000" pitchFamily="50" charset="-128"/>
                <a:ea typeface="HG丸ｺﾞｼｯｸM-PRO" panose="020F0600000000000000" pitchFamily="50" charset="-128"/>
              </a:rPr>
              <a:t>毎月班編成が若干変わる為）</a:t>
            </a:r>
            <a:endParaRPr lang="en-US" altLang="ja-JP" sz="2800" dirty="0" smtClean="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r>
              <a:rPr lang="ja-JP" altLang="en-US" sz="2800" dirty="0" smtClean="0">
                <a:latin typeface="HG丸ｺﾞｼｯｸM-PRO" panose="020F0600000000000000" pitchFamily="50" charset="-128"/>
                <a:ea typeface="HG丸ｺﾞｼｯｸM-PRO" panose="020F0600000000000000" pitchFamily="50" charset="-128"/>
              </a:rPr>
              <a:t>②シート２への入力が大変。</a:t>
            </a:r>
            <a:endParaRPr lang="en-US" altLang="ja-JP" sz="2800" dirty="0" smtClean="0">
              <a:latin typeface="HG丸ｺﾞｼｯｸM-PRO" panose="020F0600000000000000" pitchFamily="50" charset="-128"/>
              <a:ea typeface="HG丸ｺﾞｼｯｸM-PRO" panose="020F0600000000000000" pitchFamily="50" charset="-128"/>
            </a:endParaRPr>
          </a:p>
          <a:p>
            <a:r>
              <a:rPr kumimoji="1" lang="en-US" altLang="ja-JP" sz="2800" dirty="0" smtClean="0">
                <a:latin typeface="HG丸ｺﾞｼｯｸM-PRO" panose="020F0600000000000000" pitchFamily="50" charset="-128"/>
                <a:ea typeface="HG丸ｺﾞｼｯｸM-PRO" panose="020F0600000000000000" pitchFamily="50" charset="-128"/>
              </a:rPr>
              <a:t>(Excel</a:t>
            </a:r>
            <a:r>
              <a:rPr kumimoji="1" lang="ja-JP" altLang="en-US" sz="2800" dirty="0" smtClean="0">
                <a:latin typeface="HG丸ｺﾞｼｯｸM-PRO" panose="020F0600000000000000" pitchFamily="50" charset="-128"/>
                <a:ea typeface="HG丸ｺﾞｼｯｸM-PRO" panose="020F0600000000000000" pitchFamily="50" charset="-128"/>
              </a:rPr>
              <a:t>の関数では限界がある）</a:t>
            </a:r>
            <a:endParaRPr kumimoji="1" lang="en-US" altLang="ja-JP" sz="2800" dirty="0" smtClean="0">
              <a:latin typeface="HG丸ｺﾞｼｯｸM-PRO" panose="020F0600000000000000" pitchFamily="50" charset="-128"/>
              <a:ea typeface="HG丸ｺﾞｼｯｸM-PRO" panose="020F0600000000000000" pitchFamily="50" charset="-128"/>
            </a:endParaRPr>
          </a:p>
          <a:p>
            <a:endParaRPr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smtClean="0">
                <a:latin typeface="HG丸ｺﾞｼｯｸM-PRO" panose="020F0600000000000000" pitchFamily="50" charset="-128"/>
                <a:ea typeface="HG丸ｺﾞｼｯｸM-PRO" panose="020F0600000000000000" pitchFamily="50" charset="-128"/>
              </a:rPr>
              <a:t>③過去データの保管が大変。</a:t>
            </a:r>
            <a:endParaRPr kumimoji="1" lang="en-US" altLang="ja-JP" sz="2800" dirty="0" smtClean="0">
              <a:latin typeface="HG丸ｺﾞｼｯｸM-PRO" panose="020F0600000000000000" pitchFamily="50" charset="-128"/>
              <a:ea typeface="HG丸ｺﾞｼｯｸM-PRO" panose="020F0600000000000000" pitchFamily="50" charset="-128"/>
            </a:endParaRPr>
          </a:p>
          <a:p>
            <a:r>
              <a:rPr lang="en-US" altLang="ja-JP" sz="2800" dirty="0" smtClean="0">
                <a:latin typeface="HG丸ｺﾞｼｯｸM-PRO" panose="020F0600000000000000" pitchFamily="50" charset="-128"/>
                <a:ea typeface="HG丸ｺﾞｼｯｸM-PRO" panose="020F0600000000000000" pitchFamily="50" charset="-128"/>
              </a:rPr>
              <a:t>(</a:t>
            </a:r>
            <a:r>
              <a:rPr lang="ja-JP" altLang="en-US" sz="2800" dirty="0" smtClean="0">
                <a:latin typeface="HG丸ｺﾞｼｯｸM-PRO" panose="020F0600000000000000" pitchFamily="50" charset="-128"/>
                <a:ea typeface="HG丸ｺﾞｼｯｸM-PRO" panose="020F0600000000000000" pitchFamily="50" charset="-128"/>
              </a:rPr>
              <a:t>毎月、確定稿ファイルを保存するようにはしているが、いちいち面倒）</a:t>
            </a:r>
            <a:endParaRPr lang="en-US" altLang="ja-JP" sz="2800" dirty="0" smtClean="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r>
              <a:rPr lang="ja-JP" altLang="en-US" sz="2800" dirty="0" smtClean="0">
                <a:latin typeface="HG丸ｺﾞｼｯｸM-PRO" panose="020F0600000000000000" pitchFamily="50" charset="-128"/>
                <a:ea typeface="HG丸ｺﾞｼｯｸM-PRO" panose="020F0600000000000000" pitchFamily="50" charset="-128"/>
              </a:rPr>
              <a:t>④急な班変更が発生した際にシート１を修正するので、結果、シート２、シート３の内容もずれ込み修正が物凄く大変。</a:t>
            </a:r>
            <a:endParaRPr lang="en-US" altLang="ja-JP" sz="2800" dirty="0" smtClean="0">
              <a:latin typeface="HG丸ｺﾞｼｯｸM-PRO" panose="020F0600000000000000" pitchFamily="50" charset="-128"/>
              <a:ea typeface="HG丸ｺﾞｼｯｸM-PRO" panose="020F0600000000000000" pitchFamily="50" charset="-128"/>
            </a:endParaRPr>
          </a:p>
          <a:p>
            <a:r>
              <a:rPr kumimoji="1" lang="en-US" altLang="ja-JP" sz="2800" dirty="0" smtClean="0">
                <a:latin typeface="HG丸ｺﾞｼｯｸM-PRO" panose="020F0600000000000000" pitchFamily="50" charset="-128"/>
                <a:ea typeface="HG丸ｺﾞｼｯｸM-PRO" panose="020F0600000000000000" pitchFamily="50" charset="-128"/>
              </a:rPr>
              <a:t>(</a:t>
            </a:r>
            <a:r>
              <a:rPr kumimoji="1" lang="ja-JP" altLang="en-US" sz="2800" dirty="0" smtClean="0">
                <a:latin typeface="HG丸ｺﾞｼｯｸM-PRO" panose="020F0600000000000000" pitchFamily="50" charset="-128"/>
                <a:ea typeface="HG丸ｺﾞｼｯｸM-PRO" panose="020F0600000000000000" pitchFamily="50" charset="-128"/>
              </a:rPr>
              <a:t>前提として月の途中でも班移動が頻繁にあります</a:t>
            </a:r>
            <a:r>
              <a:rPr kumimoji="1" lang="en-US" altLang="ja-JP" sz="2800" dirty="0" smtClean="0">
                <a:latin typeface="HG丸ｺﾞｼｯｸM-PRO" panose="020F0600000000000000" pitchFamily="50" charset="-128"/>
                <a:ea typeface="HG丸ｺﾞｼｯｸM-PRO" panose="020F0600000000000000" pitchFamily="50" charset="-128"/>
              </a:rPr>
              <a:t>)</a:t>
            </a:r>
            <a:endParaRPr kumimoji="1" lang="ja-JP" altLang="en-US" sz="2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908776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E48928E-589E-564F-B37D-0AB10153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19"/>
            <a:ext cx="9144000" cy="369330"/>
          </a:xfrm>
          <a:prstGeom prst="rect">
            <a:avLst/>
          </a:prstGeom>
        </p:spPr>
      </p:pic>
      <p:sp>
        <p:nvSpPr>
          <p:cNvPr id="3" name="テキスト ボックス 18">
            <a:extLst>
              <a:ext uri="{FF2B5EF4-FFF2-40B4-BE49-F238E27FC236}">
                <a16:creationId xmlns:a16="http://schemas.microsoft.com/office/drawing/2014/main" id="{8CEE2FF0-78C0-F54A-B2D1-D6083FE0B042}"/>
              </a:ext>
            </a:extLst>
          </p:cNvPr>
          <p:cNvSpPr txBox="1">
            <a:spLocks noChangeArrowheads="1"/>
          </p:cNvSpPr>
          <p:nvPr/>
        </p:nvSpPr>
        <p:spPr bwMode="auto">
          <a:xfrm>
            <a:off x="0" y="-36319"/>
            <a:ext cx="6258975" cy="304842"/>
          </a:xfrm>
          <a:prstGeom prst="rect">
            <a:avLst/>
          </a:prstGeom>
          <a:noFill/>
          <a:ln w="9525">
            <a:noFill/>
            <a:miter lim="800000"/>
            <a:headEnd/>
            <a:tailEnd/>
          </a:ln>
        </p:spPr>
        <p:txBody>
          <a:bodyPr wrap="square" lIns="58053" tIns="29027" rIns="58053" bIns="29027" anchor="t">
            <a:spAutoFit/>
          </a:bodyPr>
          <a:lstStyle/>
          <a:p>
            <a:r>
              <a:rPr lang="ja-JP" altLang="en-US" sz="1600" b="1" dirty="0" smtClean="0">
                <a:solidFill>
                  <a:schemeClr val="bg1"/>
                </a:solidFill>
                <a:latin typeface="HG丸ｺﾞｼｯｸM-PRO" panose="020F0600000000000000" pitchFamily="50" charset="-128"/>
                <a:ea typeface="HG丸ｺﾞｼｯｸM-PRO" panose="020F0600000000000000" pitchFamily="50" charset="-128"/>
              </a:rPr>
              <a:t>理想系の流れ（ソフトでも関数でも）</a:t>
            </a:r>
            <a:endParaRPr lang="en-US" altLang="ja-JP" sz="16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0" y="333011"/>
            <a:ext cx="5476179" cy="369332"/>
          </a:xfrm>
          <a:prstGeom prst="rect">
            <a:avLst/>
          </a:prstGeom>
          <a:noFill/>
        </p:spPr>
        <p:txBody>
          <a:bodyPr wrap="none" rtlCol="0">
            <a:spAutoFit/>
          </a:bodyPr>
          <a:lstStyle/>
          <a:p>
            <a:r>
              <a:rPr kumimoji="1" lang="ja-JP" altLang="en-US" dirty="0" smtClean="0"/>
              <a:t>シート➀（もしくは設定ページにて班構成と目標を入力）</a:t>
            </a:r>
            <a:endParaRPr kumimoji="1" lang="ja-JP" altLang="en-US" dirty="0"/>
          </a:p>
        </p:txBody>
      </p:sp>
      <p:pic>
        <p:nvPicPr>
          <p:cNvPr id="5" name="図 4"/>
          <p:cNvPicPr>
            <a:picLocks noChangeAspect="1"/>
          </p:cNvPicPr>
          <p:nvPr/>
        </p:nvPicPr>
        <p:blipFill>
          <a:blip r:embed="rId4"/>
          <a:stretch>
            <a:fillRect/>
          </a:stretch>
        </p:blipFill>
        <p:spPr>
          <a:xfrm>
            <a:off x="30827" y="670700"/>
            <a:ext cx="9082345" cy="2308402"/>
          </a:xfrm>
          <a:prstGeom prst="rect">
            <a:avLst/>
          </a:prstGeom>
        </p:spPr>
      </p:pic>
      <p:sp>
        <p:nvSpPr>
          <p:cNvPr id="6" name="テキスト ボックス 5"/>
          <p:cNvSpPr txBox="1"/>
          <p:nvPr/>
        </p:nvSpPr>
        <p:spPr>
          <a:xfrm>
            <a:off x="9533" y="3343730"/>
            <a:ext cx="4562467" cy="646331"/>
          </a:xfrm>
          <a:prstGeom prst="rect">
            <a:avLst/>
          </a:prstGeom>
          <a:noFill/>
        </p:spPr>
        <p:txBody>
          <a:bodyPr wrap="none" rtlCol="0">
            <a:spAutoFit/>
          </a:bodyPr>
          <a:lstStyle/>
          <a:p>
            <a:r>
              <a:rPr kumimoji="1" lang="ja-JP" altLang="en-US" dirty="0" smtClean="0"/>
              <a:t>シート②</a:t>
            </a:r>
            <a:r>
              <a:rPr kumimoji="1" lang="en-US" altLang="ja-JP" dirty="0" smtClean="0"/>
              <a:t>(</a:t>
            </a:r>
            <a:r>
              <a:rPr kumimoji="1" lang="ja-JP" altLang="en-US" dirty="0" smtClean="0"/>
              <a:t>もしくは入力ページにて実績を入力）</a:t>
            </a:r>
            <a:endParaRPr kumimoji="1" lang="en-US" altLang="ja-JP" dirty="0" smtClean="0"/>
          </a:p>
          <a:p>
            <a:endParaRPr kumimoji="1" lang="en-US" altLang="ja-JP" dirty="0" smtClean="0"/>
          </a:p>
        </p:txBody>
      </p:sp>
      <p:pic>
        <p:nvPicPr>
          <p:cNvPr id="9" name="図 8"/>
          <p:cNvPicPr>
            <a:picLocks noChangeAspect="1"/>
          </p:cNvPicPr>
          <p:nvPr/>
        </p:nvPicPr>
        <p:blipFill>
          <a:blip r:embed="rId5"/>
          <a:stretch>
            <a:fillRect/>
          </a:stretch>
        </p:blipFill>
        <p:spPr>
          <a:xfrm>
            <a:off x="30826" y="3666895"/>
            <a:ext cx="9082345" cy="1202265"/>
          </a:xfrm>
          <a:prstGeom prst="rect">
            <a:avLst/>
          </a:prstGeom>
        </p:spPr>
      </p:pic>
      <p:sp>
        <p:nvSpPr>
          <p:cNvPr id="10" name="角丸四角形 9"/>
          <p:cNvSpPr/>
          <p:nvPr/>
        </p:nvSpPr>
        <p:spPr>
          <a:xfrm>
            <a:off x="4067944" y="3573016"/>
            <a:ext cx="2191031" cy="1296143"/>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p:cNvCxnSpPr/>
          <p:nvPr/>
        </p:nvCxnSpPr>
        <p:spPr>
          <a:xfrm flipV="1">
            <a:off x="3563888" y="4869159"/>
            <a:ext cx="648072" cy="9361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334246" y="5805264"/>
            <a:ext cx="4185761" cy="646331"/>
          </a:xfrm>
          <a:prstGeom prst="rect">
            <a:avLst/>
          </a:prstGeom>
          <a:noFill/>
        </p:spPr>
        <p:txBody>
          <a:bodyPr wrap="none" rtlCol="0">
            <a:spAutoFit/>
          </a:bodyPr>
          <a:lstStyle/>
          <a:p>
            <a:r>
              <a:rPr kumimoji="1" lang="ja-JP" altLang="en-US" dirty="0" smtClean="0">
                <a:solidFill>
                  <a:srgbClr val="FF0000"/>
                </a:solidFill>
              </a:rPr>
              <a:t>入金割合は入金ベースのみの入力です。</a:t>
            </a:r>
            <a:endParaRPr kumimoji="1" lang="en-US" altLang="ja-JP" dirty="0" smtClean="0">
              <a:solidFill>
                <a:srgbClr val="FF0000"/>
              </a:solidFill>
            </a:endParaRPr>
          </a:p>
          <a:p>
            <a:r>
              <a:rPr kumimoji="1" lang="ja-JP" altLang="en-US" dirty="0" smtClean="0">
                <a:solidFill>
                  <a:srgbClr val="FF0000"/>
                </a:solidFill>
              </a:rPr>
              <a:t>契約ベースは不要です。</a:t>
            </a:r>
            <a:endParaRPr kumimoji="1" lang="ja-JP" altLang="en-US" dirty="0">
              <a:solidFill>
                <a:srgbClr val="FF0000"/>
              </a:solidFill>
            </a:endParaRPr>
          </a:p>
        </p:txBody>
      </p:sp>
    </p:spTree>
    <p:extLst>
      <p:ext uri="{BB962C8B-B14F-4D97-AF65-F5344CB8AC3E}">
        <p14:creationId xmlns:p14="http://schemas.microsoft.com/office/powerpoint/2010/main" val="767304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3876</TotalTime>
  <Words>1381</Words>
  <Application>Microsoft Office PowerPoint</Application>
  <PresentationFormat>画面に合わせる (4:3)</PresentationFormat>
  <Paragraphs>123</Paragraphs>
  <Slides>12</Slides>
  <Notes>12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HG丸ｺﾞｼｯｸM-PRO</vt:lpstr>
      <vt:lpstr>ＭＳ Ｐゴシック</vt:lpstr>
      <vt:lpstr>游ゴシック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satou</dc:creator>
  <cp:lastModifiedBy>伊藤明日香</cp:lastModifiedBy>
  <cp:revision>257</cp:revision>
  <cp:lastPrinted>2023-05-24T09:45:34Z</cp:lastPrinted>
  <dcterms:created xsi:type="dcterms:W3CDTF">2013-05-09T05:44:00Z</dcterms:created>
  <dcterms:modified xsi:type="dcterms:W3CDTF">2023-05-25T12:34:25Z</dcterms:modified>
</cp:coreProperties>
</file>