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1" r:id="rId7"/>
    <p:sldId id="267" r:id="rId8"/>
    <p:sldId id="278" r:id="rId9"/>
    <p:sldId id="279" r:id="rId10"/>
    <p:sldId id="280" r:id="rId11"/>
    <p:sldId id="284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6B95072-4875-4A1E-ABD7-6050699AF716}">
  <a:tblStyle styleId="{C6B95072-4875-4A1E-ABD7-6050699AF7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75"/>
    <p:restoredTop sz="94648"/>
  </p:normalViewPr>
  <p:slideViewPr>
    <p:cSldViewPr snapToGrid="0" snapToObjects="1">
      <p:cViewPr varScale="1">
        <p:scale>
          <a:sx n="79" d="100"/>
          <a:sy n="79" d="100"/>
        </p:scale>
        <p:origin x="20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42" name="Google Shape;1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ea09a8203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ea09a820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/>
              <a:t>基本編と応用へん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/>
              <a:t>基本編で難しい話(共有権限の話はしなくて良い）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/>
              <a:t>ファイルの編集権限の話は応用編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>
  <p:cSld name="セクション見出し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2"/>
              </a:buClr>
              <a:buSzPts val="1333"/>
              <a:buFont typeface="Arial"/>
              <a:buNone/>
              <a:defRPr sz="1333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pref.ibaraki.jp/board/gakkou/koukou/gakuryoku/dougasakusei/pdf/googleform.pdf" TargetMode="External"/><Relationship Id="rId7" Type="http://schemas.openxmlformats.org/officeDocument/2006/relationships/hyperlink" Target="https://www.pref.tottori.lg.jp/secure/1238096/form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ervices.google.com/fh/files/misc/gfe_book_es.pdf?fbclid=IwAR2qULaTYSs_-TBSTvihRVqNTRquAsEnbx3FB4nuBNt_STpEkPXrzTebIY0" TargetMode="External"/><Relationship Id="rId5" Type="http://schemas.openxmlformats.org/officeDocument/2006/relationships/hyperlink" Target="http://www1.center.spec.ed.jp/?action=common_download_main&amp;upload_id=16679" TargetMode="External"/><Relationship Id="rId4" Type="http://schemas.openxmlformats.org/officeDocument/2006/relationships/hyperlink" Target="https://qiita.com/Ark2020/items/20faf40cf7db2b7e0fac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6"/>
          <p:cNvSpPr/>
          <p:nvPr/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B42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6" descr="アイコン&#10;&#10;説明は自動で生成されたものです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1028244"/>
            <a:ext cx="7188199" cy="479812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6"/>
          <p:cNvSpPr/>
          <p:nvPr/>
        </p:nvSpPr>
        <p:spPr>
          <a:xfrm>
            <a:off x="681037" y="2071371"/>
            <a:ext cx="3114675" cy="2026067"/>
          </a:xfrm>
          <a:prstGeom prst="ellipse">
            <a:avLst/>
          </a:prstGeom>
          <a:solidFill>
            <a:srgbClr val="4B425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Google Forms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マニュアル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4"/>
          <p:cNvSpPr txBox="1"/>
          <p:nvPr/>
        </p:nvSpPr>
        <p:spPr>
          <a:xfrm>
            <a:off x="452398" y="818930"/>
            <a:ext cx="11035800" cy="53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https://www.edu.pref.ibaraki.jp/board/gakkou/koukou/gakuryoku/dougasakusei/pdf/googleform.pdf</a:t>
            </a:r>
            <a:b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↑Googleフォームでのアンケート作成・小テスト作成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https://qiita.com/Ark2020/items/20faf40cf7db2b7e0fac</a:t>
            </a:r>
            <a:b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↑Googleフォームで健康観察（検温入力付）を行い、スプレッドシートで集計する方法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・埼玉県立総合教育センター </a:t>
            </a:r>
            <a:r>
              <a:rPr lang="ja-JP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http://www1.center.spec.ed.jp/?action=common_download_main&amp;upload_id=16679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・茨城県教育委員会 </a:t>
            </a:r>
            <a:r>
              <a:rPr lang="ja-JP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https://www.edu.pref.ibaraki.jp/board/gakkou/koukou/gakuryoku/dougasakusei/pdf/googleform.pdf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【Google work space 総合マニュアル（生徒用）】 </a:t>
            </a:r>
            <a:r>
              <a:rPr lang="ja-JP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https://services.google.com/fh/files/misc/gfe_book_es.pdf?fbclid=IwAR2qULaTYSs_-TBSTvihRVqNTRquAsEnbx3FB4nuBNt_STpEkPXrzTebIY0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・</a:t>
            </a:r>
            <a:r>
              <a:rPr lang="ja-JP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株式会社アクシス 「鳥取県教育委員会 GIGA スクールサポーター配置支援業務 Google Forms 操作マニュアル」</a:t>
            </a:r>
            <a:r>
              <a:rPr lang="ja-JP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ja-JP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https://www.pref.tottori.lg.jp/secure/1238096/form.pdf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27"/>
          <p:cNvGrpSpPr/>
          <p:nvPr/>
        </p:nvGrpSpPr>
        <p:grpSpPr>
          <a:xfrm>
            <a:off x="396911" y="87573"/>
            <a:ext cx="9295913" cy="609200"/>
            <a:chOff x="333851" y="-17529"/>
            <a:chExt cx="9295913" cy="609200"/>
          </a:xfrm>
        </p:grpSpPr>
        <p:sp>
          <p:nvSpPr>
            <p:cNvPr id="145" name="Google Shape;145;p27"/>
            <p:cNvSpPr txBox="1"/>
            <p:nvPr/>
          </p:nvSpPr>
          <p:spPr>
            <a:xfrm>
              <a:off x="472164" y="-17529"/>
              <a:ext cx="9157600" cy="60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3600" b="1" i="0" u="none" strike="noStrike" cap="none">
                  <a:solidFill>
                    <a:srgbClr val="8F3CCD"/>
                  </a:solidFill>
                  <a:latin typeface="Meiryo"/>
                  <a:ea typeface="Meiryo"/>
                  <a:cs typeface="Meiryo"/>
                  <a:sym typeface="Meiryo"/>
                </a:rPr>
                <a:t>目次</a:t>
              </a:r>
              <a:br>
                <a:rPr lang="ja-JP" sz="3600" b="1" i="0" u="none" strike="noStrike" cap="none">
                  <a:solidFill>
                    <a:srgbClr val="8F3CCD"/>
                  </a:solidFill>
                  <a:latin typeface="Meiryo"/>
                  <a:ea typeface="Meiryo"/>
                  <a:cs typeface="Meiryo"/>
                  <a:sym typeface="Meiryo"/>
                </a:rPr>
              </a:br>
              <a:endParaRPr sz="3600" b="1" i="0" u="none" strike="noStrike" cap="none">
                <a:solidFill>
                  <a:srgbClr val="8F3CCD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cxnSp>
          <p:nvCxnSpPr>
            <p:cNvPr id="146" name="Google Shape;146;p27"/>
            <p:cNvCxnSpPr/>
            <p:nvPr/>
          </p:nvCxnSpPr>
          <p:spPr>
            <a:xfrm>
              <a:off x="333851" y="591671"/>
              <a:ext cx="9169600" cy="0"/>
            </a:xfrm>
            <a:prstGeom prst="straightConnector1">
              <a:avLst/>
            </a:prstGeom>
            <a:noFill/>
            <a:ln w="38100" cap="flat" cmpd="sng">
              <a:solidFill>
                <a:srgbClr val="8F3CCD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aphicFrame>
        <p:nvGraphicFramePr>
          <p:cNvPr id="147" name="Google Shape;147;p27"/>
          <p:cNvGraphicFramePr/>
          <p:nvPr/>
        </p:nvGraphicFramePr>
        <p:xfrm>
          <a:off x="535224" y="823020"/>
          <a:ext cx="11309100" cy="5821200"/>
        </p:xfrm>
        <a:graphic>
          <a:graphicData uri="http://schemas.openxmlformats.org/drawingml/2006/table">
            <a:tbl>
              <a:tblPr>
                <a:solidFill>
                  <a:srgbClr val="FFBDFA"/>
                </a:solidFill>
                <a:tableStyleId>{C6B95072-4875-4A1E-ABD7-6050699AF716}</a:tableStyleId>
              </a:tblPr>
              <a:tblGrid>
                <a:gridCol w="138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2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5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Meiryo"/>
                        <a:buNone/>
                      </a:pPr>
                      <a:r>
                        <a:rPr lang="ja-JP" sz="24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1</a:t>
                      </a:r>
                      <a:endParaRPr sz="24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solidFill>
                      <a:srgbClr val="FFC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eiryo"/>
                        <a:buNone/>
                      </a:pPr>
                      <a:r>
                        <a:rPr lang="ja-JP" sz="20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Google Formsとは</a:t>
                      </a:r>
                      <a:endParaRPr sz="20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solidFill>
                      <a:srgbClr val="FFC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5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2</a:t>
                      </a:r>
                      <a:endParaRPr sz="24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eiryo"/>
                        <a:buNone/>
                      </a:pPr>
                      <a:r>
                        <a:rPr lang="ja-JP" sz="20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【基本編】Google Formsの使い方</a:t>
                      </a:r>
                      <a:endParaRPr sz="20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5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3</a:t>
                      </a:r>
                      <a:endParaRPr sz="24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solidFill>
                      <a:srgbClr val="FFC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【応用編】Google Formsの活用事例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rgbClr val="FFC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5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4</a:t>
                      </a:r>
                      <a:endParaRPr sz="24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Meiryo"/>
                        <a:buNone/>
                      </a:pPr>
                      <a:r>
                        <a:rPr lang="ja-JP" sz="20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参考になるサイト一覧</a:t>
                      </a:r>
                      <a:endParaRPr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83FF">
            <a:alpha val="81960"/>
          </a:srgb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/>
          <p:nvPr/>
        </p:nvSpPr>
        <p:spPr>
          <a:xfrm>
            <a:off x="1462375" y="3107700"/>
            <a:ext cx="8599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1. Google Formsとは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/>
        </p:nvSpPr>
        <p:spPr>
          <a:xfrm>
            <a:off x="309966" y="309966"/>
            <a:ext cx="11499742" cy="5570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48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◼ Google Forms で利用できる機能 </a:t>
            </a:r>
            <a:endParaRPr sz="1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選択式や記述式の質問を多くの方法で作成することができます。  </a:t>
            </a:r>
            <a:endParaRPr/>
          </a:p>
          <a:p>
            <a:pPr marL="457200" marR="0" lvl="0" indent="-2794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複数人で１つのアンケートを作成し、編集することができます。</a:t>
            </a: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2794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集計結果をスプレッドシートで簡単に確認することができます。</a:t>
            </a:r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1208314" y="2044005"/>
            <a:ext cx="920931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オンラインアンケートや小テストを作成して、</a:t>
            </a: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他のユーザと共有することができます。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/>
          <p:nvPr/>
        </p:nvSpPr>
        <p:spPr>
          <a:xfrm>
            <a:off x="157163" y="171450"/>
            <a:ext cx="471600" cy="50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1"/>
          <p:cNvSpPr/>
          <p:nvPr/>
        </p:nvSpPr>
        <p:spPr>
          <a:xfrm>
            <a:off x="11540656" y="6310548"/>
            <a:ext cx="471600" cy="38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31"/>
          <p:cNvPicPr preferRelativeResize="0"/>
          <p:nvPr/>
        </p:nvPicPr>
        <p:blipFill rotWithShape="1">
          <a:blip r:embed="rId3">
            <a:alphaModFix/>
          </a:blip>
          <a:srcRect l="1312"/>
          <a:stretch/>
        </p:blipFill>
        <p:spPr>
          <a:xfrm>
            <a:off x="345550" y="53150"/>
            <a:ext cx="5483600" cy="654497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1"/>
          <p:cNvSpPr/>
          <p:nvPr/>
        </p:nvSpPr>
        <p:spPr>
          <a:xfrm>
            <a:off x="6273200" y="834325"/>
            <a:ext cx="234000" cy="1886100"/>
          </a:xfrm>
          <a:prstGeom prst="leftBrace">
            <a:avLst>
              <a:gd name="adj1" fmla="val 50000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1"/>
          <p:cNvSpPr txBox="1"/>
          <p:nvPr/>
        </p:nvSpPr>
        <p:spPr>
          <a:xfrm>
            <a:off x="6718050" y="965850"/>
            <a:ext cx="54069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① Google にログインする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※ Googleドライブに利用可能なネットワークに限る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② Googleアプリ　　　をクリックする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③Googleドライブ　　　をクリックする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</p:txBody>
      </p:sp>
      <p:pic>
        <p:nvPicPr>
          <p:cNvPr id="173" name="Google Shape;17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95750" y="1781151"/>
            <a:ext cx="400175" cy="3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10650" y="2284542"/>
            <a:ext cx="471600" cy="43600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/>
          <p:nvPr/>
        </p:nvSpPr>
        <p:spPr>
          <a:xfrm>
            <a:off x="6282450" y="2858400"/>
            <a:ext cx="234000" cy="3985500"/>
          </a:xfrm>
          <a:prstGeom prst="leftBrace">
            <a:avLst>
              <a:gd name="adj1" fmla="val 50000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1"/>
          <p:cNvSpPr txBox="1"/>
          <p:nvPr/>
        </p:nvSpPr>
        <p:spPr>
          <a:xfrm>
            <a:off x="6718050" y="3735775"/>
            <a:ext cx="54069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④画面左上の　　　　　のボタンをクリックする　　　　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⑤ その他のボタンをクリックする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⑥　　　　　　　　　　　をクリックする                      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700">
                <a:latin typeface="HiraMaruPro-W4"/>
                <a:ea typeface="HiraMaruPro-W4"/>
                <a:cs typeface="HiraMaruPro-W4"/>
                <a:sym typeface="HiraMaruPro-W4"/>
              </a:rPr>
              <a:t>⑦空白のフォームが新規作成される</a:t>
            </a: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HiraMaruPro-W4"/>
              <a:ea typeface="HiraMaruPro-W4"/>
              <a:cs typeface="HiraMaruPro-W4"/>
              <a:sym typeface="HiraMaruPro-W4"/>
            </a:endParaRPr>
          </a:p>
        </p:txBody>
      </p:sp>
      <p:sp>
        <p:nvSpPr>
          <p:cNvPr id="177" name="Google Shape;177;p31"/>
          <p:cNvSpPr txBox="1"/>
          <p:nvPr/>
        </p:nvSpPr>
        <p:spPr>
          <a:xfrm>
            <a:off x="6726525" y="190925"/>
            <a:ext cx="548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200" b="1">
                <a:latin typeface="HiraMaruPro-W4"/>
                <a:ea typeface="HiraMaruPro-W4"/>
                <a:cs typeface="HiraMaruPro-W4"/>
                <a:sym typeface="HiraMaruPro-W4"/>
              </a:rPr>
              <a:t>Google Forms の起動</a:t>
            </a:r>
            <a:endParaRPr sz="2200" b="1">
              <a:latin typeface="HiraMaruPro-W4"/>
              <a:ea typeface="HiraMaruPro-W4"/>
              <a:cs typeface="HiraMaruPro-W4"/>
              <a:sym typeface="HiraMaruPro-W4"/>
            </a:endParaRPr>
          </a:p>
        </p:txBody>
      </p:sp>
      <p:pic>
        <p:nvPicPr>
          <p:cNvPr id="178" name="Google Shape;178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67013" y="3735775"/>
            <a:ext cx="913511" cy="4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1"/>
          <p:cNvPicPr preferRelativeResize="0"/>
          <p:nvPr/>
        </p:nvPicPr>
        <p:blipFill rotWithShape="1">
          <a:blip r:embed="rId7">
            <a:alphaModFix/>
          </a:blip>
          <a:srcRect r="14886"/>
          <a:stretch/>
        </p:blipFill>
        <p:spPr>
          <a:xfrm>
            <a:off x="7071825" y="4815175"/>
            <a:ext cx="2257525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 txBox="1">
            <a:spLocks noGrp="1"/>
          </p:cNvSpPr>
          <p:nvPr>
            <p:ph type="title"/>
          </p:nvPr>
        </p:nvSpPr>
        <p:spPr>
          <a:xfrm>
            <a:off x="4811972" y="1766997"/>
            <a:ext cx="7380027" cy="4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-JP">
                <a:latin typeface="Meiryo"/>
                <a:ea typeface="Meiryo"/>
                <a:cs typeface="Meiryo"/>
                <a:sym typeface="Meiryo"/>
              </a:rPr>
              <a:t>1. テストモードの有効化を行います。</a:t>
            </a:r>
            <a:br>
              <a:rPr lang="ja-JP">
                <a:latin typeface="Meiryo"/>
                <a:ea typeface="Meiryo"/>
                <a:cs typeface="Meiryo"/>
                <a:sym typeface="Meiryo"/>
              </a:rPr>
            </a:br>
            <a:br>
              <a:rPr lang="ja-JP">
                <a:latin typeface="Meiryo"/>
                <a:ea typeface="Meiryo"/>
                <a:cs typeface="Meiryo"/>
                <a:sym typeface="Meiryo"/>
              </a:rPr>
            </a:br>
            <a:r>
              <a:rPr lang="ja-JP">
                <a:latin typeface="Meiryo"/>
                <a:ea typeface="Meiryo"/>
                <a:cs typeface="Meiryo"/>
                <a:sym typeface="Meiryo"/>
              </a:rPr>
              <a:t>2. 画面上の設定ボタン⚙からメニューを開きます。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br>
              <a:rPr lang="ja-JP">
                <a:latin typeface="Meiryo"/>
                <a:ea typeface="Meiryo"/>
                <a:cs typeface="Meiryo"/>
                <a:sym typeface="Meiryo"/>
              </a:rPr>
            </a:br>
            <a:r>
              <a:rPr lang="ja-JP">
                <a:latin typeface="Meiryo"/>
                <a:ea typeface="Meiryo"/>
                <a:cs typeface="Meiryo"/>
                <a:sym typeface="Meiryo"/>
              </a:rPr>
              <a:t>3. 設定メニューの「テスト」タブから、「テストにする」をONにし、保存します。</a:t>
            </a:r>
            <a:endParaRPr/>
          </a:p>
        </p:txBody>
      </p:sp>
      <p:grpSp>
        <p:nvGrpSpPr>
          <p:cNvPr id="237" name="Google Shape;237;p37"/>
          <p:cNvGrpSpPr/>
          <p:nvPr/>
        </p:nvGrpSpPr>
        <p:grpSpPr>
          <a:xfrm>
            <a:off x="0" y="1"/>
            <a:ext cx="5588047" cy="6858015"/>
            <a:chOff x="0" y="244127"/>
            <a:chExt cx="5588047" cy="6613885"/>
          </a:xfrm>
        </p:grpSpPr>
        <p:pic>
          <p:nvPicPr>
            <p:cNvPr id="238" name="Google Shape;238;p37"/>
            <p:cNvPicPr preferRelativeResize="0"/>
            <p:nvPr/>
          </p:nvPicPr>
          <p:blipFill rotWithShape="1">
            <a:blip r:embed="rId3">
              <a:alphaModFix/>
            </a:blip>
            <a:srcRect l="44196" b="80203"/>
            <a:stretch/>
          </p:blipFill>
          <p:spPr>
            <a:xfrm>
              <a:off x="12" y="341049"/>
              <a:ext cx="5588035" cy="953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p37"/>
            <p:cNvPicPr preferRelativeResize="0"/>
            <p:nvPr/>
          </p:nvPicPr>
          <p:blipFill rotWithShape="1">
            <a:blip r:embed="rId4">
              <a:alphaModFix/>
            </a:blip>
            <a:srcRect l="18481" t="12945" r="17592"/>
            <a:stretch/>
          </p:blipFill>
          <p:spPr>
            <a:xfrm>
              <a:off x="0" y="2048124"/>
              <a:ext cx="4709664" cy="480988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0" name="Google Shape;240;p37"/>
            <p:cNvGrpSpPr/>
            <p:nvPr/>
          </p:nvGrpSpPr>
          <p:grpSpPr>
            <a:xfrm>
              <a:off x="335933" y="244127"/>
              <a:ext cx="3759500" cy="4039096"/>
              <a:chOff x="335933" y="244127"/>
              <a:chExt cx="3759500" cy="4039096"/>
            </a:xfrm>
          </p:grpSpPr>
          <p:sp>
            <p:nvSpPr>
              <p:cNvPr id="241" name="Google Shape;241;p37"/>
              <p:cNvSpPr/>
              <p:nvPr/>
            </p:nvSpPr>
            <p:spPr>
              <a:xfrm>
                <a:off x="3234135" y="244127"/>
                <a:ext cx="479600" cy="690400"/>
              </a:xfrm>
              <a:prstGeom prst="rect">
                <a:avLst/>
              </a:prstGeom>
              <a:noFill/>
              <a:ln w="38100" cap="flat" cmpd="sng">
                <a:solidFill>
                  <a:srgbClr val="38761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37"/>
              <p:cNvSpPr/>
              <p:nvPr/>
            </p:nvSpPr>
            <p:spPr>
              <a:xfrm rot="10800000" flipH="1">
                <a:off x="3209833" y="2624400"/>
                <a:ext cx="885600" cy="544800"/>
              </a:xfrm>
              <a:prstGeom prst="rect">
                <a:avLst/>
              </a:prstGeom>
              <a:noFill/>
              <a:ln w="38100" cap="flat" cmpd="sng">
                <a:solidFill>
                  <a:srgbClr val="38761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37"/>
              <p:cNvSpPr/>
              <p:nvPr/>
            </p:nvSpPr>
            <p:spPr>
              <a:xfrm rot="10800000" flipH="1">
                <a:off x="335933" y="3063767"/>
                <a:ext cx="2744000" cy="528000"/>
              </a:xfrm>
              <a:prstGeom prst="rect">
                <a:avLst/>
              </a:prstGeom>
              <a:noFill/>
              <a:ln w="38100" cap="flat" cmpd="sng">
                <a:solidFill>
                  <a:srgbClr val="38761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44" name="Google Shape;244;p37"/>
              <p:cNvCxnSpPr>
                <a:stCxn id="241" idx="2"/>
                <a:endCxn id="242" idx="2"/>
              </p:cNvCxnSpPr>
              <p:nvPr/>
            </p:nvCxnSpPr>
            <p:spPr>
              <a:xfrm>
                <a:off x="3473935" y="934527"/>
                <a:ext cx="178800" cy="1689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38761D"/>
                </a:solidFill>
                <a:prstDash val="dot"/>
                <a:round/>
                <a:headEnd type="none" w="sm" len="sm"/>
                <a:tailEnd type="stealth" w="med" len="med"/>
              </a:ln>
            </p:spPr>
          </p:cxnSp>
          <p:cxnSp>
            <p:nvCxnSpPr>
              <p:cNvPr id="245" name="Google Shape;245;p37"/>
              <p:cNvCxnSpPr/>
              <p:nvPr/>
            </p:nvCxnSpPr>
            <p:spPr>
              <a:xfrm rot="10800000">
                <a:off x="1206219" y="3509223"/>
                <a:ext cx="1303600" cy="774000"/>
              </a:xfrm>
              <a:prstGeom prst="curvedConnector3">
                <a:avLst>
                  <a:gd name="adj1" fmla="val 50000"/>
                </a:avLst>
              </a:prstGeom>
              <a:noFill/>
              <a:ln w="38100" cap="flat" cmpd="sng">
                <a:solidFill>
                  <a:srgbClr val="38761D"/>
                </a:solidFill>
                <a:prstDash val="dot"/>
                <a:round/>
                <a:headEnd type="none" w="sm" len="sm"/>
                <a:tailEnd type="stealth" w="med" len="med"/>
              </a:ln>
            </p:spPr>
          </p:cxnSp>
          <p:cxnSp>
            <p:nvCxnSpPr>
              <p:cNvPr id="246" name="Google Shape;246;p37"/>
              <p:cNvCxnSpPr/>
              <p:nvPr/>
            </p:nvCxnSpPr>
            <p:spPr>
              <a:xfrm flipH="1">
                <a:off x="2612127" y="3169212"/>
                <a:ext cx="1101600" cy="1073600"/>
              </a:xfrm>
              <a:prstGeom prst="curvedConnector3">
                <a:avLst>
                  <a:gd name="adj1" fmla="val 50000"/>
                </a:avLst>
              </a:prstGeom>
              <a:noFill/>
              <a:ln w="38100" cap="flat" cmpd="sng">
                <a:solidFill>
                  <a:srgbClr val="38761D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8"/>
          <p:cNvSpPr txBox="1"/>
          <p:nvPr/>
        </p:nvSpPr>
        <p:spPr>
          <a:xfrm>
            <a:off x="504604" y="793502"/>
            <a:ext cx="11484600" cy="3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508000" algn="l" rtl="0">
              <a:spcBef>
                <a:spcPts val="0"/>
              </a:spcBef>
              <a:spcAft>
                <a:spcPts val="0"/>
              </a:spcAft>
              <a:buClr>
                <a:srgbClr val="8F3CCD"/>
              </a:buClr>
              <a:buSzPts val="4400"/>
              <a:buFont typeface="Meiryo"/>
              <a:buAutoNum type="arabicPeriod"/>
            </a:pPr>
            <a:r>
              <a:rPr lang="ja-JP" sz="4400" b="1">
                <a:solidFill>
                  <a:srgbClr val="8F3CCD"/>
                </a:solidFill>
                <a:latin typeface="Meiryo"/>
                <a:ea typeface="Meiryo"/>
                <a:cs typeface="Meiryo"/>
                <a:sym typeface="Meiryo"/>
              </a:rPr>
              <a:t>フォームの編集権限</a:t>
            </a:r>
            <a:endParaRPr sz="4400" b="1">
              <a:solidFill>
                <a:srgbClr val="8F3CCD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b="1">
              <a:solidFill>
                <a:srgbClr val="8F3CCD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457200" marR="0" lvl="0" indent="-508000" algn="l" rtl="0">
              <a:spcBef>
                <a:spcPts val="0"/>
              </a:spcBef>
              <a:spcAft>
                <a:spcPts val="0"/>
              </a:spcAft>
              <a:buClr>
                <a:srgbClr val="8F3CCD"/>
              </a:buClr>
              <a:buSzPts val="4400"/>
              <a:buFont typeface="Meiryo"/>
              <a:buAutoNum type="arabicPeriod"/>
            </a:pPr>
            <a:r>
              <a:rPr lang="ja-JP" sz="4400" b="1">
                <a:solidFill>
                  <a:srgbClr val="8F3CCD"/>
                </a:solidFill>
                <a:latin typeface="Meiryo"/>
                <a:ea typeface="Meiryo"/>
                <a:cs typeface="Meiryo"/>
                <a:sym typeface="Meiryo"/>
              </a:rPr>
              <a:t>収集した情報の扱い</a:t>
            </a:r>
            <a:endParaRPr sz="4400" b="1">
              <a:solidFill>
                <a:srgbClr val="8F3CCD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39" name="Google Shape;339;p48"/>
          <p:cNvSpPr txBox="1"/>
          <p:nvPr/>
        </p:nvSpPr>
        <p:spPr>
          <a:xfrm>
            <a:off x="695828" y="4180344"/>
            <a:ext cx="10400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個人情報など、機密内容を含む可能性のある情報を収集する場合は、情報漏洩のリスクに対処しましょう。収集したファイルを安全なフォルダに保存し、不必要と思われる情報をできるだけ収集しないようにしましょう。</a:t>
            </a: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8"/>
          <p:cNvSpPr txBox="1"/>
          <p:nvPr/>
        </p:nvSpPr>
        <p:spPr>
          <a:xfrm>
            <a:off x="695828" y="1642206"/>
            <a:ext cx="1040029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アンケートの編集権限所有者は、質問の編集だけでなく回答結果も見ることができます。回答の公開範囲に気を付けて、編集権限を付与してください。</a:t>
            </a:r>
            <a:endParaRPr sz="28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9"/>
          <p:cNvSpPr txBox="1">
            <a:spLocks noGrp="1"/>
          </p:cNvSpPr>
          <p:nvPr>
            <p:ph type="title"/>
          </p:nvPr>
        </p:nvSpPr>
        <p:spPr>
          <a:xfrm>
            <a:off x="357537" y="19930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iryo"/>
              <a:buNone/>
            </a:pPr>
            <a:r>
              <a:rPr lang="ja-JP">
                <a:latin typeface="Meiryo"/>
                <a:ea typeface="Meiryo"/>
                <a:cs typeface="Meiryo"/>
                <a:sym typeface="Meiryo"/>
              </a:rPr>
              <a:t>実用例１　検温</a:t>
            </a:r>
            <a:endParaRPr/>
          </a:p>
        </p:txBody>
      </p:sp>
      <p:sp>
        <p:nvSpPr>
          <p:cNvPr id="346" name="Google Shape;346;p49"/>
          <p:cNvSpPr txBox="1"/>
          <p:nvPr/>
        </p:nvSpPr>
        <p:spPr>
          <a:xfrm>
            <a:off x="293848" y="1170569"/>
            <a:ext cx="11360800" cy="1622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コロナ禍において児童・生徒の検温チェックは必須。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lang="ja-JP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しかし、毎日紙媒体のチェックシートを回収して確認するのは大変。。。そこで…</a:t>
            </a:r>
            <a:endParaRPr/>
          </a:p>
        </p:txBody>
      </p:sp>
      <p:pic>
        <p:nvPicPr>
          <p:cNvPr id="347" name="Google Shape;347;p49" descr="アイコン が含まれている画像&#10;&#10;説明は自動で生成されたものです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8520" y="4728695"/>
            <a:ext cx="2743200" cy="2313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9" descr="アイコン&#10;&#10;説明は自動で生成されたもので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2251" y="3993107"/>
            <a:ext cx="27432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9" descr="衣類, 持つ, クマ, 女の子 が含まれている画像&#10;&#10;説明は自動で生成されたものです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85569" y="3077570"/>
            <a:ext cx="2296623" cy="3659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9"/>
          <p:cNvSpPr/>
          <p:nvPr/>
        </p:nvSpPr>
        <p:spPr>
          <a:xfrm>
            <a:off x="2801914" y="4141281"/>
            <a:ext cx="1330656" cy="761999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36.3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49"/>
          <p:cNvSpPr txBox="1"/>
          <p:nvPr/>
        </p:nvSpPr>
        <p:spPr>
          <a:xfrm>
            <a:off x="3235941" y="2894746"/>
            <a:ext cx="32777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保護者または子どもが回答</a:t>
            </a:r>
            <a:endParaRPr/>
          </a:p>
        </p:txBody>
      </p:sp>
      <p:sp>
        <p:nvSpPr>
          <p:cNvPr id="352" name="Google Shape;352;p49"/>
          <p:cNvSpPr/>
          <p:nvPr/>
        </p:nvSpPr>
        <p:spPr>
          <a:xfrm>
            <a:off x="3602827" y="3282173"/>
            <a:ext cx="2217759" cy="864357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49"/>
          <p:cNvSpPr/>
          <p:nvPr/>
        </p:nvSpPr>
        <p:spPr>
          <a:xfrm>
            <a:off x="6719064" y="3122948"/>
            <a:ext cx="2763669" cy="1034954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9"/>
          <p:cNvSpPr txBox="1"/>
          <p:nvPr/>
        </p:nvSpPr>
        <p:spPr>
          <a:xfrm>
            <a:off x="6943582" y="4270894"/>
            <a:ext cx="32777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集計された体温のデータ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をチェック</a:t>
            </a:r>
            <a:endParaRPr/>
          </a:p>
        </p:txBody>
      </p:sp>
      <p:sp>
        <p:nvSpPr>
          <p:cNvPr id="355" name="Google Shape;355;p49"/>
          <p:cNvSpPr txBox="1"/>
          <p:nvPr/>
        </p:nvSpPr>
        <p:spPr>
          <a:xfrm>
            <a:off x="824836" y="4384626"/>
            <a:ext cx="15035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自宅で検温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0"/>
          <p:cNvSpPr txBox="1">
            <a:spLocks noGrp="1"/>
          </p:cNvSpPr>
          <p:nvPr>
            <p:ph type="title"/>
          </p:nvPr>
        </p:nvSpPr>
        <p:spPr>
          <a:xfrm>
            <a:off x="-5206" y="70009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iryo"/>
              <a:buNone/>
            </a:pPr>
            <a:r>
              <a:rPr lang="ja-JP">
                <a:latin typeface="Meiryo"/>
                <a:ea typeface="Meiryo"/>
                <a:cs typeface="Meiryo"/>
                <a:sym typeface="Meiryo"/>
              </a:rPr>
              <a:t>これまでの方法</a:t>
            </a:r>
            <a:endParaRPr/>
          </a:p>
        </p:txBody>
      </p:sp>
      <p:sp>
        <p:nvSpPr>
          <p:cNvPr id="361" name="Google Shape;361;p50"/>
          <p:cNvSpPr txBox="1"/>
          <p:nvPr/>
        </p:nvSpPr>
        <p:spPr>
          <a:xfrm>
            <a:off x="266131" y="1653652"/>
            <a:ext cx="2777319" cy="7078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C00000"/>
                </a:solidFill>
                <a:latin typeface="Meiryo"/>
                <a:ea typeface="Meiryo"/>
                <a:cs typeface="Meiryo"/>
                <a:sym typeface="Meiryo"/>
              </a:rPr>
              <a:t>チェックシートに体温を記入</a:t>
            </a:r>
            <a:endParaRPr/>
          </a:p>
        </p:txBody>
      </p:sp>
      <p:sp>
        <p:nvSpPr>
          <p:cNvPr id="362" name="Google Shape;362;p50"/>
          <p:cNvSpPr/>
          <p:nvPr/>
        </p:nvSpPr>
        <p:spPr>
          <a:xfrm>
            <a:off x="3327192" y="1771440"/>
            <a:ext cx="978089" cy="48904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63" name="Google Shape;363;p50"/>
          <p:cNvSpPr txBox="1"/>
          <p:nvPr/>
        </p:nvSpPr>
        <p:spPr>
          <a:xfrm>
            <a:off x="4531056" y="1653651"/>
            <a:ext cx="2492992" cy="7078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C00000"/>
                </a:solidFill>
                <a:latin typeface="Meiryo"/>
                <a:ea typeface="Meiryo"/>
                <a:cs typeface="Meiryo"/>
                <a:sym typeface="Meiryo"/>
              </a:rPr>
              <a:t>学校に持参して先生に提出</a:t>
            </a:r>
            <a:endParaRPr/>
          </a:p>
        </p:txBody>
      </p:sp>
      <p:sp>
        <p:nvSpPr>
          <p:cNvPr id="364" name="Google Shape;364;p50"/>
          <p:cNvSpPr/>
          <p:nvPr/>
        </p:nvSpPr>
        <p:spPr>
          <a:xfrm>
            <a:off x="7296416" y="1771439"/>
            <a:ext cx="978089" cy="48904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65" name="Google Shape;365;p50"/>
          <p:cNvSpPr txBox="1"/>
          <p:nvPr/>
        </p:nvSpPr>
        <p:spPr>
          <a:xfrm>
            <a:off x="8557145" y="1653650"/>
            <a:ext cx="2492992" cy="7078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C00000"/>
                </a:solidFill>
                <a:latin typeface="Meiryo"/>
                <a:ea typeface="Meiryo"/>
                <a:cs typeface="Meiryo"/>
                <a:sym typeface="Meiryo"/>
              </a:rPr>
              <a:t>先生が1枚1枚手作業で確認</a:t>
            </a:r>
            <a:endParaRPr/>
          </a:p>
        </p:txBody>
      </p:sp>
      <p:sp>
        <p:nvSpPr>
          <p:cNvPr id="366" name="Google Shape;366;p50"/>
          <p:cNvSpPr txBox="1"/>
          <p:nvPr/>
        </p:nvSpPr>
        <p:spPr>
          <a:xfrm>
            <a:off x="209264" y="5850337"/>
            <a:ext cx="3107141" cy="7078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C00000"/>
                </a:solidFill>
                <a:latin typeface="Meiryo"/>
                <a:ea typeface="Meiryo"/>
                <a:cs typeface="Meiryo"/>
                <a:sym typeface="Meiryo"/>
              </a:rPr>
              <a:t>GoogleFormsで体温を回答</a:t>
            </a:r>
            <a:endParaRPr/>
          </a:p>
        </p:txBody>
      </p:sp>
      <p:sp>
        <p:nvSpPr>
          <p:cNvPr id="367" name="Google Shape;367;p50"/>
          <p:cNvSpPr txBox="1"/>
          <p:nvPr/>
        </p:nvSpPr>
        <p:spPr>
          <a:xfrm>
            <a:off x="8557145" y="5691113"/>
            <a:ext cx="2492992" cy="7078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rgbClr val="C00000"/>
                </a:solidFill>
                <a:latin typeface="Meiryo"/>
                <a:ea typeface="Meiryo"/>
                <a:cs typeface="Meiryo"/>
                <a:sym typeface="Meiryo"/>
              </a:rPr>
              <a:t>集計されたデータを先生が確認</a:t>
            </a:r>
            <a:endParaRPr/>
          </a:p>
        </p:txBody>
      </p:sp>
      <p:sp>
        <p:nvSpPr>
          <p:cNvPr id="368" name="Google Shape;368;p50"/>
          <p:cNvSpPr/>
          <p:nvPr/>
        </p:nvSpPr>
        <p:spPr>
          <a:xfrm>
            <a:off x="3816236" y="5808902"/>
            <a:ext cx="4458268" cy="48904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69" name="Google Shape;369;p50"/>
          <p:cNvSpPr txBox="1"/>
          <p:nvPr/>
        </p:nvSpPr>
        <p:spPr>
          <a:xfrm>
            <a:off x="-657" y="3099812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iryo"/>
              <a:buNone/>
            </a:pPr>
            <a:r>
              <a:rPr lang="ja-JP" sz="4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Google Formsを使った方法</a:t>
            </a:r>
            <a:endParaRPr/>
          </a:p>
        </p:txBody>
      </p:sp>
      <p:sp>
        <p:nvSpPr>
          <p:cNvPr id="370" name="Google Shape;370;p50"/>
          <p:cNvSpPr/>
          <p:nvPr/>
        </p:nvSpPr>
        <p:spPr>
          <a:xfrm>
            <a:off x="4632989" y="4209520"/>
            <a:ext cx="3377819" cy="142164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noFill/>
          <a:ln w="28575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体調がすぐれない場合欠席連絡も可能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</Words>
  <Application>Microsoft Macintosh PowerPoint</Application>
  <PresentationFormat>ワイド画面</PresentationFormat>
  <Paragraphs>81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HiraMaruPro-W4</vt:lpstr>
      <vt:lpstr>Meiryo</vt:lpstr>
      <vt:lpstr>Arial</vt:lpstr>
      <vt:lpstr>Calibri</vt:lpstr>
      <vt:lpstr>Office Theme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1. テストモードの有効化を行います。  2. 画面上の設定ボタン⚙からメニューを開きます。  3. 設定メニューの「テスト」タブから、「テストにする」をONにし、保存します。</vt:lpstr>
      <vt:lpstr>PowerPoint プレゼンテーション</vt:lpstr>
      <vt:lpstr>実用例１　検温</vt:lpstr>
      <vt:lpstr>これまでの方法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貝塚 健</cp:lastModifiedBy>
  <cp:revision>1</cp:revision>
  <dcterms:modified xsi:type="dcterms:W3CDTF">2021-08-20T07:47:08Z</dcterms:modified>
</cp:coreProperties>
</file>