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77" r:id="rId3"/>
    <p:sldId id="262" r:id="rId4"/>
    <p:sldId id="258" r:id="rId5"/>
    <p:sldId id="256" r:id="rId6"/>
    <p:sldId id="257" r:id="rId7"/>
    <p:sldId id="270" r:id="rId8"/>
    <p:sldId id="271" r:id="rId9"/>
    <p:sldId id="263" r:id="rId10"/>
    <p:sldId id="264" r:id="rId11"/>
    <p:sldId id="274" r:id="rId12"/>
    <p:sldId id="265" r:id="rId13"/>
    <p:sldId id="275" r:id="rId14"/>
    <p:sldId id="276" r:id="rId1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61EC3370-E737-4C29-AB72-ED83A28730F7}">
          <p14:sldIdLst>
            <p14:sldId id="260"/>
            <p14:sldId id="277"/>
            <p14:sldId id="262"/>
            <p14:sldId id="258"/>
            <p14:sldId id="256"/>
            <p14:sldId id="257"/>
            <p14:sldId id="270"/>
            <p14:sldId id="271"/>
            <p14:sldId id="263"/>
            <p14:sldId id="264"/>
            <p14:sldId id="274"/>
            <p14:sldId id="265"/>
            <p14:sldId id="275"/>
            <p14:sldId id="276"/>
          </p14:sldIdLst>
        </p14:section>
        <p14:section name="タイトルなしのセクション" id="{733D156F-A229-445F-89A1-2CF9DAE7AA56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D360A00-422D-9C77-B991-CC0B55B9125E}" name="３８５クリニック リハビリ･整形外科" initials="３リ" userId="76bddfe7bd6632f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122" autoAdjust="0"/>
    <p:restoredTop sz="94660"/>
  </p:normalViewPr>
  <p:slideViewPr>
    <p:cSldViewPr snapToGrid="0" showGuides="1">
      <p:cViewPr varScale="1">
        <p:scale>
          <a:sx n="41" d="100"/>
          <a:sy n="41" d="100"/>
        </p:scale>
        <p:origin x="201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46800" cy="46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8/10/relationships/authors" Target="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正成 後藤" userId="8a25c5f36ee8064f" providerId="LiveId" clId="{0331A40D-B00C-4446-8FD0-DBD1569F5F53}"/>
    <pc:docChg chg="custSel delSld modSld sldOrd modSection">
      <pc:chgData name="正成 後藤" userId="8a25c5f36ee8064f" providerId="LiveId" clId="{0331A40D-B00C-4446-8FD0-DBD1569F5F53}" dt="2025-01-28T12:13:04.901" v="94" actId="1076"/>
      <pc:docMkLst>
        <pc:docMk/>
      </pc:docMkLst>
      <pc:sldChg chg="modSp mod">
        <pc:chgData name="正成 後藤" userId="8a25c5f36ee8064f" providerId="LiveId" clId="{0331A40D-B00C-4446-8FD0-DBD1569F5F53}" dt="2025-01-28T12:13:04.901" v="94" actId="1076"/>
        <pc:sldMkLst>
          <pc:docMk/>
          <pc:sldMk cId="3079835282" sldId="258"/>
        </pc:sldMkLst>
        <pc:picChg chg="mod">
          <ac:chgData name="正成 後藤" userId="8a25c5f36ee8064f" providerId="LiveId" clId="{0331A40D-B00C-4446-8FD0-DBD1569F5F53}" dt="2025-01-28T12:13:04.901" v="94" actId="1076"/>
          <ac:picMkLst>
            <pc:docMk/>
            <pc:sldMk cId="3079835282" sldId="258"/>
            <ac:picMk id="5" creationId="{A4D6D3ED-95D3-529C-FEC8-616ADB0B5376}"/>
          </ac:picMkLst>
        </pc:picChg>
      </pc:sldChg>
      <pc:sldChg chg="ord">
        <pc:chgData name="正成 後藤" userId="8a25c5f36ee8064f" providerId="LiveId" clId="{0331A40D-B00C-4446-8FD0-DBD1569F5F53}" dt="2025-01-28T11:34:12.164" v="1"/>
        <pc:sldMkLst>
          <pc:docMk/>
          <pc:sldMk cId="4223576465" sldId="260"/>
        </pc:sldMkLst>
      </pc:sldChg>
      <pc:sldChg chg="delSp modSp mod">
        <pc:chgData name="正成 後藤" userId="8a25c5f36ee8064f" providerId="LiveId" clId="{0331A40D-B00C-4446-8FD0-DBD1569F5F53}" dt="2025-01-28T12:11:21.894" v="91" actId="21"/>
        <pc:sldMkLst>
          <pc:docMk/>
          <pc:sldMk cId="2983760662" sldId="265"/>
        </pc:sldMkLst>
        <pc:spChg chg="del mod">
          <ac:chgData name="正成 後藤" userId="8a25c5f36ee8064f" providerId="LiveId" clId="{0331A40D-B00C-4446-8FD0-DBD1569F5F53}" dt="2025-01-28T12:11:04.488" v="89" actId="21"/>
          <ac:spMkLst>
            <pc:docMk/>
            <pc:sldMk cId="2983760662" sldId="265"/>
            <ac:spMk id="5" creationId="{3761D727-0D24-28F2-B594-23EE23C0EFFA}"/>
          </ac:spMkLst>
        </pc:spChg>
        <pc:spChg chg="del mod">
          <ac:chgData name="正成 後藤" userId="8a25c5f36ee8064f" providerId="LiveId" clId="{0331A40D-B00C-4446-8FD0-DBD1569F5F53}" dt="2025-01-28T12:11:01.013" v="88" actId="21"/>
          <ac:spMkLst>
            <pc:docMk/>
            <pc:sldMk cId="2983760662" sldId="265"/>
            <ac:spMk id="8" creationId="{89A81E7B-6AB0-5D9C-87D6-5F53E9B63A71}"/>
          </ac:spMkLst>
        </pc:spChg>
        <pc:spChg chg="del mod">
          <ac:chgData name="正成 後藤" userId="8a25c5f36ee8064f" providerId="LiveId" clId="{0331A40D-B00C-4446-8FD0-DBD1569F5F53}" dt="2025-01-28T12:11:08.144" v="90" actId="21"/>
          <ac:spMkLst>
            <pc:docMk/>
            <pc:sldMk cId="2983760662" sldId="265"/>
            <ac:spMk id="16" creationId="{44376035-07F9-58F4-D36E-9DDEAFB89570}"/>
          </ac:spMkLst>
        </pc:spChg>
        <pc:graphicFrameChg chg="del mod modGraphic">
          <ac:chgData name="正成 後藤" userId="8a25c5f36ee8064f" providerId="LiveId" clId="{0331A40D-B00C-4446-8FD0-DBD1569F5F53}" dt="2025-01-28T12:11:21.894" v="91" actId="21"/>
          <ac:graphicFrameMkLst>
            <pc:docMk/>
            <pc:sldMk cId="2983760662" sldId="265"/>
            <ac:graphicFrameMk id="2" creationId="{9BDCD9A7-4656-D413-1905-945EC3CD40C5}"/>
          </ac:graphicFrameMkLst>
        </pc:graphicFrameChg>
      </pc:sldChg>
      <pc:sldChg chg="ord">
        <pc:chgData name="正成 後藤" userId="8a25c5f36ee8064f" providerId="LiveId" clId="{0331A40D-B00C-4446-8FD0-DBD1569F5F53}" dt="2025-01-28T11:34:22.510" v="3"/>
        <pc:sldMkLst>
          <pc:docMk/>
          <pc:sldMk cId="793317764" sldId="270"/>
        </pc:sldMkLst>
      </pc:sldChg>
      <pc:sldChg chg="delSp del mod">
        <pc:chgData name="正成 後藤" userId="8a25c5f36ee8064f" providerId="LiveId" clId="{0331A40D-B00C-4446-8FD0-DBD1569F5F53}" dt="2025-01-28T11:50:12.464" v="48" actId="2696"/>
        <pc:sldMkLst>
          <pc:docMk/>
          <pc:sldMk cId="2496501597" sldId="272"/>
        </pc:sldMkLst>
        <pc:picChg chg="del">
          <ac:chgData name="正成 後藤" userId="8a25c5f36ee8064f" providerId="LiveId" clId="{0331A40D-B00C-4446-8FD0-DBD1569F5F53}" dt="2025-01-28T11:50:09.177" v="47" actId="21"/>
          <ac:picMkLst>
            <pc:docMk/>
            <pc:sldMk cId="2496501597" sldId="272"/>
            <ac:picMk id="2" creationId="{CE32DD26-B287-B8E8-D14F-F260E6161DBA}"/>
          </ac:picMkLst>
        </pc:picChg>
      </pc:sldChg>
      <pc:sldChg chg="addSp modSp mod ord">
        <pc:chgData name="正成 後藤" userId="8a25c5f36ee8064f" providerId="LiveId" clId="{0331A40D-B00C-4446-8FD0-DBD1569F5F53}" dt="2025-01-28T12:11:26.030" v="93"/>
        <pc:sldMkLst>
          <pc:docMk/>
          <pc:sldMk cId="2982028281" sldId="274"/>
        </pc:sldMkLst>
        <pc:spChg chg="add mod">
          <ac:chgData name="正成 後藤" userId="8a25c5f36ee8064f" providerId="LiveId" clId="{0331A40D-B00C-4446-8FD0-DBD1569F5F53}" dt="2025-01-28T12:09:54.718" v="80" actId="1076"/>
          <ac:spMkLst>
            <pc:docMk/>
            <pc:sldMk cId="2982028281" sldId="274"/>
            <ac:spMk id="6" creationId="{2AE04838-9613-8A02-EEF6-1A0EE6928CC4}"/>
          </ac:spMkLst>
        </pc:spChg>
        <pc:spChg chg="mod">
          <ac:chgData name="正成 後藤" userId="8a25c5f36ee8064f" providerId="LiveId" clId="{0331A40D-B00C-4446-8FD0-DBD1569F5F53}" dt="2025-01-28T11:46:27.263" v="29" actId="20577"/>
          <ac:spMkLst>
            <pc:docMk/>
            <pc:sldMk cId="2982028281" sldId="274"/>
            <ac:spMk id="8" creationId="{69FDDC33-E4DD-366E-608C-B68977FB41D5}"/>
          </ac:spMkLst>
        </pc:spChg>
        <pc:spChg chg="mod">
          <ac:chgData name="正成 後藤" userId="8a25c5f36ee8064f" providerId="LiveId" clId="{0331A40D-B00C-4446-8FD0-DBD1569F5F53}" dt="2025-01-28T12:09:40.376" v="77" actId="20577"/>
          <ac:spMkLst>
            <pc:docMk/>
            <pc:sldMk cId="2982028281" sldId="274"/>
            <ac:spMk id="9" creationId="{7E63841A-0FAC-74E2-C8FF-129209B57AB9}"/>
          </ac:spMkLst>
        </pc:spChg>
        <pc:graphicFrameChg chg="modGraphic">
          <ac:chgData name="正成 後藤" userId="8a25c5f36ee8064f" providerId="LiveId" clId="{0331A40D-B00C-4446-8FD0-DBD1569F5F53}" dt="2025-01-28T12:10:45.283" v="87" actId="20577"/>
          <ac:graphicFrameMkLst>
            <pc:docMk/>
            <pc:sldMk cId="2982028281" sldId="274"/>
            <ac:graphicFrameMk id="2" creationId="{D4C088C0-FCC6-D40C-8A78-FAB8BA71B1BB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07739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408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8" userDrawn="1">
          <p15:clr>
            <a:srgbClr val="F26B43"/>
          </p15:clr>
        </p15:guide>
        <p15:guide id="2" pos="68" userDrawn="1">
          <p15:clr>
            <a:srgbClr val="F26B43"/>
          </p15:clr>
        </p15:guide>
        <p15:guide id="3" pos="4694" userDrawn="1">
          <p15:clr>
            <a:srgbClr val="F26B43"/>
          </p15:clr>
        </p15:guide>
        <p15:guide id="4" orient="horz" pos="666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9225F667-1098-6901-C0DA-A860093DE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81" y="1360968"/>
            <a:ext cx="6273511" cy="8788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576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EC9AE9E8-7E06-7FB5-8C89-49CC16F967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1028"/>
            <a:ext cx="7559675" cy="566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508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24FDD3-CFF4-8E39-1BF7-A11B6CF5E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D4C088C0-FCC6-D40C-8A78-FAB8BA71B1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326396"/>
              </p:ext>
            </p:extLst>
          </p:nvPr>
        </p:nvGraphicFramePr>
        <p:xfrm>
          <a:off x="836008" y="5445274"/>
          <a:ext cx="5465384" cy="1935555"/>
        </p:xfrm>
        <a:graphic>
          <a:graphicData uri="http://schemas.openxmlformats.org/drawingml/2006/table">
            <a:tbl>
              <a:tblPr firstRow="1" firstCol="1" bandRow="1"/>
              <a:tblGrid>
                <a:gridCol w="2540132">
                  <a:extLst>
                    <a:ext uri="{9D8B030D-6E8A-4147-A177-3AD203B41FA5}">
                      <a16:colId xmlns:a16="http://schemas.microsoft.com/office/drawing/2014/main" val="218805932"/>
                    </a:ext>
                  </a:extLst>
                </a:gridCol>
                <a:gridCol w="2925252">
                  <a:extLst>
                    <a:ext uri="{9D8B030D-6E8A-4147-A177-3AD203B41FA5}">
                      <a16:colId xmlns:a16="http://schemas.microsoft.com/office/drawing/2014/main" val="424961493"/>
                    </a:ext>
                  </a:extLst>
                </a:gridCol>
              </a:tblGrid>
              <a:tr h="50001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ja-JP" sz="1100" kern="100" dirty="0">
                          <a:solidFill>
                            <a:srgbClr val="8EAADB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１時間以上２時間未満コース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ja-JP" sz="1100" kern="100" dirty="0">
                          <a:solidFill>
                            <a:srgbClr val="8EAADB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　　　　　　　　　　　　　　　　送迎な</a:t>
                      </a:r>
                      <a:r>
                        <a:rPr lang="ja-JP" altLang="en-US" sz="1100" kern="100" dirty="0">
                          <a:solidFill>
                            <a:srgbClr val="8EAADB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し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ja-JP" sz="1100" kern="100" dirty="0">
                          <a:solidFill>
                            <a:srgbClr val="00B050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３時間以上４時間未満コース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ja-JP" sz="1100" kern="100" dirty="0">
                          <a:solidFill>
                            <a:srgbClr val="00B050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　　　　　　　　　　　　　　　　　　送迎あり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0430827"/>
                  </a:ext>
                </a:extLst>
              </a:tr>
              <a:tr h="1435545">
                <a:tc>
                  <a:txBody>
                    <a:bodyPr/>
                    <a:lstStyle/>
                    <a:p>
                      <a:pPr indent="2794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ja-JP" sz="1100" kern="100" dirty="0">
                          <a:solidFill>
                            <a:srgbClr val="8EAADB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リハビリ実施時間（例）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indent="1397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ja-JP" altLang="en-US" sz="1100" kern="100" dirty="0">
                          <a:solidFill>
                            <a:srgbClr val="8EAADB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ja-JP" sz="1100" kern="100" dirty="0">
                          <a:solidFill>
                            <a:srgbClr val="8EAADB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①　９：００～１０：１０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indent="1397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ja-JP" sz="1100" kern="100" dirty="0">
                          <a:solidFill>
                            <a:srgbClr val="8EAADB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②１０：３０～</a:t>
                      </a:r>
                      <a:r>
                        <a:rPr lang="ja-JP" altLang="en-US" sz="1100" kern="100" dirty="0">
                          <a:solidFill>
                            <a:srgbClr val="8EAADB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１１：４０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indent="1397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ja-JP" sz="1100" kern="100" dirty="0">
                          <a:solidFill>
                            <a:srgbClr val="8EAADB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③１３：００～１４：１０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indent="1397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ja-JP" sz="1100" kern="100" dirty="0">
                          <a:solidFill>
                            <a:srgbClr val="8EAADB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④１４：２０～１５：３０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ja-JP" sz="1100" kern="100" dirty="0">
                          <a:solidFill>
                            <a:srgbClr val="00B050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　　　</a:t>
                      </a:r>
                      <a:endParaRPr lang="en-US" altLang="ja-JP" sz="1100" kern="100" dirty="0">
                        <a:solidFill>
                          <a:srgbClr val="00B050"/>
                        </a:solidFill>
                        <a:effectLst/>
                        <a:latin typeface="游明朝" panose="02020400000000000000" pitchFamily="18" charset="-128"/>
                        <a:ea typeface="HGPｺﾞｼｯｸE" panose="020B0900000000000000" pitchFamily="50" charset="-128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ja-JP" altLang="en-US" sz="1100" kern="100" dirty="0">
                          <a:solidFill>
                            <a:srgbClr val="00B050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　</a:t>
                      </a:r>
                      <a:r>
                        <a:rPr lang="ja-JP" sz="1100" kern="100" dirty="0">
                          <a:solidFill>
                            <a:srgbClr val="00B050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　　リハビリ実施時間（例）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indent="279400"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ja-JP" sz="1100" kern="100" dirty="0">
                          <a:solidFill>
                            <a:srgbClr val="00B050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　⑤　９：２０～１２：３０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ja-JP" sz="1100" kern="100" dirty="0">
                          <a:solidFill>
                            <a:srgbClr val="00B050"/>
                          </a:solidFill>
                          <a:effectLst/>
                          <a:latin typeface="游明朝" panose="02020400000000000000" pitchFamily="18" charset="-128"/>
                          <a:ea typeface="HGPｺﾞｼｯｸE" panose="020B0900000000000000" pitchFamily="50" charset="-128"/>
                          <a:cs typeface="Times New Roman" panose="02020603050405020304" pitchFamily="18" charset="0"/>
                        </a:rPr>
                        <a:t>　　　　⑥１３：２０～１６：３０</a:t>
                      </a:r>
                      <a:endParaRPr lang="ja-JP" sz="1100" kern="100" dirty="0">
                        <a:effectLst/>
                        <a:latin typeface="游明朝" panose="02020400000000000000" pitchFamily="18" charset="-128"/>
                        <a:ea typeface="游明朝" panose="02020400000000000000" pitchFamily="18" charset="-128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0402526"/>
                  </a:ext>
                </a:extLst>
              </a:tr>
            </a:tbl>
          </a:graphicData>
        </a:graphic>
      </p:graphicFrame>
      <p:pic>
        <p:nvPicPr>
          <p:cNvPr id="3" name="図 2">
            <a:extLst>
              <a:ext uri="{FF2B5EF4-FFF2-40B4-BE49-F238E27FC236}">
                <a16:creationId xmlns:a16="http://schemas.microsoft.com/office/drawing/2014/main" id="{2F308659-0086-5BFA-9594-8DF23C00F2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3233400"/>
            <a:ext cx="2457450" cy="1841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CE6F8475-C984-D85E-7BFB-3F31F49881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6338" y="13244513"/>
            <a:ext cx="2432050" cy="18240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5EDF24F0-FB2F-A787-CDFE-625F54674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581532"/>
            <a:ext cx="5892165" cy="12618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778000" eaLnBrk="0" fontAlgn="base" hangingPunct="0">
              <a:spcBef>
                <a:spcPct val="0"/>
              </a:spcBef>
              <a:spcAft>
                <a:spcPct val="0"/>
              </a:spcAft>
              <a:tabLst>
                <a:tab pos="183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183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183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183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183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183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183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183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1833563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778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3563" algn="l"/>
              </a:tabLst>
            </a:pP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営業日時：月～金曜日</a:t>
            </a:r>
            <a:endParaRPr kumimoji="0" lang="en-US" altLang="ja-JP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HGPｺﾞｼｯｸE" panose="020B0900000000000000" pitchFamily="50" charset="-128"/>
              <a:ea typeface="HGPｺﾞｼｯｸE" panose="020B0900000000000000" pitchFamily="50" charset="-128"/>
              <a:cs typeface="Times New Roman" panose="02020603050405020304" pitchFamily="18" charset="0"/>
            </a:endParaRPr>
          </a:p>
          <a:p>
            <a:pPr marL="0" marR="0" lvl="0" indent="1778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3563" algn="l"/>
              </a:tabLst>
            </a:pPr>
            <a:r>
              <a:rPr kumimoji="0" lang="ja-JP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９：００～１７：００</a:t>
            </a:r>
            <a:r>
              <a:rPr kumimoji="0" lang="ja-JP" altLang="ja-JP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　　　　　</a:t>
            </a:r>
            <a:endParaRPr kumimoji="0" lang="ja-JP" altLang="ja-JP" sz="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1778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3563" algn="l"/>
              </a:tabLst>
            </a:pP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土日祝日休業</a:t>
            </a: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17780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3563" algn="l"/>
              </a:tabLst>
            </a:pPr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クリニック営業日に準ずる</a:t>
            </a:r>
            <a:endParaRPr kumimoji="0" lang="ja-JP" altLang="ja-JP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69FDDC33-E4DD-366E-608C-B68977FB41D5}"/>
              </a:ext>
            </a:extLst>
          </p:cNvPr>
          <p:cNvSpPr txBox="1"/>
          <p:nvPr/>
        </p:nvSpPr>
        <p:spPr>
          <a:xfrm>
            <a:off x="-390241" y="772594"/>
            <a:ext cx="66916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1778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3563" algn="l"/>
              </a:tabLst>
              <a:defRPr/>
            </a:pPr>
            <a:r>
              <a:rPr kumimoji="0" lang="ja-JP" altLang="ja-JP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ご利用対象</a:t>
            </a:r>
            <a:r>
              <a:rPr kumimoji="0" lang="ja-JP" alt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者者</a:t>
            </a:r>
            <a:endParaRPr kumimoji="0" lang="ja-JP" altLang="ja-JP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  <a:p>
            <a:pPr marL="0" marR="0" lvl="0" indent="177800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33563" algn="l"/>
              </a:tabLst>
              <a:defRPr/>
            </a:pPr>
            <a:r>
              <a:rPr kumimoji="0" lang="ja-JP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介護保険認定を受けている方が対象です</a:t>
            </a:r>
            <a:endParaRPr kumimoji="0" lang="ja-JP" altLang="ja-JP" sz="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游ゴシック" panose="020B0400000000000000" pitchFamily="50" charset="-128"/>
              <a:cs typeface="+mn-cs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53EDF63B-7209-CD66-2DC2-C7CF6D6070C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61" y="8393002"/>
            <a:ext cx="2432050" cy="1823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Rectangle 3">
            <a:extLst>
              <a:ext uri="{FF2B5EF4-FFF2-40B4-BE49-F238E27FC236}">
                <a16:creationId xmlns:a16="http://schemas.microsoft.com/office/drawing/2014/main" id="{7E63841A-0FAC-74E2-C8FF-129209B57A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0120" y="4079876"/>
            <a:ext cx="6359433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リハビリスタッフ</a:t>
            </a:r>
            <a:r>
              <a:rPr lang="ja-JP" altLang="en-US" sz="2000" dirty="0">
                <a:solidFill>
                  <a:srgbClr val="000000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の指導の下</a:t>
            </a:r>
            <a:endParaRPr kumimoji="0" lang="en-US" altLang="ja-JP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GPｺﾞｼｯｸE" panose="020B0900000000000000" pitchFamily="50" charset="-128"/>
              <a:ea typeface="HGPｺﾞｼｯｸE" panose="020B0900000000000000" pitchFamily="50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ja-JP" sz="20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体の使い方やストレッチを練習することがメインとなります</a:t>
            </a:r>
            <a:endParaRPr kumimoji="0" lang="en-US" altLang="ja-JP" sz="20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GPｺﾞｼｯｸE" panose="020B0900000000000000" pitchFamily="50" charset="-128"/>
              <a:ea typeface="HGPｺﾞｼｯｸE" panose="020B0900000000000000" pitchFamily="50" charset="-128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ja-JP" sz="2000" dirty="0">
              <a:solidFill>
                <a:srgbClr val="000000"/>
              </a:solidFill>
              <a:latin typeface="HGPｺﾞｼｯｸE" panose="020B0900000000000000" pitchFamily="50" charset="-128"/>
              <a:ea typeface="HGPｺﾞｼｯｸE" panose="020B09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FA9ED8A1-D6B9-4843-9292-79208B581C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09600"/>
            <a:ext cx="7559675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DCDD13FB-54C1-1D71-4134-FE203F80E5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578" y="8393002"/>
            <a:ext cx="2216760" cy="1323439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8C84B715-BB79-FD85-C15A-3ED4019A53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975" y="8075881"/>
            <a:ext cx="1849612" cy="2615932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2AE04838-9613-8A02-EEF6-1A0EE6928CC4}"/>
              </a:ext>
            </a:extLst>
          </p:cNvPr>
          <p:cNvSpPr txBox="1"/>
          <p:nvPr/>
        </p:nvSpPr>
        <p:spPr>
          <a:xfrm>
            <a:off x="891228" y="7594766"/>
            <a:ext cx="62086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0" lang="ja-JP" altLang="en-US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HGPｺﾞｼｯｸE" panose="020B0900000000000000" pitchFamily="50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入浴と食事の提供はございません。</a:t>
            </a:r>
            <a:endParaRPr kumimoji="0" lang="en-US" altLang="ja-JP" sz="18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HGPｺﾞｼｯｸE" panose="020B0900000000000000" pitchFamily="50" charset="-128"/>
              <a:ea typeface="HGPｺﾞｼｯｸE" panose="020B0900000000000000" pitchFamily="50" charset="-128"/>
              <a:cs typeface="Times New Roman" panose="02020603050405020304" pitchFamily="18" charset="0"/>
            </a:endParaRP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82028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D77E5E5A-4206-1D21-F422-B5EA5CD2B10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715" y="8286115"/>
            <a:ext cx="2456815" cy="18421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252F5F66-EFB7-ABA2-5A04-C1AE2A6508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600" y="8286115"/>
            <a:ext cx="2432050" cy="18237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83760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D0B2223-AC1D-4F41-39E5-BF7F6B49D1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837" y="2297906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0876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F9D1667-E0D9-53D2-A0C2-4DF53C7F0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2694" y="1032007"/>
            <a:ext cx="3057143" cy="2295238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7618AA97-D03D-97EE-71CF-853A027B0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6427" y="1183316"/>
            <a:ext cx="2295238" cy="3057143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A3409A74-F615-CE9C-1CB9-664339CA7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6176" y="4922782"/>
            <a:ext cx="2295238" cy="305714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3A6DB7D-20A0-4F19-B27C-4589BE9C75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2033" y="4240459"/>
            <a:ext cx="2295238" cy="305714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09D5EA2-8F0C-D035-113C-4BF564B54C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7637" y="7637522"/>
            <a:ext cx="3057143" cy="229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621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02293C0-CBB5-8321-BE1A-A292BE1AC59E}"/>
              </a:ext>
            </a:extLst>
          </p:cNvPr>
          <p:cNvSpPr txBox="1"/>
          <p:nvPr/>
        </p:nvSpPr>
        <p:spPr>
          <a:xfrm>
            <a:off x="158260" y="855785"/>
            <a:ext cx="724315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ja-JP" sz="28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HGPｺﾞｼｯｸE" panose="020B0900000000000000" pitchFamily="50" charset="-128"/>
                <a:cs typeface="Times New Roman" panose="02020603050405020304" pitchFamily="18" charset="0"/>
              </a:rPr>
              <a:t>あなたにピッタリで！</a:t>
            </a:r>
            <a:endParaRPr lang="en-US" altLang="ja-JP" sz="2800" dirty="0">
              <a:ln>
                <a:noFill/>
              </a:ln>
              <a:solidFill>
                <a:srgbClr val="000000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ea typeface="HGPｺﾞｼｯｸE" panose="020B0900000000000000" pitchFamily="50" charset="-128"/>
              <a:cs typeface="Times New Roman" panose="02020603050405020304" pitchFamily="18" charset="0"/>
            </a:endParaRPr>
          </a:p>
          <a:p>
            <a:pPr algn="ctr"/>
            <a:r>
              <a:rPr lang="ja-JP" altLang="ja-JP" sz="28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HGPｺﾞｼｯｸE" panose="020B0900000000000000" pitchFamily="50" charset="-128"/>
                <a:cs typeface="Times New Roman" panose="02020603050405020304" pitchFamily="18" charset="0"/>
              </a:rPr>
              <a:t>あなただけのプログラムで！</a:t>
            </a:r>
            <a:endParaRPr lang="en-US" altLang="ja-JP" sz="2800" dirty="0">
              <a:solidFill>
                <a:srgbClr val="000000"/>
              </a:solidFill>
              <a:effectLst>
                <a:outerShdw blurRad="38100" dist="19050" dir="2700000" algn="tl">
                  <a:schemeClr val="dk1">
                    <a:alpha val="40000"/>
                  </a:schemeClr>
                </a:outerShdw>
              </a:effectLst>
              <a:ea typeface="HGPｺﾞｼｯｸE" panose="020B0900000000000000" pitchFamily="50" charset="-128"/>
              <a:cs typeface="Times New Roman" panose="02020603050405020304" pitchFamily="18" charset="0"/>
            </a:endParaRPr>
          </a:p>
          <a:p>
            <a:pPr algn="ctr"/>
            <a:r>
              <a:rPr lang="ja-JP" altLang="ja-JP" sz="2800" dirty="0">
                <a:ln>
                  <a:noFill/>
                </a:ln>
                <a:solidFill>
                  <a:srgbClr val="000000"/>
                </a:solidFill>
                <a:effectLst>
                  <a:outerShdw blurRad="38100" dist="19050" dir="2700000" algn="tl">
                    <a:schemeClr val="dk1">
                      <a:alpha val="40000"/>
                    </a:schemeClr>
                  </a:outerShdw>
                </a:effectLst>
                <a:ea typeface="HGPｺﾞｼｯｸE" panose="020B0900000000000000" pitchFamily="50" charset="-128"/>
                <a:cs typeface="Times New Roman" panose="02020603050405020304" pitchFamily="18" charset="0"/>
              </a:rPr>
              <a:t>リハビリできます</a:t>
            </a:r>
            <a:endParaRPr kumimoji="1" lang="ja-JP" altLang="en-US" sz="28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E2142C4B-031C-72E2-0CB1-1CA42F7B21AB}"/>
              </a:ext>
            </a:extLst>
          </p:cNvPr>
          <p:cNvSpPr txBox="1"/>
          <p:nvPr/>
        </p:nvSpPr>
        <p:spPr>
          <a:xfrm>
            <a:off x="-108438" y="2874063"/>
            <a:ext cx="3780692" cy="1175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371600">
              <a:lnSpc>
                <a:spcPct val="107000"/>
              </a:lnSpc>
              <a:spcAft>
                <a:spcPts val="800"/>
              </a:spcAft>
            </a:pPr>
            <a:r>
              <a:rPr lang="ja-JP" altLang="en-US" kern="100" dirty="0"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２０２５年４月１４日</a:t>
            </a:r>
            <a:endParaRPr lang="en-US" altLang="ja-JP" kern="100" dirty="0">
              <a:latin typeface="游明朝" panose="02020400000000000000" pitchFamily="18" charset="-128"/>
              <a:ea typeface="HGPｺﾞｼｯｸE" panose="020B0900000000000000" pitchFamily="50" charset="-128"/>
              <a:cs typeface="Times New Roman" panose="02020603050405020304" pitchFamily="18" charset="0"/>
            </a:endParaRPr>
          </a:p>
          <a:p>
            <a:pPr indent="1371600">
              <a:lnSpc>
                <a:spcPct val="107000"/>
              </a:lnSpc>
              <a:spcAft>
                <a:spcPts val="800"/>
              </a:spcAft>
            </a:pPr>
            <a:r>
              <a:rPr lang="ja-JP" altLang="en-US" kern="100" dirty="0"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通所リハビリ</a:t>
            </a:r>
            <a:endParaRPr lang="en-US" altLang="ja-JP" kern="100" dirty="0">
              <a:latin typeface="游明朝" panose="02020400000000000000" pitchFamily="18" charset="-128"/>
              <a:ea typeface="HGPｺﾞｼｯｸE" panose="020B0900000000000000" pitchFamily="50" charset="-128"/>
              <a:cs typeface="Times New Roman" panose="02020603050405020304" pitchFamily="18" charset="0"/>
            </a:endParaRPr>
          </a:p>
          <a:p>
            <a:pPr indent="1371600">
              <a:lnSpc>
                <a:spcPct val="107000"/>
              </a:lnSpc>
              <a:spcAft>
                <a:spcPts val="800"/>
              </a:spcAft>
            </a:pPr>
            <a:r>
              <a:rPr lang="en-US" altLang="ja-JP" kern="100" dirty="0"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OPEN</a:t>
            </a:r>
            <a:endParaRPr lang="en-US" altLang="ja-JP" kern="100" dirty="0"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326A7C2-3458-4A85-5905-73468B168CD4}"/>
              </a:ext>
            </a:extLst>
          </p:cNvPr>
          <p:cNvSpPr txBox="1"/>
          <p:nvPr/>
        </p:nvSpPr>
        <p:spPr>
          <a:xfrm>
            <a:off x="1781908" y="5345906"/>
            <a:ext cx="3974123" cy="1048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ja-JP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内覧会のご案内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ja-JP" altLang="ja-JP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２０２５年　４月３日</a:t>
            </a:r>
            <a:r>
              <a:rPr lang="en-US" altLang="ja-JP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(</a:t>
            </a:r>
            <a:r>
              <a:rPr lang="ja-JP" altLang="ja-JP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木</a:t>
            </a:r>
            <a:r>
              <a:rPr lang="en-US" altLang="ja-JP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)</a:t>
            </a:r>
            <a:r>
              <a:rPr lang="ja-JP" altLang="ja-JP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４日</a:t>
            </a:r>
            <a:r>
              <a:rPr lang="en-US" altLang="ja-JP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(</a:t>
            </a:r>
            <a:r>
              <a:rPr lang="ja-JP" altLang="ja-JP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金</a:t>
            </a:r>
            <a:r>
              <a:rPr lang="en-US" altLang="ja-JP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)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indent="1828800">
              <a:lnSpc>
                <a:spcPct val="107000"/>
              </a:lnSpc>
              <a:spcAft>
                <a:spcPts val="800"/>
              </a:spcAft>
            </a:pPr>
            <a:r>
              <a:rPr lang="ja-JP" altLang="ja-JP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１３：００～１５：００</a:t>
            </a:r>
            <a:endParaRPr lang="ja-JP" altLang="ja-JP" sz="18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1AEB59B-28A6-75B8-F6B5-0FF01921E0CD}"/>
              </a:ext>
            </a:extLst>
          </p:cNvPr>
          <p:cNvSpPr txBox="1"/>
          <p:nvPr/>
        </p:nvSpPr>
        <p:spPr>
          <a:xfrm>
            <a:off x="1667607" y="6642363"/>
            <a:ext cx="3223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どなたでもお越しください</a:t>
            </a: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0632CB32-92CA-334A-FB4F-6563BCEC8EE7}"/>
              </a:ext>
            </a:extLst>
          </p:cNvPr>
          <p:cNvSpPr txBox="1"/>
          <p:nvPr/>
        </p:nvSpPr>
        <p:spPr>
          <a:xfrm>
            <a:off x="-521069" y="7372280"/>
            <a:ext cx="4780085" cy="11703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1016000">
              <a:lnSpc>
                <a:spcPct val="107000"/>
              </a:lnSpc>
              <a:spcAft>
                <a:spcPts val="800"/>
              </a:spcAft>
            </a:pPr>
            <a:r>
              <a:rPr lang="ja-JP" altLang="en-US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〒４９６ー０９２２</a:t>
            </a:r>
            <a:endParaRPr lang="en-US" altLang="ja-JP" sz="1800" kern="100" dirty="0">
              <a:effectLst/>
              <a:latin typeface="游明朝" panose="02020400000000000000" pitchFamily="18" charset="-128"/>
              <a:ea typeface="HGPｺﾞｼｯｸE" panose="020B0900000000000000" pitchFamily="50" charset="-128"/>
              <a:cs typeface="Times New Roman" panose="02020603050405020304" pitchFamily="18" charset="0"/>
            </a:endParaRPr>
          </a:p>
          <a:p>
            <a:pPr indent="1016000">
              <a:lnSpc>
                <a:spcPct val="107000"/>
              </a:lnSpc>
              <a:spcAft>
                <a:spcPts val="800"/>
              </a:spcAft>
            </a:pPr>
            <a:r>
              <a:rPr lang="ja-JP" altLang="ja-JP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愛西市大野町郷西１２２－２</a:t>
            </a:r>
            <a:endParaRPr lang="en-US" altLang="ja-JP" sz="1800" kern="100" dirty="0">
              <a:effectLst/>
              <a:latin typeface="游明朝" panose="02020400000000000000" pitchFamily="18" charset="-128"/>
              <a:ea typeface="HGPｺﾞｼｯｸE" panose="020B0900000000000000" pitchFamily="50" charset="-128"/>
              <a:cs typeface="Times New Roman" panose="02020603050405020304" pitchFamily="18" charset="0"/>
            </a:endParaRPr>
          </a:p>
          <a:p>
            <a:pPr indent="1016000">
              <a:lnSpc>
                <a:spcPct val="107000"/>
              </a:lnSpc>
              <a:spcAft>
                <a:spcPts val="800"/>
              </a:spcAft>
            </a:pPr>
            <a:r>
              <a:rPr lang="ja-JP" altLang="en-US" kern="100" dirty="0"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リハビリ整形外科３８５クリニック２</a:t>
            </a:r>
            <a:r>
              <a:rPr lang="en-US" altLang="ja-JP" kern="100" dirty="0"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F</a:t>
            </a:r>
            <a:endParaRPr lang="ja-JP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6C23854D-E894-6B4F-42CB-DDE8F540B11F}"/>
              </a:ext>
            </a:extLst>
          </p:cNvPr>
          <p:cNvSpPr txBox="1"/>
          <p:nvPr/>
        </p:nvSpPr>
        <p:spPr>
          <a:xfrm>
            <a:off x="1975339" y="8733740"/>
            <a:ext cx="3780692" cy="372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08000">
              <a:lnSpc>
                <a:spcPct val="107000"/>
              </a:lnSpc>
              <a:spcAft>
                <a:spcPts val="800"/>
              </a:spcAft>
            </a:pPr>
            <a:r>
              <a:rPr lang="ja-JP" altLang="en-US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☎　</a:t>
            </a:r>
            <a:r>
              <a:rPr lang="ja-JP" altLang="ja-JP" sz="1800" kern="100" dirty="0">
                <a:effectLst/>
                <a:latin typeface="游明朝" panose="02020400000000000000" pitchFamily="18" charset="-128"/>
                <a:ea typeface="HGPｺﾞｼｯｸE" panose="020B0900000000000000" pitchFamily="50" charset="-128"/>
                <a:cs typeface="Times New Roman" panose="02020603050405020304" pitchFamily="18" charset="0"/>
              </a:rPr>
              <a:t>０５６７－６９－８１５３</a:t>
            </a:r>
            <a:endParaRPr lang="ja-JP" altLang="ja-JP" sz="105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3377CDF9-C9FD-1653-AD6C-CD1796878B0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974" y="9470585"/>
            <a:ext cx="2981325" cy="7308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398806E2-BE80-456C-8D8C-6645855AD6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544" y="9363905"/>
            <a:ext cx="837565" cy="837565"/>
          </a:xfrm>
          <a:prstGeom prst="rect">
            <a:avLst/>
          </a:prstGeom>
        </p:spPr>
      </p:pic>
      <p:pic>
        <p:nvPicPr>
          <p:cNvPr id="23" name="図 22">
            <a:extLst>
              <a:ext uri="{FF2B5EF4-FFF2-40B4-BE49-F238E27FC236}">
                <a16:creationId xmlns:a16="http://schemas.microsoft.com/office/drawing/2014/main" id="{B5766F47-05B4-CFF0-04CD-B0883D0E70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800" y="7372280"/>
            <a:ext cx="2514600" cy="11633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図 23">
            <a:extLst>
              <a:ext uri="{FF2B5EF4-FFF2-40B4-BE49-F238E27FC236}">
                <a16:creationId xmlns:a16="http://schemas.microsoft.com/office/drawing/2014/main" id="{E0A7D5AE-3404-8845-6981-9B0366CBE2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2785" y="2765001"/>
            <a:ext cx="2336165" cy="1752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033772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98806E2-BE80-456C-8D8C-6645855AD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171" y="4179240"/>
            <a:ext cx="2333333" cy="2333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1770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A4D6D3ED-95D3-529C-FEC8-616ADB0B53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387" y="3335850"/>
            <a:ext cx="3400900" cy="4020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835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A621E729-F091-3EB1-C93B-040E8A00E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01" y="4461986"/>
            <a:ext cx="7205472" cy="176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8026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5021F341-26EF-D9B5-4CE4-847FDA723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01" y="4461986"/>
            <a:ext cx="7205472" cy="176784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FD91C68B-A45A-D89D-9102-91EEAE0E9F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5128"/>
            <a:ext cx="7559675" cy="424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449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2AC5D0DD-923C-1F6B-FFD6-2EACDF3E22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762" y="2959894"/>
            <a:ext cx="2724150" cy="4772025"/>
          </a:xfrm>
          <a:prstGeom prst="rect">
            <a:avLst/>
          </a:prstGeom>
        </p:spPr>
      </p:pic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4F37E54-E2D8-9A40-875F-65C1F0BD96A3}"/>
              </a:ext>
            </a:extLst>
          </p:cNvPr>
          <p:cNvSpPr txBox="1"/>
          <p:nvPr/>
        </p:nvSpPr>
        <p:spPr>
          <a:xfrm>
            <a:off x="2844209" y="8778580"/>
            <a:ext cx="37745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院長　後藤正成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93317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34904053-AA7E-3AA2-31CF-9BBE6E4DB7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599" y="3936206"/>
            <a:ext cx="6086475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185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1E8609C-A19F-62C5-FD31-42D7D2BE1C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1028"/>
            <a:ext cx="7559675" cy="5669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401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285</TotalTime>
  <Words>170</Words>
  <Application>Microsoft Office PowerPoint</Application>
  <PresentationFormat>ユーザー設定</PresentationFormat>
  <Paragraphs>37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19" baseType="lpstr">
      <vt:lpstr>HGPｺﾞｼｯｸE</vt:lpstr>
      <vt:lpstr>游明朝</vt:lpstr>
      <vt:lpstr>Arial</vt:lpstr>
      <vt:lpstr>Calibri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biztel</dc:creator>
  <cp:lastModifiedBy>正成 後藤</cp:lastModifiedBy>
  <cp:revision>26</cp:revision>
  <dcterms:created xsi:type="dcterms:W3CDTF">2017-07-31T10:46:25Z</dcterms:created>
  <dcterms:modified xsi:type="dcterms:W3CDTF">2025-01-28T12:26:47Z</dcterms:modified>
</cp:coreProperties>
</file>