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300" r:id="rId11"/>
    <p:sldId id="299" r:id="rId12"/>
    <p:sldId id="301" r:id="rId13"/>
    <p:sldId id="302" r:id="rId14"/>
    <p:sldId id="303" r:id="rId15"/>
    <p:sldId id="304" r:id="rId16"/>
    <p:sldId id="305" r:id="rId17"/>
    <p:sldId id="320" r:id="rId18"/>
    <p:sldId id="321" r:id="rId19"/>
    <p:sldId id="322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8878-AD40-4FB1-955B-ABFC5FFC8CDB}" type="datetimeFigureOut">
              <a:rPr kumimoji="1" lang="ja-JP" altLang="en-US" smtClean="0"/>
              <a:t>2016/4/16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ED8E-AA23-4DD5-93AF-E57C39FCD8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4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8878-AD40-4FB1-955B-ABFC5FFC8CDB}" type="datetimeFigureOut">
              <a:rPr kumimoji="1" lang="ja-JP" altLang="en-US" smtClean="0"/>
              <a:t>2016/4/16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ED8E-AA23-4DD5-93AF-E57C39FCD8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43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8878-AD40-4FB1-955B-ABFC5FFC8CDB}" type="datetimeFigureOut">
              <a:rPr kumimoji="1" lang="ja-JP" altLang="en-US" smtClean="0"/>
              <a:t>2016/4/16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ED8E-AA23-4DD5-93AF-E57C39FCD8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45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8878-AD40-4FB1-955B-ABFC5FFC8CDB}" type="datetimeFigureOut">
              <a:rPr kumimoji="1" lang="ja-JP" altLang="en-US" smtClean="0"/>
              <a:t>2016/4/16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ED8E-AA23-4DD5-93AF-E57C39FCD8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72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8878-AD40-4FB1-955B-ABFC5FFC8CDB}" type="datetimeFigureOut">
              <a:rPr kumimoji="1" lang="ja-JP" altLang="en-US" smtClean="0"/>
              <a:t>2016/4/16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ED8E-AA23-4DD5-93AF-E57C39FCD8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12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8878-AD40-4FB1-955B-ABFC5FFC8CDB}" type="datetimeFigureOut">
              <a:rPr kumimoji="1" lang="ja-JP" altLang="en-US" smtClean="0"/>
              <a:t>2016/4/16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ED8E-AA23-4DD5-93AF-E57C39FCD8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51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8878-AD40-4FB1-955B-ABFC5FFC8CDB}" type="datetimeFigureOut">
              <a:rPr kumimoji="1" lang="ja-JP" altLang="en-US" smtClean="0"/>
              <a:t>2016/4/16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ED8E-AA23-4DD5-93AF-E57C39FCD8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13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8878-AD40-4FB1-955B-ABFC5FFC8CDB}" type="datetimeFigureOut">
              <a:rPr kumimoji="1" lang="ja-JP" altLang="en-US" smtClean="0"/>
              <a:t>2016/4/16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ED8E-AA23-4DD5-93AF-E57C39FCD8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3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8878-AD40-4FB1-955B-ABFC5FFC8CDB}" type="datetimeFigureOut">
              <a:rPr kumimoji="1" lang="ja-JP" altLang="en-US" smtClean="0"/>
              <a:t>2016/4/16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ED8E-AA23-4DD5-93AF-E57C39FCD8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86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8878-AD40-4FB1-955B-ABFC5FFC8CDB}" type="datetimeFigureOut">
              <a:rPr kumimoji="1" lang="ja-JP" altLang="en-US" smtClean="0"/>
              <a:t>2016/4/16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ED8E-AA23-4DD5-93AF-E57C39FCD8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88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8878-AD40-4FB1-955B-ABFC5FFC8CDB}" type="datetimeFigureOut">
              <a:rPr kumimoji="1" lang="ja-JP" altLang="en-US" smtClean="0"/>
              <a:t>2016/4/16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ED8E-AA23-4DD5-93AF-E57C39FCD8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39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88878-AD40-4FB1-955B-ABFC5FFC8CDB}" type="datetimeFigureOut">
              <a:rPr kumimoji="1" lang="ja-JP" altLang="en-US" smtClean="0"/>
              <a:t>2016/4/16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4ED8E-AA23-4DD5-93AF-E57C39FCD8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11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&#12461;&#12515;&#12483;&#12481;.pptx" TargetMode="External"/><Relationship Id="rId3" Type="http://schemas.openxmlformats.org/officeDocument/2006/relationships/hyperlink" Target="&#24615;&#26684;&#35386;&#26029;&#35299;&#35500;.pptx" TargetMode="External"/><Relationship Id="rId7" Type="http://schemas.openxmlformats.org/officeDocument/2006/relationships/hyperlink" Target="&#36969;&#24615;&#35386;&#26029;&#12398;&#27963;&#29992;.ppt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&#33288;&#21619;&#12398;&#25345;&#12385;&#26041;&#35386;&#26029;&#65288;&#12479;&#12452;&#12503;&#65289;.pptx" TargetMode="External"/><Relationship Id="rId5" Type="http://schemas.openxmlformats.org/officeDocument/2006/relationships/hyperlink" Target="&#33288;&#21619;&#12398;&#25345;&#12385;&#26041;&#35386;&#26029;&#65288;&#36969;&#32887;&#12539;&#36969;&#23398;&#65289;.pptx" TargetMode="External"/><Relationship Id="rId4" Type="http://schemas.openxmlformats.org/officeDocument/2006/relationships/hyperlink" Target="&#32771;&#12360;&#26041;&#12398;&#29305;&#24500;&#35386;&#26029;&#35299;&#35500;.ppt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&#12461;&#12515;&#12483;&#12481;.pptx" TargetMode="External"/><Relationship Id="rId3" Type="http://schemas.openxmlformats.org/officeDocument/2006/relationships/hyperlink" Target="&#24615;&#26684;&#35386;&#26029;&#35299;&#35500;.pptx" TargetMode="External"/><Relationship Id="rId7" Type="http://schemas.openxmlformats.org/officeDocument/2006/relationships/hyperlink" Target="&#36969;&#24615;&#35386;&#26029;&#12398;&#27963;&#29992;.ppt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&#33288;&#21619;&#12398;&#25345;&#12385;&#26041;&#35386;&#26029;&#65288;&#12479;&#12452;&#12503;&#65289;.pptx" TargetMode="External"/><Relationship Id="rId5" Type="http://schemas.openxmlformats.org/officeDocument/2006/relationships/hyperlink" Target="&#33288;&#21619;&#12398;&#25345;&#12385;&#26041;&#35386;&#26029;&#65288;&#36969;&#32887;&#12539;&#36969;&#23398;&#65289;.pptx" TargetMode="External"/><Relationship Id="rId4" Type="http://schemas.openxmlformats.org/officeDocument/2006/relationships/hyperlink" Target="&#32771;&#12360;&#26041;&#12398;&#29305;&#24500;&#35386;&#26029;&#35299;&#35500;.pptx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&#12461;&#12515;&#12483;&#12481;.pptx" TargetMode="External"/><Relationship Id="rId3" Type="http://schemas.openxmlformats.org/officeDocument/2006/relationships/hyperlink" Target="&#24615;&#26684;&#35386;&#26029;&#35299;&#35500;.pptx" TargetMode="External"/><Relationship Id="rId7" Type="http://schemas.openxmlformats.org/officeDocument/2006/relationships/hyperlink" Target="&#36969;&#24615;&#35386;&#26029;&#12398;&#27963;&#29992;.ppt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&#33288;&#21619;&#12398;&#25345;&#12385;&#26041;&#35386;&#26029;&#65288;&#12479;&#12452;&#12503;&#65289;.pptx" TargetMode="External"/><Relationship Id="rId5" Type="http://schemas.openxmlformats.org/officeDocument/2006/relationships/hyperlink" Target="&#33288;&#21619;&#12398;&#25345;&#12385;&#26041;&#35386;&#26029;&#65288;&#36969;&#32887;&#12539;&#36969;&#23398;&#65289;.pptx" TargetMode="External"/><Relationship Id="rId4" Type="http://schemas.openxmlformats.org/officeDocument/2006/relationships/hyperlink" Target="&#32771;&#12360;&#26041;&#12398;&#29305;&#24500;&#35386;&#26029;&#35299;&#35500;.pptx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HP\HP-top写真\motodate\HP-top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4845" y="0"/>
            <a:ext cx="10290174" cy="6858000"/>
          </a:xfrm>
          <a:prstGeom prst="rect">
            <a:avLst/>
          </a:prstGeom>
          <a:noFill/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440" y="6391281"/>
            <a:ext cx="13843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941782" y="1124744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適 性 診 </a:t>
            </a: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断　コ ン パ ス </a:t>
            </a:r>
            <a:r>
              <a:rPr kumimoji="1"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2 0 0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00498" y="3429000"/>
            <a:ext cx="74174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ja-JP" altLang="en-US" sz="6600" b="1" cap="none" spc="0" dirty="0" smtClean="0">
                <a:ln>
                  <a:solidFill>
                    <a:schemeClr val="bg1"/>
                  </a:solidFill>
                </a:ln>
                <a:solidFill>
                  <a:srgbClr val="0066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解説と活用について</a:t>
            </a:r>
            <a:endParaRPr lang="ja-JP" altLang="en-US" sz="6600" b="1" cap="none" spc="0" dirty="0">
              <a:ln>
                <a:solidFill>
                  <a:schemeClr val="bg1"/>
                </a:solidFill>
              </a:ln>
              <a:solidFill>
                <a:srgbClr val="006600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3566"/>
            <a:ext cx="5206598" cy="159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37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性格診断での注意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1910442"/>
            <a:ext cx="75184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どのタイプが優れている</a:t>
            </a:r>
            <a:endParaRPr lang="en-US" altLang="ja-JP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kumimoji="1" lang="ja-JP" altLang="en-US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ということ</a:t>
            </a:r>
            <a:r>
              <a:rPr lang="ja-JP" altLang="en-US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はありません。</a:t>
            </a:r>
            <a:endParaRPr kumimoji="1" lang="en-US" altLang="ja-JP" sz="4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5888" y="908720"/>
            <a:ext cx="3392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 </a:t>
            </a:r>
            <a:r>
              <a:rPr lang="ja-JP" altLang="en-US" sz="44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まとめ </a:t>
            </a:r>
            <a:r>
              <a:rPr lang="en-US" altLang="ja-JP" sz="44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en-US" altLang="ja-JP" sz="4400" b="1" dirty="0" smtClean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95536" y="3789040"/>
            <a:ext cx="8280920" cy="2664296"/>
          </a:xfrm>
          <a:prstGeom prst="rect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4154304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</a:t>
            </a: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の性格タイプを見つめ直して</a:t>
            </a:r>
            <a:endParaRPr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40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40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長所</a:t>
            </a:r>
            <a:r>
              <a:rPr lang="en-US" altLang="ja-JP" sz="40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を伸ばし</a:t>
            </a:r>
            <a:r>
              <a:rPr lang="en-US" altLang="ja-JP" sz="4000" b="1" dirty="0" smtClean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4000" b="1" dirty="0" smtClean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短所</a:t>
            </a:r>
            <a:r>
              <a:rPr lang="en-US" altLang="ja-JP" sz="4000" b="1" dirty="0" smtClean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に注意を</a:t>
            </a:r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することが大切です。</a:t>
            </a:r>
            <a:endParaRPr kumimoji="1"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62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性格診断をさらに詳しく</a:t>
            </a:r>
            <a:endParaRPr kumimoji="1" lang="ja-JP" altLang="en-US" sz="2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96" y="889556"/>
            <a:ext cx="3310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 </a:t>
            </a:r>
            <a:r>
              <a:rPr kumimoji="1" lang="ja-JP" altLang="en-US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性格診断解説 </a:t>
            </a:r>
            <a:r>
              <a:rPr kumimoji="1" lang="en-US" altLang="ja-JP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sz="2800" b="1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1465210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・診断結果用紙の裏面には、各性格タイプの特徴　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lang="en-US" altLang="ja-JP" sz="36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3600" b="1" dirty="0" smtClean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短所</a:t>
            </a:r>
            <a:r>
              <a:rPr lang="en-US" altLang="ja-JP" sz="3600" b="1" dirty="0" smtClean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をまとめた表があります。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下矢印 11"/>
          <p:cNvSpPr/>
          <p:nvPr/>
        </p:nvSpPr>
        <p:spPr>
          <a:xfrm rot="5400000">
            <a:off x="3024524" y="4588815"/>
            <a:ext cx="921008" cy="749697"/>
          </a:xfrm>
          <a:prstGeom prst="down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495" y="3212976"/>
            <a:ext cx="382438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4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短所から長所？</a:t>
            </a:r>
            <a:r>
              <a:rPr lang="en-US" altLang="ja-JP" sz="24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endParaRPr lang="en-US" altLang="ja-JP" sz="900" b="1" dirty="0" smtClean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短所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長所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裏返しである事が多い。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例：消極的な態度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⇒落ち着いて行動できる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859877" y="2825552"/>
            <a:ext cx="5176618" cy="4107023"/>
            <a:chOff x="3859877" y="2825552"/>
            <a:chExt cx="5176618" cy="4107023"/>
          </a:xfrm>
        </p:grpSpPr>
        <p:sp>
          <p:nvSpPr>
            <p:cNvPr id="3" name="正方形/長方形 2"/>
            <p:cNvSpPr/>
            <p:nvPr/>
          </p:nvSpPr>
          <p:spPr>
            <a:xfrm>
              <a:off x="4019274" y="2825552"/>
              <a:ext cx="5017221" cy="352839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877" y="2924944"/>
              <a:ext cx="5104611" cy="4007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45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89" y="116632"/>
            <a:ext cx="55118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>
            <a:hlinkClick r:id="rId3" action="ppaction://hlinkpres?slideindex=1&amp;slidetitle="/>
          </p:cNvPr>
          <p:cNvSpPr txBox="1"/>
          <p:nvPr/>
        </p:nvSpPr>
        <p:spPr>
          <a:xfrm>
            <a:off x="323528" y="134076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性格診断</a:t>
            </a:r>
            <a:endParaRPr kumimoji="1"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COM-PASS200</a:t>
            </a:r>
            <a:r>
              <a:rPr kumimoji="1"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の結果</a:t>
            </a:r>
            <a:endParaRPr kumimoji="1" lang="ja-JP" altLang="en-US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hlinkClick r:id="rId4" action="ppaction://hlinkpres?slideindex=1&amp;slidetitle="/>
          </p:cNvPr>
          <p:cNvSpPr txBox="1"/>
          <p:nvPr/>
        </p:nvSpPr>
        <p:spPr>
          <a:xfrm>
            <a:off x="323528" y="2998693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考え方の</a:t>
            </a:r>
            <a:endParaRPr kumimoji="1"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特徴診断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hlinkClick r:id="rId5" action="ppaction://hlinkpres?slideindex=1&amp;slidetitle="/>
          </p:cNvPr>
          <p:cNvSpPr txBox="1"/>
          <p:nvPr/>
        </p:nvSpPr>
        <p:spPr>
          <a:xfrm>
            <a:off x="395536" y="5364505"/>
            <a:ext cx="3057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適学･適職診断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右矢印 1"/>
          <p:cNvSpPr/>
          <p:nvPr/>
        </p:nvSpPr>
        <p:spPr>
          <a:xfrm rot="10800000">
            <a:off x="3603840" y="1484784"/>
            <a:ext cx="576064" cy="502315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0800000">
            <a:off x="3632992" y="3286144"/>
            <a:ext cx="576064" cy="502315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 rot="10800000">
            <a:off x="3635896" y="5374957"/>
            <a:ext cx="576064" cy="502315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395536" y="1987099"/>
            <a:ext cx="2016224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グループ化 18"/>
          <p:cNvGrpSpPr/>
          <p:nvPr/>
        </p:nvGrpSpPr>
        <p:grpSpPr>
          <a:xfrm>
            <a:off x="395536" y="3573016"/>
            <a:ext cx="2016224" cy="504056"/>
            <a:chOff x="395536" y="3573016"/>
            <a:chExt cx="2016224" cy="504056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755576" y="4077072"/>
              <a:ext cx="1656184" cy="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395536" y="3573016"/>
              <a:ext cx="1584176" cy="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テキスト ボックス 2">
            <a:hlinkClick r:id="rId6" action="ppaction://hlinkpres?slideindex=1&amp;slidetitle="/>
          </p:cNvPr>
          <p:cNvSpPr txBox="1"/>
          <p:nvPr/>
        </p:nvSpPr>
        <p:spPr>
          <a:xfrm>
            <a:off x="3347863" y="637103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タイプ版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>
            <a:hlinkClick r:id="rId7" action="ppaction://hlinkpres?slideindex=1&amp;slidetitle="/>
          </p:cNvPr>
          <p:cNvSpPr txBox="1"/>
          <p:nvPr/>
        </p:nvSpPr>
        <p:spPr>
          <a:xfrm>
            <a:off x="1701158" y="6408222"/>
            <a:ext cx="12811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</a:t>
            </a:r>
            <a:r>
              <a:rPr kumimoji="1" lang="en-US" altLang="ja-JP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&amp;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　活用方法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>
            <a:hlinkClick r:id="rId8" action="ppaction://hlinkpres?slideindex=1&amp;slidetitle="/>
          </p:cNvPr>
          <p:cNvSpPr txBox="1"/>
          <p:nvPr/>
        </p:nvSpPr>
        <p:spPr>
          <a:xfrm>
            <a:off x="362218" y="4653136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キャッチフレーズ</a:t>
            </a:r>
            <a:r>
              <a:rPr kumimoji="1"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499800" y="5937002"/>
            <a:ext cx="2632040" cy="1227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5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行動の好みについて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9532" y="90872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行動</a:t>
            </a:r>
            <a:r>
              <a:rPr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を決める時の頭の中は</a:t>
            </a: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どうなっているのでしょうか？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8317"/>
            <a:ext cx="4342140" cy="356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グループ化 31"/>
          <p:cNvGrpSpPr/>
          <p:nvPr/>
        </p:nvGrpSpPr>
        <p:grpSpPr>
          <a:xfrm>
            <a:off x="5368806" y="5733256"/>
            <a:ext cx="3595682" cy="1030557"/>
            <a:chOff x="5368806" y="5733256"/>
            <a:chExt cx="3595682" cy="1030557"/>
          </a:xfrm>
        </p:grpSpPr>
        <p:sp>
          <p:nvSpPr>
            <p:cNvPr id="33" name="角丸四角形 32"/>
            <p:cNvSpPr/>
            <p:nvPr/>
          </p:nvSpPr>
          <p:spPr>
            <a:xfrm>
              <a:off x="5368806" y="5733256"/>
              <a:ext cx="3595682" cy="1030557"/>
            </a:xfrm>
            <a:prstGeom prst="roundRect">
              <a:avLst>
                <a:gd name="adj" fmla="val 16670"/>
              </a:avLst>
            </a:prstGeom>
            <a:solidFill>
              <a:srgbClr val="006600"/>
            </a:solidFill>
            <a:ln>
              <a:solidFill>
                <a:srgbClr val="CCFF9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テキスト ボックス 15"/>
            <p:cNvSpPr txBox="1"/>
            <p:nvPr/>
          </p:nvSpPr>
          <p:spPr>
            <a:xfrm>
              <a:off x="5959288" y="5929778"/>
              <a:ext cx="2492990" cy="646331"/>
            </a:xfrm>
            <a:prstGeom prst="rect">
              <a:avLst/>
            </a:prstGeom>
            <a:solidFill>
              <a:srgbClr val="006600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行動をする</a:t>
              </a:r>
              <a:endParaRPr kumimoji="1" lang="ja-JP" altLang="en-US" sz="3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366179" y="2119588"/>
            <a:ext cx="1980514" cy="1525437"/>
            <a:chOff x="366179" y="2119588"/>
            <a:chExt cx="1980514" cy="1525437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366179" y="2119588"/>
              <a:ext cx="1980514" cy="1525437"/>
              <a:chOff x="366179" y="2119588"/>
              <a:chExt cx="1980514" cy="1525437"/>
            </a:xfrm>
          </p:grpSpPr>
          <p:sp>
            <p:nvSpPr>
              <p:cNvPr id="18" name="屈折矢印 17"/>
              <p:cNvSpPr/>
              <p:nvPr/>
            </p:nvSpPr>
            <p:spPr>
              <a:xfrm rot="5400000">
                <a:off x="1424889" y="2723220"/>
                <a:ext cx="648072" cy="1195537"/>
              </a:xfrm>
              <a:prstGeom prst="bentUpArrow">
                <a:avLst>
                  <a:gd name="adj1" fmla="val 32840"/>
                  <a:gd name="adj2" fmla="val 25000"/>
                  <a:gd name="adj3" fmla="val 35780"/>
                </a:avLst>
              </a:prstGeom>
              <a:solidFill>
                <a:srgbClr val="CCFF99"/>
              </a:solidFill>
              <a:ln>
                <a:solidFill>
                  <a:srgbClr val="0066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角丸四角形 19"/>
              <p:cNvSpPr/>
              <p:nvPr/>
            </p:nvSpPr>
            <p:spPr>
              <a:xfrm>
                <a:off x="366179" y="2119588"/>
                <a:ext cx="1901565" cy="877364"/>
              </a:xfrm>
              <a:prstGeom prst="roundRect">
                <a:avLst>
                  <a:gd name="adj" fmla="val 16670"/>
                </a:avLst>
              </a:prstGeom>
              <a:solidFill>
                <a:srgbClr val="006600"/>
              </a:solidFill>
              <a:ln>
                <a:solidFill>
                  <a:srgbClr val="CCFF99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2" name="テキスト ボックス 11"/>
            <p:cNvSpPr txBox="1"/>
            <p:nvPr/>
          </p:nvSpPr>
          <p:spPr>
            <a:xfrm>
              <a:off x="438872" y="2369904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情報</a:t>
              </a:r>
              <a:r>
                <a:rPr lang="ja-JP" altLang="en-US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を集める</a:t>
              </a:r>
              <a:endParaRPr lang="en-US" altLang="ja-JP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7277023" y="3756472"/>
            <a:ext cx="1687465" cy="1941788"/>
            <a:chOff x="7277023" y="3756472"/>
            <a:chExt cx="1687465" cy="1941788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7277023" y="3756472"/>
              <a:ext cx="1687465" cy="1941788"/>
              <a:chOff x="7277023" y="3756472"/>
              <a:chExt cx="1687465" cy="1941788"/>
            </a:xfrm>
          </p:grpSpPr>
          <p:sp>
            <p:nvSpPr>
              <p:cNvPr id="10" name="下矢印 9"/>
              <p:cNvSpPr/>
              <p:nvPr/>
            </p:nvSpPr>
            <p:spPr>
              <a:xfrm>
                <a:off x="7904731" y="4690148"/>
                <a:ext cx="432048" cy="1008112"/>
              </a:xfrm>
              <a:prstGeom prst="downArrow">
                <a:avLst/>
              </a:prstGeom>
              <a:solidFill>
                <a:srgbClr val="CCFF99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角丸四角形 29"/>
              <p:cNvSpPr/>
              <p:nvPr/>
            </p:nvSpPr>
            <p:spPr>
              <a:xfrm>
                <a:off x="7277023" y="3756472"/>
                <a:ext cx="1687465" cy="1013796"/>
              </a:xfrm>
              <a:prstGeom prst="roundRect">
                <a:avLst>
                  <a:gd name="adj" fmla="val 16670"/>
                </a:avLst>
              </a:prstGeom>
              <a:solidFill>
                <a:srgbClr val="006600"/>
              </a:solidFill>
              <a:ln>
                <a:solidFill>
                  <a:srgbClr val="CCFF99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37" name="テキスト ボックス 36"/>
            <p:cNvSpPr txBox="1"/>
            <p:nvPr/>
          </p:nvSpPr>
          <p:spPr>
            <a:xfrm>
              <a:off x="7437110" y="3878649"/>
              <a:ext cx="134684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どうするか</a:t>
              </a:r>
              <a:endParaRPr lang="en-US" altLang="ja-JP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lang="en-US" altLang="ja-JP" sz="8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決める</a:t>
              </a:r>
              <a:endParaRPr lang="en-US" altLang="ja-JP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4969032" y="3244831"/>
            <a:ext cx="1980515" cy="1525437"/>
            <a:chOff x="366179" y="2119588"/>
            <a:chExt cx="1980515" cy="1525437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366179" y="2119588"/>
              <a:ext cx="1980515" cy="1525437"/>
              <a:chOff x="366179" y="2119588"/>
              <a:chExt cx="1980515" cy="1525437"/>
            </a:xfrm>
          </p:grpSpPr>
          <p:sp>
            <p:nvSpPr>
              <p:cNvPr id="34" name="屈折矢印 33"/>
              <p:cNvSpPr/>
              <p:nvPr/>
            </p:nvSpPr>
            <p:spPr>
              <a:xfrm rot="5400000">
                <a:off x="1424889" y="2723220"/>
                <a:ext cx="648072" cy="1195537"/>
              </a:xfrm>
              <a:prstGeom prst="bentUpArrow">
                <a:avLst>
                  <a:gd name="adj1" fmla="val 32840"/>
                  <a:gd name="adj2" fmla="val 25000"/>
                  <a:gd name="adj3" fmla="val 35780"/>
                </a:avLst>
              </a:prstGeom>
              <a:solidFill>
                <a:srgbClr val="CCFF99"/>
              </a:solidFill>
              <a:ln>
                <a:solidFill>
                  <a:srgbClr val="0066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角丸四角形 34"/>
              <p:cNvSpPr/>
              <p:nvPr/>
            </p:nvSpPr>
            <p:spPr>
              <a:xfrm>
                <a:off x="366179" y="2119588"/>
                <a:ext cx="1980515" cy="877364"/>
              </a:xfrm>
              <a:prstGeom prst="roundRect">
                <a:avLst>
                  <a:gd name="adj" fmla="val 16670"/>
                </a:avLst>
              </a:prstGeom>
              <a:solidFill>
                <a:srgbClr val="006600"/>
              </a:solidFill>
              <a:ln>
                <a:solidFill>
                  <a:srgbClr val="CCFF99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438872" y="2369904"/>
              <a:ext cx="1811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進め方を考える</a:t>
              </a:r>
              <a:endParaRPr lang="en-US" altLang="ja-JP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2668365" y="2674703"/>
            <a:ext cx="1980514" cy="1525437"/>
            <a:chOff x="366179" y="2119588"/>
            <a:chExt cx="1980514" cy="1525437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366179" y="2119588"/>
              <a:ext cx="1980514" cy="1525437"/>
              <a:chOff x="366179" y="2119588"/>
              <a:chExt cx="1980514" cy="1525437"/>
            </a:xfrm>
          </p:grpSpPr>
          <p:sp>
            <p:nvSpPr>
              <p:cNvPr id="41" name="屈折矢印 40"/>
              <p:cNvSpPr/>
              <p:nvPr/>
            </p:nvSpPr>
            <p:spPr>
              <a:xfrm rot="5400000">
                <a:off x="1424889" y="2723220"/>
                <a:ext cx="648072" cy="1195537"/>
              </a:xfrm>
              <a:prstGeom prst="bentUpArrow">
                <a:avLst>
                  <a:gd name="adj1" fmla="val 32840"/>
                  <a:gd name="adj2" fmla="val 25000"/>
                  <a:gd name="adj3" fmla="val 35780"/>
                </a:avLst>
              </a:prstGeom>
              <a:solidFill>
                <a:srgbClr val="CCFF99"/>
              </a:solidFill>
              <a:ln>
                <a:solidFill>
                  <a:srgbClr val="0066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角丸四角形 41"/>
              <p:cNvSpPr/>
              <p:nvPr/>
            </p:nvSpPr>
            <p:spPr>
              <a:xfrm>
                <a:off x="366179" y="2119588"/>
                <a:ext cx="1901565" cy="877364"/>
              </a:xfrm>
              <a:prstGeom prst="roundRect">
                <a:avLst>
                  <a:gd name="adj" fmla="val 16670"/>
                </a:avLst>
              </a:prstGeom>
              <a:solidFill>
                <a:srgbClr val="006600"/>
              </a:solidFill>
              <a:ln>
                <a:solidFill>
                  <a:srgbClr val="CCFF99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40" name="テキスト ボックス 39"/>
            <p:cNvSpPr txBox="1"/>
            <p:nvPr/>
          </p:nvSpPr>
          <p:spPr>
            <a:xfrm>
              <a:off x="438872" y="2369904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情報で考える</a:t>
              </a:r>
              <a:endParaRPr lang="en-US" altLang="ja-JP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9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99320"/>
            <a:ext cx="6048887" cy="174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考え方の特徴について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496" y="889556"/>
            <a:ext cx="6195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 </a:t>
            </a:r>
            <a:r>
              <a:rPr lang="ja-JP" altLang="en-US" sz="2800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考え方</a:t>
            </a:r>
            <a:r>
              <a:rPr lang="ja-JP" altLang="en-US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の特徴</a:t>
            </a:r>
            <a:r>
              <a:rPr kumimoji="1" lang="ja-JP" altLang="en-US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診断グラフの見方 </a:t>
            </a:r>
            <a:r>
              <a:rPr kumimoji="1" lang="en-US" altLang="ja-JP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sz="2800" b="1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35657" y="4471348"/>
            <a:ext cx="770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◆の方向は、あなたの</a:t>
            </a:r>
            <a:r>
              <a:rPr lang="ja-JP" altLang="en-US" sz="32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特徴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を示します。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31640" y="5580529"/>
            <a:ext cx="770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◆の数は、その特徴の</a:t>
            </a:r>
            <a:r>
              <a:rPr lang="ja-JP" altLang="en-US" sz="32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強さ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を示します。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535535" y="4582869"/>
            <a:ext cx="576064" cy="502315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539552" y="5734997"/>
            <a:ext cx="576064" cy="502315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10800000">
            <a:off x="2312414" y="3647287"/>
            <a:ext cx="2043561" cy="432048"/>
          </a:xfrm>
          <a:prstGeom prst="rightArrow">
            <a:avLst>
              <a:gd name="adj1" fmla="val 64110"/>
              <a:gd name="adj2" fmla="val 50000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 rot="10800000">
            <a:off x="1907704" y="2279135"/>
            <a:ext cx="2448272" cy="285768"/>
          </a:xfrm>
          <a:prstGeom prst="rightArrow">
            <a:avLst>
              <a:gd name="adj1" fmla="val 64110"/>
              <a:gd name="adj2" fmla="val 50000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63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14" y="188640"/>
            <a:ext cx="55146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考え方の特徴について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4283968" y="188640"/>
            <a:ext cx="4853442" cy="6552728"/>
            <a:chOff x="4283968" y="188640"/>
            <a:chExt cx="4853442" cy="6552728"/>
          </a:xfrm>
        </p:grpSpPr>
        <p:sp>
          <p:nvSpPr>
            <p:cNvPr id="12" name="正方形/長方形 11"/>
            <p:cNvSpPr/>
            <p:nvPr/>
          </p:nvSpPr>
          <p:spPr>
            <a:xfrm>
              <a:off x="4283968" y="188640"/>
              <a:ext cx="4752528" cy="23762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283968" y="4437112"/>
              <a:ext cx="4853442" cy="2304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4283968" y="116632"/>
            <a:ext cx="4752528" cy="66967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07504" y="908720"/>
            <a:ext cx="504056" cy="504056"/>
          </a:xfrm>
          <a:prstGeom prst="ellips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3568" y="951111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社会や人との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関係の持ち方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07504" y="1916832"/>
            <a:ext cx="504056" cy="504056"/>
          </a:xfrm>
          <a:prstGeom prst="ellips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3568" y="195922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ものごとの考え方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07504" y="2708920"/>
            <a:ext cx="504056" cy="504056"/>
          </a:xfrm>
          <a:prstGeom prst="ellips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endParaRPr lang="en-US" altLang="ja-JP" sz="3200" dirty="0" smtClean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3568" y="275131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ものごとの進め方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107504" y="3573016"/>
            <a:ext cx="504056" cy="504056"/>
          </a:xfrm>
          <a:prstGeom prst="ellips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endParaRPr lang="en-US" altLang="ja-JP" sz="3200" dirty="0" smtClean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83568" y="361540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ものごとの決め方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4716016" y="3189456"/>
            <a:ext cx="2592288" cy="599584"/>
          </a:xfrm>
          <a:prstGeom prst="roundRect">
            <a:avLst>
              <a:gd name="adj" fmla="val 50000"/>
            </a:avLst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69053" y="314096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endParaRPr kumimoji="1" lang="ja-JP" altLang="en-US" sz="32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45117" y="313225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  <a:endParaRPr kumimoji="1" lang="ja-JP" altLang="en-US" sz="32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993189" y="314096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endParaRPr kumimoji="1" lang="ja-JP" altLang="en-US" sz="32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641261" y="314096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endParaRPr kumimoji="1" lang="ja-JP" altLang="en-US" sz="32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7884448" y="3140968"/>
            <a:ext cx="720000" cy="720000"/>
          </a:xfrm>
          <a:prstGeom prst="ellips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endParaRPr kumimoji="1" lang="ja-JP" altLang="en-US" sz="32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下矢印 29"/>
          <p:cNvSpPr/>
          <p:nvPr/>
        </p:nvSpPr>
        <p:spPr>
          <a:xfrm>
            <a:off x="1652691" y="4365104"/>
            <a:ext cx="921008" cy="749697"/>
          </a:xfrm>
          <a:prstGeom prst="down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07504" y="5517232"/>
            <a:ext cx="504056" cy="504056"/>
          </a:xfrm>
          <a:prstGeom prst="ellips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endParaRPr lang="en-US" altLang="ja-JP" sz="3200" dirty="0" smtClean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471343" y="5282623"/>
            <a:ext cx="4579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それぞれの結果の組み合わせで、行動の好み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や特徴を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解説しています。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00986" y="5559623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考え方の特徴をもとに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した行動の好み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755576" y="1910442"/>
            <a:ext cx="80842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考え方の特徴も何が優れている</a:t>
            </a:r>
            <a:endParaRPr lang="en-US" altLang="ja-JP" sz="4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lang="ja-JP" altLang="en-US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いうことは言えない。</a:t>
            </a:r>
            <a:endParaRPr kumimoji="1" lang="en-US" altLang="ja-JP" sz="4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5888" y="908720"/>
            <a:ext cx="3392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 </a:t>
            </a:r>
            <a:r>
              <a:rPr lang="ja-JP" altLang="en-US" sz="44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まとめ </a:t>
            </a:r>
            <a:r>
              <a:rPr lang="en-US" altLang="ja-JP" sz="44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en-US" altLang="ja-JP" sz="4400" b="1" dirty="0" smtClean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95536" y="3789040"/>
            <a:ext cx="8280920" cy="2664296"/>
          </a:xfrm>
          <a:prstGeom prst="rect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3861048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</a:t>
            </a: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の行動の特徴を知り、</a:t>
            </a:r>
            <a:r>
              <a:rPr lang="ja-JP" altLang="en-US" sz="40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自分とは異なる考え方の人がいる</a:t>
            </a: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という</a:t>
            </a:r>
            <a:endParaRPr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ことを知った上で行動することが大切です。</a:t>
            </a:r>
            <a:endParaRPr kumimoji="1"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考え方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の特徴</a:t>
            </a:r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での注意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61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14" y="188640"/>
            <a:ext cx="55146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性格診断は内面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4283968" y="116591"/>
            <a:ext cx="4853442" cy="6696785"/>
            <a:chOff x="4283968" y="116591"/>
            <a:chExt cx="4853442" cy="6696785"/>
          </a:xfrm>
        </p:grpSpPr>
        <p:sp>
          <p:nvSpPr>
            <p:cNvPr id="20" name="正方形/長方形 19"/>
            <p:cNvSpPr/>
            <p:nvPr/>
          </p:nvSpPr>
          <p:spPr>
            <a:xfrm>
              <a:off x="4283968" y="116591"/>
              <a:ext cx="4752528" cy="864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4283968" y="2617748"/>
              <a:ext cx="4853442" cy="41956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012160" y="771091"/>
              <a:ext cx="3024336" cy="3600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4283968" y="116632"/>
            <a:ext cx="4752528" cy="66967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6228184" y="1052776"/>
            <a:ext cx="720000" cy="720000"/>
          </a:xfrm>
          <a:prstGeom prst="ellips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endParaRPr kumimoji="1" lang="ja-JP" altLang="en-US" sz="32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6228184" y="1772896"/>
            <a:ext cx="720000" cy="720000"/>
          </a:xfrm>
          <a:prstGeom prst="ellips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endParaRPr kumimoji="1" lang="ja-JP" altLang="en-US" sz="32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283968" y="2708920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性格の特徴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自分の性格タイプが書かれています。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283968" y="3729806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目標にして欲しいポイント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性格タイプの良い面や目指して欲しい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ポイントが書かれています。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6971" y="1295722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・性格診断の結果は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見えるあなた？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下矢印 33"/>
          <p:cNvSpPr/>
          <p:nvPr/>
        </p:nvSpPr>
        <p:spPr>
          <a:xfrm>
            <a:off x="1691680" y="3062863"/>
            <a:ext cx="921008" cy="749697"/>
          </a:xfrm>
          <a:prstGeom prst="down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1520" y="412708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性格＝内面のあなた</a:t>
            </a:r>
            <a:endParaRPr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283968" y="5097958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気をつけて欲しいポイント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性格タイプの悪い面や注意して欲しい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ポイントが書かれています。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4788024" y="1412776"/>
            <a:ext cx="720000" cy="720000"/>
          </a:xfrm>
          <a:prstGeom prst="ellips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endParaRPr kumimoji="1" lang="ja-JP" altLang="en-US" sz="32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80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14" y="188640"/>
            <a:ext cx="55146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考え方の特徴は外面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4283968" y="188640"/>
            <a:ext cx="4853442" cy="6552728"/>
            <a:chOff x="4283968" y="188640"/>
            <a:chExt cx="4853442" cy="6552728"/>
          </a:xfrm>
        </p:grpSpPr>
        <p:sp>
          <p:nvSpPr>
            <p:cNvPr id="12" name="正方形/長方形 11"/>
            <p:cNvSpPr/>
            <p:nvPr/>
          </p:nvSpPr>
          <p:spPr>
            <a:xfrm>
              <a:off x="4283968" y="188640"/>
              <a:ext cx="4752528" cy="24029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283968" y="4437112"/>
              <a:ext cx="4853442" cy="2304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4283968" y="116632"/>
            <a:ext cx="4752528" cy="66967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72000" y="4479503"/>
            <a:ext cx="428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 社会や人との関係の持ち方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572000" y="5013176"/>
            <a:ext cx="3057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 ものごとの考え方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71999" y="5589240"/>
            <a:ext cx="3057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 ものごとの進め方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571998" y="6165304"/>
            <a:ext cx="3057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⑦ ものごとの決め方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4716016" y="3189456"/>
            <a:ext cx="2592288" cy="599584"/>
          </a:xfrm>
          <a:prstGeom prst="roundRect">
            <a:avLst>
              <a:gd name="adj" fmla="val 50000"/>
            </a:avLst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69053" y="314096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endParaRPr kumimoji="1" lang="ja-JP" altLang="en-US" sz="32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45117" y="313225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  <a:endParaRPr kumimoji="1" lang="ja-JP" altLang="en-US" sz="32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993189" y="314096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endParaRPr kumimoji="1" lang="ja-JP" altLang="en-US" sz="32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641261" y="314096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endParaRPr kumimoji="1" lang="ja-JP" altLang="en-US" sz="32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6970" y="1295722"/>
            <a:ext cx="41869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考え方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の特徴診断の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結果は、目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あなた？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下矢印 30"/>
          <p:cNvSpPr/>
          <p:nvPr/>
        </p:nvSpPr>
        <p:spPr>
          <a:xfrm>
            <a:off x="1691680" y="3062863"/>
            <a:ext cx="921008" cy="749697"/>
          </a:xfrm>
          <a:prstGeom prst="down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1520" y="4127080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性格＝外面のあなた</a:t>
            </a:r>
            <a:endParaRPr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行動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なり目に見えやすい</a:t>
            </a:r>
            <a:endParaRPr lang="en-US" altLang="ja-JP" sz="2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05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あなたのキャッチ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283968" y="116632"/>
            <a:ext cx="4752528" cy="66967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359532" y="908720"/>
            <a:ext cx="842493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性格診断の長所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endParaRPr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44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考え方の特徴の長所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endParaRPr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組み合わせたイメージ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27584" y="4653136"/>
            <a:ext cx="7187171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</a:t>
            </a:r>
            <a:r>
              <a:rPr lang="ja-JP" altLang="en-US" sz="4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の特徴を表す</a:t>
            </a:r>
            <a:endParaRPr lang="en-US" altLang="ja-JP" sz="40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あなたのキャッチフレーズ</a:t>
            </a:r>
            <a:endParaRPr lang="ja-JP" altLang="en-US" sz="4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71" y="185108"/>
            <a:ext cx="2981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77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31 0.07796 L -0.38038 0.434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178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89" y="116632"/>
            <a:ext cx="55118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>
            <a:hlinkClick r:id="rId3" action="ppaction://hlinkpres?slideindex=1&amp;slidetitle="/>
          </p:cNvPr>
          <p:cNvSpPr txBox="1"/>
          <p:nvPr/>
        </p:nvSpPr>
        <p:spPr>
          <a:xfrm>
            <a:off x="323528" y="134076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性格診断</a:t>
            </a:r>
            <a:endParaRPr kumimoji="1"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COM-PASS200</a:t>
            </a:r>
            <a:r>
              <a:rPr kumimoji="1"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の結果</a:t>
            </a:r>
            <a:endParaRPr kumimoji="1" lang="ja-JP" altLang="en-US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hlinkClick r:id="rId4" action="ppaction://hlinkpres?slideindex=1&amp;slidetitle="/>
          </p:cNvPr>
          <p:cNvSpPr txBox="1"/>
          <p:nvPr/>
        </p:nvSpPr>
        <p:spPr>
          <a:xfrm>
            <a:off x="323528" y="2998693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考え方の</a:t>
            </a:r>
            <a:endParaRPr kumimoji="1"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特徴診断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hlinkClick r:id="rId5" action="ppaction://hlinkpres?slideindex=1&amp;slidetitle="/>
          </p:cNvPr>
          <p:cNvSpPr txBox="1"/>
          <p:nvPr/>
        </p:nvSpPr>
        <p:spPr>
          <a:xfrm>
            <a:off x="395536" y="5364505"/>
            <a:ext cx="3057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適学･適職診断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右矢印 1"/>
          <p:cNvSpPr/>
          <p:nvPr/>
        </p:nvSpPr>
        <p:spPr>
          <a:xfrm rot="10800000">
            <a:off x="3603840" y="1484784"/>
            <a:ext cx="576064" cy="502315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0800000">
            <a:off x="3632992" y="3286144"/>
            <a:ext cx="576064" cy="502315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 rot="10800000">
            <a:off x="3635896" y="5374957"/>
            <a:ext cx="576064" cy="502315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395536" y="1987099"/>
            <a:ext cx="2016224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グループ化 18"/>
          <p:cNvGrpSpPr/>
          <p:nvPr/>
        </p:nvGrpSpPr>
        <p:grpSpPr>
          <a:xfrm>
            <a:off x="395536" y="3573016"/>
            <a:ext cx="2016224" cy="504056"/>
            <a:chOff x="395536" y="3573016"/>
            <a:chExt cx="2016224" cy="504056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755576" y="4077072"/>
              <a:ext cx="1656184" cy="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395536" y="3573016"/>
              <a:ext cx="1584176" cy="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テキスト ボックス 2">
            <a:hlinkClick r:id="rId6" action="ppaction://hlinkpres?slideindex=1&amp;slidetitle="/>
          </p:cNvPr>
          <p:cNvSpPr txBox="1"/>
          <p:nvPr/>
        </p:nvSpPr>
        <p:spPr>
          <a:xfrm>
            <a:off x="3347863" y="637103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タイプ版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>
            <a:hlinkClick r:id="rId7" action="ppaction://hlinkpres?slideindex=1&amp;slidetitle="/>
          </p:cNvPr>
          <p:cNvSpPr txBox="1"/>
          <p:nvPr/>
        </p:nvSpPr>
        <p:spPr>
          <a:xfrm>
            <a:off x="1701158" y="6408222"/>
            <a:ext cx="12811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</a:t>
            </a:r>
            <a:r>
              <a:rPr kumimoji="1" lang="en-US" altLang="ja-JP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&amp;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　活用方法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>
            <a:hlinkClick r:id="rId8" action="ppaction://hlinkpres?slideindex=1&amp;slidetitle="/>
          </p:cNvPr>
          <p:cNvSpPr txBox="1"/>
          <p:nvPr/>
        </p:nvSpPr>
        <p:spPr>
          <a:xfrm>
            <a:off x="362218" y="4653136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キャッチフレーズ</a:t>
            </a:r>
            <a:r>
              <a:rPr kumimoji="1"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499800" y="5937002"/>
            <a:ext cx="2632040" cy="1227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7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89" y="116632"/>
            <a:ext cx="55118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>
            <a:hlinkClick r:id="rId3" action="ppaction://hlinkpres?slideindex=1&amp;slidetitle="/>
          </p:cNvPr>
          <p:cNvSpPr txBox="1"/>
          <p:nvPr/>
        </p:nvSpPr>
        <p:spPr>
          <a:xfrm>
            <a:off x="323528" y="134076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性格診断</a:t>
            </a:r>
            <a:endParaRPr kumimoji="1"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COM-PASS200</a:t>
            </a:r>
            <a:r>
              <a:rPr kumimoji="1"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の結果</a:t>
            </a:r>
            <a:endParaRPr kumimoji="1" lang="ja-JP" altLang="en-US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hlinkClick r:id="rId4" action="ppaction://hlinkpres?slideindex=1&amp;slidetitle="/>
          </p:cNvPr>
          <p:cNvSpPr txBox="1"/>
          <p:nvPr/>
        </p:nvSpPr>
        <p:spPr>
          <a:xfrm>
            <a:off x="323528" y="2998693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考え方の</a:t>
            </a:r>
            <a:endParaRPr kumimoji="1"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特徴診断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hlinkClick r:id="rId5" action="ppaction://hlinkpres?slideindex=1&amp;slidetitle="/>
          </p:cNvPr>
          <p:cNvSpPr txBox="1"/>
          <p:nvPr/>
        </p:nvSpPr>
        <p:spPr>
          <a:xfrm>
            <a:off x="395536" y="5364505"/>
            <a:ext cx="3057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適学･適職診断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右矢印 1"/>
          <p:cNvSpPr/>
          <p:nvPr/>
        </p:nvSpPr>
        <p:spPr>
          <a:xfrm rot="10800000">
            <a:off x="3603840" y="1484784"/>
            <a:ext cx="576064" cy="502315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0800000">
            <a:off x="3632992" y="3286144"/>
            <a:ext cx="576064" cy="502315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 rot="10800000">
            <a:off x="3635896" y="5374957"/>
            <a:ext cx="576064" cy="502315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395536" y="1987099"/>
            <a:ext cx="2016224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グループ化 18"/>
          <p:cNvGrpSpPr/>
          <p:nvPr/>
        </p:nvGrpSpPr>
        <p:grpSpPr>
          <a:xfrm>
            <a:off x="395536" y="3573016"/>
            <a:ext cx="2016224" cy="504056"/>
            <a:chOff x="395536" y="3573016"/>
            <a:chExt cx="2016224" cy="504056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755576" y="4077072"/>
              <a:ext cx="1656184" cy="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395536" y="3573016"/>
              <a:ext cx="1584176" cy="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テキスト ボックス 2">
            <a:hlinkClick r:id="rId6" action="ppaction://hlinkpres?slideindex=1&amp;slidetitle="/>
          </p:cNvPr>
          <p:cNvSpPr txBox="1"/>
          <p:nvPr/>
        </p:nvSpPr>
        <p:spPr>
          <a:xfrm>
            <a:off x="3347863" y="637103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タイプ版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>
            <a:hlinkClick r:id="rId7" action="ppaction://hlinkpres?slideindex=1&amp;slidetitle="/>
          </p:cNvPr>
          <p:cNvSpPr txBox="1"/>
          <p:nvPr/>
        </p:nvSpPr>
        <p:spPr>
          <a:xfrm>
            <a:off x="1701158" y="6408222"/>
            <a:ext cx="12811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</a:t>
            </a:r>
            <a:r>
              <a:rPr kumimoji="1" lang="en-US" altLang="ja-JP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&amp;</a:t>
            </a:r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　活用方法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>
            <a:hlinkClick r:id="rId8" action="ppaction://hlinkpres?slideindex=1&amp;slidetitle="/>
          </p:cNvPr>
          <p:cNvSpPr txBox="1"/>
          <p:nvPr/>
        </p:nvSpPr>
        <p:spPr>
          <a:xfrm>
            <a:off x="362218" y="4653136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キャッチフレーズ</a:t>
            </a:r>
            <a:r>
              <a:rPr kumimoji="1"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499800" y="5937002"/>
            <a:ext cx="2632040" cy="1227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6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1556792"/>
            <a:ext cx="4689475" cy="461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5496" y="1700808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・興味のタイプを６つ　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に分けています。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2906941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・外側の円は、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どんなものに興味を</a:t>
            </a:r>
            <a:endParaRPr lang="en-US" altLang="ja-JP" sz="2800" b="1" dirty="0" smtClean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持ちやすいか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を表し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ています。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202908" y="980728"/>
            <a:ext cx="21692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496" y="889556"/>
            <a:ext cx="6195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 </a:t>
            </a:r>
            <a:r>
              <a:rPr lang="ja-JP" altLang="en-US" sz="2800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興味</a:t>
            </a:r>
            <a:r>
              <a:rPr lang="ja-JP" altLang="en-US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の持ち方</a:t>
            </a:r>
            <a:r>
              <a:rPr kumimoji="1" lang="ja-JP" altLang="en-US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診断グラフの見方 </a:t>
            </a:r>
            <a:r>
              <a:rPr kumimoji="1" lang="en-US" altLang="ja-JP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sz="2800" b="1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興味の持ち方について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4788024" y="1988840"/>
            <a:ext cx="3744416" cy="3744416"/>
          </a:xfrm>
          <a:prstGeom prst="ellipse">
            <a:avLst/>
          </a:prstGeom>
          <a:noFill/>
          <a:ln w="276225">
            <a:solidFill>
              <a:schemeClr val="accent6">
                <a:lumMod val="75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804248" y="310344"/>
            <a:ext cx="648072" cy="670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35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89" y="116632"/>
            <a:ext cx="55118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4283968" y="116632"/>
            <a:ext cx="4752528" cy="42484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興味の持ち方について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283968" y="116632"/>
            <a:ext cx="4752528" cy="66967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07504" y="908720"/>
            <a:ext cx="504056" cy="504056"/>
          </a:xfrm>
          <a:prstGeom prst="ellips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</a:t>
            </a:r>
            <a:endParaRPr kumimoji="1" lang="ja-JP" altLang="en-US" sz="32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95111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興味に近い分野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496" y="1556792"/>
            <a:ext cx="415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自分の興味の持ち方に一番近いタイプが書かれています。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96" y="2339055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興味に近い職業</a:t>
            </a:r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あなたの興味の持ち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方に近い職業が書か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れて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います。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5928989" y="4876648"/>
            <a:ext cx="720000" cy="720000"/>
          </a:xfrm>
          <a:prstGeom prst="ellips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</a:t>
            </a:r>
            <a:endParaRPr kumimoji="1" lang="ja-JP" altLang="en-US" sz="32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1652691" y="4365104"/>
            <a:ext cx="921008" cy="749697"/>
          </a:xfrm>
          <a:prstGeom prst="down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0460" y="5355213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下の欄には、その職業と関係の深い、</a:t>
            </a:r>
            <a:r>
              <a:rPr lang="ja-JP" altLang="en-US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学問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が書かれています。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08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5" y="0"/>
            <a:ext cx="9152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興味の持ち方と仕事ついて</a:t>
            </a:r>
            <a:endParaRPr kumimoji="1" lang="ja-JP" altLang="en-US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609636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適職診断の結果に出ている </a:t>
            </a:r>
            <a:r>
              <a:rPr lang="ja-JP" altLang="en-US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仕事に必要であったり、関係する代表的な学問 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が書かれています。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仕事によっては、資格が必要なものもあります。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気に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なる仕事を見つけたら、</a:t>
            </a:r>
            <a:r>
              <a:rPr lang="ja-JP" altLang="en-US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すぐにどんな仕事</a:t>
            </a:r>
            <a:endParaRPr lang="en-US" altLang="ja-JP" sz="2800" b="1" dirty="0" smtClean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b="1" dirty="0" smtClean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b="1" dirty="0" err="1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なのかを</a:t>
            </a:r>
            <a:r>
              <a:rPr lang="ja-JP" altLang="en-US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調べること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がとても大切です。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496" y="889556"/>
            <a:ext cx="3310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 </a:t>
            </a:r>
            <a:r>
              <a:rPr kumimoji="1" lang="ja-JP" altLang="en-US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適学の考え方 </a:t>
            </a:r>
            <a:r>
              <a:rPr kumimoji="1" lang="en-US" altLang="ja-JP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sz="2800" b="1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4107033" y="4911551"/>
            <a:ext cx="921008" cy="749697"/>
          </a:xfrm>
          <a:prstGeom prst="down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219165" y="5805264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自分が納得できる進路選択</a:t>
            </a:r>
            <a:endParaRPr lang="en-US" altLang="ja-JP" sz="4000" b="1" dirty="0">
              <a:solidFill>
                <a:schemeClr val="accent6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24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仕事・学問 </a:t>
            </a:r>
            <a:r>
              <a:rPr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調べについて</a:t>
            </a:r>
            <a:endParaRPr kumimoji="1" lang="ja-JP" altLang="en-US" sz="2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96" y="889556"/>
            <a:ext cx="5835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 </a:t>
            </a:r>
            <a:r>
              <a:rPr kumimoji="1" lang="ja-JP" altLang="en-US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仕事カタログ・学問カタログ </a:t>
            </a:r>
            <a:r>
              <a:rPr kumimoji="1" lang="en-US" altLang="ja-JP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sz="2800" b="1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146521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・診断結果用紙の裏面には、仕事や学問の内容を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まとめた表があります。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下矢印 11"/>
          <p:cNvSpPr/>
          <p:nvPr/>
        </p:nvSpPr>
        <p:spPr>
          <a:xfrm rot="5400000">
            <a:off x="3024524" y="4588815"/>
            <a:ext cx="921008" cy="749697"/>
          </a:xfrm>
          <a:prstGeom prst="down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496" y="3480815"/>
            <a:ext cx="345638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4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カタログの注意点</a:t>
            </a:r>
            <a:r>
              <a:rPr lang="en-US" altLang="ja-JP" sz="24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endParaRPr lang="en-US" altLang="ja-JP" sz="900" b="1" dirty="0" smtClean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カタログの内容は、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その仕事や学問の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ほんの一部です。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気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なるものは、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くわしく調べ</a:t>
            </a:r>
            <a:r>
              <a:rPr lang="ja-JP" altLang="en-US" sz="24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しょう。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859877" y="2825552"/>
            <a:ext cx="5176618" cy="4107023"/>
            <a:chOff x="3859877" y="2825552"/>
            <a:chExt cx="5176618" cy="4107023"/>
          </a:xfrm>
        </p:grpSpPr>
        <p:sp>
          <p:nvSpPr>
            <p:cNvPr id="3" name="正方形/長方形 2"/>
            <p:cNvSpPr/>
            <p:nvPr/>
          </p:nvSpPr>
          <p:spPr>
            <a:xfrm>
              <a:off x="4019274" y="2825552"/>
              <a:ext cx="5017221" cy="352839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877" y="2924944"/>
              <a:ext cx="5104611" cy="4007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75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755576" y="1910442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興味を</a:t>
            </a:r>
            <a:r>
              <a:rPr kumimoji="1" lang="ja-JP" altLang="en-US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持ち方は、できるだけ</a:t>
            </a:r>
            <a:endParaRPr kumimoji="1" lang="en-US" altLang="ja-JP" sz="4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幅広く考えることが大切。</a:t>
            </a:r>
            <a:endParaRPr kumimoji="1" lang="en-US" altLang="ja-JP" sz="4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5888" y="908720"/>
            <a:ext cx="3392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 </a:t>
            </a:r>
            <a:r>
              <a:rPr lang="ja-JP" altLang="en-US" sz="4400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まとめ</a:t>
            </a:r>
            <a:r>
              <a:rPr lang="ja-JP" altLang="en-US" sz="44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44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en-US" altLang="ja-JP" sz="4400" b="1" dirty="0" smtClean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95536" y="3789040"/>
            <a:ext cx="8280920" cy="2664296"/>
          </a:xfrm>
          <a:prstGeom prst="rect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4154304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興味の持ち方を知ることや、広げることは、</a:t>
            </a:r>
            <a:r>
              <a:rPr lang="ja-JP" altLang="en-US" sz="40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将来の自分</a:t>
            </a: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を具体的にイメージする助けになる</a:t>
            </a:r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興味の持ち方についての注意</a:t>
            </a:r>
            <a:endParaRPr kumimoji="1" lang="ja-JP" altLang="en-US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80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612823"/>
            <a:ext cx="4877545" cy="325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よく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 </a:t>
            </a:r>
            <a:r>
              <a:rPr lang="en-US" altLang="ja-JP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 &amp; A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2004516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自分が今まで思っていた性格と、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今回の診断結果の内容が、大きく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違っていました。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どちらが正しいのですか？　　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910461"/>
            <a:ext cx="1210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Q.1</a:t>
            </a:r>
            <a:endParaRPr kumimoji="1" lang="ja-JP" altLang="en-US" sz="4400" b="1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8137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よく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 </a:t>
            </a:r>
            <a:r>
              <a:rPr lang="en-US" altLang="ja-JP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 &amp; A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612823"/>
            <a:ext cx="4877545" cy="325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51520" y="908720"/>
            <a:ext cx="1188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kumimoji="1" lang="en-US" altLang="ja-JP" sz="44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.1</a:t>
            </a:r>
            <a:endParaRPr kumimoji="1" lang="ja-JP" altLang="en-US" sz="4400" b="1" dirty="0">
              <a:solidFill>
                <a:schemeClr val="accent6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1988840"/>
            <a:ext cx="82809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自分の性格を全て理解している人は、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いないと思います。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自分で気が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付いて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いない一面なのかも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しれません。この機会に自分について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少し考えてみましょう。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392282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612823"/>
            <a:ext cx="4877545" cy="325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よく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 </a:t>
            </a:r>
            <a:r>
              <a:rPr lang="en-US" altLang="ja-JP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 &amp; A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764704"/>
            <a:ext cx="13548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Q.</a:t>
            </a:r>
            <a:r>
              <a:rPr kumimoji="1" lang="ja-JP" altLang="en-US" sz="44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endParaRPr kumimoji="1" lang="ja-JP" altLang="en-US" sz="4400" b="1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1628800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私はなりたい仕事があります。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しかし、今回の診断結果を見ても、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その仕事はありませんでした。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むいていないのでしょうか？</a:t>
            </a:r>
          </a:p>
        </p:txBody>
      </p:sp>
    </p:spTree>
    <p:extLst>
      <p:ext uri="{BB962C8B-B14F-4D97-AF65-F5344CB8AC3E}">
        <p14:creationId xmlns:p14="http://schemas.microsoft.com/office/powerpoint/2010/main" val="2472019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よく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 </a:t>
            </a:r>
            <a:r>
              <a:rPr lang="en-US" altLang="ja-JP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 &amp; A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612823"/>
            <a:ext cx="4877545" cy="325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51520" y="764704"/>
            <a:ext cx="13324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kumimoji="1" lang="en-US" altLang="ja-JP" sz="44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kumimoji="1" lang="ja-JP" altLang="en-US" sz="44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endParaRPr kumimoji="1" lang="ja-JP" altLang="en-US" sz="4400" b="1" dirty="0">
              <a:solidFill>
                <a:schemeClr val="accent6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1700808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適職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で一番大切なことは、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その仕事をしたいという想いです。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その仕事をしている人と価値観が違う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と感じることも多いかもしれませんが、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そのことが、職場で新しい発見を生む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可能性もあります。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8574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性格診断について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08" y="1125836"/>
            <a:ext cx="4689688" cy="504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5496" y="1700808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・性格タイプの特徴を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９つに分けています。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1652691" y="4551511"/>
            <a:ext cx="921008" cy="749697"/>
          </a:xfrm>
          <a:prstGeom prst="down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0460" y="5499229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性格タイプの説明は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グラフの左にあります。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2906941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・数値の高い項目が、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あなたの性格に近い　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タイプとなります。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202908" y="980728"/>
            <a:ext cx="21692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496" y="889556"/>
            <a:ext cx="4730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 </a:t>
            </a:r>
            <a:r>
              <a:rPr kumimoji="1" lang="ja-JP" altLang="en-US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性格診断グラフの見方 </a:t>
            </a:r>
            <a:r>
              <a:rPr kumimoji="1" lang="en-US" altLang="ja-JP" sz="28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sz="2800" b="1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99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よく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 </a:t>
            </a:r>
            <a:r>
              <a:rPr lang="en-US" altLang="ja-JP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 &amp; A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612823"/>
            <a:ext cx="4877545" cy="325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51520" y="764704"/>
            <a:ext cx="13324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kumimoji="1" lang="en-US" altLang="ja-JP" sz="44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kumimoji="1" lang="ja-JP" altLang="en-US" sz="44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endParaRPr kumimoji="1" lang="ja-JP" altLang="en-US" sz="4400" b="1" dirty="0">
              <a:solidFill>
                <a:schemeClr val="accent6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1628800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もう一度、その仕事について調べて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みましょう。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今回の適職診断では、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興味の持ち方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」から診断しました。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「性格」や「考え方」の診断結果も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参考にして考えてみましょう。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65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 後 に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196752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今回の診断結果は</a:t>
            </a:r>
            <a:r>
              <a:rPr lang="ja-JP" altLang="en-US" sz="3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、現在のあなたです。</a:t>
            </a:r>
            <a:endParaRPr kumimoji="1" lang="en-US" altLang="ja-JP" sz="3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これから、多くの出会いや経験で</a:t>
            </a:r>
            <a:endParaRPr kumimoji="1" lang="en-US" altLang="ja-JP" sz="3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3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kumimoji="1" lang="ja-JP" altLang="en-US" sz="3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</a:t>
            </a:r>
            <a:r>
              <a:rPr kumimoji="1" lang="en-US" altLang="ja-JP" sz="3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kumimoji="1" lang="ja-JP" altLang="en-US" sz="3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</a:t>
            </a:r>
            <a:r>
              <a:rPr kumimoji="1" lang="en-US" altLang="ja-JP" sz="3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kumimoji="1" lang="ja-JP" altLang="en-US" sz="3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考え方</a:t>
            </a:r>
            <a:r>
              <a:rPr lang="en-US" altLang="ja-JP" sz="3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3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endParaRPr lang="en-US" altLang="ja-JP" sz="3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kumimoji="1" lang="ja-JP" altLang="en-US" sz="3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変わっていくものです。</a:t>
            </a:r>
            <a:endParaRPr kumimoji="1" lang="en-US" altLang="ja-JP" sz="3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1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 後 に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196752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なんとなくでも良いので、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en-US" altLang="ja-JP" sz="3200" b="1" dirty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理想の自分</a:t>
            </a:r>
            <a:r>
              <a:rPr lang="en-US" altLang="ja-JP" sz="3200" b="1" dirty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をイメージしてください</a:t>
            </a:r>
            <a:r>
              <a:rPr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今の自分を知ることで、</a:t>
            </a:r>
            <a:endParaRPr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理想の自分になるために必要なものが</a:t>
            </a:r>
            <a:endParaRPr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見えてくることもあります</a:t>
            </a:r>
            <a:r>
              <a:rPr kumimoji="1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01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 後 に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268760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今回の診断結果が、</a:t>
            </a:r>
            <a:endParaRPr kumimoji="1"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将来を考えるための</a:t>
            </a:r>
            <a:endParaRPr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良いきっかけに</a:t>
            </a:r>
            <a:endParaRPr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</a:t>
            </a:r>
            <a:r>
              <a:rPr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なります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</a:t>
            </a:r>
            <a:r>
              <a:rPr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に。</a:t>
            </a:r>
            <a:endParaRPr kumimoji="1" lang="ja-JP" altLang="en-US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843808" y="155172"/>
            <a:ext cx="504056" cy="31034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439" y="6309320"/>
            <a:ext cx="13843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5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14" y="188640"/>
            <a:ext cx="55146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性格診断について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4788024" y="1412776"/>
            <a:ext cx="720000" cy="720000"/>
          </a:xfrm>
          <a:prstGeom prst="ellips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endParaRPr kumimoji="1" lang="ja-JP" altLang="en-US" sz="32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107504" y="908720"/>
            <a:ext cx="504056" cy="504056"/>
          </a:xfrm>
          <a:prstGeom prst="ellips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endParaRPr kumimoji="1" lang="ja-JP" altLang="en-US" sz="32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3568" y="95111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性格の特徴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496" y="1556792"/>
            <a:ext cx="415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自分の性格のタイプが書かれています。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496" y="2339055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・長所や得意なこと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496" y="333782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・短所や苦手なこと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5496" y="434594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・今後のアドバイス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283968" y="2708920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性格の特徴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自分の性格タイプが書かれています。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299007" y="188640"/>
            <a:ext cx="4853442" cy="6588732"/>
            <a:chOff x="4299007" y="188640"/>
            <a:chExt cx="4853442" cy="6588732"/>
          </a:xfrm>
        </p:grpSpPr>
        <p:sp>
          <p:nvSpPr>
            <p:cNvPr id="20" name="正方形/長方形 19"/>
            <p:cNvSpPr/>
            <p:nvPr/>
          </p:nvSpPr>
          <p:spPr>
            <a:xfrm>
              <a:off x="4299007" y="188640"/>
              <a:ext cx="4752528" cy="792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4299007" y="2600665"/>
              <a:ext cx="4853442" cy="41767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6012161" y="377043"/>
              <a:ext cx="3024336" cy="7264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4283968" y="116632"/>
            <a:ext cx="4752528" cy="66967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0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14" y="188640"/>
            <a:ext cx="55146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性格診断について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107504" y="908720"/>
            <a:ext cx="504056" cy="504056"/>
          </a:xfrm>
          <a:prstGeom prst="ellips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endParaRPr kumimoji="1" lang="ja-JP" altLang="en-US" sz="32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3568" y="951111"/>
            <a:ext cx="35702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目標にして欲しいポイント</a:t>
            </a:r>
            <a:endParaRPr kumimoji="1" lang="ja-JP" altLang="en-US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496" y="1556792"/>
            <a:ext cx="415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タイプの強みや、目指して欲しいポイントが書かれています。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496" y="2545740"/>
            <a:ext cx="40324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・性格タイプの特徴の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6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が出ている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場合の特徴。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4788024" y="1412776"/>
            <a:ext cx="720000" cy="720000"/>
          </a:xfrm>
          <a:prstGeom prst="ellips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endParaRPr kumimoji="1" lang="ja-JP" altLang="en-US" sz="32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1652691" y="4365104"/>
            <a:ext cx="921008" cy="749697"/>
          </a:xfrm>
          <a:prstGeom prst="down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70460" y="5355213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意識をすれば、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成長しやすいポイント。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4283968" y="188640"/>
            <a:ext cx="4752528" cy="6558148"/>
            <a:chOff x="3722943" y="188640"/>
            <a:chExt cx="4752528" cy="6558148"/>
          </a:xfrm>
        </p:grpSpPr>
        <p:sp>
          <p:nvSpPr>
            <p:cNvPr id="33" name="正方形/長方形 32"/>
            <p:cNvSpPr/>
            <p:nvPr/>
          </p:nvSpPr>
          <p:spPr>
            <a:xfrm>
              <a:off x="3722943" y="2570081"/>
              <a:ext cx="4752528" cy="41767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3722943" y="188640"/>
              <a:ext cx="4752528" cy="792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5436097" y="377043"/>
              <a:ext cx="3024336" cy="7264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円/楕円 25"/>
          <p:cNvSpPr/>
          <p:nvPr/>
        </p:nvSpPr>
        <p:spPr>
          <a:xfrm>
            <a:off x="6228184" y="1052776"/>
            <a:ext cx="720000" cy="720000"/>
          </a:xfrm>
          <a:prstGeom prst="ellips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endParaRPr kumimoji="1" lang="ja-JP" altLang="en-US" sz="32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283968" y="2708920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性格の特徴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自分の性格タイプが書かれています。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283968" y="3729806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目標にして欲しいポイント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性格タイプの良い面や目指して欲しい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ポイントが書かれています。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283968" y="116632"/>
            <a:ext cx="4752528" cy="66967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14" y="188640"/>
            <a:ext cx="55146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性格診断について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4283968" y="116591"/>
            <a:ext cx="4853442" cy="6696785"/>
            <a:chOff x="4283968" y="116591"/>
            <a:chExt cx="4853442" cy="6696785"/>
          </a:xfrm>
        </p:grpSpPr>
        <p:sp>
          <p:nvSpPr>
            <p:cNvPr id="20" name="正方形/長方形 19"/>
            <p:cNvSpPr/>
            <p:nvPr/>
          </p:nvSpPr>
          <p:spPr>
            <a:xfrm>
              <a:off x="4283968" y="116591"/>
              <a:ext cx="4752528" cy="864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4283968" y="2617748"/>
              <a:ext cx="4853442" cy="41956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012160" y="771091"/>
              <a:ext cx="3024336" cy="3600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4283968" y="116632"/>
            <a:ext cx="4752528" cy="66967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6228184" y="1052776"/>
            <a:ext cx="720000" cy="720000"/>
          </a:xfrm>
          <a:prstGeom prst="ellips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endParaRPr kumimoji="1" lang="ja-JP" altLang="en-US" sz="32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6228184" y="1772896"/>
            <a:ext cx="720000" cy="720000"/>
          </a:xfrm>
          <a:prstGeom prst="ellips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endParaRPr kumimoji="1" lang="ja-JP" altLang="en-US" sz="32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107504" y="908720"/>
            <a:ext cx="504056" cy="504056"/>
          </a:xfrm>
          <a:prstGeom prst="ellips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endParaRPr kumimoji="1" lang="ja-JP" altLang="en-US" sz="32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283968" y="2708920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性格の特徴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自分の性格タイプが書かれています。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3568" y="951111"/>
            <a:ext cx="35702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気をつけて欲しいポイント</a:t>
            </a:r>
            <a:endParaRPr kumimoji="1" lang="ja-JP" altLang="en-US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283968" y="3729806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目標にして欲しいポイント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性格タイプの良い面や目指して欲しい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ポイントが書かれています。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5496" y="2545740"/>
            <a:ext cx="40324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・性格タイプの特徴の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600" b="1" dirty="0" smtClean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短所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が出ている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場合の特徴。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5496" y="1556792"/>
            <a:ext cx="415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タイプの弱みや、注意して欲しいポイントが書かれています。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下矢印 33"/>
          <p:cNvSpPr/>
          <p:nvPr/>
        </p:nvSpPr>
        <p:spPr>
          <a:xfrm>
            <a:off x="1652691" y="4365104"/>
            <a:ext cx="921008" cy="749697"/>
          </a:xfrm>
          <a:prstGeom prst="down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70460" y="5355213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意識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して注意が必要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なポイント。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283968" y="5097958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 気をつけて欲しいポイント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性格タイプの悪い面や注意して欲しい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ポイントが書かれています。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4788024" y="1412776"/>
            <a:ext cx="720000" cy="720000"/>
          </a:xfrm>
          <a:prstGeom prst="ellips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endParaRPr kumimoji="1" lang="ja-JP" altLang="en-US" sz="3200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" y="0"/>
            <a:ext cx="91419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性格診断での注意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59532" y="90872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どちらが優れていると思いますか？</a:t>
            </a:r>
            <a:endParaRPr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547664" y="4509120"/>
            <a:ext cx="68047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en-US" altLang="ja-JP" sz="40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40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楽しさを求める</a:t>
            </a:r>
            <a:r>
              <a:rPr lang="en-US" altLang="ja-JP" sz="40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タイプ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9552" y="2662198"/>
            <a:ext cx="6340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en-US" altLang="ja-JP" sz="40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4000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成功</a:t>
            </a:r>
            <a:r>
              <a:rPr lang="ja-JP" altLang="en-US" sz="40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を求める</a:t>
            </a:r>
            <a:r>
              <a:rPr lang="en-US" altLang="ja-JP" sz="4000" b="1" dirty="0" smtClean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タイプ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072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性格診断での注意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9532" y="90872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それぞれに </a:t>
            </a:r>
            <a:r>
              <a:rPr lang="ja-JP" altLang="en-US" sz="4000" b="1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長所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があります。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24907"/>
              </p:ext>
            </p:extLst>
          </p:nvPr>
        </p:nvGraphicFramePr>
        <p:xfrm>
          <a:off x="179512" y="1844824"/>
          <a:ext cx="8784976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85809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8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『</a:t>
                      </a:r>
                      <a:r>
                        <a:rPr lang="ja-JP" altLang="en-US" sz="28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成功を求める</a:t>
                      </a:r>
                      <a:r>
                        <a:rPr lang="en-US" altLang="ja-JP" sz="28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』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8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『</a:t>
                      </a:r>
                      <a:r>
                        <a:rPr lang="ja-JP" altLang="en-US" sz="28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楽しさを求める</a:t>
                      </a:r>
                      <a:r>
                        <a:rPr lang="en-US" altLang="ja-JP" sz="28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』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</a:tr>
              <a:tr h="382242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4788024" y="3212976"/>
            <a:ext cx="39964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・発想力が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・明るい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・集中力が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チャレンジ精神が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87524" y="3212976"/>
            <a:ext cx="41404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行動力が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・勉強熱心（ねっしん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・チームプレーが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得意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・目標を決めて行動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8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3635896" cy="6206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性格診断での注意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9532" y="90872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それぞれに </a:t>
            </a:r>
            <a:r>
              <a:rPr lang="ja-JP" altLang="en-US" sz="4000" b="1" dirty="0" smtClean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短所</a:t>
            </a:r>
            <a:r>
              <a:rPr lang="ja-JP" altLang="en-US" sz="3200" b="1" dirty="0" smtClean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 あります。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34664"/>
              </p:ext>
            </p:extLst>
          </p:nvPr>
        </p:nvGraphicFramePr>
        <p:xfrm>
          <a:off x="179512" y="1844824"/>
          <a:ext cx="8784976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85809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8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『</a:t>
                      </a:r>
                      <a:r>
                        <a:rPr lang="ja-JP" altLang="en-US" sz="28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成功を求める</a:t>
                      </a:r>
                      <a:r>
                        <a:rPr lang="en-US" altLang="ja-JP" sz="28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』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8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『</a:t>
                      </a:r>
                      <a:r>
                        <a:rPr lang="ja-JP" altLang="en-US" sz="28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楽しさを求める</a:t>
                      </a:r>
                      <a:r>
                        <a:rPr lang="en-US" altLang="ja-JP" sz="28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』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</a:tr>
              <a:tr h="382242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4716016" y="3212976"/>
            <a:ext cx="40684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・自分勝手な行動を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とる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・生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意気な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行動を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とる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・自信過剰（かじょう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・必要以上に競争心が出る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51520" y="3212976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・怒りっぽい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・人の意見を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聞かない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・チームプレーが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できない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無責任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3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1236</Words>
  <Application>Microsoft Office PowerPoint</Application>
  <PresentationFormat>画面に合わせる (4:3)</PresentationFormat>
  <Paragraphs>343</Paragraphs>
  <Slides>33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4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kaji</dc:creator>
  <cp:lastModifiedBy>kaji</cp:lastModifiedBy>
  <cp:revision>52</cp:revision>
  <dcterms:created xsi:type="dcterms:W3CDTF">2014-12-26T08:05:35Z</dcterms:created>
  <dcterms:modified xsi:type="dcterms:W3CDTF">2016-04-16T13:52:03Z</dcterms:modified>
</cp:coreProperties>
</file>