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ov" ContentType="video/quicktime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2" r:id="rId8"/>
    <p:sldId id="263" r:id="rId9"/>
    <p:sldId id="269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57979286-7B52-4D26-8711-ED16C8AA861E}">
          <p14:sldIdLst>
            <p14:sldId id="256"/>
          </p14:sldIdLst>
        </p14:section>
        <p14:section name="タイトルなしのセクション" id="{86D90D6C-7870-44EE-AF45-CC72172A3C8A}">
          <p14:sldIdLst>
            <p14:sldId id="257"/>
            <p14:sldId id="258"/>
            <p14:sldId id="260"/>
            <p14:sldId id="261"/>
            <p14:sldId id="264"/>
            <p14:sldId id="262"/>
            <p14:sldId id="263"/>
            <p14:sldId id="269"/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05BB"/>
    <a:srgbClr val="0000FF"/>
    <a:srgbClr val="2D0B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48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0B88E9-E6E5-4A1D-835B-DCDC2FEAB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B2A94A1-CBB4-4584-AE0D-14E4AEBA69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2A8DE9-98B7-463B-8704-645A59973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20F201-6453-45E0-96BB-EBF9E7DDE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FA5197-57B8-422A-9C32-EA720ED6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3730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323463-44C2-425E-A164-CE77156BD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FE95AED-9EA8-4D86-9A66-38209EEF11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1376AD-CE85-49E4-AD68-5FD61332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AF84CE-7734-483B-BDB7-D9715202E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DCAB01-C094-4555-89F3-BD8147956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3086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73873A1-F7D4-4AB5-84D2-200B13108F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98785D7-72D0-40D9-BEB4-8740E9227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C687C4-E4A2-4D29-8BB9-75A3E5966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074B68-D98E-4C55-9315-013ADCF83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2B068A1-F896-4663-B673-A76241255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870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F1F3DC-270F-43B4-9534-DFD4A6A29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3591C3-C004-4F52-B67D-366012F29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5A6C9A-DA4D-4BC2-A948-2D4BD45B5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ADECFD-891B-4A33-8CB6-17FC10882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C85E33-5E24-4043-ABAB-3F4730C55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5224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AF7BF0-9782-4FB4-BA77-8DBED93CB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3A9D56B-A552-4489-9B85-4D576AE22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E70ED1-1FCA-44F8-BB2B-573296C4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AAA6AC-460A-4048-9B2F-AB2B6AAFD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1546BC-C0FC-48CF-B312-4EEF47CD7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292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B79EB7-CD96-4875-8560-BAE1BDED3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75E619-BA03-4EF0-AAB4-E96580413F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814101F-EA7D-462C-8967-1B0718BC7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2B69EC1-5579-4D2F-8DE4-9A02EC2AA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3D6DE09-F06F-449F-A411-237F6E96D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C15419-91FE-46B8-89BC-8B16C610E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1814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60F1FE-0212-4B83-94B4-3C7D2B6F1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F9ABFD5-D2CB-430F-962E-FA6CC9F88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0AAF50-B90E-4027-AF46-66421F2817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6DF6868-9CCE-482B-A834-A88ADD3F9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3659F58-DFA8-4B44-A51F-F056F9F85D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3D6DD54-AD5F-49E3-9CD6-E1C89A64D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926E33D-15E9-4049-99CA-3FCDCE9FC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ECC1EFE-10BE-4837-BD0C-84347C14B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3008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5E93D9-B33C-4B10-961D-619F6FA24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0DAA2B5-D520-4BCC-826B-5835AFD25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D58EFD-B6D3-4458-A0EA-625DA0CF5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B9B061B-0807-44DD-BD45-E2F89D1F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181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B61DE56-D744-4310-9E17-DE84B9CE0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44E8D9D-470F-4765-B6F1-32E6E9E8A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3DB0A7-B6CD-4B23-973B-1C44023E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099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CCDCA4-3846-4111-ACE7-39AE77528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4C63F75-A17E-4761-B012-39E10B8A9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BD1DCB5-A870-4219-993F-4F89BDDC3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907818E-8BC0-41D5-A8BA-10411C68C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6A8E1E-7E3C-4F26-B33E-A4FF6FE1F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51CD12-E61C-428A-8983-274ED3F1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085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B1E684-9478-4560-BE4C-49477CC4D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C7FF5A1-24E8-40B6-A63F-0D9F3422EE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407DC0-99C3-48EE-8417-23F9A9B6C4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6ECB728-3067-4C40-B8CD-CBABD3E5F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0DC071-6FB6-4F93-AA52-0C4657474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C7037DA-32EE-4F88-8538-6C89B74A8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7977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9A6F538-CF6E-4526-B30D-E018E38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45B45C-00B8-44FE-983E-1DA066935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D8AE9C-D791-4B91-AF8B-AEBA1FCC7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2E231-97D5-425A-8CD1-A1FB765007CE}" type="datetimeFigureOut">
              <a:rPr kumimoji="1" lang="ja-JP" altLang="en-US" smtClean="0"/>
              <a:t>2020/6/22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82DCBB-D05F-48B6-B647-0AA6B91D4F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B308F9-C95E-4BFA-B901-AED31D9B6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33E91-7046-4208-93E3-4FB687FD2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39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8.png"/><Relationship Id="rId5" Type="http://schemas.openxmlformats.org/officeDocument/2006/relationships/image" Target="../media/image16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audio" Target="NULL" TargetMode="External"/><Relationship Id="rId7" Type="http://schemas.openxmlformats.org/officeDocument/2006/relationships/image" Target="../media/image2.jp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5.png"/><Relationship Id="rId4" Type="http://schemas.microsoft.com/office/2007/relationships/media" Target="../media/media2.mp3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ov"/><Relationship Id="rId1" Type="http://schemas.microsoft.com/office/2007/relationships/media" Target="../media/media6.mov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F0DECD-3A59-4ED7-8332-3B9B639AB6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 b="1" dirty="0"/>
              <a:t>プレゼン</a:t>
            </a:r>
            <a:r>
              <a:rPr kumimoji="1" lang="ja-JP" altLang="en-US" sz="4000" b="1"/>
              <a:t>案（＊＊＊＊向け</a:t>
            </a:r>
            <a:r>
              <a:rPr kumimoji="1" lang="ja-JP" altLang="en-US" sz="4000" b="1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158035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31835E8-3445-4315-BC65-CC16E91386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3" y="3006199"/>
            <a:ext cx="5052713" cy="3469273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47FB3567-3A5A-4CDF-AD9C-0AB0DF6A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スタッフの作業量が少なくて済んだ</a:t>
            </a:r>
            <a:endParaRPr kumimoji="1" lang="ja-JP" altLang="en-US" dirty="0">
              <a:solidFill>
                <a:srgbClr val="0000FF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69FCECE4-ED54-4889-9290-BF23A5D304D2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入力箇所や検索が少ないため、スタッフの笑顔が絶えません。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361265A1-73D9-47DF-926D-8EB61BB215EE}"/>
              </a:ext>
            </a:extLst>
          </p:cNvPr>
          <p:cNvGrpSpPr/>
          <p:nvPr/>
        </p:nvGrpSpPr>
        <p:grpSpPr>
          <a:xfrm>
            <a:off x="685801" y="1322616"/>
            <a:ext cx="2057400" cy="2237014"/>
            <a:chOff x="538843" y="1028700"/>
            <a:chExt cx="2759529" cy="2841171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5C10252F-043C-4D9F-A973-F7413D7BF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31109" flipH="1">
              <a:off x="739252" y="1726964"/>
              <a:ext cx="2210540" cy="1491775"/>
            </a:xfrm>
            <a:prstGeom prst="rect">
              <a:avLst/>
            </a:prstGeom>
          </p:spPr>
        </p:pic>
        <p:sp>
          <p:nvSpPr>
            <p:cNvPr id="2" name="乗算記号 1">
              <a:extLst>
                <a:ext uri="{FF2B5EF4-FFF2-40B4-BE49-F238E27FC236}">
                  <a16:creationId xmlns:a16="http://schemas.microsoft.com/office/drawing/2014/main" id="{18BF8E17-2177-418E-A25A-AC5485B1C616}"/>
                </a:ext>
              </a:extLst>
            </p:cNvPr>
            <p:cNvSpPr/>
            <p:nvPr/>
          </p:nvSpPr>
          <p:spPr>
            <a:xfrm>
              <a:off x="538843" y="1028700"/>
              <a:ext cx="2759529" cy="2841171"/>
            </a:xfrm>
            <a:prstGeom prst="mathMultiply">
              <a:avLst>
                <a:gd name="adj1" fmla="val 9710"/>
              </a:avLst>
            </a:prstGeom>
            <a:solidFill>
              <a:schemeClr val="accent1">
                <a:lumMod val="40000"/>
                <a:lumOff val="60000"/>
                <a:alpha val="1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3" name="200420_録音#9">
            <a:hlinkClick r:id="" action="ppaction://media"/>
            <a:extLst>
              <a:ext uri="{FF2B5EF4-FFF2-40B4-BE49-F238E27FC236}">
                <a16:creationId xmlns:a16="http://schemas.microsoft.com/office/drawing/2014/main" id="{523C7B29-2639-424E-8FE6-BB1AB35B36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63456" y="53641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61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sndAc>
          <p:stSnd>
            <p:snd r:embed="rId4" name="applause.wav"/>
          </p:stSnd>
        </p:sndAc>
      </p:transition>
    </mc:Choice>
    <mc:Fallback xmlns="">
      <p:transition spd="slow">
        <p:sndAc>
          <p:stSnd>
            <p:snd r:embed="rId9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7FB3567-3A5A-4CDF-AD9C-0AB0DF6A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各会社に書類を</a:t>
            </a:r>
            <a:r>
              <a:rPr kumimoji="1" lang="ja-JP" altLang="en-US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バック</a:t>
            </a: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69FCECE4-ED54-4889-9290-BF23A5D304D2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紙またはデータを、困っていた各会社へバックします。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E02CD7D-0993-437A-9705-2C3E381CF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51" y="2414016"/>
            <a:ext cx="4716735" cy="3023398"/>
          </a:xfrm>
          <a:prstGeom prst="rect">
            <a:avLst/>
          </a:prstGeom>
        </p:spPr>
      </p:pic>
      <p:pic>
        <p:nvPicPr>
          <p:cNvPr id="6" name="1-02 栄光の架橋.mp3">
            <a:hlinkClick r:id="" action="ppaction://media"/>
            <a:extLst>
              <a:ext uri="{FF2B5EF4-FFF2-40B4-BE49-F238E27FC236}">
                <a16:creationId xmlns:a16="http://schemas.microsoft.com/office/drawing/2014/main" id="{43157E32-36A5-5A47-B67E-253FDEDAD37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900" end="207259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62020" y="55545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41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7FB3567-3A5A-4CDF-AD9C-0AB0DF6A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一連の流れはとても簡単</a:t>
            </a: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69FCECE4-ED54-4889-9290-BF23A5D304D2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＊＊＊＊とそのスタッフ、中小＊＊＊全員が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ja-JP" sz="3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Win-Win</a:t>
            </a:r>
            <a:r>
              <a:rPr lang="ja-JP" altLang="en-US" sz="3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！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9A6F2FC-6BF3-47F4-B0E3-5C51AAC77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57" y="1809422"/>
            <a:ext cx="5223482" cy="4379106"/>
          </a:xfrm>
          <a:prstGeom prst="rect">
            <a:avLst/>
          </a:prstGeom>
        </p:spPr>
      </p:pic>
      <p:sp>
        <p:nvSpPr>
          <p:cNvPr id="6" name="吹き出し: 円形 5">
            <a:extLst>
              <a:ext uri="{FF2B5EF4-FFF2-40B4-BE49-F238E27FC236}">
                <a16:creationId xmlns:a16="http://schemas.microsoft.com/office/drawing/2014/main" id="{E4771266-5475-45FF-8729-8F7AD122FF56}"/>
              </a:ext>
            </a:extLst>
          </p:cNvPr>
          <p:cNvSpPr/>
          <p:nvPr/>
        </p:nvSpPr>
        <p:spPr>
          <a:xfrm>
            <a:off x="3314700" y="1518557"/>
            <a:ext cx="2547257" cy="979714"/>
          </a:xfrm>
          <a:prstGeom prst="wedgeEllipseCallout">
            <a:avLst>
              <a:gd name="adj1" fmla="val -53401"/>
              <a:gd name="adj2" fmla="val 66160"/>
            </a:avLst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7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rgbClr val="1F05BB"/>
                </a:solidFill>
              </a:rPr>
              <a:t>ほら簡単！</a:t>
            </a:r>
          </a:p>
        </p:txBody>
      </p:sp>
    </p:spTree>
    <p:extLst>
      <p:ext uri="{BB962C8B-B14F-4D97-AF65-F5344CB8AC3E}">
        <p14:creationId xmlns:p14="http://schemas.microsoft.com/office/powerpoint/2010/main" val="3600778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7FB3567-3A5A-4CDF-AD9C-0AB0DF6A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中小の＊＊＊が</a:t>
            </a:r>
            <a:r>
              <a:rPr kumimoji="1" lang="ja-JP" altLang="en-US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困っている</a:t>
            </a:r>
          </a:p>
        </p:txBody>
      </p:sp>
      <p:pic>
        <p:nvPicPr>
          <p:cNvPr id="8" name="コンテンツ プレースホルダー 7">
            <a:extLst>
              <a:ext uri="{FF2B5EF4-FFF2-40B4-BE49-F238E27FC236}">
                <a16:creationId xmlns:a16="http://schemas.microsoft.com/office/drawing/2014/main" id="{3D4E9D19-50B5-4EDC-AB6E-2936438157A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4" y="2803721"/>
            <a:ext cx="1541526" cy="1935347"/>
          </a:xfrm>
        </p:spPr>
      </p:pic>
      <p:pic>
        <p:nvPicPr>
          <p:cNvPr id="10" name="コンテンツ プレースホルダー 9">
            <a:extLst>
              <a:ext uri="{FF2B5EF4-FFF2-40B4-BE49-F238E27FC236}">
                <a16:creationId xmlns:a16="http://schemas.microsoft.com/office/drawing/2014/main" id="{2104297D-C9E1-4983-BB0A-C6F83F3E2A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023" y="2477706"/>
            <a:ext cx="1344427" cy="1687894"/>
          </a:xfr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1F61413E-9ABE-4CD4-923A-0AD698F9B0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024" y="3804044"/>
            <a:ext cx="1420942" cy="1783956"/>
          </a:xfrm>
          <a:prstGeom prst="rect">
            <a:avLst/>
          </a:prstGeom>
        </p:spPr>
      </p:pic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69FCECE4-ED54-4889-9290-BF23A5D304D2}"/>
              </a:ext>
            </a:extLst>
          </p:cNvPr>
          <p:cNvSpPr txBox="1">
            <a:spLocks/>
          </p:cNvSpPr>
          <p:nvPr/>
        </p:nvSpPr>
        <p:spPr>
          <a:xfrm>
            <a:off x="6172200" y="1837983"/>
            <a:ext cx="5181600" cy="25001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今まで＊＊＊＊＊＊あんまりやったことがない。。。でも、やりたいなあ。でも、損させてしまったらどうしよう。。</a:t>
            </a:r>
          </a:p>
        </p:txBody>
      </p:sp>
      <p:pic>
        <p:nvPicPr>
          <p:cNvPr id="3" name="200420_録音#2">
            <a:hlinkClick r:id="" action="ppaction://media"/>
            <a:extLst>
              <a:ext uri="{FF2B5EF4-FFF2-40B4-BE49-F238E27FC236}">
                <a16:creationId xmlns:a16="http://schemas.microsoft.com/office/drawing/2014/main" id="{03E2E11D-A26B-004B-B5EB-89A73C2BB8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374" y="5801581"/>
            <a:ext cx="812800" cy="812800"/>
          </a:xfrm>
          <a:prstGeom prst="rect">
            <a:avLst/>
          </a:prstGeom>
        </p:spPr>
      </p:pic>
      <p:pic>
        <p:nvPicPr>
          <p:cNvPr id="2" name="夜明けのスキャット　由紀さおり">
            <a:hlinkClick r:id="" action="ppaction://media"/>
            <a:extLst>
              <a:ext uri="{FF2B5EF4-FFF2-40B4-BE49-F238E27FC236}">
                <a16:creationId xmlns:a16="http://schemas.microsoft.com/office/drawing/2014/main" id="{A501DC6C-ECA2-4170-927A-038652BFAFB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000" end="182553"/>
                  <p14:fade out="25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374" y="37405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5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2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7FB3567-3A5A-4CDF-AD9C-0AB0DF6A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＊＊＊書作成の</a:t>
            </a:r>
            <a:r>
              <a:rPr kumimoji="1" lang="ja-JP" altLang="en-US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ヘルプを相談</a:t>
            </a: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69FCECE4-ED54-4889-9290-BF23A5D304D2}"/>
              </a:ext>
            </a:extLst>
          </p:cNvPr>
          <p:cNvSpPr txBox="1">
            <a:spLocks/>
          </p:cNvSpPr>
          <p:nvPr/>
        </p:nvSpPr>
        <p:spPr>
          <a:xfrm>
            <a:off x="6172200" y="1825626"/>
            <a:ext cx="5181600" cy="22679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あ！そうか、＊＊＊＊＊法人に相談してみればいいのか！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相談してみよう。</a:t>
            </a:r>
          </a:p>
        </p:txBody>
      </p:sp>
      <p:pic>
        <p:nvPicPr>
          <p:cNvPr id="9" name="コンテンツ プレースホルダー 8">
            <a:extLst>
              <a:ext uri="{FF2B5EF4-FFF2-40B4-BE49-F238E27FC236}">
                <a16:creationId xmlns:a16="http://schemas.microsoft.com/office/drawing/2014/main" id="{F1C5CEF1-3401-4929-845E-619C859788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063" y="1996218"/>
            <a:ext cx="3126591" cy="3312382"/>
          </a:xfrm>
        </p:spPr>
      </p:pic>
      <p:pic>
        <p:nvPicPr>
          <p:cNvPr id="6" name="200420_録音#3_v2">
            <a:hlinkClick r:id="" action="ppaction://media"/>
            <a:extLst>
              <a:ext uri="{FF2B5EF4-FFF2-40B4-BE49-F238E27FC236}">
                <a16:creationId xmlns:a16="http://schemas.microsoft.com/office/drawing/2014/main" id="{B286A972-92CB-704C-8BF4-D9B0757DDA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46803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5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7FB3567-3A5A-4CDF-AD9C-0AB0DF6A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にこやか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kumimoji="1" lang="ja-JP" altLang="en-US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ヘルプ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を申し出る</a:t>
            </a: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69FCECE4-ED54-4889-9290-BF23A5D304D2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216158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うちだと、そんなに手間暇かからないし。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お手伝いしますよ！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0CABF64-442F-48D8-8228-3EE1265BD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7" y="1764792"/>
            <a:ext cx="4541781" cy="3048508"/>
          </a:xfrm>
          <a:prstGeom prst="rect">
            <a:avLst/>
          </a:prstGeom>
        </p:spPr>
      </p:pic>
      <p:pic>
        <p:nvPicPr>
          <p:cNvPr id="2" name="The Beatles - Help">
            <a:hlinkClick r:id="" action="ppaction://media"/>
            <a:extLst>
              <a:ext uri="{FF2B5EF4-FFF2-40B4-BE49-F238E27FC236}">
                <a16:creationId xmlns:a16="http://schemas.microsoft.com/office/drawing/2014/main" id="{4D9BA318-5144-8844-87EE-9457EF64984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9258.708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5207" y="553417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6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7FB3567-3A5A-4CDF-AD9C-0AB0DF6A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冷ややかなスタッフの視線も気にしない</a:t>
            </a: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69FCECE4-ED54-4889-9290-BF23A5D304D2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そんなに気軽に引き受けて！！入力だけでも何日かかると！？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0CABF64-442F-48D8-8228-3EE1265BD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7" y="1764792"/>
            <a:ext cx="4541781" cy="304850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D243694-5897-48BE-A966-7989C5E07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7211">
            <a:off x="3145377" y="3607248"/>
            <a:ext cx="2712486" cy="1830512"/>
          </a:xfrm>
          <a:prstGeom prst="rect">
            <a:avLst/>
          </a:prstGeom>
        </p:spPr>
      </p:pic>
      <p:sp>
        <p:nvSpPr>
          <p:cNvPr id="5" name="思考の吹き出し: 雲形 4">
            <a:extLst>
              <a:ext uri="{FF2B5EF4-FFF2-40B4-BE49-F238E27FC236}">
                <a16:creationId xmlns:a16="http://schemas.microsoft.com/office/drawing/2014/main" id="{DDBD237F-099D-4F89-BC8C-6FC8F89C203F}"/>
              </a:ext>
            </a:extLst>
          </p:cNvPr>
          <p:cNvSpPr/>
          <p:nvPr/>
        </p:nvSpPr>
        <p:spPr>
          <a:xfrm>
            <a:off x="5316988" y="1405142"/>
            <a:ext cx="6527800" cy="2870200"/>
          </a:xfrm>
          <a:prstGeom prst="cloudCallout">
            <a:avLst>
              <a:gd name="adj1" fmla="val -35201"/>
              <a:gd name="adj2" fmla="val 63828"/>
            </a:avLst>
          </a:prstGeom>
          <a:solidFill>
            <a:schemeClr val="accent1">
              <a:lumMod val="20000"/>
              <a:lumOff val="80000"/>
              <a:alpha val="32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200420_録音#4">
            <a:hlinkClick r:id="" action="ppaction://media"/>
            <a:extLst>
              <a:ext uri="{FF2B5EF4-FFF2-40B4-BE49-F238E27FC236}">
                <a16:creationId xmlns:a16="http://schemas.microsoft.com/office/drawing/2014/main" id="{733C237D-3E27-4443-8239-30A437D679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1800" y="537485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8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53183D1-2289-40A0-87F0-49314180F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650" y="4040744"/>
            <a:ext cx="2886891" cy="2384440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47FB3567-3A5A-4CDF-AD9C-0AB0DF6A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SCAN</a:t>
            </a:r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＆ </a:t>
            </a:r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OUTPUT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DF4B86B-C928-4CCC-9EAB-949C77F5D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64" y="1874520"/>
            <a:ext cx="2258351" cy="2632434"/>
          </a:xfrm>
          <a:prstGeom prst="rect">
            <a:avLst/>
          </a:prstGeom>
        </p:spPr>
      </p:pic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4E552BE4-F670-4CF6-93C7-B856D4592024}"/>
              </a:ext>
            </a:extLst>
          </p:cNvPr>
          <p:cNvSpPr/>
          <p:nvPr/>
        </p:nvSpPr>
        <p:spPr>
          <a:xfrm>
            <a:off x="2171698" y="4588327"/>
            <a:ext cx="1061357" cy="652040"/>
          </a:xfrm>
          <a:custGeom>
            <a:avLst/>
            <a:gdLst>
              <a:gd name="connsiteX0" fmla="*/ 0 w 963386"/>
              <a:gd name="connsiteY0" fmla="*/ 0 h 588849"/>
              <a:gd name="connsiteX1" fmla="*/ 310243 w 963386"/>
              <a:gd name="connsiteY1" fmla="*/ 506186 h 588849"/>
              <a:gd name="connsiteX2" fmla="*/ 963386 w 963386"/>
              <a:gd name="connsiteY2" fmla="*/ 587829 h 588849"/>
              <a:gd name="connsiteX3" fmla="*/ 963386 w 963386"/>
              <a:gd name="connsiteY3" fmla="*/ 587829 h 588849"/>
              <a:gd name="connsiteX0" fmla="*/ 18496 w 981882"/>
              <a:gd name="connsiteY0" fmla="*/ 0 h 587829"/>
              <a:gd name="connsiteX1" fmla="*/ 67482 w 981882"/>
              <a:gd name="connsiteY1" fmla="*/ 445791 h 587829"/>
              <a:gd name="connsiteX2" fmla="*/ 981882 w 981882"/>
              <a:gd name="connsiteY2" fmla="*/ 587829 h 587829"/>
              <a:gd name="connsiteX3" fmla="*/ 981882 w 981882"/>
              <a:gd name="connsiteY3" fmla="*/ 587829 h 587829"/>
              <a:gd name="connsiteX0" fmla="*/ 0 w 963386"/>
              <a:gd name="connsiteY0" fmla="*/ 0 h 587829"/>
              <a:gd name="connsiteX1" fmla="*/ 195943 w 963386"/>
              <a:gd name="connsiteY1" fmla="*/ 460890 h 587829"/>
              <a:gd name="connsiteX2" fmla="*/ 963386 w 963386"/>
              <a:gd name="connsiteY2" fmla="*/ 587829 h 587829"/>
              <a:gd name="connsiteX3" fmla="*/ 963386 w 963386"/>
              <a:gd name="connsiteY3" fmla="*/ 587829 h 587829"/>
              <a:gd name="connsiteX0" fmla="*/ 0 w 1061357"/>
              <a:gd name="connsiteY0" fmla="*/ 0 h 602928"/>
              <a:gd name="connsiteX1" fmla="*/ 293914 w 1061357"/>
              <a:gd name="connsiteY1" fmla="*/ 475989 h 602928"/>
              <a:gd name="connsiteX2" fmla="*/ 1061357 w 1061357"/>
              <a:gd name="connsiteY2" fmla="*/ 602928 h 602928"/>
              <a:gd name="connsiteX3" fmla="*/ 1061357 w 1061357"/>
              <a:gd name="connsiteY3" fmla="*/ 602928 h 60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1357" h="602928">
                <a:moveTo>
                  <a:pt x="0" y="0"/>
                </a:moveTo>
                <a:cubicBezTo>
                  <a:pt x="74839" y="204107"/>
                  <a:pt x="117021" y="375501"/>
                  <a:pt x="293914" y="475989"/>
                </a:cubicBezTo>
                <a:cubicBezTo>
                  <a:pt x="470807" y="576477"/>
                  <a:pt x="933450" y="581772"/>
                  <a:pt x="1061357" y="602928"/>
                </a:cubicBezTo>
                <a:lnTo>
                  <a:pt x="1061357" y="602928"/>
                </a:lnTo>
              </a:path>
            </a:pathLst>
          </a:custGeom>
          <a:noFill/>
          <a:ln w="292100">
            <a:solidFill>
              <a:srgbClr val="0070C0">
                <a:alpha val="50000"/>
              </a:srgbClr>
            </a:solidFill>
            <a:tailEnd type="triangle" w="med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95AB2DD-C045-45C5-8A16-1B9828F09FB0}"/>
              </a:ext>
            </a:extLst>
          </p:cNvPr>
          <p:cNvSpPr txBox="1"/>
          <p:nvPr/>
        </p:nvSpPr>
        <p:spPr>
          <a:xfrm>
            <a:off x="3086100" y="3559627"/>
            <a:ext cx="3412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Output to CSV</a:t>
            </a:r>
            <a:endParaRPr kumimoji="1" lang="ja-JP" altLang="en-US" sz="2800" b="1" dirty="0">
              <a:solidFill>
                <a:srgbClr val="0000FF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CA61FCB-1649-47B3-8C5C-B82B6D117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2689" y="2002364"/>
            <a:ext cx="4862858" cy="371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1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B8BB4E1-08C5-4F41-AD38-751B2A9428F4}"/>
              </a:ext>
            </a:extLst>
          </p:cNvPr>
          <p:cNvGrpSpPr/>
          <p:nvPr/>
        </p:nvGrpSpPr>
        <p:grpSpPr>
          <a:xfrm>
            <a:off x="2520896" y="2818755"/>
            <a:ext cx="3177295" cy="3585319"/>
            <a:chOff x="2469560" y="2808514"/>
            <a:chExt cx="3177295" cy="3585319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4ED58190-E3EF-4CE7-8616-39F85E749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9560" y="2808514"/>
              <a:ext cx="3177295" cy="3585319"/>
            </a:xfrm>
            <a:prstGeom prst="rect">
              <a:avLst/>
            </a:prstGeom>
          </p:spPr>
        </p:pic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8AB89787-21C9-4010-A76F-21871A45B4F4}"/>
                </a:ext>
              </a:extLst>
            </p:cNvPr>
            <p:cNvSpPr/>
            <p:nvPr/>
          </p:nvSpPr>
          <p:spPr>
            <a:xfrm>
              <a:off x="4432300" y="3340100"/>
              <a:ext cx="571500" cy="203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234C649C-E8F1-4DD2-A5F9-929B2C263996}"/>
                </a:ext>
              </a:extLst>
            </p:cNvPr>
            <p:cNvSpPr/>
            <p:nvPr/>
          </p:nvSpPr>
          <p:spPr>
            <a:xfrm>
              <a:off x="3873500" y="3924300"/>
              <a:ext cx="571500" cy="203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2F0FD882-C89E-43C1-97B2-F468B023487C}"/>
                </a:ext>
              </a:extLst>
            </p:cNvPr>
            <p:cNvSpPr/>
            <p:nvPr/>
          </p:nvSpPr>
          <p:spPr>
            <a:xfrm>
              <a:off x="3403600" y="4508500"/>
              <a:ext cx="571500" cy="203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</p:grpSp>
      <p:sp>
        <p:nvSpPr>
          <p:cNvPr id="4" name="タイトル 3">
            <a:extLst>
              <a:ext uri="{FF2B5EF4-FFF2-40B4-BE49-F238E27FC236}">
                <a16:creationId xmlns:a16="http://schemas.microsoft.com/office/drawing/2014/main" id="{47FB3567-3A5A-4CDF-AD9C-0AB0DF6A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SCAN 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＆ </a:t>
            </a:r>
            <a:r>
              <a:rPr kumimoji="1" lang="en-US" altLang="ja-JP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OUTPUT</a:t>
            </a:r>
            <a:endParaRPr kumimoji="1" lang="ja-JP" altLang="en-US" dirty="0">
              <a:solidFill>
                <a:srgbClr val="0000FF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69FCECE4-ED54-4889-9290-BF23A5D304D2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CSV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から簡単書類作成</a:t>
            </a:r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4E552BE4-F670-4CF6-93C7-B856D4592024}"/>
              </a:ext>
            </a:extLst>
          </p:cNvPr>
          <p:cNvSpPr/>
          <p:nvPr/>
        </p:nvSpPr>
        <p:spPr>
          <a:xfrm>
            <a:off x="1649184" y="4180113"/>
            <a:ext cx="1061357" cy="652040"/>
          </a:xfrm>
          <a:custGeom>
            <a:avLst/>
            <a:gdLst>
              <a:gd name="connsiteX0" fmla="*/ 0 w 963386"/>
              <a:gd name="connsiteY0" fmla="*/ 0 h 588849"/>
              <a:gd name="connsiteX1" fmla="*/ 310243 w 963386"/>
              <a:gd name="connsiteY1" fmla="*/ 506186 h 588849"/>
              <a:gd name="connsiteX2" fmla="*/ 963386 w 963386"/>
              <a:gd name="connsiteY2" fmla="*/ 587829 h 588849"/>
              <a:gd name="connsiteX3" fmla="*/ 963386 w 963386"/>
              <a:gd name="connsiteY3" fmla="*/ 587829 h 588849"/>
              <a:gd name="connsiteX0" fmla="*/ 18496 w 981882"/>
              <a:gd name="connsiteY0" fmla="*/ 0 h 587829"/>
              <a:gd name="connsiteX1" fmla="*/ 67482 w 981882"/>
              <a:gd name="connsiteY1" fmla="*/ 445791 h 587829"/>
              <a:gd name="connsiteX2" fmla="*/ 981882 w 981882"/>
              <a:gd name="connsiteY2" fmla="*/ 587829 h 587829"/>
              <a:gd name="connsiteX3" fmla="*/ 981882 w 981882"/>
              <a:gd name="connsiteY3" fmla="*/ 587829 h 587829"/>
              <a:gd name="connsiteX0" fmla="*/ 0 w 963386"/>
              <a:gd name="connsiteY0" fmla="*/ 0 h 587829"/>
              <a:gd name="connsiteX1" fmla="*/ 195943 w 963386"/>
              <a:gd name="connsiteY1" fmla="*/ 460890 h 587829"/>
              <a:gd name="connsiteX2" fmla="*/ 963386 w 963386"/>
              <a:gd name="connsiteY2" fmla="*/ 587829 h 587829"/>
              <a:gd name="connsiteX3" fmla="*/ 963386 w 963386"/>
              <a:gd name="connsiteY3" fmla="*/ 587829 h 587829"/>
              <a:gd name="connsiteX0" fmla="*/ 0 w 1061357"/>
              <a:gd name="connsiteY0" fmla="*/ 0 h 602928"/>
              <a:gd name="connsiteX1" fmla="*/ 293914 w 1061357"/>
              <a:gd name="connsiteY1" fmla="*/ 475989 h 602928"/>
              <a:gd name="connsiteX2" fmla="*/ 1061357 w 1061357"/>
              <a:gd name="connsiteY2" fmla="*/ 602928 h 602928"/>
              <a:gd name="connsiteX3" fmla="*/ 1061357 w 1061357"/>
              <a:gd name="connsiteY3" fmla="*/ 602928 h 60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1357" h="602928">
                <a:moveTo>
                  <a:pt x="0" y="0"/>
                </a:moveTo>
                <a:cubicBezTo>
                  <a:pt x="74839" y="204107"/>
                  <a:pt x="117021" y="375501"/>
                  <a:pt x="293914" y="475989"/>
                </a:cubicBezTo>
                <a:cubicBezTo>
                  <a:pt x="470807" y="576477"/>
                  <a:pt x="933450" y="581772"/>
                  <a:pt x="1061357" y="602928"/>
                </a:cubicBezTo>
                <a:lnTo>
                  <a:pt x="1061357" y="602928"/>
                </a:lnTo>
              </a:path>
            </a:pathLst>
          </a:custGeom>
          <a:noFill/>
          <a:ln w="292100">
            <a:solidFill>
              <a:srgbClr val="0070C0">
                <a:alpha val="50000"/>
              </a:srgbClr>
            </a:solidFill>
            <a:tailEnd type="triangle" w="med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95AB2DD-C045-45C5-8A16-1B9828F09FB0}"/>
              </a:ext>
            </a:extLst>
          </p:cNvPr>
          <p:cNvSpPr txBox="1"/>
          <p:nvPr/>
        </p:nvSpPr>
        <p:spPr>
          <a:xfrm>
            <a:off x="4441372" y="5600698"/>
            <a:ext cx="2677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書類作成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AF33DE7F-EE0B-4ED6-95CF-08CE42CF7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52" y="1902389"/>
            <a:ext cx="2380706" cy="1966354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A34550C-EB96-4135-A32F-5C488A3CC6A7}"/>
              </a:ext>
            </a:extLst>
          </p:cNvPr>
          <p:cNvSpPr txBox="1"/>
          <p:nvPr/>
        </p:nvSpPr>
        <p:spPr>
          <a:xfrm>
            <a:off x="718456" y="3690256"/>
            <a:ext cx="1436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CSV</a:t>
            </a:r>
            <a:endParaRPr kumimoji="1" lang="ja-JP" altLang="en-US" sz="2800" b="1" dirty="0">
              <a:solidFill>
                <a:srgbClr val="0000FF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125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4C879823-7F3E-4B0A-9B9A-EE42D7DC0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92" y="1542029"/>
            <a:ext cx="3176291" cy="3584759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47FB3567-3A5A-4CDF-AD9C-0AB0DF6A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SCAN 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＆ </a:t>
            </a:r>
            <a:r>
              <a:rPr kumimoji="1" lang="en-US" altLang="ja-JP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OUTPUT</a:t>
            </a:r>
            <a:endParaRPr kumimoji="1" lang="ja-JP" altLang="en-US" dirty="0">
              <a:solidFill>
                <a:srgbClr val="0000FF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DD09E0F-DFB7-4BC1-93A4-19FC7A9E9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451" y="3714207"/>
            <a:ext cx="2914977" cy="2674401"/>
          </a:xfrm>
          <a:prstGeom prst="rect">
            <a:avLst/>
          </a:prstGeom>
        </p:spPr>
      </p:pic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69FCECE4-ED54-4889-9290-BF23A5D304D2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紙でも、</a:t>
            </a:r>
            <a:r>
              <a:rPr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PC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227D8A0-3248-4E1C-B887-452F4AED4B02}"/>
              </a:ext>
            </a:extLst>
          </p:cNvPr>
          <p:cNvSpPr txBox="1"/>
          <p:nvPr/>
        </p:nvSpPr>
        <p:spPr>
          <a:xfrm>
            <a:off x="401872" y="4785385"/>
            <a:ext cx="287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rgbClr val="0000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Paper</a:t>
            </a:r>
            <a:endParaRPr kumimoji="1" lang="ja-JP" altLang="en-US" sz="2800" b="1" dirty="0">
              <a:solidFill>
                <a:srgbClr val="0000FF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9406193-9B6C-4EAB-97B0-6EE70764BC3F}"/>
              </a:ext>
            </a:extLst>
          </p:cNvPr>
          <p:cNvSpPr txBox="1"/>
          <p:nvPr/>
        </p:nvSpPr>
        <p:spPr>
          <a:xfrm>
            <a:off x="2906485" y="4082140"/>
            <a:ext cx="996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spc="50" dirty="0">
                <a:ln w="1905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or</a:t>
            </a:r>
            <a:endParaRPr kumimoji="1" lang="ja-JP" altLang="en-US" sz="3600" b="1" spc="50" dirty="0">
              <a:ln w="19050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9520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200420_スキャン動画撮影.mov">
            <a:hlinkClick r:id="" action="ppaction://media"/>
            <a:extLst>
              <a:ext uri="{FF2B5EF4-FFF2-40B4-BE49-F238E27FC236}">
                <a16:creationId xmlns:a16="http://schemas.microsoft.com/office/drawing/2014/main" id="{575E773B-E7CF-9649-A163-4934ED15382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90110" y="169042"/>
            <a:ext cx="3685308" cy="6550862"/>
          </a:xfrm>
        </p:spPr>
      </p:pic>
    </p:spTree>
    <p:extLst>
      <p:ext uri="{BB962C8B-B14F-4D97-AF65-F5344CB8AC3E}">
        <p14:creationId xmlns:p14="http://schemas.microsoft.com/office/powerpoint/2010/main" val="39062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223</Words>
  <Application>Microsoft Office PowerPoint</Application>
  <PresentationFormat>ワイド画面</PresentationFormat>
  <Paragraphs>37</Paragraphs>
  <Slides>12</Slides>
  <Notes>0</Notes>
  <HiddenSlides>0</HiddenSlides>
  <MMClips>8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7" baseType="lpstr">
      <vt:lpstr>HG丸ｺﾞｼｯｸM-PRO</vt:lpstr>
      <vt:lpstr>游ゴシック</vt:lpstr>
      <vt:lpstr>游ゴシック Light</vt:lpstr>
      <vt:lpstr>Arial</vt:lpstr>
      <vt:lpstr>Office テーマ</vt:lpstr>
      <vt:lpstr>プレゼン案（＊＊＊＊向け）</vt:lpstr>
      <vt:lpstr>中小の＊＊＊が困っている</vt:lpstr>
      <vt:lpstr>＊＊＊書作成のヘルプを相談</vt:lpstr>
      <vt:lpstr>にこやかにヘルプを申し出る</vt:lpstr>
      <vt:lpstr>冷ややかなスタッフの視線も気にしない</vt:lpstr>
      <vt:lpstr>SCAN ＆ OUTPUT</vt:lpstr>
      <vt:lpstr>SCAN ＆ OUTPUT</vt:lpstr>
      <vt:lpstr>SCAN ＆ OUTPUT</vt:lpstr>
      <vt:lpstr>PowerPoint プレゼンテーション</vt:lpstr>
      <vt:lpstr>スタッフの作業量が少なくて済んだ</vt:lpstr>
      <vt:lpstr>各会社に書類をバック</vt:lpstr>
      <vt:lpstr>一連の流れはとても簡単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かほり 善本</dc:creator>
  <cp:lastModifiedBy>善本かほり</cp:lastModifiedBy>
  <cp:revision>52</cp:revision>
  <dcterms:created xsi:type="dcterms:W3CDTF">2020-04-13T05:35:43Z</dcterms:created>
  <dcterms:modified xsi:type="dcterms:W3CDTF">2020-06-22T10:56:55Z</dcterms:modified>
</cp:coreProperties>
</file>