
<file path=[Content_Types].xml><?xml version="1.0" encoding="utf-8"?>
<Types xmlns="http://schemas.openxmlformats.org/package/2006/content-types">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charts/chartEx1.xml" ContentType="application/vnd.ms-office.chartex+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Ex2.xml" ContentType="application/vnd.ms-office.chartex+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charts/chartEx3.xml" ContentType="application/vnd.ms-office.chartex+xml"/>
  <Override PartName="/ppt/charts/style3.xml" ContentType="application/vnd.ms-office.chartstyle+xml"/>
  <Override PartName="/ppt/charts/colors3.xml" ContentType="application/vnd.ms-office.chartcolorstyle+xml"/>
  <Override PartName="/ppt/theme/themeOverride3.xml" ContentType="application/vnd.openxmlformats-officedocument.themeOverride+xml"/>
  <Override PartName="/ppt/charts/chartEx4.xml" ContentType="application/vnd.ms-office.chartex+xml"/>
  <Override PartName="/ppt/charts/style4.xml" ContentType="application/vnd.ms-office.chartstyle+xml"/>
  <Override PartName="/ppt/charts/colors4.xml" ContentType="application/vnd.ms-office.chartcolorstyle+xml"/>
  <Override PartName="/ppt/theme/themeOverride4.xml" ContentType="application/vnd.openxmlformats-officedocument.themeOverride+xml"/>
  <Override PartName="/ppt/charts/chartEx5.xml" ContentType="application/vnd.ms-office.chartex+xml"/>
  <Override PartName="/ppt/charts/style5.xml" ContentType="application/vnd.ms-office.chartstyle+xml"/>
  <Override PartName="/ppt/charts/colors5.xml" ContentType="application/vnd.ms-office.chartcolorstyle+xml"/>
  <Override PartName="/ppt/theme/themeOverride5.xml" ContentType="application/vnd.openxmlformats-officedocument.themeOverr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Lst>
  <p:sldSz cx="8610600" cy="20104100"/>
  <p:notesSz cx="8610600" cy="2010410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F7B4D79-ADB0-4523-B98F-9002F3C96065}" v="19" dt="2025-06-25T03:03:16.017"/>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181"/>
    <p:restoredTop sz="94681"/>
  </p:normalViewPr>
  <p:slideViewPr>
    <p:cSldViewPr>
      <p:cViewPr varScale="1">
        <p:scale>
          <a:sx n="32" d="100"/>
          <a:sy n="32" d="100"/>
        </p:scale>
        <p:origin x="4056" y="464"/>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Ex1.xml.rels><?xml version="1.0" encoding="UTF-8" standalone="yes"?>
<Relationships xmlns="http://schemas.openxmlformats.org/package/2006/relationships"><Relationship Id="rId3" Type="http://schemas.microsoft.com/office/2011/relationships/chartColorStyle" Target="colors1.xml"/><Relationship Id="rId2" Type="http://schemas.microsoft.com/office/2011/relationships/chartStyle" Target="style1.xml"/><Relationship Id="rId1" Type="http://schemas.openxmlformats.org/officeDocument/2006/relationships/oleObject" Target="file:///C:\Users\asahi\OneDrive\&#12487;&#12473;&#12463;&#12488;&#12483;&#12503;\&#35895;&#21475;&#20808;&#29983;3.xlsx" TargetMode="External"/><Relationship Id="rId4" Type="http://schemas.openxmlformats.org/officeDocument/2006/relationships/themeOverride" Target="../theme/themeOverride1.xml"/></Relationships>
</file>

<file path=ppt/charts/_rels/chartEx2.xml.rels><?xml version="1.0" encoding="UTF-8" standalone="yes"?>
<Relationships xmlns="http://schemas.openxmlformats.org/package/2006/relationships"><Relationship Id="rId3" Type="http://schemas.microsoft.com/office/2011/relationships/chartColorStyle" Target="colors2.xml"/><Relationship Id="rId2" Type="http://schemas.microsoft.com/office/2011/relationships/chartStyle" Target="style2.xml"/><Relationship Id="rId1" Type="http://schemas.openxmlformats.org/officeDocument/2006/relationships/oleObject" Target="file:///C:\Users\asahi\OneDrive\&#12487;&#12473;&#12463;&#12488;&#12483;&#12503;\&#35895;&#21475;&#20808;&#29983;3.xlsx" TargetMode="External"/><Relationship Id="rId4" Type="http://schemas.openxmlformats.org/officeDocument/2006/relationships/themeOverride" Target="../theme/themeOverride2.xml"/></Relationships>
</file>

<file path=ppt/charts/_rels/chartEx3.xml.rels><?xml version="1.0" encoding="UTF-8" standalone="yes"?>
<Relationships xmlns="http://schemas.openxmlformats.org/package/2006/relationships"><Relationship Id="rId3" Type="http://schemas.microsoft.com/office/2011/relationships/chartColorStyle" Target="colors3.xml"/><Relationship Id="rId2" Type="http://schemas.microsoft.com/office/2011/relationships/chartStyle" Target="style3.xml"/><Relationship Id="rId1" Type="http://schemas.openxmlformats.org/officeDocument/2006/relationships/oleObject" Target="file:///C:\Users\asahi\OneDrive\&#12487;&#12473;&#12463;&#12488;&#12483;&#12503;\&#35895;&#21475;&#20808;&#29983;3.xlsx" TargetMode="External"/><Relationship Id="rId4" Type="http://schemas.openxmlformats.org/officeDocument/2006/relationships/themeOverride" Target="../theme/themeOverride3.xml"/></Relationships>
</file>

<file path=ppt/charts/_rels/chartEx4.xml.rels><?xml version="1.0" encoding="UTF-8" standalone="yes"?>
<Relationships xmlns="http://schemas.openxmlformats.org/package/2006/relationships"><Relationship Id="rId3" Type="http://schemas.microsoft.com/office/2011/relationships/chartColorStyle" Target="colors4.xml"/><Relationship Id="rId2" Type="http://schemas.microsoft.com/office/2011/relationships/chartStyle" Target="style4.xml"/><Relationship Id="rId1" Type="http://schemas.openxmlformats.org/officeDocument/2006/relationships/oleObject" Target="file:///C:\Users\asahi\OneDrive\&#12487;&#12473;&#12463;&#12488;&#12483;&#12503;\&#35895;&#21475;&#20808;&#29983;3.xlsx" TargetMode="External"/><Relationship Id="rId4" Type="http://schemas.openxmlformats.org/officeDocument/2006/relationships/themeOverride" Target="../theme/themeOverride4.xml"/></Relationships>
</file>

<file path=ppt/charts/_rels/chartEx5.xml.rels><?xml version="1.0" encoding="UTF-8" standalone="yes"?>
<Relationships xmlns="http://schemas.openxmlformats.org/package/2006/relationships"><Relationship Id="rId3" Type="http://schemas.microsoft.com/office/2011/relationships/chartColorStyle" Target="colors5.xml"/><Relationship Id="rId2" Type="http://schemas.microsoft.com/office/2011/relationships/chartStyle" Target="style5.xml"/><Relationship Id="rId1" Type="http://schemas.openxmlformats.org/officeDocument/2006/relationships/oleObject" Target="file:///C:\Users\asahi\OneDrive\&#12487;&#12473;&#12463;&#12488;&#12483;&#12503;\&#35895;&#21475;&#20808;&#29983;3.xlsx" TargetMode="External"/><Relationship Id="rId4" Type="http://schemas.openxmlformats.org/officeDocument/2006/relationships/themeOverride" Target="../theme/themeOverride5.xml"/></Relationships>
</file>

<file path=ppt/charts/chartEx1.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介入非介入グラフ!$A$2:$A$99</cx:f>
        <cx:lvl ptCount="98">
          <cx:pt idx="0">非介入群</cx:pt>
          <cx:pt idx="1">非介入群</cx:pt>
          <cx:pt idx="2">非介入群</cx:pt>
          <cx:pt idx="3">非介入群</cx:pt>
          <cx:pt idx="4">非介入群</cx:pt>
          <cx:pt idx="5">非介入群</cx:pt>
          <cx:pt idx="6">非介入群</cx:pt>
          <cx:pt idx="7">非介入群</cx:pt>
          <cx:pt idx="8">非介入群</cx:pt>
          <cx:pt idx="9">非介入群</cx:pt>
          <cx:pt idx="10">非介入群</cx:pt>
          <cx:pt idx="11">非介入群</cx:pt>
          <cx:pt idx="12">非介入群</cx:pt>
          <cx:pt idx="13">非介入群</cx:pt>
          <cx:pt idx="14">非介入群</cx:pt>
          <cx:pt idx="15">非介入群</cx:pt>
          <cx:pt idx="16">非介入群</cx:pt>
          <cx:pt idx="17">非介入群</cx:pt>
          <cx:pt idx="18">非介入群</cx:pt>
          <cx:pt idx="19">非介入群</cx:pt>
          <cx:pt idx="20">非介入群</cx:pt>
          <cx:pt idx="21">非介入群</cx:pt>
          <cx:pt idx="22">非介入群</cx:pt>
          <cx:pt idx="23">非介入群</cx:pt>
          <cx:pt idx="24">非介入群</cx:pt>
          <cx:pt idx="25">非介入群</cx:pt>
          <cx:pt idx="26">非介入群</cx:pt>
          <cx:pt idx="27">非介入群</cx:pt>
          <cx:pt idx="28">非介入群</cx:pt>
          <cx:pt idx="29">非介入群</cx:pt>
          <cx:pt idx="30">非介入群</cx:pt>
          <cx:pt idx="31">非介入群</cx:pt>
          <cx:pt idx="32">非介入群</cx:pt>
          <cx:pt idx="33">非介入群</cx:pt>
          <cx:pt idx="34">非介入群</cx:pt>
          <cx:pt idx="35">非介入群</cx:pt>
          <cx:pt idx="36">非介入群</cx:pt>
          <cx:pt idx="37">非介入群</cx:pt>
          <cx:pt idx="38">非介入群</cx:pt>
          <cx:pt idx="39">非介入群</cx:pt>
          <cx:pt idx="40">非介入群</cx:pt>
          <cx:pt idx="41">非介入群</cx:pt>
          <cx:pt idx="42">非介入群</cx:pt>
          <cx:pt idx="43">非介入群</cx:pt>
          <cx:pt idx="44">非介入群</cx:pt>
          <cx:pt idx="45">非介入群</cx:pt>
          <cx:pt idx="46">非介入群</cx:pt>
          <cx:pt idx="47">非介入群</cx:pt>
          <cx:pt idx="48">非介入群</cx:pt>
          <cx:pt idx="49">介入群</cx:pt>
          <cx:pt idx="50">介入群</cx:pt>
          <cx:pt idx="51">介入群</cx:pt>
          <cx:pt idx="52">介入群</cx:pt>
          <cx:pt idx="53">介入群</cx:pt>
          <cx:pt idx="54">介入群</cx:pt>
          <cx:pt idx="55">介入群</cx:pt>
          <cx:pt idx="56">介入群</cx:pt>
          <cx:pt idx="57">介入群</cx:pt>
          <cx:pt idx="58">介入群</cx:pt>
          <cx:pt idx="59">介入群</cx:pt>
          <cx:pt idx="60">介入群</cx:pt>
          <cx:pt idx="61">介入群</cx:pt>
          <cx:pt idx="62">介入群</cx:pt>
          <cx:pt idx="63">介入群</cx:pt>
          <cx:pt idx="64">介入群</cx:pt>
          <cx:pt idx="65">介入群</cx:pt>
          <cx:pt idx="66">介入群</cx:pt>
          <cx:pt idx="67">介入群</cx:pt>
          <cx:pt idx="68">介入群</cx:pt>
          <cx:pt idx="69">介入群</cx:pt>
          <cx:pt idx="70">介入群</cx:pt>
          <cx:pt idx="71">介入群</cx:pt>
          <cx:pt idx="72">介入群</cx:pt>
          <cx:pt idx="73">介入群</cx:pt>
          <cx:pt idx="74">介入群</cx:pt>
          <cx:pt idx="75">介入群</cx:pt>
          <cx:pt idx="76">介入群</cx:pt>
          <cx:pt idx="77">介入群</cx:pt>
          <cx:pt idx="78">介入群</cx:pt>
          <cx:pt idx="79">介入群</cx:pt>
          <cx:pt idx="80">介入群</cx:pt>
          <cx:pt idx="81">介入群</cx:pt>
          <cx:pt idx="82">介入群</cx:pt>
          <cx:pt idx="83">介入群</cx:pt>
          <cx:pt idx="84">介入群</cx:pt>
          <cx:pt idx="85">介入群</cx:pt>
          <cx:pt idx="86">介入群</cx:pt>
          <cx:pt idx="87">介入群</cx:pt>
          <cx:pt idx="88">介入群</cx:pt>
          <cx:pt idx="89">介入群</cx:pt>
          <cx:pt idx="90">介入群</cx:pt>
          <cx:pt idx="91">介入群</cx:pt>
          <cx:pt idx="92">介入群</cx:pt>
          <cx:pt idx="93">介入群</cx:pt>
          <cx:pt idx="94">介入群</cx:pt>
          <cx:pt idx="95">介入群</cx:pt>
          <cx:pt idx="96">介入群</cx:pt>
          <cx:pt idx="97">介入群</cx:pt>
        </cx:lvl>
      </cx:strDim>
      <cx:numDim type="val">
        <cx:f>介入非介入グラフ!$B$2:$B$99</cx:f>
        <cx:lvl ptCount="98" formatCode="G/標準">
          <cx:pt idx="0">19</cx:pt>
          <cx:pt idx="1">22</cx:pt>
          <cx:pt idx="2">21</cx:pt>
          <cx:pt idx="3">24</cx:pt>
          <cx:pt idx="4">27</cx:pt>
          <cx:pt idx="5">24</cx:pt>
          <cx:pt idx="6">24</cx:pt>
          <cx:pt idx="7">24</cx:pt>
          <cx:pt idx="8">23</cx:pt>
          <cx:pt idx="9">23</cx:pt>
          <cx:pt idx="10">23</cx:pt>
          <cx:pt idx="11">20</cx:pt>
          <cx:pt idx="12">18</cx:pt>
          <cx:pt idx="13">38</cx:pt>
          <cx:pt idx="14">21</cx:pt>
          <cx:pt idx="15">19</cx:pt>
          <cx:pt idx="16">20</cx:pt>
          <cx:pt idx="17">28</cx:pt>
          <cx:pt idx="18">19</cx:pt>
          <cx:pt idx="19">18</cx:pt>
          <cx:pt idx="20">13</cx:pt>
          <cx:pt idx="21">19</cx:pt>
          <cx:pt idx="22">23</cx:pt>
          <cx:pt idx="23">21</cx:pt>
          <cx:pt idx="24">28</cx:pt>
          <cx:pt idx="25">28</cx:pt>
          <cx:pt idx="26">27</cx:pt>
          <cx:pt idx="27">27</cx:pt>
          <cx:pt idx="28">25</cx:pt>
          <cx:pt idx="29">24</cx:pt>
          <cx:pt idx="30">24</cx:pt>
          <cx:pt idx="31">19</cx:pt>
          <cx:pt idx="32">20</cx:pt>
          <cx:pt idx="33">22</cx:pt>
          <cx:pt idx="34">21</cx:pt>
          <cx:pt idx="35">23</cx:pt>
          <cx:pt idx="36">22</cx:pt>
          <cx:pt idx="37">23</cx:pt>
          <cx:pt idx="38">21</cx:pt>
          <cx:pt idx="39">22</cx:pt>
          <cx:pt idx="40">18</cx:pt>
          <cx:pt idx="41">21</cx:pt>
          <cx:pt idx="42">23</cx:pt>
          <cx:pt idx="43">21</cx:pt>
          <cx:pt idx="44">22</cx:pt>
          <cx:pt idx="45">23</cx:pt>
          <cx:pt idx="46">24</cx:pt>
          <cx:pt idx="47">23</cx:pt>
          <cx:pt idx="48">25</cx:pt>
          <cx:pt idx="49">22</cx:pt>
          <cx:pt idx="50">18</cx:pt>
          <cx:pt idx="51">19</cx:pt>
          <cx:pt idx="52">24</cx:pt>
          <cx:pt idx="53">23</cx:pt>
          <cx:pt idx="54">22</cx:pt>
          <cx:pt idx="55">23</cx:pt>
          <cx:pt idx="56">23</cx:pt>
          <cx:pt idx="57">26</cx:pt>
          <cx:pt idx="58">27</cx:pt>
          <cx:pt idx="59">24</cx:pt>
          <cx:pt idx="60">19</cx:pt>
          <cx:pt idx="61">19</cx:pt>
          <cx:pt idx="62">28</cx:pt>
          <cx:pt idx="63">27</cx:pt>
          <cx:pt idx="64">18</cx:pt>
          <cx:pt idx="65">19</cx:pt>
          <cx:pt idx="66">28</cx:pt>
          <cx:pt idx="67">18</cx:pt>
          <cx:pt idx="68">17</cx:pt>
          <cx:pt idx="69">11</cx:pt>
          <cx:pt idx="70">23</cx:pt>
          <cx:pt idx="71">20</cx:pt>
          <cx:pt idx="72">32</cx:pt>
          <cx:pt idx="73">32</cx:pt>
          <cx:pt idx="74">34</cx:pt>
          <cx:pt idx="75">35</cx:pt>
          <cx:pt idx="76">35</cx:pt>
          <cx:pt idx="77">29</cx:pt>
          <cx:pt idx="78">28</cx:pt>
          <cx:pt idx="79">27</cx:pt>
          <cx:pt idx="80">14</cx:pt>
          <cx:pt idx="81">23</cx:pt>
          <cx:pt idx="82">25</cx:pt>
          <cx:pt idx="83">29</cx:pt>
          <cx:pt idx="84">29</cx:pt>
          <cx:pt idx="85">28</cx:pt>
          <cx:pt idx="86">26</cx:pt>
          <cx:pt idx="87">21</cx:pt>
          <cx:pt idx="88">23</cx:pt>
          <cx:pt idx="89">19</cx:pt>
          <cx:pt idx="90">23</cx:pt>
          <cx:pt idx="91">28</cx:pt>
          <cx:pt idx="92">27</cx:pt>
          <cx:pt idx="93">31</cx:pt>
          <cx:pt idx="94">23</cx:pt>
          <cx:pt idx="95">27</cx:pt>
          <cx:pt idx="96">28</cx:pt>
          <cx:pt idx="97">25</cx:pt>
        </cx:lvl>
      </cx:numDim>
    </cx:data>
    <cx:data id="1">
      <cx:strDim type="cat">
        <cx:f>介入非介入グラフ!$A$2:$A$99</cx:f>
        <cx:lvl ptCount="98">
          <cx:pt idx="0">非介入群</cx:pt>
          <cx:pt idx="1">非介入群</cx:pt>
          <cx:pt idx="2">非介入群</cx:pt>
          <cx:pt idx="3">非介入群</cx:pt>
          <cx:pt idx="4">非介入群</cx:pt>
          <cx:pt idx="5">非介入群</cx:pt>
          <cx:pt idx="6">非介入群</cx:pt>
          <cx:pt idx="7">非介入群</cx:pt>
          <cx:pt idx="8">非介入群</cx:pt>
          <cx:pt idx="9">非介入群</cx:pt>
          <cx:pt idx="10">非介入群</cx:pt>
          <cx:pt idx="11">非介入群</cx:pt>
          <cx:pt idx="12">非介入群</cx:pt>
          <cx:pt idx="13">非介入群</cx:pt>
          <cx:pt idx="14">非介入群</cx:pt>
          <cx:pt idx="15">非介入群</cx:pt>
          <cx:pt idx="16">非介入群</cx:pt>
          <cx:pt idx="17">非介入群</cx:pt>
          <cx:pt idx="18">非介入群</cx:pt>
          <cx:pt idx="19">非介入群</cx:pt>
          <cx:pt idx="20">非介入群</cx:pt>
          <cx:pt idx="21">非介入群</cx:pt>
          <cx:pt idx="22">非介入群</cx:pt>
          <cx:pt idx="23">非介入群</cx:pt>
          <cx:pt idx="24">非介入群</cx:pt>
          <cx:pt idx="25">非介入群</cx:pt>
          <cx:pt idx="26">非介入群</cx:pt>
          <cx:pt idx="27">非介入群</cx:pt>
          <cx:pt idx="28">非介入群</cx:pt>
          <cx:pt idx="29">非介入群</cx:pt>
          <cx:pt idx="30">非介入群</cx:pt>
          <cx:pt idx="31">非介入群</cx:pt>
          <cx:pt idx="32">非介入群</cx:pt>
          <cx:pt idx="33">非介入群</cx:pt>
          <cx:pt idx="34">非介入群</cx:pt>
          <cx:pt idx="35">非介入群</cx:pt>
          <cx:pt idx="36">非介入群</cx:pt>
          <cx:pt idx="37">非介入群</cx:pt>
          <cx:pt idx="38">非介入群</cx:pt>
          <cx:pt idx="39">非介入群</cx:pt>
          <cx:pt idx="40">非介入群</cx:pt>
          <cx:pt idx="41">非介入群</cx:pt>
          <cx:pt idx="42">非介入群</cx:pt>
          <cx:pt idx="43">非介入群</cx:pt>
          <cx:pt idx="44">非介入群</cx:pt>
          <cx:pt idx="45">非介入群</cx:pt>
          <cx:pt idx="46">非介入群</cx:pt>
          <cx:pt idx="47">非介入群</cx:pt>
          <cx:pt idx="48">非介入群</cx:pt>
          <cx:pt idx="49">介入群</cx:pt>
          <cx:pt idx="50">介入群</cx:pt>
          <cx:pt idx="51">介入群</cx:pt>
          <cx:pt idx="52">介入群</cx:pt>
          <cx:pt idx="53">介入群</cx:pt>
          <cx:pt idx="54">介入群</cx:pt>
          <cx:pt idx="55">介入群</cx:pt>
          <cx:pt idx="56">介入群</cx:pt>
          <cx:pt idx="57">介入群</cx:pt>
          <cx:pt idx="58">介入群</cx:pt>
          <cx:pt idx="59">介入群</cx:pt>
          <cx:pt idx="60">介入群</cx:pt>
          <cx:pt idx="61">介入群</cx:pt>
          <cx:pt idx="62">介入群</cx:pt>
          <cx:pt idx="63">介入群</cx:pt>
          <cx:pt idx="64">介入群</cx:pt>
          <cx:pt idx="65">介入群</cx:pt>
          <cx:pt idx="66">介入群</cx:pt>
          <cx:pt idx="67">介入群</cx:pt>
          <cx:pt idx="68">介入群</cx:pt>
          <cx:pt idx="69">介入群</cx:pt>
          <cx:pt idx="70">介入群</cx:pt>
          <cx:pt idx="71">介入群</cx:pt>
          <cx:pt idx="72">介入群</cx:pt>
          <cx:pt idx="73">介入群</cx:pt>
          <cx:pt idx="74">介入群</cx:pt>
          <cx:pt idx="75">介入群</cx:pt>
          <cx:pt idx="76">介入群</cx:pt>
          <cx:pt idx="77">介入群</cx:pt>
          <cx:pt idx="78">介入群</cx:pt>
          <cx:pt idx="79">介入群</cx:pt>
          <cx:pt idx="80">介入群</cx:pt>
          <cx:pt idx="81">介入群</cx:pt>
          <cx:pt idx="82">介入群</cx:pt>
          <cx:pt idx="83">介入群</cx:pt>
          <cx:pt idx="84">介入群</cx:pt>
          <cx:pt idx="85">介入群</cx:pt>
          <cx:pt idx="86">介入群</cx:pt>
          <cx:pt idx="87">介入群</cx:pt>
          <cx:pt idx="88">介入群</cx:pt>
          <cx:pt idx="89">介入群</cx:pt>
          <cx:pt idx="90">介入群</cx:pt>
          <cx:pt idx="91">介入群</cx:pt>
          <cx:pt idx="92">介入群</cx:pt>
          <cx:pt idx="93">介入群</cx:pt>
          <cx:pt idx="94">介入群</cx:pt>
          <cx:pt idx="95">介入群</cx:pt>
          <cx:pt idx="96">介入群</cx:pt>
          <cx:pt idx="97">介入群</cx:pt>
        </cx:lvl>
      </cx:strDim>
      <cx:numDim type="val">
        <cx:f>介入非介入グラフ!$C$2:$C$99</cx:f>
        <cx:lvl ptCount="98" formatCode="G/標準">
          <cx:pt idx="0">22</cx:pt>
          <cx:pt idx="1">24</cx:pt>
          <cx:pt idx="2">24</cx:pt>
          <cx:pt idx="3">23</cx:pt>
          <cx:pt idx="4">27</cx:pt>
          <cx:pt idx="5">23</cx:pt>
          <cx:pt idx="6">24</cx:pt>
          <cx:pt idx="7">25</cx:pt>
          <cx:pt idx="8">25</cx:pt>
          <cx:pt idx="9">25</cx:pt>
          <cx:pt idx="10">23</cx:pt>
          <cx:pt idx="11">23</cx:pt>
          <cx:pt idx="12">20</cx:pt>
          <cx:pt idx="13">40</cx:pt>
          <cx:pt idx="14">29</cx:pt>
          <cx:pt idx="15">22</cx:pt>
          <cx:pt idx="16">23</cx:pt>
          <cx:pt idx="17">27</cx:pt>
          <cx:pt idx="18">20</cx:pt>
          <cx:pt idx="19">22</cx:pt>
          <cx:pt idx="20">18</cx:pt>
          <cx:pt idx="21">21</cx:pt>
          <cx:pt idx="22">25</cx:pt>
          <cx:pt idx="23">23</cx:pt>
          <cx:pt idx="24">30</cx:pt>
          <cx:pt idx="25">30</cx:pt>
          <cx:pt idx="26">28</cx:pt>
          <cx:pt idx="27">28</cx:pt>
          <cx:pt idx="28">23</cx:pt>
          <cx:pt idx="29">24</cx:pt>
          <cx:pt idx="30">24</cx:pt>
          <cx:pt idx="31">19</cx:pt>
          <cx:pt idx="32">21</cx:pt>
          <cx:pt idx="33">22</cx:pt>
          <cx:pt idx="34">23</cx:pt>
          <cx:pt idx="35">24</cx:pt>
          <cx:pt idx="36">24</cx:pt>
          <cx:pt idx="37">23</cx:pt>
          <cx:pt idx="38">21</cx:pt>
          <cx:pt idx="39">22</cx:pt>
          <cx:pt idx="40">20</cx:pt>
          <cx:pt idx="41">24</cx:pt>
          <cx:pt idx="42">23</cx:pt>
          <cx:pt idx="43">22</cx:pt>
          <cx:pt idx="44">23</cx:pt>
          <cx:pt idx="45">24</cx:pt>
          <cx:pt idx="46">25</cx:pt>
          <cx:pt idx="47">24</cx:pt>
          <cx:pt idx="48">25</cx:pt>
          <cx:pt idx="49">32</cx:pt>
          <cx:pt idx="50">29</cx:pt>
          <cx:pt idx="51">28</cx:pt>
          <cx:pt idx="52">32</cx:pt>
          <cx:pt idx="53">30</cx:pt>
          <cx:pt idx="54">29</cx:pt>
          <cx:pt idx="55">28</cx:pt>
          <cx:pt idx="56">30</cx:pt>
          <cx:pt idx="57">35</cx:pt>
          <cx:pt idx="58">39</cx:pt>
          <cx:pt idx="59">29</cx:pt>
          <cx:pt idx="60">29</cx:pt>
          <cx:pt idx="61">29</cx:pt>
          <cx:pt idx="62">31</cx:pt>
          <cx:pt idx="63">28</cx:pt>
          <cx:pt idx="64">29</cx:pt>
          <cx:pt idx="65">28</cx:pt>
          <cx:pt idx="66">38</cx:pt>
          <cx:pt idx="67">37</cx:pt>
          <cx:pt idx="68">26</cx:pt>
          <cx:pt idx="69">24</cx:pt>
          <cx:pt idx="70">23</cx:pt>
          <cx:pt idx="71">23</cx:pt>
          <cx:pt idx="72">29</cx:pt>
          <cx:pt idx="73">35</cx:pt>
          <cx:pt idx="74">35</cx:pt>
          <cx:pt idx="75">39</cx:pt>
          <cx:pt idx="76">38</cx:pt>
          <cx:pt idx="77">38</cx:pt>
          <cx:pt idx="78">29</cx:pt>
          <cx:pt idx="79">30</cx:pt>
          <cx:pt idx="80">22</cx:pt>
          <cx:pt idx="81">30</cx:pt>
          <cx:pt idx="82">31</cx:pt>
          <cx:pt idx="83">30</cx:pt>
          <cx:pt idx="84">30</cx:pt>
          <cx:pt idx="85">30</cx:pt>
          <cx:pt idx="86">38</cx:pt>
          <cx:pt idx="87">29</cx:pt>
          <cx:pt idx="88">28</cx:pt>
          <cx:pt idx="89">24</cx:pt>
          <cx:pt idx="90">28</cx:pt>
          <cx:pt idx="91">30</cx:pt>
          <cx:pt idx="92">31</cx:pt>
          <cx:pt idx="93">25</cx:pt>
          <cx:pt idx="94">23</cx:pt>
          <cx:pt idx="95">27</cx:pt>
          <cx:pt idx="96">30</cx:pt>
          <cx:pt idx="97">28</cx:pt>
        </cx:lvl>
      </cx:numDim>
    </cx:data>
  </cx:chartData>
  <cx:chart>
    <cx:title pos="t" align="ctr" overlay="0">
      <cx:tx>
        <cx:txData>
          <cx:v>舌圧</cx:v>
        </cx:txData>
      </cx:tx>
      <cx:txPr>
        <a:bodyPr spcFirstLastPara="1" vertOverflow="ellipsis" horzOverflow="overflow" wrap="square" lIns="0" tIns="0" rIns="0" bIns="0" anchor="ctr" anchorCtr="1"/>
        <a:lstStyle/>
        <a:p>
          <a:pPr algn="ctr" rtl="0">
            <a:defRPr b="1"/>
          </a:pPr>
          <a:r>
            <a:rPr lang="ja-JP" altLang="en-US" sz="1400" b="1" i="0" u="none" strike="noStrike" baseline="0">
              <a:solidFill>
                <a:sysClr val="windowText" lastClr="000000">
                  <a:lumMod val="65000"/>
                  <a:lumOff val="35000"/>
                </a:sysClr>
              </a:solidFill>
              <a:latin typeface="Aptos Narrow" panose="02110004020202020204"/>
              <a:ea typeface="游ゴシック" panose="020B0400000000000000" pitchFamily="50" charset="-128"/>
            </a:rPr>
            <a:t>舌圧</a:t>
          </a:r>
        </a:p>
      </cx:txPr>
    </cx:title>
    <cx:plotArea>
      <cx:plotAreaRegion>
        <cx:series layoutId="boxWhisker" uniqueId="{19DCEB6D-57A5-4723-A8C1-44A4D66ED5CC}">
          <cx:tx>
            <cx:txData>
              <cx:f>介入非介入グラフ!$B$1</cx:f>
              <cx:v>介入前</cx:v>
            </cx:txData>
          </cx:tx>
          <cx:dataId val="0"/>
          <cx:layoutPr>
            <cx:visibility meanLine="0" meanMarker="1" nonoutliers="0" outliers="0"/>
            <cx:statistics quartileMethod="exclusive"/>
          </cx:layoutPr>
        </cx:series>
        <cx:series layoutId="boxWhisker" uniqueId="{C43B389C-5681-4040-97F5-EBFFEFD94B5A}">
          <cx:tx>
            <cx:txData>
              <cx:f>介入非介入グラフ!$C$1</cx:f>
              <cx:v>3ヶ月後</cx:v>
            </cx:txData>
          </cx:tx>
          <cx:dataId val="1"/>
          <cx:layoutPr>
            <cx:visibility meanLine="0" meanMarker="1" nonoutliers="0" outliers="0"/>
            <cx:statistics quartileMethod="exclusive"/>
          </cx:layoutPr>
        </cx:series>
      </cx:plotAreaRegion>
      <cx:axis id="0">
        <cx:catScaling gapWidth="1"/>
        <cx:tickLabels/>
        <cx:txPr>
          <a:bodyPr spcFirstLastPara="1" vertOverflow="ellipsis" horzOverflow="overflow" wrap="square" lIns="0" tIns="0" rIns="0" bIns="0" anchor="ctr" anchorCtr="1"/>
          <a:lstStyle/>
          <a:p>
            <a:pPr algn="ctr" rtl="0">
              <a:defRPr b="1"/>
            </a:pPr>
            <a:endParaRPr lang="ja-JP" altLang="en-US" sz="900" b="1" i="0" u="none" strike="noStrike" baseline="0">
              <a:solidFill>
                <a:prstClr val="black">
                  <a:lumMod val="65000"/>
                  <a:lumOff val="35000"/>
                </a:prstClr>
              </a:solidFill>
              <a:latin typeface="Aptos Narrow" panose="02110004020202020204"/>
              <a:ea typeface="游ゴシック" panose="020B0400000000000000" pitchFamily="50" charset="-128"/>
            </a:endParaRPr>
          </a:p>
        </cx:txPr>
      </cx:axis>
      <cx:axis id="1">
        <cx:valScaling/>
        <cx:tickLabels/>
      </cx:axis>
    </cx:plotArea>
  </cx:chart>
  <cx:clrMapOvr bg1="lt1" tx1="dk1" bg2="lt2" tx2="dk2" accent1="accent1" accent2="accent2" accent3="accent3" accent4="accent4" accent5="accent5" accent6="accent6" hlink="hlink" folHlink="folHlink"/>
</cx:chartSpace>
</file>

<file path=ppt/charts/chartEx2.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介入非介入グラフ!$D$2:$D$99</cx:f>
        <cx:lvl ptCount="98">
          <cx:pt idx="0">非介入群</cx:pt>
          <cx:pt idx="1">非介入群</cx:pt>
          <cx:pt idx="2">非介入群</cx:pt>
          <cx:pt idx="3">非介入群</cx:pt>
          <cx:pt idx="4">非介入群</cx:pt>
          <cx:pt idx="5">非介入群</cx:pt>
          <cx:pt idx="6">非介入群</cx:pt>
          <cx:pt idx="7">非介入群</cx:pt>
          <cx:pt idx="8">非介入群</cx:pt>
          <cx:pt idx="9">非介入群</cx:pt>
          <cx:pt idx="10">非介入群</cx:pt>
          <cx:pt idx="11">非介入群</cx:pt>
          <cx:pt idx="12">非介入群</cx:pt>
          <cx:pt idx="13">非介入群</cx:pt>
          <cx:pt idx="14">非介入群</cx:pt>
          <cx:pt idx="15">非介入群</cx:pt>
          <cx:pt idx="16">非介入群</cx:pt>
          <cx:pt idx="17">非介入群</cx:pt>
          <cx:pt idx="18">非介入群</cx:pt>
          <cx:pt idx="19">非介入群</cx:pt>
          <cx:pt idx="20">非介入群</cx:pt>
          <cx:pt idx="21">非介入群</cx:pt>
          <cx:pt idx="22">非介入群</cx:pt>
          <cx:pt idx="23">非介入群</cx:pt>
          <cx:pt idx="24">非介入群</cx:pt>
          <cx:pt idx="25">非介入群</cx:pt>
          <cx:pt idx="26">非介入群</cx:pt>
          <cx:pt idx="27">非介入群</cx:pt>
          <cx:pt idx="28">非介入群</cx:pt>
          <cx:pt idx="29">非介入群</cx:pt>
          <cx:pt idx="30">非介入群</cx:pt>
          <cx:pt idx="31">非介入群</cx:pt>
          <cx:pt idx="32">非介入群</cx:pt>
          <cx:pt idx="33">非介入群</cx:pt>
          <cx:pt idx="34">非介入群</cx:pt>
          <cx:pt idx="35">非介入群</cx:pt>
          <cx:pt idx="36">非介入群</cx:pt>
          <cx:pt idx="37">非介入群</cx:pt>
          <cx:pt idx="38">非介入群</cx:pt>
          <cx:pt idx="39">非介入群</cx:pt>
          <cx:pt idx="40">非介入群</cx:pt>
          <cx:pt idx="41">非介入群</cx:pt>
          <cx:pt idx="42">非介入群</cx:pt>
          <cx:pt idx="43">非介入群</cx:pt>
          <cx:pt idx="44">非介入群</cx:pt>
          <cx:pt idx="45">非介入群</cx:pt>
          <cx:pt idx="46">非介入群</cx:pt>
          <cx:pt idx="47">非介入群</cx:pt>
          <cx:pt idx="48">非介入群</cx:pt>
          <cx:pt idx="49">介入群</cx:pt>
          <cx:pt idx="50">介入群</cx:pt>
          <cx:pt idx="51">介入群</cx:pt>
          <cx:pt idx="52">介入群</cx:pt>
          <cx:pt idx="53">介入群</cx:pt>
          <cx:pt idx="54">介入群</cx:pt>
          <cx:pt idx="55">介入群</cx:pt>
          <cx:pt idx="56">介入群</cx:pt>
          <cx:pt idx="57">介入群</cx:pt>
          <cx:pt idx="58">介入群</cx:pt>
          <cx:pt idx="59">介入群</cx:pt>
          <cx:pt idx="60">介入群</cx:pt>
          <cx:pt idx="61">介入群</cx:pt>
          <cx:pt idx="62">介入群</cx:pt>
          <cx:pt idx="63">介入群</cx:pt>
          <cx:pt idx="64">介入群</cx:pt>
          <cx:pt idx="65">介入群</cx:pt>
          <cx:pt idx="66">介入群</cx:pt>
          <cx:pt idx="67">介入群</cx:pt>
          <cx:pt idx="68">介入群</cx:pt>
          <cx:pt idx="69">介入群</cx:pt>
          <cx:pt idx="70">介入群</cx:pt>
          <cx:pt idx="71">介入群</cx:pt>
          <cx:pt idx="72">介入群</cx:pt>
          <cx:pt idx="73">介入群</cx:pt>
          <cx:pt idx="74">介入群</cx:pt>
          <cx:pt idx="75">介入群</cx:pt>
          <cx:pt idx="76">介入群</cx:pt>
          <cx:pt idx="77">介入群</cx:pt>
          <cx:pt idx="78">介入群</cx:pt>
          <cx:pt idx="79">介入群</cx:pt>
          <cx:pt idx="80">介入群</cx:pt>
          <cx:pt idx="81">介入群</cx:pt>
          <cx:pt idx="82">介入群</cx:pt>
          <cx:pt idx="83">介入群</cx:pt>
          <cx:pt idx="84">介入群</cx:pt>
          <cx:pt idx="85">介入群</cx:pt>
          <cx:pt idx="86">介入群</cx:pt>
          <cx:pt idx="87">介入群</cx:pt>
          <cx:pt idx="88">介入群</cx:pt>
          <cx:pt idx="89">介入群</cx:pt>
          <cx:pt idx="90">介入群</cx:pt>
          <cx:pt idx="91">介入群</cx:pt>
          <cx:pt idx="92">介入群</cx:pt>
          <cx:pt idx="93">介入群</cx:pt>
          <cx:pt idx="94">介入群</cx:pt>
          <cx:pt idx="95">介入群</cx:pt>
          <cx:pt idx="96">介入群</cx:pt>
          <cx:pt idx="97">介入群</cx:pt>
        </cx:lvl>
      </cx:strDim>
      <cx:numDim type="val">
        <cx:f>介入非介入グラフ!$E$2:$E$99</cx:f>
        <cx:lvl ptCount="98" formatCode="G/標準">
          <cx:pt idx="0">90</cx:pt>
          <cx:pt idx="1">93</cx:pt>
          <cx:pt idx="2">85</cx:pt>
          <cx:pt idx="3">120</cx:pt>
          <cx:pt idx="4">87</cx:pt>
          <cx:pt idx="5">85</cx:pt>
          <cx:pt idx="6">89</cx:pt>
          <cx:pt idx="7">83</cx:pt>
          <cx:pt idx="8">43</cx:pt>
          <cx:pt idx="9">99</cx:pt>
          <cx:pt idx="10">93</cx:pt>
          <cx:pt idx="11">102</cx:pt>
          <cx:pt idx="12">110</cx:pt>
          <cx:pt idx="13">90</cx:pt>
          <cx:pt idx="14">89</cx:pt>
          <cx:pt idx="15">87</cx:pt>
          <cx:pt idx="16">85</cx:pt>
          <cx:pt idx="17">120</cx:pt>
          <cx:pt idx="18">89</cx:pt>
          <cx:pt idx="19">69</cx:pt>
          <cx:pt idx="20">89</cx:pt>
          <cx:pt idx="21">78</cx:pt>
          <cx:pt idx="22">84</cx:pt>
          <cx:pt idx="23">85</cx:pt>
          <cx:pt idx="24">89</cx:pt>
          <cx:pt idx="25">100</cx:pt>
          <cx:pt idx="26">61</cx:pt>
          <cx:pt idx="27">92</cx:pt>
          <cx:pt idx="28">84</cx:pt>
          <cx:pt idx="29">83</cx:pt>
          <cx:pt idx="30">89</cx:pt>
          <cx:pt idx="31">85</cx:pt>
          <cx:pt idx="32">84</cx:pt>
          <cx:pt idx="33">78</cx:pt>
          <cx:pt idx="34">100</cx:pt>
          <cx:pt idx="35">102</cx:pt>
          <cx:pt idx="36">110</cx:pt>
          <cx:pt idx="37">105</cx:pt>
          <cx:pt idx="38">104</cx:pt>
          <cx:pt idx="39">89</cx:pt>
          <cx:pt idx="40">79</cx:pt>
          <cx:pt idx="41">68</cx:pt>
          <cx:pt idx="42">89</cx:pt>
          <cx:pt idx="43">84</cx:pt>
          <cx:pt idx="44">88</cx:pt>
          <cx:pt idx="45">94</cx:pt>
          <cx:pt idx="46">104</cx:pt>
          <cx:pt idx="47">110</cx:pt>
          <cx:pt idx="48">120</cx:pt>
          <cx:pt idx="49">90</cx:pt>
          <cx:pt idx="50">89</cx:pt>
          <cx:pt idx="51">85</cx:pt>
          <cx:pt idx="52">120</cx:pt>
          <cx:pt idx="53">90</cx:pt>
          <cx:pt idx="54">95</cx:pt>
          <cx:pt idx="55">100</cx:pt>
          <cx:pt idx="56">100</cx:pt>
          <cx:pt idx="57">110</cx:pt>
          <cx:pt idx="58">100</cx:pt>
          <cx:pt idx="59">95</cx:pt>
          <cx:pt idx="60">90</cx:pt>
          <cx:pt idx="61">68</cx:pt>
          <cx:pt idx="62">73</cx:pt>
          <cx:pt idx="63">98</cx:pt>
          <cx:pt idx="64">50</cx:pt>
          <cx:pt idx="65">49</cx:pt>
          <cx:pt idx="66">58</cx:pt>
          <cx:pt idx="67">68</cx:pt>
          <cx:pt idx="68">49</cx:pt>
          <cx:pt idx="69">90</cx:pt>
          <cx:pt idx="70">89</cx:pt>
          <cx:pt idx="71">90</cx:pt>
          <cx:pt idx="72">120</cx:pt>
          <cx:pt idx="73">125</cx:pt>
          <cx:pt idx="74">90</cx:pt>
          <cx:pt idx="75">90</cx:pt>
          <cx:pt idx="76">85</cx:pt>
          <cx:pt idx="77">89</cx:pt>
          <cx:pt idx="78">96</cx:pt>
          <cx:pt idx="79">95</cx:pt>
          <cx:pt idx="80">94</cx:pt>
          <cx:pt idx="81">89</cx:pt>
          <cx:pt idx="82">99</cx:pt>
          <cx:pt idx="83">87</cx:pt>
          <cx:pt idx="84">89</cx:pt>
          <cx:pt idx="85">80</cx:pt>
          <cx:pt idx="86">84</cx:pt>
          <cx:pt idx="87">83</cx:pt>
          <cx:pt idx="88">85</cx:pt>
          <cx:pt idx="89">78</cx:pt>
          <cx:pt idx="90">87</cx:pt>
          <cx:pt idx="91">78</cx:pt>
          <cx:pt idx="92">89</cx:pt>
          <cx:pt idx="93">89</cx:pt>
          <cx:pt idx="94">95</cx:pt>
          <cx:pt idx="95">80</cx:pt>
          <cx:pt idx="96">84</cx:pt>
          <cx:pt idx="97">50</cx:pt>
        </cx:lvl>
      </cx:numDim>
    </cx:data>
    <cx:data id="1">
      <cx:strDim type="cat">
        <cx:f>介入非介入グラフ!$D$2:$D$99</cx:f>
        <cx:lvl ptCount="98">
          <cx:pt idx="0">非介入群</cx:pt>
          <cx:pt idx="1">非介入群</cx:pt>
          <cx:pt idx="2">非介入群</cx:pt>
          <cx:pt idx="3">非介入群</cx:pt>
          <cx:pt idx="4">非介入群</cx:pt>
          <cx:pt idx="5">非介入群</cx:pt>
          <cx:pt idx="6">非介入群</cx:pt>
          <cx:pt idx="7">非介入群</cx:pt>
          <cx:pt idx="8">非介入群</cx:pt>
          <cx:pt idx="9">非介入群</cx:pt>
          <cx:pt idx="10">非介入群</cx:pt>
          <cx:pt idx="11">非介入群</cx:pt>
          <cx:pt idx="12">非介入群</cx:pt>
          <cx:pt idx="13">非介入群</cx:pt>
          <cx:pt idx="14">非介入群</cx:pt>
          <cx:pt idx="15">非介入群</cx:pt>
          <cx:pt idx="16">非介入群</cx:pt>
          <cx:pt idx="17">非介入群</cx:pt>
          <cx:pt idx="18">非介入群</cx:pt>
          <cx:pt idx="19">非介入群</cx:pt>
          <cx:pt idx="20">非介入群</cx:pt>
          <cx:pt idx="21">非介入群</cx:pt>
          <cx:pt idx="22">非介入群</cx:pt>
          <cx:pt idx="23">非介入群</cx:pt>
          <cx:pt idx="24">非介入群</cx:pt>
          <cx:pt idx="25">非介入群</cx:pt>
          <cx:pt idx="26">非介入群</cx:pt>
          <cx:pt idx="27">非介入群</cx:pt>
          <cx:pt idx="28">非介入群</cx:pt>
          <cx:pt idx="29">非介入群</cx:pt>
          <cx:pt idx="30">非介入群</cx:pt>
          <cx:pt idx="31">非介入群</cx:pt>
          <cx:pt idx="32">非介入群</cx:pt>
          <cx:pt idx="33">非介入群</cx:pt>
          <cx:pt idx="34">非介入群</cx:pt>
          <cx:pt idx="35">非介入群</cx:pt>
          <cx:pt idx="36">非介入群</cx:pt>
          <cx:pt idx="37">非介入群</cx:pt>
          <cx:pt idx="38">非介入群</cx:pt>
          <cx:pt idx="39">非介入群</cx:pt>
          <cx:pt idx="40">非介入群</cx:pt>
          <cx:pt idx="41">非介入群</cx:pt>
          <cx:pt idx="42">非介入群</cx:pt>
          <cx:pt idx="43">非介入群</cx:pt>
          <cx:pt idx="44">非介入群</cx:pt>
          <cx:pt idx="45">非介入群</cx:pt>
          <cx:pt idx="46">非介入群</cx:pt>
          <cx:pt idx="47">非介入群</cx:pt>
          <cx:pt idx="48">非介入群</cx:pt>
          <cx:pt idx="49">介入群</cx:pt>
          <cx:pt idx="50">介入群</cx:pt>
          <cx:pt idx="51">介入群</cx:pt>
          <cx:pt idx="52">介入群</cx:pt>
          <cx:pt idx="53">介入群</cx:pt>
          <cx:pt idx="54">介入群</cx:pt>
          <cx:pt idx="55">介入群</cx:pt>
          <cx:pt idx="56">介入群</cx:pt>
          <cx:pt idx="57">介入群</cx:pt>
          <cx:pt idx="58">介入群</cx:pt>
          <cx:pt idx="59">介入群</cx:pt>
          <cx:pt idx="60">介入群</cx:pt>
          <cx:pt idx="61">介入群</cx:pt>
          <cx:pt idx="62">介入群</cx:pt>
          <cx:pt idx="63">介入群</cx:pt>
          <cx:pt idx="64">介入群</cx:pt>
          <cx:pt idx="65">介入群</cx:pt>
          <cx:pt idx="66">介入群</cx:pt>
          <cx:pt idx="67">介入群</cx:pt>
          <cx:pt idx="68">介入群</cx:pt>
          <cx:pt idx="69">介入群</cx:pt>
          <cx:pt idx="70">介入群</cx:pt>
          <cx:pt idx="71">介入群</cx:pt>
          <cx:pt idx="72">介入群</cx:pt>
          <cx:pt idx="73">介入群</cx:pt>
          <cx:pt idx="74">介入群</cx:pt>
          <cx:pt idx="75">介入群</cx:pt>
          <cx:pt idx="76">介入群</cx:pt>
          <cx:pt idx="77">介入群</cx:pt>
          <cx:pt idx="78">介入群</cx:pt>
          <cx:pt idx="79">介入群</cx:pt>
          <cx:pt idx="80">介入群</cx:pt>
          <cx:pt idx="81">介入群</cx:pt>
          <cx:pt idx="82">介入群</cx:pt>
          <cx:pt idx="83">介入群</cx:pt>
          <cx:pt idx="84">介入群</cx:pt>
          <cx:pt idx="85">介入群</cx:pt>
          <cx:pt idx="86">介入群</cx:pt>
          <cx:pt idx="87">介入群</cx:pt>
          <cx:pt idx="88">介入群</cx:pt>
          <cx:pt idx="89">介入群</cx:pt>
          <cx:pt idx="90">介入群</cx:pt>
          <cx:pt idx="91">介入群</cx:pt>
          <cx:pt idx="92">介入群</cx:pt>
          <cx:pt idx="93">介入群</cx:pt>
          <cx:pt idx="94">介入群</cx:pt>
          <cx:pt idx="95">介入群</cx:pt>
          <cx:pt idx="96">介入群</cx:pt>
          <cx:pt idx="97">介入群</cx:pt>
        </cx:lvl>
      </cx:strDim>
      <cx:numDim type="val">
        <cx:f>介入非介入グラフ!$F$2:$F$99</cx:f>
        <cx:lvl ptCount="98" formatCode="G/標準">
          <cx:pt idx="0">120</cx:pt>
          <cx:pt idx="1">120</cx:pt>
          <cx:pt idx="2">123</cx:pt>
          <cx:pt idx="3">150</cx:pt>
          <cx:pt idx="4">140</cx:pt>
          <cx:pt idx="5">95</cx:pt>
          <cx:pt idx="6">90</cx:pt>
          <cx:pt idx="7">102</cx:pt>
          <cx:pt idx="8">98</cx:pt>
          <cx:pt idx="9">100</cx:pt>
          <cx:pt idx="10">98</cx:pt>
          <cx:pt idx="11">140</cx:pt>
          <cx:pt idx="12">150</cx:pt>
          <cx:pt idx="13">130</cx:pt>
          <cx:pt idx="14">120</cx:pt>
          <cx:pt idx="15">98</cx:pt>
          <cx:pt idx="16">99</cx:pt>
          <cx:pt idx="17">103</cx:pt>
          <cx:pt idx="18">159</cx:pt>
          <cx:pt idx="19">120</cx:pt>
          <cx:pt idx="20">98</cx:pt>
          <cx:pt idx="21">89</cx:pt>
          <cx:pt idx="22">130</cx:pt>
          <cx:pt idx="23">140</cx:pt>
          <cx:pt idx="24">132</cx:pt>
          <cx:pt idx="25">130</cx:pt>
          <cx:pt idx="26">85</cx:pt>
          <cx:pt idx="27">99</cx:pt>
          <cx:pt idx="28">95</cx:pt>
          <cx:pt idx="29">95</cx:pt>
          <cx:pt idx="30">99</cx:pt>
          <cx:pt idx="31">95</cx:pt>
          <cx:pt idx="32">94</cx:pt>
          <cx:pt idx="33">102</cx:pt>
          <cx:pt idx="34">98</cx:pt>
          <cx:pt idx="35">120</cx:pt>
          <cx:pt idx="36">104</cx:pt>
          <cx:pt idx="37">104</cx:pt>
          <cx:pt idx="38">140</cx:pt>
          <cx:pt idx="39">143</cx:pt>
          <cx:pt idx="40">130</cx:pt>
          <cx:pt idx="41">140</cx:pt>
          <cx:pt idx="42">135</cx:pt>
          <cx:pt idx="43">150</cx:pt>
          <cx:pt idx="44">150</cx:pt>
          <cx:pt idx="45">164</cx:pt>
          <cx:pt idx="46">143</cx:pt>
          <cx:pt idx="47">130</cx:pt>
          <cx:pt idx="48">139</cx:pt>
          <cx:pt idx="49">170</cx:pt>
          <cx:pt idx="50">176</cx:pt>
          <cx:pt idx="51">175</cx:pt>
          <cx:pt idx="52">145</cx:pt>
          <cx:pt idx="53">155</cx:pt>
          <cx:pt idx="54">145</cx:pt>
          <cx:pt idx="55">149</cx:pt>
          <cx:pt idx="56">120</cx:pt>
          <cx:pt idx="57">135</cx:pt>
          <cx:pt idx="58">148</cx:pt>
          <cx:pt idx="59">140</cx:pt>
          <cx:pt idx="60">120</cx:pt>
          <cx:pt idx="61">140</cx:pt>
          <cx:pt idx="62">123</cx:pt>
          <cx:pt idx="63">123</cx:pt>
          <cx:pt idx="64">134</cx:pt>
          <cx:pt idx="65">140</cx:pt>
          <cx:pt idx="66">127</cx:pt>
          <cx:pt idx="67">128</cx:pt>
          <cx:pt idx="68">130</cx:pt>
          <cx:pt idx="69">135</cx:pt>
          <cx:pt idx="70">150</cx:pt>
          <cx:pt idx="71">148</cx:pt>
          <cx:pt idx="72">140</cx:pt>
          <cx:pt idx="73">143</cx:pt>
          <cx:pt idx="74">104</cx:pt>
          <cx:pt idx="75">105</cx:pt>
          <cx:pt idx="76">98</cx:pt>
          <cx:pt idx="77">98</cx:pt>
          <cx:pt idx="78">120</cx:pt>
          <cx:pt idx="79">130</cx:pt>
          <cx:pt idx="80">160</cx:pt>
          <cx:pt idx="81">130</cx:pt>
          <cx:pt idx="82">149</cx:pt>
          <cx:pt idx="83">139</cx:pt>
          <cx:pt idx="84">149</cx:pt>
          <cx:pt idx="85">139</cx:pt>
          <cx:pt idx="86">139</cx:pt>
          <cx:pt idx="87">139</cx:pt>
          <cx:pt idx="88">148</cx:pt>
          <cx:pt idx="89">138</cx:pt>
          <cx:pt idx="90">160</cx:pt>
          <cx:pt idx="91">150</cx:pt>
          <cx:pt idx="92">158</cx:pt>
          <cx:pt idx="93">238</cx:pt>
          <cx:pt idx="94">120</cx:pt>
          <cx:pt idx="95">120</cx:pt>
          <cx:pt idx="96">120</cx:pt>
          <cx:pt idx="97">130</cx:pt>
        </cx:lvl>
      </cx:numDim>
    </cx:data>
  </cx:chartData>
  <cx:chart>
    <cx:title pos="t" align="ctr" overlay="0">
      <cx:tx>
        <cx:txData>
          <cx:v>グルコセンサー</cx:v>
        </cx:txData>
      </cx:tx>
      <cx:txPr>
        <a:bodyPr spcFirstLastPara="1" vertOverflow="ellipsis" horzOverflow="overflow" wrap="square" lIns="0" tIns="0" rIns="0" bIns="0" anchor="ctr" anchorCtr="1"/>
        <a:lstStyle/>
        <a:p>
          <a:pPr algn="ctr" rtl="0">
            <a:defRPr b="1"/>
          </a:pPr>
          <a:r>
            <a:rPr lang="ja-JP" altLang="en-US" sz="1400" b="1" i="0" u="none" strike="noStrike" baseline="0">
              <a:solidFill>
                <a:sysClr val="windowText" lastClr="000000">
                  <a:lumMod val="65000"/>
                  <a:lumOff val="35000"/>
                </a:sysClr>
              </a:solidFill>
              <a:latin typeface="Aptos Narrow" panose="02110004020202020204"/>
              <a:ea typeface="游ゴシック" panose="020B0400000000000000" pitchFamily="50" charset="-128"/>
            </a:rPr>
            <a:t>グルコセンサー</a:t>
          </a:r>
        </a:p>
      </cx:txPr>
    </cx:title>
    <cx:plotArea>
      <cx:plotAreaRegion>
        <cx:series layoutId="boxWhisker" uniqueId="{04DC262E-0F17-4DA9-A942-6D6994DA2DF8}">
          <cx:tx>
            <cx:txData>
              <cx:f>介入非介入グラフ!$E$1</cx:f>
              <cx:v>介入前</cx:v>
            </cx:txData>
          </cx:tx>
          <cx:dataId val="0"/>
          <cx:layoutPr>
            <cx:visibility meanLine="0" meanMarker="1" nonoutliers="0" outliers="0"/>
            <cx:statistics quartileMethod="exclusive"/>
          </cx:layoutPr>
        </cx:series>
        <cx:series layoutId="boxWhisker" uniqueId="{23E8C34E-2CA4-4C53-AC5A-14B328C96056}">
          <cx:tx>
            <cx:txData>
              <cx:f>介入非介入グラフ!$F$1</cx:f>
              <cx:v>3ヶ月後</cx:v>
            </cx:txData>
          </cx:tx>
          <cx:dataId val="1"/>
          <cx:layoutPr>
            <cx:visibility meanLine="0" meanMarker="1" nonoutliers="0" outliers="0"/>
            <cx:statistics quartileMethod="exclusive"/>
          </cx:layoutPr>
        </cx:series>
      </cx:plotAreaRegion>
      <cx:axis id="0">
        <cx:catScaling gapWidth="1"/>
        <cx:tickLabels/>
        <cx:txPr>
          <a:bodyPr spcFirstLastPara="1" vertOverflow="ellipsis" horzOverflow="overflow" wrap="square" lIns="0" tIns="0" rIns="0" bIns="0" anchor="ctr" anchorCtr="1"/>
          <a:lstStyle/>
          <a:p>
            <a:pPr algn="ctr" rtl="0">
              <a:defRPr b="1"/>
            </a:pPr>
            <a:endParaRPr lang="ja-JP" altLang="en-US" sz="900" b="1" i="0" u="none" strike="noStrike" baseline="0">
              <a:solidFill>
                <a:prstClr val="black">
                  <a:lumMod val="65000"/>
                  <a:lumOff val="35000"/>
                </a:prstClr>
              </a:solidFill>
              <a:latin typeface="Aptos Narrow" panose="02110004020202020204"/>
              <a:ea typeface="游ゴシック" panose="020B0400000000000000" pitchFamily="50" charset="-128"/>
            </a:endParaRPr>
          </a:p>
        </cx:txPr>
      </cx:axis>
      <cx:axis id="1">
        <cx:valScaling/>
        <cx:tickLabels/>
      </cx:axis>
    </cx:plotArea>
  </cx:chart>
  <cx:clrMapOvr bg1="lt1" tx1="dk1" bg2="lt2" tx2="dk2" accent1="accent1" accent2="accent2" accent3="accent3" accent4="accent4" accent5="accent5" accent6="accent6" hlink="hlink" folHlink="folHlink"/>
</cx:chartSpace>
</file>

<file path=ppt/charts/chartEx3.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介入非介入グラフ!$G$2:$G$99</cx:f>
        <cx:lvl ptCount="98">
          <cx:pt idx="0">非介入群</cx:pt>
          <cx:pt idx="1">非介入群</cx:pt>
          <cx:pt idx="2">非介入群</cx:pt>
          <cx:pt idx="3">非介入群</cx:pt>
          <cx:pt idx="4">非介入群</cx:pt>
          <cx:pt idx="5">非介入群</cx:pt>
          <cx:pt idx="6">非介入群</cx:pt>
          <cx:pt idx="7">非介入群</cx:pt>
          <cx:pt idx="8">非介入群</cx:pt>
          <cx:pt idx="9">非介入群</cx:pt>
          <cx:pt idx="10">非介入群</cx:pt>
          <cx:pt idx="11">非介入群</cx:pt>
          <cx:pt idx="12">非介入群</cx:pt>
          <cx:pt idx="13">非介入群</cx:pt>
          <cx:pt idx="14">非介入群</cx:pt>
          <cx:pt idx="15">非介入群</cx:pt>
          <cx:pt idx="16">非介入群</cx:pt>
          <cx:pt idx="17">非介入群</cx:pt>
          <cx:pt idx="18">非介入群</cx:pt>
          <cx:pt idx="19">非介入群</cx:pt>
          <cx:pt idx="20">非介入群</cx:pt>
          <cx:pt idx="21">非介入群</cx:pt>
          <cx:pt idx="22">非介入群</cx:pt>
          <cx:pt idx="23">非介入群</cx:pt>
          <cx:pt idx="24">非介入群</cx:pt>
          <cx:pt idx="25">非介入群</cx:pt>
          <cx:pt idx="26">非介入群</cx:pt>
          <cx:pt idx="27">非介入群</cx:pt>
          <cx:pt idx="28">非介入群</cx:pt>
          <cx:pt idx="29">非介入群</cx:pt>
          <cx:pt idx="30">非介入群</cx:pt>
          <cx:pt idx="31">非介入群</cx:pt>
          <cx:pt idx="32">非介入群</cx:pt>
          <cx:pt idx="33">非介入群</cx:pt>
          <cx:pt idx="34">非介入群</cx:pt>
          <cx:pt idx="35">非介入群</cx:pt>
          <cx:pt idx="36">非介入群</cx:pt>
          <cx:pt idx="37">非介入群</cx:pt>
          <cx:pt idx="38">非介入群</cx:pt>
          <cx:pt idx="39">非介入群</cx:pt>
          <cx:pt idx="40">非介入群</cx:pt>
          <cx:pt idx="41">非介入群</cx:pt>
          <cx:pt idx="42">非介入群</cx:pt>
          <cx:pt idx="43">非介入群</cx:pt>
          <cx:pt idx="44">非介入群</cx:pt>
          <cx:pt idx="45">非介入群</cx:pt>
          <cx:pt idx="46">非介入群</cx:pt>
          <cx:pt idx="47">非介入群</cx:pt>
          <cx:pt idx="48">非介入群</cx:pt>
          <cx:pt idx="49">介入群</cx:pt>
          <cx:pt idx="50">介入群</cx:pt>
          <cx:pt idx="51">介入群</cx:pt>
          <cx:pt idx="52">介入群</cx:pt>
          <cx:pt idx="53">介入群</cx:pt>
          <cx:pt idx="54">介入群</cx:pt>
          <cx:pt idx="55">介入群</cx:pt>
          <cx:pt idx="56">介入群</cx:pt>
          <cx:pt idx="57">介入群</cx:pt>
          <cx:pt idx="58">介入群</cx:pt>
          <cx:pt idx="59">介入群</cx:pt>
          <cx:pt idx="60">介入群</cx:pt>
          <cx:pt idx="61">介入群</cx:pt>
          <cx:pt idx="62">介入群</cx:pt>
          <cx:pt idx="63">介入群</cx:pt>
          <cx:pt idx="64">介入群</cx:pt>
          <cx:pt idx="65">介入群</cx:pt>
          <cx:pt idx="66">介入群</cx:pt>
          <cx:pt idx="67">介入群</cx:pt>
          <cx:pt idx="68">介入群</cx:pt>
          <cx:pt idx="69">介入群</cx:pt>
          <cx:pt idx="70">介入群</cx:pt>
          <cx:pt idx="71">介入群</cx:pt>
          <cx:pt idx="72">介入群</cx:pt>
          <cx:pt idx="73">介入群</cx:pt>
          <cx:pt idx="74">介入群</cx:pt>
          <cx:pt idx="75">介入群</cx:pt>
          <cx:pt idx="76">介入群</cx:pt>
          <cx:pt idx="77">介入群</cx:pt>
          <cx:pt idx="78">介入群</cx:pt>
          <cx:pt idx="79">介入群</cx:pt>
          <cx:pt idx="80">介入群</cx:pt>
          <cx:pt idx="81">介入群</cx:pt>
          <cx:pt idx="82">介入群</cx:pt>
          <cx:pt idx="83">介入群</cx:pt>
          <cx:pt idx="84">介入群</cx:pt>
          <cx:pt idx="85">介入群</cx:pt>
          <cx:pt idx="86">介入群</cx:pt>
          <cx:pt idx="87">介入群</cx:pt>
          <cx:pt idx="88">介入群</cx:pt>
          <cx:pt idx="89">介入群</cx:pt>
          <cx:pt idx="90">介入群</cx:pt>
          <cx:pt idx="91">介入群</cx:pt>
          <cx:pt idx="92">介入群</cx:pt>
          <cx:pt idx="93">介入群</cx:pt>
          <cx:pt idx="94">介入群</cx:pt>
          <cx:pt idx="95">介入群</cx:pt>
          <cx:pt idx="96">介入群</cx:pt>
          <cx:pt idx="97">介入群</cx:pt>
        </cx:lvl>
      </cx:strDim>
      <cx:numDim type="val">
        <cx:f>介入非介入グラフ!$H$2:$H$99</cx:f>
        <cx:lvl ptCount="98" formatCode="G/標準">
          <cx:pt idx="0">3</cx:pt>
          <cx:pt idx="1">3</cx:pt>
          <cx:pt idx="2">2</cx:pt>
          <cx:pt idx="3">5</cx:pt>
          <cx:pt idx="4">3</cx:pt>
          <cx:pt idx="5">2</cx:pt>
          <cx:pt idx="6">4</cx:pt>
          <cx:pt idx="7">4</cx:pt>
          <cx:pt idx="8">3</cx:pt>
          <cx:pt idx="9">4</cx:pt>
          <cx:pt idx="10">3</cx:pt>
          <cx:pt idx="11">3</cx:pt>
          <cx:pt idx="12">4</cx:pt>
          <cx:pt idx="13">3</cx:pt>
          <cx:pt idx="14">3</cx:pt>
          <cx:pt idx="15">4</cx:pt>
          <cx:pt idx="16">4</cx:pt>
          <cx:pt idx="17">4</cx:pt>
          <cx:pt idx="18">4</cx:pt>
          <cx:pt idx="19">3</cx:pt>
          <cx:pt idx="20">3</cx:pt>
          <cx:pt idx="21">3</cx:pt>
          <cx:pt idx="22">4</cx:pt>
          <cx:pt idx="23">4</cx:pt>
          <cx:pt idx="24">4</cx:pt>
          <cx:pt idx="25">3</cx:pt>
          <cx:pt idx="26">2</cx:pt>
          <cx:pt idx="27">3</cx:pt>
          <cx:pt idx="28">2</cx:pt>
          <cx:pt idx="29">2</cx:pt>
          <cx:pt idx="30">2</cx:pt>
          <cx:pt idx="31">3</cx:pt>
          <cx:pt idx="32">2</cx:pt>
          <cx:pt idx="33">3</cx:pt>
          <cx:pt idx="34">2</cx:pt>
          <cx:pt idx="35">3</cx:pt>
          <cx:pt idx="36">4</cx:pt>
          <cx:pt idx="37">2</cx:pt>
          <cx:pt idx="38">5</cx:pt>
          <cx:pt idx="39">3</cx:pt>
          <cx:pt idx="40">2</cx:pt>
          <cx:pt idx="41">3</cx:pt>
          <cx:pt idx="42">3</cx:pt>
          <cx:pt idx="43">2</cx:pt>
          <cx:pt idx="44">3</cx:pt>
          <cx:pt idx="45">3</cx:pt>
          <cx:pt idx="46">4</cx:pt>
          <cx:pt idx="47">2</cx:pt>
          <cx:pt idx="48">2</cx:pt>
          <cx:pt idx="49">3</cx:pt>
          <cx:pt idx="50">2</cx:pt>
          <cx:pt idx="51">3</cx:pt>
          <cx:pt idx="52">3</cx:pt>
          <cx:pt idx="53">3</cx:pt>
          <cx:pt idx="54">2</cx:pt>
          <cx:pt idx="55">4</cx:pt>
          <cx:pt idx="56">4</cx:pt>
          <cx:pt idx="57">3</cx:pt>
          <cx:pt idx="58">4</cx:pt>
          <cx:pt idx="59">4</cx:pt>
          <cx:pt idx="60">3</cx:pt>
          <cx:pt idx="61">4</cx:pt>
          <cx:pt idx="62">3</cx:pt>
          <cx:pt idx="63">3</cx:pt>
          <cx:pt idx="64">4</cx:pt>
          <cx:pt idx="65">4</cx:pt>
          <cx:pt idx="66">4</cx:pt>
          <cx:pt idx="67">4</cx:pt>
          <cx:pt idx="68">2</cx:pt>
          <cx:pt idx="69">2</cx:pt>
          <cx:pt idx="70">2</cx:pt>
          <cx:pt idx="71">2</cx:pt>
          <cx:pt idx="72">3</cx:pt>
          <cx:pt idx="73">2</cx:pt>
          <cx:pt idx="74">3</cx:pt>
          <cx:pt idx="75">2</cx:pt>
          <cx:pt idx="76">3</cx:pt>
          <cx:pt idx="77">2</cx:pt>
          <cx:pt idx="78">2</cx:pt>
          <cx:pt idx="79">2</cx:pt>
          <cx:pt idx="80">3</cx:pt>
          <cx:pt idx="81">2</cx:pt>
          <cx:pt idx="82">3</cx:pt>
          <cx:pt idx="83">2</cx:pt>
          <cx:pt idx="84">3</cx:pt>
          <cx:pt idx="85">5</cx:pt>
          <cx:pt idx="86">5</cx:pt>
          <cx:pt idx="87">5</cx:pt>
          <cx:pt idx="88">4</cx:pt>
          <cx:pt idx="89">4</cx:pt>
          <cx:pt idx="90">4</cx:pt>
          <cx:pt idx="91">3</cx:pt>
          <cx:pt idx="92">4</cx:pt>
          <cx:pt idx="93">3</cx:pt>
          <cx:pt idx="94">3</cx:pt>
          <cx:pt idx="95">4</cx:pt>
          <cx:pt idx="96">3</cx:pt>
          <cx:pt idx="97">4</cx:pt>
        </cx:lvl>
      </cx:numDim>
    </cx:data>
    <cx:data id="1">
      <cx:strDim type="cat">
        <cx:f>介入非介入グラフ!$G$2:$G$99</cx:f>
        <cx:lvl ptCount="98">
          <cx:pt idx="0">非介入群</cx:pt>
          <cx:pt idx="1">非介入群</cx:pt>
          <cx:pt idx="2">非介入群</cx:pt>
          <cx:pt idx="3">非介入群</cx:pt>
          <cx:pt idx="4">非介入群</cx:pt>
          <cx:pt idx="5">非介入群</cx:pt>
          <cx:pt idx="6">非介入群</cx:pt>
          <cx:pt idx="7">非介入群</cx:pt>
          <cx:pt idx="8">非介入群</cx:pt>
          <cx:pt idx="9">非介入群</cx:pt>
          <cx:pt idx="10">非介入群</cx:pt>
          <cx:pt idx="11">非介入群</cx:pt>
          <cx:pt idx="12">非介入群</cx:pt>
          <cx:pt idx="13">非介入群</cx:pt>
          <cx:pt idx="14">非介入群</cx:pt>
          <cx:pt idx="15">非介入群</cx:pt>
          <cx:pt idx="16">非介入群</cx:pt>
          <cx:pt idx="17">非介入群</cx:pt>
          <cx:pt idx="18">非介入群</cx:pt>
          <cx:pt idx="19">非介入群</cx:pt>
          <cx:pt idx="20">非介入群</cx:pt>
          <cx:pt idx="21">非介入群</cx:pt>
          <cx:pt idx="22">非介入群</cx:pt>
          <cx:pt idx="23">非介入群</cx:pt>
          <cx:pt idx="24">非介入群</cx:pt>
          <cx:pt idx="25">非介入群</cx:pt>
          <cx:pt idx="26">非介入群</cx:pt>
          <cx:pt idx="27">非介入群</cx:pt>
          <cx:pt idx="28">非介入群</cx:pt>
          <cx:pt idx="29">非介入群</cx:pt>
          <cx:pt idx="30">非介入群</cx:pt>
          <cx:pt idx="31">非介入群</cx:pt>
          <cx:pt idx="32">非介入群</cx:pt>
          <cx:pt idx="33">非介入群</cx:pt>
          <cx:pt idx="34">非介入群</cx:pt>
          <cx:pt idx="35">非介入群</cx:pt>
          <cx:pt idx="36">非介入群</cx:pt>
          <cx:pt idx="37">非介入群</cx:pt>
          <cx:pt idx="38">非介入群</cx:pt>
          <cx:pt idx="39">非介入群</cx:pt>
          <cx:pt idx="40">非介入群</cx:pt>
          <cx:pt idx="41">非介入群</cx:pt>
          <cx:pt idx="42">非介入群</cx:pt>
          <cx:pt idx="43">非介入群</cx:pt>
          <cx:pt idx="44">非介入群</cx:pt>
          <cx:pt idx="45">非介入群</cx:pt>
          <cx:pt idx="46">非介入群</cx:pt>
          <cx:pt idx="47">非介入群</cx:pt>
          <cx:pt idx="48">非介入群</cx:pt>
          <cx:pt idx="49">介入群</cx:pt>
          <cx:pt idx="50">介入群</cx:pt>
          <cx:pt idx="51">介入群</cx:pt>
          <cx:pt idx="52">介入群</cx:pt>
          <cx:pt idx="53">介入群</cx:pt>
          <cx:pt idx="54">介入群</cx:pt>
          <cx:pt idx="55">介入群</cx:pt>
          <cx:pt idx="56">介入群</cx:pt>
          <cx:pt idx="57">介入群</cx:pt>
          <cx:pt idx="58">介入群</cx:pt>
          <cx:pt idx="59">介入群</cx:pt>
          <cx:pt idx="60">介入群</cx:pt>
          <cx:pt idx="61">介入群</cx:pt>
          <cx:pt idx="62">介入群</cx:pt>
          <cx:pt idx="63">介入群</cx:pt>
          <cx:pt idx="64">介入群</cx:pt>
          <cx:pt idx="65">介入群</cx:pt>
          <cx:pt idx="66">介入群</cx:pt>
          <cx:pt idx="67">介入群</cx:pt>
          <cx:pt idx="68">介入群</cx:pt>
          <cx:pt idx="69">介入群</cx:pt>
          <cx:pt idx="70">介入群</cx:pt>
          <cx:pt idx="71">介入群</cx:pt>
          <cx:pt idx="72">介入群</cx:pt>
          <cx:pt idx="73">介入群</cx:pt>
          <cx:pt idx="74">介入群</cx:pt>
          <cx:pt idx="75">介入群</cx:pt>
          <cx:pt idx="76">介入群</cx:pt>
          <cx:pt idx="77">介入群</cx:pt>
          <cx:pt idx="78">介入群</cx:pt>
          <cx:pt idx="79">介入群</cx:pt>
          <cx:pt idx="80">介入群</cx:pt>
          <cx:pt idx="81">介入群</cx:pt>
          <cx:pt idx="82">介入群</cx:pt>
          <cx:pt idx="83">介入群</cx:pt>
          <cx:pt idx="84">介入群</cx:pt>
          <cx:pt idx="85">介入群</cx:pt>
          <cx:pt idx="86">介入群</cx:pt>
          <cx:pt idx="87">介入群</cx:pt>
          <cx:pt idx="88">介入群</cx:pt>
          <cx:pt idx="89">介入群</cx:pt>
          <cx:pt idx="90">介入群</cx:pt>
          <cx:pt idx="91">介入群</cx:pt>
          <cx:pt idx="92">介入群</cx:pt>
          <cx:pt idx="93">介入群</cx:pt>
          <cx:pt idx="94">介入群</cx:pt>
          <cx:pt idx="95">介入群</cx:pt>
          <cx:pt idx="96">介入群</cx:pt>
          <cx:pt idx="97">介入群</cx:pt>
        </cx:lvl>
      </cx:strDim>
      <cx:numDim type="val">
        <cx:f>介入非介入グラフ!$I$2:$I$99</cx:f>
        <cx:lvl ptCount="98" formatCode="G/標準">
          <cx:pt idx="0">3</cx:pt>
          <cx:pt idx="1">4</cx:pt>
          <cx:pt idx="2">4</cx:pt>
          <cx:pt idx="3">5</cx:pt>
          <cx:pt idx="4">3</cx:pt>
          <cx:pt idx="5">2</cx:pt>
          <cx:pt idx="6">4</cx:pt>
          <cx:pt idx="7">4</cx:pt>
          <cx:pt idx="8">4</cx:pt>
          <cx:pt idx="9">5</cx:pt>
          <cx:pt idx="10">4</cx:pt>
          <cx:pt idx="11">3</cx:pt>
          <cx:pt idx="12">4</cx:pt>
          <cx:pt idx="13">3</cx:pt>
          <cx:pt idx="14">3</cx:pt>
          <cx:pt idx="15">4</cx:pt>
          <cx:pt idx="16">4</cx:pt>
          <cx:pt idx="17">4</cx:pt>
          <cx:pt idx="18">3</cx:pt>
          <cx:pt idx="19">3</cx:pt>
          <cx:pt idx="20">3</cx:pt>
          <cx:pt idx="21">4</cx:pt>
          <cx:pt idx="22">3</cx:pt>
          <cx:pt idx="23">3</cx:pt>
          <cx:pt idx="24">3</cx:pt>
          <cx:pt idx="25">3</cx:pt>
          <cx:pt idx="26">3</cx:pt>
          <cx:pt idx="27">3</cx:pt>
          <cx:pt idx="28">3</cx:pt>
          <cx:pt idx="29">2</cx:pt>
          <cx:pt idx="30">3</cx:pt>
          <cx:pt idx="31">3</cx:pt>
          <cx:pt idx="32">3</cx:pt>
          <cx:pt idx="33">3</cx:pt>
          <cx:pt idx="34">3</cx:pt>
          <cx:pt idx="35">3</cx:pt>
          <cx:pt idx="36">3</cx:pt>
          <cx:pt idx="37">3</cx:pt>
          <cx:pt idx="38">5</cx:pt>
          <cx:pt idx="39">3</cx:pt>
          <cx:pt idx="40">3</cx:pt>
          <cx:pt idx="41">4</cx:pt>
          <cx:pt idx="42">3</cx:pt>
          <cx:pt idx="43">3</cx:pt>
          <cx:pt idx="44">3</cx:pt>
          <cx:pt idx="45">4</cx:pt>
          <cx:pt idx="46">3</cx:pt>
          <cx:pt idx="47">3</cx:pt>
          <cx:pt idx="48">3</cx:pt>
          <cx:pt idx="49">5</cx:pt>
          <cx:pt idx="50">5</cx:pt>
          <cx:pt idx="51">5</cx:pt>
          <cx:pt idx="52">5</cx:pt>
          <cx:pt idx="53">5</cx:pt>
          <cx:pt idx="54">6</cx:pt>
          <cx:pt idx="55">5</cx:pt>
          <cx:pt idx="56">6</cx:pt>
          <cx:pt idx="57">5</cx:pt>
          <cx:pt idx="58">5</cx:pt>
          <cx:pt idx="59">6</cx:pt>
          <cx:pt idx="60">5</cx:pt>
          <cx:pt idx="61">6</cx:pt>
          <cx:pt idx="62">5</cx:pt>
          <cx:pt idx="63">5</cx:pt>
          <cx:pt idx="64">5</cx:pt>
          <cx:pt idx="65">5</cx:pt>
          <cx:pt idx="66">5</cx:pt>
          <cx:pt idx="67">4</cx:pt>
          <cx:pt idx="68">5</cx:pt>
          <cx:pt idx="69">5</cx:pt>
          <cx:pt idx="70">5</cx:pt>
          <cx:pt idx="71">5</cx:pt>
          <cx:pt idx="72">5</cx:pt>
          <cx:pt idx="73">5</cx:pt>
          <cx:pt idx="74">5</cx:pt>
          <cx:pt idx="75">5</cx:pt>
          <cx:pt idx="76">5</cx:pt>
          <cx:pt idx="77">5</cx:pt>
          <cx:pt idx="78">5</cx:pt>
          <cx:pt idx="79">4</cx:pt>
          <cx:pt idx="80">5</cx:pt>
          <cx:pt idx="81">5</cx:pt>
          <cx:pt idx="82">4</cx:pt>
          <cx:pt idx="83">5</cx:pt>
          <cx:pt idx="84">5</cx:pt>
          <cx:pt idx="85">5</cx:pt>
          <cx:pt idx="86">5</cx:pt>
          <cx:pt idx="87">5</cx:pt>
          <cx:pt idx="88">5</cx:pt>
          <cx:pt idx="89">5</cx:pt>
          <cx:pt idx="90">4</cx:pt>
          <cx:pt idx="91">5</cx:pt>
          <cx:pt idx="92">5</cx:pt>
          <cx:pt idx="93">5</cx:pt>
          <cx:pt idx="94">5</cx:pt>
          <cx:pt idx="95">5</cx:pt>
          <cx:pt idx="96">5</cx:pt>
          <cx:pt idx="97">4</cx:pt>
        </cx:lvl>
      </cx:numDim>
    </cx:data>
  </cx:chartData>
  <cx:chart>
    <cx:title pos="t" align="ctr" overlay="0">
      <cx:tx>
        <cx:txData>
          <cx:v>山本式</cx:v>
        </cx:txData>
      </cx:tx>
      <cx:txPr>
        <a:bodyPr spcFirstLastPara="1" vertOverflow="ellipsis" horzOverflow="overflow" wrap="square" lIns="0" tIns="0" rIns="0" bIns="0" anchor="ctr" anchorCtr="1"/>
        <a:lstStyle/>
        <a:p>
          <a:pPr algn="ctr" rtl="0">
            <a:defRPr b="1"/>
          </a:pPr>
          <a:r>
            <a:rPr lang="ja-JP" altLang="en-US" sz="1400" b="1" i="0" u="none" strike="noStrike" baseline="0">
              <a:solidFill>
                <a:sysClr val="windowText" lastClr="000000">
                  <a:lumMod val="65000"/>
                  <a:lumOff val="35000"/>
                </a:sysClr>
              </a:solidFill>
              <a:latin typeface="Aptos Narrow" panose="02110004020202020204"/>
              <a:ea typeface="游ゴシック" panose="020B0400000000000000" pitchFamily="50" charset="-128"/>
            </a:rPr>
            <a:t>山本式</a:t>
          </a:r>
        </a:p>
      </cx:txPr>
    </cx:title>
    <cx:plotArea>
      <cx:plotAreaRegion>
        <cx:series layoutId="boxWhisker" uniqueId="{3495FD28-AFA4-460F-96CA-AAA62B592356}">
          <cx:tx>
            <cx:txData>
              <cx:f>介入非介入グラフ!$H$1</cx:f>
              <cx:v>介入前</cx:v>
            </cx:txData>
          </cx:tx>
          <cx:dataId val="0"/>
          <cx:layoutPr>
            <cx:visibility meanLine="0" meanMarker="1" nonoutliers="0" outliers="1"/>
            <cx:statistics quartileMethod="exclusive"/>
          </cx:layoutPr>
        </cx:series>
        <cx:series layoutId="boxWhisker" uniqueId="{29D66EFB-D559-444C-9CF3-88D42915B84B}">
          <cx:tx>
            <cx:txData>
              <cx:f>介入非介入グラフ!$I$1</cx:f>
              <cx:v>3ヶ月後</cx:v>
            </cx:txData>
          </cx:tx>
          <cx:dataId val="1"/>
          <cx:layoutPr>
            <cx:visibility meanLine="0" meanMarker="1" nonoutliers="0" outliers="0"/>
            <cx:statistics quartileMethod="exclusive"/>
          </cx:layoutPr>
        </cx:series>
      </cx:plotAreaRegion>
      <cx:axis id="0">
        <cx:catScaling gapWidth="1"/>
        <cx:tickLabels/>
        <cx:numFmt formatCode="G/標準" sourceLinked="0"/>
        <cx:txPr>
          <a:bodyPr spcFirstLastPara="1" vertOverflow="ellipsis" horzOverflow="overflow" wrap="square" lIns="0" tIns="0" rIns="0" bIns="0" anchor="ctr" anchorCtr="1"/>
          <a:lstStyle/>
          <a:p>
            <a:pPr algn="ctr" rtl="0">
              <a:defRPr b="1"/>
            </a:pPr>
            <a:endParaRPr lang="ja-JP" altLang="en-US" sz="900" b="1" i="0" u="none" strike="noStrike" baseline="0">
              <a:solidFill>
                <a:prstClr val="black">
                  <a:lumMod val="65000"/>
                  <a:lumOff val="35000"/>
                </a:prstClr>
              </a:solidFill>
              <a:latin typeface="Aptos Narrow" panose="02110004020202020204"/>
              <a:ea typeface="游ゴシック" panose="020B0400000000000000" pitchFamily="50" charset="-128"/>
            </a:endParaRPr>
          </a:p>
        </cx:txPr>
      </cx:axis>
      <cx:axis id="1">
        <cx:valScaling min="0"/>
        <cx:tickLabels/>
        <cx:numFmt formatCode="#,##0.0_);[赤](#,##0.0)" sourceLinked="0"/>
        <cx:txPr>
          <a:bodyPr spcFirstLastPara="1" vertOverflow="ellipsis" horzOverflow="overflow" wrap="square" lIns="0" tIns="0" rIns="0" bIns="0" anchor="ctr" anchorCtr="1"/>
          <a:lstStyle/>
          <a:p>
            <a:pPr algn="ctr" rtl="0">
              <a:defRPr/>
            </a:pPr>
            <a:endParaRPr lang="ja-JP" altLang="en-US" sz="900" b="0" i="0" u="none" strike="noStrike" baseline="0">
              <a:solidFill>
                <a:sysClr val="windowText" lastClr="000000">
                  <a:lumMod val="65000"/>
                  <a:lumOff val="35000"/>
                </a:sysClr>
              </a:solidFill>
              <a:latin typeface="Aptos Narrow" panose="02110004020202020204"/>
              <a:ea typeface="游ゴシック" panose="020B0400000000000000" pitchFamily="50" charset="-128"/>
            </a:endParaRPr>
          </a:p>
        </cx:txPr>
      </cx:axis>
    </cx:plotArea>
  </cx:chart>
  <cx:clrMapOvr bg1="lt1" tx1="dk1" bg2="lt2" tx2="dk2" accent1="accent1" accent2="accent2" accent3="accent3" accent4="accent4" accent5="accent5" accent6="accent6" hlink="hlink" folHlink="folHlink"/>
</cx:chartSpace>
</file>

<file path=ppt/charts/chartEx4.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介入非介入グラフ!$J$2:$J$99</cx:f>
        <cx:lvl ptCount="98">
          <cx:pt idx="0">非介入群</cx:pt>
          <cx:pt idx="1">非介入群</cx:pt>
          <cx:pt idx="2">非介入群</cx:pt>
          <cx:pt idx="3">非介入群</cx:pt>
          <cx:pt idx="4">非介入群</cx:pt>
          <cx:pt idx="5">非介入群</cx:pt>
          <cx:pt idx="6">非介入群</cx:pt>
          <cx:pt idx="7">非介入群</cx:pt>
          <cx:pt idx="8">非介入群</cx:pt>
          <cx:pt idx="9">非介入群</cx:pt>
          <cx:pt idx="10">非介入群</cx:pt>
          <cx:pt idx="11">非介入群</cx:pt>
          <cx:pt idx="12">非介入群</cx:pt>
          <cx:pt idx="13">非介入群</cx:pt>
          <cx:pt idx="14">非介入群</cx:pt>
          <cx:pt idx="15">非介入群</cx:pt>
          <cx:pt idx="16">非介入群</cx:pt>
          <cx:pt idx="17">非介入群</cx:pt>
          <cx:pt idx="18">非介入群</cx:pt>
          <cx:pt idx="19">非介入群</cx:pt>
          <cx:pt idx="20">非介入群</cx:pt>
          <cx:pt idx="21">非介入群</cx:pt>
          <cx:pt idx="22">非介入群</cx:pt>
          <cx:pt idx="23">非介入群</cx:pt>
          <cx:pt idx="24">非介入群</cx:pt>
          <cx:pt idx="25">非介入群</cx:pt>
          <cx:pt idx="26">非介入群</cx:pt>
          <cx:pt idx="27">非介入群</cx:pt>
          <cx:pt idx="28">非介入群</cx:pt>
          <cx:pt idx="29">非介入群</cx:pt>
          <cx:pt idx="30">非介入群</cx:pt>
          <cx:pt idx="31">非介入群</cx:pt>
          <cx:pt idx="32">非介入群</cx:pt>
          <cx:pt idx="33">非介入群</cx:pt>
          <cx:pt idx="34">非介入群</cx:pt>
          <cx:pt idx="35">非介入群</cx:pt>
          <cx:pt idx="36">非介入群</cx:pt>
          <cx:pt idx="37">非介入群</cx:pt>
          <cx:pt idx="38">非介入群</cx:pt>
          <cx:pt idx="39">非介入群</cx:pt>
          <cx:pt idx="40">非介入群</cx:pt>
          <cx:pt idx="41">非介入群</cx:pt>
          <cx:pt idx="42">非介入群</cx:pt>
          <cx:pt idx="43">非介入群</cx:pt>
          <cx:pt idx="44">非介入群</cx:pt>
          <cx:pt idx="45">非介入群</cx:pt>
          <cx:pt idx="46">非介入群</cx:pt>
          <cx:pt idx="47">非介入群</cx:pt>
          <cx:pt idx="48">非介入群</cx:pt>
          <cx:pt idx="49">介入群</cx:pt>
          <cx:pt idx="50">介入群</cx:pt>
          <cx:pt idx="51">介入群</cx:pt>
          <cx:pt idx="52">介入群</cx:pt>
          <cx:pt idx="53">介入群</cx:pt>
          <cx:pt idx="54">介入群</cx:pt>
          <cx:pt idx="55">介入群</cx:pt>
          <cx:pt idx="56">介入群</cx:pt>
          <cx:pt idx="57">介入群</cx:pt>
          <cx:pt idx="58">介入群</cx:pt>
          <cx:pt idx="59">介入群</cx:pt>
          <cx:pt idx="60">介入群</cx:pt>
          <cx:pt idx="61">介入群</cx:pt>
          <cx:pt idx="62">介入群</cx:pt>
          <cx:pt idx="63">介入群</cx:pt>
          <cx:pt idx="64">介入群</cx:pt>
          <cx:pt idx="65">介入群</cx:pt>
          <cx:pt idx="66">介入群</cx:pt>
          <cx:pt idx="67">介入群</cx:pt>
          <cx:pt idx="68">介入群</cx:pt>
          <cx:pt idx="69">介入群</cx:pt>
          <cx:pt idx="70">介入群</cx:pt>
          <cx:pt idx="71">介入群</cx:pt>
          <cx:pt idx="72">介入群</cx:pt>
          <cx:pt idx="73">介入群</cx:pt>
          <cx:pt idx="74">介入群</cx:pt>
          <cx:pt idx="75">介入群</cx:pt>
          <cx:pt idx="76">介入群</cx:pt>
          <cx:pt idx="77">介入群</cx:pt>
          <cx:pt idx="78">介入群</cx:pt>
          <cx:pt idx="79">介入群</cx:pt>
          <cx:pt idx="80">介入群</cx:pt>
          <cx:pt idx="81">介入群</cx:pt>
          <cx:pt idx="82">介入群</cx:pt>
          <cx:pt idx="83">介入群</cx:pt>
          <cx:pt idx="84">介入群</cx:pt>
          <cx:pt idx="85">介入群</cx:pt>
          <cx:pt idx="86">介入群</cx:pt>
          <cx:pt idx="87">介入群</cx:pt>
          <cx:pt idx="88">介入群</cx:pt>
          <cx:pt idx="89">介入群</cx:pt>
          <cx:pt idx="90">介入群</cx:pt>
          <cx:pt idx="91">介入群</cx:pt>
          <cx:pt idx="92">介入群</cx:pt>
          <cx:pt idx="93">介入群</cx:pt>
          <cx:pt idx="94">介入群</cx:pt>
          <cx:pt idx="95">介入群</cx:pt>
          <cx:pt idx="96">介入群</cx:pt>
          <cx:pt idx="97">介入群</cx:pt>
        </cx:lvl>
      </cx:strDim>
      <cx:numDim type="val">
        <cx:f>介入非介入グラフ!$K$2:$K$99</cx:f>
        <cx:lvl ptCount="98" formatCode="G/標準">
          <cx:pt idx="0">20</cx:pt>
          <cx:pt idx="1">21</cx:pt>
          <cx:pt idx="2">23</cx:pt>
          <cx:pt idx="3">19</cx:pt>
          <cx:pt idx="4">18</cx:pt>
          <cx:pt idx="5">15</cx:pt>
          <cx:pt idx="6">14</cx:pt>
          <cx:pt idx="7">18</cx:pt>
          <cx:pt idx="8">16</cx:pt>
          <cx:pt idx="9">19</cx:pt>
          <cx:pt idx="10">21</cx:pt>
          <cx:pt idx="11">20</cx:pt>
          <cx:pt idx="12">20</cx:pt>
          <cx:pt idx="13">21</cx:pt>
          <cx:pt idx="14">19</cx:pt>
          <cx:pt idx="15">20</cx:pt>
          <cx:pt idx="16">21</cx:pt>
          <cx:pt idx="17">21</cx:pt>
          <cx:pt idx="18">20</cx:pt>
          <cx:pt idx="19">21</cx:pt>
          <cx:pt idx="20">20</cx:pt>
          <cx:pt idx="21">21</cx:pt>
          <cx:pt idx="22">22</cx:pt>
          <cx:pt idx="23">21</cx:pt>
          <cx:pt idx="24">19</cx:pt>
          <cx:pt idx="25">20</cx:pt>
          <cx:pt idx="26">21</cx:pt>
          <cx:pt idx="27">18</cx:pt>
          <cx:pt idx="28">16</cx:pt>
          <cx:pt idx="29">16</cx:pt>
          <cx:pt idx="30">14</cx:pt>
          <cx:pt idx="31">19</cx:pt>
          <cx:pt idx="32">19</cx:pt>
          <cx:pt idx="33">20</cx:pt>
          <cx:pt idx="34">21</cx:pt>
          <cx:pt idx="35">21</cx:pt>
          <cx:pt idx="36">22</cx:pt>
          <cx:pt idx="37">21</cx:pt>
          <cx:pt idx="38">21</cx:pt>
          <cx:pt idx="39">21</cx:pt>
          <cx:pt idx="40">20</cx:pt>
          <cx:pt idx="41">19</cx:pt>
          <cx:pt idx="42">29</cx:pt>
          <cx:pt idx="43">18</cx:pt>
          <cx:pt idx="44">21</cx:pt>
          <cx:pt idx="45">19</cx:pt>
          <cx:pt idx="46">19</cx:pt>
          <cx:pt idx="47">20</cx:pt>
          <cx:pt idx="48">20</cx:pt>
          <cx:pt idx="49">17</cx:pt>
          <cx:pt idx="50">20</cx:pt>
          <cx:pt idx="51">19</cx:pt>
          <cx:pt idx="52">21</cx:pt>
          <cx:pt idx="53">26</cx:pt>
          <cx:pt idx="54">24</cx:pt>
          <cx:pt idx="55">25</cx:pt>
          <cx:pt idx="56">19</cx:pt>
          <cx:pt idx="57">24</cx:pt>
          <cx:pt idx="58">25</cx:pt>
          <cx:pt idx="59">28</cx:pt>
          <cx:pt idx="60">24</cx:pt>
          <cx:pt idx="61">24</cx:pt>
          <cx:pt idx="62">24</cx:pt>
          <cx:pt idx="63">25</cx:pt>
          <cx:pt idx="64">19</cx:pt>
          <cx:pt idx="65">19</cx:pt>
          <cx:pt idx="66">20</cx:pt>
          <cx:pt idx="67">21</cx:pt>
          <cx:pt idx="68">19</cx:pt>
          <cx:pt idx="69">18</cx:pt>
          <cx:pt idx="70">29</cx:pt>
          <cx:pt idx="71">16</cx:pt>
          <cx:pt idx="72">29</cx:pt>
          <cx:pt idx="73">29</cx:pt>
          <cx:pt idx="74">21</cx:pt>
          <cx:pt idx="75">21</cx:pt>
          <cx:pt idx="76">24</cx:pt>
          <cx:pt idx="77">18</cx:pt>
          <cx:pt idx="78">17</cx:pt>
          <cx:pt idx="79">18</cx:pt>
          <cx:pt idx="80">29</cx:pt>
          <cx:pt idx="81">18</cx:pt>
          <cx:pt idx="82">16</cx:pt>
          <cx:pt idx="83">17</cx:pt>
          <cx:pt idx="84">14</cx:pt>
          <cx:pt idx="85">19</cx:pt>
          <cx:pt idx="86">15</cx:pt>
          <cx:pt idx="87">16</cx:pt>
          <cx:pt idx="88">15</cx:pt>
          <cx:pt idx="89">16</cx:pt>
          <cx:pt idx="90">14</cx:pt>
          <cx:pt idx="91">18</cx:pt>
          <cx:pt idx="92">21</cx:pt>
          <cx:pt idx="93">21</cx:pt>
          <cx:pt idx="94">21</cx:pt>
          <cx:pt idx="95">25</cx:pt>
          <cx:pt idx="96">24</cx:pt>
          <cx:pt idx="97">21</cx:pt>
        </cx:lvl>
      </cx:numDim>
    </cx:data>
    <cx:data id="1">
      <cx:strDim type="cat">
        <cx:f>介入非介入グラフ!$J$2:$J$99</cx:f>
        <cx:lvl ptCount="98">
          <cx:pt idx="0">非介入群</cx:pt>
          <cx:pt idx="1">非介入群</cx:pt>
          <cx:pt idx="2">非介入群</cx:pt>
          <cx:pt idx="3">非介入群</cx:pt>
          <cx:pt idx="4">非介入群</cx:pt>
          <cx:pt idx="5">非介入群</cx:pt>
          <cx:pt idx="6">非介入群</cx:pt>
          <cx:pt idx="7">非介入群</cx:pt>
          <cx:pt idx="8">非介入群</cx:pt>
          <cx:pt idx="9">非介入群</cx:pt>
          <cx:pt idx="10">非介入群</cx:pt>
          <cx:pt idx="11">非介入群</cx:pt>
          <cx:pt idx="12">非介入群</cx:pt>
          <cx:pt idx="13">非介入群</cx:pt>
          <cx:pt idx="14">非介入群</cx:pt>
          <cx:pt idx="15">非介入群</cx:pt>
          <cx:pt idx="16">非介入群</cx:pt>
          <cx:pt idx="17">非介入群</cx:pt>
          <cx:pt idx="18">非介入群</cx:pt>
          <cx:pt idx="19">非介入群</cx:pt>
          <cx:pt idx="20">非介入群</cx:pt>
          <cx:pt idx="21">非介入群</cx:pt>
          <cx:pt idx="22">非介入群</cx:pt>
          <cx:pt idx="23">非介入群</cx:pt>
          <cx:pt idx="24">非介入群</cx:pt>
          <cx:pt idx="25">非介入群</cx:pt>
          <cx:pt idx="26">非介入群</cx:pt>
          <cx:pt idx="27">非介入群</cx:pt>
          <cx:pt idx="28">非介入群</cx:pt>
          <cx:pt idx="29">非介入群</cx:pt>
          <cx:pt idx="30">非介入群</cx:pt>
          <cx:pt idx="31">非介入群</cx:pt>
          <cx:pt idx="32">非介入群</cx:pt>
          <cx:pt idx="33">非介入群</cx:pt>
          <cx:pt idx="34">非介入群</cx:pt>
          <cx:pt idx="35">非介入群</cx:pt>
          <cx:pt idx="36">非介入群</cx:pt>
          <cx:pt idx="37">非介入群</cx:pt>
          <cx:pt idx="38">非介入群</cx:pt>
          <cx:pt idx="39">非介入群</cx:pt>
          <cx:pt idx="40">非介入群</cx:pt>
          <cx:pt idx="41">非介入群</cx:pt>
          <cx:pt idx="42">非介入群</cx:pt>
          <cx:pt idx="43">非介入群</cx:pt>
          <cx:pt idx="44">非介入群</cx:pt>
          <cx:pt idx="45">非介入群</cx:pt>
          <cx:pt idx="46">非介入群</cx:pt>
          <cx:pt idx="47">非介入群</cx:pt>
          <cx:pt idx="48">非介入群</cx:pt>
          <cx:pt idx="49">介入群</cx:pt>
          <cx:pt idx="50">介入群</cx:pt>
          <cx:pt idx="51">介入群</cx:pt>
          <cx:pt idx="52">介入群</cx:pt>
          <cx:pt idx="53">介入群</cx:pt>
          <cx:pt idx="54">介入群</cx:pt>
          <cx:pt idx="55">介入群</cx:pt>
          <cx:pt idx="56">介入群</cx:pt>
          <cx:pt idx="57">介入群</cx:pt>
          <cx:pt idx="58">介入群</cx:pt>
          <cx:pt idx="59">介入群</cx:pt>
          <cx:pt idx="60">介入群</cx:pt>
          <cx:pt idx="61">介入群</cx:pt>
          <cx:pt idx="62">介入群</cx:pt>
          <cx:pt idx="63">介入群</cx:pt>
          <cx:pt idx="64">介入群</cx:pt>
          <cx:pt idx="65">介入群</cx:pt>
          <cx:pt idx="66">介入群</cx:pt>
          <cx:pt idx="67">介入群</cx:pt>
          <cx:pt idx="68">介入群</cx:pt>
          <cx:pt idx="69">介入群</cx:pt>
          <cx:pt idx="70">介入群</cx:pt>
          <cx:pt idx="71">介入群</cx:pt>
          <cx:pt idx="72">介入群</cx:pt>
          <cx:pt idx="73">介入群</cx:pt>
          <cx:pt idx="74">介入群</cx:pt>
          <cx:pt idx="75">介入群</cx:pt>
          <cx:pt idx="76">介入群</cx:pt>
          <cx:pt idx="77">介入群</cx:pt>
          <cx:pt idx="78">介入群</cx:pt>
          <cx:pt idx="79">介入群</cx:pt>
          <cx:pt idx="80">介入群</cx:pt>
          <cx:pt idx="81">介入群</cx:pt>
          <cx:pt idx="82">介入群</cx:pt>
          <cx:pt idx="83">介入群</cx:pt>
          <cx:pt idx="84">介入群</cx:pt>
          <cx:pt idx="85">介入群</cx:pt>
          <cx:pt idx="86">介入群</cx:pt>
          <cx:pt idx="87">介入群</cx:pt>
          <cx:pt idx="88">介入群</cx:pt>
          <cx:pt idx="89">介入群</cx:pt>
          <cx:pt idx="90">介入群</cx:pt>
          <cx:pt idx="91">介入群</cx:pt>
          <cx:pt idx="92">介入群</cx:pt>
          <cx:pt idx="93">介入群</cx:pt>
          <cx:pt idx="94">介入群</cx:pt>
          <cx:pt idx="95">介入群</cx:pt>
          <cx:pt idx="96">介入群</cx:pt>
          <cx:pt idx="97">介入群</cx:pt>
        </cx:lvl>
      </cx:strDim>
      <cx:numDim type="val">
        <cx:f>介入非介入グラフ!$L$2:$L$99</cx:f>
        <cx:lvl ptCount="98" formatCode="G/標準">
          <cx:pt idx="0">22</cx:pt>
          <cx:pt idx="1">21</cx:pt>
          <cx:pt idx="2">21</cx:pt>
          <cx:pt idx="3">22</cx:pt>
          <cx:pt idx="4">26</cx:pt>
          <cx:pt idx="5">25</cx:pt>
          <cx:pt idx="6">24</cx:pt>
          <cx:pt idx="7">25</cx:pt>
          <cx:pt idx="8">21</cx:pt>
          <cx:pt idx="9">24</cx:pt>
          <cx:pt idx="10">24</cx:pt>
          <cx:pt idx="11">25</cx:pt>
          <cx:pt idx="12">19</cx:pt>
          <cx:pt idx="13">21</cx:pt>
          <cx:pt idx="14">18</cx:pt>
          <cx:pt idx="15">19</cx:pt>
          <cx:pt idx="16">22</cx:pt>
          <cx:pt idx="17">22</cx:pt>
          <cx:pt idx="18">21</cx:pt>
          <cx:pt idx="19">22</cx:pt>
          <cx:pt idx="20">19</cx:pt>
          <cx:pt idx="21">21</cx:pt>
          <cx:pt idx="22">25</cx:pt>
          <cx:pt idx="23">19</cx:pt>
          <cx:pt idx="24">19</cx:pt>
          <cx:pt idx="25">20</cx:pt>
          <cx:pt idx="26">21</cx:pt>
          <cx:pt idx="27">17</cx:pt>
          <cx:pt idx="28">16</cx:pt>
          <cx:pt idx="29">16</cx:pt>
          <cx:pt idx="30">17</cx:pt>
          <cx:pt idx="31">19</cx:pt>
          <cx:pt idx="32">19</cx:pt>
          <cx:pt idx="33">21</cx:pt>
          <cx:pt idx="34">22</cx:pt>
          <cx:pt idx="35">25</cx:pt>
          <cx:pt idx="36">21</cx:pt>
          <cx:pt idx="37">26</cx:pt>
          <cx:pt idx="38">23</cx:pt>
          <cx:pt idx="39">21</cx:pt>
          <cx:pt idx="40">20</cx:pt>
          <cx:pt idx="41">19</cx:pt>
          <cx:pt idx="42">28</cx:pt>
          <cx:pt idx="43">15</cx:pt>
          <cx:pt idx="44">20</cx:pt>
          <cx:pt idx="45">18</cx:pt>
          <cx:pt idx="46">17</cx:pt>
          <cx:pt idx="47">19</cx:pt>
          <cx:pt idx="48">18</cx:pt>
          <cx:pt idx="49">20</cx:pt>
          <cx:pt idx="50">23</cx:pt>
          <cx:pt idx="51">21</cx:pt>
          <cx:pt idx="52">25</cx:pt>
          <cx:pt idx="53">29</cx:pt>
          <cx:pt idx="54">24</cx:pt>
          <cx:pt idx="55">24</cx:pt>
          <cx:pt idx="56">24</cx:pt>
          <cx:pt idx="57">26</cx:pt>
          <cx:pt idx="58">25</cx:pt>
          <cx:pt idx="59">24</cx:pt>
          <cx:pt idx="60">23</cx:pt>
          <cx:pt idx="61">29</cx:pt>
          <cx:pt idx="62">29</cx:pt>
          <cx:pt idx="63">28</cx:pt>
          <cx:pt idx="64">24</cx:pt>
          <cx:pt idx="65">21</cx:pt>
          <cx:pt idx="66">24</cx:pt>
          <cx:pt idx="67">25</cx:pt>
          <cx:pt idx="68">23</cx:pt>
          <cx:pt idx="69">30</cx:pt>
          <cx:pt idx="70">29</cx:pt>
          <cx:pt idx="71">21</cx:pt>
          <cx:pt idx="72">28</cx:pt>
          <cx:pt idx="73">29</cx:pt>
          <cx:pt idx="74">26</cx:pt>
          <cx:pt idx="75">27</cx:pt>
          <cx:pt idx="76">26</cx:pt>
          <cx:pt idx="77">25</cx:pt>
          <cx:pt idx="78">25</cx:pt>
          <cx:pt idx="79">24</cx:pt>
          <cx:pt idx="80">24</cx:pt>
          <cx:pt idx="81">25</cx:pt>
          <cx:pt idx="82">21</cx:pt>
          <cx:pt idx="83">24</cx:pt>
          <cx:pt idx="84">24</cx:pt>
          <cx:pt idx="85">20</cx:pt>
          <cx:pt idx="86">24</cx:pt>
          <cx:pt idx="87">21</cx:pt>
          <cx:pt idx="88">21</cx:pt>
          <cx:pt idx="89">24</cx:pt>
          <cx:pt idx="90">23</cx:pt>
          <cx:pt idx="91">23</cx:pt>
          <cx:pt idx="92">24</cx:pt>
          <cx:pt idx="93">24</cx:pt>
          <cx:pt idx="94">26</cx:pt>
          <cx:pt idx="95">26</cx:pt>
          <cx:pt idx="96">26</cx:pt>
          <cx:pt idx="97">28</cx:pt>
        </cx:lvl>
      </cx:numDim>
    </cx:data>
  </cx:chartData>
  <cx:chart>
    <cx:title pos="t" align="ctr" overlay="0">
      <cx:tx>
        <cx:rich>
          <a:bodyPr spcFirstLastPara="1" vertOverflow="ellipsis" horzOverflow="overflow" wrap="square" lIns="0" tIns="0" rIns="0" bIns="0" anchor="ctr" anchorCtr="1"/>
          <a:lstStyle/>
          <a:p>
            <a:pPr algn="ctr" rtl="0">
              <a:defRPr b="1"/>
            </a:pPr>
            <a:r>
              <a:rPr lang="en-US" altLang="ja-JP" sz="1400" b="1" i="0" u="none" strike="noStrike" baseline="0" dirty="0">
                <a:solidFill>
                  <a:sysClr val="windowText" lastClr="000000">
                    <a:lumMod val="65000"/>
                    <a:lumOff val="35000"/>
                  </a:sysClr>
                </a:solidFill>
                <a:latin typeface="游ゴシック" panose="020B0400000000000000" pitchFamily="50" charset="-128"/>
                <a:ea typeface="游ゴシック" panose="020B0400000000000000" pitchFamily="50" charset="-128"/>
              </a:rPr>
              <a:t>MNA-SF</a:t>
            </a:r>
            <a:endParaRPr lang="ja-JP" altLang="en-US" sz="1400" b="1" i="0" u="none" strike="noStrike" baseline="0" dirty="0">
              <a:solidFill>
                <a:sysClr val="windowText" lastClr="000000">
                  <a:lumMod val="65000"/>
                  <a:lumOff val="35000"/>
                </a:sysClr>
              </a:solidFill>
              <a:latin typeface="游ゴシック" panose="020B0400000000000000" pitchFamily="50" charset="-128"/>
              <a:ea typeface="游ゴシック" panose="020B0400000000000000" pitchFamily="50" charset="-128"/>
            </a:endParaRPr>
          </a:p>
        </cx:rich>
      </cx:tx>
    </cx:title>
    <cx:plotArea>
      <cx:plotAreaRegion>
        <cx:series layoutId="boxWhisker" uniqueId="{0F2B2C73-16F0-420F-B52A-7730B8431C8F}">
          <cx:tx>
            <cx:txData>
              <cx:f>介入非介入グラフ!$K$1</cx:f>
              <cx:v>介入前</cx:v>
            </cx:txData>
          </cx:tx>
          <cx:dataId val="0"/>
          <cx:layoutPr>
            <cx:visibility meanLine="0" meanMarker="1" nonoutliers="0" outliers="0"/>
            <cx:statistics quartileMethod="exclusive"/>
          </cx:layoutPr>
        </cx:series>
        <cx:series layoutId="boxWhisker" uniqueId="{37E928E4-B540-4EBE-B3DE-623CC140E75A}">
          <cx:tx>
            <cx:txData>
              <cx:f>介入非介入グラフ!$L$1</cx:f>
              <cx:v>6ヶ月後</cx:v>
            </cx:txData>
          </cx:tx>
          <cx:dataId val="1"/>
          <cx:layoutPr>
            <cx:visibility meanLine="0" meanMarker="1" nonoutliers="0" outliers="0"/>
            <cx:statistics quartileMethod="exclusive"/>
          </cx:layoutPr>
        </cx:series>
      </cx:plotAreaRegion>
      <cx:axis id="0">
        <cx:catScaling gapWidth="1"/>
        <cx:tickLabels/>
        <cx:txPr>
          <a:bodyPr spcFirstLastPara="1" vertOverflow="ellipsis" horzOverflow="overflow" wrap="square" lIns="0" tIns="0" rIns="0" bIns="0" anchor="ctr" anchorCtr="1"/>
          <a:lstStyle/>
          <a:p>
            <a:pPr algn="ctr" rtl="0">
              <a:defRPr b="1"/>
            </a:pPr>
            <a:endParaRPr lang="ja-JP" altLang="en-US" sz="900" b="1" i="0" u="none" strike="noStrike" baseline="0">
              <a:solidFill>
                <a:prstClr val="black">
                  <a:lumMod val="65000"/>
                  <a:lumOff val="35000"/>
                </a:prstClr>
              </a:solidFill>
              <a:latin typeface="Aptos Narrow" panose="02110004020202020204"/>
              <a:ea typeface="游ゴシック" panose="020B0400000000000000" pitchFamily="50" charset="-128"/>
            </a:endParaRPr>
          </a:p>
        </cx:txPr>
      </cx:axis>
      <cx:axis id="1">
        <cx:valScaling/>
        <cx:tickLabels/>
      </cx:axis>
    </cx:plotArea>
    <cx:legend pos="b" align="ctr" overlay="0">
      <cx:txPr>
        <a:bodyPr spcFirstLastPara="1" vertOverflow="ellipsis" horzOverflow="overflow" wrap="square" lIns="0" tIns="0" rIns="0" bIns="0" anchor="ctr" anchorCtr="1"/>
        <a:lstStyle/>
        <a:p>
          <a:pPr algn="ctr" rtl="0">
            <a:defRPr b="1"/>
          </a:pPr>
          <a:endParaRPr lang="ja-JP" altLang="en-US" sz="900" b="1" i="0" u="none" strike="noStrike" baseline="0">
            <a:solidFill>
              <a:sysClr val="windowText" lastClr="000000">
                <a:lumMod val="65000"/>
                <a:lumOff val="35000"/>
              </a:sysClr>
            </a:solidFill>
            <a:latin typeface="Aptos Narrow" panose="02110004020202020204"/>
            <a:ea typeface="游ゴシック" panose="020B0400000000000000" pitchFamily="50" charset="-128"/>
          </a:endParaRPr>
        </a:p>
      </cx:txPr>
    </cx:legend>
  </cx:chart>
  <cx:clrMapOvr bg1="lt1" tx1="dk1" bg2="lt2" tx2="dk2" accent1="accent1" accent2="accent2" accent3="accent3" accent4="accent4" accent5="accent5" accent6="accent6" hlink="hlink" folHlink="folHlink"/>
</cx:chartSpace>
</file>

<file path=ppt/charts/chartEx5.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変化率グラフ!$A$2:$A$197</cx:f>
        <cx:lvl ptCount="196">
          <cx:pt idx="0">舌圧</cx:pt>
          <cx:pt idx="1">舌圧</cx:pt>
          <cx:pt idx="2">舌圧</cx:pt>
          <cx:pt idx="3">舌圧</cx:pt>
          <cx:pt idx="4">舌圧</cx:pt>
          <cx:pt idx="5">舌圧</cx:pt>
          <cx:pt idx="6">舌圧</cx:pt>
          <cx:pt idx="7">舌圧</cx:pt>
          <cx:pt idx="8">舌圧</cx:pt>
          <cx:pt idx="9">舌圧</cx:pt>
          <cx:pt idx="10">舌圧</cx:pt>
          <cx:pt idx="11">舌圧</cx:pt>
          <cx:pt idx="12">舌圧</cx:pt>
          <cx:pt idx="13">舌圧</cx:pt>
          <cx:pt idx="14">舌圧</cx:pt>
          <cx:pt idx="15">舌圧</cx:pt>
          <cx:pt idx="16">舌圧</cx:pt>
          <cx:pt idx="17">舌圧</cx:pt>
          <cx:pt idx="18">舌圧</cx:pt>
          <cx:pt idx="19">舌圧</cx:pt>
          <cx:pt idx="20">舌圧</cx:pt>
          <cx:pt idx="21">舌圧</cx:pt>
          <cx:pt idx="22">舌圧</cx:pt>
          <cx:pt idx="23">舌圧</cx:pt>
          <cx:pt idx="24">舌圧</cx:pt>
          <cx:pt idx="25">舌圧</cx:pt>
          <cx:pt idx="26">舌圧</cx:pt>
          <cx:pt idx="27">舌圧</cx:pt>
          <cx:pt idx="28">舌圧</cx:pt>
          <cx:pt idx="29">舌圧</cx:pt>
          <cx:pt idx="30">舌圧</cx:pt>
          <cx:pt idx="31">舌圧</cx:pt>
          <cx:pt idx="32">舌圧</cx:pt>
          <cx:pt idx="33">舌圧</cx:pt>
          <cx:pt idx="34">舌圧</cx:pt>
          <cx:pt idx="35">舌圧</cx:pt>
          <cx:pt idx="36">舌圧</cx:pt>
          <cx:pt idx="37">舌圧</cx:pt>
          <cx:pt idx="38">舌圧</cx:pt>
          <cx:pt idx="39">舌圧</cx:pt>
          <cx:pt idx="40">舌圧</cx:pt>
          <cx:pt idx="41">舌圧</cx:pt>
          <cx:pt idx="42">舌圧</cx:pt>
          <cx:pt idx="43">舌圧</cx:pt>
          <cx:pt idx="44">舌圧</cx:pt>
          <cx:pt idx="45">舌圧</cx:pt>
          <cx:pt idx="46">舌圧</cx:pt>
          <cx:pt idx="47">舌圧</cx:pt>
          <cx:pt idx="48">舌圧</cx:pt>
          <cx:pt idx="49">グルコセンサー</cx:pt>
          <cx:pt idx="50">グルコセンサー</cx:pt>
          <cx:pt idx="51">グルコセンサー</cx:pt>
          <cx:pt idx="52">グルコセンサー</cx:pt>
          <cx:pt idx="53">グルコセンサー</cx:pt>
          <cx:pt idx="54">グルコセンサー</cx:pt>
          <cx:pt idx="55">グルコセンサー</cx:pt>
          <cx:pt idx="56">グルコセンサー</cx:pt>
          <cx:pt idx="57">グルコセンサー</cx:pt>
          <cx:pt idx="58">グルコセンサー</cx:pt>
          <cx:pt idx="59">グルコセンサー</cx:pt>
          <cx:pt idx="60">グルコセンサー</cx:pt>
          <cx:pt idx="61">グルコセンサー</cx:pt>
          <cx:pt idx="62">グルコセンサー</cx:pt>
          <cx:pt idx="63">グルコセンサー</cx:pt>
          <cx:pt idx="64">グルコセンサー</cx:pt>
          <cx:pt idx="65">グルコセンサー</cx:pt>
          <cx:pt idx="66">グルコセンサー</cx:pt>
          <cx:pt idx="67">グルコセンサー</cx:pt>
          <cx:pt idx="68">グルコセンサー</cx:pt>
          <cx:pt idx="69">グルコセンサー</cx:pt>
          <cx:pt idx="70">グルコセンサー</cx:pt>
          <cx:pt idx="71">グルコセンサー</cx:pt>
          <cx:pt idx="72">グルコセンサー</cx:pt>
          <cx:pt idx="73">グルコセンサー</cx:pt>
          <cx:pt idx="74">グルコセンサー</cx:pt>
          <cx:pt idx="75">グルコセンサー</cx:pt>
          <cx:pt idx="76">グルコセンサー</cx:pt>
          <cx:pt idx="77">グルコセンサー</cx:pt>
          <cx:pt idx="78">グルコセンサー</cx:pt>
          <cx:pt idx="79">グルコセンサー</cx:pt>
          <cx:pt idx="80">グルコセンサー</cx:pt>
          <cx:pt idx="81">グルコセンサー</cx:pt>
          <cx:pt idx="82">グルコセンサー</cx:pt>
          <cx:pt idx="83">グルコセンサー</cx:pt>
          <cx:pt idx="84">グルコセンサー</cx:pt>
          <cx:pt idx="85">グルコセンサー</cx:pt>
          <cx:pt idx="86">グルコセンサー</cx:pt>
          <cx:pt idx="87">グルコセンサー</cx:pt>
          <cx:pt idx="88">グルコセンサー</cx:pt>
          <cx:pt idx="89">グルコセンサー</cx:pt>
          <cx:pt idx="90">グルコセンサー</cx:pt>
          <cx:pt idx="91">グルコセンサー</cx:pt>
          <cx:pt idx="92">グルコセンサー</cx:pt>
          <cx:pt idx="93">グルコセンサー</cx:pt>
          <cx:pt idx="94">グルコセンサー</cx:pt>
          <cx:pt idx="95">グルコセンサー</cx:pt>
          <cx:pt idx="96">グルコセンサー</cx:pt>
          <cx:pt idx="97">グルコセンサー</cx:pt>
          <cx:pt idx="98">山本式</cx:pt>
          <cx:pt idx="99">山本式</cx:pt>
          <cx:pt idx="100">山本式</cx:pt>
          <cx:pt idx="101">山本式</cx:pt>
          <cx:pt idx="102">山本式</cx:pt>
          <cx:pt idx="103">山本式</cx:pt>
          <cx:pt idx="104">山本式</cx:pt>
          <cx:pt idx="105">山本式</cx:pt>
          <cx:pt idx="106">山本式</cx:pt>
          <cx:pt idx="107">山本式</cx:pt>
          <cx:pt idx="108">山本式</cx:pt>
          <cx:pt idx="109">山本式</cx:pt>
          <cx:pt idx="110">山本式</cx:pt>
          <cx:pt idx="111">山本式</cx:pt>
          <cx:pt idx="112">山本式</cx:pt>
          <cx:pt idx="113">山本式</cx:pt>
          <cx:pt idx="114">山本式</cx:pt>
          <cx:pt idx="115">山本式</cx:pt>
          <cx:pt idx="116">山本式</cx:pt>
          <cx:pt idx="117">山本式</cx:pt>
          <cx:pt idx="118">山本式</cx:pt>
          <cx:pt idx="119">山本式</cx:pt>
          <cx:pt idx="120">山本式</cx:pt>
          <cx:pt idx="121">山本式</cx:pt>
          <cx:pt idx="122">山本式</cx:pt>
          <cx:pt idx="123">山本式</cx:pt>
          <cx:pt idx="124">山本式</cx:pt>
          <cx:pt idx="125">山本式</cx:pt>
          <cx:pt idx="126">山本式</cx:pt>
          <cx:pt idx="127">山本式</cx:pt>
          <cx:pt idx="128">山本式</cx:pt>
          <cx:pt idx="129">山本式</cx:pt>
          <cx:pt idx="130">山本式</cx:pt>
          <cx:pt idx="131">山本式</cx:pt>
          <cx:pt idx="132">山本式</cx:pt>
          <cx:pt idx="133">山本式</cx:pt>
          <cx:pt idx="134">山本式</cx:pt>
          <cx:pt idx="135">山本式</cx:pt>
          <cx:pt idx="136">山本式</cx:pt>
          <cx:pt idx="137">山本式</cx:pt>
          <cx:pt idx="138">山本式</cx:pt>
          <cx:pt idx="139">山本式</cx:pt>
          <cx:pt idx="140">山本式</cx:pt>
          <cx:pt idx="141">山本式</cx:pt>
          <cx:pt idx="142">山本式</cx:pt>
          <cx:pt idx="143">山本式</cx:pt>
          <cx:pt idx="144">山本式</cx:pt>
          <cx:pt idx="145">山本式</cx:pt>
          <cx:pt idx="146">山本式</cx:pt>
          <cx:pt idx="147">MNA-SF</cx:pt>
          <cx:pt idx="148">MNA-SF</cx:pt>
          <cx:pt idx="149">MNA-SF</cx:pt>
          <cx:pt idx="150">MNA-SF</cx:pt>
          <cx:pt idx="151">MNA-SF</cx:pt>
          <cx:pt idx="152">MNA-SF</cx:pt>
          <cx:pt idx="153">MNA-SF</cx:pt>
          <cx:pt idx="154">MNA-SF</cx:pt>
          <cx:pt idx="155">MNA-SF</cx:pt>
          <cx:pt idx="156">MNA-SF</cx:pt>
          <cx:pt idx="157">MNA-SF</cx:pt>
          <cx:pt idx="158">MNA-SF</cx:pt>
          <cx:pt idx="159">MNA-SF</cx:pt>
          <cx:pt idx="160">MNA-SF</cx:pt>
          <cx:pt idx="161">MNA-SF</cx:pt>
          <cx:pt idx="162">MNA-SF</cx:pt>
          <cx:pt idx="163">MNA-SF</cx:pt>
          <cx:pt idx="164">MNA-SF</cx:pt>
          <cx:pt idx="165">MNA-SF</cx:pt>
          <cx:pt idx="166">MNA-SF</cx:pt>
          <cx:pt idx="167">MNA-SF</cx:pt>
          <cx:pt idx="168">MNA-SF</cx:pt>
          <cx:pt idx="169">MNA-SF</cx:pt>
          <cx:pt idx="170">MNA-SF</cx:pt>
          <cx:pt idx="171">MNA-SF</cx:pt>
          <cx:pt idx="172">MNA-SF</cx:pt>
          <cx:pt idx="173">MNA-SF</cx:pt>
          <cx:pt idx="174">MNA-SF</cx:pt>
          <cx:pt idx="175">MNA-SF</cx:pt>
          <cx:pt idx="176">MNA-SF</cx:pt>
          <cx:pt idx="177">MNA-SF</cx:pt>
          <cx:pt idx="178">MNA-SF</cx:pt>
          <cx:pt idx="179">MNA-SF</cx:pt>
          <cx:pt idx="180">MNA-SF</cx:pt>
          <cx:pt idx="181">MNA-SF</cx:pt>
          <cx:pt idx="182">MNA-SF</cx:pt>
          <cx:pt idx="183">MNA-SF</cx:pt>
          <cx:pt idx="184">MNA-SF</cx:pt>
          <cx:pt idx="185">MNA-SF</cx:pt>
          <cx:pt idx="186">MNA-SF</cx:pt>
          <cx:pt idx="187">MNA-SF</cx:pt>
          <cx:pt idx="188">MNA-SF</cx:pt>
          <cx:pt idx="189">MNA-SF</cx:pt>
          <cx:pt idx="190">MNA-SF</cx:pt>
          <cx:pt idx="191">MNA-SF</cx:pt>
          <cx:pt idx="192">MNA-SF</cx:pt>
          <cx:pt idx="193">MNA-SF</cx:pt>
          <cx:pt idx="194">MNA-SF</cx:pt>
          <cx:pt idx="195">MNA-SF</cx:pt>
        </cx:lvl>
      </cx:strDim>
      <cx:numDim type="val">
        <cx:f>変化率グラフ!$B$2:$B$197</cx:f>
        <cx:lvl ptCount="196" formatCode="G/標準">
          <cx:pt idx="0">15.789473684210526</cx:pt>
          <cx:pt idx="1">9.0909090909090917</cx:pt>
          <cx:pt idx="2">14.285714285714285</cx:pt>
          <cx:pt idx="3">-4.1666666666666661</cx:pt>
          <cx:pt idx="4">0</cx:pt>
          <cx:pt idx="5">-4.1666666666666661</cx:pt>
          <cx:pt idx="6">0</cx:pt>
          <cx:pt idx="7">4.1666666666666661</cx:pt>
          <cx:pt idx="8">8.695652173913043</cx:pt>
          <cx:pt idx="9">8.695652173913043</cx:pt>
          <cx:pt idx="10">0</cx:pt>
          <cx:pt idx="11">15</cx:pt>
          <cx:pt idx="12">11.111111111111111</cx:pt>
          <cx:pt idx="13">5.2631578947368416</cx:pt>
          <cx:pt idx="14">38.095238095238095</cx:pt>
          <cx:pt idx="15">15.789473684210526</cx:pt>
          <cx:pt idx="16">15</cx:pt>
          <cx:pt idx="17">-3.5714285714285712</cx:pt>
          <cx:pt idx="18">5.2631578947368416</cx:pt>
          <cx:pt idx="19">22.222222222222221</cx:pt>
          <cx:pt idx="20">38.461538461538467</cx:pt>
          <cx:pt idx="21">10.526315789473683</cx:pt>
          <cx:pt idx="22">8.695652173913043</cx:pt>
          <cx:pt idx="23">9.5238095238095237</cx:pt>
          <cx:pt idx="24">7.1428571428571423</cx:pt>
          <cx:pt idx="25">7.1428571428571423</cx:pt>
          <cx:pt idx="26">3.7037037037037033</cx:pt>
          <cx:pt idx="27">3.7037037037037033</cx:pt>
          <cx:pt idx="28">-8</cx:pt>
          <cx:pt idx="29">0</cx:pt>
          <cx:pt idx="30">0</cx:pt>
          <cx:pt idx="31">0</cx:pt>
          <cx:pt idx="32">5</cx:pt>
          <cx:pt idx="33">0</cx:pt>
          <cx:pt idx="34">9.5238095238095237</cx:pt>
          <cx:pt idx="35">4.3478260869565215</cx:pt>
          <cx:pt idx="36">9.0909090909090917</cx:pt>
          <cx:pt idx="37">0</cx:pt>
          <cx:pt idx="38">0</cx:pt>
          <cx:pt idx="39">0</cx:pt>
          <cx:pt idx="40">11.111111111111111</cx:pt>
          <cx:pt idx="41">14.285714285714285</cx:pt>
          <cx:pt idx="42">0</cx:pt>
          <cx:pt idx="43">4.7619047619047619</cx:pt>
          <cx:pt idx="44">4.5454545454545459</cx:pt>
          <cx:pt idx="45">4.3478260869565215</cx:pt>
          <cx:pt idx="46">4.1666666666666661</cx:pt>
          <cx:pt idx="47">4.3478260869565215</cx:pt>
          <cx:pt idx="48">0</cx:pt>
          <cx:pt idx="49">33.333333333333329</cx:pt>
          <cx:pt idx="50">29.032258064516132</cx:pt>
          <cx:pt idx="51">44.705882352941181</cx:pt>
          <cx:pt idx="52">25</cx:pt>
          <cx:pt idx="53">60.919540229885058</cx:pt>
          <cx:pt idx="54">11.76470588235294</cx:pt>
          <cx:pt idx="55">1.1235955056179776</cx:pt>
          <cx:pt idx="56">22.891566265060241</cx:pt>
          <cx:pt idx="57">127.90697674418605</cx:pt>
          <cx:pt idx="58">1.0101010101010102</cx:pt>
          <cx:pt idx="59">5.376344086021505</cx:pt>
          <cx:pt idx="60">37.254901960784316</cx:pt>
          <cx:pt idx="61">36.363636363636367</cx:pt>
          <cx:pt idx="62">44.444444444444443</cx:pt>
          <cx:pt idx="63">34.831460674157306</cx:pt>
          <cx:pt idx="64">12.643678160919542</cx:pt>
          <cx:pt idx="65">16.470588235294116</cx:pt>
          <cx:pt idx="66">-14.166666666666666</cx:pt>
          <cx:pt idx="67">78.651685393258433</cx:pt>
          <cx:pt idx="68">73.91304347826086</cx:pt>
          <cx:pt idx="69">10.112359550561797</cx:pt>
          <cx:pt idx="70">14.102564102564102</cx:pt>
          <cx:pt idx="71">54.761904761904766</cx:pt>
          <cx:pt idx="72">64.705882352941174</cx:pt>
          <cx:pt idx="73">48.314606741573037</cx:pt>
          <cx:pt idx="74">30</cx:pt>
          <cx:pt idx="75">39.344262295081968</cx:pt>
          <cx:pt idx="76">7.608695652173914</cx:pt>
          <cx:pt idx="77">13.095238095238097</cx:pt>
          <cx:pt idx="78">14.457831325301203</cx:pt>
          <cx:pt idx="79">11.235955056179774</cx:pt>
          <cx:pt idx="80">11.76470588235294</cx:pt>
          <cx:pt idx="81">11.904761904761903</cx:pt>
          <cx:pt idx="82">30.76923076923077</cx:pt>
          <cx:pt idx="83">-2</cx:pt>
          <cx:pt idx="84">17.647058823529413</cx:pt>
          <cx:pt idx="85">-5.4545454545454541</cx:pt>
          <cx:pt idx="86">-0.95238095238095244</cx:pt>
          <cx:pt idx="87">34.615384615384613</cx:pt>
          <cx:pt idx="88">60.674157303370791</cx:pt>
          <cx:pt idx="89">64.556962025316452</cx:pt>
          <cx:pt idx="90">105.88235294117648</cx:pt>
          <cx:pt idx="91">51.68539325842697</cx:pt>
          <cx:pt idx="92">78.571428571428569</cx:pt>
          <cx:pt idx="93">70.454545454545453</cx:pt>
          <cx:pt idx="94">74.468085106382972</cx:pt>
          <cx:pt idx="95">37.5</cx:pt>
          <cx:pt idx="96">18.181818181818183</cx:pt>
          <cx:pt idx="97">15.833333333333332</cx:pt>
          <cx:pt idx="98">0</cx:pt>
          <cx:pt idx="99">33.333333333333329</cx:pt>
          <cx:pt idx="100">100</cx:pt>
          <cx:pt idx="101">0</cx:pt>
          <cx:pt idx="102">0</cx:pt>
          <cx:pt idx="103">0</cx:pt>
          <cx:pt idx="104">0</cx:pt>
          <cx:pt idx="105">0</cx:pt>
          <cx:pt idx="106">33.333333333333329</cx:pt>
          <cx:pt idx="107">25</cx:pt>
          <cx:pt idx="108">33.333333333333329</cx:pt>
          <cx:pt idx="109">0</cx:pt>
          <cx:pt idx="110">0</cx:pt>
          <cx:pt idx="111">0</cx:pt>
          <cx:pt idx="112">0</cx:pt>
          <cx:pt idx="113">0</cx:pt>
          <cx:pt idx="114">0</cx:pt>
          <cx:pt idx="115">0</cx:pt>
          <cx:pt idx="116">-25</cx:pt>
          <cx:pt idx="117">0</cx:pt>
          <cx:pt idx="118">0</cx:pt>
          <cx:pt idx="119">33.333333333333329</cx:pt>
          <cx:pt idx="120">-25</cx:pt>
          <cx:pt idx="121">-25</cx:pt>
          <cx:pt idx="122">-25</cx:pt>
          <cx:pt idx="123">0</cx:pt>
          <cx:pt idx="124">50</cx:pt>
          <cx:pt idx="125">0</cx:pt>
          <cx:pt idx="126">50</cx:pt>
          <cx:pt idx="127">0</cx:pt>
          <cx:pt idx="128">50</cx:pt>
          <cx:pt idx="129">0</cx:pt>
          <cx:pt idx="130">50</cx:pt>
          <cx:pt idx="131">0</cx:pt>
          <cx:pt idx="132">50</cx:pt>
          <cx:pt idx="133">0</cx:pt>
          <cx:pt idx="134">-25</cx:pt>
          <cx:pt idx="135">50</cx:pt>
          <cx:pt idx="136">0</cx:pt>
          <cx:pt idx="137">0</cx:pt>
          <cx:pt idx="138">50</cx:pt>
          <cx:pt idx="139">33.333333333333329</cx:pt>
          <cx:pt idx="140">0</cx:pt>
          <cx:pt idx="141">50</cx:pt>
          <cx:pt idx="142">0</cx:pt>
          <cx:pt idx="143">33.333333333333329</cx:pt>
          <cx:pt idx="144">-25</cx:pt>
          <cx:pt idx="145">50</cx:pt>
          <cx:pt idx="146">50</cx:pt>
          <cx:pt idx="147">10</cx:pt>
          <cx:pt idx="148">0</cx:pt>
          <cx:pt idx="149">-8.695652173913043</cx:pt>
          <cx:pt idx="150">15.789473684210526</cx:pt>
          <cx:pt idx="151">44.444444444444443</cx:pt>
          <cx:pt idx="152">66.666666666666657</cx:pt>
          <cx:pt idx="153">71.428571428571431</cx:pt>
          <cx:pt idx="154">38.888888888888893</cx:pt>
          <cx:pt idx="155">31.25</cx:pt>
          <cx:pt idx="156">26.315789473684209</cx:pt>
          <cx:pt idx="157">14.285714285714285</cx:pt>
          <cx:pt idx="158">25</cx:pt>
          <cx:pt idx="159">-5</cx:pt>
          <cx:pt idx="160">0</cx:pt>
          <cx:pt idx="161">-5.2631578947368416</cx:pt>
          <cx:pt idx="162">-5</cx:pt>
          <cx:pt idx="163">4.7619047619047619</cx:pt>
          <cx:pt idx="164">4.7619047619047619</cx:pt>
          <cx:pt idx="165">5</cx:pt>
          <cx:pt idx="166">4.7619047619047619</cx:pt>
          <cx:pt idx="167">-5</cx:pt>
          <cx:pt idx="168">0</cx:pt>
          <cx:pt idx="169">13.636363636363635</cx:pt>
          <cx:pt idx="170">-9.5238095238095237</cx:pt>
          <cx:pt idx="171">0</cx:pt>
          <cx:pt idx="172">0</cx:pt>
          <cx:pt idx="173">0</cx:pt>
          <cx:pt idx="174">-5.5555555555555554</cx:pt>
          <cx:pt idx="175">0</cx:pt>
          <cx:pt idx="176">0</cx:pt>
          <cx:pt idx="177">21.428571428571427</cx:pt>
          <cx:pt idx="178">0</cx:pt>
          <cx:pt idx="179">0</cx:pt>
          <cx:pt idx="180">5</cx:pt>
          <cx:pt idx="181">4.7619047619047619</cx:pt>
          <cx:pt idx="182">19.047619047619047</cx:pt>
          <cx:pt idx="183">-4.5454545454545459</cx:pt>
          <cx:pt idx="184">23.809523809523807</cx:pt>
          <cx:pt idx="185">9.5238095238095237</cx:pt>
          <cx:pt idx="186">0</cx:pt>
          <cx:pt idx="187">0</cx:pt>
          <cx:pt idx="188">0</cx:pt>
          <cx:pt idx="189">-3.4482758620689653</cx:pt>
          <cx:pt idx="190">-16.666666666666664</cx:pt>
          <cx:pt idx="191">-4.7619047619047619</cx:pt>
          <cx:pt idx="192">-5.2631578947368416</cx:pt>
          <cx:pt idx="193">-10.526315789473683</cx:pt>
          <cx:pt idx="194">-5</cx:pt>
          <cx:pt idx="195">-10</cx:pt>
        </cx:lvl>
      </cx:numDim>
    </cx:data>
    <cx:data id="1">
      <cx:strDim type="cat">
        <cx:f>変化率グラフ!$A$2:$A$197</cx:f>
        <cx:lvl ptCount="196">
          <cx:pt idx="0">舌圧</cx:pt>
          <cx:pt idx="1">舌圧</cx:pt>
          <cx:pt idx="2">舌圧</cx:pt>
          <cx:pt idx="3">舌圧</cx:pt>
          <cx:pt idx="4">舌圧</cx:pt>
          <cx:pt idx="5">舌圧</cx:pt>
          <cx:pt idx="6">舌圧</cx:pt>
          <cx:pt idx="7">舌圧</cx:pt>
          <cx:pt idx="8">舌圧</cx:pt>
          <cx:pt idx="9">舌圧</cx:pt>
          <cx:pt idx="10">舌圧</cx:pt>
          <cx:pt idx="11">舌圧</cx:pt>
          <cx:pt idx="12">舌圧</cx:pt>
          <cx:pt idx="13">舌圧</cx:pt>
          <cx:pt idx="14">舌圧</cx:pt>
          <cx:pt idx="15">舌圧</cx:pt>
          <cx:pt idx="16">舌圧</cx:pt>
          <cx:pt idx="17">舌圧</cx:pt>
          <cx:pt idx="18">舌圧</cx:pt>
          <cx:pt idx="19">舌圧</cx:pt>
          <cx:pt idx="20">舌圧</cx:pt>
          <cx:pt idx="21">舌圧</cx:pt>
          <cx:pt idx="22">舌圧</cx:pt>
          <cx:pt idx="23">舌圧</cx:pt>
          <cx:pt idx="24">舌圧</cx:pt>
          <cx:pt idx="25">舌圧</cx:pt>
          <cx:pt idx="26">舌圧</cx:pt>
          <cx:pt idx="27">舌圧</cx:pt>
          <cx:pt idx="28">舌圧</cx:pt>
          <cx:pt idx="29">舌圧</cx:pt>
          <cx:pt idx="30">舌圧</cx:pt>
          <cx:pt idx="31">舌圧</cx:pt>
          <cx:pt idx="32">舌圧</cx:pt>
          <cx:pt idx="33">舌圧</cx:pt>
          <cx:pt idx="34">舌圧</cx:pt>
          <cx:pt idx="35">舌圧</cx:pt>
          <cx:pt idx="36">舌圧</cx:pt>
          <cx:pt idx="37">舌圧</cx:pt>
          <cx:pt idx="38">舌圧</cx:pt>
          <cx:pt idx="39">舌圧</cx:pt>
          <cx:pt idx="40">舌圧</cx:pt>
          <cx:pt idx="41">舌圧</cx:pt>
          <cx:pt idx="42">舌圧</cx:pt>
          <cx:pt idx="43">舌圧</cx:pt>
          <cx:pt idx="44">舌圧</cx:pt>
          <cx:pt idx="45">舌圧</cx:pt>
          <cx:pt idx="46">舌圧</cx:pt>
          <cx:pt idx="47">舌圧</cx:pt>
          <cx:pt idx="48">舌圧</cx:pt>
          <cx:pt idx="49">グルコセンサー</cx:pt>
          <cx:pt idx="50">グルコセンサー</cx:pt>
          <cx:pt idx="51">グルコセンサー</cx:pt>
          <cx:pt idx="52">グルコセンサー</cx:pt>
          <cx:pt idx="53">グルコセンサー</cx:pt>
          <cx:pt idx="54">グルコセンサー</cx:pt>
          <cx:pt idx="55">グルコセンサー</cx:pt>
          <cx:pt idx="56">グルコセンサー</cx:pt>
          <cx:pt idx="57">グルコセンサー</cx:pt>
          <cx:pt idx="58">グルコセンサー</cx:pt>
          <cx:pt idx="59">グルコセンサー</cx:pt>
          <cx:pt idx="60">グルコセンサー</cx:pt>
          <cx:pt idx="61">グルコセンサー</cx:pt>
          <cx:pt idx="62">グルコセンサー</cx:pt>
          <cx:pt idx="63">グルコセンサー</cx:pt>
          <cx:pt idx="64">グルコセンサー</cx:pt>
          <cx:pt idx="65">グルコセンサー</cx:pt>
          <cx:pt idx="66">グルコセンサー</cx:pt>
          <cx:pt idx="67">グルコセンサー</cx:pt>
          <cx:pt idx="68">グルコセンサー</cx:pt>
          <cx:pt idx="69">グルコセンサー</cx:pt>
          <cx:pt idx="70">グルコセンサー</cx:pt>
          <cx:pt idx="71">グルコセンサー</cx:pt>
          <cx:pt idx="72">グルコセンサー</cx:pt>
          <cx:pt idx="73">グルコセンサー</cx:pt>
          <cx:pt idx="74">グルコセンサー</cx:pt>
          <cx:pt idx="75">グルコセンサー</cx:pt>
          <cx:pt idx="76">グルコセンサー</cx:pt>
          <cx:pt idx="77">グルコセンサー</cx:pt>
          <cx:pt idx="78">グルコセンサー</cx:pt>
          <cx:pt idx="79">グルコセンサー</cx:pt>
          <cx:pt idx="80">グルコセンサー</cx:pt>
          <cx:pt idx="81">グルコセンサー</cx:pt>
          <cx:pt idx="82">グルコセンサー</cx:pt>
          <cx:pt idx="83">グルコセンサー</cx:pt>
          <cx:pt idx="84">グルコセンサー</cx:pt>
          <cx:pt idx="85">グルコセンサー</cx:pt>
          <cx:pt idx="86">グルコセンサー</cx:pt>
          <cx:pt idx="87">グルコセンサー</cx:pt>
          <cx:pt idx="88">グルコセンサー</cx:pt>
          <cx:pt idx="89">グルコセンサー</cx:pt>
          <cx:pt idx="90">グルコセンサー</cx:pt>
          <cx:pt idx="91">グルコセンサー</cx:pt>
          <cx:pt idx="92">グルコセンサー</cx:pt>
          <cx:pt idx="93">グルコセンサー</cx:pt>
          <cx:pt idx="94">グルコセンサー</cx:pt>
          <cx:pt idx="95">グルコセンサー</cx:pt>
          <cx:pt idx="96">グルコセンサー</cx:pt>
          <cx:pt idx="97">グルコセンサー</cx:pt>
          <cx:pt idx="98">山本式</cx:pt>
          <cx:pt idx="99">山本式</cx:pt>
          <cx:pt idx="100">山本式</cx:pt>
          <cx:pt idx="101">山本式</cx:pt>
          <cx:pt idx="102">山本式</cx:pt>
          <cx:pt idx="103">山本式</cx:pt>
          <cx:pt idx="104">山本式</cx:pt>
          <cx:pt idx="105">山本式</cx:pt>
          <cx:pt idx="106">山本式</cx:pt>
          <cx:pt idx="107">山本式</cx:pt>
          <cx:pt idx="108">山本式</cx:pt>
          <cx:pt idx="109">山本式</cx:pt>
          <cx:pt idx="110">山本式</cx:pt>
          <cx:pt idx="111">山本式</cx:pt>
          <cx:pt idx="112">山本式</cx:pt>
          <cx:pt idx="113">山本式</cx:pt>
          <cx:pt idx="114">山本式</cx:pt>
          <cx:pt idx="115">山本式</cx:pt>
          <cx:pt idx="116">山本式</cx:pt>
          <cx:pt idx="117">山本式</cx:pt>
          <cx:pt idx="118">山本式</cx:pt>
          <cx:pt idx="119">山本式</cx:pt>
          <cx:pt idx="120">山本式</cx:pt>
          <cx:pt idx="121">山本式</cx:pt>
          <cx:pt idx="122">山本式</cx:pt>
          <cx:pt idx="123">山本式</cx:pt>
          <cx:pt idx="124">山本式</cx:pt>
          <cx:pt idx="125">山本式</cx:pt>
          <cx:pt idx="126">山本式</cx:pt>
          <cx:pt idx="127">山本式</cx:pt>
          <cx:pt idx="128">山本式</cx:pt>
          <cx:pt idx="129">山本式</cx:pt>
          <cx:pt idx="130">山本式</cx:pt>
          <cx:pt idx="131">山本式</cx:pt>
          <cx:pt idx="132">山本式</cx:pt>
          <cx:pt idx="133">山本式</cx:pt>
          <cx:pt idx="134">山本式</cx:pt>
          <cx:pt idx="135">山本式</cx:pt>
          <cx:pt idx="136">山本式</cx:pt>
          <cx:pt idx="137">山本式</cx:pt>
          <cx:pt idx="138">山本式</cx:pt>
          <cx:pt idx="139">山本式</cx:pt>
          <cx:pt idx="140">山本式</cx:pt>
          <cx:pt idx="141">山本式</cx:pt>
          <cx:pt idx="142">山本式</cx:pt>
          <cx:pt idx="143">山本式</cx:pt>
          <cx:pt idx="144">山本式</cx:pt>
          <cx:pt idx="145">山本式</cx:pt>
          <cx:pt idx="146">山本式</cx:pt>
          <cx:pt idx="147">MNA-SF</cx:pt>
          <cx:pt idx="148">MNA-SF</cx:pt>
          <cx:pt idx="149">MNA-SF</cx:pt>
          <cx:pt idx="150">MNA-SF</cx:pt>
          <cx:pt idx="151">MNA-SF</cx:pt>
          <cx:pt idx="152">MNA-SF</cx:pt>
          <cx:pt idx="153">MNA-SF</cx:pt>
          <cx:pt idx="154">MNA-SF</cx:pt>
          <cx:pt idx="155">MNA-SF</cx:pt>
          <cx:pt idx="156">MNA-SF</cx:pt>
          <cx:pt idx="157">MNA-SF</cx:pt>
          <cx:pt idx="158">MNA-SF</cx:pt>
          <cx:pt idx="159">MNA-SF</cx:pt>
          <cx:pt idx="160">MNA-SF</cx:pt>
          <cx:pt idx="161">MNA-SF</cx:pt>
          <cx:pt idx="162">MNA-SF</cx:pt>
          <cx:pt idx="163">MNA-SF</cx:pt>
          <cx:pt idx="164">MNA-SF</cx:pt>
          <cx:pt idx="165">MNA-SF</cx:pt>
          <cx:pt idx="166">MNA-SF</cx:pt>
          <cx:pt idx="167">MNA-SF</cx:pt>
          <cx:pt idx="168">MNA-SF</cx:pt>
          <cx:pt idx="169">MNA-SF</cx:pt>
          <cx:pt idx="170">MNA-SF</cx:pt>
          <cx:pt idx="171">MNA-SF</cx:pt>
          <cx:pt idx="172">MNA-SF</cx:pt>
          <cx:pt idx="173">MNA-SF</cx:pt>
          <cx:pt idx="174">MNA-SF</cx:pt>
          <cx:pt idx="175">MNA-SF</cx:pt>
          <cx:pt idx="176">MNA-SF</cx:pt>
          <cx:pt idx="177">MNA-SF</cx:pt>
          <cx:pt idx="178">MNA-SF</cx:pt>
          <cx:pt idx="179">MNA-SF</cx:pt>
          <cx:pt idx="180">MNA-SF</cx:pt>
          <cx:pt idx="181">MNA-SF</cx:pt>
          <cx:pt idx="182">MNA-SF</cx:pt>
          <cx:pt idx="183">MNA-SF</cx:pt>
          <cx:pt idx="184">MNA-SF</cx:pt>
          <cx:pt idx="185">MNA-SF</cx:pt>
          <cx:pt idx="186">MNA-SF</cx:pt>
          <cx:pt idx="187">MNA-SF</cx:pt>
          <cx:pt idx="188">MNA-SF</cx:pt>
          <cx:pt idx="189">MNA-SF</cx:pt>
          <cx:pt idx="190">MNA-SF</cx:pt>
          <cx:pt idx="191">MNA-SF</cx:pt>
          <cx:pt idx="192">MNA-SF</cx:pt>
          <cx:pt idx="193">MNA-SF</cx:pt>
          <cx:pt idx="194">MNA-SF</cx:pt>
          <cx:pt idx="195">MNA-SF</cx:pt>
        </cx:lvl>
      </cx:strDim>
      <cx:numDim type="val">
        <cx:f>変化率グラフ!$C$2:$C$197</cx:f>
        <cx:lvl ptCount="196" formatCode="G/標準">
          <cx:pt idx="0">45.454545454545453</cx:pt>
          <cx:pt idx="1">61.111111111111114</cx:pt>
          <cx:pt idx="2">47.368421052631575</cx:pt>
          <cx:pt idx="3">33.333333333333329</cx:pt>
          <cx:pt idx="4">30.434782608695656</cx:pt>
          <cx:pt idx="5">31.818181818181817</cx:pt>
          <cx:pt idx="6">21.739130434782609</cx:pt>
          <cx:pt idx="7">30.434782608695656</cx:pt>
          <cx:pt idx="8">34.615384615384613</cx:pt>
          <cx:pt idx="9">44.444444444444443</cx:pt>
          <cx:pt idx="10">20.833333333333336</cx:pt>
          <cx:pt idx="11">52.631578947368418</cx:pt>
          <cx:pt idx="12">52.631578947368418</cx:pt>
          <cx:pt idx="13">10.714285714285714</cx:pt>
          <cx:pt idx="14">3.7037037037037033</cx:pt>
          <cx:pt idx="15">61.111111111111114</cx:pt>
          <cx:pt idx="16">47.368421052631575</cx:pt>
          <cx:pt idx="17">35.714285714285715</cx:pt>
          <cx:pt idx="18">105.55555555555556</cx:pt>
          <cx:pt idx="19">52.941176470588239</cx:pt>
          <cx:pt idx="20">118.18181818181819</cx:pt>
          <cx:pt idx="21">0</cx:pt>
          <cx:pt idx="22">15</cx:pt>
          <cx:pt idx="23">-9.375</cx:pt>
          <cx:pt idx="24">9.375</cx:pt>
          <cx:pt idx="25">2.9411764705882351</cx:pt>
          <cx:pt idx="26">11.428571428571429</cx:pt>
          <cx:pt idx="27">8.5714285714285712</cx:pt>
          <cx:pt idx="28">31.03448275862069</cx:pt>
          <cx:pt idx="29">3.5714285714285712</cx:pt>
          <cx:pt idx="30">11.111111111111111</cx:pt>
          <cx:pt idx="31">57.142857142857139</cx:pt>
          <cx:pt idx="32">30.434782608695656</cx:pt>
          <cx:pt idx="33">24</cx:pt>
          <cx:pt idx="34">3.4482758620689653</cx:pt>
          <cx:pt idx="35">3.4482758620689653</cx:pt>
          <cx:pt idx="36">7.1428571428571423</cx:pt>
          <cx:pt idx="37">46.153846153846153</cx:pt>
          <cx:pt idx="38">38.095238095238095</cx:pt>
          <cx:pt idx="39">21.739130434782609</cx:pt>
          <cx:pt idx="40">26.315789473684209</cx:pt>
          <cx:pt idx="41">21.739130434782609</cx:pt>
          <cx:pt idx="42">7.1428571428571423</cx:pt>
          <cx:pt idx="43">14.814814814814813</cx:pt>
          <cx:pt idx="44">-19.35483870967742</cx:pt>
          <cx:pt idx="45">0</cx:pt>
          <cx:pt idx="46">0</cx:pt>
          <cx:pt idx="47">7.1428571428571423</cx:pt>
          <cx:pt idx="48">12</cx:pt>
          <cx:pt idx="49">88.888888888888886</cx:pt>
          <cx:pt idx="50">97.752808988764045</cx:pt>
          <cx:pt idx="51">105.88235294117648</cx:pt>
          <cx:pt idx="52">20.833333333333336</cx:pt>
          <cx:pt idx="53">72.222222222222214</cx:pt>
          <cx:pt idx="54">52.631578947368418</cx:pt>
          <cx:pt idx="55">49</cx:pt>
          <cx:pt idx="56">20</cx:pt>
          <cx:pt idx="57">22.727272727272727</cx:pt>
          <cx:pt idx="58">48</cx:pt>
          <cx:pt idx="59">47.368421052631575</cx:pt>
          <cx:pt idx="60">33.333333333333329</cx:pt>
          <cx:pt idx="61">105.88235294117648</cx:pt>
          <cx:pt idx="62">68.493150684931507</cx:pt>
          <cx:pt idx="63">25.510204081632654</cx:pt>
          <cx:pt idx="64">168</cx:pt>
          <cx:pt idx="65">185.71428571428572</cx:pt>
          <cx:pt idx="66">118.96551724137932</cx:pt>
          <cx:pt idx="67">88.235294117647058</cx:pt>
          <cx:pt idx="68">165.30612244897961</cx:pt>
          <cx:pt idx="69">50</cx:pt>
          <cx:pt idx="70">68.539325842696627</cx:pt>
          <cx:pt idx="71">64.444444444444443</cx:pt>
          <cx:pt idx="72">16.666666666666664</cx:pt>
          <cx:pt idx="73">14.399999999999999</cx:pt>
          <cx:pt idx="74">15.555555555555555</cx:pt>
          <cx:pt idx="75">16.666666666666664</cx:pt>
          <cx:pt idx="76">15.294117647058824</cx:pt>
          <cx:pt idx="77">10.112359550561797</cx:pt>
          <cx:pt idx="78">25</cx:pt>
          <cx:pt idx="79">36.84210526315789</cx:pt>
          <cx:pt idx="80">70.212765957446805</cx:pt>
          <cx:pt idx="81">46.067415730337082</cx:pt>
          <cx:pt idx="82">50.505050505050505</cx:pt>
          <cx:pt idx="83">59.770114942528743</cx:pt>
          <cx:pt idx="84">67.415730337078656</cx:pt>
          <cx:pt idx="85">73.75</cx:pt>
          <cx:pt idx="86">65.476190476190482</cx:pt>
          <cx:pt idx="87">67.46987951807229</cx:pt>
          <cx:pt idx="88">74.117647058823536</cx:pt>
          <cx:pt idx="89">76.923076923076934</cx:pt>
          <cx:pt idx="90">83.908045977011497</cx:pt>
          <cx:pt idx="91">92.307692307692307</cx:pt>
          <cx:pt idx="92">77.528089887640448</cx:pt>
          <cx:pt idx="93">167.41573033707866</cx:pt>
          <cx:pt idx="94">26.315789473684209</cx:pt>
          <cx:pt idx="95">50</cx:pt>
          <cx:pt idx="96">42.857142857142854</cx:pt>
          <cx:pt idx="97">160</cx:pt>
          <cx:pt idx="98">66.666666666666657</cx:pt>
          <cx:pt idx="99">150</cx:pt>
          <cx:pt idx="100">66.666666666666657</cx:pt>
          <cx:pt idx="101">66.666666666666657</cx:pt>
          <cx:pt idx="102">66.666666666666657</cx:pt>
          <cx:pt idx="103">200</cx:pt>
          <cx:pt idx="104">25</cx:pt>
          <cx:pt idx="105">50</cx:pt>
          <cx:pt idx="106">66.666666666666657</cx:pt>
          <cx:pt idx="107">25</cx:pt>
          <cx:pt idx="108">50</cx:pt>
          <cx:pt idx="109">66.666666666666657</cx:pt>
          <cx:pt idx="110">50</cx:pt>
          <cx:pt idx="111">66.666666666666657</cx:pt>
          <cx:pt idx="112">66.666666666666657</cx:pt>
          <cx:pt idx="113">25</cx:pt>
          <cx:pt idx="114">25</cx:pt>
          <cx:pt idx="115">25</cx:pt>
          <cx:pt idx="116">0</cx:pt>
          <cx:pt idx="117">150</cx:pt>
          <cx:pt idx="118">150</cx:pt>
          <cx:pt idx="119">150</cx:pt>
          <cx:pt idx="120">150</cx:pt>
          <cx:pt idx="121">66.666666666666657</cx:pt>
          <cx:pt idx="122">150</cx:pt>
          <cx:pt idx="123">66.666666666666657</cx:pt>
          <cx:pt idx="124">150</cx:pt>
          <cx:pt idx="125">66.666666666666657</cx:pt>
          <cx:pt idx="126">150</cx:pt>
          <cx:pt idx="127">150</cx:pt>
          <cx:pt idx="128">100</cx:pt>
          <cx:pt idx="129">66.666666666666657</cx:pt>
          <cx:pt idx="130">150</cx:pt>
          <cx:pt idx="131">33.333333333333329</cx:pt>
          <cx:pt idx="132">150</cx:pt>
          <cx:pt idx="133">66.666666666666657</cx:pt>
          <cx:pt idx="134">0</cx:pt>
          <cx:pt idx="135">0</cx:pt>
          <cx:pt idx="136">0</cx:pt>
          <cx:pt idx="137">25</cx:pt>
          <cx:pt idx="138">25</cx:pt>
          <cx:pt idx="139">0</cx:pt>
          <cx:pt idx="140">66.666666666666657</cx:pt>
          <cx:pt idx="141">25</cx:pt>
          <cx:pt idx="142">66.666666666666657</cx:pt>
          <cx:pt idx="143">66.666666666666657</cx:pt>
          <cx:pt idx="144">25</cx:pt>
          <cx:pt idx="145">66.666666666666657</cx:pt>
          <cx:pt idx="146">0</cx:pt>
          <cx:pt idx="147">17.647058823529413</cx:pt>
          <cx:pt idx="148">15</cx:pt>
          <cx:pt idx="149">10.526315789473683</cx:pt>
          <cx:pt idx="150">19.047619047619047</cx:pt>
          <cx:pt idx="151">11.538461538461538</cx:pt>
          <cx:pt idx="152">0</cx:pt>
          <cx:pt idx="153">-4</cx:pt>
          <cx:pt idx="154">26.315789473684209</cx:pt>
          <cx:pt idx="155">8.3333333333333321</cx:pt>
          <cx:pt idx="156">0</cx:pt>
          <cx:pt idx="157">-14.285714285714285</cx:pt>
          <cx:pt idx="158">-4.1666666666666661</cx:pt>
          <cx:pt idx="159">20.833333333333336</cx:pt>
          <cx:pt idx="160">20.833333333333336</cx:pt>
          <cx:pt idx="161">12</cx:pt>
          <cx:pt idx="162">26.315789473684209</cx:pt>
          <cx:pt idx="163">10.526315789473683</cx:pt>
          <cx:pt idx="164">20</cx:pt>
          <cx:pt idx="165">19.047619047619047</cx:pt>
          <cx:pt idx="166">21.052631578947366</cx:pt>
          <cx:pt idx="167">66.666666666666657</cx:pt>
          <cx:pt idx="168">0</cx:pt>
          <cx:pt idx="169">31.25</cx:pt>
          <cx:pt idx="170">-3.4482758620689653</cx:pt>
          <cx:pt idx="171">0</cx:pt>
          <cx:pt idx="172">23.809523809523807</cx:pt>
          <cx:pt idx="173">28.571428571428569</cx:pt>
          <cx:pt idx="174">8.3333333333333321</cx:pt>
          <cx:pt idx="175">38.888888888888893</cx:pt>
          <cx:pt idx="176">47.058823529411761</cx:pt>
          <cx:pt idx="177">33.333333333333329</cx:pt>
          <cx:pt idx="178">-17.241379310344829</cx:pt>
          <cx:pt idx="179">38.888888888888893</cx:pt>
          <cx:pt idx="180">31.25</cx:pt>
          <cx:pt idx="181">41.17647058823529</cx:pt>
          <cx:pt idx="182">71.428571428571431</cx:pt>
          <cx:pt idx="183">5.2631578947368416</cx:pt>
          <cx:pt idx="184">60</cx:pt>
          <cx:pt idx="185">31.25</cx:pt>
          <cx:pt idx="186">40</cx:pt>
          <cx:pt idx="187">50</cx:pt>
          <cx:pt idx="188">64.285714285714292</cx:pt>
          <cx:pt idx="189">27.777777777777779</cx:pt>
          <cx:pt idx="190">14.285714285714285</cx:pt>
          <cx:pt idx="191">14.285714285714285</cx:pt>
          <cx:pt idx="192">23.809523809523807</cx:pt>
          <cx:pt idx="193">4</cx:pt>
          <cx:pt idx="194">8.3333333333333321</cx:pt>
          <cx:pt idx="195">33.333333333333329</cx:pt>
        </cx:lvl>
      </cx:numDim>
    </cx:data>
  </cx:chartData>
  <cx:chart>
    <cx:title pos="t" align="ctr" overlay="0">
      <cx:tx>
        <cx:txData>
          <cx:v>変化率</cx:v>
        </cx:txData>
      </cx:tx>
      <cx:txPr>
        <a:bodyPr spcFirstLastPara="1" vertOverflow="ellipsis" horzOverflow="overflow" wrap="square" lIns="0" tIns="0" rIns="0" bIns="0" anchor="ctr" anchorCtr="1"/>
        <a:lstStyle/>
        <a:p>
          <a:pPr algn="ctr" rtl="0">
            <a:defRPr b="1"/>
          </a:pPr>
          <a:r>
            <a:rPr lang="ja-JP" altLang="en-US" sz="1400" b="1" i="0" u="none" strike="noStrike" baseline="0">
              <a:solidFill>
                <a:sysClr val="windowText" lastClr="000000">
                  <a:lumMod val="65000"/>
                  <a:lumOff val="35000"/>
                </a:sysClr>
              </a:solidFill>
              <a:latin typeface="Aptos Narrow" panose="02110004020202020204"/>
              <a:ea typeface="游ゴシック" panose="020B0400000000000000" pitchFamily="50" charset="-128"/>
            </a:rPr>
            <a:t>変化率</a:t>
          </a:r>
        </a:p>
      </cx:txPr>
    </cx:title>
    <cx:plotArea>
      <cx:plotAreaRegion>
        <cx:series layoutId="boxWhisker" uniqueId="{0100DC69-0104-4DE4-B2E1-96D8A0D1763B}">
          <cx:tx>
            <cx:txData>
              <cx:f>変化率グラフ!$B$1</cx:f>
              <cx:v>非介入群</cx:v>
            </cx:txData>
          </cx:tx>
          <cx:dataId val="0"/>
          <cx:layoutPr>
            <cx:visibility meanLine="0" meanMarker="1" nonoutliers="0" outliers="0"/>
            <cx:statistics quartileMethod="exclusive"/>
          </cx:layoutPr>
        </cx:series>
        <cx:series layoutId="boxWhisker" uniqueId="{CAC5AF28-9281-4AAF-993C-919C8EABC084}">
          <cx:tx>
            <cx:txData>
              <cx:f>変化率グラフ!$C$1</cx:f>
              <cx:v>介入群</cx:v>
            </cx:txData>
          </cx:tx>
          <cx:dataId val="1"/>
          <cx:layoutPr>
            <cx:visibility meanLine="0" meanMarker="1" nonoutliers="0" outliers="0"/>
            <cx:statistics quartileMethod="exclusive"/>
          </cx:layoutPr>
        </cx:series>
      </cx:plotAreaRegion>
      <cx:axis id="0">
        <cx:catScaling gapWidth="1"/>
        <cx:tickLabels/>
        <cx:txPr>
          <a:bodyPr spcFirstLastPara="1" vertOverflow="ellipsis" horzOverflow="overflow" wrap="square" lIns="0" tIns="0" rIns="0" bIns="0" anchor="ctr" anchorCtr="1"/>
          <a:lstStyle/>
          <a:p>
            <a:pPr algn="ctr" rtl="0">
              <a:defRPr b="1"/>
            </a:pPr>
            <a:endParaRPr lang="ja-JP" altLang="en-US" sz="900" b="1" i="0" u="none" strike="noStrike" baseline="0">
              <a:solidFill>
                <a:prstClr val="black">
                  <a:lumMod val="65000"/>
                  <a:lumOff val="35000"/>
                </a:prstClr>
              </a:solidFill>
              <a:latin typeface="Aptos Narrow" panose="02110004020202020204"/>
              <a:ea typeface="游ゴシック" panose="020B0400000000000000" pitchFamily="50" charset="-128"/>
            </a:endParaRPr>
          </a:p>
        </cx:txPr>
      </cx:axis>
      <cx:axis id="1">
        <cx:valScaling/>
        <cx:tickLabels/>
      </cx:axis>
    </cx:plotArea>
    <cx:legend pos="b" align="ctr" overlay="0">
      <cx:txPr>
        <a:bodyPr spcFirstLastPara="1" vertOverflow="ellipsis" horzOverflow="overflow" wrap="square" lIns="0" tIns="0" rIns="0" bIns="0" anchor="ctr" anchorCtr="1"/>
        <a:lstStyle/>
        <a:p>
          <a:pPr algn="ctr" rtl="0">
            <a:defRPr b="1"/>
          </a:pPr>
          <a:endParaRPr lang="ja-JP" altLang="en-US" sz="900" b="1" i="0" u="none" strike="noStrike" baseline="0">
            <a:solidFill>
              <a:prstClr val="black">
                <a:lumMod val="65000"/>
                <a:lumOff val="35000"/>
              </a:prstClr>
            </a:solidFill>
            <a:latin typeface="Aptos Narrow" panose="02110004020202020204"/>
            <a:ea typeface="游ゴシック" panose="020B0400000000000000" pitchFamily="50" charset="-128"/>
          </a:endParaRPr>
        </a:p>
      </cx:txPr>
    </cx:legend>
  </cx:chart>
  <cx:clrMapOvr bg1="lt1" tx1="dk1" bg2="lt2" tx2="dk2" accent1="accent1" accent2="accent2" accent3="accent3" accent4="accent4" accent5="accent5" accent6="accent6" hlink="hlink" folHlink="folHlink"/>
</cx: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406">
  <cs:axisTitle>
    <cs:lnRef idx="0"/>
    <cs:fillRef idx="0"/>
    <cs:effectRef idx="0"/>
    <cs:fontRef idx="minor">
      <a:schemeClr val="tx1">
        <a:lumMod val="65000"/>
        <a:lumOff val="35000"/>
      </a:schemeClr>
    </cs:fontRef>
    <cs:defRPr sz="9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cs:chartArea>
  <cs:dataLabel>
    <cs:lnRef idx="0"/>
    <cs:fillRef idx="0"/>
    <cs:effectRef idx="0"/>
    <cs:fontRef idx="minor">
      <a:schemeClr val="tx1">
        <a:lumMod val="65000"/>
        <a:lumOff val="35000"/>
      </a:schemeClr>
    </cs:fontRef>
    <cs:defRPr sz="9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tx1"/>
    </cs:fontRef>
    <cs:spPr>
      <a:solidFill>
        <a:schemeClr val="phClr"/>
      </a:solidFill>
      <a:ln>
        <a:solidFill>
          <a:schemeClr val="phClr"/>
        </a:solidFill>
      </a:ln>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40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cs:valueAxis>
  <cs:wall>
    <cs:lnRef idx="0"/>
    <cs:fillRef idx="0"/>
    <cs:effectRef idx="0"/>
    <cs:fontRef idx="minor">
      <a:schemeClr val="tx1"/>
    </cs:fontRef>
  </cs:wall>
</cs:chartStyle>
</file>

<file path=ppt/charts/style2.xml><?xml version="1.0" encoding="utf-8"?>
<cs:chartStyle xmlns:cs="http://schemas.microsoft.com/office/drawing/2012/chartStyle" xmlns:a="http://schemas.openxmlformats.org/drawingml/2006/main" id="406">
  <cs:axisTitle>
    <cs:lnRef idx="0"/>
    <cs:fillRef idx="0"/>
    <cs:effectRef idx="0"/>
    <cs:fontRef idx="minor">
      <a:schemeClr val="tx1">
        <a:lumMod val="65000"/>
        <a:lumOff val="35000"/>
      </a:schemeClr>
    </cs:fontRef>
    <cs:defRPr sz="9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cs:chartArea>
  <cs:dataLabel>
    <cs:lnRef idx="0"/>
    <cs:fillRef idx="0"/>
    <cs:effectRef idx="0"/>
    <cs:fontRef idx="minor">
      <a:schemeClr val="tx1">
        <a:lumMod val="65000"/>
        <a:lumOff val="35000"/>
      </a:schemeClr>
    </cs:fontRef>
    <cs:defRPr sz="9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tx1"/>
    </cs:fontRef>
    <cs:spPr>
      <a:solidFill>
        <a:schemeClr val="phClr"/>
      </a:solidFill>
      <a:ln>
        <a:solidFill>
          <a:schemeClr val="phClr"/>
        </a:solidFill>
      </a:ln>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40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cs:valueAxis>
  <cs:wall>
    <cs:lnRef idx="0"/>
    <cs:fillRef idx="0"/>
    <cs:effectRef idx="0"/>
    <cs:fontRef idx="minor">
      <a:schemeClr val="tx1"/>
    </cs:fontRef>
  </cs:wall>
</cs:chartStyle>
</file>

<file path=ppt/charts/style3.xml><?xml version="1.0" encoding="utf-8"?>
<cs:chartStyle xmlns:cs="http://schemas.microsoft.com/office/drawing/2012/chartStyle" xmlns:a="http://schemas.openxmlformats.org/drawingml/2006/main" id="406">
  <cs:axisTitle>
    <cs:lnRef idx="0"/>
    <cs:fillRef idx="0"/>
    <cs:effectRef idx="0"/>
    <cs:fontRef idx="minor">
      <a:schemeClr val="tx1">
        <a:lumMod val="65000"/>
        <a:lumOff val="35000"/>
      </a:schemeClr>
    </cs:fontRef>
    <cs:defRPr sz="9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cs:chartArea>
  <cs:dataLabel>
    <cs:lnRef idx="0"/>
    <cs:fillRef idx="0"/>
    <cs:effectRef idx="0"/>
    <cs:fontRef idx="minor">
      <a:schemeClr val="tx1">
        <a:lumMod val="65000"/>
        <a:lumOff val="35000"/>
      </a:schemeClr>
    </cs:fontRef>
    <cs:defRPr sz="9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tx1"/>
    </cs:fontRef>
    <cs:spPr>
      <a:solidFill>
        <a:schemeClr val="phClr"/>
      </a:solidFill>
      <a:ln>
        <a:solidFill>
          <a:schemeClr val="phClr"/>
        </a:solidFill>
      </a:ln>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40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cs:valueAxis>
  <cs:wall>
    <cs:lnRef idx="0"/>
    <cs:fillRef idx="0"/>
    <cs:effectRef idx="0"/>
    <cs:fontRef idx="minor">
      <a:schemeClr val="tx1"/>
    </cs:fontRef>
  </cs:wall>
</cs:chartStyle>
</file>

<file path=ppt/charts/style4.xml><?xml version="1.0" encoding="utf-8"?>
<cs:chartStyle xmlns:cs="http://schemas.microsoft.com/office/drawing/2012/chartStyle" xmlns:a="http://schemas.openxmlformats.org/drawingml/2006/main" id="406">
  <cs:axisTitle>
    <cs:lnRef idx="0"/>
    <cs:fillRef idx="0"/>
    <cs:effectRef idx="0"/>
    <cs:fontRef idx="minor">
      <a:schemeClr val="tx1">
        <a:lumMod val="65000"/>
        <a:lumOff val="35000"/>
      </a:schemeClr>
    </cs:fontRef>
    <cs:defRPr sz="9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cs:chartArea>
  <cs:dataLabel>
    <cs:lnRef idx="0"/>
    <cs:fillRef idx="0"/>
    <cs:effectRef idx="0"/>
    <cs:fontRef idx="minor">
      <a:schemeClr val="tx1">
        <a:lumMod val="65000"/>
        <a:lumOff val="35000"/>
      </a:schemeClr>
    </cs:fontRef>
    <cs:defRPr sz="9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tx1"/>
    </cs:fontRef>
    <cs:spPr>
      <a:solidFill>
        <a:schemeClr val="phClr"/>
      </a:solidFill>
      <a:ln>
        <a:solidFill>
          <a:schemeClr val="phClr"/>
        </a:solidFill>
      </a:ln>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40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cs:valueAxis>
  <cs:wall>
    <cs:lnRef idx="0"/>
    <cs:fillRef idx="0"/>
    <cs:effectRef idx="0"/>
    <cs:fontRef idx="minor">
      <a:schemeClr val="tx1"/>
    </cs:fontRef>
  </cs:wall>
</cs:chartStyle>
</file>

<file path=ppt/charts/style5.xml><?xml version="1.0" encoding="utf-8"?>
<cs:chartStyle xmlns:cs="http://schemas.microsoft.com/office/drawing/2012/chartStyle" xmlns:a="http://schemas.openxmlformats.org/drawingml/2006/main" id="406">
  <cs:axisTitle>
    <cs:lnRef idx="0"/>
    <cs:fillRef idx="0"/>
    <cs:effectRef idx="0"/>
    <cs:fontRef idx="minor">
      <a:schemeClr val="tx1">
        <a:lumMod val="65000"/>
        <a:lumOff val="35000"/>
      </a:schemeClr>
    </cs:fontRef>
    <cs:defRPr sz="9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cs:chartArea>
  <cs:dataLabel>
    <cs:lnRef idx="0"/>
    <cs:fillRef idx="0"/>
    <cs:effectRef idx="0"/>
    <cs:fontRef idx="minor">
      <a:schemeClr val="tx1">
        <a:lumMod val="65000"/>
        <a:lumOff val="35000"/>
      </a:schemeClr>
    </cs:fontRef>
    <cs:defRPr sz="9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tx1"/>
    </cs:fontRef>
    <cs:spPr>
      <a:solidFill>
        <a:schemeClr val="phClr"/>
      </a:solidFill>
      <a:ln>
        <a:solidFill>
          <a:schemeClr val="phClr"/>
        </a:solidFill>
      </a:ln>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40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cs:valueAxis>
  <cs:wall>
    <cs:lnRef idx="0"/>
    <cs:fillRef idx="0"/>
    <cs:effectRef idx="0"/>
    <cs:fontRef idx="minor">
      <a:schemeClr val="tx1"/>
    </cs:fontRef>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646271" y="6232271"/>
            <a:ext cx="7324407" cy="4221861"/>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292542" y="11258296"/>
            <a:ext cx="6031865" cy="5026025"/>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6/25/25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6/25/25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endParaRPr/>
          </a:p>
        </p:txBody>
      </p:sp>
      <p:sp>
        <p:nvSpPr>
          <p:cNvPr id="3" name="Holder 3"/>
          <p:cNvSpPr>
            <a:spLocks noGrp="1"/>
          </p:cNvSpPr>
          <p:nvPr>
            <p:ph sz="half" idx="2"/>
          </p:nvPr>
        </p:nvSpPr>
        <p:spPr>
          <a:xfrm>
            <a:off x="430847" y="4623943"/>
            <a:ext cx="3748373" cy="13268707"/>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4437729" y="4623943"/>
            <a:ext cx="3748373" cy="13268707"/>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6/25/25</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6/25/25</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6/25/25</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7" cstate="print"/>
          <a:stretch>
            <a:fillRect/>
          </a:stretch>
        </p:blipFill>
        <p:spPr>
          <a:xfrm>
            <a:off x="2985706" y="11502944"/>
            <a:ext cx="2848673" cy="1899052"/>
          </a:xfrm>
          <a:prstGeom prst="rect">
            <a:avLst/>
          </a:prstGeom>
        </p:spPr>
      </p:pic>
      <p:pic>
        <p:nvPicPr>
          <p:cNvPr id="17" name="bg object 17"/>
          <p:cNvPicPr/>
          <p:nvPr/>
        </p:nvPicPr>
        <p:blipFill>
          <a:blip r:embed="rId8" cstate="print"/>
          <a:stretch>
            <a:fillRect/>
          </a:stretch>
        </p:blipFill>
        <p:spPr>
          <a:xfrm>
            <a:off x="0" y="0"/>
            <a:ext cx="8616033" cy="20104100"/>
          </a:xfrm>
          <a:prstGeom prst="rect">
            <a:avLst/>
          </a:prstGeom>
        </p:spPr>
      </p:pic>
      <p:sp>
        <p:nvSpPr>
          <p:cNvPr id="18" name="bg object 18"/>
          <p:cNvSpPr/>
          <p:nvPr/>
        </p:nvSpPr>
        <p:spPr>
          <a:xfrm>
            <a:off x="302786" y="1994256"/>
            <a:ext cx="8010525" cy="1542415"/>
          </a:xfrm>
          <a:custGeom>
            <a:avLst/>
            <a:gdLst/>
            <a:ahLst/>
            <a:cxnLst/>
            <a:rect l="l" t="t" r="r" b="b"/>
            <a:pathLst>
              <a:path w="8010525" h="1542414">
                <a:moveTo>
                  <a:pt x="7899720" y="0"/>
                </a:moveTo>
                <a:lnTo>
                  <a:pt x="110744" y="0"/>
                </a:lnTo>
                <a:lnTo>
                  <a:pt x="67637" y="8702"/>
                </a:lnTo>
                <a:lnTo>
                  <a:pt x="32436" y="32435"/>
                </a:lnTo>
                <a:lnTo>
                  <a:pt x="8702" y="67636"/>
                </a:lnTo>
                <a:lnTo>
                  <a:pt x="0" y="110740"/>
                </a:lnTo>
                <a:lnTo>
                  <a:pt x="0" y="1431572"/>
                </a:lnTo>
                <a:lnTo>
                  <a:pt x="8702" y="1474679"/>
                </a:lnTo>
                <a:lnTo>
                  <a:pt x="32436" y="1509880"/>
                </a:lnTo>
                <a:lnTo>
                  <a:pt x="67637" y="1533613"/>
                </a:lnTo>
                <a:lnTo>
                  <a:pt x="110744" y="1542316"/>
                </a:lnTo>
                <a:lnTo>
                  <a:pt x="7899720" y="1542316"/>
                </a:lnTo>
                <a:lnTo>
                  <a:pt x="7942827" y="1533613"/>
                </a:lnTo>
                <a:lnTo>
                  <a:pt x="7978028" y="1509880"/>
                </a:lnTo>
                <a:lnTo>
                  <a:pt x="8001761" y="1474679"/>
                </a:lnTo>
                <a:lnTo>
                  <a:pt x="8010464" y="1431572"/>
                </a:lnTo>
                <a:lnTo>
                  <a:pt x="8010464" y="110740"/>
                </a:lnTo>
                <a:lnTo>
                  <a:pt x="8001761" y="67636"/>
                </a:lnTo>
                <a:lnTo>
                  <a:pt x="7978028" y="32435"/>
                </a:lnTo>
                <a:lnTo>
                  <a:pt x="7942827" y="8702"/>
                </a:lnTo>
                <a:lnTo>
                  <a:pt x="7899720" y="0"/>
                </a:lnTo>
                <a:close/>
              </a:path>
            </a:pathLst>
          </a:custGeom>
          <a:solidFill>
            <a:srgbClr val="FFFFFF"/>
          </a:solidFill>
        </p:spPr>
        <p:txBody>
          <a:bodyPr wrap="square" lIns="0" tIns="0" rIns="0" bIns="0" rtlCol="0"/>
          <a:lstStyle/>
          <a:p>
            <a:endParaRPr/>
          </a:p>
        </p:txBody>
      </p:sp>
      <p:sp>
        <p:nvSpPr>
          <p:cNvPr id="19" name="bg object 19"/>
          <p:cNvSpPr/>
          <p:nvPr/>
        </p:nvSpPr>
        <p:spPr>
          <a:xfrm>
            <a:off x="1850903" y="2000185"/>
            <a:ext cx="6462395" cy="440690"/>
          </a:xfrm>
          <a:custGeom>
            <a:avLst/>
            <a:gdLst/>
            <a:ahLst/>
            <a:cxnLst/>
            <a:rect l="l" t="t" r="r" b="b"/>
            <a:pathLst>
              <a:path w="6462395" h="440689">
                <a:moveTo>
                  <a:pt x="6345927" y="0"/>
                </a:moveTo>
                <a:lnTo>
                  <a:pt x="0" y="0"/>
                </a:lnTo>
                <a:lnTo>
                  <a:pt x="0" y="440332"/>
                </a:lnTo>
                <a:lnTo>
                  <a:pt x="6462346" y="440332"/>
                </a:lnTo>
                <a:lnTo>
                  <a:pt x="6462346" y="116418"/>
                </a:lnTo>
                <a:lnTo>
                  <a:pt x="6453197" y="71102"/>
                </a:lnTo>
                <a:lnTo>
                  <a:pt x="6428248" y="34097"/>
                </a:lnTo>
                <a:lnTo>
                  <a:pt x="6391243" y="9148"/>
                </a:lnTo>
                <a:lnTo>
                  <a:pt x="6345927" y="0"/>
                </a:lnTo>
                <a:close/>
              </a:path>
            </a:pathLst>
          </a:custGeom>
          <a:solidFill>
            <a:srgbClr val="C8D7E6"/>
          </a:solidFill>
        </p:spPr>
        <p:txBody>
          <a:bodyPr wrap="square" lIns="0" tIns="0" rIns="0" bIns="0" rtlCol="0"/>
          <a:lstStyle/>
          <a:p>
            <a:endParaRPr/>
          </a:p>
        </p:txBody>
      </p:sp>
      <p:sp>
        <p:nvSpPr>
          <p:cNvPr id="20" name="bg object 20"/>
          <p:cNvSpPr/>
          <p:nvPr/>
        </p:nvSpPr>
        <p:spPr>
          <a:xfrm>
            <a:off x="1850903" y="2000183"/>
            <a:ext cx="6462395" cy="440690"/>
          </a:xfrm>
          <a:custGeom>
            <a:avLst/>
            <a:gdLst/>
            <a:ahLst/>
            <a:cxnLst/>
            <a:rect l="l" t="t" r="r" b="b"/>
            <a:pathLst>
              <a:path w="6462395" h="440689">
                <a:moveTo>
                  <a:pt x="6345927" y="0"/>
                </a:moveTo>
                <a:lnTo>
                  <a:pt x="0" y="0"/>
                </a:lnTo>
                <a:lnTo>
                  <a:pt x="0" y="440332"/>
                </a:lnTo>
                <a:lnTo>
                  <a:pt x="6462345" y="440332"/>
                </a:lnTo>
                <a:lnTo>
                  <a:pt x="6462345" y="421186"/>
                </a:lnTo>
                <a:lnTo>
                  <a:pt x="19145" y="421186"/>
                </a:lnTo>
                <a:lnTo>
                  <a:pt x="19145" y="19145"/>
                </a:lnTo>
                <a:lnTo>
                  <a:pt x="6406071" y="19145"/>
                </a:lnTo>
                <a:lnTo>
                  <a:pt x="6391243" y="9148"/>
                </a:lnTo>
                <a:lnTo>
                  <a:pt x="6345927" y="0"/>
                </a:lnTo>
                <a:close/>
              </a:path>
              <a:path w="6462395" h="440689">
                <a:moveTo>
                  <a:pt x="6406071" y="19145"/>
                </a:moveTo>
                <a:lnTo>
                  <a:pt x="6345927" y="19145"/>
                </a:lnTo>
                <a:lnTo>
                  <a:pt x="6383753" y="26802"/>
                </a:lnTo>
                <a:lnTo>
                  <a:pt x="6414676" y="47668"/>
                </a:lnTo>
                <a:lnTo>
                  <a:pt x="6435543" y="78592"/>
                </a:lnTo>
                <a:lnTo>
                  <a:pt x="6443200" y="116418"/>
                </a:lnTo>
                <a:lnTo>
                  <a:pt x="6443200" y="421186"/>
                </a:lnTo>
                <a:lnTo>
                  <a:pt x="6462345" y="421186"/>
                </a:lnTo>
                <a:lnTo>
                  <a:pt x="6462345" y="116418"/>
                </a:lnTo>
                <a:lnTo>
                  <a:pt x="6453197" y="71102"/>
                </a:lnTo>
                <a:lnTo>
                  <a:pt x="6428248" y="34097"/>
                </a:lnTo>
                <a:lnTo>
                  <a:pt x="6406071" y="19145"/>
                </a:lnTo>
                <a:close/>
              </a:path>
            </a:pathLst>
          </a:custGeom>
          <a:solidFill>
            <a:srgbClr val="FFFFFF"/>
          </a:solidFill>
        </p:spPr>
        <p:txBody>
          <a:bodyPr wrap="square" lIns="0" tIns="0" rIns="0" bIns="0" rtlCol="0"/>
          <a:lstStyle/>
          <a:p>
            <a:endParaRPr/>
          </a:p>
        </p:txBody>
      </p:sp>
      <p:sp>
        <p:nvSpPr>
          <p:cNvPr id="21" name="bg object 21"/>
          <p:cNvSpPr/>
          <p:nvPr/>
        </p:nvSpPr>
        <p:spPr>
          <a:xfrm>
            <a:off x="312360" y="2009758"/>
            <a:ext cx="1529080" cy="421640"/>
          </a:xfrm>
          <a:custGeom>
            <a:avLst/>
            <a:gdLst/>
            <a:ahLst/>
            <a:cxnLst/>
            <a:rect l="l" t="t" r="r" b="b"/>
            <a:pathLst>
              <a:path w="1529080" h="421639">
                <a:moveTo>
                  <a:pt x="1528969" y="0"/>
                </a:moveTo>
                <a:lnTo>
                  <a:pt x="95370" y="0"/>
                </a:lnTo>
                <a:lnTo>
                  <a:pt x="58283" y="7506"/>
                </a:lnTo>
                <a:lnTo>
                  <a:pt x="27965" y="27965"/>
                </a:lnTo>
                <a:lnTo>
                  <a:pt x="7506" y="58283"/>
                </a:lnTo>
                <a:lnTo>
                  <a:pt x="0" y="95370"/>
                </a:lnTo>
                <a:lnTo>
                  <a:pt x="0" y="421186"/>
                </a:lnTo>
                <a:lnTo>
                  <a:pt x="1528969" y="421186"/>
                </a:lnTo>
                <a:lnTo>
                  <a:pt x="1528969" y="0"/>
                </a:lnTo>
                <a:close/>
              </a:path>
            </a:pathLst>
          </a:custGeom>
          <a:solidFill>
            <a:srgbClr val="0096D9"/>
          </a:solidFill>
        </p:spPr>
        <p:txBody>
          <a:bodyPr wrap="square" lIns="0" tIns="0" rIns="0" bIns="0" rtlCol="0"/>
          <a:lstStyle/>
          <a:p>
            <a:endParaRPr/>
          </a:p>
        </p:txBody>
      </p:sp>
      <p:sp>
        <p:nvSpPr>
          <p:cNvPr id="22" name="bg object 22"/>
          <p:cNvSpPr/>
          <p:nvPr/>
        </p:nvSpPr>
        <p:spPr>
          <a:xfrm>
            <a:off x="302787" y="2000183"/>
            <a:ext cx="1548130" cy="440690"/>
          </a:xfrm>
          <a:custGeom>
            <a:avLst/>
            <a:gdLst/>
            <a:ahLst/>
            <a:cxnLst/>
            <a:rect l="l" t="t" r="r" b="b"/>
            <a:pathLst>
              <a:path w="1548130" h="440689">
                <a:moveTo>
                  <a:pt x="1548115" y="0"/>
                </a:moveTo>
                <a:lnTo>
                  <a:pt x="104945" y="0"/>
                </a:lnTo>
                <a:lnTo>
                  <a:pt x="64095" y="8246"/>
                </a:lnTo>
                <a:lnTo>
                  <a:pt x="30737" y="30737"/>
                </a:lnTo>
                <a:lnTo>
                  <a:pt x="8246" y="64095"/>
                </a:lnTo>
                <a:lnTo>
                  <a:pt x="0" y="104945"/>
                </a:lnTo>
                <a:lnTo>
                  <a:pt x="0" y="440332"/>
                </a:lnTo>
                <a:lnTo>
                  <a:pt x="1548115" y="440332"/>
                </a:lnTo>
                <a:lnTo>
                  <a:pt x="1548115" y="421186"/>
                </a:lnTo>
                <a:lnTo>
                  <a:pt x="19145" y="421186"/>
                </a:lnTo>
                <a:lnTo>
                  <a:pt x="19145" y="104945"/>
                </a:lnTo>
                <a:lnTo>
                  <a:pt x="25899" y="71580"/>
                </a:lnTo>
                <a:lnTo>
                  <a:pt x="44304" y="44304"/>
                </a:lnTo>
                <a:lnTo>
                  <a:pt x="71580" y="25899"/>
                </a:lnTo>
                <a:lnTo>
                  <a:pt x="104945" y="19145"/>
                </a:lnTo>
                <a:lnTo>
                  <a:pt x="1548115" y="19145"/>
                </a:lnTo>
                <a:lnTo>
                  <a:pt x="1548115" y="0"/>
                </a:lnTo>
                <a:close/>
              </a:path>
              <a:path w="1548130" h="440689">
                <a:moveTo>
                  <a:pt x="1548115" y="19145"/>
                </a:moveTo>
                <a:lnTo>
                  <a:pt x="1528969" y="19145"/>
                </a:lnTo>
                <a:lnTo>
                  <a:pt x="1528969" y="421186"/>
                </a:lnTo>
                <a:lnTo>
                  <a:pt x="1548115" y="421186"/>
                </a:lnTo>
                <a:lnTo>
                  <a:pt x="1548115" y="19145"/>
                </a:lnTo>
                <a:close/>
              </a:path>
            </a:pathLst>
          </a:custGeom>
          <a:solidFill>
            <a:srgbClr val="FFFFFF"/>
          </a:solidFill>
        </p:spPr>
        <p:txBody>
          <a:bodyPr wrap="square" lIns="0" tIns="0" rIns="0" bIns="0" rtlCol="0"/>
          <a:lstStyle/>
          <a:p>
            <a:endParaRPr/>
          </a:p>
        </p:txBody>
      </p:sp>
      <p:sp>
        <p:nvSpPr>
          <p:cNvPr id="2" name="Holder 2"/>
          <p:cNvSpPr>
            <a:spLocks noGrp="1"/>
          </p:cNvSpPr>
          <p:nvPr>
            <p:ph type="title"/>
          </p:nvPr>
        </p:nvSpPr>
        <p:spPr>
          <a:xfrm>
            <a:off x="430847" y="804164"/>
            <a:ext cx="7755255" cy="3216656"/>
          </a:xfrm>
          <a:prstGeom prst="rect">
            <a:avLst/>
          </a:prstGeom>
        </p:spPr>
        <p:txBody>
          <a:bodyPr wrap="square" lIns="0" tIns="0" rIns="0" bIns="0">
            <a:spAutoFit/>
          </a:bodyPr>
          <a:lstStyle>
            <a:lvl1pPr>
              <a:defRPr/>
            </a:lvl1pPr>
          </a:lstStyle>
          <a:p>
            <a:endParaRPr/>
          </a:p>
        </p:txBody>
      </p:sp>
      <p:sp>
        <p:nvSpPr>
          <p:cNvPr id="3" name="Holder 3"/>
          <p:cNvSpPr>
            <a:spLocks noGrp="1"/>
          </p:cNvSpPr>
          <p:nvPr>
            <p:ph type="body" idx="1"/>
          </p:nvPr>
        </p:nvSpPr>
        <p:spPr>
          <a:xfrm>
            <a:off x="430847" y="4623943"/>
            <a:ext cx="7755255" cy="13268707"/>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2929763" y="18696814"/>
            <a:ext cx="2757424" cy="1005205"/>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430847" y="18696814"/>
            <a:ext cx="1981898" cy="1005205"/>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6/25/25</a:t>
            </a:fld>
            <a:endParaRPr lang="en-US"/>
          </a:p>
        </p:txBody>
      </p:sp>
      <p:sp>
        <p:nvSpPr>
          <p:cNvPr id="6" name="Holder 6"/>
          <p:cNvSpPr>
            <a:spLocks noGrp="1"/>
          </p:cNvSpPr>
          <p:nvPr>
            <p:ph type="sldNum" sz="quarter" idx="7"/>
          </p:nvPr>
        </p:nvSpPr>
        <p:spPr>
          <a:xfrm>
            <a:off x="6204204" y="18696814"/>
            <a:ext cx="1981898" cy="1005205"/>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image" Target="../media/image14.png"/><Relationship Id="rId18" Type="http://schemas.openxmlformats.org/officeDocument/2006/relationships/image" Target="../media/image19.jpg"/><Relationship Id="rId26" Type="http://schemas.openxmlformats.org/officeDocument/2006/relationships/image" Target="../media/image27.jpg"/><Relationship Id="rId39" Type="http://schemas.microsoft.com/office/2014/relationships/chartEx" Target="../charts/chartEx3.xml"/><Relationship Id="rId21" Type="http://schemas.openxmlformats.org/officeDocument/2006/relationships/image" Target="../media/image22.jpg"/><Relationship Id="rId34" Type="http://schemas.openxmlformats.org/officeDocument/2006/relationships/image" Target="../media/image35.jpg"/><Relationship Id="rId42" Type="http://schemas.openxmlformats.org/officeDocument/2006/relationships/image" Target="../media/image39.png"/><Relationship Id="rId7" Type="http://schemas.openxmlformats.org/officeDocument/2006/relationships/image" Target="../media/image8.png"/><Relationship Id="rId2" Type="http://schemas.openxmlformats.org/officeDocument/2006/relationships/image" Target="../media/image3.png"/><Relationship Id="rId16" Type="http://schemas.openxmlformats.org/officeDocument/2006/relationships/image" Target="../media/image17.png"/><Relationship Id="rId20" Type="http://schemas.openxmlformats.org/officeDocument/2006/relationships/image" Target="../media/image21.jpg"/><Relationship Id="rId29" Type="http://schemas.openxmlformats.org/officeDocument/2006/relationships/image" Target="../media/image30.png"/><Relationship Id="rId41" Type="http://schemas.microsoft.com/office/2014/relationships/chartEx" Target="../charts/chartEx4.xml"/><Relationship Id="rId1" Type="http://schemas.openxmlformats.org/officeDocument/2006/relationships/slideLayout" Target="../slideLayouts/slideLayout5.xml"/><Relationship Id="rId6" Type="http://schemas.openxmlformats.org/officeDocument/2006/relationships/image" Target="../media/image7.png"/><Relationship Id="rId11" Type="http://schemas.openxmlformats.org/officeDocument/2006/relationships/image" Target="../media/image12.png"/><Relationship Id="rId24" Type="http://schemas.openxmlformats.org/officeDocument/2006/relationships/image" Target="../media/image25.jpg"/><Relationship Id="rId32" Type="http://schemas.openxmlformats.org/officeDocument/2006/relationships/image" Target="../media/image33.png"/><Relationship Id="rId37" Type="http://schemas.microsoft.com/office/2014/relationships/chartEx" Target="../charts/chartEx2.xml"/><Relationship Id="rId40" Type="http://schemas.openxmlformats.org/officeDocument/2006/relationships/image" Target="../media/image38.png"/><Relationship Id="rId5" Type="http://schemas.openxmlformats.org/officeDocument/2006/relationships/image" Target="../media/image6.png"/><Relationship Id="rId15" Type="http://schemas.openxmlformats.org/officeDocument/2006/relationships/image" Target="../media/image16.png"/><Relationship Id="rId23" Type="http://schemas.openxmlformats.org/officeDocument/2006/relationships/image" Target="../media/image24.jpg"/><Relationship Id="rId28" Type="http://schemas.openxmlformats.org/officeDocument/2006/relationships/image" Target="../media/image29.jpg"/><Relationship Id="rId36" Type="http://schemas.openxmlformats.org/officeDocument/2006/relationships/image" Target="../media/image36.png"/><Relationship Id="rId10" Type="http://schemas.openxmlformats.org/officeDocument/2006/relationships/image" Target="../media/image11.png"/><Relationship Id="rId19" Type="http://schemas.openxmlformats.org/officeDocument/2006/relationships/image" Target="../media/image20.jpg"/><Relationship Id="rId31" Type="http://schemas.openxmlformats.org/officeDocument/2006/relationships/image" Target="../media/image32.png"/><Relationship Id="rId44" Type="http://schemas.openxmlformats.org/officeDocument/2006/relationships/image" Target="../media/image40.png"/><Relationship Id="rId4" Type="http://schemas.openxmlformats.org/officeDocument/2006/relationships/image" Target="../media/image5.png"/><Relationship Id="rId9" Type="http://schemas.openxmlformats.org/officeDocument/2006/relationships/image" Target="../media/image10.jpg"/><Relationship Id="rId14" Type="http://schemas.openxmlformats.org/officeDocument/2006/relationships/image" Target="../media/image15.png"/><Relationship Id="rId22" Type="http://schemas.openxmlformats.org/officeDocument/2006/relationships/image" Target="../media/image23.png"/><Relationship Id="rId27" Type="http://schemas.openxmlformats.org/officeDocument/2006/relationships/image" Target="../media/image28.png"/><Relationship Id="rId30" Type="http://schemas.openxmlformats.org/officeDocument/2006/relationships/image" Target="../media/image31.png"/><Relationship Id="rId35" Type="http://schemas.microsoft.com/office/2014/relationships/chartEx" Target="../charts/chartEx1.xml"/><Relationship Id="rId43" Type="http://schemas.microsoft.com/office/2014/relationships/chartEx" Target="../charts/chartEx5.xml"/><Relationship Id="rId8" Type="http://schemas.openxmlformats.org/officeDocument/2006/relationships/image" Target="../media/image9.png"/><Relationship Id="rId3" Type="http://schemas.openxmlformats.org/officeDocument/2006/relationships/image" Target="../media/image4.png"/><Relationship Id="rId12" Type="http://schemas.openxmlformats.org/officeDocument/2006/relationships/image" Target="../media/image13.jpg"/><Relationship Id="rId17" Type="http://schemas.openxmlformats.org/officeDocument/2006/relationships/image" Target="../media/image18.jpg"/><Relationship Id="rId25" Type="http://schemas.openxmlformats.org/officeDocument/2006/relationships/image" Target="../media/image26.jpg"/><Relationship Id="rId33" Type="http://schemas.openxmlformats.org/officeDocument/2006/relationships/image" Target="../media/image34.png"/><Relationship Id="rId38"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616515" y="2100127"/>
            <a:ext cx="936625" cy="273050"/>
          </a:xfrm>
          <a:prstGeom prst="rect">
            <a:avLst/>
          </a:prstGeom>
        </p:spPr>
        <p:txBody>
          <a:bodyPr vert="horz" wrap="square" lIns="0" tIns="15240" rIns="0" bIns="0" rtlCol="0">
            <a:spAutoFit/>
          </a:bodyPr>
          <a:lstStyle/>
          <a:p>
            <a:pPr marL="12700">
              <a:lnSpc>
                <a:spcPct val="100000"/>
              </a:lnSpc>
              <a:spcBef>
                <a:spcPts val="120"/>
              </a:spcBef>
            </a:pPr>
            <a:r>
              <a:rPr sz="1600" b="1" spc="170" dirty="0">
                <a:solidFill>
                  <a:srgbClr val="FFF68D"/>
                </a:solidFill>
                <a:latin typeface="Yu Gothic"/>
                <a:cs typeface="Yu Gothic"/>
              </a:rPr>
              <a:t>研究背景</a:t>
            </a:r>
            <a:endParaRPr sz="1600">
              <a:latin typeface="Yu Gothic"/>
              <a:cs typeface="Yu Gothic"/>
            </a:endParaRPr>
          </a:p>
        </p:txBody>
      </p:sp>
      <p:sp>
        <p:nvSpPr>
          <p:cNvPr id="3" name="object 3"/>
          <p:cNvSpPr txBox="1"/>
          <p:nvPr/>
        </p:nvSpPr>
        <p:spPr>
          <a:xfrm>
            <a:off x="2013565" y="2091087"/>
            <a:ext cx="5820410" cy="257810"/>
          </a:xfrm>
          <a:prstGeom prst="rect">
            <a:avLst/>
          </a:prstGeom>
        </p:spPr>
        <p:txBody>
          <a:bodyPr vert="horz" wrap="square" lIns="0" tIns="15240" rIns="0" bIns="0" rtlCol="0">
            <a:spAutoFit/>
          </a:bodyPr>
          <a:lstStyle/>
          <a:p>
            <a:pPr marL="12700">
              <a:lnSpc>
                <a:spcPct val="100000"/>
              </a:lnSpc>
              <a:spcBef>
                <a:spcPts val="120"/>
              </a:spcBef>
            </a:pPr>
            <a:r>
              <a:rPr sz="1500" b="1" spc="-100" dirty="0">
                <a:solidFill>
                  <a:srgbClr val="007CC3"/>
                </a:solidFill>
                <a:latin typeface="Yu Gothic"/>
                <a:cs typeface="Yu Gothic"/>
              </a:rPr>
              <a:t>高齢者の栄養障害・従来の歯科治療の限界・食支援栄養評価の必要性</a:t>
            </a:r>
            <a:endParaRPr sz="1500">
              <a:latin typeface="Yu Gothic"/>
              <a:cs typeface="Yu Gothic"/>
            </a:endParaRPr>
          </a:p>
        </p:txBody>
      </p:sp>
      <p:sp>
        <p:nvSpPr>
          <p:cNvPr id="4" name="object 4"/>
          <p:cNvSpPr txBox="1"/>
          <p:nvPr/>
        </p:nvSpPr>
        <p:spPr>
          <a:xfrm>
            <a:off x="517423" y="2529933"/>
            <a:ext cx="7439025" cy="802640"/>
          </a:xfrm>
          <a:prstGeom prst="rect">
            <a:avLst/>
          </a:prstGeom>
        </p:spPr>
        <p:txBody>
          <a:bodyPr vert="horz" wrap="square" lIns="0" tIns="60960" rIns="0" bIns="0" rtlCol="0">
            <a:spAutoFit/>
          </a:bodyPr>
          <a:lstStyle/>
          <a:p>
            <a:pPr marL="22860">
              <a:lnSpc>
                <a:spcPct val="100000"/>
              </a:lnSpc>
              <a:spcBef>
                <a:spcPts val="480"/>
              </a:spcBef>
            </a:pPr>
            <a:r>
              <a:rPr sz="700" b="1" spc="-10" dirty="0">
                <a:solidFill>
                  <a:srgbClr val="231F20"/>
                </a:solidFill>
                <a:latin typeface="Yu Gothic Light"/>
                <a:cs typeface="Yu Gothic Light"/>
              </a:rPr>
              <a:t>高齢者の</a:t>
            </a:r>
            <a:r>
              <a:rPr sz="700" b="1" dirty="0">
                <a:solidFill>
                  <a:srgbClr val="231F20"/>
                </a:solidFill>
                <a:latin typeface="Yu Gothic Light"/>
                <a:cs typeface="Yu Gothic Light"/>
              </a:rPr>
              <a:t>QOL</a:t>
            </a:r>
            <a:r>
              <a:rPr sz="700" b="1" spc="-30" dirty="0">
                <a:solidFill>
                  <a:srgbClr val="231F20"/>
                </a:solidFill>
                <a:latin typeface="Yu Gothic Light"/>
                <a:cs typeface="Yu Gothic Light"/>
              </a:rPr>
              <a:t>維持や健康寿命の延伸において</a:t>
            </a:r>
            <a:r>
              <a:rPr sz="700" b="1" spc="-105" dirty="0">
                <a:solidFill>
                  <a:srgbClr val="231F20"/>
                </a:solidFill>
                <a:latin typeface="Yu Gothic Light"/>
                <a:cs typeface="Yu Gothic Light"/>
              </a:rPr>
              <a:t>、「口から食べること」は極めて重要である。</a:t>
            </a:r>
            <a:endParaRPr sz="700" b="1" dirty="0">
              <a:latin typeface="Yu Gothic Light"/>
              <a:cs typeface="Yu Gothic Light"/>
            </a:endParaRPr>
          </a:p>
          <a:p>
            <a:pPr marL="12700" marR="43815" indent="3175" algn="just">
              <a:lnSpc>
                <a:spcPct val="145700"/>
              </a:lnSpc>
            </a:pPr>
            <a:r>
              <a:rPr sz="700" b="1" spc="-105" dirty="0">
                <a:solidFill>
                  <a:srgbClr val="231F20"/>
                </a:solidFill>
                <a:latin typeface="Yu Gothic Light"/>
                <a:cs typeface="Yu Gothic Light"/>
              </a:rPr>
              <a:t>しかし、これまでの歯科医療、とりわけ補綴治療は「欠損回復</a:t>
            </a:r>
            <a:r>
              <a:rPr sz="700" b="1" spc="-120" dirty="0">
                <a:solidFill>
                  <a:srgbClr val="231F20"/>
                </a:solidFill>
                <a:latin typeface="Yu Gothic Light"/>
                <a:cs typeface="Yu Gothic Light"/>
              </a:rPr>
              <a:t>」「</a:t>
            </a:r>
            <a:r>
              <a:rPr sz="700" b="1" spc="-120" dirty="0" err="1">
                <a:solidFill>
                  <a:srgbClr val="231F20"/>
                </a:solidFill>
                <a:latin typeface="Yu Gothic Light"/>
                <a:cs typeface="Yu Gothic Light"/>
              </a:rPr>
              <a:t>審美回復」に主眼が置かれており、体組成</a:t>
            </a:r>
            <a:r>
              <a:rPr sz="700" b="1" spc="-15" dirty="0" err="1">
                <a:solidFill>
                  <a:srgbClr val="231F20"/>
                </a:solidFill>
                <a:latin typeface="Yu Gothic Light"/>
                <a:cs typeface="Yu Gothic Light"/>
              </a:rPr>
              <a:t>（</a:t>
            </a:r>
            <a:r>
              <a:rPr sz="700" b="1" spc="-60" dirty="0" err="1">
                <a:solidFill>
                  <a:srgbClr val="231F20"/>
                </a:solidFill>
                <a:latin typeface="Yu Gothic Light"/>
                <a:cs typeface="Yu Gothic Light"/>
              </a:rPr>
              <a:t>筋肉量・筋力</a:t>
            </a:r>
            <a:r>
              <a:rPr sz="700" b="1" spc="-345" dirty="0" err="1">
                <a:solidFill>
                  <a:srgbClr val="231F20"/>
                </a:solidFill>
                <a:latin typeface="Yu Gothic Light"/>
                <a:cs typeface="Yu Gothic Light"/>
              </a:rPr>
              <a:t>）</a:t>
            </a:r>
            <a:r>
              <a:rPr sz="700" b="1" spc="-45" dirty="0" err="1">
                <a:solidFill>
                  <a:srgbClr val="231F20"/>
                </a:solidFill>
                <a:latin typeface="Yu Gothic Light"/>
                <a:cs typeface="Yu Gothic Light"/>
              </a:rPr>
              <a:t>や栄養状態に及ぼす効果の検証は臨床の中でもあまり行われていなか</a:t>
            </a:r>
            <a:endParaRPr lang="en-US" sz="700" b="1" spc="-45" dirty="0">
              <a:solidFill>
                <a:srgbClr val="231F20"/>
              </a:solidFill>
              <a:latin typeface="Yu Gothic Light"/>
              <a:cs typeface="Yu Gothic Light"/>
            </a:endParaRPr>
          </a:p>
          <a:p>
            <a:pPr marL="12700" marR="43815" indent="3175" algn="just">
              <a:lnSpc>
                <a:spcPct val="145700"/>
              </a:lnSpc>
            </a:pPr>
            <a:r>
              <a:rPr sz="700" b="1" spc="-45" dirty="0">
                <a:solidFill>
                  <a:srgbClr val="231F20"/>
                </a:solidFill>
                <a:latin typeface="Yu Gothic Light"/>
                <a:cs typeface="Yu Gothic Light"/>
              </a:rPr>
              <a:t>っ</a:t>
            </a:r>
            <a:r>
              <a:rPr sz="700" b="1" spc="-75" dirty="0">
                <a:solidFill>
                  <a:srgbClr val="231F20"/>
                </a:solidFill>
                <a:latin typeface="Yu Gothic Light"/>
                <a:cs typeface="Yu Gothic Light"/>
              </a:rPr>
              <a:t>た。補綴装着患者の寿命がそうでない者よりも長いとの報告１</a:t>
            </a:r>
            <a:r>
              <a:rPr sz="700" b="1" spc="-210" dirty="0">
                <a:solidFill>
                  <a:srgbClr val="231F20"/>
                </a:solidFill>
                <a:latin typeface="Yu Gothic Light"/>
                <a:cs typeface="Yu Gothic Light"/>
              </a:rPr>
              <a:t>）</a:t>
            </a:r>
            <a:r>
              <a:rPr sz="700" b="1" spc="-20" dirty="0">
                <a:solidFill>
                  <a:srgbClr val="231F20"/>
                </a:solidFill>
                <a:latin typeface="Yu Gothic Light"/>
                <a:cs typeface="Yu Gothic Light"/>
              </a:rPr>
              <a:t>もあるが我々地域の診療所で</a:t>
            </a:r>
            <a:r>
              <a:rPr sz="700" b="1" spc="30" dirty="0">
                <a:solidFill>
                  <a:srgbClr val="231F20"/>
                </a:solidFill>
                <a:latin typeface="Yu Gothic Light"/>
                <a:cs typeface="Yu Gothic Light"/>
              </a:rPr>
              <a:t>n</a:t>
            </a:r>
            <a:r>
              <a:rPr sz="700" b="1" spc="-80" dirty="0">
                <a:solidFill>
                  <a:srgbClr val="231F20"/>
                </a:solidFill>
                <a:latin typeface="Yu Gothic Light"/>
                <a:cs typeface="Yu Gothic Light"/>
              </a:rPr>
              <a:t>数１との向き合う日々であり、実臨床の中では栄養の回復が伴わない者も存在する。補綴による</a:t>
            </a:r>
            <a:endParaRPr lang="en-US" sz="700" b="1" spc="-80" dirty="0">
              <a:solidFill>
                <a:srgbClr val="231F20"/>
              </a:solidFill>
              <a:latin typeface="Yu Gothic Light"/>
              <a:cs typeface="Yu Gothic Light"/>
            </a:endParaRPr>
          </a:p>
          <a:p>
            <a:pPr marL="12700" marR="43815" indent="3175" algn="just">
              <a:lnSpc>
                <a:spcPct val="145700"/>
              </a:lnSpc>
            </a:pPr>
            <a:r>
              <a:rPr sz="700" b="1" spc="-80" dirty="0">
                <a:solidFill>
                  <a:srgbClr val="231F20"/>
                </a:solidFill>
                <a:latin typeface="Yu Gothic Light"/>
                <a:cs typeface="Yu Gothic Light"/>
              </a:rPr>
              <a:t>栄</a:t>
            </a:r>
            <a:r>
              <a:rPr sz="700" b="1" spc="-95" dirty="0">
                <a:solidFill>
                  <a:srgbClr val="231F20"/>
                </a:solidFill>
                <a:latin typeface="Yu Gothic Light"/>
                <a:cs typeface="Yu Gothic Light"/>
              </a:rPr>
              <a:t>養機能の回復は摂食行動が伴わなうことが両輪であり、伴わなければ筋肉量は維持できず、サルコペニア・低栄養へと進行するリスクがある。</a:t>
            </a:r>
            <a:endParaRPr sz="700" b="1" dirty="0">
              <a:latin typeface="Yu Gothic Light"/>
              <a:cs typeface="Yu Gothic Light"/>
            </a:endParaRPr>
          </a:p>
          <a:p>
            <a:pPr marL="16510">
              <a:lnSpc>
                <a:spcPct val="100000"/>
              </a:lnSpc>
              <a:spcBef>
                <a:spcPts val="380"/>
              </a:spcBef>
            </a:pPr>
            <a:r>
              <a:rPr sz="700" b="1" spc="-90" dirty="0">
                <a:solidFill>
                  <a:srgbClr val="231F20"/>
                </a:solidFill>
                <a:latin typeface="Yu Gothic Light"/>
                <a:cs typeface="Yu Gothic Light"/>
              </a:rPr>
              <a:t>これからの歯科医療には、補綴治療を含む歯科医療のアウトカムの一つの指標として栄養を評価する必要があり地域の診療所として地域の健康寿命の延伸につながるあるべき姿を再考する。</a:t>
            </a:r>
            <a:endParaRPr sz="700" b="1" dirty="0">
              <a:latin typeface="Yu Gothic Light"/>
              <a:cs typeface="Yu Gothic Light"/>
            </a:endParaRPr>
          </a:p>
        </p:txBody>
      </p:sp>
      <p:grpSp>
        <p:nvGrpSpPr>
          <p:cNvPr id="5" name="object 5"/>
          <p:cNvGrpSpPr/>
          <p:nvPr/>
        </p:nvGrpSpPr>
        <p:grpSpPr>
          <a:xfrm>
            <a:off x="257430" y="18488295"/>
            <a:ext cx="8093010" cy="1280592"/>
            <a:chOff x="275515" y="18589740"/>
            <a:chExt cx="8093010" cy="1280592"/>
          </a:xfrm>
        </p:grpSpPr>
        <p:sp>
          <p:nvSpPr>
            <p:cNvPr id="6" name="object 6"/>
            <p:cNvSpPr/>
            <p:nvPr/>
          </p:nvSpPr>
          <p:spPr>
            <a:xfrm>
              <a:off x="275515" y="19096901"/>
              <a:ext cx="8093010" cy="773431"/>
            </a:xfrm>
            <a:custGeom>
              <a:avLst/>
              <a:gdLst/>
              <a:ahLst/>
              <a:cxnLst/>
              <a:rect l="l" t="t" r="r" b="b"/>
              <a:pathLst>
                <a:path w="8010525" h="1303655">
                  <a:moveTo>
                    <a:pt x="7899720" y="0"/>
                  </a:moveTo>
                  <a:lnTo>
                    <a:pt x="110744" y="0"/>
                  </a:lnTo>
                  <a:lnTo>
                    <a:pt x="67637" y="8702"/>
                  </a:lnTo>
                  <a:lnTo>
                    <a:pt x="32436" y="32436"/>
                  </a:lnTo>
                  <a:lnTo>
                    <a:pt x="8702" y="67637"/>
                  </a:lnTo>
                  <a:lnTo>
                    <a:pt x="0" y="110744"/>
                  </a:lnTo>
                  <a:lnTo>
                    <a:pt x="0" y="1192870"/>
                  </a:lnTo>
                  <a:lnTo>
                    <a:pt x="8702" y="1235976"/>
                  </a:lnTo>
                  <a:lnTo>
                    <a:pt x="32436" y="1271178"/>
                  </a:lnTo>
                  <a:lnTo>
                    <a:pt x="67637" y="1294911"/>
                  </a:lnTo>
                  <a:lnTo>
                    <a:pt x="110744" y="1303614"/>
                  </a:lnTo>
                  <a:lnTo>
                    <a:pt x="7899720" y="1303614"/>
                  </a:lnTo>
                  <a:lnTo>
                    <a:pt x="7942827" y="1294911"/>
                  </a:lnTo>
                  <a:lnTo>
                    <a:pt x="7978028" y="1271178"/>
                  </a:lnTo>
                  <a:lnTo>
                    <a:pt x="8001761" y="1235976"/>
                  </a:lnTo>
                  <a:lnTo>
                    <a:pt x="8010464" y="1192870"/>
                  </a:lnTo>
                  <a:lnTo>
                    <a:pt x="8010464" y="110744"/>
                  </a:lnTo>
                  <a:lnTo>
                    <a:pt x="8001761" y="67637"/>
                  </a:lnTo>
                  <a:lnTo>
                    <a:pt x="7978028" y="32436"/>
                  </a:lnTo>
                  <a:lnTo>
                    <a:pt x="7942827" y="8702"/>
                  </a:lnTo>
                  <a:lnTo>
                    <a:pt x="7899720" y="0"/>
                  </a:lnTo>
                  <a:close/>
                </a:path>
              </a:pathLst>
            </a:custGeom>
            <a:solidFill>
              <a:srgbClr val="FFFFFF"/>
            </a:solidFill>
          </p:spPr>
          <p:txBody>
            <a:bodyPr wrap="square" lIns="0" tIns="0" rIns="0" bIns="0" rtlCol="0"/>
            <a:lstStyle/>
            <a:p>
              <a:pPr marL="12700" marR="5080" indent="1270">
                <a:lnSpc>
                  <a:spcPct val="108300"/>
                </a:lnSpc>
                <a:spcBef>
                  <a:spcPts val="40"/>
                </a:spcBef>
              </a:pPr>
              <a:r>
                <a:rPr lang="ja-JP" altLang="en-US" sz="900" b="1" spc="-95">
                  <a:solidFill>
                    <a:srgbClr val="231F20"/>
                  </a:solidFill>
                  <a:latin typeface="Yu Gothic Light"/>
                  <a:cs typeface="Yu Gothic Light"/>
                </a:rPr>
                <a:t>超高齢社会においては、義歯治療の目的をもう一度見つめ直す必要がある。従来のように「義歯を新製すること」や「吸着、適合性、咬合」で評価を終えるのでなく、その先にある</a:t>
              </a:r>
              <a:r>
                <a:rPr lang="ja-JP" altLang="en-US" sz="900" b="1" spc="-95">
                  <a:solidFill>
                    <a:srgbClr val="FF0000"/>
                  </a:solidFill>
                  <a:latin typeface="Yu Gothic Light"/>
                  <a:cs typeface="Yu Gothic Light"/>
                </a:rPr>
                <a:t>口腔機能の回復にとどまらず、栄養状態の評価と改善を視野に入れた包括的な視点が求められる</a:t>
              </a:r>
              <a:r>
                <a:rPr lang="ja-JP" altLang="en-US" sz="900" b="1" spc="-95">
                  <a:solidFill>
                    <a:srgbClr val="231F20"/>
                  </a:solidFill>
                  <a:latin typeface="Yu Gothic Light"/>
                  <a:cs typeface="Yu Gothic Light"/>
                </a:rPr>
                <a:t>。</a:t>
              </a:r>
            </a:p>
            <a:p>
              <a:pPr marL="12700" marR="5080" indent="1270">
                <a:lnSpc>
                  <a:spcPct val="108300"/>
                </a:lnSpc>
                <a:spcBef>
                  <a:spcPts val="40"/>
                </a:spcBef>
              </a:pPr>
              <a:r>
                <a:rPr lang="ja-JP" altLang="en-US" sz="900" b="1"/>
                <a:t>すなわち、義歯の評価基準に「食事量」や「栄養状態」が改善されたかといったアウトカムを加えるべきである。 義歯は単なる口腔内装置ではなく、</a:t>
              </a:r>
              <a:r>
                <a:rPr lang="ja-JP" altLang="en-US" sz="900" b="1">
                  <a:solidFill>
                    <a:srgbClr val="FF0000"/>
                  </a:solidFill>
                </a:rPr>
                <a:t>全身の健康と生活の質を支えるための医療インフラ</a:t>
              </a:r>
              <a:r>
                <a:rPr lang="ja-JP" altLang="en-US" sz="900" b="1"/>
                <a:t>である。今後は、歯科と栄養の密接な連携を前提とした診療体制の構築が不可欠であり、多職種協働による新たな義歯治療の枠組みが、地域における高齢者の健康寿命延伸に大きく寄与すると考えられる。</a:t>
              </a:r>
              <a:endParaRPr lang="ja-JP" altLang="en-US" sz="900" b="1">
                <a:latin typeface="Yu Gothic Light"/>
                <a:cs typeface="Yu Gothic Light"/>
              </a:endParaRPr>
            </a:p>
            <a:p>
              <a:endParaRPr dirty="0"/>
            </a:p>
          </p:txBody>
        </p:sp>
        <p:sp>
          <p:nvSpPr>
            <p:cNvPr id="7" name="object 7"/>
            <p:cNvSpPr/>
            <p:nvPr/>
          </p:nvSpPr>
          <p:spPr>
            <a:xfrm>
              <a:off x="1805559" y="18589740"/>
              <a:ext cx="6462395" cy="440690"/>
            </a:xfrm>
            <a:custGeom>
              <a:avLst/>
              <a:gdLst/>
              <a:ahLst/>
              <a:cxnLst/>
              <a:rect l="l" t="t" r="r" b="b"/>
              <a:pathLst>
                <a:path w="6462395" h="440690">
                  <a:moveTo>
                    <a:pt x="6345927" y="0"/>
                  </a:moveTo>
                  <a:lnTo>
                    <a:pt x="0" y="0"/>
                  </a:lnTo>
                  <a:lnTo>
                    <a:pt x="0" y="440332"/>
                  </a:lnTo>
                  <a:lnTo>
                    <a:pt x="6462346" y="440332"/>
                  </a:lnTo>
                  <a:lnTo>
                    <a:pt x="6462346" y="116418"/>
                  </a:lnTo>
                  <a:lnTo>
                    <a:pt x="6453197" y="71102"/>
                  </a:lnTo>
                  <a:lnTo>
                    <a:pt x="6428248" y="34097"/>
                  </a:lnTo>
                  <a:lnTo>
                    <a:pt x="6391243" y="9148"/>
                  </a:lnTo>
                  <a:lnTo>
                    <a:pt x="6345927" y="0"/>
                  </a:lnTo>
                  <a:close/>
                </a:path>
              </a:pathLst>
            </a:custGeom>
            <a:solidFill>
              <a:srgbClr val="C8D7E6"/>
            </a:solidFill>
          </p:spPr>
          <p:txBody>
            <a:bodyPr wrap="square" lIns="0" tIns="0" rIns="0" bIns="0" rtlCol="0"/>
            <a:lstStyle/>
            <a:p>
              <a:endParaRPr/>
            </a:p>
          </p:txBody>
        </p:sp>
        <p:sp>
          <p:nvSpPr>
            <p:cNvPr id="8" name="object 8"/>
            <p:cNvSpPr/>
            <p:nvPr/>
          </p:nvSpPr>
          <p:spPr>
            <a:xfrm>
              <a:off x="1870812" y="18598357"/>
              <a:ext cx="6462395" cy="440690"/>
            </a:xfrm>
            <a:custGeom>
              <a:avLst/>
              <a:gdLst/>
              <a:ahLst/>
              <a:cxnLst/>
              <a:rect l="l" t="t" r="r" b="b"/>
              <a:pathLst>
                <a:path w="6462395" h="440690">
                  <a:moveTo>
                    <a:pt x="6345931" y="0"/>
                  </a:moveTo>
                  <a:lnTo>
                    <a:pt x="0" y="0"/>
                  </a:lnTo>
                  <a:lnTo>
                    <a:pt x="0" y="440332"/>
                  </a:lnTo>
                  <a:lnTo>
                    <a:pt x="6462349" y="440332"/>
                  </a:lnTo>
                  <a:lnTo>
                    <a:pt x="6462349" y="421183"/>
                  </a:lnTo>
                  <a:lnTo>
                    <a:pt x="19149" y="421183"/>
                  </a:lnTo>
                  <a:lnTo>
                    <a:pt x="19149" y="19145"/>
                  </a:lnTo>
                  <a:lnTo>
                    <a:pt x="6406074" y="19145"/>
                  </a:lnTo>
                  <a:lnTo>
                    <a:pt x="6391246" y="9148"/>
                  </a:lnTo>
                  <a:lnTo>
                    <a:pt x="6345931" y="0"/>
                  </a:lnTo>
                  <a:close/>
                </a:path>
                <a:path w="6462395" h="440690">
                  <a:moveTo>
                    <a:pt x="6406074" y="19145"/>
                  </a:moveTo>
                  <a:lnTo>
                    <a:pt x="6345931" y="19145"/>
                  </a:lnTo>
                  <a:lnTo>
                    <a:pt x="6383757" y="26801"/>
                  </a:lnTo>
                  <a:lnTo>
                    <a:pt x="6414680" y="47667"/>
                  </a:lnTo>
                  <a:lnTo>
                    <a:pt x="6435547" y="78590"/>
                  </a:lnTo>
                  <a:lnTo>
                    <a:pt x="6443203" y="116418"/>
                  </a:lnTo>
                  <a:lnTo>
                    <a:pt x="6443203" y="421183"/>
                  </a:lnTo>
                  <a:lnTo>
                    <a:pt x="6462349" y="421183"/>
                  </a:lnTo>
                  <a:lnTo>
                    <a:pt x="6462349" y="116418"/>
                  </a:lnTo>
                  <a:lnTo>
                    <a:pt x="6453200" y="71102"/>
                  </a:lnTo>
                  <a:lnTo>
                    <a:pt x="6428251" y="34097"/>
                  </a:lnTo>
                  <a:lnTo>
                    <a:pt x="6406074" y="19145"/>
                  </a:lnTo>
                  <a:close/>
                </a:path>
              </a:pathLst>
            </a:custGeom>
            <a:solidFill>
              <a:srgbClr val="FFFFFF"/>
            </a:solidFill>
          </p:spPr>
          <p:txBody>
            <a:bodyPr wrap="square" lIns="0" tIns="0" rIns="0" bIns="0" rtlCol="0"/>
            <a:lstStyle/>
            <a:p>
              <a:endParaRPr/>
            </a:p>
          </p:txBody>
        </p:sp>
        <p:sp>
          <p:nvSpPr>
            <p:cNvPr id="9" name="object 9"/>
            <p:cNvSpPr/>
            <p:nvPr/>
          </p:nvSpPr>
          <p:spPr>
            <a:xfrm>
              <a:off x="338372" y="18625861"/>
              <a:ext cx="1529080" cy="421640"/>
            </a:xfrm>
            <a:custGeom>
              <a:avLst/>
              <a:gdLst/>
              <a:ahLst/>
              <a:cxnLst/>
              <a:rect l="l" t="t" r="r" b="b"/>
              <a:pathLst>
                <a:path w="1529080" h="421640">
                  <a:moveTo>
                    <a:pt x="1528969" y="0"/>
                  </a:moveTo>
                  <a:lnTo>
                    <a:pt x="95370" y="0"/>
                  </a:lnTo>
                  <a:lnTo>
                    <a:pt x="58283" y="7506"/>
                  </a:lnTo>
                  <a:lnTo>
                    <a:pt x="27965" y="27965"/>
                  </a:lnTo>
                  <a:lnTo>
                    <a:pt x="7506" y="58283"/>
                  </a:lnTo>
                  <a:lnTo>
                    <a:pt x="0" y="95370"/>
                  </a:lnTo>
                  <a:lnTo>
                    <a:pt x="0" y="421186"/>
                  </a:lnTo>
                  <a:lnTo>
                    <a:pt x="1528969" y="421186"/>
                  </a:lnTo>
                  <a:lnTo>
                    <a:pt x="1528969" y="0"/>
                  </a:lnTo>
                  <a:close/>
                </a:path>
              </a:pathLst>
            </a:custGeom>
            <a:solidFill>
              <a:srgbClr val="0096D9"/>
            </a:solidFill>
          </p:spPr>
          <p:txBody>
            <a:bodyPr wrap="square" lIns="0" tIns="0" rIns="0" bIns="0" rtlCol="0"/>
            <a:lstStyle/>
            <a:p>
              <a:endParaRPr/>
            </a:p>
          </p:txBody>
        </p:sp>
        <p:sp>
          <p:nvSpPr>
            <p:cNvPr id="10" name="object 10"/>
            <p:cNvSpPr/>
            <p:nvPr/>
          </p:nvSpPr>
          <p:spPr>
            <a:xfrm>
              <a:off x="322699" y="18598357"/>
              <a:ext cx="1548130" cy="440690"/>
            </a:xfrm>
            <a:custGeom>
              <a:avLst/>
              <a:gdLst/>
              <a:ahLst/>
              <a:cxnLst/>
              <a:rect l="l" t="t" r="r" b="b"/>
              <a:pathLst>
                <a:path w="1548130" h="440690">
                  <a:moveTo>
                    <a:pt x="1548115" y="0"/>
                  </a:moveTo>
                  <a:lnTo>
                    <a:pt x="104945" y="0"/>
                  </a:lnTo>
                  <a:lnTo>
                    <a:pt x="64095" y="8246"/>
                  </a:lnTo>
                  <a:lnTo>
                    <a:pt x="30737" y="30737"/>
                  </a:lnTo>
                  <a:lnTo>
                    <a:pt x="8246" y="64095"/>
                  </a:lnTo>
                  <a:lnTo>
                    <a:pt x="0" y="104945"/>
                  </a:lnTo>
                  <a:lnTo>
                    <a:pt x="0" y="440332"/>
                  </a:lnTo>
                  <a:lnTo>
                    <a:pt x="1548115" y="440332"/>
                  </a:lnTo>
                  <a:lnTo>
                    <a:pt x="1548115" y="421183"/>
                  </a:lnTo>
                  <a:lnTo>
                    <a:pt x="19145" y="421183"/>
                  </a:lnTo>
                  <a:lnTo>
                    <a:pt x="19145" y="104945"/>
                  </a:lnTo>
                  <a:lnTo>
                    <a:pt x="25899" y="71580"/>
                  </a:lnTo>
                  <a:lnTo>
                    <a:pt x="44304" y="44304"/>
                  </a:lnTo>
                  <a:lnTo>
                    <a:pt x="71580" y="25899"/>
                  </a:lnTo>
                  <a:lnTo>
                    <a:pt x="104945" y="19145"/>
                  </a:lnTo>
                  <a:lnTo>
                    <a:pt x="1548115" y="19145"/>
                  </a:lnTo>
                  <a:lnTo>
                    <a:pt x="1548115" y="0"/>
                  </a:lnTo>
                  <a:close/>
                </a:path>
                <a:path w="1548130" h="440690">
                  <a:moveTo>
                    <a:pt x="1548115" y="19145"/>
                  </a:moveTo>
                  <a:lnTo>
                    <a:pt x="1528969" y="19145"/>
                  </a:lnTo>
                  <a:lnTo>
                    <a:pt x="1528969" y="421183"/>
                  </a:lnTo>
                  <a:lnTo>
                    <a:pt x="1548115" y="421183"/>
                  </a:lnTo>
                  <a:lnTo>
                    <a:pt x="1548115" y="19145"/>
                  </a:lnTo>
                  <a:close/>
                </a:path>
              </a:pathLst>
            </a:custGeom>
            <a:solidFill>
              <a:srgbClr val="FFFFFF"/>
            </a:solidFill>
          </p:spPr>
          <p:txBody>
            <a:bodyPr wrap="square" lIns="0" tIns="0" rIns="0" bIns="0" rtlCol="0"/>
            <a:lstStyle/>
            <a:p>
              <a:endParaRPr/>
            </a:p>
          </p:txBody>
        </p:sp>
      </p:grpSp>
      <p:sp>
        <p:nvSpPr>
          <p:cNvPr id="11" name="object 11"/>
          <p:cNvSpPr txBox="1"/>
          <p:nvPr/>
        </p:nvSpPr>
        <p:spPr>
          <a:xfrm>
            <a:off x="742817" y="18584491"/>
            <a:ext cx="560070" cy="315595"/>
          </a:xfrm>
          <a:prstGeom prst="rect">
            <a:avLst/>
          </a:prstGeom>
        </p:spPr>
        <p:txBody>
          <a:bodyPr vert="horz" wrap="square" lIns="0" tIns="12700" rIns="0" bIns="0" rtlCol="0">
            <a:spAutoFit/>
          </a:bodyPr>
          <a:lstStyle/>
          <a:p>
            <a:pPr marL="12700">
              <a:lnSpc>
                <a:spcPct val="100000"/>
              </a:lnSpc>
              <a:spcBef>
                <a:spcPts val="100"/>
              </a:spcBef>
            </a:pPr>
            <a:r>
              <a:rPr sz="1900" b="1" spc="175" dirty="0">
                <a:solidFill>
                  <a:srgbClr val="FFF68D"/>
                </a:solidFill>
                <a:latin typeface="Yu Gothic"/>
                <a:cs typeface="Yu Gothic"/>
              </a:rPr>
              <a:t>考察</a:t>
            </a:r>
            <a:endParaRPr sz="1900" dirty="0">
              <a:latin typeface="Yu Gothic"/>
              <a:cs typeface="Yu Gothic"/>
            </a:endParaRPr>
          </a:p>
        </p:txBody>
      </p:sp>
      <p:sp>
        <p:nvSpPr>
          <p:cNvPr id="12" name="object 12"/>
          <p:cNvSpPr txBox="1"/>
          <p:nvPr/>
        </p:nvSpPr>
        <p:spPr>
          <a:xfrm>
            <a:off x="1985383" y="18620313"/>
            <a:ext cx="6146165" cy="200025"/>
          </a:xfrm>
          <a:prstGeom prst="rect">
            <a:avLst/>
          </a:prstGeom>
        </p:spPr>
        <p:txBody>
          <a:bodyPr vert="horz" wrap="square" lIns="0" tIns="11430" rIns="0" bIns="0" rtlCol="0">
            <a:spAutoFit/>
          </a:bodyPr>
          <a:lstStyle/>
          <a:p>
            <a:pPr marL="12700">
              <a:lnSpc>
                <a:spcPct val="100000"/>
              </a:lnSpc>
              <a:spcBef>
                <a:spcPts val="90"/>
              </a:spcBef>
            </a:pPr>
            <a:r>
              <a:rPr sz="1150" b="1" spc="-175" dirty="0">
                <a:solidFill>
                  <a:srgbClr val="231F20"/>
                </a:solidFill>
                <a:latin typeface="Yu Gothic"/>
                <a:cs typeface="Yu Gothic"/>
              </a:rPr>
              <a:t>患者の健康に寄与する歯科治療のゴールは栄養状態の改善であることを組み込んだ治療計画の立案が大切</a:t>
            </a:r>
            <a:endParaRPr sz="1150" dirty="0">
              <a:latin typeface="Yu Gothic"/>
              <a:cs typeface="Yu Gothic"/>
            </a:endParaRPr>
          </a:p>
        </p:txBody>
      </p:sp>
      <p:sp>
        <p:nvSpPr>
          <p:cNvPr id="14" name="object 14"/>
          <p:cNvSpPr/>
          <p:nvPr/>
        </p:nvSpPr>
        <p:spPr>
          <a:xfrm>
            <a:off x="257429" y="3732230"/>
            <a:ext cx="8010525" cy="4730750"/>
          </a:xfrm>
          <a:custGeom>
            <a:avLst/>
            <a:gdLst/>
            <a:ahLst/>
            <a:cxnLst/>
            <a:rect l="l" t="t" r="r" b="b"/>
            <a:pathLst>
              <a:path w="8010525" h="4730750">
                <a:moveTo>
                  <a:pt x="8010461" y="1446491"/>
                </a:moveTo>
                <a:lnTo>
                  <a:pt x="8001762" y="1403375"/>
                </a:lnTo>
                <a:lnTo>
                  <a:pt x="7978026" y="1368183"/>
                </a:lnTo>
                <a:lnTo>
                  <a:pt x="7942821" y="1344447"/>
                </a:lnTo>
                <a:lnTo>
                  <a:pt x="7899717" y="1335747"/>
                </a:lnTo>
                <a:lnTo>
                  <a:pt x="110744" y="1335747"/>
                </a:lnTo>
                <a:lnTo>
                  <a:pt x="67640" y="1344447"/>
                </a:lnTo>
                <a:lnTo>
                  <a:pt x="32435" y="1368183"/>
                </a:lnTo>
                <a:lnTo>
                  <a:pt x="8699" y="1403375"/>
                </a:lnTo>
                <a:lnTo>
                  <a:pt x="0" y="1446491"/>
                </a:lnTo>
                <a:lnTo>
                  <a:pt x="0" y="4619549"/>
                </a:lnTo>
                <a:lnTo>
                  <a:pt x="8699" y="4662652"/>
                </a:lnTo>
                <a:lnTo>
                  <a:pt x="32435" y="4697857"/>
                </a:lnTo>
                <a:lnTo>
                  <a:pt x="67640" y="4721593"/>
                </a:lnTo>
                <a:lnTo>
                  <a:pt x="110744" y="4730293"/>
                </a:lnTo>
                <a:lnTo>
                  <a:pt x="7899717" y="4730293"/>
                </a:lnTo>
                <a:lnTo>
                  <a:pt x="7942821" y="4721593"/>
                </a:lnTo>
                <a:lnTo>
                  <a:pt x="7978026" y="4697857"/>
                </a:lnTo>
                <a:lnTo>
                  <a:pt x="8001762" y="4662652"/>
                </a:lnTo>
                <a:lnTo>
                  <a:pt x="8010461" y="4619549"/>
                </a:lnTo>
                <a:lnTo>
                  <a:pt x="8010461" y="1446491"/>
                </a:lnTo>
                <a:close/>
              </a:path>
              <a:path w="8010525" h="4730750">
                <a:moveTo>
                  <a:pt x="8010461" y="110744"/>
                </a:moveTo>
                <a:lnTo>
                  <a:pt x="8001762" y="67640"/>
                </a:lnTo>
                <a:lnTo>
                  <a:pt x="7978026" y="32435"/>
                </a:lnTo>
                <a:lnTo>
                  <a:pt x="7942821" y="8712"/>
                </a:lnTo>
                <a:lnTo>
                  <a:pt x="7899717" y="0"/>
                </a:lnTo>
                <a:lnTo>
                  <a:pt x="110744" y="0"/>
                </a:lnTo>
                <a:lnTo>
                  <a:pt x="67640" y="8712"/>
                </a:lnTo>
                <a:lnTo>
                  <a:pt x="32435" y="32435"/>
                </a:lnTo>
                <a:lnTo>
                  <a:pt x="8699" y="67640"/>
                </a:lnTo>
                <a:lnTo>
                  <a:pt x="0" y="110744"/>
                </a:lnTo>
                <a:lnTo>
                  <a:pt x="0" y="1077201"/>
                </a:lnTo>
                <a:lnTo>
                  <a:pt x="8699" y="1120305"/>
                </a:lnTo>
                <a:lnTo>
                  <a:pt x="32435" y="1155509"/>
                </a:lnTo>
                <a:lnTo>
                  <a:pt x="67640" y="1179245"/>
                </a:lnTo>
                <a:lnTo>
                  <a:pt x="110744" y="1187945"/>
                </a:lnTo>
                <a:lnTo>
                  <a:pt x="7899717" y="1187945"/>
                </a:lnTo>
                <a:lnTo>
                  <a:pt x="7942821" y="1179245"/>
                </a:lnTo>
                <a:lnTo>
                  <a:pt x="7978026" y="1155509"/>
                </a:lnTo>
                <a:lnTo>
                  <a:pt x="8001762" y="1120305"/>
                </a:lnTo>
                <a:lnTo>
                  <a:pt x="8010461" y="1077201"/>
                </a:lnTo>
                <a:lnTo>
                  <a:pt x="8010461" y="110744"/>
                </a:lnTo>
                <a:close/>
              </a:path>
            </a:pathLst>
          </a:custGeom>
          <a:solidFill>
            <a:srgbClr val="FFFFFF"/>
          </a:solidFill>
        </p:spPr>
        <p:txBody>
          <a:bodyPr wrap="square" lIns="0" tIns="0" rIns="0" bIns="0" rtlCol="0"/>
          <a:lstStyle/>
          <a:p>
            <a:endParaRPr lang="ja-JP" altLang="en-US"/>
          </a:p>
        </p:txBody>
      </p:sp>
      <p:sp>
        <p:nvSpPr>
          <p:cNvPr id="15" name="object 15"/>
          <p:cNvSpPr txBox="1"/>
          <p:nvPr/>
        </p:nvSpPr>
        <p:spPr>
          <a:xfrm>
            <a:off x="558478" y="4176932"/>
            <a:ext cx="7503159" cy="492125"/>
          </a:xfrm>
          <a:prstGeom prst="rect">
            <a:avLst/>
          </a:prstGeom>
        </p:spPr>
        <p:txBody>
          <a:bodyPr vert="horz" wrap="square" lIns="0" tIns="12065" rIns="0" bIns="0" rtlCol="0">
            <a:spAutoFit/>
          </a:bodyPr>
          <a:lstStyle/>
          <a:p>
            <a:pPr marL="12700" marR="5080" algn="just">
              <a:lnSpc>
                <a:spcPct val="145700"/>
              </a:lnSpc>
              <a:spcBef>
                <a:spcPts val="95"/>
              </a:spcBef>
            </a:pPr>
            <a:r>
              <a:rPr sz="700" b="1" spc="-95" dirty="0">
                <a:solidFill>
                  <a:srgbClr val="231F20"/>
                </a:solidFill>
                <a:latin typeface="Yu Gothic Light"/>
                <a:cs typeface="Yu Gothic Light"/>
              </a:rPr>
              <a:t>本研究は、総義歯を装着した高齢患者を対象に、口腔機能訓練および管理栄養士による個別栄養指導を補綴治療に加えて実施する介入が、補綴治療単独と比較して、口腔機能の向上、食の多様</a:t>
            </a:r>
            <a:endParaRPr lang="en-US" sz="700" b="1" spc="-95" dirty="0">
              <a:solidFill>
                <a:srgbClr val="231F20"/>
              </a:solidFill>
              <a:latin typeface="Yu Gothic Light"/>
              <a:cs typeface="Yu Gothic Light"/>
            </a:endParaRPr>
          </a:p>
          <a:p>
            <a:pPr marL="12700" marR="5080" algn="just">
              <a:lnSpc>
                <a:spcPct val="145700"/>
              </a:lnSpc>
              <a:spcBef>
                <a:spcPts val="95"/>
              </a:spcBef>
            </a:pPr>
            <a:r>
              <a:rPr sz="700" b="1" spc="-95" dirty="0">
                <a:solidFill>
                  <a:srgbClr val="231F20"/>
                </a:solidFill>
                <a:latin typeface="Yu Gothic Light"/>
                <a:cs typeface="Yu Gothic Light"/>
              </a:rPr>
              <a:t>性</a:t>
            </a:r>
            <a:r>
              <a:rPr sz="700" b="1" spc="-120" dirty="0">
                <a:solidFill>
                  <a:srgbClr val="231F20"/>
                </a:solidFill>
                <a:latin typeface="Yu Gothic Light"/>
                <a:cs typeface="Yu Gothic Light"/>
              </a:rPr>
              <a:t>の拡大、低栄養の予防にどのような影響を及ぼすかを検証することを目的とする。とくに、加齢や歯の喪失に伴い低下しやすい舌圧・咀嚼力といった口腔機能が、訓練と栄養支援によってどの程</a:t>
            </a:r>
            <a:endParaRPr lang="en-US" sz="700" b="1" spc="-120" dirty="0">
              <a:solidFill>
                <a:srgbClr val="231F20"/>
              </a:solidFill>
              <a:latin typeface="Yu Gothic Light"/>
              <a:cs typeface="Yu Gothic Light"/>
            </a:endParaRPr>
          </a:p>
          <a:p>
            <a:pPr marL="12700" marR="5080" algn="just">
              <a:lnSpc>
                <a:spcPct val="145700"/>
              </a:lnSpc>
              <a:spcBef>
                <a:spcPts val="95"/>
              </a:spcBef>
            </a:pPr>
            <a:r>
              <a:rPr sz="700" b="1" spc="-120" dirty="0">
                <a:solidFill>
                  <a:srgbClr val="231F20"/>
                </a:solidFill>
                <a:latin typeface="Yu Gothic Light"/>
                <a:cs typeface="Yu Gothic Light"/>
              </a:rPr>
              <a:t>度回</a:t>
            </a:r>
            <a:r>
              <a:rPr sz="700" b="1" spc="-85" dirty="0">
                <a:solidFill>
                  <a:srgbClr val="231F20"/>
                </a:solidFill>
                <a:latin typeface="Yu Gothic Light"/>
                <a:cs typeface="Yu Gothic Light"/>
              </a:rPr>
              <a:t>復し、それが実際の食行動や栄養状態の改善につながるかを多面的に評価することで、今後の高齢者歯科医療における多職種連携の有用性と必要性を明らかにすることを目指す。</a:t>
            </a:r>
            <a:endParaRPr sz="700" b="1" dirty="0">
              <a:latin typeface="Yu Gothic Light"/>
              <a:cs typeface="Yu Gothic Light"/>
            </a:endParaRPr>
          </a:p>
        </p:txBody>
      </p:sp>
      <p:grpSp>
        <p:nvGrpSpPr>
          <p:cNvPr id="16" name="object 16"/>
          <p:cNvGrpSpPr/>
          <p:nvPr/>
        </p:nvGrpSpPr>
        <p:grpSpPr>
          <a:xfrm>
            <a:off x="302788" y="5015499"/>
            <a:ext cx="8010525" cy="453390"/>
            <a:chOff x="302788" y="5015499"/>
            <a:chExt cx="8010525" cy="453390"/>
          </a:xfrm>
        </p:grpSpPr>
        <p:sp>
          <p:nvSpPr>
            <p:cNvPr id="17" name="object 17"/>
            <p:cNvSpPr/>
            <p:nvPr/>
          </p:nvSpPr>
          <p:spPr>
            <a:xfrm>
              <a:off x="312360" y="5025072"/>
              <a:ext cx="7991475" cy="434340"/>
            </a:xfrm>
            <a:custGeom>
              <a:avLst/>
              <a:gdLst/>
              <a:ahLst/>
              <a:cxnLst/>
              <a:rect l="l" t="t" r="r" b="b"/>
              <a:pathLst>
                <a:path w="7991475" h="434339">
                  <a:moveTo>
                    <a:pt x="7896198" y="0"/>
                  </a:moveTo>
                  <a:lnTo>
                    <a:pt x="99950" y="0"/>
                  </a:lnTo>
                  <a:lnTo>
                    <a:pt x="61082" y="7866"/>
                  </a:lnTo>
                  <a:lnTo>
                    <a:pt x="29307" y="29307"/>
                  </a:lnTo>
                  <a:lnTo>
                    <a:pt x="7866" y="61082"/>
                  </a:lnTo>
                  <a:lnTo>
                    <a:pt x="0" y="99950"/>
                  </a:lnTo>
                  <a:lnTo>
                    <a:pt x="0" y="433956"/>
                  </a:lnTo>
                  <a:lnTo>
                    <a:pt x="7991315" y="433956"/>
                  </a:lnTo>
                  <a:lnTo>
                    <a:pt x="7991315" y="95117"/>
                  </a:lnTo>
                  <a:lnTo>
                    <a:pt x="7983829" y="58129"/>
                  </a:lnTo>
                  <a:lnTo>
                    <a:pt x="7963425" y="27891"/>
                  </a:lnTo>
                  <a:lnTo>
                    <a:pt x="7933187" y="7486"/>
                  </a:lnTo>
                  <a:lnTo>
                    <a:pt x="7896198" y="0"/>
                  </a:lnTo>
                  <a:close/>
                </a:path>
              </a:pathLst>
            </a:custGeom>
            <a:solidFill>
              <a:srgbClr val="0096D9"/>
            </a:solidFill>
          </p:spPr>
          <p:txBody>
            <a:bodyPr wrap="square" lIns="0" tIns="0" rIns="0" bIns="0" rtlCol="0"/>
            <a:lstStyle/>
            <a:p>
              <a:endParaRPr/>
            </a:p>
          </p:txBody>
        </p:sp>
        <p:sp>
          <p:nvSpPr>
            <p:cNvPr id="18" name="object 18"/>
            <p:cNvSpPr/>
            <p:nvPr/>
          </p:nvSpPr>
          <p:spPr>
            <a:xfrm>
              <a:off x="302788" y="5015499"/>
              <a:ext cx="8010525" cy="453390"/>
            </a:xfrm>
            <a:custGeom>
              <a:avLst/>
              <a:gdLst/>
              <a:ahLst/>
              <a:cxnLst/>
              <a:rect l="l" t="t" r="r" b="b"/>
              <a:pathLst>
                <a:path w="8010525" h="453389">
                  <a:moveTo>
                    <a:pt x="7905769" y="0"/>
                  </a:moveTo>
                  <a:lnTo>
                    <a:pt x="109521" y="0"/>
                  </a:lnTo>
                  <a:lnTo>
                    <a:pt x="66890" y="8606"/>
                  </a:lnTo>
                  <a:lnTo>
                    <a:pt x="32078" y="32078"/>
                  </a:lnTo>
                  <a:lnTo>
                    <a:pt x="8606" y="66890"/>
                  </a:lnTo>
                  <a:lnTo>
                    <a:pt x="0" y="109521"/>
                  </a:lnTo>
                  <a:lnTo>
                    <a:pt x="0" y="453105"/>
                  </a:lnTo>
                  <a:lnTo>
                    <a:pt x="8010461" y="453105"/>
                  </a:lnTo>
                  <a:lnTo>
                    <a:pt x="8010461" y="433956"/>
                  </a:lnTo>
                  <a:lnTo>
                    <a:pt x="19145" y="433956"/>
                  </a:lnTo>
                  <a:lnTo>
                    <a:pt x="19145" y="109521"/>
                  </a:lnTo>
                  <a:lnTo>
                    <a:pt x="26259" y="74377"/>
                  </a:lnTo>
                  <a:lnTo>
                    <a:pt x="45646" y="45646"/>
                  </a:lnTo>
                  <a:lnTo>
                    <a:pt x="74377" y="26259"/>
                  </a:lnTo>
                  <a:lnTo>
                    <a:pt x="109521" y="19145"/>
                  </a:lnTo>
                  <a:lnTo>
                    <a:pt x="7962716" y="19145"/>
                  </a:lnTo>
                  <a:lnTo>
                    <a:pt x="7946521" y="8226"/>
                  </a:lnTo>
                  <a:lnTo>
                    <a:pt x="7905769" y="0"/>
                  </a:lnTo>
                  <a:close/>
                </a:path>
                <a:path w="8010525" h="453389">
                  <a:moveTo>
                    <a:pt x="7962716" y="19145"/>
                  </a:moveTo>
                  <a:lnTo>
                    <a:pt x="7905769" y="19145"/>
                  </a:lnTo>
                  <a:lnTo>
                    <a:pt x="7939035" y="25879"/>
                  </a:lnTo>
                  <a:lnTo>
                    <a:pt x="7966231" y="44230"/>
                  </a:lnTo>
                  <a:lnTo>
                    <a:pt x="7984582" y="71425"/>
                  </a:lnTo>
                  <a:lnTo>
                    <a:pt x="7991315" y="104692"/>
                  </a:lnTo>
                  <a:lnTo>
                    <a:pt x="7991315" y="433956"/>
                  </a:lnTo>
                  <a:lnTo>
                    <a:pt x="8010461" y="433956"/>
                  </a:lnTo>
                  <a:lnTo>
                    <a:pt x="8010461" y="104692"/>
                  </a:lnTo>
                  <a:lnTo>
                    <a:pt x="8002234" y="63940"/>
                  </a:lnTo>
                  <a:lnTo>
                    <a:pt x="7979798" y="30662"/>
                  </a:lnTo>
                  <a:lnTo>
                    <a:pt x="7962716" y="19145"/>
                  </a:lnTo>
                  <a:close/>
                </a:path>
              </a:pathLst>
            </a:custGeom>
            <a:solidFill>
              <a:srgbClr val="FFFFFF"/>
            </a:solidFill>
          </p:spPr>
          <p:txBody>
            <a:bodyPr wrap="square" lIns="0" tIns="0" rIns="0" bIns="0" rtlCol="0"/>
            <a:lstStyle/>
            <a:p>
              <a:endParaRPr/>
            </a:p>
          </p:txBody>
        </p:sp>
      </p:grpSp>
      <p:sp>
        <p:nvSpPr>
          <p:cNvPr id="19" name="object 19"/>
          <p:cNvSpPr txBox="1"/>
          <p:nvPr/>
        </p:nvSpPr>
        <p:spPr>
          <a:xfrm>
            <a:off x="2331479" y="5082282"/>
            <a:ext cx="3999865" cy="304165"/>
          </a:xfrm>
          <a:prstGeom prst="rect">
            <a:avLst/>
          </a:prstGeom>
        </p:spPr>
        <p:txBody>
          <a:bodyPr vert="horz" wrap="square" lIns="0" tIns="15875" rIns="0" bIns="0" rtlCol="0">
            <a:spAutoFit/>
          </a:bodyPr>
          <a:lstStyle/>
          <a:p>
            <a:pPr marL="12700">
              <a:lnSpc>
                <a:spcPct val="100000"/>
              </a:lnSpc>
              <a:spcBef>
                <a:spcPts val="125"/>
              </a:spcBef>
            </a:pPr>
            <a:r>
              <a:rPr sz="1800" b="1" spc="229" dirty="0">
                <a:solidFill>
                  <a:srgbClr val="FFF68D"/>
                </a:solidFill>
                <a:latin typeface="Yu Gothic"/>
                <a:cs typeface="Yu Gothic"/>
              </a:rPr>
              <a:t>研究のきっかけとなった症例提示</a:t>
            </a:r>
            <a:r>
              <a:rPr sz="1800" b="1" spc="-50" dirty="0">
                <a:solidFill>
                  <a:srgbClr val="FFF68D"/>
                </a:solidFill>
                <a:latin typeface="Yu Gothic"/>
                <a:cs typeface="Yu Gothic"/>
              </a:rPr>
              <a:t> </a:t>
            </a:r>
            <a:endParaRPr sz="1800">
              <a:latin typeface="Yu Gothic"/>
              <a:cs typeface="Yu Gothic"/>
            </a:endParaRPr>
          </a:p>
        </p:txBody>
      </p:sp>
      <p:grpSp>
        <p:nvGrpSpPr>
          <p:cNvPr id="20" name="object 20"/>
          <p:cNvGrpSpPr/>
          <p:nvPr/>
        </p:nvGrpSpPr>
        <p:grpSpPr>
          <a:xfrm>
            <a:off x="505718" y="5528936"/>
            <a:ext cx="5215255" cy="2219325"/>
            <a:chOff x="505718" y="5528936"/>
            <a:chExt cx="5215255" cy="2219325"/>
          </a:xfrm>
        </p:grpSpPr>
        <p:pic>
          <p:nvPicPr>
            <p:cNvPr id="21" name="object 21"/>
            <p:cNvPicPr/>
            <p:nvPr/>
          </p:nvPicPr>
          <p:blipFill>
            <a:blip r:embed="rId2" cstate="print"/>
            <a:stretch>
              <a:fillRect/>
            </a:stretch>
          </p:blipFill>
          <p:spPr>
            <a:xfrm>
              <a:off x="756945" y="5778964"/>
              <a:ext cx="868671" cy="646119"/>
            </a:xfrm>
            <a:prstGeom prst="rect">
              <a:avLst/>
            </a:prstGeom>
          </p:spPr>
        </p:pic>
        <p:sp>
          <p:nvSpPr>
            <p:cNvPr id="22" name="object 22"/>
            <p:cNvSpPr/>
            <p:nvPr/>
          </p:nvSpPr>
          <p:spPr>
            <a:xfrm>
              <a:off x="515561" y="5538779"/>
              <a:ext cx="1351915" cy="1287145"/>
            </a:xfrm>
            <a:custGeom>
              <a:avLst/>
              <a:gdLst/>
              <a:ahLst/>
              <a:cxnLst/>
              <a:rect l="l" t="t" r="r" b="b"/>
              <a:pathLst>
                <a:path w="1351914" h="1287145">
                  <a:moveTo>
                    <a:pt x="1351443" y="1287008"/>
                  </a:moveTo>
                  <a:lnTo>
                    <a:pt x="0" y="1287008"/>
                  </a:lnTo>
                  <a:lnTo>
                    <a:pt x="0" y="0"/>
                  </a:lnTo>
                  <a:lnTo>
                    <a:pt x="1351443" y="0"/>
                  </a:lnTo>
                  <a:lnTo>
                    <a:pt x="1351443" y="1287008"/>
                  </a:lnTo>
                  <a:close/>
                </a:path>
              </a:pathLst>
            </a:custGeom>
            <a:ln w="19145">
              <a:solidFill>
                <a:srgbClr val="2799BF"/>
              </a:solidFill>
            </a:ln>
          </p:spPr>
          <p:txBody>
            <a:bodyPr wrap="square" lIns="0" tIns="0" rIns="0" bIns="0" rtlCol="0"/>
            <a:lstStyle/>
            <a:p>
              <a:endParaRPr/>
            </a:p>
          </p:txBody>
        </p:sp>
        <p:sp>
          <p:nvSpPr>
            <p:cNvPr id="23" name="object 23"/>
            <p:cNvSpPr/>
            <p:nvPr/>
          </p:nvSpPr>
          <p:spPr>
            <a:xfrm>
              <a:off x="1867001" y="6073875"/>
              <a:ext cx="3854450" cy="1674495"/>
            </a:xfrm>
            <a:custGeom>
              <a:avLst/>
              <a:gdLst/>
              <a:ahLst/>
              <a:cxnLst/>
              <a:rect l="l" t="t" r="r" b="b"/>
              <a:pathLst>
                <a:path w="3854450" h="1674495">
                  <a:moveTo>
                    <a:pt x="159258" y="171132"/>
                  </a:moveTo>
                  <a:lnTo>
                    <a:pt x="0" y="0"/>
                  </a:lnTo>
                  <a:lnTo>
                    <a:pt x="0" y="342265"/>
                  </a:lnTo>
                  <a:lnTo>
                    <a:pt x="159258" y="171132"/>
                  </a:lnTo>
                  <a:close/>
                </a:path>
                <a:path w="3854450" h="1674495">
                  <a:moveTo>
                    <a:pt x="416128" y="1502892"/>
                  </a:moveTo>
                  <a:lnTo>
                    <a:pt x="256870" y="1331760"/>
                  </a:lnTo>
                  <a:lnTo>
                    <a:pt x="256870" y="1674025"/>
                  </a:lnTo>
                  <a:lnTo>
                    <a:pt x="416128" y="1502892"/>
                  </a:lnTo>
                  <a:close/>
                </a:path>
                <a:path w="3854450" h="1674495">
                  <a:moveTo>
                    <a:pt x="2273096" y="1502892"/>
                  </a:moveTo>
                  <a:lnTo>
                    <a:pt x="2113826" y="1331760"/>
                  </a:lnTo>
                  <a:lnTo>
                    <a:pt x="2113826" y="1674025"/>
                  </a:lnTo>
                  <a:lnTo>
                    <a:pt x="2273096" y="1502892"/>
                  </a:lnTo>
                  <a:close/>
                </a:path>
                <a:path w="3854450" h="1674495">
                  <a:moveTo>
                    <a:pt x="3853904" y="1502892"/>
                  </a:moveTo>
                  <a:lnTo>
                    <a:pt x="3694646" y="1331760"/>
                  </a:lnTo>
                  <a:lnTo>
                    <a:pt x="3694646" y="1674025"/>
                  </a:lnTo>
                  <a:lnTo>
                    <a:pt x="3853904" y="1502892"/>
                  </a:lnTo>
                  <a:close/>
                </a:path>
              </a:pathLst>
            </a:custGeom>
            <a:solidFill>
              <a:srgbClr val="2799BF"/>
            </a:solidFill>
          </p:spPr>
          <p:txBody>
            <a:bodyPr wrap="square" lIns="0" tIns="0" rIns="0" bIns="0" rtlCol="0"/>
            <a:lstStyle/>
            <a:p>
              <a:endParaRPr/>
            </a:p>
          </p:txBody>
        </p:sp>
      </p:grpSp>
      <p:sp>
        <p:nvSpPr>
          <p:cNvPr id="24" name="object 24"/>
          <p:cNvSpPr txBox="1"/>
          <p:nvPr/>
        </p:nvSpPr>
        <p:spPr>
          <a:xfrm>
            <a:off x="515561" y="5529206"/>
            <a:ext cx="1351915" cy="250190"/>
          </a:xfrm>
          <a:prstGeom prst="rect">
            <a:avLst/>
          </a:prstGeom>
          <a:solidFill>
            <a:srgbClr val="2799BF"/>
          </a:solidFill>
        </p:spPr>
        <p:txBody>
          <a:bodyPr vert="horz" wrap="square" lIns="0" tIns="69215" rIns="0" bIns="0" rtlCol="0">
            <a:spAutoFit/>
          </a:bodyPr>
          <a:lstStyle/>
          <a:p>
            <a:pPr algn="ctr">
              <a:lnSpc>
                <a:spcPct val="100000"/>
              </a:lnSpc>
              <a:spcBef>
                <a:spcPts val="545"/>
              </a:spcBef>
            </a:pPr>
            <a:r>
              <a:rPr sz="900" b="1" spc="114" dirty="0">
                <a:solidFill>
                  <a:srgbClr val="FFFFFF"/>
                </a:solidFill>
                <a:latin typeface="Yu Gothic"/>
                <a:cs typeface="Yu Gothic"/>
              </a:rPr>
              <a:t>来 院</a:t>
            </a:r>
            <a:endParaRPr sz="900">
              <a:latin typeface="Yu Gothic"/>
              <a:cs typeface="Yu Gothic"/>
            </a:endParaRPr>
          </a:p>
        </p:txBody>
      </p:sp>
      <p:sp>
        <p:nvSpPr>
          <p:cNvPr id="25" name="object 25"/>
          <p:cNvSpPr txBox="1"/>
          <p:nvPr/>
        </p:nvSpPr>
        <p:spPr>
          <a:xfrm>
            <a:off x="525133" y="6434521"/>
            <a:ext cx="1332865" cy="279628"/>
          </a:xfrm>
          <a:prstGeom prst="rect">
            <a:avLst/>
          </a:prstGeom>
        </p:spPr>
        <p:txBody>
          <a:bodyPr vert="horz" wrap="square" lIns="0" tIns="8890" rIns="0" bIns="0" rtlCol="0">
            <a:spAutoFit/>
          </a:bodyPr>
          <a:lstStyle/>
          <a:p>
            <a:pPr marL="135255" marR="104775">
              <a:lnSpc>
                <a:spcPct val="104700"/>
              </a:lnSpc>
              <a:spcBef>
                <a:spcPts val="70"/>
              </a:spcBef>
            </a:pPr>
            <a:r>
              <a:rPr sz="850" b="1" spc="-50" dirty="0" err="1">
                <a:solidFill>
                  <a:srgbClr val="231F20"/>
                </a:solidFill>
                <a:latin typeface="Yu Gothic Light"/>
                <a:cs typeface="Yu Gothic Light"/>
              </a:rPr>
              <a:t>入れ歯が合わなくて</a:t>
            </a:r>
            <a:r>
              <a:rPr sz="850" b="1" spc="500" dirty="0">
                <a:solidFill>
                  <a:srgbClr val="231F20"/>
                </a:solidFill>
                <a:latin typeface="Yu Gothic Light"/>
                <a:cs typeface="Yu Gothic Light"/>
              </a:rPr>
              <a:t> </a:t>
            </a:r>
            <a:r>
              <a:rPr lang="ja-JP" altLang="en-US" sz="850" b="1" spc="500" dirty="0">
                <a:solidFill>
                  <a:srgbClr val="231F20"/>
                </a:solidFill>
                <a:latin typeface="Yu Gothic Light"/>
                <a:cs typeface="Yu Gothic Light"/>
              </a:rPr>
              <a:t>　</a:t>
            </a:r>
            <a:r>
              <a:rPr sz="850" b="1" spc="-30" dirty="0" err="1">
                <a:solidFill>
                  <a:srgbClr val="231F20"/>
                </a:solidFill>
                <a:latin typeface="Yu Gothic Light"/>
                <a:cs typeface="Yu Gothic Light"/>
              </a:rPr>
              <a:t>食事が食べられない</a:t>
            </a:r>
            <a:r>
              <a:rPr sz="850" b="1" spc="-30" dirty="0">
                <a:solidFill>
                  <a:srgbClr val="231F20"/>
                </a:solidFill>
                <a:latin typeface="Yu Gothic Light"/>
                <a:cs typeface="Yu Gothic Light"/>
              </a:rPr>
              <a:t>。</a:t>
            </a:r>
            <a:endParaRPr sz="850" b="1" dirty="0">
              <a:latin typeface="Yu Gothic Light"/>
              <a:cs typeface="Yu Gothic Light"/>
            </a:endParaRPr>
          </a:p>
        </p:txBody>
      </p:sp>
      <p:sp>
        <p:nvSpPr>
          <p:cNvPr id="26" name="object 26"/>
          <p:cNvSpPr/>
          <p:nvPr/>
        </p:nvSpPr>
        <p:spPr>
          <a:xfrm>
            <a:off x="2057485" y="5538778"/>
            <a:ext cx="1351915" cy="1287145"/>
          </a:xfrm>
          <a:custGeom>
            <a:avLst/>
            <a:gdLst/>
            <a:ahLst/>
            <a:cxnLst/>
            <a:rect l="l" t="t" r="r" b="b"/>
            <a:pathLst>
              <a:path w="1351914" h="1287145">
                <a:moveTo>
                  <a:pt x="1351443" y="1287008"/>
                </a:moveTo>
                <a:lnTo>
                  <a:pt x="0" y="1287008"/>
                </a:lnTo>
                <a:lnTo>
                  <a:pt x="0" y="0"/>
                </a:lnTo>
                <a:lnTo>
                  <a:pt x="1351443" y="0"/>
                </a:lnTo>
                <a:lnTo>
                  <a:pt x="1351443" y="1287008"/>
                </a:lnTo>
                <a:close/>
              </a:path>
            </a:pathLst>
          </a:custGeom>
          <a:ln w="19145">
            <a:solidFill>
              <a:srgbClr val="2799BF"/>
            </a:solidFill>
          </a:ln>
        </p:spPr>
        <p:txBody>
          <a:bodyPr wrap="square" lIns="0" tIns="0" rIns="0" bIns="0" rtlCol="0"/>
          <a:lstStyle/>
          <a:p>
            <a:endParaRPr/>
          </a:p>
        </p:txBody>
      </p:sp>
      <p:sp>
        <p:nvSpPr>
          <p:cNvPr id="27" name="object 27"/>
          <p:cNvSpPr txBox="1"/>
          <p:nvPr/>
        </p:nvSpPr>
        <p:spPr>
          <a:xfrm>
            <a:off x="2057485" y="5529206"/>
            <a:ext cx="1351915" cy="250190"/>
          </a:xfrm>
          <a:prstGeom prst="rect">
            <a:avLst/>
          </a:prstGeom>
          <a:solidFill>
            <a:srgbClr val="2799BF"/>
          </a:solidFill>
        </p:spPr>
        <p:txBody>
          <a:bodyPr vert="horz" wrap="square" lIns="0" tIns="69215" rIns="0" bIns="0" rtlCol="0">
            <a:spAutoFit/>
          </a:bodyPr>
          <a:lstStyle/>
          <a:p>
            <a:pPr marL="86995">
              <a:lnSpc>
                <a:spcPct val="100000"/>
              </a:lnSpc>
              <a:spcBef>
                <a:spcPts val="545"/>
              </a:spcBef>
            </a:pPr>
            <a:r>
              <a:rPr sz="900" b="1" spc="-5" dirty="0">
                <a:solidFill>
                  <a:srgbClr val="FFFFFF"/>
                </a:solidFill>
                <a:latin typeface="Yu Gothic"/>
                <a:cs typeface="Yu Gothic"/>
              </a:rPr>
              <a:t>適合不良の原因の診断</a:t>
            </a:r>
            <a:endParaRPr sz="900">
              <a:latin typeface="Yu Gothic"/>
              <a:cs typeface="Yu Gothic"/>
            </a:endParaRPr>
          </a:p>
        </p:txBody>
      </p:sp>
      <p:sp>
        <p:nvSpPr>
          <p:cNvPr id="28" name="object 28"/>
          <p:cNvSpPr txBox="1"/>
          <p:nvPr/>
        </p:nvSpPr>
        <p:spPr>
          <a:xfrm>
            <a:off x="2067058" y="5850721"/>
            <a:ext cx="1332865" cy="832279"/>
          </a:xfrm>
          <a:prstGeom prst="rect">
            <a:avLst/>
          </a:prstGeom>
        </p:spPr>
        <p:txBody>
          <a:bodyPr vert="horz" wrap="square" lIns="0" tIns="21590" rIns="0" bIns="0" rtlCol="0">
            <a:spAutoFit/>
          </a:bodyPr>
          <a:lstStyle/>
          <a:p>
            <a:pPr marL="125730">
              <a:lnSpc>
                <a:spcPct val="100000"/>
              </a:lnSpc>
              <a:spcBef>
                <a:spcPts val="170"/>
              </a:spcBef>
            </a:pPr>
            <a:r>
              <a:rPr sz="950" b="1" spc="-70" dirty="0">
                <a:solidFill>
                  <a:srgbClr val="231F20"/>
                </a:solidFill>
                <a:latin typeface="Yu Gothic Light"/>
                <a:cs typeface="Yu Gothic Light"/>
              </a:rPr>
              <a:t>・クラスプの不適合</a:t>
            </a:r>
            <a:endParaRPr sz="950" b="1" dirty="0">
              <a:latin typeface="Yu Gothic Light"/>
              <a:cs typeface="Yu Gothic Light"/>
            </a:endParaRPr>
          </a:p>
          <a:p>
            <a:pPr marL="125730">
              <a:lnSpc>
                <a:spcPct val="100000"/>
              </a:lnSpc>
              <a:spcBef>
                <a:spcPts val="70"/>
              </a:spcBef>
            </a:pPr>
            <a:r>
              <a:rPr sz="950" b="1" spc="-25" dirty="0">
                <a:solidFill>
                  <a:srgbClr val="231F20"/>
                </a:solidFill>
                <a:latin typeface="Yu Gothic Light"/>
                <a:cs typeface="Yu Gothic Light"/>
              </a:rPr>
              <a:t>・義歯床と</a:t>
            </a:r>
            <a:endParaRPr sz="950" b="1" dirty="0">
              <a:latin typeface="Yu Gothic Light"/>
              <a:cs typeface="Yu Gothic Light"/>
            </a:endParaRPr>
          </a:p>
          <a:p>
            <a:pPr marL="251460">
              <a:lnSpc>
                <a:spcPct val="100000"/>
              </a:lnSpc>
              <a:spcBef>
                <a:spcPts val="10"/>
              </a:spcBef>
            </a:pPr>
            <a:r>
              <a:rPr sz="950" b="1" spc="-10" dirty="0">
                <a:solidFill>
                  <a:srgbClr val="231F20"/>
                </a:solidFill>
                <a:latin typeface="Yu Gothic Light"/>
                <a:cs typeface="Yu Gothic Light"/>
              </a:rPr>
              <a:t>粘膜面適合不良</a:t>
            </a:r>
            <a:endParaRPr sz="950" b="1" dirty="0">
              <a:latin typeface="Yu Gothic Light"/>
              <a:cs typeface="Yu Gothic Light"/>
            </a:endParaRPr>
          </a:p>
          <a:p>
            <a:pPr marL="251460" marR="354965" indent="-125730">
              <a:lnSpc>
                <a:spcPts val="1130"/>
              </a:lnSpc>
              <a:spcBef>
                <a:spcPts val="265"/>
              </a:spcBef>
            </a:pPr>
            <a:r>
              <a:rPr sz="950" b="1" spc="-10" dirty="0">
                <a:solidFill>
                  <a:srgbClr val="231F20"/>
                </a:solidFill>
                <a:latin typeface="Yu Gothic Light"/>
                <a:cs typeface="Yu Gothic Light"/>
              </a:rPr>
              <a:t>・</a:t>
            </a:r>
            <a:r>
              <a:rPr sz="950" b="1" spc="-10" dirty="0" err="1">
                <a:solidFill>
                  <a:srgbClr val="231F20"/>
                </a:solidFill>
                <a:latin typeface="Yu Gothic Light"/>
                <a:cs typeface="Yu Gothic Light"/>
              </a:rPr>
              <a:t>咬合高径の</a:t>
            </a:r>
            <a:endParaRPr lang="en-US" sz="950" b="1" spc="-10" dirty="0">
              <a:solidFill>
                <a:srgbClr val="231F20"/>
              </a:solidFill>
              <a:latin typeface="Yu Gothic Light"/>
              <a:cs typeface="Yu Gothic Light"/>
            </a:endParaRPr>
          </a:p>
          <a:p>
            <a:pPr marL="251460" marR="354965" indent="-125730">
              <a:lnSpc>
                <a:spcPts val="1130"/>
              </a:lnSpc>
              <a:spcBef>
                <a:spcPts val="265"/>
              </a:spcBef>
            </a:pPr>
            <a:r>
              <a:rPr lang="ja-JP" altLang="en-US" sz="950" b="1" spc="-10" dirty="0">
                <a:solidFill>
                  <a:srgbClr val="231F20"/>
                </a:solidFill>
                <a:latin typeface="Yu Gothic Light"/>
                <a:cs typeface="Yu Gothic Light"/>
              </a:rPr>
              <a:t>　</a:t>
            </a:r>
            <a:r>
              <a:rPr sz="950" b="1" spc="-10" dirty="0" err="1">
                <a:solidFill>
                  <a:srgbClr val="231F20"/>
                </a:solidFill>
                <a:latin typeface="Yu Gothic Light"/>
                <a:cs typeface="Yu Gothic Light"/>
              </a:rPr>
              <a:t>不</a:t>
            </a:r>
            <a:r>
              <a:rPr sz="950" b="1" spc="-25" dirty="0" err="1">
                <a:solidFill>
                  <a:srgbClr val="231F20"/>
                </a:solidFill>
                <a:latin typeface="Yu Gothic Light"/>
                <a:cs typeface="Yu Gothic Light"/>
              </a:rPr>
              <a:t>適正と診断</a:t>
            </a:r>
            <a:endParaRPr sz="950" b="1" dirty="0">
              <a:latin typeface="Yu Gothic Light"/>
              <a:cs typeface="Yu Gothic Light"/>
            </a:endParaRPr>
          </a:p>
        </p:txBody>
      </p:sp>
      <p:grpSp>
        <p:nvGrpSpPr>
          <p:cNvPr id="29" name="object 29"/>
          <p:cNvGrpSpPr/>
          <p:nvPr/>
        </p:nvGrpSpPr>
        <p:grpSpPr>
          <a:xfrm>
            <a:off x="3408929" y="5528936"/>
            <a:ext cx="2329180" cy="1306830"/>
            <a:chOff x="3408929" y="5528936"/>
            <a:chExt cx="2329180" cy="1306830"/>
          </a:xfrm>
        </p:grpSpPr>
        <p:sp>
          <p:nvSpPr>
            <p:cNvPr id="30" name="object 30"/>
            <p:cNvSpPr/>
            <p:nvPr/>
          </p:nvSpPr>
          <p:spPr>
            <a:xfrm>
              <a:off x="3408929" y="6073870"/>
              <a:ext cx="159385" cy="342265"/>
            </a:xfrm>
            <a:custGeom>
              <a:avLst/>
              <a:gdLst/>
              <a:ahLst/>
              <a:cxnLst/>
              <a:rect l="l" t="t" r="r" b="b"/>
              <a:pathLst>
                <a:path w="159385" h="342264">
                  <a:moveTo>
                    <a:pt x="0" y="0"/>
                  </a:moveTo>
                  <a:lnTo>
                    <a:pt x="0" y="342266"/>
                  </a:lnTo>
                  <a:lnTo>
                    <a:pt x="159262" y="171133"/>
                  </a:lnTo>
                  <a:lnTo>
                    <a:pt x="0" y="0"/>
                  </a:lnTo>
                  <a:close/>
                </a:path>
              </a:pathLst>
            </a:custGeom>
            <a:solidFill>
              <a:srgbClr val="2799BF"/>
            </a:solidFill>
          </p:spPr>
          <p:txBody>
            <a:bodyPr wrap="square" lIns="0" tIns="0" rIns="0" bIns="0" rtlCol="0"/>
            <a:lstStyle/>
            <a:p>
              <a:endParaRPr/>
            </a:p>
          </p:txBody>
        </p:sp>
        <p:sp>
          <p:nvSpPr>
            <p:cNvPr id="31" name="object 31"/>
            <p:cNvSpPr/>
            <p:nvPr/>
          </p:nvSpPr>
          <p:spPr>
            <a:xfrm>
              <a:off x="3599410" y="5538779"/>
              <a:ext cx="2129155" cy="1287145"/>
            </a:xfrm>
            <a:custGeom>
              <a:avLst/>
              <a:gdLst/>
              <a:ahLst/>
              <a:cxnLst/>
              <a:rect l="l" t="t" r="r" b="b"/>
              <a:pathLst>
                <a:path w="2129154" h="1287145">
                  <a:moveTo>
                    <a:pt x="2128736" y="1287008"/>
                  </a:moveTo>
                  <a:lnTo>
                    <a:pt x="0" y="1287008"/>
                  </a:lnTo>
                  <a:lnTo>
                    <a:pt x="0" y="0"/>
                  </a:lnTo>
                  <a:lnTo>
                    <a:pt x="2128736" y="0"/>
                  </a:lnTo>
                  <a:lnTo>
                    <a:pt x="2128736" y="1287008"/>
                  </a:lnTo>
                  <a:close/>
                </a:path>
              </a:pathLst>
            </a:custGeom>
            <a:ln w="19145">
              <a:solidFill>
                <a:srgbClr val="2799BF"/>
              </a:solidFill>
            </a:ln>
          </p:spPr>
          <p:txBody>
            <a:bodyPr wrap="square" lIns="0" tIns="0" rIns="0" bIns="0" rtlCol="0"/>
            <a:lstStyle/>
            <a:p>
              <a:endParaRPr/>
            </a:p>
          </p:txBody>
        </p:sp>
      </p:grpSp>
      <p:sp>
        <p:nvSpPr>
          <p:cNvPr id="32" name="object 32"/>
          <p:cNvSpPr txBox="1"/>
          <p:nvPr/>
        </p:nvSpPr>
        <p:spPr>
          <a:xfrm>
            <a:off x="3599410" y="5529206"/>
            <a:ext cx="2129155" cy="250190"/>
          </a:xfrm>
          <a:prstGeom prst="rect">
            <a:avLst/>
          </a:prstGeom>
          <a:solidFill>
            <a:srgbClr val="2799BF"/>
          </a:solidFill>
        </p:spPr>
        <p:txBody>
          <a:bodyPr vert="horz" wrap="square" lIns="0" tIns="69215" rIns="0" bIns="0" rtlCol="0">
            <a:spAutoFit/>
          </a:bodyPr>
          <a:lstStyle/>
          <a:p>
            <a:pPr algn="ctr">
              <a:lnSpc>
                <a:spcPct val="100000"/>
              </a:lnSpc>
              <a:spcBef>
                <a:spcPts val="545"/>
              </a:spcBef>
            </a:pPr>
            <a:r>
              <a:rPr sz="900" b="1" spc="-15" dirty="0">
                <a:solidFill>
                  <a:srgbClr val="FFFFFF"/>
                </a:solidFill>
                <a:latin typeface="Yu Gothic"/>
                <a:cs typeface="Yu Gothic"/>
              </a:rPr>
              <a:t>治療計画</a:t>
            </a:r>
            <a:endParaRPr sz="900">
              <a:latin typeface="Yu Gothic"/>
              <a:cs typeface="Yu Gothic"/>
            </a:endParaRPr>
          </a:p>
        </p:txBody>
      </p:sp>
      <p:sp>
        <p:nvSpPr>
          <p:cNvPr id="33" name="object 33"/>
          <p:cNvSpPr txBox="1"/>
          <p:nvPr/>
        </p:nvSpPr>
        <p:spPr>
          <a:xfrm>
            <a:off x="5927988" y="5886212"/>
            <a:ext cx="2110105" cy="807085"/>
          </a:xfrm>
          <a:prstGeom prst="rect">
            <a:avLst/>
          </a:prstGeom>
        </p:spPr>
        <p:txBody>
          <a:bodyPr vert="horz" wrap="square" lIns="0" tIns="8890" rIns="0" bIns="0" rtlCol="0">
            <a:spAutoFit/>
          </a:bodyPr>
          <a:lstStyle/>
          <a:p>
            <a:pPr marL="1145540" marR="133350" indent="1270" algn="just">
              <a:lnSpc>
                <a:spcPct val="107200"/>
              </a:lnSpc>
              <a:spcBef>
                <a:spcPts val="70"/>
              </a:spcBef>
            </a:pPr>
            <a:r>
              <a:rPr sz="800" b="1" spc="65" dirty="0">
                <a:solidFill>
                  <a:srgbClr val="231F20"/>
                </a:solidFill>
                <a:latin typeface="Yu Gothic Light"/>
                <a:cs typeface="Yu Gothic Light"/>
              </a:rPr>
              <a:t>food</a:t>
            </a:r>
            <a:r>
              <a:rPr sz="800" b="1" spc="60" dirty="0">
                <a:solidFill>
                  <a:srgbClr val="231F20"/>
                </a:solidFill>
                <a:latin typeface="Yu Gothic Light"/>
                <a:cs typeface="Yu Gothic Light"/>
              </a:rPr>
              <a:t> </a:t>
            </a:r>
            <a:r>
              <a:rPr sz="800" b="1" dirty="0">
                <a:solidFill>
                  <a:srgbClr val="231F20"/>
                </a:solidFill>
                <a:latin typeface="Yu Gothic Light"/>
                <a:cs typeface="Yu Gothic Light"/>
              </a:rPr>
              <a:t>test</a:t>
            </a:r>
            <a:r>
              <a:rPr sz="800" b="1" spc="-20" dirty="0">
                <a:solidFill>
                  <a:srgbClr val="231F20"/>
                </a:solidFill>
                <a:latin typeface="Yu Gothic Light"/>
                <a:cs typeface="Yu Gothic Light"/>
              </a:rPr>
              <a:t> </a:t>
            </a:r>
            <a:r>
              <a:rPr sz="800" b="1" spc="-20" dirty="0" err="1">
                <a:solidFill>
                  <a:srgbClr val="231F20"/>
                </a:solidFill>
                <a:latin typeface="Yu Gothic Light"/>
                <a:cs typeface="Yu Gothic Light"/>
              </a:rPr>
              <a:t>も煎餅</a:t>
            </a:r>
            <a:r>
              <a:rPr lang="ja-JP" altLang="en-US" sz="800" b="1" spc="-20" dirty="0">
                <a:solidFill>
                  <a:srgbClr val="231F20"/>
                </a:solidFill>
                <a:latin typeface="Yu Gothic Light"/>
                <a:cs typeface="Yu Gothic Light"/>
              </a:rPr>
              <a:t>　</a:t>
            </a:r>
            <a:r>
              <a:rPr sz="800" b="1" spc="-50" dirty="0" err="1">
                <a:solidFill>
                  <a:srgbClr val="231F20"/>
                </a:solidFill>
                <a:latin typeface="Yu Gothic Light"/>
                <a:cs typeface="Yu Gothic Light"/>
              </a:rPr>
              <a:t>が咀嚼できるまで</a:t>
            </a:r>
            <a:r>
              <a:rPr sz="800" b="1" spc="-75" dirty="0" err="1">
                <a:solidFill>
                  <a:srgbClr val="231F20"/>
                </a:solidFill>
                <a:latin typeface="Yu Gothic Light"/>
                <a:cs typeface="Yu Gothic Light"/>
              </a:rPr>
              <a:t>回復し、義歯の吸</a:t>
            </a:r>
            <a:r>
              <a:rPr lang="ja-JP" altLang="en-US" sz="800" b="1" spc="-75" dirty="0">
                <a:solidFill>
                  <a:srgbClr val="231F20"/>
                </a:solidFill>
                <a:latin typeface="Yu Gothic Light"/>
                <a:cs typeface="Yu Gothic Light"/>
              </a:rPr>
              <a:t>　</a:t>
            </a:r>
            <a:r>
              <a:rPr sz="800" b="1" spc="-60" dirty="0" err="1">
                <a:solidFill>
                  <a:srgbClr val="231F20"/>
                </a:solidFill>
                <a:latin typeface="Yu Gothic Light"/>
                <a:cs typeface="Yu Gothic Light"/>
              </a:rPr>
              <a:t>着もよく義歯の疼</a:t>
            </a:r>
            <a:r>
              <a:rPr sz="800" b="1" spc="-30" dirty="0" err="1">
                <a:solidFill>
                  <a:srgbClr val="231F20"/>
                </a:solidFill>
                <a:latin typeface="Yu Gothic Light"/>
                <a:cs typeface="Yu Gothic Light"/>
              </a:rPr>
              <a:t>痛部位もないこと</a:t>
            </a:r>
            <a:r>
              <a:rPr sz="800" b="1" spc="-20" dirty="0" err="1">
                <a:solidFill>
                  <a:srgbClr val="231F20"/>
                </a:solidFill>
                <a:latin typeface="Yu Gothic Light"/>
                <a:cs typeface="Yu Gothic Light"/>
              </a:rPr>
              <a:t>を確認</a:t>
            </a:r>
            <a:r>
              <a:rPr sz="800" spc="-20" dirty="0">
                <a:solidFill>
                  <a:srgbClr val="231F20"/>
                </a:solidFill>
                <a:latin typeface="Yu Gothic Light"/>
                <a:cs typeface="Yu Gothic Light"/>
              </a:rPr>
              <a:t>。</a:t>
            </a:r>
            <a:endParaRPr sz="800" dirty="0">
              <a:latin typeface="Yu Gothic Light"/>
              <a:cs typeface="Yu Gothic Light"/>
            </a:endParaRPr>
          </a:p>
        </p:txBody>
      </p:sp>
      <p:grpSp>
        <p:nvGrpSpPr>
          <p:cNvPr id="34" name="object 34"/>
          <p:cNvGrpSpPr/>
          <p:nvPr/>
        </p:nvGrpSpPr>
        <p:grpSpPr>
          <a:xfrm>
            <a:off x="5727936" y="5528936"/>
            <a:ext cx="2479040" cy="1306830"/>
            <a:chOff x="5727936" y="5528936"/>
            <a:chExt cx="2479040" cy="1306830"/>
          </a:xfrm>
        </p:grpSpPr>
        <p:sp>
          <p:nvSpPr>
            <p:cNvPr id="35" name="object 35"/>
            <p:cNvSpPr/>
            <p:nvPr/>
          </p:nvSpPr>
          <p:spPr>
            <a:xfrm>
              <a:off x="5727928" y="6073875"/>
              <a:ext cx="2479040" cy="485775"/>
            </a:xfrm>
            <a:custGeom>
              <a:avLst/>
              <a:gdLst/>
              <a:ahLst/>
              <a:cxnLst/>
              <a:rect l="l" t="t" r="r" b="b"/>
              <a:pathLst>
                <a:path w="2479040" h="485775">
                  <a:moveTo>
                    <a:pt x="159258" y="171132"/>
                  </a:moveTo>
                  <a:lnTo>
                    <a:pt x="0" y="0"/>
                  </a:lnTo>
                  <a:lnTo>
                    <a:pt x="0" y="342265"/>
                  </a:lnTo>
                  <a:lnTo>
                    <a:pt x="159258" y="171132"/>
                  </a:lnTo>
                  <a:close/>
                </a:path>
                <a:path w="2479040" h="485775">
                  <a:moveTo>
                    <a:pt x="2478481" y="314223"/>
                  </a:moveTo>
                  <a:lnTo>
                    <a:pt x="2319223" y="143090"/>
                  </a:lnTo>
                  <a:lnTo>
                    <a:pt x="2319223" y="485355"/>
                  </a:lnTo>
                  <a:lnTo>
                    <a:pt x="2478481" y="314223"/>
                  </a:lnTo>
                  <a:close/>
                </a:path>
              </a:pathLst>
            </a:custGeom>
            <a:solidFill>
              <a:srgbClr val="2799BF"/>
            </a:solidFill>
          </p:spPr>
          <p:txBody>
            <a:bodyPr wrap="square" lIns="0" tIns="0" rIns="0" bIns="0" rtlCol="0"/>
            <a:lstStyle/>
            <a:p>
              <a:endParaRPr/>
            </a:p>
          </p:txBody>
        </p:sp>
        <p:sp>
          <p:nvSpPr>
            <p:cNvPr id="36" name="object 36"/>
            <p:cNvSpPr/>
            <p:nvPr/>
          </p:nvSpPr>
          <p:spPr>
            <a:xfrm>
              <a:off x="5918415" y="5538779"/>
              <a:ext cx="2129155" cy="1287145"/>
            </a:xfrm>
            <a:custGeom>
              <a:avLst/>
              <a:gdLst/>
              <a:ahLst/>
              <a:cxnLst/>
              <a:rect l="l" t="t" r="r" b="b"/>
              <a:pathLst>
                <a:path w="2129154" h="1287145">
                  <a:moveTo>
                    <a:pt x="2128736" y="1287008"/>
                  </a:moveTo>
                  <a:lnTo>
                    <a:pt x="0" y="1287008"/>
                  </a:lnTo>
                  <a:lnTo>
                    <a:pt x="0" y="0"/>
                  </a:lnTo>
                  <a:lnTo>
                    <a:pt x="2128736" y="0"/>
                  </a:lnTo>
                  <a:lnTo>
                    <a:pt x="2128736" y="1287008"/>
                  </a:lnTo>
                  <a:close/>
                </a:path>
              </a:pathLst>
            </a:custGeom>
            <a:ln w="19145">
              <a:solidFill>
                <a:srgbClr val="2799BF"/>
              </a:solidFill>
            </a:ln>
          </p:spPr>
          <p:txBody>
            <a:bodyPr wrap="square" lIns="0" tIns="0" rIns="0" bIns="0" rtlCol="0"/>
            <a:lstStyle/>
            <a:p>
              <a:endParaRPr/>
            </a:p>
          </p:txBody>
        </p:sp>
      </p:grpSp>
      <p:sp>
        <p:nvSpPr>
          <p:cNvPr id="37" name="object 37"/>
          <p:cNvSpPr txBox="1"/>
          <p:nvPr/>
        </p:nvSpPr>
        <p:spPr>
          <a:xfrm>
            <a:off x="5918415" y="5529206"/>
            <a:ext cx="2129155" cy="250190"/>
          </a:xfrm>
          <a:prstGeom prst="rect">
            <a:avLst/>
          </a:prstGeom>
          <a:solidFill>
            <a:srgbClr val="2799BF"/>
          </a:solidFill>
        </p:spPr>
        <p:txBody>
          <a:bodyPr vert="horz" wrap="square" lIns="0" tIns="69215" rIns="0" bIns="0" rtlCol="0">
            <a:spAutoFit/>
          </a:bodyPr>
          <a:lstStyle/>
          <a:p>
            <a:pPr marL="415290">
              <a:lnSpc>
                <a:spcPct val="100000"/>
              </a:lnSpc>
              <a:spcBef>
                <a:spcPts val="545"/>
              </a:spcBef>
            </a:pPr>
            <a:r>
              <a:rPr sz="900" b="1" spc="-5" dirty="0">
                <a:solidFill>
                  <a:srgbClr val="FFFFFF"/>
                </a:solidFill>
                <a:latin typeface="Yu Gothic"/>
                <a:cs typeface="Yu Gothic"/>
              </a:rPr>
              <a:t>新義歯作成後の機能診断</a:t>
            </a:r>
            <a:endParaRPr sz="900">
              <a:latin typeface="Yu Gothic"/>
              <a:cs typeface="Yu Gothic"/>
            </a:endParaRPr>
          </a:p>
        </p:txBody>
      </p:sp>
      <p:grpSp>
        <p:nvGrpSpPr>
          <p:cNvPr id="38" name="object 38"/>
          <p:cNvGrpSpPr/>
          <p:nvPr/>
        </p:nvGrpSpPr>
        <p:grpSpPr>
          <a:xfrm>
            <a:off x="2438955" y="5933892"/>
            <a:ext cx="1431925" cy="1726564"/>
            <a:chOff x="2438955" y="5933892"/>
            <a:chExt cx="1431925" cy="1726564"/>
          </a:xfrm>
        </p:grpSpPr>
        <p:pic>
          <p:nvPicPr>
            <p:cNvPr id="39" name="object 39"/>
            <p:cNvPicPr/>
            <p:nvPr/>
          </p:nvPicPr>
          <p:blipFill>
            <a:blip r:embed="rId3" cstate="print"/>
            <a:stretch>
              <a:fillRect/>
            </a:stretch>
          </p:blipFill>
          <p:spPr>
            <a:xfrm>
              <a:off x="3702102" y="5933892"/>
              <a:ext cx="168363" cy="168363"/>
            </a:xfrm>
            <a:prstGeom prst="rect">
              <a:avLst/>
            </a:prstGeom>
          </p:spPr>
        </p:pic>
        <p:pic>
          <p:nvPicPr>
            <p:cNvPr id="40" name="object 40"/>
            <p:cNvPicPr/>
            <p:nvPr/>
          </p:nvPicPr>
          <p:blipFill>
            <a:blip r:embed="rId3" cstate="print"/>
            <a:stretch>
              <a:fillRect/>
            </a:stretch>
          </p:blipFill>
          <p:spPr>
            <a:xfrm>
              <a:off x="3702102" y="6182283"/>
              <a:ext cx="168363" cy="168363"/>
            </a:xfrm>
            <a:prstGeom prst="rect">
              <a:avLst/>
            </a:prstGeom>
          </p:spPr>
        </p:pic>
        <p:pic>
          <p:nvPicPr>
            <p:cNvPr id="41" name="object 41"/>
            <p:cNvPicPr/>
            <p:nvPr/>
          </p:nvPicPr>
          <p:blipFill>
            <a:blip r:embed="rId3" cstate="print"/>
            <a:stretch>
              <a:fillRect/>
            </a:stretch>
          </p:blipFill>
          <p:spPr>
            <a:xfrm>
              <a:off x="3702102" y="6459907"/>
              <a:ext cx="168363" cy="168363"/>
            </a:xfrm>
            <a:prstGeom prst="rect">
              <a:avLst/>
            </a:prstGeom>
          </p:spPr>
        </p:pic>
        <p:pic>
          <p:nvPicPr>
            <p:cNvPr id="42" name="object 42"/>
            <p:cNvPicPr/>
            <p:nvPr/>
          </p:nvPicPr>
          <p:blipFill>
            <a:blip r:embed="rId4" cstate="print"/>
            <a:stretch>
              <a:fillRect/>
            </a:stretch>
          </p:blipFill>
          <p:spPr>
            <a:xfrm>
              <a:off x="2438955" y="7319115"/>
              <a:ext cx="123155" cy="123155"/>
            </a:xfrm>
            <a:prstGeom prst="rect">
              <a:avLst/>
            </a:prstGeom>
          </p:spPr>
        </p:pic>
        <p:pic>
          <p:nvPicPr>
            <p:cNvPr id="43" name="object 43"/>
            <p:cNvPicPr/>
            <p:nvPr/>
          </p:nvPicPr>
          <p:blipFill>
            <a:blip r:embed="rId4" cstate="print"/>
            <a:stretch>
              <a:fillRect/>
            </a:stretch>
          </p:blipFill>
          <p:spPr>
            <a:xfrm>
              <a:off x="2438955" y="7537011"/>
              <a:ext cx="123155" cy="123155"/>
            </a:xfrm>
            <a:prstGeom prst="rect">
              <a:avLst/>
            </a:prstGeom>
          </p:spPr>
        </p:pic>
      </p:grpSp>
      <p:sp>
        <p:nvSpPr>
          <p:cNvPr id="44" name="object 44"/>
          <p:cNvSpPr txBox="1"/>
          <p:nvPr/>
        </p:nvSpPr>
        <p:spPr>
          <a:xfrm>
            <a:off x="3859800" y="5919879"/>
            <a:ext cx="1918335" cy="781752"/>
          </a:xfrm>
          <a:prstGeom prst="rect">
            <a:avLst/>
          </a:prstGeom>
        </p:spPr>
        <p:txBody>
          <a:bodyPr vert="horz" wrap="square" lIns="0" tIns="10160" rIns="0" bIns="0" rtlCol="0">
            <a:spAutoFit/>
          </a:bodyPr>
          <a:lstStyle/>
          <a:p>
            <a:pPr marL="201295" marR="625475" indent="-176530">
              <a:lnSpc>
                <a:spcPct val="104500"/>
              </a:lnSpc>
              <a:spcBef>
                <a:spcPts val="80"/>
              </a:spcBef>
            </a:pPr>
            <a:r>
              <a:rPr lang="ja-JP" altLang="en-US" sz="800" spc="-60" dirty="0">
                <a:solidFill>
                  <a:srgbClr val="231F20"/>
                </a:solidFill>
                <a:latin typeface="Yu Gothic Light"/>
                <a:cs typeface="Yu Gothic Light"/>
              </a:rPr>
              <a:t>　　</a:t>
            </a:r>
            <a:r>
              <a:rPr sz="800" b="1" spc="-60" dirty="0" err="1">
                <a:solidFill>
                  <a:srgbClr val="231F20"/>
                </a:solidFill>
                <a:latin typeface="Yu Gothic Light"/>
                <a:cs typeface="Yu Gothic Light"/>
              </a:rPr>
              <a:t>チェアサイドでの簡単な</a:t>
            </a:r>
            <a:r>
              <a:rPr sz="800" b="1" spc="-25" dirty="0" err="1">
                <a:solidFill>
                  <a:srgbClr val="231F20"/>
                </a:solidFill>
                <a:latin typeface="Yu Gothic Light"/>
                <a:cs typeface="Yu Gothic Light"/>
              </a:rPr>
              <a:t>食事内容の聞き取り</a:t>
            </a:r>
            <a:endParaRPr sz="800" b="1" dirty="0">
              <a:latin typeface="Yu Gothic Light"/>
              <a:cs typeface="Yu Gothic Light"/>
            </a:endParaRPr>
          </a:p>
          <a:p>
            <a:pPr marL="25400">
              <a:lnSpc>
                <a:spcPct val="100000"/>
              </a:lnSpc>
              <a:spcBef>
                <a:spcPts val="320"/>
              </a:spcBef>
            </a:pPr>
            <a:r>
              <a:rPr lang="ja-JP" altLang="en-US" sz="800" b="1" spc="-50" dirty="0">
                <a:solidFill>
                  <a:srgbClr val="231F20"/>
                </a:solidFill>
                <a:latin typeface="Yu Gothic Light"/>
                <a:cs typeface="Yu Gothic Light"/>
              </a:rPr>
              <a:t>　　</a:t>
            </a:r>
            <a:r>
              <a:rPr sz="800" b="1" spc="-50" dirty="0">
                <a:solidFill>
                  <a:srgbClr val="231F20"/>
                </a:solidFill>
                <a:latin typeface="Yu Gothic Light"/>
                <a:cs typeface="Yu Gothic Light"/>
              </a:rPr>
              <a:t>右上４５抜歯を行い総義歯の新製</a:t>
            </a:r>
            <a:endParaRPr sz="800" b="1" dirty="0">
              <a:latin typeface="Yu Gothic Light"/>
              <a:cs typeface="Yu Gothic Light"/>
            </a:endParaRPr>
          </a:p>
          <a:p>
            <a:pPr marL="25400">
              <a:lnSpc>
                <a:spcPct val="100000"/>
              </a:lnSpc>
              <a:spcBef>
                <a:spcPts val="615"/>
              </a:spcBef>
            </a:pPr>
            <a:r>
              <a:rPr lang="ja-JP" altLang="en-US" sz="800" b="1" spc="-50" dirty="0">
                <a:solidFill>
                  <a:srgbClr val="231F20"/>
                </a:solidFill>
                <a:latin typeface="Yu Gothic Light"/>
                <a:cs typeface="Yu Gothic Light"/>
              </a:rPr>
              <a:t>　　</a:t>
            </a:r>
            <a:r>
              <a:rPr sz="800" b="1" spc="-50" dirty="0" err="1">
                <a:solidFill>
                  <a:srgbClr val="231F20"/>
                </a:solidFill>
                <a:latin typeface="Yu Gothic Light"/>
                <a:cs typeface="Yu Gothic Light"/>
              </a:rPr>
              <a:t>総義歯の疼痛の有無やチェア</a:t>
            </a:r>
            <a:r>
              <a:rPr sz="800" b="1" spc="-50" dirty="0">
                <a:solidFill>
                  <a:srgbClr val="231F20"/>
                </a:solidFill>
                <a:latin typeface="Yu Gothic Light"/>
                <a:cs typeface="Yu Gothic Light"/>
              </a:rPr>
              <a:t>ー</a:t>
            </a:r>
            <a:endParaRPr sz="800" b="1" dirty="0">
              <a:latin typeface="Yu Gothic Light"/>
              <a:cs typeface="Yu Gothic Light"/>
            </a:endParaRPr>
          </a:p>
          <a:p>
            <a:pPr marL="198755">
              <a:lnSpc>
                <a:spcPct val="100000"/>
              </a:lnSpc>
              <a:spcBef>
                <a:spcPts val="50"/>
              </a:spcBef>
            </a:pPr>
            <a:r>
              <a:rPr sz="800" b="1" spc="-55" dirty="0">
                <a:solidFill>
                  <a:srgbClr val="231F20"/>
                </a:solidFill>
                <a:latin typeface="Yu Gothic Light"/>
                <a:cs typeface="Yu Gothic Light"/>
              </a:rPr>
              <a:t>サイドでの簡単な食事内容の聞き取り</a:t>
            </a:r>
            <a:endParaRPr sz="800" b="1" dirty="0">
              <a:latin typeface="Yu Gothic Light"/>
              <a:cs typeface="Yu Gothic Light"/>
            </a:endParaRPr>
          </a:p>
        </p:txBody>
      </p:sp>
      <p:grpSp>
        <p:nvGrpSpPr>
          <p:cNvPr id="45" name="object 45"/>
          <p:cNvGrpSpPr/>
          <p:nvPr/>
        </p:nvGrpSpPr>
        <p:grpSpPr>
          <a:xfrm>
            <a:off x="505036" y="5848924"/>
            <a:ext cx="6475095" cy="2343785"/>
            <a:chOff x="505036" y="5848924"/>
            <a:chExt cx="6475095" cy="2343785"/>
          </a:xfrm>
        </p:grpSpPr>
        <p:pic>
          <p:nvPicPr>
            <p:cNvPr id="46" name="object 46"/>
            <p:cNvPicPr/>
            <p:nvPr/>
          </p:nvPicPr>
          <p:blipFill>
            <a:blip r:embed="rId5" cstate="print"/>
            <a:stretch>
              <a:fillRect/>
            </a:stretch>
          </p:blipFill>
          <p:spPr>
            <a:xfrm>
              <a:off x="5992911" y="5851869"/>
              <a:ext cx="462791" cy="384377"/>
            </a:xfrm>
            <a:prstGeom prst="rect">
              <a:avLst/>
            </a:prstGeom>
          </p:spPr>
        </p:pic>
        <p:pic>
          <p:nvPicPr>
            <p:cNvPr id="47" name="object 47"/>
            <p:cNvPicPr/>
            <p:nvPr/>
          </p:nvPicPr>
          <p:blipFill>
            <a:blip r:embed="rId6" cstate="print"/>
            <a:stretch>
              <a:fillRect/>
            </a:stretch>
          </p:blipFill>
          <p:spPr>
            <a:xfrm>
              <a:off x="5992908" y="6253363"/>
              <a:ext cx="462794" cy="487897"/>
            </a:xfrm>
            <a:prstGeom prst="rect">
              <a:avLst/>
            </a:prstGeom>
          </p:spPr>
        </p:pic>
        <p:pic>
          <p:nvPicPr>
            <p:cNvPr id="48" name="object 48"/>
            <p:cNvPicPr/>
            <p:nvPr/>
          </p:nvPicPr>
          <p:blipFill>
            <a:blip r:embed="rId7" cstate="print"/>
            <a:stretch>
              <a:fillRect/>
            </a:stretch>
          </p:blipFill>
          <p:spPr>
            <a:xfrm>
              <a:off x="6485595" y="5848924"/>
              <a:ext cx="494409" cy="892336"/>
            </a:xfrm>
            <a:prstGeom prst="rect">
              <a:avLst/>
            </a:prstGeom>
          </p:spPr>
        </p:pic>
        <p:pic>
          <p:nvPicPr>
            <p:cNvPr id="49" name="object 49"/>
            <p:cNvPicPr/>
            <p:nvPr/>
          </p:nvPicPr>
          <p:blipFill>
            <a:blip r:embed="rId8" cstate="print"/>
            <a:stretch>
              <a:fillRect/>
            </a:stretch>
          </p:blipFill>
          <p:spPr>
            <a:xfrm>
              <a:off x="6674671" y="5943335"/>
              <a:ext cx="228546" cy="228546"/>
            </a:xfrm>
            <a:prstGeom prst="rect">
              <a:avLst/>
            </a:prstGeom>
          </p:spPr>
        </p:pic>
        <p:sp>
          <p:nvSpPr>
            <p:cNvPr id="50" name="object 50"/>
            <p:cNvSpPr/>
            <p:nvPr/>
          </p:nvSpPr>
          <p:spPr>
            <a:xfrm>
              <a:off x="514243" y="6911732"/>
              <a:ext cx="1609725" cy="1271270"/>
            </a:xfrm>
            <a:custGeom>
              <a:avLst/>
              <a:gdLst/>
              <a:ahLst/>
              <a:cxnLst/>
              <a:rect l="l" t="t" r="r" b="b"/>
              <a:pathLst>
                <a:path w="1609725" h="1271270">
                  <a:moveTo>
                    <a:pt x="1609632" y="1271243"/>
                  </a:moveTo>
                  <a:lnTo>
                    <a:pt x="0" y="1271243"/>
                  </a:lnTo>
                  <a:lnTo>
                    <a:pt x="0" y="0"/>
                  </a:lnTo>
                  <a:lnTo>
                    <a:pt x="1609632" y="0"/>
                  </a:lnTo>
                  <a:lnTo>
                    <a:pt x="1609632" y="1271243"/>
                  </a:lnTo>
                  <a:close/>
                </a:path>
              </a:pathLst>
            </a:custGeom>
            <a:ln w="18031">
              <a:solidFill>
                <a:srgbClr val="2799BF"/>
              </a:solidFill>
            </a:ln>
          </p:spPr>
          <p:txBody>
            <a:bodyPr wrap="square" lIns="0" tIns="0" rIns="0" bIns="0" rtlCol="0"/>
            <a:lstStyle/>
            <a:p>
              <a:endParaRPr/>
            </a:p>
          </p:txBody>
        </p:sp>
      </p:grpSp>
      <p:sp>
        <p:nvSpPr>
          <p:cNvPr id="51" name="object 51"/>
          <p:cNvSpPr txBox="1"/>
          <p:nvPr/>
        </p:nvSpPr>
        <p:spPr>
          <a:xfrm>
            <a:off x="514243" y="6902716"/>
            <a:ext cx="1609725" cy="249554"/>
          </a:xfrm>
          <a:prstGeom prst="rect">
            <a:avLst/>
          </a:prstGeom>
          <a:solidFill>
            <a:srgbClr val="2799BF"/>
          </a:solidFill>
        </p:spPr>
        <p:txBody>
          <a:bodyPr vert="horz" wrap="square" lIns="0" tIns="68580" rIns="0" bIns="0" rtlCol="0">
            <a:spAutoFit/>
          </a:bodyPr>
          <a:lstStyle/>
          <a:p>
            <a:pPr marL="313055">
              <a:lnSpc>
                <a:spcPct val="100000"/>
              </a:lnSpc>
              <a:spcBef>
                <a:spcPts val="540"/>
              </a:spcBef>
            </a:pPr>
            <a:r>
              <a:rPr sz="900" b="1" spc="-25" dirty="0">
                <a:solidFill>
                  <a:srgbClr val="FFFFFF"/>
                </a:solidFill>
                <a:latin typeface="Yu Gothic"/>
                <a:cs typeface="Yu Gothic"/>
              </a:rPr>
              <a:t>思いがけず体重測定</a:t>
            </a:r>
            <a:endParaRPr sz="900">
              <a:latin typeface="Yu Gothic"/>
              <a:cs typeface="Yu Gothic"/>
            </a:endParaRPr>
          </a:p>
        </p:txBody>
      </p:sp>
      <p:sp>
        <p:nvSpPr>
          <p:cNvPr id="52" name="object 52"/>
          <p:cNvSpPr txBox="1"/>
          <p:nvPr/>
        </p:nvSpPr>
        <p:spPr>
          <a:xfrm>
            <a:off x="2500303" y="7726280"/>
            <a:ext cx="1444625" cy="368300"/>
          </a:xfrm>
          <a:prstGeom prst="rect">
            <a:avLst/>
          </a:prstGeom>
        </p:spPr>
        <p:txBody>
          <a:bodyPr vert="horz" wrap="square" lIns="0" tIns="17145" rIns="0" bIns="0" rtlCol="0">
            <a:spAutoFit/>
          </a:bodyPr>
          <a:lstStyle/>
          <a:p>
            <a:pPr marR="5080">
              <a:lnSpc>
                <a:spcPct val="100000"/>
              </a:lnSpc>
              <a:spcBef>
                <a:spcPts val="135"/>
              </a:spcBef>
            </a:pPr>
            <a:r>
              <a:rPr sz="550" b="1" spc="-40" dirty="0">
                <a:solidFill>
                  <a:srgbClr val="231F20"/>
                </a:solidFill>
                <a:latin typeface="Yu Gothic Light"/>
                <a:cs typeface="Yu Gothic Light"/>
              </a:rPr>
              <a:t>食パン１枚食べるのに３０分かかることが判</a:t>
            </a:r>
            <a:r>
              <a:rPr lang="ja-JP" altLang="en-US" sz="550" b="1" spc="-40" dirty="0">
                <a:solidFill>
                  <a:srgbClr val="231F20"/>
                </a:solidFill>
                <a:latin typeface="Yu Gothic Light"/>
                <a:cs typeface="Yu Gothic Light"/>
              </a:rPr>
              <a:t>　　</a:t>
            </a:r>
            <a:r>
              <a:rPr sz="550" b="1" spc="-40" dirty="0" err="1">
                <a:solidFill>
                  <a:srgbClr val="231F20"/>
                </a:solidFill>
                <a:latin typeface="Yu Gothic Light"/>
                <a:cs typeface="Yu Gothic Light"/>
              </a:rPr>
              <a:t>明し、また友人との食事にいっても一人だけ</a:t>
            </a:r>
            <a:r>
              <a:rPr lang="ja-JP" altLang="en-US" sz="550" b="1" spc="-40" dirty="0">
                <a:solidFill>
                  <a:srgbClr val="231F20"/>
                </a:solidFill>
                <a:latin typeface="Yu Gothic Light"/>
                <a:cs typeface="Yu Gothic Light"/>
              </a:rPr>
              <a:t>　　</a:t>
            </a:r>
            <a:r>
              <a:rPr sz="550" b="1" spc="-40" dirty="0" err="1">
                <a:solidFill>
                  <a:srgbClr val="231F20"/>
                </a:solidFill>
                <a:latin typeface="Yu Gothic Light"/>
                <a:cs typeface="Yu Gothic Light"/>
              </a:rPr>
              <a:t>食</a:t>
            </a:r>
            <a:r>
              <a:rPr sz="550" b="1" spc="-10" dirty="0" err="1">
                <a:solidFill>
                  <a:srgbClr val="231F20"/>
                </a:solidFill>
                <a:latin typeface="Yu Gothic Light"/>
                <a:cs typeface="Yu Gothic Light"/>
              </a:rPr>
              <a:t>べる速度が合わずに友人と食事に行くのを</a:t>
            </a:r>
            <a:r>
              <a:rPr lang="ja-JP" altLang="en-US" sz="550" b="1" spc="-10" dirty="0">
                <a:solidFill>
                  <a:srgbClr val="231F20"/>
                </a:solidFill>
                <a:latin typeface="Yu Gothic Light"/>
                <a:cs typeface="Yu Gothic Light"/>
              </a:rPr>
              <a:t>　</a:t>
            </a:r>
            <a:r>
              <a:rPr sz="550" b="1" spc="-10" dirty="0" err="1">
                <a:solidFill>
                  <a:srgbClr val="231F20"/>
                </a:solidFill>
                <a:latin typeface="Yu Gothic Light"/>
                <a:cs typeface="Yu Gothic Light"/>
              </a:rPr>
              <a:t>控</a:t>
            </a:r>
            <a:r>
              <a:rPr sz="550" b="1" spc="-35" dirty="0" err="1">
                <a:solidFill>
                  <a:srgbClr val="231F20"/>
                </a:solidFill>
                <a:latin typeface="Yu Gothic Light"/>
                <a:cs typeface="Yu Gothic Light"/>
              </a:rPr>
              <a:t>えているとのこと</a:t>
            </a:r>
            <a:r>
              <a:rPr sz="550" b="1" spc="-35" dirty="0">
                <a:solidFill>
                  <a:srgbClr val="231F20"/>
                </a:solidFill>
                <a:latin typeface="Yu Gothic Light"/>
                <a:cs typeface="Yu Gothic Light"/>
              </a:rPr>
              <a:t>。</a:t>
            </a:r>
            <a:endParaRPr sz="550" b="1" dirty="0">
              <a:latin typeface="Yu Gothic Light"/>
              <a:cs typeface="Yu Gothic Light"/>
            </a:endParaRPr>
          </a:p>
        </p:txBody>
      </p:sp>
      <p:sp>
        <p:nvSpPr>
          <p:cNvPr id="53" name="object 53"/>
          <p:cNvSpPr/>
          <p:nvPr/>
        </p:nvSpPr>
        <p:spPr>
          <a:xfrm>
            <a:off x="2377607" y="6911732"/>
            <a:ext cx="1603375" cy="1271270"/>
          </a:xfrm>
          <a:custGeom>
            <a:avLst/>
            <a:gdLst/>
            <a:ahLst/>
            <a:cxnLst/>
            <a:rect l="l" t="t" r="r" b="b"/>
            <a:pathLst>
              <a:path w="1603375" h="1271270">
                <a:moveTo>
                  <a:pt x="1603232" y="1271243"/>
                </a:moveTo>
                <a:lnTo>
                  <a:pt x="0" y="1271243"/>
                </a:lnTo>
                <a:lnTo>
                  <a:pt x="0" y="0"/>
                </a:lnTo>
                <a:lnTo>
                  <a:pt x="1603232" y="0"/>
                </a:lnTo>
                <a:lnTo>
                  <a:pt x="1603232" y="1271243"/>
                </a:lnTo>
                <a:close/>
              </a:path>
            </a:pathLst>
          </a:custGeom>
          <a:ln w="15964">
            <a:solidFill>
              <a:srgbClr val="2799BF"/>
            </a:solidFill>
          </a:ln>
        </p:spPr>
        <p:txBody>
          <a:bodyPr wrap="square" lIns="0" tIns="0" rIns="0" bIns="0" rtlCol="0"/>
          <a:lstStyle/>
          <a:p>
            <a:endParaRPr/>
          </a:p>
        </p:txBody>
      </p:sp>
      <p:sp>
        <p:nvSpPr>
          <p:cNvPr id="54" name="object 54"/>
          <p:cNvSpPr txBox="1"/>
          <p:nvPr/>
        </p:nvSpPr>
        <p:spPr>
          <a:xfrm>
            <a:off x="2377607" y="6903749"/>
            <a:ext cx="1603375" cy="248285"/>
          </a:xfrm>
          <a:prstGeom prst="rect">
            <a:avLst/>
          </a:prstGeom>
          <a:solidFill>
            <a:srgbClr val="2799BF"/>
          </a:solidFill>
        </p:spPr>
        <p:txBody>
          <a:bodyPr vert="horz" wrap="square" lIns="0" tIns="67310" rIns="0" bIns="0" rtlCol="0">
            <a:spAutoFit/>
          </a:bodyPr>
          <a:lstStyle/>
          <a:p>
            <a:pPr marL="41275">
              <a:lnSpc>
                <a:spcPct val="100000"/>
              </a:lnSpc>
              <a:spcBef>
                <a:spcPts val="530"/>
              </a:spcBef>
            </a:pPr>
            <a:r>
              <a:rPr sz="900" b="1" spc="-50" dirty="0">
                <a:solidFill>
                  <a:srgbClr val="FFFFFF"/>
                </a:solidFill>
                <a:latin typeface="Yu Gothic"/>
                <a:cs typeface="Yu Gothic"/>
              </a:rPr>
              <a:t>管理栄養士によるヒヤリング</a:t>
            </a:r>
            <a:endParaRPr sz="900">
              <a:latin typeface="Yu Gothic"/>
              <a:cs typeface="Yu Gothic"/>
            </a:endParaRPr>
          </a:p>
        </p:txBody>
      </p:sp>
      <p:sp>
        <p:nvSpPr>
          <p:cNvPr id="55" name="object 55"/>
          <p:cNvSpPr txBox="1"/>
          <p:nvPr/>
        </p:nvSpPr>
        <p:spPr>
          <a:xfrm>
            <a:off x="2576827" y="7283552"/>
            <a:ext cx="871855" cy="241092"/>
          </a:xfrm>
          <a:prstGeom prst="rect">
            <a:avLst/>
          </a:prstGeom>
        </p:spPr>
        <p:txBody>
          <a:bodyPr vert="horz" wrap="square" lIns="0" tIns="12700" rIns="0" bIns="0" rtlCol="0">
            <a:spAutoFit/>
          </a:bodyPr>
          <a:lstStyle/>
          <a:p>
            <a:pPr marL="25400">
              <a:lnSpc>
                <a:spcPct val="100000"/>
              </a:lnSpc>
              <a:spcBef>
                <a:spcPts val="100"/>
              </a:spcBef>
            </a:pPr>
            <a:r>
              <a:rPr sz="700" b="1" spc="-40" dirty="0" err="1">
                <a:solidFill>
                  <a:srgbClr val="231F20"/>
                </a:solidFill>
                <a:latin typeface="Yu Gothic Light"/>
                <a:cs typeface="Yu Gothic Light"/>
              </a:rPr>
              <a:t>咀嚼以外の摂食</a:t>
            </a:r>
            <a:r>
              <a:rPr sz="700" b="1" spc="-40" dirty="0">
                <a:solidFill>
                  <a:srgbClr val="231F20"/>
                </a:solidFill>
                <a:latin typeface="Yu Gothic Light"/>
                <a:cs typeface="Yu Gothic Light"/>
              </a:rPr>
              <a:t>・</a:t>
            </a:r>
            <a:endParaRPr lang="en-US" sz="700" b="1" spc="-40" dirty="0">
              <a:solidFill>
                <a:srgbClr val="231F20"/>
              </a:solidFill>
              <a:latin typeface="Yu Gothic Light"/>
              <a:cs typeface="Yu Gothic Light"/>
            </a:endParaRPr>
          </a:p>
          <a:p>
            <a:pPr marL="25400">
              <a:lnSpc>
                <a:spcPct val="100000"/>
              </a:lnSpc>
              <a:spcBef>
                <a:spcPts val="100"/>
              </a:spcBef>
            </a:pPr>
            <a:r>
              <a:rPr lang="ja-JP" altLang="en-US" sz="700" b="1" spc="-20" dirty="0">
                <a:solidFill>
                  <a:srgbClr val="231F20"/>
                </a:solidFill>
                <a:latin typeface="Yu Gothic Light"/>
                <a:cs typeface="Yu Gothic Light"/>
              </a:rPr>
              <a:t>嚥下機能の低下</a:t>
            </a:r>
            <a:endParaRPr sz="700" b="1" dirty="0">
              <a:latin typeface="Yu Gothic Light"/>
              <a:cs typeface="Yu Gothic Light"/>
            </a:endParaRPr>
          </a:p>
        </p:txBody>
      </p:sp>
      <p:sp>
        <p:nvSpPr>
          <p:cNvPr id="56" name="object 56"/>
          <p:cNvSpPr txBox="1"/>
          <p:nvPr/>
        </p:nvSpPr>
        <p:spPr>
          <a:xfrm>
            <a:off x="2494051" y="7490562"/>
            <a:ext cx="754380" cy="175689"/>
          </a:xfrm>
          <a:prstGeom prst="rect">
            <a:avLst/>
          </a:prstGeom>
        </p:spPr>
        <p:txBody>
          <a:bodyPr vert="horz" wrap="square" lIns="0" tIns="67310" rIns="0" bIns="0" rtlCol="0">
            <a:spAutoFit/>
          </a:bodyPr>
          <a:lstStyle/>
          <a:p>
            <a:pPr marL="118745">
              <a:lnSpc>
                <a:spcPct val="100000"/>
              </a:lnSpc>
              <a:spcBef>
                <a:spcPts val="530"/>
              </a:spcBef>
            </a:pPr>
            <a:r>
              <a:rPr sz="700" b="1" spc="-20" dirty="0" err="1">
                <a:solidFill>
                  <a:srgbClr val="231F20"/>
                </a:solidFill>
                <a:latin typeface="Yu Gothic Light"/>
                <a:cs typeface="Yu Gothic Light"/>
              </a:rPr>
              <a:t>社会性の低下</a:t>
            </a:r>
            <a:endParaRPr sz="700" b="1" dirty="0">
              <a:latin typeface="Yu Gothic Light"/>
              <a:cs typeface="Yu Gothic Light"/>
            </a:endParaRPr>
          </a:p>
        </p:txBody>
      </p:sp>
      <p:grpSp>
        <p:nvGrpSpPr>
          <p:cNvPr id="57" name="object 57"/>
          <p:cNvGrpSpPr/>
          <p:nvPr/>
        </p:nvGrpSpPr>
        <p:grpSpPr>
          <a:xfrm>
            <a:off x="286009" y="3695514"/>
            <a:ext cx="8010525" cy="14763750"/>
            <a:chOff x="302786" y="3689698"/>
            <a:chExt cx="8010525" cy="14763750"/>
          </a:xfrm>
        </p:grpSpPr>
        <p:pic>
          <p:nvPicPr>
            <p:cNvPr id="58" name="object 58"/>
            <p:cNvPicPr/>
            <p:nvPr/>
          </p:nvPicPr>
          <p:blipFill>
            <a:blip r:embed="rId9" cstate="print"/>
            <a:stretch>
              <a:fillRect/>
            </a:stretch>
          </p:blipFill>
          <p:spPr>
            <a:xfrm>
              <a:off x="557537" y="7193488"/>
              <a:ext cx="931735" cy="933356"/>
            </a:xfrm>
            <a:prstGeom prst="rect">
              <a:avLst/>
            </a:prstGeom>
          </p:spPr>
        </p:pic>
        <p:pic>
          <p:nvPicPr>
            <p:cNvPr id="59" name="object 59"/>
            <p:cNvPicPr/>
            <p:nvPr/>
          </p:nvPicPr>
          <p:blipFill>
            <a:blip r:embed="rId10" cstate="print"/>
            <a:stretch>
              <a:fillRect/>
            </a:stretch>
          </p:blipFill>
          <p:spPr>
            <a:xfrm>
              <a:off x="3310241" y="7259013"/>
              <a:ext cx="609253" cy="417478"/>
            </a:xfrm>
            <a:prstGeom prst="rect">
              <a:avLst/>
            </a:prstGeom>
          </p:spPr>
        </p:pic>
        <p:pic>
          <p:nvPicPr>
            <p:cNvPr id="60" name="object 60"/>
            <p:cNvPicPr/>
            <p:nvPr/>
          </p:nvPicPr>
          <p:blipFill>
            <a:blip r:embed="rId11" cstate="print"/>
            <a:stretch>
              <a:fillRect/>
            </a:stretch>
          </p:blipFill>
          <p:spPr>
            <a:xfrm>
              <a:off x="4257188" y="7151913"/>
              <a:ext cx="1278531" cy="1012945"/>
            </a:xfrm>
            <a:prstGeom prst="rect">
              <a:avLst/>
            </a:prstGeom>
          </p:spPr>
        </p:pic>
        <p:sp>
          <p:nvSpPr>
            <p:cNvPr id="61" name="object 61"/>
            <p:cNvSpPr/>
            <p:nvPr/>
          </p:nvSpPr>
          <p:spPr>
            <a:xfrm>
              <a:off x="302786" y="11328051"/>
              <a:ext cx="8010525" cy="3259454"/>
            </a:xfrm>
            <a:custGeom>
              <a:avLst/>
              <a:gdLst/>
              <a:ahLst/>
              <a:cxnLst/>
              <a:rect l="l" t="t" r="r" b="b"/>
              <a:pathLst>
                <a:path w="8010525" h="3259455">
                  <a:moveTo>
                    <a:pt x="7899720" y="0"/>
                  </a:moveTo>
                  <a:lnTo>
                    <a:pt x="110744" y="0"/>
                  </a:lnTo>
                  <a:lnTo>
                    <a:pt x="67637" y="8702"/>
                  </a:lnTo>
                  <a:lnTo>
                    <a:pt x="32436" y="32436"/>
                  </a:lnTo>
                  <a:lnTo>
                    <a:pt x="8702" y="67637"/>
                  </a:lnTo>
                  <a:lnTo>
                    <a:pt x="0" y="110744"/>
                  </a:lnTo>
                  <a:lnTo>
                    <a:pt x="0" y="3148629"/>
                  </a:lnTo>
                  <a:lnTo>
                    <a:pt x="8702" y="3191735"/>
                  </a:lnTo>
                  <a:lnTo>
                    <a:pt x="32436" y="3226937"/>
                  </a:lnTo>
                  <a:lnTo>
                    <a:pt x="67637" y="3250670"/>
                  </a:lnTo>
                  <a:lnTo>
                    <a:pt x="110744" y="3259373"/>
                  </a:lnTo>
                  <a:lnTo>
                    <a:pt x="7899720" y="3259373"/>
                  </a:lnTo>
                  <a:lnTo>
                    <a:pt x="7942827" y="3250670"/>
                  </a:lnTo>
                  <a:lnTo>
                    <a:pt x="7978028" y="3226937"/>
                  </a:lnTo>
                  <a:lnTo>
                    <a:pt x="8001761" y="3191735"/>
                  </a:lnTo>
                  <a:lnTo>
                    <a:pt x="8010464" y="3148629"/>
                  </a:lnTo>
                  <a:lnTo>
                    <a:pt x="8010464" y="110744"/>
                  </a:lnTo>
                  <a:lnTo>
                    <a:pt x="8001761" y="67637"/>
                  </a:lnTo>
                  <a:lnTo>
                    <a:pt x="7978028" y="32436"/>
                  </a:lnTo>
                  <a:lnTo>
                    <a:pt x="7942827" y="8702"/>
                  </a:lnTo>
                  <a:lnTo>
                    <a:pt x="7899720" y="0"/>
                  </a:lnTo>
                  <a:close/>
                </a:path>
              </a:pathLst>
            </a:custGeom>
            <a:solidFill>
              <a:srgbClr val="FFFFFF"/>
            </a:solidFill>
          </p:spPr>
          <p:txBody>
            <a:bodyPr wrap="square" lIns="0" tIns="0" rIns="0" bIns="0" rtlCol="0"/>
            <a:lstStyle/>
            <a:p>
              <a:endParaRPr lang="en-US" dirty="0"/>
            </a:p>
            <a:p>
              <a:endParaRPr lang="en-US" dirty="0"/>
            </a:p>
            <a:p>
              <a:r>
                <a:rPr lang="en-US" dirty="0"/>
                <a:t>   </a:t>
              </a:r>
            </a:p>
          </p:txBody>
        </p:sp>
        <p:sp>
          <p:nvSpPr>
            <p:cNvPr id="62" name="object 62"/>
            <p:cNvSpPr/>
            <p:nvPr/>
          </p:nvSpPr>
          <p:spPr>
            <a:xfrm>
              <a:off x="312360" y="11346433"/>
              <a:ext cx="7991475" cy="434340"/>
            </a:xfrm>
            <a:custGeom>
              <a:avLst/>
              <a:gdLst/>
              <a:ahLst/>
              <a:cxnLst/>
              <a:rect l="l" t="t" r="r" b="b"/>
              <a:pathLst>
                <a:path w="7991475" h="434340">
                  <a:moveTo>
                    <a:pt x="7896198" y="0"/>
                  </a:moveTo>
                  <a:lnTo>
                    <a:pt x="99950" y="0"/>
                  </a:lnTo>
                  <a:lnTo>
                    <a:pt x="61082" y="7866"/>
                  </a:lnTo>
                  <a:lnTo>
                    <a:pt x="29307" y="29305"/>
                  </a:lnTo>
                  <a:lnTo>
                    <a:pt x="7866" y="61079"/>
                  </a:lnTo>
                  <a:lnTo>
                    <a:pt x="0" y="99947"/>
                  </a:lnTo>
                  <a:lnTo>
                    <a:pt x="0" y="433952"/>
                  </a:lnTo>
                  <a:lnTo>
                    <a:pt x="7991315" y="433952"/>
                  </a:lnTo>
                  <a:lnTo>
                    <a:pt x="7991315" y="95117"/>
                  </a:lnTo>
                  <a:lnTo>
                    <a:pt x="7983829" y="58128"/>
                  </a:lnTo>
                  <a:lnTo>
                    <a:pt x="7963425" y="27890"/>
                  </a:lnTo>
                  <a:lnTo>
                    <a:pt x="7933187" y="7486"/>
                  </a:lnTo>
                  <a:lnTo>
                    <a:pt x="7896198" y="0"/>
                  </a:lnTo>
                  <a:close/>
                </a:path>
              </a:pathLst>
            </a:custGeom>
            <a:solidFill>
              <a:srgbClr val="0096D9"/>
            </a:solidFill>
          </p:spPr>
          <p:txBody>
            <a:bodyPr wrap="square" lIns="0" tIns="0" rIns="0" bIns="0" rtlCol="0"/>
            <a:lstStyle/>
            <a:p>
              <a:endParaRPr/>
            </a:p>
          </p:txBody>
        </p:sp>
        <p:sp>
          <p:nvSpPr>
            <p:cNvPr id="63" name="object 63"/>
            <p:cNvSpPr/>
            <p:nvPr/>
          </p:nvSpPr>
          <p:spPr>
            <a:xfrm>
              <a:off x="302780" y="11336870"/>
              <a:ext cx="8010525" cy="7116445"/>
            </a:xfrm>
            <a:custGeom>
              <a:avLst/>
              <a:gdLst/>
              <a:ahLst/>
              <a:cxnLst/>
              <a:rect l="l" t="t" r="r" b="b"/>
              <a:pathLst>
                <a:path w="8010525" h="7116444">
                  <a:moveTo>
                    <a:pt x="8010461" y="3527260"/>
                  </a:moveTo>
                  <a:lnTo>
                    <a:pt x="8001762" y="3484156"/>
                  </a:lnTo>
                  <a:lnTo>
                    <a:pt x="7978026" y="3448951"/>
                  </a:lnTo>
                  <a:lnTo>
                    <a:pt x="7942821" y="3425228"/>
                  </a:lnTo>
                  <a:lnTo>
                    <a:pt x="7899717" y="3416516"/>
                  </a:lnTo>
                  <a:lnTo>
                    <a:pt x="110744" y="3416516"/>
                  </a:lnTo>
                  <a:lnTo>
                    <a:pt x="67640" y="3425228"/>
                  </a:lnTo>
                  <a:lnTo>
                    <a:pt x="32435" y="3448951"/>
                  </a:lnTo>
                  <a:lnTo>
                    <a:pt x="8699" y="3484156"/>
                  </a:lnTo>
                  <a:lnTo>
                    <a:pt x="0" y="3527260"/>
                  </a:lnTo>
                  <a:lnTo>
                    <a:pt x="0" y="7005320"/>
                  </a:lnTo>
                  <a:lnTo>
                    <a:pt x="8699" y="7048424"/>
                  </a:lnTo>
                  <a:lnTo>
                    <a:pt x="32435" y="7083628"/>
                  </a:lnTo>
                  <a:lnTo>
                    <a:pt x="67640" y="7107352"/>
                  </a:lnTo>
                  <a:lnTo>
                    <a:pt x="110744" y="7116064"/>
                  </a:lnTo>
                  <a:lnTo>
                    <a:pt x="7899717" y="7116064"/>
                  </a:lnTo>
                  <a:lnTo>
                    <a:pt x="7942821" y="7107352"/>
                  </a:lnTo>
                  <a:lnTo>
                    <a:pt x="7978026" y="7083628"/>
                  </a:lnTo>
                  <a:lnTo>
                    <a:pt x="8001762" y="7048424"/>
                  </a:lnTo>
                  <a:lnTo>
                    <a:pt x="8010461" y="7005320"/>
                  </a:lnTo>
                  <a:lnTo>
                    <a:pt x="8010461" y="3527260"/>
                  </a:lnTo>
                  <a:close/>
                </a:path>
                <a:path w="8010525" h="7116444">
                  <a:moveTo>
                    <a:pt x="8010461" y="104686"/>
                  </a:moveTo>
                  <a:lnTo>
                    <a:pt x="8002232" y="63931"/>
                  </a:lnTo>
                  <a:lnTo>
                    <a:pt x="7991322" y="47752"/>
                  </a:lnTo>
                  <a:lnTo>
                    <a:pt x="7991322" y="104686"/>
                  </a:lnTo>
                  <a:lnTo>
                    <a:pt x="7991322" y="433946"/>
                  </a:lnTo>
                  <a:lnTo>
                    <a:pt x="19151" y="433946"/>
                  </a:lnTo>
                  <a:lnTo>
                    <a:pt x="19151" y="109512"/>
                  </a:lnTo>
                  <a:lnTo>
                    <a:pt x="26263" y="74371"/>
                  </a:lnTo>
                  <a:lnTo>
                    <a:pt x="45643" y="45643"/>
                  </a:lnTo>
                  <a:lnTo>
                    <a:pt x="74383" y="26250"/>
                  </a:lnTo>
                  <a:lnTo>
                    <a:pt x="109524" y="19138"/>
                  </a:lnTo>
                  <a:lnTo>
                    <a:pt x="7905775" y="19138"/>
                  </a:lnTo>
                  <a:lnTo>
                    <a:pt x="7939037" y="25869"/>
                  </a:lnTo>
                  <a:lnTo>
                    <a:pt x="7966227" y="44221"/>
                  </a:lnTo>
                  <a:lnTo>
                    <a:pt x="7984579" y="71424"/>
                  </a:lnTo>
                  <a:lnTo>
                    <a:pt x="7991322" y="104686"/>
                  </a:lnTo>
                  <a:lnTo>
                    <a:pt x="7991322" y="47752"/>
                  </a:lnTo>
                  <a:lnTo>
                    <a:pt x="7979804" y="30657"/>
                  </a:lnTo>
                  <a:lnTo>
                    <a:pt x="7962722" y="19138"/>
                  </a:lnTo>
                  <a:lnTo>
                    <a:pt x="7946517" y="8216"/>
                  </a:lnTo>
                  <a:lnTo>
                    <a:pt x="7905775" y="0"/>
                  </a:lnTo>
                  <a:lnTo>
                    <a:pt x="109524" y="0"/>
                  </a:lnTo>
                  <a:lnTo>
                    <a:pt x="66890" y="8597"/>
                  </a:lnTo>
                  <a:lnTo>
                    <a:pt x="32080" y="32067"/>
                  </a:lnTo>
                  <a:lnTo>
                    <a:pt x="8610" y="66890"/>
                  </a:lnTo>
                  <a:lnTo>
                    <a:pt x="0" y="109512"/>
                  </a:lnTo>
                  <a:lnTo>
                    <a:pt x="0" y="453097"/>
                  </a:lnTo>
                  <a:lnTo>
                    <a:pt x="8010461" y="453097"/>
                  </a:lnTo>
                  <a:lnTo>
                    <a:pt x="8010461" y="433946"/>
                  </a:lnTo>
                  <a:lnTo>
                    <a:pt x="8010461" y="104686"/>
                  </a:lnTo>
                  <a:close/>
                </a:path>
              </a:pathLst>
            </a:custGeom>
            <a:solidFill>
              <a:srgbClr val="FFFFFF"/>
            </a:solidFill>
          </p:spPr>
          <p:txBody>
            <a:bodyPr wrap="square" lIns="0" tIns="0" rIns="0" bIns="0" rtlCol="0"/>
            <a:lstStyle/>
            <a:p>
              <a:endParaRPr dirty="0"/>
            </a:p>
          </p:txBody>
        </p:sp>
        <p:sp>
          <p:nvSpPr>
            <p:cNvPr id="64" name="object 64"/>
            <p:cNvSpPr/>
            <p:nvPr/>
          </p:nvSpPr>
          <p:spPr>
            <a:xfrm>
              <a:off x="312360" y="14771764"/>
              <a:ext cx="7991475" cy="434340"/>
            </a:xfrm>
            <a:custGeom>
              <a:avLst/>
              <a:gdLst/>
              <a:ahLst/>
              <a:cxnLst/>
              <a:rect l="l" t="t" r="r" b="b"/>
              <a:pathLst>
                <a:path w="7991475" h="434340">
                  <a:moveTo>
                    <a:pt x="7896198" y="0"/>
                  </a:moveTo>
                  <a:lnTo>
                    <a:pt x="99950" y="0"/>
                  </a:lnTo>
                  <a:lnTo>
                    <a:pt x="61082" y="7866"/>
                  </a:lnTo>
                  <a:lnTo>
                    <a:pt x="29307" y="29307"/>
                  </a:lnTo>
                  <a:lnTo>
                    <a:pt x="7866" y="61082"/>
                  </a:lnTo>
                  <a:lnTo>
                    <a:pt x="0" y="99950"/>
                  </a:lnTo>
                  <a:lnTo>
                    <a:pt x="0" y="433956"/>
                  </a:lnTo>
                  <a:lnTo>
                    <a:pt x="7991315" y="433956"/>
                  </a:lnTo>
                  <a:lnTo>
                    <a:pt x="7991315" y="95120"/>
                  </a:lnTo>
                  <a:lnTo>
                    <a:pt x="7983829" y="58131"/>
                  </a:lnTo>
                  <a:lnTo>
                    <a:pt x="7963425" y="27892"/>
                  </a:lnTo>
                  <a:lnTo>
                    <a:pt x="7933187" y="7486"/>
                  </a:lnTo>
                  <a:lnTo>
                    <a:pt x="7896198" y="0"/>
                  </a:lnTo>
                  <a:close/>
                </a:path>
              </a:pathLst>
            </a:custGeom>
            <a:solidFill>
              <a:srgbClr val="0096D9"/>
            </a:solidFill>
          </p:spPr>
          <p:txBody>
            <a:bodyPr wrap="square" lIns="0" tIns="0" rIns="0" bIns="0" rtlCol="0"/>
            <a:lstStyle/>
            <a:p>
              <a:endParaRPr/>
            </a:p>
          </p:txBody>
        </p:sp>
        <p:sp>
          <p:nvSpPr>
            <p:cNvPr id="65" name="object 65"/>
            <p:cNvSpPr/>
            <p:nvPr/>
          </p:nvSpPr>
          <p:spPr>
            <a:xfrm>
              <a:off x="302788" y="14762191"/>
              <a:ext cx="8010525" cy="453390"/>
            </a:xfrm>
            <a:custGeom>
              <a:avLst/>
              <a:gdLst/>
              <a:ahLst/>
              <a:cxnLst/>
              <a:rect l="l" t="t" r="r" b="b"/>
              <a:pathLst>
                <a:path w="8010525" h="453390">
                  <a:moveTo>
                    <a:pt x="7905769" y="0"/>
                  </a:moveTo>
                  <a:lnTo>
                    <a:pt x="109521" y="0"/>
                  </a:lnTo>
                  <a:lnTo>
                    <a:pt x="66890" y="8606"/>
                  </a:lnTo>
                  <a:lnTo>
                    <a:pt x="32078" y="32078"/>
                  </a:lnTo>
                  <a:lnTo>
                    <a:pt x="8606" y="66890"/>
                  </a:lnTo>
                  <a:lnTo>
                    <a:pt x="0" y="109521"/>
                  </a:lnTo>
                  <a:lnTo>
                    <a:pt x="0" y="453101"/>
                  </a:lnTo>
                  <a:lnTo>
                    <a:pt x="8010461" y="453101"/>
                  </a:lnTo>
                  <a:lnTo>
                    <a:pt x="8010461" y="433956"/>
                  </a:lnTo>
                  <a:lnTo>
                    <a:pt x="19145" y="433956"/>
                  </a:lnTo>
                  <a:lnTo>
                    <a:pt x="19145" y="109521"/>
                  </a:lnTo>
                  <a:lnTo>
                    <a:pt x="26259" y="74376"/>
                  </a:lnTo>
                  <a:lnTo>
                    <a:pt x="45646" y="45645"/>
                  </a:lnTo>
                  <a:lnTo>
                    <a:pt x="74377" y="26258"/>
                  </a:lnTo>
                  <a:lnTo>
                    <a:pt x="109521" y="19145"/>
                  </a:lnTo>
                  <a:lnTo>
                    <a:pt x="7962715" y="19145"/>
                  </a:lnTo>
                  <a:lnTo>
                    <a:pt x="7946521" y="8227"/>
                  </a:lnTo>
                  <a:lnTo>
                    <a:pt x="7905769" y="0"/>
                  </a:lnTo>
                  <a:close/>
                </a:path>
                <a:path w="8010525" h="453390">
                  <a:moveTo>
                    <a:pt x="7962715" y="19145"/>
                  </a:moveTo>
                  <a:lnTo>
                    <a:pt x="7905769" y="19145"/>
                  </a:lnTo>
                  <a:lnTo>
                    <a:pt x="7939035" y="25879"/>
                  </a:lnTo>
                  <a:lnTo>
                    <a:pt x="7966231" y="44230"/>
                  </a:lnTo>
                  <a:lnTo>
                    <a:pt x="7984582" y="71425"/>
                  </a:lnTo>
                  <a:lnTo>
                    <a:pt x="7991315" y="104692"/>
                  </a:lnTo>
                  <a:lnTo>
                    <a:pt x="7991315" y="433956"/>
                  </a:lnTo>
                  <a:lnTo>
                    <a:pt x="8010461" y="433956"/>
                  </a:lnTo>
                  <a:lnTo>
                    <a:pt x="8010461" y="104692"/>
                  </a:lnTo>
                  <a:lnTo>
                    <a:pt x="8002234" y="63941"/>
                  </a:lnTo>
                  <a:lnTo>
                    <a:pt x="7979798" y="30663"/>
                  </a:lnTo>
                  <a:lnTo>
                    <a:pt x="7962715" y="19145"/>
                  </a:lnTo>
                  <a:close/>
                </a:path>
              </a:pathLst>
            </a:custGeom>
            <a:solidFill>
              <a:srgbClr val="FFFFFF"/>
            </a:solidFill>
          </p:spPr>
          <p:txBody>
            <a:bodyPr wrap="square" lIns="0" tIns="0" rIns="0" bIns="0" rtlCol="0"/>
            <a:lstStyle/>
            <a:p>
              <a:endParaRPr/>
            </a:p>
          </p:txBody>
        </p:sp>
        <p:sp>
          <p:nvSpPr>
            <p:cNvPr id="66" name="object 66"/>
            <p:cNvSpPr/>
            <p:nvPr/>
          </p:nvSpPr>
          <p:spPr>
            <a:xfrm>
              <a:off x="1850903" y="3689699"/>
              <a:ext cx="6462395" cy="440690"/>
            </a:xfrm>
            <a:custGeom>
              <a:avLst/>
              <a:gdLst/>
              <a:ahLst/>
              <a:cxnLst/>
              <a:rect l="l" t="t" r="r" b="b"/>
              <a:pathLst>
                <a:path w="6462395" h="440689">
                  <a:moveTo>
                    <a:pt x="6345927" y="0"/>
                  </a:moveTo>
                  <a:lnTo>
                    <a:pt x="0" y="0"/>
                  </a:lnTo>
                  <a:lnTo>
                    <a:pt x="0" y="440332"/>
                  </a:lnTo>
                  <a:lnTo>
                    <a:pt x="6462346" y="440332"/>
                  </a:lnTo>
                  <a:lnTo>
                    <a:pt x="6462346" y="116418"/>
                  </a:lnTo>
                  <a:lnTo>
                    <a:pt x="6453197" y="71102"/>
                  </a:lnTo>
                  <a:lnTo>
                    <a:pt x="6428248" y="34097"/>
                  </a:lnTo>
                  <a:lnTo>
                    <a:pt x="6391243" y="9148"/>
                  </a:lnTo>
                  <a:lnTo>
                    <a:pt x="6345927" y="0"/>
                  </a:lnTo>
                  <a:close/>
                </a:path>
              </a:pathLst>
            </a:custGeom>
            <a:solidFill>
              <a:srgbClr val="C8D7E6"/>
            </a:solidFill>
          </p:spPr>
          <p:txBody>
            <a:bodyPr wrap="square" lIns="0" tIns="0" rIns="0" bIns="0" rtlCol="0"/>
            <a:lstStyle/>
            <a:p>
              <a:endParaRPr/>
            </a:p>
          </p:txBody>
        </p:sp>
        <p:sp>
          <p:nvSpPr>
            <p:cNvPr id="67" name="object 67"/>
            <p:cNvSpPr/>
            <p:nvPr/>
          </p:nvSpPr>
          <p:spPr>
            <a:xfrm>
              <a:off x="1850903" y="3689698"/>
              <a:ext cx="6462395" cy="440690"/>
            </a:xfrm>
            <a:custGeom>
              <a:avLst/>
              <a:gdLst/>
              <a:ahLst/>
              <a:cxnLst/>
              <a:rect l="l" t="t" r="r" b="b"/>
              <a:pathLst>
                <a:path w="6462395" h="440689">
                  <a:moveTo>
                    <a:pt x="6345927" y="0"/>
                  </a:moveTo>
                  <a:lnTo>
                    <a:pt x="0" y="0"/>
                  </a:lnTo>
                  <a:lnTo>
                    <a:pt x="0" y="440332"/>
                  </a:lnTo>
                  <a:lnTo>
                    <a:pt x="6462345" y="440332"/>
                  </a:lnTo>
                  <a:lnTo>
                    <a:pt x="6462345" y="421186"/>
                  </a:lnTo>
                  <a:lnTo>
                    <a:pt x="19145" y="421186"/>
                  </a:lnTo>
                  <a:lnTo>
                    <a:pt x="19145" y="19145"/>
                  </a:lnTo>
                  <a:lnTo>
                    <a:pt x="6406071" y="19145"/>
                  </a:lnTo>
                  <a:lnTo>
                    <a:pt x="6391243" y="9148"/>
                  </a:lnTo>
                  <a:lnTo>
                    <a:pt x="6345927" y="0"/>
                  </a:lnTo>
                  <a:close/>
                </a:path>
                <a:path w="6462395" h="440689">
                  <a:moveTo>
                    <a:pt x="6406071" y="19145"/>
                  </a:moveTo>
                  <a:lnTo>
                    <a:pt x="6345927" y="19145"/>
                  </a:lnTo>
                  <a:lnTo>
                    <a:pt x="6383753" y="26802"/>
                  </a:lnTo>
                  <a:lnTo>
                    <a:pt x="6414676" y="47668"/>
                  </a:lnTo>
                  <a:lnTo>
                    <a:pt x="6435543" y="78592"/>
                  </a:lnTo>
                  <a:lnTo>
                    <a:pt x="6443200" y="116418"/>
                  </a:lnTo>
                  <a:lnTo>
                    <a:pt x="6443200" y="421186"/>
                  </a:lnTo>
                  <a:lnTo>
                    <a:pt x="6462345" y="421186"/>
                  </a:lnTo>
                  <a:lnTo>
                    <a:pt x="6462345" y="116418"/>
                  </a:lnTo>
                  <a:lnTo>
                    <a:pt x="6453197" y="71102"/>
                  </a:lnTo>
                  <a:lnTo>
                    <a:pt x="6428248" y="34097"/>
                  </a:lnTo>
                  <a:lnTo>
                    <a:pt x="6406071" y="19145"/>
                  </a:lnTo>
                  <a:close/>
                </a:path>
              </a:pathLst>
            </a:custGeom>
            <a:solidFill>
              <a:srgbClr val="FFFFFF"/>
            </a:solidFill>
          </p:spPr>
          <p:txBody>
            <a:bodyPr wrap="square" lIns="0" tIns="0" rIns="0" bIns="0" rtlCol="0"/>
            <a:lstStyle/>
            <a:p>
              <a:endParaRPr/>
            </a:p>
          </p:txBody>
        </p:sp>
        <p:sp>
          <p:nvSpPr>
            <p:cNvPr id="68" name="object 68"/>
            <p:cNvSpPr/>
            <p:nvPr/>
          </p:nvSpPr>
          <p:spPr>
            <a:xfrm>
              <a:off x="312360" y="3699272"/>
              <a:ext cx="1529080" cy="421640"/>
            </a:xfrm>
            <a:custGeom>
              <a:avLst/>
              <a:gdLst/>
              <a:ahLst/>
              <a:cxnLst/>
              <a:rect l="l" t="t" r="r" b="b"/>
              <a:pathLst>
                <a:path w="1529080" h="421639">
                  <a:moveTo>
                    <a:pt x="1528969" y="0"/>
                  </a:moveTo>
                  <a:lnTo>
                    <a:pt x="95370" y="0"/>
                  </a:lnTo>
                  <a:lnTo>
                    <a:pt x="58283" y="7506"/>
                  </a:lnTo>
                  <a:lnTo>
                    <a:pt x="27965" y="27965"/>
                  </a:lnTo>
                  <a:lnTo>
                    <a:pt x="7506" y="58283"/>
                  </a:lnTo>
                  <a:lnTo>
                    <a:pt x="0" y="95370"/>
                  </a:lnTo>
                  <a:lnTo>
                    <a:pt x="0" y="421186"/>
                  </a:lnTo>
                  <a:lnTo>
                    <a:pt x="1528969" y="421186"/>
                  </a:lnTo>
                  <a:lnTo>
                    <a:pt x="1528969" y="0"/>
                  </a:lnTo>
                  <a:close/>
                </a:path>
              </a:pathLst>
            </a:custGeom>
            <a:solidFill>
              <a:srgbClr val="0096D9"/>
            </a:solidFill>
          </p:spPr>
          <p:txBody>
            <a:bodyPr wrap="square" lIns="0" tIns="0" rIns="0" bIns="0" rtlCol="0"/>
            <a:lstStyle/>
            <a:p>
              <a:endParaRPr/>
            </a:p>
          </p:txBody>
        </p:sp>
        <p:sp>
          <p:nvSpPr>
            <p:cNvPr id="69" name="object 69"/>
            <p:cNvSpPr/>
            <p:nvPr/>
          </p:nvSpPr>
          <p:spPr>
            <a:xfrm>
              <a:off x="302787" y="3689698"/>
              <a:ext cx="1548130" cy="440690"/>
            </a:xfrm>
            <a:custGeom>
              <a:avLst/>
              <a:gdLst/>
              <a:ahLst/>
              <a:cxnLst/>
              <a:rect l="l" t="t" r="r" b="b"/>
              <a:pathLst>
                <a:path w="1548130" h="440689">
                  <a:moveTo>
                    <a:pt x="1548115" y="0"/>
                  </a:moveTo>
                  <a:lnTo>
                    <a:pt x="104945" y="0"/>
                  </a:lnTo>
                  <a:lnTo>
                    <a:pt x="64095" y="8246"/>
                  </a:lnTo>
                  <a:lnTo>
                    <a:pt x="30737" y="30737"/>
                  </a:lnTo>
                  <a:lnTo>
                    <a:pt x="8246" y="64095"/>
                  </a:lnTo>
                  <a:lnTo>
                    <a:pt x="0" y="104945"/>
                  </a:lnTo>
                  <a:lnTo>
                    <a:pt x="0" y="440332"/>
                  </a:lnTo>
                  <a:lnTo>
                    <a:pt x="1548115" y="440332"/>
                  </a:lnTo>
                  <a:lnTo>
                    <a:pt x="1548115" y="421186"/>
                  </a:lnTo>
                  <a:lnTo>
                    <a:pt x="19145" y="421186"/>
                  </a:lnTo>
                  <a:lnTo>
                    <a:pt x="19145" y="104945"/>
                  </a:lnTo>
                  <a:lnTo>
                    <a:pt x="25899" y="71580"/>
                  </a:lnTo>
                  <a:lnTo>
                    <a:pt x="44304" y="44304"/>
                  </a:lnTo>
                  <a:lnTo>
                    <a:pt x="71580" y="25899"/>
                  </a:lnTo>
                  <a:lnTo>
                    <a:pt x="104945" y="19145"/>
                  </a:lnTo>
                  <a:lnTo>
                    <a:pt x="1548115" y="19145"/>
                  </a:lnTo>
                  <a:lnTo>
                    <a:pt x="1548115" y="0"/>
                  </a:lnTo>
                  <a:close/>
                </a:path>
                <a:path w="1548130" h="440689">
                  <a:moveTo>
                    <a:pt x="1548115" y="19145"/>
                  </a:moveTo>
                  <a:lnTo>
                    <a:pt x="1528969" y="19145"/>
                  </a:lnTo>
                  <a:lnTo>
                    <a:pt x="1528969" y="421186"/>
                  </a:lnTo>
                  <a:lnTo>
                    <a:pt x="1548115" y="421186"/>
                  </a:lnTo>
                  <a:lnTo>
                    <a:pt x="1548115" y="19145"/>
                  </a:lnTo>
                  <a:close/>
                </a:path>
              </a:pathLst>
            </a:custGeom>
            <a:solidFill>
              <a:srgbClr val="FFFFFF"/>
            </a:solidFill>
          </p:spPr>
          <p:txBody>
            <a:bodyPr wrap="square" lIns="0" tIns="0" rIns="0" bIns="0" rtlCol="0"/>
            <a:lstStyle/>
            <a:p>
              <a:endParaRPr/>
            </a:p>
          </p:txBody>
        </p:sp>
      </p:grpSp>
      <p:grpSp>
        <p:nvGrpSpPr>
          <p:cNvPr id="70" name="object 70"/>
          <p:cNvGrpSpPr/>
          <p:nvPr/>
        </p:nvGrpSpPr>
        <p:grpSpPr>
          <a:xfrm>
            <a:off x="5932688" y="7188229"/>
            <a:ext cx="1236345" cy="962660"/>
            <a:chOff x="5932688" y="7188229"/>
            <a:chExt cx="1236345" cy="962660"/>
          </a:xfrm>
        </p:grpSpPr>
        <p:pic>
          <p:nvPicPr>
            <p:cNvPr id="71" name="object 71"/>
            <p:cNvPicPr/>
            <p:nvPr/>
          </p:nvPicPr>
          <p:blipFill>
            <a:blip r:embed="rId12" cstate="print"/>
            <a:stretch>
              <a:fillRect/>
            </a:stretch>
          </p:blipFill>
          <p:spPr>
            <a:xfrm>
              <a:off x="5934846" y="7188229"/>
              <a:ext cx="1212556" cy="743314"/>
            </a:xfrm>
            <a:prstGeom prst="rect">
              <a:avLst/>
            </a:prstGeom>
          </p:spPr>
        </p:pic>
        <p:pic>
          <p:nvPicPr>
            <p:cNvPr id="72" name="object 72"/>
            <p:cNvPicPr/>
            <p:nvPr/>
          </p:nvPicPr>
          <p:blipFill>
            <a:blip r:embed="rId13" cstate="print"/>
            <a:stretch>
              <a:fillRect/>
            </a:stretch>
          </p:blipFill>
          <p:spPr>
            <a:xfrm>
              <a:off x="5932688" y="7776848"/>
              <a:ext cx="1236078" cy="373660"/>
            </a:xfrm>
            <a:prstGeom prst="rect">
              <a:avLst/>
            </a:prstGeom>
          </p:spPr>
        </p:pic>
        <p:sp>
          <p:nvSpPr>
            <p:cNvPr id="73" name="object 73"/>
            <p:cNvSpPr/>
            <p:nvPr/>
          </p:nvSpPr>
          <p:spPr>
            <a:xfrm>
              <a:off x="5951995" y="7794179"/>
              <a:ext cx="1178560" cy="318135"/>
            </a:xfrm>
            <a:custGeom>
              <a:avLst/>
              <a:gdLst/>
              <a:ahLst/>
              <a:cxnLst/>
              <a:rect l="l" t="t" r="r" b="b"/>
              <a:pathLst>
                <a:path w="1178559" h="318134">
                  <a:moveTo>
                    <a:pt x="1178242" y="121843"/>
                  </a:moveTo>
                  <a:lnTo>
                    <a:pt x="1175893" y="110159"/>
                  </a:lnTo>
                  <a:lnTo>
                    <a:pt x="1169466" y="100622"/>
                  </a:lnTo>
                  <a:lnTo>
                    <a:pt x="1159929" y="94195"/>
                  </a:lnTo>
                  <a:lnTo>
                    <a:pt x="1148245" y="91846"/>
                  </a:lnTo>
                  <a:lnTo>
                    <a:pt x="1114221" y="91846"/>
                  </a:lnTo>
                  <a:lnTo>
                    <a:pt x="1074229" y="0"/>
                  </a:lnTo>
                  <a:lnTo>
                    <a:pt x="1066330" y="1651"/>
                  </a:lnTo>
                  <a:lnTo>
                    <a:pt x="1066330" y="91846"/>
                  </a:lnTo>
                  <a:lnTo>
                    <a:pt x="29997" y="91846"/>
                  </a:lnTo>
                  <a:lnTo>
                    <a:pt x="18313" y="94195"/>
                  </a:lnTo>
                  <a:lnTo>
                    <a:pt x="8788" y="100622"/>
                  </a:lnTo>
                  <a:lnTo>
                    <a:pt x="2349" y="110159"/>
                  </a:lnTo>
                  <a:lnTo>
                    <a:pt x="0" y="121843"/>
                  </a:lnTo>
                  <a:lnTo>
                    <a:pt x="0" y="287909"/>
                  </a:lnTo>
                  <a:lnTo>
                    <a:pt x="2349" y="299580"/>
                  </a:lnTo>
                  <a:lnTo>
                    <a:pt x="8788" y="309118"/>
                  </a:lnTo>
                  <a:lnTo>
                    <a:pt x="18313" y="315544"/>
                  </a:lnTo>
                  <a:lnTo>
                    <a:pt x="29997" y="317906"/>
                  </a:lnTo>
                  <a:lnTo>
                    <a:pt x="1148245" y="317906"/>
                  </a:lnTo>
                  <a:lnTo>
                    <a:pt x="1159929" y="315544"/>
                  </a:lnTo>
                  <a:lnTo>
                    <a:pt x="1169466" y="309118"/>
                  </a:lnTo>
                  <a:lnTo>
                    <a:pt x="1175893" y="299580"/>
                  </a:lnTo>
                  <a:lnTo>
                    <a:pt x="1178242" y="287909"/>
                  </a:lnTo>
                  <a:lnTo>
                    <a:pt x="1178242" y="121843"/>
                  </a:lnTo>
                  <a:close/>
                </a:path>
              </a:pathLst>
            </a:custGeom>
            <a:solidFill>
              <a:srgbClr val="C8D7E6"/>
            </a:solidFill>
          </p:spPr>
          <p:txBody>
            <a:bodyPr wrap="square" lIns="0" tIns="0" rIns="0" bIns="0" rtlCol="0"/>
            <a:lstStyle/>
            <a:p>
              <a:endParaRPr/>
            </a:p>
          </p:txBody>
        </p:sp>
      </p:grpSp>
      <p:sp>
        <p:nvSpPr>
          <p:cNvPr id="74" name="object 74"/>
          <p:cNvSpPr txBox="1"/>
          <p:nvPr/>
        </p:nvSpPr>
        <p:spPr>
          <a:xfrm>
            <a:off x="616516" y="3776763"/>
            <a:ext cx="936625" cy="273050"/>
          </a:xfrm>
          <a:prstGeom prst="rect">
            <a:avLst/>
          </a:prstGeom>
        </p:spPr>
        <p:txBody>
          <a:bodyPr vert="horz" wrap="square" lIns="0" tIns="15240" rIns="0" bIns="0" rtlCol="0">
            <a:spAutoFit/>
          </a:bodyPr>
          <a:lstStyle/>
          <a:p>
            <a:pPr marL="12700">
              <a:lnSpc>
                <a:spcPct val="100000"/>
              </a:lnSpc>
              <a:spcBef>
                <a:spcPts val="120"/>
              </a:spcBef>
            </a:pPr>
            <a:r>
              <a:rPr sz="1600" b="1" spc="170" dirty="0">
                <a:solidFill>
                  <a:srgbClr val="FFF68D"/>
                </a:solidFill>
                <a:latin typeface="Yu Gothic"/>
                <a:cs typeface="Yu Gothic"/>
              </a:rPr>
              <a:t>研究目的</a:t>
            </a:r>
            <a:endParaRPr sz="1600">
              <a:latin typeface="Yu Gothic"/>
              <a:cs typeface="Yu Gothic"/>
            </a:endParaRPr>
          </a:p>
        </p:txBody>
      </p:sp>
      <p:sp>
        <p:nvSpPr>
          <p:cNvPr id="75" name="object 75"/>
          <p:cNvSpPr txBox="1"/>
          <p:nvPr/>
        </p:nvSpPr>
        <p:spPr>
          <a:xfrm>
            <a:off x="1951631" y="3819844"/>
            <a:ext cx="6189345" cy="184785"/>
          </a:xfrm>
          <a:prstGeom prst="rect">
            <a:avLst/>
          </a:prstGeom>
        </p:spPr>
        <p:txBody>
          <a:bodyPr vert="horz" wrap="square" lIns="0" tIns="11430" rIns="0" bIns="0" rtlCol="0">
            <a:spAutoFit/>
          </a:bodyPr>
          <a:lstStyle/>
          <a:p>
            <a:pPr marL="12700">
              <a:lnSpc>
                <a:spcPct val="100000"/>
              </a:lnSpc>
              <a:spcBef>
                <a:spcPts val="90"/>
              </a:spcBef>
            </a:pPr>
            <a:r>
              <a:rPr sz="1050" b="1" spc="-180" dirty="0">
                <a:solidFill>
                  <a:srgbClr val="007CC3"/>
                </a:solidFill>
                <a:latin typeface="Yu Gothic"/>
                <a:cs typeface="Yu Gothic"/>
              </a:rPr>
              <a:t>総義歯患者において義歯を装着しただけの群と装着後に栄養士が介入した群において半年後の栄養状態が変化するか</a:t>
            </a:r>
            <a:endParaRPr sz="1050" dirty="0">
              <a:latin typeface="Yu Gothic"/>
              <a:cs typeface="Yu Gothic"/>
            </a:endParaRPr>
          </a:p>
        </p:txBody>
      </p:sp>
      <p:sp>
        <p:nvSpPr>
          <p:cNvPr id="76" name="object 76"/>
          <p:cNvSpPr txBox="1"/>
          <p:nvPr/>
        </p:nvSpPr>
        <p:spPr>
          <a:xfrm>
            <a:off x="3761101" y="11417026"/>
            <a:ext cx="1140460" cy="304165"/>
          </a:xfrm>
          <a:prstGeom prst="rect">
            <a:avLst/>
          </a:prstGeom>
        </p:spPr>
        <p:txBody>
          <a:bodyPr vert="horz" wrap="square" lIns="0" tIns="15875" rIns="0" bIns="0" rtlCol="0">
            <a:spAutoFit/>
          </a:bodyPr>
          <a:lstStyle/>
          <a:p>
            <a:pPr marL="12700">
              <a:lnSpc>
                <a:spcPct val="100000"/>
              </a:lnSpc>
              <a:spcBef>
                <a:spcPts val="125"/>
              </a:spcBef>
            </a:pPr>
            <a:r>
              <a:rPr sz="1800" b="1" spc="270" dirty="0">
                <a:solidFill>
                  <a:srgbClr val="FFF68D"/>
                </a:solidFill>
                <a:latin typeface="Yu Gothic"/>
                <a:cs typeface="Yu Gothic"/>
              </a:rPr>
              <a:t>研究結果</a:t>
            </a:r>
            <a:r>
              <a:rPr sz="1800" b="1" spc="-50" dirty="0">
                <a:solidFill>
                  <a:srgbClr val="FFF68D"/>
                </a:solidFill>
                <a:latin typeface="Yu Gothic"/>
                <a:cs typeface="Yu Gothic"/>
              </a:rPr>
              <a:t> </a:t>
            </a:r>
            <a:endParaRPr sz="1800">
              <a:latin typeface="Yu Gothic"/>
              <a:cs typeface="Yu Gothic"/>
            </a:endParaRPr>
          </a:p>
        </p:txBody>
      </p:sp>
      <p:grpSp>
        <p:nvGrpSpPr>
          <p:cNvPr id="77" name="object 77"/>
          <p:cNvGrpSpPr/>
          <p:nvPr/>
        </p:nvGrpSpPr>
        <p:grpSpPr>
          <a:xfrm>
            <a:off x="227021" y="8680639"/>
            <a:ext cx="8010525" cy="8476615"/>
            <a:chOff x="302786" y="8641941"/>
            <a:chExt cx="8010525" cy="8476615"/>
          </a:xfrm>
        </p:grpSpPr>
        <p:sp>
          <p:nvSpPr>
            <p:cNvPr id="78" name="object 78"/>
            <p:cNvSpPr/>
            <p:nvPr/>
          </p:nvSpPr>
          <p:spPr>
            <a:xfrm>
              <a:off x="506806" y="15353461"/>
              <a:ext cx="7479665" cy="1765300"/>
            </a:xfrm>
            <a:custGeom>
              <a:avLst/>
              <a:gdLst/>
              <a:ahLst/>
              <a:cxnLst/>
              <a:rect l="l" t="t" r="r" b="b"/>
              <a:pathLst>
                <a:path w="7479665" h="1765300">
                  <a:moveTo>
                    <a:pt x="7474725" y="0"/>
                  </a:moveTo>
                  <a:lnTo>
                    <a:pt x="0" y="0"/>
                  </a:lnTo>
                  <a:lnTo>
                    <a:pt x="0" y="799249"/>
                  </a:lnTo>
                  <a:lnTo>
                    <a:pt x="7474725" y="799249"/>
                  </a:lnTo>
                  <a:lnTo>
                    <a:pt x="7474725" y="0"/>
                  </a:lnTo>
                  <a:close/>
                </a:path>
                <a:path w="7479665" h="1765300">
                  <a:moveTo>
                    <a:pt x="7479449" y="974356"/>
                  </a:moveTo>
                  <a:lnTo>
                    <a:pt x="0" y="974356"/>
                  </a:lnTo>
                  <a:lnTo>
                    <a:pt x="0" y="1764690"/>
                  </a:lnTo>
                  <a:lnTo>
                    <a:pt x="7479449" y="1764690"/>
                  </a:lnTo>
                  <a:lnTo>
                    <a:pt x="7479449" y="974356"/>
                  </a:lnTo>
                  <a:close/>
                </a:path>
              </a:pathLst>
            </a:custGeom>
            <a:solidFill>
              <a:srgbClr val="B6E4FA"/>
            </a:solidFill>
          </p:spPr>
          <p:txBody>
            <a:bodyPr wrap="square" lIns="0" tIns="0" rIns="0" bIns="0" rtlCol="0"/>
            <a:lstStyle/>
            <a:p>
              <a:endParaRPr/>
            </a:p>
          </p:txBody>
        </p:sp>
        <p:sp>
          <p:nvSpPr>
            <p:cNvPr id="79" name="object 79"/>
            <p:cNvSpPr/>
            <p:nvPr/>
          </p:nvSpPr>
          <p:spPr>
            <a:xfrm>
              <a:off x="302786" y="8641941"/>
              <a:ext cx="8010525" cy="2470785"/>
            </a:xfrm>
            <a:custGeom>
              <a:avLst/>
              <a:gdLst/>
              <a:ahLst/>
              <a:cxnLst/>
              <a:rect l="l" t="t" r="r" b="b"/>
              <a:pathLst>
                <a:path w="8010525" h="2470784">
                  <a:moveTo>
                    <a:pt x="7899720" y="0"/>
                  </a:moveTo>
                  <a:lnTo>
                    <a:pt x="110744" y="0"/>
                  </a:lnTo>
                  <a:lnTo>
                    <a:pt x="67637" y="8702"/>
                  </a:lnTo>
                  <a:lnTo>
                    <a:pt x="32436" y="32436"/>
                  </a:lnTo>
                  <a:lnTo>
                    <a:pt x="8702" y="67637"/>
                  </a:lnTo>
                  <a:lnTo>
                    <a:pt x="0" y="110744"/>
                  </a:lnTo>
                  <a:lnTo>
                    <a:pt x="0" y="2359846"/>
                  </a:lnTo>
                  <a:lnTo>
                    <a:pt x="8702" y="2402953"/>
                  </a:lnTo>
                  <a:lnTo>
                    <a:pt x="32436" y="2438154"/>
                  </a:lnTo>
                  <a:lnTo>
                    <a:pt x="67637" y="2461887"/>
                  </a:lnTo>
                  <a:lnTo>
                    <a:pt x="110744" y="2470590"/>
                  </a:lnTo>
                  <a:lnTo>
                    <a:pt x="7899720" y="2470590"/>
                  </a:lnTo>
                  <a:lnTo>
                    <a:pt x="7942827" y="2461887"/>
                  </a:lnTo>
                  <a:lnTo>
                    <a:pt x="7978028" y="2438154"/>
                  </a:lnTo>
                  <a:lnTo>
                    <a:pt x="8001761" y="2402953"/>
                  </a:lnTo>
                  <a:lnTo>
                    <a:pt x="8010464" y="2359846"/>
                  </a:lnTo>
                  <a:lnTo>
                    <a:pt x="8010464" y="110744"/>
                  </a:lnTo>
                  <a:lnTo>
                    <a:pt x="8001761" y="67637"/>
                  </a:lnTo>
                  <a:lnTo>
                    <a:pt x="7978028" y="32436"/>
                  </a:lnTo>
                  <a:lnTo>
                    <a:pt x="7942827" y="8702"/>
                  </a:lnTo>
                  <a:lnTo>
                    <a:pt x="7899720" y="0"/>
                  </a:lnTo>
                  <a:close/>
                </a:path>
              </a:pathLst>
            </a:custGeom>
            <a:solidFill>
              <a:srgbClr val="FFFFFF"/>
            </a:solidFill>
          </p:spPr>
          <p:txBody>
            <a:bodyPr wrap="square" lIns="0" tIns="0" rIns="0" bIns="0" rtlCol="0"/>
            <a:lstStyle/>
            <a:p>
              <a:endParaRPr dirty="0"/>
            </a:p>
          </p:txBody>
        </p:sp>
      </p:grpSp>
      <p:sp>
        <p:nvSpPr>
          <p:cNvPr id="80" name="object 80"/>
          <p:cNvSpPr txBox="1"/>
          <p:nvPr/>
        </p:nvSpPr>
        <p:spPr>
          <a:xfrm>
            <a:off x="1094360" y="14865103"/>
            <a:ext cx="5920735" cy="293029"/>
          </a:xfrm>
          <a:prstGeom prst="rect">
            <a:avLst/>
          </a:prstGeom>
        </p:spPr>
        <p:txBody>
          <a:bodyPr vert="horz" wrap="square" lIns="0" tIns="15875" rIns="0" bIns="0" rtlCol="0">
            <a:spAutoFit/>
          </a:bodyPr>
          <a:lstStyle/>
          <a:p>
            <a:pPr marL="12700">
              <a:lnSpc>
                <a:spcPct val="100000"/>
              </a:lnSpc>
              <a:spcBef>
                <a:spcPts val="125"/>
              </a:spcBef>
            </a:pPr>
            <a:r>
              <a:rPr lang="ja-JP" altLang="en-US" b="1" spc="285">
                <a:solidFill>
                  <a:srgbClr val="FFF68D"/>
                </a:solidFill>
                <a:latin typeface="Yu Gothic"/>
                <a:cs typeface="Yu Gothic"/>
              </a:rPr>
              <a:t>アウトカムを栄養におく歯科治療の流れと過去</a:t>
            </a:r>
            <a:r>
              <a:rPr sz="1800" b="1" spc="-50" dirty="0">
                <a:solidFill>
                  <a:srgbClr val="FFF68D"/>
                </a:solidFill>
                <a:latin typeface="Yu Gothic"/>
                <a:cs typeface="Yu Gothic"/>
              </a:rPr>
              <a:t> </a:t>
            </a:r>
            <a:endParaRPr sz="1800" dirty="0">
              <a:latin typeface="Yu Gothic"/>
              <a:cs typeface="Yu Gothic"/>
            </a:endParaRPr>
          </a:p>
        </p:txBody>
      </p:sp>
      <p:sp>
        <p:nvSpPr>
          <p:cNvPr id="81" name="object 81"/>
          <p:cNvSpPr txBox="1"/>
          <p:nvPr/>
        </p:nvSpPr>
        <p:spPr>
          <a:xfrm>
            <a:off x="602145" y="9199684"/>
            <a:ext cx="2180590" cy="240450"/>
          </a:xfrm>
          <a:prstGeom prst="rect">
            <a:avLst/>
          </a:prstGeom>
        </p:spPr>
        <p:txBody>
          <a:bodyPr vert="horz" wrap="square" lIns="0" tIns="17145" rIns="0" bIns="0" rtlCol="0">
            <a:spAutoFit/>
          </a:bodyPr>
          <a:lstStyle/>
          <a:p>
            <a:pPr marL="12700">
              <a:lnSpc>
                <a:spcPct val="100000"/>
              </a:lnSpc>
              <a:spcBef>
                <a:spcPts val="135"/>
              </a:spcBef>
              <a:tabLst>
                <a:tab pos="561340" algn="l"/>
              </a:tabLst>
            </a:pPr>
            <a:r>
              <a:rPr sz="1450" b="1" dirty="0">
                <a:solidFill>
                  <a:srgbClr val="0096D9"/>
                </a:solidFill>
                <a:latin typeface="Yu Gothic"/>
                <a:cs typeface="Yu Gothic"/>
              </a:rPr>
              <a:t>対</a:t>
            </a:r>
            <a:r>
              <a:rPr sz="1450" b="1" spc="-50" dirty="0">
                <a:solidFill>
                  <a:srgbClr val="0096D9"/>
                </a:solidFill>
                <a:latin typeface="Yu Gothic"/>
                <a:cs typeface="Yu Gothic"/>
              </a:rPr>
              <a:t>象</a:t>
            </a:r>
            <a:r>
              <a:rPr sz="1450" b="1" dirty="0">
                <a:solidFill>
                  <a:srgbClr val="0096D9"/>
                </a:solidFill>
                <a:latin typeface="Yu Gothic"/>
                <a:cs typeface="Yu Gothic"/>
              </a:rPr>
              <a:t>	</a:t>
            </a:r>
            <a:endParaRPr sz="1450" dirty="0">
              <a:latin typeface="Yu Gothic"/>
              <a:cs typeface="Yu Gothic"/>
            </a:endParaRPr>
          </a:p>
        </p:txBody>
      </p:sp>
      <p:grpSp>
        <p:nvGrpSpPr>
          <p:cNvPr id="83" name="object 83"/>
          <p:cNvGrpSpPr/>
          <p:nvPr/>
        </p:nvGrpSpPr>
        <p:grpSpPr>
          <a:xfrm>
            <a:off x="232770" y="8649078"/>
            <a:ext cx="8010525" cy="902969"/>
            <a:chOff x="302788" y="8650748"/>
            <a:chExt cx="8010525" cy="902969"/>
          </a:xfrm>
        </p:grpSpPr>
        <p:sp>
          <p:nvSpPr>
            <p:cNvPr id="84" name="object 84"/>
            <p:cNvSpPr/>
            <p:nvPr/>
          </p:nvSpPr>
          <p:spPr>
            <a:xfrm>
              <a:off x="515560" y="9543543"/>
              <a:ext cx="7539355" cy="0"/>
            </a:xfrm>
            <a:custGeom>
              <a:avLst/>
              <a:gdLst/>
              <a:ahLst/>
              <a:cxnLst/>
              <a:rect l="l" t="t" r="r" b="b"/>
              <a:pathLst>
                <a:path w="7539355">
                  <a:moveTo>
                    <a:pt x="0" y="0"/>
                  </a:moveTo>
                  <a:lnTo>
                    <a:pt x="7538777" y="0"/>
                  </a:lnTo>
                </a:path>
              </a:pathLst>
            </a:custGeom>
            <a:ln w="19145">
              <a:solidFill>
                <a:srgbClr val="0096D9"/>
              </a:solidFill>
            </a:ln>
          </p:spPr>
          <p:txBody>
            <a:bodyPr wrap="square" lIns="0" tIns="0" rIns="0" bIns="0" rtlCol="0"/>
            <a:lstStyle/>
            <a:p>
              <a:endParaRPr/>
            </a:p>
          </p:txBody>
        </p:sp>
        <p:sp>
          <p:nvSpPr>
            <p:cNvPr id="85" name="object 85"/>
            <p:cNvSpPr/>
            <p:nvPr/>
          </p:nvSpPr>
          <p:spPr>
            <a:xfrm>
              <a:off x="312360" y="8660322"/>
              <a:ext cx="7991475" cy="434340"/>
            </a:xfrm>
            <a:custGeom>
              <a:avLst/>
              <a:gdLst/>
              <a:ahLst/>
              <a:cxnLst/>
              <a:rect l="l" t="t" r="r" b="b"/>
              <a:pathLst>
                <a:path w="7991475" h="434340">
                  <a:moveTo>
                    <a:pt x="7896198" y="0"/>
                  </a:moveTo>
                  <a:lnTo>
                    <a:pt x="99950" y="0"/>
                  </a:lnTo>
                  <a:lnTo>
                    <a:pt x="61082" y="7866"/>
                  </a:lnTo>
                  <a:lnTo>
                    <a:pt x="29307" y="29307"/>
                  </a:lnTo>
                  <a:lnTo>
                    <a:pt x="7866" y="61082"/>
                  </a:lnTo>
                  <a:lnTo>
                    <a:pt x="0" y="99950"/>
                  </a:lnTo>
                  <a:lnTo>
                    <a:pt x="0" y="433956"/>
                  </a:lnTo>
                  <a:lnTo>
                    <a:pt x="7991315" y="433956"/>
                  </a:lnTo>
                  <a:lnTo>
                    <a:pt x="7991315" y="95120"/>
                  </a:lnTo>
                  <a:lnTo>
                    <a:pt x="7983829" y="58131"/>
                  </a:lnTo>
                  <a:lnTo>
                    <a:pt x="7963425" y="27892"/>
                  </a:lnTo>
                  <a:lnTo>
                    <a:pt x="7933187" y="7486"/>
                  </a:lnTo>
                  <a:lnTo>
                    <a:pt x="7896198" y="0"/>
                  </a:lnTo>
                  <a:close/>
                </a:path>
              </a:pathLst>
            </a:custGeom>
            <a:solidFill>
              <a:srgbClr val="0096D9"/>
            </a:solidFill>
          </p:spPr>
          <p:txBody>
            <a:bodyPr wrap="square" lIns="0" tIns="0" rIns="0" bIns="0" rtlCol="0"/>
            <a:lstStyle/>
            <a:p>
              <a:endParaRPr/>
            </a:p>
          </p:txBody>
        </p:sp>
        <p:sp>
          <p:nvSpPr>
            <p:cNvPr id="86" name="object 86"/>
            <p:cNvSpPr/>
            <p:nvPr/>
          </p:nvSpPr>
          <p:spPr>
            <a:xfrm>
              <a:off x="302788" y="8650748"/>
              <a:ext cx="8010525" cy="453390"/>
            </a:xfrm>
            <a:custGeom>
              <a:avLst/>
              <a:gdLst/>
              <a:ahLst/>
              <a:cxnLst/>
              <a:rect l="l" t="t" r="r" b="b"/>
              <a:pathLst>
                <a:path w="8010525" h="453390">
                  <a:moveTo>
                    <a:pt x="7905769" y="0"/>
                  </a:moveTo>
                  <a:lnTo>
                    <a:pt x="109521" y="0"/>
                  </a:lnTo>
                  <a:lnTo>
                    <a:pt x="66890" y="8606"/>
                  </a:lnTo>
                  <a:lnTo>
                    <a:pt x="32078" y="32078"/>
                  </a:lnTo>
                  <a:lnTo>
                    <a:pt x="8606" y="66890"/>
                  </a:lnTo>
                  <a:lnTo>
                    <a:pt x="0" y="109521"/>
                  </a:lnTo>
                  <a:lnTo>
                    <a:pt x="0" y="453105"/>
                  </a:lnTo>
                  <a:lnTo>
                    <a:pt x="8010461" y="453105"/>
                  </a:lnTo>
                  <a:lnTo>
                    <a:pt x="8010461" y="433956"/>
                  </a:lnTo>
                  <a:lnTo>
                    <a:pt x="19145" y="433956"/>
                  </a:lnTo>
                  <a:lnTo>
                    <a:pt x="19145" y="109521"/>
                  </a:lnTo>
                  <a:lnTo>
                    <a:pt x="26259" y="74377"/>
                  </a:lnTo>
                  <a:lnTo>
                    <a:pt x="45646" y="45646"/>
                  </a:lnTo>
                  <a:lnTo>
                    <a:pt x="74377" y="26259"/>
                  </a:lnTo>
                  <a:lnTo>
                    <a:pt x="109521" y="19145"/>
                  </a:lnTo>
                  <a:lnTo>
                    <a:pt x="7962715" y="19145"/>
                  </a:lnTo>
                  <a:lnTo>
                    <a:pt x="7946521" y="8227"/>
                  </a:lnTo>
                  <a:lnTo>
                    <a:pt x="7905769" y="0"/>
                  </a:lnTo>
                  <a:close/>
                </a:path>
                <a:path w="8010525" h="453390">
                  <a:moveTo>
                    <a:pt x="7962715" y="19145"/>
                  </a:moveTo>
                  <a:lnTo>
                    <a:pt x="7905769" y="19145"/>
                  </a:lnTo>
                  <a:lnTo>
                    <a:pt x="7939035" y="25879"/>
                  </a:lnTo>
                  <a:lnTo>
                    <a:pt x="7966231" y="44230"/>
                  </a:lnTo>
                  <a:lnTo>
                    <a:pt x="7984582" y="71425"/>
                  </a:lnTo>
                  <a:lnTo>
                    <a:pt x="7991315" y="104692"/>
                  </a:lnTo>
                  <a:lnTo>
                    <a:pt x="7991315" y="433956"/>
                  </a:lnTo>
                  <a:lnTo>
                    <a:pt x="8010461" y="433956"/>
                  </a:lnTo>
                  <a:lnTo>
                    <a:pt x="8010461" y="104692"/>
                  </a:lnTo>
                  <a:lnTo>
                    <a:pt x="8002234" y="63941"/>
                  </a:lnTo>
                  <a:lnTo>
                    <a:pt x="7979798" y="30663"/>
                  </a:lnTo>
                  <a:lnTo>
                    <a:pt x="7962715" y="19145"/>
                  </a:lnTo>
                  <a:close/>
                </a:path>
              </a:pathLst>
            </a:custGeom>
            <a:solidFill>
              <a:srgbClr val="FFFFFF"/>
            </a:solidFill>
          </p:spPr>
          <p:txBody>
            <a:bodyPr wrap="square" lIns="0" tIns="0" rIns="0" bIns="0" rtlCol="0"/>
            <a:lstStyle/>
            <a:p>
              <a:endParaRPr/>
            </a:p>
          </p:txBody>
        </p:sp>
      </p:grpSp>
      <p:sp>
        <p:nvSpPr>
          <p:cNvPr id="87" name="object 87"/>
          <p:cNvSpPr txBox="1"/>
          <p:nvPr/>
        </p:nvSpPr>
        <p:spPr>
          <a:xfrm>
            <a:off x="3025863" y="8741727"/>
            <a:ext cx="4961890" cy="293029"/>
          </a:xfrm>
          <a:prstGeom prst="rect">
            <a:avLst/>
          </a:prstGeom>
        </p:spPr>
        <p:txBody>
          <a:bodyPr vert="horz" wrap="square" lIns="0" tIns="15875" rIns="0" bIns="0" rtlCol="0">
            <a:spAutoFit/>
          </a:bodyPr>
          <a:lstStyle/>
          <a:p>
            <a:pPr marL="747395">
              <a:lnSpc>
                <a:spcPct val="100000"/>
              </a:lnSpc>
              <a:spcBef>
                <a:spcPts val="125"/>
              </a:spcBef>
            </a:pPr>
            <a:r>
              <a:rPr sz="1800" b="1" spc="270" dirty="0">
                <a:solidFill>
                  <a:srgbClr val="FFF68D"/>
                </a:solidFill>
                <a:latin typeface="Yu Gothic"/>
                <a:cs typeface="Yu Gothic"/>
              </a:rPr>
              <a:t>研</a:t>
            </a:r>
            <a:r>
              <a:rPr lang="ja-JP" altLang="en-US" sz="1800" b="1" spc="270" dirty="0">
                <a:solidFill>
                  <a:srgbClr val="FFF68D"/>
                </a:solidFill>
                <a:latin typeface="Yu Gothic"/>
                <a:cs typeface="Yu Gothic"/>
              </a:rPr>
              <a:t>究方法</a:t>
            </a:r>
            <a:r>
              <a:rPr lang="ja-JP" altLang="en-US" sz="1800" b="1" spc="-50" dirty="0">
                <a:solidFill>
                  <a:srgbClr val="FFF68D"/>
                </a:solidFill>
                <a:latin typeface="Yu Gothic"/>
                <a:cs typeface="Yu Gothic"/>
              </a:rPr>
              <a:t> </a:t>
            </a:r>
          </a:p>
        </p:txBody>
      </p:sp>
      <p:grpSp>
        <p:nvGrpSpPr>
          <p:cNvPr id="91" name="object 91"/>
          <p:cNvGrpSpPr/>
          <p:nvPr/>
        </p:nvGrpSpPr>
        <p:grpSpPr>
          <a:xfrm>
            <a:off x="646743" y="6904263"/>
            <a:ext cx="4923155" cy="3340100"/>
            <a:chOff x="646743" y="6904263"/>
            <a:chExt cx="4923155" cy="3340100"/>
          </a:xfrm>
        </p:grpSpPr>
        <p:sp>
          <p:nvSpPr>
            <p:cNvPr id="92" name="object 92"/>
            <p:cNvSpPr/>
            <p:nvPr/>
          </p:nvSpPr>
          <p:spPr>
            <a:xfrm>
              <a:off x="646734" y="9938714"/>
              <a:ext cx="43815" cy="306070"/>
            </a:xfrm>
            <a:custGeom>
              <a:avLst/>
              <a:gdLst/>
              <a:ahLst/>
              <a:cxnLst/>
              <a:rect l="l" t="t" r="r" b="b"/>
              <a:pathLst>
                <a:path w="43815" h="306070">
                  <a:moveTo>
                    <a:pt x="43700" y="283591"/>
                  </a:moveTo>
                  <a:lnTo>
                    <a:pt x="41986" y="275094"/>
                  </a:lnTo>
                  <a:lnTo>
                    <a:pt x="37299" y="268147"/>
                  </a:lnTo>
                  <a:lnTo>
                    <a:pt x="30353" y="263461"/>
                  </a:lnTo>
                  <a:lnTo>
                    <a:pt x="21856" y="261747"/>
                  </a:lnTo>
                  <a:lnTo>
                    <a:pt x="13347" y="263461"/>
                  </a:lnTo>
                  <a:lnTo>
                    <a:pt x="6400" y="268147"/>
                  </a:lnTo>
                  <a:lnTo>
                    <a:pt x="1714" y="275094"/>
                  </a:lnTo>
                  <a:lnTo>
                    <a:pt x="0" y="283591"/>
                  </a:lnTo>
                  <a:lnTo>
                    <a:pt x="1714" y="292100"/>
                  </a:lnTo>
                  <a:lnTo>
                    <a:pt x="6400" y="299046"/>
                  </a:lnTo>
                  <a:lnTo>
                    <a:pt x="13347" y="303733"/>
                  </a:lnTo>
                  <a:lnTo>
                    <a:pt x="21856" y="305447"/>
                  </a:lnTo>
                  <a:lnTo>
                    <a:pt x="30353" y="303733"/>
                  </a:lnTo>
                  <a:lnTo>
                    <a:pt x="37299" y="299046"/>
                  </a:lnTo>
                  <a:lnTo>
                    <a:pt x="41986" y="292100"/>
                  </a:lnTo>
                  <a:lnTo>
                    <a:pt x="43700" y="283591"/>
                  </a:lnTo>
                  <a:close/>
                </a:path>
                <a:path w="43815" h="306070">
                  <a:moveTo>
                    <a:pt x="43700" y="150266"/>
                  </a:moveTo>
                  <a:lnTo>
                    <a:pt x="41986" y="141757"/>
                  </a:lnTo>
                  <a:lnTo>
                    <a:pt x="37299" y="134810"/>
                  </a:lnTo>
                  <a:lnTo>
                    <a:pt x="30353" y="130124"/>
                  </a:lnTo>
                  <a:lnTo>
                    <a:pt x="21856" y="128409"/>
                  </a:lnTo>
                  <a:lnTo>
                    <a:pt x="13347" y="130124"/>
                  </a:lnTo>
                  <a:lnTo>
                    <a:pt x="6400" y="134810"/>
                  </a:lnTo>
                  <a:lnTo>
                    <a:pt x="1714" y="141757"/>
                  </a:lnTo>
                  <a:lnTo>
                    <a:pt x="0" y="150266"/>
                  </a:lnTo>
                  <a:lnTo>
                    <a:pt x="1714" y="158762"/>
                  </a:lnTo>
                  <a:lnTo>
                    <a:pt x="6400" y="165709"/>
                  </a:lnTo>
                  <a:lnTo>
                    <a:pt x="13347" y="170395"/>
                  </a:lnTo>
                  <a:lnTo>
                    <a:pt x="21856" y="172110"/>
                  </a:lnTo>
                  <a:lnTo>
                    <a:pt x="30353" y="170395"/>
                  </a:lnTo>
                  <a:lnTo>
                    <a:pt x="37299" y="165709"/>
                  </a:lnTo>
                  <a:lnTo>
                    <a:pt x="41986" y="158762"/>
                  </a:lnTo>
                  <a:lnTo>
                    <a:pt x="43700" y="150266"/>
                  </a:lnTo>
                  <a:close/>
                </a:path>
                <a:path w="43815" h="306070">
                  <a:moveTo>
                    <a:pt x="43700" y="21856"/>
                  </a:moveTo>
                  <a:lnTo>
                    <a:pt x="41986" y="13347"/>
                  </a:lnTo>
                  <a:lnTo>
                    <a:pt x="37299" y="6400"/>
                  </a:lnTo>
                  <a:lnTo>
                    <a:pt x="30353" y="1727"/>
                  </a:lnTo>
                  <a:lnTo>
                    <a:pt x="21856" y="0"/>
                  </a:lnTo>
                  <a:lnTo>
                    <a:pt x="13347" y="1727"/>
                  </a:lnTo>
                  <a:lnTo>
                    <a:pt x="6400" y="6400"/>
                  </a:lnTo>
                  <a:lnTo>
                    <a:pt x="1714" y="13347"/>
                  </a:lnTo>
                  <a:lnTo>
                    <a:pt x="0" y="21856"/>
                  </a:lnTo>
                  <a:lnTo>
                    <a:pt x="1714" y="30365"/>
                  </a:lnTo>
                  <a:lnTo>
                    <a:pt x="6400" y="37299"/>
                  </a:lnTo>
                  <a:lnTo>
                    <a:pt x="13347" y="41986"/>
                  </a:lnTo>
                  <a:lnTo>
                    <a:pt x="21856" y="43700"/>
                  </a:lnTo>
                  <a:lnTo>
                    <a:pt x="30353" y="41986"/>
                  </a:lnTo>
                  <a:lnTo>
                    <a:pt x="37299" y="37299"/>
                  </a:lnTo>
                  <a:lnTo>
                    <a:pt x="41986" y="30365"/>
                  </a:lnTo>
                  <a:lnTo>
                    <a:pt x="43700" y="21856"/>
                  </a:lnTo>
                  <a:close/>
                </a:path>
              </a:pathLst>
            </a:custGeom>
            <a:solidFill>
              <a:srgbClr val="007CC3"/>
            </a:solidFill>
          </p:spPr>
          <p:txBody>
            <a:bodyPr wrap="square" lIns="0" tIns="0" rIns="0" bIns="0" rtlCol="0"/>
            <a:lstStyle/>
            <a:p>
              <a:endParaRPr/>
            </a:p>
          </p:txBody>
        </p:sp>
        <p:sp>
          <p:nvSpPr>
            <p:cNvPr id="93" name="object 93"/>
            <p:cNvSpPr/>
            <p:nvPr/>
          </p:nvSpPr>
          <p:spPr>
            <a:xfrm>
              <a:off x="4239525" y="6912518"/>
              <a:ext cx="1322705" cy="1270635"/>
            </a:xfrm>
            <a:custGeom>
              <a:avLst/>
              <a:gdLst/>
              <a:ahLst/>
              <a:cxnLst/>
              <a:rect l="l" t="t" r="r" b="b"/>
              <a:pathLst>
                <a:path w="1322704" h="1270634">
                  <a:moveTo>
                    <a:pt x="1322121" y="1270456"/>
                  </a:moveTo>
                  <a:lnTo>
                    <a:pt x="0" y="1270456"/>
                  </a:lnTo>
                  <a:lnTo>
                    <a:pt x="0" y="0"/>
                  </a:lnTo>
                  <a:lnTo>
                    <a:pt x="1322121" y="0"/>
                  </a:lnTo>
                  <a:lnTo>
                    <a:pt x="1322121" y="1270456"/>
                  </a:lnTo>
                  <a:close/>
                </a:path>
              </a:pathLst>
            </a:custGeom>
            <a:ln w="15964">
              <a:solidFill>
                <a:srgbClr val="2799BF"/>
              </a:solidFill>
            </a:ln>
          </p:spPr>
          <p:txBody>
            <a:bodyPr wrap="square" lIns="0" tIns="0" rIns="0" bIns="0" rtlCol="0"/>
            <a:lstStyle/>
            <a:p>
              <a:endParaRPr/>
            </a:p>
          </p:txBody>
        </p:sp>
      </p:grpSp>
      <p:graphicFrame>
        <p:nvGraphicFramePr>
          <p:cNvPr id="95" name="object 95"/>
          <p:cNvGraphicFramePr>
            <a:graphicFrameLocks noGrp="1"/>
          </p:cNvGraphicFramePr>
          <p:nvPr>
            <p:extLst>
              <p:ext uri="{D42A27DB-BD31-4B8C-83A1-F6EECF244321}">
                <p14:modId xmlns:p14="http://schemas.microsoft.com/office/powerpoint/2010/main" val="643659658"/>
              </p:ext>
            </p:extLst>
          </p:nvPr>
        </p:nvGraphicFramePr>
        <p:xfrm>
          <a:off x="5798404" y="6893407"/>
          <a:ext cx="2239645" cy="1276350"/>
        </p:xfrm>
        <a:graphic>
          <a:graphicData uri="http://schemas.openxmlformats.org/drawingml/2006/table">
            <a:tbl>
              <a:tblPr firstRow="1" bandRow="1">
                <a:tableStyleId>{2D5ABB26-0587-4C30-8999-92F81FD0307C}</a:tableStyleId>
              </a:tblPr>
              <a:tblGrid>
                <a:gridCol w="1325880">
                  <a:extLst>
                    <a:ext uri="{9D8B030D-6E8A-4147-A177-3AD203B41FA5}">
                      <a16:colId xmlns:a16="http://schemas.microsoft.com/office/drawing/2014/main" val="20000"/>
                    </a:ext>
                  </a:extLst>
                </a:gridCol>
                <a:gridCol w="913765">
                  <a:extLst>
                    <a:ext uri="{9D8B030D-6E8A-4147-A177-3AD203B41FA5}">
                      <a16:colId xmlns:a16="http://schemas.microsoft.com/office/drawing/2014/main" val="20001"/>
                    </a:ext>
                  </a:extLst>
                </a:gridCol>
              </a:tblGrid>
              <a:tr h="248920">
                <a:tc gridSpan="2">
                  <a:txBody>
                    <a:bodyPr/>
                    <a:lstStyle/>
                    <a:p>
                      <a:pPr marL="57785">
                        <a:lnSpc>
                          <a:spcPct val="100000"/>
                        </a:lnSpc>
                        <a:spcBef>
                          <a:spcPts val="335"/>
                        </a:spcBef>
                      </a:pPr>
                      <a:r>
                        <a:rPr sz="850" b="1" spc="-60" dirty="0">
                          <a:solidFill>
                            <a:srgbClr val="FFFFFF"/>
                          </a:solidFill>
                          <a:latin typeface="Yu Gothic"/>
                          <a:cs typeface="Yu Gothic"/>
                        </a:rPr>
                        <a:t>管理栄養士・言語聴覚士による補綴後の介入</a:t>
                      </a:r>
                      <a:endParaRPr sz="850">
                        <a:latin typeface="Yu Gothic"/>
                        <a:cs typeface="Yu Gothic"/>
                      </a:endParaRPr>
                    </a:p>
                  </a:txBody>
                  <a:tcPr marL="0" marR="0" marT="42545" marB="0">
                    <a:lnL w="19050">
                      <a:solidFill>
                        <a:srgbClr val="2799BF"/>
                      </a:solidFill>
                      <a:prstDash val="solid"/>
                    </a:lnL>
                    <a:lnR w="19050">
                      <a:solidFill>
                        <a:srgbClr val="2799BF"/>
                      </a:solidFill>
                      <a:prstDash val="solid"/>
                    </a:lnR>
                    <a:solidFill>
                      <a:srgbClr val="2799BF"/>
                    </a:solidFill>
                  </a:tcPr>
                </a:tc>
                <a:tc hMerge="1">
                  <a:txBody>
                    <a:bodyPr/>
                    <a:lstStyle/>
                    <a:p>
                      <a:endParaRPr/>
                    </a:p>
                  </a:txBody>
                  <a:tcPr marL="0" marR="0" marT="0" marB="0"/>
                </a:tc>
                <a:extLst>
                  <a:ext uri="{0D108BD9-81ED-4DB2-BD59-A6C34878D82A}">
                    <a16:rowId xmlns:a16="http://schemas.microsoft.com/office/drawing/2014/main" val="10000"/>
                  </a:ext>
                </a:extLst>
              </a:tr>
              <a:tr h="206375">
                <a:tc>
                  <a:txBody>
                    <a:bodyPr/>
                    <a:lstStyle/>
                    <a:p>
                      <a:pPr>
                        <a:lnSpc>
                          <a:spcPct val="100000"/>
                        </a:lnSpc>
                      </a:pPr>
                      <a:endParaRPr sz="800">
                        <a:latin typeface="Times New Roman"/>
                        <a:cs typeface="Times New Roman"/>
                      </a:endParaRPr>
                    </a:p>
                  </a:txBody>
                  <a:tcPr marL="0" marR="0" marT="0" marB="0">
                    <a:lnL w="19050">
                      <a:solidFill>
                        <a:srgbClr val="2799BF"/>
                      </a:solidFill>
                      <a:prstDash val="solid"/>
                    </a:lnL>
                  </a:tcPr>
                </a:tc>
                <a:tc>
                  <a:txBody>
                    <a:bodyPr/>
                    <a:lstStyle/>
                    <a:p>
                      <a:pPr>
                        <a:lnSpc>
                          <a:spcPct val="100000"/>
                        </a:lnSpc>
                        <a:spcBef>
                          <a:spcPts val="345"/>
                        </a:spcBef>
                      </a:pPr>
                      <a:endParaRPr sz="500" b="1" dirty="0">
                        <a:latin typeface="Times New Roman"/>
                        <a:cs typeface="Times New Roman"/>
                      </a:endParaRPr>
                    </a:p>
                    <a:p>
                      <a:pPr marL="107314">
                        <a:lnSpc>
                          <a:spcPct val="100000"/>
                        </a:lnSpc>
                      </a:pPr>
                      <a:r>
                        <a:rPr sz="500" b="1" dirty="0">
                          <a:solidFill>
                            <a:srgbClr val="231F20"/>
                          </a:solidFill>
                          <a:latin typeface="Yu Gothic Light"/>
                          <a:cs typeface="Yu Gothic Light"/>
                        </a:rPr>
                        <a:t>口腔機能の訓練は</a:t>
                      </a:r>
                      <a:r>
                        <a:rPr sz="500" b="1" spc="-30" dirty="0">
                          <a:solidFill>
                            <a:srgbClr val="231F20"/>
                          </a:solidFill>
                          <a:latin typeface="Yu Gothic Light"/>
                          <a:cs typeface="Yu Gothic Light"/>
                        </a:rPr>
                        <a:t>5ヶ月、</a:t>
                      </a:r>
                      <a:endParaRPr sz="500" b="1" dirty="0">
                        <a:latin typeface="Yu Gothic Light"/>
                        <a:cs typeface="Yu Gothic Light"/>
                      </a:endParaRPr>
                    </a:p>
                  </a:txBody>
                  <a:tcPr marL="0" marR="0" marT="43815" marB="0">
                    <a:lnR w="19050">
                      <a:solidFill>
                        <a:srgbClr val="2799BF"/>
                      </a:solidFill>
                      <a:prstDash val="solid"/>
                    </a:lnR>
                  </a:tcPr>
                </a:tc>
                <a:extLst>
                  <a:ext uri="{0D108BD9-81ED-4DB2-BD59-A6C34878D82A}">
                    <a16:rowId xmlns:a16="http://schemas.microsoft.com/office/drawing/2014/main" val="10001"/>
                  </a:ext>
                </a:extLst>
              </a:tr>
              <a:tr h="93980">
                <a:tc>
                  <a:txBody>
                    <a:bodyPr/>
                    <a:lstStyle/>
                    <a:p>
                      <a:pPr>
                        <a:lnSpc>
                          <a:spcPct val="100000"/>
                        </a:lnSpc>
                      </a:pPr>
                      <a:endParaRPr sz="400">
                        <a:latin typeface="Times New Roman"/>
                        <a:cs typeface="Times New Roman"/>
                      </a:endParaRPr>
                    </a:p>
                  </a:txBody>
                  <a:tcPr marL="0" marR="0" marT="0" marB="0">
                    <a:lnL w="19050">
                      <a:solidFill>
                        <a:srgbClr val="2799BF"/>
                      </a:solidFill>
                      <a:prstDash val="solid"/>
                    </a:lnL>
                  </a:tcPr>
                </a:tc>
                <a:tc>
                  <a:txBody>
                    <a:bodyPr/>
                    <a:lstStyle/>
                    <a:p>
                      <a:pPr marL="107314">
                        <a:lnSpc>
                          <a:spcPct val="100000"/>
                        </a:lnSpc>
                        <a:spcBef>
                          <a:spcPts val="40"/>
                        </a:spcBef>
                      </a:pPr>
                      <a:r>
                        <a:rPr sz="500" b="1" dirty="0">
                          <a:solidFill>
                            <a:srgbClr val="231F20"/>
                          </a:solidFill>
                          <a:latin typeface="Yu Gothic Light"/>
                          <a:cs typeface="Yu Gothic Light"/>
                        </a:rPr>
                        <a:t>来院は月2</a:t>
                      </a:r>
                      <a:r>
                        <a:rPr sz="500" b="1" spc="-25" dirty="0">
                          <a:solidFill>
                            <a:srgbClr val="231F20"/>
                          </a:solidFill>
                          <a:latin typeface="Yu Gothic Light"/>
                          <a:cs typeface="Yu Gothic Light"/>
                        </a:rPr>
                        <a:t>回のペースで</a:t>
                      </a:r>
                      <a:endParaRPr sz="500" b="1" dirty="0">
                        <a:latin typeface="Yu Gothic Light"/>
                        <a:cs typeface="Yu Gothic Light"/>
                      </a:endParaRPr>
                    </a:p>
                  </a:txBody>
                  <a:tcPr marL="0" marR="0" marT="5080" marB="0">
                    <a:lnR w="19050">
                      <a:solidFill>
                        <a:srgbClr val="2799BF"/>
                      </a:solidFill>
                      <a:prstDash val="solid"/>
                    </a:lnR>
                  </a:tcPr>
                </a:tc>
                <a:extLst>
                  <a:ext uri="{0D108BD9-81ED-4DB2-BD59-A6C34878D82A}">
                    <a16:rowId xmlns:a16="http://schemas.microsoft.com/office/drawing/2014/main" val="10002"/>
                  </a:ext>
                </a:extLst>
              </a:tr>
              <a:tr h="93980">
                <a:tc>
                  <a:txBody>
                    <a:bodyPr/>
                    <a:lstStyle/>
                    <a:p>
                      <a:pPr>
                        <a:lnSpc>
                          <a:spcPct val="100000"/>
                        </a:lnSpc>
                      </a:pPr>
                      <a:endParaRPr sz="400">
                        <a:latin typeface="Times New Roman"/>
                        <a:cs typeface="Times New Roman"/>
                      </a:endParaRPr>
                    </a:p>
                  </a:txBody>
                  <a:tcPr marL="0" marR="0" marT="0" marB="0">
                    <a:lnL w="19050">
                      <a:solidFill>
                        <a:srgbClr val="2799BF"/>
                      </a:solidFill>
                      <a:prstDash val="solid"/>
                    </a:lnL>
                  </a:tcPr>
                </a:tc>
                <a:tc>
                  <a:txBody>
                    <a:bodyPr/>
                    <a:lstStyle/>
                    <a:p>
                      <a:pPr marL="107314">
                        <a:lnSpc>
                          <a:spcPct val="100000"/>
                        </a:lnSpc>
                        <a:spcBef>
                          <a:spcPts val="40"/>
                        </a:spcBef>
                      </a:pPr>
                      <a:r>
                        <a:rPr sz="500" b="1" spc="-45" dirty="0">
                          <a:solidFill>
                            <a:srgbClr val="231F20"/>
                          </a:solidFill>
                          <a:latin typeface="Yu Gothic Light"/>
                          <a:cs typeface="Yu Gothic Light"/>
                        </a:rPr>
                        <a:t>継続。訓練は朝晩の食後</a:t>
                      </a:r>
                      <a:endParaRPr sz="500" b="1" dirty="0">
                        <a:latin typeface="Yu Gothic Light"/>
                        <a:cs typeface="Yu Gothic Light"/>
                      </a:endParaRPr>
                    </a:p>
                  </a:txBody>
                  <a:tcPr marL="0" marR="0" marT="5080" marB="0">
                    <a:lnR w="19050">
                      <a:solidFill>
                        <a:srgbClr val="2799BF"/>
                      </a:solidFill>
                      <a:prstDash val="solid"/>
                    </a:lnR>
                  </a:tcPr>
                </a:tc>
                <a:extLst>
                  <a:ext uri="{0D108BD9-81ED-4DB2-BD59-A6C34878D82A}">
                    <a16:rowId xmlns:a16="http://schemas.microsoft.com/office/drawing/2014/main" val="10003"/>
                  </a:ext>
                </a:extLst>
              </a:tr>
              <a:tr h="93980">
                <a:tc>
                  <a:txBody>
                    <a:bodyPr/>
                    <a:lstStyle/>
                    <a:p>
                      <a:pPr>
                        <a:lnSpc>
                          <a:spcPct val="100000"/>
                        </a:lnSpc>
                      </a:pPr>
                      <a:endParaRPr sz="400">
                        <a:latin typeface="Times New Roman"/>
                        <a:cs typeface="Times New Roman"/>
                      </a:endParaRPr>
                    </a:p>
                  </a:txBody>
                  <a:tcPr marL="0" marR="0" marT="0" marB="0">
                    <a:lnL w="19050">
                      <a:solidFill>
                        <a:srgbClr val="2799BF"/>
                      </a:solidFill>
                      <a:prstDash val="solid"/>
                    </a:lnL>
                  </a:tcPr>
                </a:tc>
                <a:tc>
                  <a:txBody>
                    <a:bodyPr/>
                    <a:lstStyle/>
                    <a:p>
                      <a:pPr marL="106680">
                        <a:lnSpc>
                          <a:spcPct val="100000"/>
                        </a:lnSpc>
                        <a:spcBef>
                          <a:spcPts val="40"/>
                        </a:spcBef>
                      </a:pPr>
                      <a:r>
                        <a:rPr sz="500" b="1" dirty="0">
                          <a:solidFill>
                            <a:srgbClr val="231F20"/>
                          </a:solidFill>
                          <a:latin typeface="Yu Gothic Light"/>
                          <a:cs typeface="Yu Gothic Light"/>
                        </a:rPr>
                        <a:t>に1</a:t>
                      </a:r>
                      <a:r>
                        <a:rPr sz="500" b="1" spc="-60" dirty="0">
                          <a:solidFill>
                            <a:srgbClr val="231F20"/>
                          </a:solidFill>
                          <a:latin typeface="Yu Gothic Light"/>
                          <a:cs typeface="Yu Gothic Light"/>
                        </a:rPr>
                        <a:t>セット</a:t>
                      </a:r>
                      <a:r>
                        <a:rPr sz="500" b="1" dirty="0">
                          <a:solidFill>
                            <a:srgbClr val="231F20"/>
                          </a:solidFill>
                          <a:latin typeface="Yu Gothic Light"/>
                          <a:cs typeface="Yu Gothic Light"/>
                        </a:rPr>
                        <a:t>10回×3</a:t>
                      </a:r>
                      <a:r>
                        <a:rPr sz="500" b="1" spc="-60" dirty="0">
                          <a:solidFill>
                            <a:srgbClr val="231F20"/>
                          </a:solidFill>
                          <a:latin typeface="Yu Gothic Light"/>
                          <a:cs typeface="Yu Gothic Light"/>
                        </a:rPr>
                        <a:t>セットを</a:t>
                      </a:r>
                      <a:endParaRPr sz="500" b="1" dirty="0">
                        <a:latin typeface="Yu Gothic Light"/>
                        <a:cs typeface="Yu Gothic Light"/>
                      </a:endParaRPr>
                    </a:p>
                  </a:txBody>
                  <a:tcPr marL="0" marR="0" marT="5080" marB="0">
                    <a:lnR w="19050">
                      <a:solidFill>
                        <a:srgbClr val="2799BF"/>
                      </a:solidFill>
                      <a:prstDash val="solid"/>
                    </a:lnR>
                  </a:tcPr>
                </a:tc>
                <a:extLst>
                  <a:ext uri="{0D108BD9-81ED-4DB2-BD59-A6C34878D82A}">
                    <a16:rowId xmlns:a16="http://schemas.microsoft.com/office/drawing/2014/main" val="10004"/>
                  </a:ext>
                </a:extLst>
              </a:tr>
              <a:tr h="93980">
                <a:tc>
                  <a:txBody>
                    <a:bodyPr/>
                    <a:lstStyle/>
                    <a:p>
                      <a:pPr>
                        <a:lnSpc>
                          <a:spcPct val="100000"/>
                        </a:lnSpc>
                      </a:pPr>
                      <a:endParaRPr sz="400">
                        <a:latin typeface="Times New Roman"/>
                        <a:cs typeface="Times New Roman"/>
                      </a:endParaRPr>
                    </a:p>
                  </a:txBody>
                  <a:tcPr marL="0" marR="0" marT="0" marB="0">
                    <a:lnL w="19050">
                      <a:solidFill>
                        <a:srgbClr val="2799BF"/>
                      </a:solidFill>
                      <a:prstDash val="solid"/>
                    </a:lnL>
                  </a:tcPr>
                </a:tc>
                <a:tc>
                  <a:txBody>
                    <a:bodyPr/>
                    <a:lstStyle/>
                    <a:p>
                      <a:pPr marL="107314">
                        <a:lnSpc>
                          <a:spcPct val="100000"/>
                        </a:lnSpc>
                        <a:spcBef>
                          <a:spcPts val="40"/>
                        </a:spcBef>
                      </a:pPr>
                      <a:r>
                        <a:rPr sz="500" b="1" spc="-20" dirty="0">
                          <a:solidFill>
                            <a:srgbClr val="231F20"/>
                          </a:solidFill>
                          <a:latin typeface="Yu Gothic Light"/>
                          <a:cs typeface="Yu Gothic Light"/>
                        </a:rPr>
                        <a:t>実施し食事内容や摂取状</a:t>
                      </a:r>
                      <a:endParaRPr sz="500" b="1" dirty="0">
                        <a:latin typeface="Yu Gothic Light"/>
                        <a:cs typeface="Yu Gothic Light"/>
                      </a:endParaRPr>
                    </a:p>
                  </a:txBody>
                  <a:tcPr marL="0" marR="0" marT="5080" marB="0">
                    <a:lnR w="19050">
                      <a:solidFill>
                        <a:srgbClr val="2799BF"/>
                      </a:solidFill>
                      <a:prstDash val="solid"/>
                    </a:lnR>
                  </a:tcPr>
                </a:tc>
                <a:extLst>
                  <a:ext uri="{0D108BD9-81ED-4DB2-BD59-A6C34878D82A}">
                    <a16:rowId xmlns:a16="http://schemas.microsoft.com/office/drawing/2014/main" val="10005"/>
                  </a:ext>
                </a:extLst>
              </a:tr>
              <a:tr h="93980">
                <a:tc>
                  <a:txBody>
                    <a:bodyPr/>
                    <a:lstStyle/>
                    <a:p>
                      <a:pPr>
                        <a:lnSpc>
                          <a:spcPct val="100000"/>
                        </a:lnSpc>
                      </a:pPr>
                      <a:endParaRPr sz="400">
                        <a:latin typeface="Times New Roman"/>
                        <a:cs typeface="Times New Roman"/>
                      </a:endParaRPr>
                    </a:p>
                  </a:txBody>
                  <a:tcPr marL="0" marR="0" marT="0" marB="0">
                    <a:lnL w="19050">
                      <a:solidFill>
                        <a:srgbClr val="2799BF"/>
                      </a:solidFill>
                      <a:prstDash val="solid"/>
                    </a:lnL>
                  </a:tcPr>
                </a:tc>
                <a:tc>
                  <a:txBody>
                    <a:bodyPr/>
                    <a:lstStyle/>
                    <a:p>
                      <a:pPr marL="107314">
                        <a:lnSpc>
                          <a:spcPct val="100000"/>
                        </a:lnSpc>
                        <a:spcBef>
                          <a:spcPts val="40"/>
                        </a:spcBef>
                      </a:pPr>
                      <a:r>
                        <a:rPr sz="500" b="1" spc="-25" dirty="0">
                          <a:solidFill>
                            <a:srgbClr val="231F20"/>
                          </a:solidFill>
                          <a:latin typeface="Yu Gothic Light"/>
                          <a:cs typeface="Yu Gothic Light"/>
                        </a:rPr>
                        <a:t>況についても定期的に栄</a:t>
                      </a:r>
                      <a:endParaRPr sz="500" b="1" dirty="0">
                        <a:latin typeface="Yu Gothic Light"/>
                        <a:cs typeface="Yu Gothic Light"/>
                      </a:endParaRPr>
                    </a:p>
                  </a:txBody>
                  <a:tcPr marL="0" marR="0" marT="5080" marB="0">
                    <a:lnR w="19050">
                      <a:solidFill>
                        <a:srgbClr val="2799BF"/>
                      </a:solidFill>
                      <a:prstDash val="solid"/>
                    </a:lnR>
                  </a:tcPr>
                </a:tc>
                <a:extLst>
                  <a:ext uri="{0D108BD9-81ED-4DB2-BD59-A6C34878D82A}">
                    <a16:rowId xmlns:a16="http://schemas.microsoft.com/office/drawing/2014/main" val="10006"/>
                  </a:ext>
                </a:extLst>
              </a:tr>
              <a:tr h="109220">
                <a:tc>
                  <a:txBody>
                    <a:bodyPr/>
                    <a:lstStyle/>
                    <a:p>
                      <a:pPr>
                        <a:lnSpc>
                          <a:spcPct val="100000"/>
                        </a:lnSpc>
                      </a:pPr>
                      <a:endParaRPr sz="500">
                        <a:latin typeface="Times New Roman"/>
                        <a:cs typeface="Times New Roman"/>
                      </a:endParaRPr>
                    </a:p>
                  </a:txBody>
                  <a:tcPr marL="0" marR="0" marT="0" marB="0">
                    <a:lnL w="19050">
                      <a:solidFill>
                        <a:srgbClr val="2799BF"/>
                      </a:solidFill>
                      <a:prstDash val="solid"/>
                    </a:lnL>
                  </a:tcPr>
                </a:tc>
                <a:tc>
                  <a:txBody>
                    <a:bodyPr/>
                    <a:lstStyle/>
                    <a:p>
                      <a:pPr marL="107314">
                        <a:lnSpc>
                          <a:spcPct val="100000"/>
                        </a:lnSpc>
                        <a:spcBef>
                          <a:spcPts val="40"/>
                        </a:spcBef>
                      </a:pPr>
                      <a:r>
                        <a:rPr sz="500" b="1" spc="-40" dirty="0">
                          <a:solidFill>
                            <a:srgbClr val="231F20"/>
                          </a:solidFill>
                          <a:latin typeface="Yu Gothic Light"/>
                          <a:cs typeface="Yu Gothic Light"/>
                        </a:rPr>
                        <a:t>養相談を行い、食習慣の</a:t>
                      </a:r>
                      <a:endParaRPr sz="500" b="1" dirty="0">
                        <a:latin typeface="Yu Gothic Light"/>
                        <a:cs typeface="Yu Gothic Light"/>
                      </a:endParaRPr>
                    </a:p>
                  </a:txBody>
                  <a:tcPr marL="0" marR="0" marT="5080" marB="0">
                    <a:lnR w="19050">
                      <a:solidFill>
                        <a:srgbClr val="2799BF"/>
                      </a:solidFill>
                      <a:prstDash val="solid"/>
                    </a:lnR>
                  </a:tcPr>
                </a:tc>
                <a:extLst>
                  <a:ext uri="{0D108BD9-81ED-4DB2-BD59-A6C34878D82A}">
                    <a16:rowId xmlns:a16="http://schemas.microsoft.com/office/drawing/2014/main" val="10007"/>
                  </a:ext>
                </a:extLst>
              </a:tr>
              <a:tr h="241935">
                <a:tc>
                  <a:txBody>
                    <a:bodyPr/>
                    <a:lstStyle/>
                    <a:p>
                      <a:pPr marL="236854">
                        <a:lnSpc>
                          <a:spcPct val="100000"/>
                        </a:lnSpc>
                        <a:spcBef>
                          <a:spcPts val="115"/>
                        </a:spcBef>
                      </a:pPr>
                      <a:r>
                        <a:rPr sz="550" b="1" spc="-70" dirty="0">
                          <a:solidFill>
                            <a:srgbClr val="231F20"/>
                          </a:solidFill>
                          <a:latin typeface="Yu Gothic Light"/>
                          <a:cs typeface="Yu Gothic Light"/>
                        </a:rPr>
                        <a:t>体重も上昇し、低栄養状態の回復</a:t>
                      </a:r>
                      <a:endParaRPr sz="550" b="1" dirty="0">
                        <a:latin typeface="Yu Gothic Light"/>
                        <a:cs typeface="Yu Gothic Light"/>
                      </a:endParaRPr>
                    </a:p>
                  </a:txBody>
                  <a:tcPr marL="0" marR="0" marT="14605" marB="0">
                    <a:lnL w="19050">
                      <a:solidFill>
                        <a:srgbClr val="2799BF"/>
                      </a:solidFill>
                      <a:prstDash val="solid"/>
                    </a:lnL>
                    <a:lnB w="19050">
                      <a:solidFill>
                        <a:srgbClr val="2799BF"/>
                      </a:solidFill>
                      <a:prstDash val="solid"/>
                    </a:lnB>
                  </a:tcPr>
                </a:tc>
                <a:tc>
                  <a:txBody>
                    <a:bodyPr/>
                    <a:lstStyle/>
                    <a:p>
                      <a:pPr marL="107314">
                        <a:lnSpc>
                          <a:spcPts val="525"/>
                        </a:lnSpc>
                      </a:pPr>
                      <a:r>
                        <a:rPr sz="500" b="1" spc="-25" dirty="0">
                          <a:solidFill>
                            <a:srgbClr val="231F20"/>
                          </a:solidFill>
                          <a:latin typeface="Yu Gothic Light"/>
                          <a:cs typeface="Yu Gothic Light"/>
                        </a:rPr>
                        <a:t>見直しを促した。</a:t>
                      </a:r>
                      <a:endParaRPr sz="500" b="1" dirty="0">
                        <a:latin typeface="Yu Gothic Light"/>
                        <a:cs typeface="Yu Gothic Light"/>
                      </a:endParaRPr>
                    </a:p>
                  </a:txBody>
                  <a:tcPr marL="0" marR="0" marT="0" marB="0">
                    <a:lnR w="19050">
                      <a:solidFill>
                        <a:srgbClr val="2799BF"/>
                      </a:solidFill>
                      <a:prstDash val="solid"/>
                    </a:lnR>
                    <a:lnB w="19050">
                      <a:solidFill>
                        <a:srgbClr val="2799BF"/>
                      </a:solidFill>
                      <a:prstDash val="solid"/>
                    </a:lnB>
                  </a:tcPr>
                </a:tc>
                <a:extLst>
                  <a:ext uri="{0D108BD9-81ED-4DB2-BD59-A6C34878D82A}">
                    <a16:rowId xmlns:a16="http://schemas.microsoft.com/office/drawing/2014/main" val="10008"/>
                  </a:ext>
                </a:extLst>
              </a:tr>
            </a:tbl>
          </a:graphicData>
        </a:graphic>
      </p:graphicFrame>
      <p:sp>
        <p:nvSpPr>
          <p:cNvPr id="96" name="object 96"/>
          <p:cNvSpPr txBox="1"/>
          <p:nvPr/>
        </p:nvSpPr>
        <p:spPr>
          <a:xfrm>
            <a:off x="4239525" y="6904536"/>
            <a:ext cx="1322705" cy="247650"/>
          </a:xfrm>
          <a:prstGeom prst="rect">
            <a:avLst/>
          </a:prstGeom>
          <a:solidFill>
            <a:srgbClr val="2799BF"/>
          </a:solidFill>
        </p:spPr>
        <p:txBody>
          <a:bodyPr vert="horz" wrap="square" lIns="0" tIns="29845" rIns="0" bIns="0" rtlCol="0">
            <a:spAutoFit/>
          </a:bodyPr>
          <a:lstStyle/>
          <a:p>
            <a:pPr marL="307975" marR="125095" indent="-183515">
              <a:lnSpc>
                <a:spcPct val="100000"/>
              </a:lnSpc>
              <a:spcBef>
                <a:spcPts val="235"/>
              </a:spcBef>
            </a:pPr>
            <a:r>
              <a:rPr sz="600" b="1" spc="-70" dirty="0">
                <a:solidFill>
                  <a:srgbClr val="FFFFFF"/>
                </a:solidFill>
                <a:latin typeface="Yu Gothic"/>
                <a:cs typeface="Yu Gothic"/>
              </a:rPr>
              <a:t>補綴処置のみではこのサイクルが</a:t>
            </a:r>
            <a:r>
              <a:rPr sz="600" b="1" spc="-80" dirty="0">
                <a:solidFill>
                  <a:srgbClr val="FFFFFF"/>
                </a:solidFill>
                <a:latin typeface="Yu Gothic"/>
                <a:cs typeface="Yu Gothic"/>
              </a:rPr>
              <a:t>止まらないことが判明</a:t>
            </a:r>
            <a:endParaRPr sz="600">
              <a:latin typeface="Yu Gothic"/>
              <a:cs typeface="Yu Gothic"/>
            </a:endParaRPr>
          </a:p>
        </p:txBody>
      </p:sp>
      <p:grpSp>
        <p:nvGrpSpPr>
          <p:cNvPr id="97" name="object 97"/>
          <p:cNvGrpSpPr/>
          <p:nvPr/>
        </p:nvGrpSpPr>
        <p:grpSpPr>
          <a:xfrm>
            <a:off x="1377792" y="7177418"/>
            <a:ext cx="714375" cy="308610"/>
            <a:chOff x="1377792" y="7177418"/>
            <a:chExt cx="714375" cy="308610"/>
          </a:xfrm>
        </p:grpSpPr>
        <p:pic>
          <p:nvPicPr>
            <p:cNvPr id="98" name="object 98"/>
            <p:cNvPicPr/>
            <p:nvPr/>
          </p:nvPicPr>
          <p:blipFill>
            <a:blip r:embed="rId14" cstate="print"/>
            <a:stretch>
              <a:fillRect/>
            </a:stretch>
          </p:blipFill>
          <p:spPr>
            <a:xfrm>
              <a:off x="1377792" y="7177418"/>
              <a:ext cx="714089" cy="308004"/>
            </a:xfrm>
            <a:prstGeom prst="rect">
              <a:avLst/>
            </a:prstGeom>
          </p:spPr>
        </p:pic>
        <p:sp>
          <p:nvSpPr>
            <p:cNvPr id="99" name="object 99"/>
            <p:cNvSpPr/>
            <p:nvPr/>
          </p:nvSpPr>
          <p:spPr>
            <a:xfrm>
              <a:off x="1393418" y="7193838"/>
              <a:ext cx="642620" cy="231140"/>
            </a:xfrm>
            <a:custGeom>
              <a:avLst/>
              <a:gdLst/>
              <a:ahLst/>
              <a:cxnLst/>
              <a:rect l="l" t="t" r="r" b="b"/>
              <a:pathLst>
                <a:path w="642619" h="231140">
                  <a:moveTo>
                    <a:pt x="642023" y="25374"/>
                  </a:moveTo>
                  <a:lnTo>
                    <a:pt x="640029" y="15494"/>
                  </a:lnTo>
                  <a:lnTo>
                    <a:pt x="634593" y="7429"/>
                  </a:lnTo>
                  <a:lnTo>
                    <a:pt x="626529" y="1993"/>
                  </a:lnTo>
                  <a:lnTo>
                    <a:pt x="616648" y="0"/>
                  </a:lnTo>
                  <a:lnTo>
                    <a:pt x="91389" y="0"/>
                  </a:lnTo>
                  <a:lnTo>
                    <a:pt x="81508" y="1993"/>
                  </a:lnTo>
                  <a:lnTo>
                    <a:pt x="73444" y="7429"/>
                  </a:lnTo>
                  <a:lnTo>
                    <a:pt x="68008" y="15494"/>
                  </a:lnTo>
                  <a:lnTo>
                    <a:pt x="66014" y="25374"/>
                  </a:lnTo>
                  <a:lnTo>
                    <a:pt x="66014" y="61010"/>
                  </a:lnTo>
                  <a:lnTo>
                    <a:pt x="0" y="107403"/>
                  </a:lnTo>
                  <a:lnTo>
                    <a:pt x="1028" y="115430"/>
                  </a:lnTo>
                  <a:lnTo>
                    <a:pt x="66014" y="115430"/>
                  </a:lnTo>
                  <a:lnTo>
                    <a:pt x="66014" y="205486"/>
                  </a:lnTo>
                  <a:lnTo>
                    <a:pt x="68008" y="215366"/>
                  </a:lnTo>
                  <a:lnTo>
                    <a:pt x="73444" y="223431"/>
                  </a:lnTo>
                  <a:lnTo>
                    <a:pt x="81508" y="228866"/>
                  </a:lnTo>
                  <a:lnTo>
                    <a:pt x="91389" y="230860"/>
                  </a:lnTo>
                  <a:lnTo>
                    <a:pt x="616648" y="230860"/>
                  </a:lnTo>
                  <a:lnTo>
                    <a:pt x="626529" y="228866"/>
                  </a:lnTo>
                  <a:lnTo>
                    <a:pt x="634593" y="223431"/>
                  </a:lnTo>
                  <a:lnTo>
                    <a:pt x="640029" y="215366"/>
                  </a:lnTo>
                  <a:lnTo>
                    <a:pt x="642023" y="205486"/>
                  </a:lnTo>
                  <a:lnTo>
                    <a:pt x="642023" y="25374"/>
                  </a:lnTo>
                  <a:close/>
                </a:path>
              </a:pathLst>
            </a:custGeom>
            <a:solidFill>
              <a:srgbClr val="C8D7E6"/>
            </a:solidFill>
          </p:spPr>
          <p:txBody>
            <a:bodyPr wrap="square" lIns="0" tIns="0" rIns="0" bIns="0" rtlCol="0"/>
            <a:lstStyle/>
            <a:p>
              <a:endParaRPr/>
            </a:p>
          </p:txBody>
        </p:sp>
      </p:grpSp>
      <p:sp>
        <p:nvSpPr>
          <p:cNvPr id="100" name="object 100"/>
          <p:cNvSpPr txBox="1"/>
          <p:nvPr/>
        </p:nvSpPr>
        <p:spPr>
          <a:xfrm>
            <a:off x="523259" y="7204039"/>
            <a:ext cx="1591945" cy="446405"/>
          </a:xfrm>
          <a:prstGeom prst="rect">
            <a:avLst/>
          </a:prstGeom>
        </p:spPr>
        <p:txBody>
          <a:bodyPr vert="horz" wrap="square" lIns="0" tIns="10160" rIns="0" bIns="0" rtlCol="0">
            <a:spAutoFit/>
          </a:bodyPr>
          <a:lstStyle/>
          <a:p>
            <a:pPr marL="997585" marR="114300">
              <a:lnSpc>
                <a:spcPct val="105500"/>
              </a:lnSpc>
              <a:spcBef>
                <a:spcPts val="80"/>
              </a:spcBef>
            </a:pPr>
            <a:r>
              <a:rPr sz="550" b="1" spc="-50" dirty="0">
                <a:solidFill>
                  <a:srgbClr val="231F20"/>
                </a:solidFill>
                <a:latin typeface="Yu Gothic Light"/>
                <a:cs typeface="Yu Gothic Light"/>
              </a:rPr>
              <a:t>補綴後２ヶ月で</a:t>
            </a:r>
            <a:r>
              <a:rPr sz="550" b="1" dirty="0">
                <a:solidFill>
                  <a:srgbClr val="231F20"/>
                </a:solidFill>
                <a:latin typeface="Yu Gothic Light"/>
                <a:cs typeface="Yu Gothic Light"/>
              </a:rPr>
              <a:t>体重2.2kg</a:t>
            </a:r>
            <a:r>
              <a:rPr sz="550" b="1" spc="-25" dirty="0">
                <a:solidFill>
                  <a:srgbClr val="231F20"/>
                </a:solidFill>
                <a:latin typeface="Yu Gothic Light"/>
                <a:cs typeface="Yu Gothic Light"/>
              </a:rPr>
              <a:t>減少</a:t>
            </a:r>
            <a:endParaRPr sz="550" b="1" dirty="0">
              <a:latin typeface="Yu Gothic Light"/>
              <a:cs typeface="Yu Gothic Light"/>
            </a:endParaRPr>
          </a:p>
          <a:p>
            <a:pPr marL="1012190" marR="41910">
              <a:lnSpc>
                <a:spcPct val="100000"/>
              </a:lnSpc>
              <a:spcBef>
                <a:spcPts val="730"/>
              </a:spcBef>
            </a:pPr>
            <a:r>
              <a:rPr sz="500" b="1" spc="-10" dirty="0">
                <a:solidFill>
                  <a:srgbClr val="231F20"/>
                </a:solidFill>
                <a:latin typeface="Yu Gothic Light"/>
                <a:cs typeface="Yu Gothic Light"/>
              </a:rPr>
              <a:t>義歯の吸着や</a:t>
            </a:r>
            <a:r>
              <a:rPr sz="500" b="1" spc="500" dirty="0">
                <a:solidFill>
                  <a:srgbClr val="231F20"/>
                </a:solidFill>
                <a:latin typeface="Yu Gothic Light"/>
                <a:cs typeface="Yu Gothic Light"/>
              </a:rPr>
              <a:t>  </a:t>
            </a:r>
            <a:r>
              <a:rPr sz="500" b="1" spc="-15" dirty="0">
                <a:solidFill>
                  <a:srgbClr val="231F20"/>
                </a:solidFill>
                <a:latin typeface="Yu Gothic Light"/>
                <a:cs typeface="Yu Gothic Light"/>
              </a:rPr>
              <a:t>機能面は問題なし</a:t>
            </a:r>
            <a:endParaRPr sz="500" b="1" dirty="0">
              <a:latin typeface="Yu Gothic Light"/>
              <a:cs typeface="Yu Gothic Light"/>
            </a:endParaRPr>
          </a:p>
        </p:txBody>
      </p:sp>
      <p:grpSp>
        <p:nvGrpSpPr>
          <p:cNvPr id="101" name="object 101"/>
          <p:cNvGrpSpPr/>
          <p:nvPr/>
        </p:nvGrpSpPr>
        <p:grpSpPr>
          <a:xfrm>
            <a:off x="752206" y="15614484"/>
            <a:ext cx="7078345" cy="1277620"/>
            <a:chOff x="752206" y="15614484"/>
            <a:chExt cx="7078345" cy="1277620"/>
          </a:xfrm>
        </p:grpSpPr>
        <p:pic>
          <p:nvPicPr>
            <p:cNvPr id="102" name="object 102"/>
            <p:cNvPicPr/>
            <p:nvPr/>
          </p:nvPicPr>
          <p:blipFill>
            <a:blip r:embed="rId15" cstate="print"/>
            <a:stretch>
              <a:fillRect/>
            </a:stretch>
          </p:blipFill>
          <p:spPr>
            <a:xfrm>
              <a:off x="752206" y="15698338"/>
              <a:ext cx="7078117" cy="240526"/>
            </a:xfrm>
            <a:prstGeom prst="rect">
              <a:avLst/>
            </a:prstGeom>
          </p:spPr>
        </p:pic>
        <p:pic>
          <p:nvPicPr>
            <p:cNvPr id="103" name="object 103"/>
            <p:cNvPicPr/>
            <p:nvPr/>
          </p:nvPicPr>
          <p:blipFill>
            <a:blip r:embed="rId16" cstate="print"/>
            <a:stretch>
              <a:fillRect/>
            </a:stretch>
          </p:blipFill>
          <p:spPr>
            <a:xfrm>
              <a:off x="752206" y="16651327"/>
              <a:ext cx="7078117" cy="240532"/>
            </a:xfrm>
            <a:prstGeom prst="rect">
              <a:avLst/>
            </a:prstGeom>
          </p:spPr>
        </p:pic>
        <p:pic>
          <p:nvPicPr>
            <p:cNvPr id="104" name="object 104"/>
            <p:cNvPicPr/>
            <p:nvPr/>
          </p:nvPicPr>
          <p:blipFill>
            <a:blip r:embed="rId17" cstate="print"/>
            <a:stretch>
              <a:fillRect/>
            </a:stretch>
          </p:blipFill>
          <p:spPr>
            <a:xfrm>
              <a:off x="752210" y="15614485"/>
              <a:ext cx="541832" cy="408223"/>
            </a:xfrm>
            <a:prstGeom prst="rect">
              <a:avLst/>
            </a:prstGeom>
          </p:spPr>
        </p:pic>
        <p:pic>
          <p:nvPicPr>
            <p:cNvPr id="105" name="object 105"/>
            <p:cNvPicPr/>
            <p:nvPr/>
          </p:nvPicPr>
          <p:blipFill>
            <a:blip r:embed="rId18" cstate="print"/>
            <a:stretch>
              <a:fillRect/>
            </a:stretch>
          </p:blipFill>
          <p:spPr>
            <a:xfrm>
              <a:off x="1946008" y="15614484"/>
              <a:ext cx="541832" cy="408224"/>
            </a:xfrm>
            <a:prstGeom prst="rect">
              <a:avLst/>
            </a:prstGeom>
          </p:spPr>
        </p:pic>
        <p:pic>
          <p:nvPicPr>
            <p:cNvPr id="106" name="object 106"/>
            <p:cNvPicPr/>
            <p:nvPr/>
          </p:nvPicPr>
          <p:blipFill>
            <a:blip r:embed="rId19" cstate="print"/>
            <a:stretch>
              <a:fillRect/>
            </a:stretch>
          </p:blipFill>
          <p:spPr>
            <a:xfrm>
              <a:off x="3139804" y="15614484"/>
              <a:ext cx="541832" cy="408224"/>
            </a:xfrm>
            <a:prstGeom prst="rect">
              <a:avLst/>
            </a:prstGeom>
          </p:spPr>
        </p:pic>
        <p:pic>
          <p:nvPicPr>
            <p:cNvPr id="107" name="object 107"/>
            <p:cNvPicPr/>
            <p:nvPr/>
          </p:nvPicPr>
          <p:blipFill>
            <a:blip r:embed="rId20" cstate="print"/>
            <a:stretch>
              <a:fillRect/>
            </a:stretch>
          </p:blipFill>
          <p:spPr>
            <a:xfrm>
              <a:off x="4333609" y="15614484"/>
              <a:ext cx="541832" cy="408224"/>
            </a:xfrm>
            <a:prstGeom prst="rect">
              <a:avLst/>
            </a:prstGeom>
          </p:spPr>
        </p:pic>
        <p:pic>
          <p:nvPicPr>
            <p:cNvPr id="108" name="object 108"/>
            <p:cNvPicPr/>
            <p:nvPr/>
          </p:nvPicPr>
          <p:blipFill>
            <a:blip r:embed="rId21" cstate="print"/>
            <a:stretch>
              <a:fillRect/>
            </a:stretch>
          </p:blipFill>
          <p:spPr>
            <a:xfrm>
              <a:off x="6743916" y="15614484"/>
              <a:ext cx="541832" cy="408224"/>
            </a:xfrm>
            <a:prstGeom prst="rect">
              <a:avLst/>
            </a:prstGeom>
          </p:spPr>
        </p:pic>
        <p:pic>
          <p:nvPicPr>
            <p:cNvPr id="109" name="object 109"/>
            <p:cNvPicPr/>
            <p:nvPr/>
          </p:nvPicPr>
          <p:blipFill>
            <a:blip r:embed="rId22" cstate="print"/>
            <a:stretch>
              <a:fillRect/>
            </a:stretch>
          </p:blipFill>
          <p:spPr>
            <a:xfrm>
              <a:off x="5527405" y="15614484"/>
              <a:ext cx="541829" cy="408224"/>
            </a:xfrm>
            <a:prstGeom prst="rect">
              <a:avLst/>
            </a:prstGeom>
          </p:spPr>
        </p:pic>
      </p:grpSp>
      <p:sp>
        <p:nvSpPr>
          <p:cNvPr id="110" name="object 110"/>
          <p:cNvSpPr txBox="1"/>
          <p:nvPr/>
        </p:nvSpPr>
        <p:spPr>
          <a:xfrm>
            <a:off x="740855" y="15428224"/>
            <a:ext cx="553720" cy="153670"/>
          </a:xfrm>
          <a:prstGeom prst="rect">
            <a:avLst/>
          </a:prstGeom>
          <a:solidFill>
            <a:srgbClr val="2799BF"/>
          </a:solidFill>
        </p:spPr>
        <p:txBody>
          <a:bodyPr vert="horz" wrap="square" lIns="0" tIns="38100" rIns="0" bIns="0" rtlCol="0">
            <a:spAutoFit/>
          </a:bodyPr>
          <a:lstStyle/>
          <a:p>
            <a:pPr marL="141605">
              <a:lnSpc>
                <a:spcPct val="100000"/>
              </a:lnSpc>
              <a:spcBef>
                <a:spcPts val="300"/>
              </a:spcBef>
            </a:pPr>
            <a:r>
              <a:rPr sz="600" b="1" spc="-20" dirty="0">
                <a:solidFill>
                  <a:srgbClr val="FFFFFF"/>
                </a:solidFill>
                <a:latin typeface="Yu Gothic"/>
                <a:cs typeface="Yu Gothic"/>
              </a:rPr>
              <a:t>➀印象</a:t>
            </a:r>
            <a:endParaRPr sz="600">
              <a:latin typeface="Yu Gothic"/>
              <a:cs typeface="Yu Gothic"/>
            </a:endParaRPr>
          </a:p>
        </p:txBody>
      </p:sp>
      <p:grpSp>
        <p:nvGrpSpPr>
          <p:cNvPr id="111" name="object 111"/>
          <p:cNvGrpSpPr/>
          <p:nvPr/>
        </p:nvGrpSpPr>
        <p:grpSpPr>
          <a:xfrm>
            <a:off x="1832525" y="16414070"/>
            <a:ext cx="553720" cy="563880"/>
            <a:chOff x="1832525" y="16414070"/>
            <a:chExt cx="553720" cy="563880"/>
          </a:xfrm>
        </p:grpSpPr>
        <p:pic>
          <p:nvPicPr>
            <p:cNvPr id="112" name="object 112"/>
            <p:cNvPicPr/>
            <p:nvPr/>
          </p:nvPicPr>
          <p:blipFill>
            <a:blip r:embed="rId23" cstate="print"/>
            <a:stretch>
              <a:fillRect/>
            </a:stretch>
          </p:blipFill>
          <p:spPr>
            <a:xfrm>
              <a:off x="1835362" y="16586007"/>
              <a:ext cx="547513" cy="391733"/>
            </a:xfrm>
            <a:prstGeom prst="rect">
              <a:avLst/>
            </a:prstGeom>
          </p:spPr>
        </p:pic>
        <p:sp>
          <p:nvSpPr>
            <p:cNvPr id="113" name="object 113"/>
            <p:cNvSpPr/>
            <p:nvPr/>
          </p:nvSpPr>
          <p:spPr>
            <a:xfrm>
              <a:off x="1832525" y="16414070"/>
              <a:ext cx="553720" cy="153670"/>
            </a:xfrm>
            <a:custGeom>
              <a:avLst/>
              <a:gdLst/>
              <a:ahLst/>
              <a:cxnLst/>
              <a:rect l="l" t="t" r="r" b="b"/>
              <a:pathLst>
                <a:path w="553719" h="153669">
                  <a:moveTo>
                    <a:pt x="553187" y="0"/>
                  </a:moveTo>
                  <a:lnTo>
                    <a:pt x="0" y="0"/>
                  </a:lnTo>
                  <a:lnTo>
                    <a:pt x="0" y="153412"/>
                  </a:lnTo>
                  <a:lnTo>
                    <a:pt x="553187" y="153412"/>
                  </a:lnTo>
                  <a:lnTo>
                    <a:pt x="553187" y="0"/>
                  </a:lnTo>
                  <a:close/>
                </a:path>
              </a:pathLst>
            </a:custGeom>
            <a:solidFill>
              <a:srgbClr val="2799BF"/>
            </a:solidFill>
          </p:spPr>
          <p:txBody>
            <a:bodyPr wrap="square" lIns="0" tIns="0" rIns="0" bIns="0" rtlCol="0"/>
            <a:lstStyle/>
            <a:p>
              <a:endParaRPr/>
            </a:p>
          </p:txBody>
        </p:sp>
      </p:grpSp>
      <p:sp>
        <p:nvSpPr>
          <p:cNvPr id="114" name="object 114"/>
          <p:cNvSpPr txBox="1"/>
          <p:nvPr/>
        </p:nvSpPr>
        <p:spPr>
          <a:xfrm>
            <a:off x="1974722" y="16434640"/>
            <a:ext cx="255904" cy="123189"/>
          </a:xfrm>
          <a:prstGeom prst="rect">
            <a:avLst/>
          </a:prstGeom>
        </p:spPr>
        <p:txBody>
          <a:bodyPr vert="horz" wrap="square" lIns="0" tIns="17145" rIns="0" bIns="0" rtlCol="0">
            <a:spAutoFit/>
          </a:bodyPr>
          <a:lstStyle/>
          <a:p>
            <a:pPr>
              <a:lnSpc>
                <a:spcPct val="100000"/>
              </a:lnSpc>
              <a:spcBef>
                <a:spcPts val="135"/>
              </a:spcBef>
            </a:pPr>
            <a:r>
              <a:rPr sz="600" b="1" spc="-20" dirty="0">
                <a:solidFill>
                  <a:srgbClr val="FFFFFF"/>
                </a:solidFill>
                <a:latin typeface="Yu Gothic"/>
                <a:cs typeface="Yu Gothic"/>
              </a:rPr>
              <a:t>③印象</a:t>
            </a:r>
            <a:endParaRPr sz="600">
              <a:latin typeface="Yu Gothic"/>
              <a:cs typeface="Yu Gothic"/>
            </a:endParaRPr>
          </a:p>
        </p:txBody>
      </p:sp>
      <p:grpSp>
        <p:nvGrpSpPr>
          <p:cNvPr id="115" name="object 115"/>
          <p:cNvGrpSpPr/>
          <p:nvPr/>
        </p:nvGrpSpPr>
        <p:grpSpPr>
          <a:xfrm>
            <a:off x="2471083" y="16414070"/>
            <a:ext cx="1191895" cy="555625"/>
            <a:chOff x="2471083" y="16414070"/>
            <a:chExt cx="1191895" cy="555625"/>
          </a:xfrm>
        </p:grpSpPr>
        <p:pic>
          <p:nvPicPr>
            <p:cNvPr id="116" name="object 116"/>
            <p:cNvPicPr/>
            <p:nvPr/>
          </p:nvPicPr>
          <p:blipFill>
            <a:blip r:embed="rId24" cstate="print"/>
            <a:stretch>
              <a:fillRect/>
            </a:stretch>
          </p:blipFill>
          <p:spPr>
            <a:xfrm>
              <a:off x="2473920" y="16586004"/>
              <a:ext cx="547513" cy="383624"/>
            </a:xfrm>
            <a:prstGeom prst="rect">
              <a:avLst/>
            </a:prstGeom>
          </p:spPr>
        </p:pic>
        <p:sp>
          <p:nvSpPr>
            <p:cNvPr id="117" name="object 117"/>
            <p:cNvSpPr/>
            <p:nvPr/>
          </p:nvSpPr>
          <p:spPr>
            <a:xfrm>
              <a:off x="2471083" y="16414070"/>
              <a:ext cx="553720" cy="153670"/>
            </a:xfrm>
            <a:custGeom>
              <a:avLst/>
              <a:gdLst/>
              <a:ahLst/>
              <a:cxnLst/>
              <a:rect l="l" t="t" r="r" b="b"/>
              <a:pathLst>
                <a:path w="553719" h="153669">
                  <a:moveTo>
                    <a:pt x="553187" y="0"/>
                  </a:moveTo>
                  <a:lnTo>
                    <a:pt x="0" y="0"/>
                  </a:lnTo>
                  <a:lnTo>
                    <a:pt x="0" y="153412"/>
                  </a:lnTo>
                  <a:lnTo>
                    <a:pt x="553187" y="153412"/>
                  </a:lnTo>
                  <a:lnTo>
                    <a:pt x="553187" y="0"/>
                  </a:lnTo>
                  <a:close/>
                </a:path>
              </a:pathLst>
            </a:custGeom>
            <a:solidFill>
              <a:srgbClr val="2799BF"/>
            </a:solidFill>
          </p:spPr>
          <p:txBody>
            <a:bodyPr wrap="square" lIns="0" tIns="0" rIns="0" bIns="0" rtlCol="0"/>
            <a:lstStyle/>
            <a:p>
              <a:endParaRPr/>
            </a:p>
          </p:txBody>
        </p:sp>
        <p:pic>
          <p:nvPicPr>
            <p:cNvPr id="118" name="object 118"/>
            <p:cNvPicPr/>
            <p:nvPr/>
          </p:nvPicPr>
          <p:blipFill>
            <a:blip r:embed="rId25" cstate="print"/>
            <a:stretch>
              <a:fillRect/>
            </a:stretch>
          </p:blipFill>
          <p:spPr>
            <a:xfrm>
              <a:off x="3112482" y="16584991"/>
              <a:ext cx="550350" cy="381287"/>
            </a:xfrm>
            <a:prstGeom prst="rect">
              <a:avLst/>
            </a:prstGeom>
          </p:spPr>
        </p:pic>
        <p:sp>
          <p:nvSpPr>
            <p:cNvPr id="119" name="object 119"/>
            <p:cNvSpPr/>
            <p:nvPr/>
          </p:nvSpPr>
          <p:spPr>
            <a:xfrm>
              <a:off x="3109641" y="16414070"/>
              <a:ext cx="553720" cy="153670"/>
            </a:xfrm>
            <a:custGeom>
              <a:avLst/>
              <a:gdLst/>
              <a:ahLst/>
              <a:cxnLst/>
              <a:rect l="l" t="t" r="r" b="b"/>
              <a:pathLst>
                <a:path w="553720" h="153669">
                  <a:moveTo>
                    <a:pt x="553187" y="0"/>
                  </a:moveTo>
                  <a:lnTo>
                    <a:pt x="0" y="0"/>
                  </a:lnTo>
                  <a:lnTo>
                    <a:pt x="0" y="153412"/>
                  </a:lnTo>
                  <a:lnTo>
                    <a:pt x="553187" y="153412"/>
                  </a:lnTo>
                  <a:lnTo>
                    <a:pt x="553187" y="0"/>
                  </a:lnTo>
                  <a:close/>
                </a:path>
              </a:pathLst>
            </a:custGeom>
            <a:solidFill>
              <a:srgbClr val="2799BF"/>
            </a:solidFill>
          </p:spPr>
          <p:txBody>
            <a:bodyPr wrap="square" lIns="0" tIns="0" rIns="0" bIns="0" rtlCol="0"/>
            <a:lstStyle/>
            <a:p>
              <a:endParaRPr/>
            </a:p>
          </p:txBody>
        </p:sp>
      </p:grpSp>
      <p:sp>
        <p:nvSpPr>
          <p:cNvPr id="120" name="object 120"/>
          <p:cNvSpPr txBox="1"/>
          <p:nvPr/>
        </p:nvSpPr>
        <p:spPr>
          <a:xfrm>
            <a:off x="2532226" y="16434640"/>
            <a:ext cx="1127760" cy="123189"/>
          </a:xfrm>
          <a:prstGeom prst="rect">
            <a:avLst/>
          </a:prstGeom>
        </p:spPr>
        <p:txBody>
          <a:bodyPr vert="horz" wrap="square" lIns="0" tIns="17145" rIns="0" bIns="0" rtlCol="0">
            <a:spAutoFit/>
          </a:bodyPr>
          <a:lstStyle/>
          <a:p>
            <a:pPr>
              <a:lnSpc>
                <a:spcPct val="100000"/>
              </a:lnSpc>
              <a:spcBef>
                <a:spcPts val="135"/>
              </a:spcBef>
              <a:tabLst>
                <a:tab pos="594995" algn="l"/>
              </a:tabLst>
            </a:pPr>
            <a:r>
              <a:rPr sz="600" b="1" dirty="0">
                <a:solidFill>
                  <a:srgbClr val="FFFFFF"/>
                </a:solidFill>
                <a:latin typeface="Yu Gothic"/>
                <a:cs typeface="Yu Gothic"/>
              </a:rPr>
              <a:t>➃咬合採</a:t>
            </a:r>
            <a:r>
              <a:rPr sz="600" b="1" spc="-50" dirty="0">
                <a:solidFill>
                  <a:srgbClr val="FFFFFF"/>
                </a:solidFill>
                <a:latin typeface="Yu Gothic"/>
                <a:cs typeface="Yu Gothic"/>
              </a:rPr>
              <a:t>得</a:t>
            </a:r>
            <a:r>
              <a:rPr sz="600" b="1" dirty="0">
                <a:solidFill>
                  <a:srgbClr val="FFFFFF"/>
                </a:solidFill>
                <a:latin typeface="Yu Gothic"/>
                <a:cs typeface="Yu Gothic"/>
              </a:rPr>
              <a:t>	</a:t>
            </a:r>
            <a:r>
              <a:rPr sz="600" b="1" spc="-65" dirty="0">
                <a:solidFill>
                  <a:srgbClr val="FFFFFF"/>
                </a:solidFill>
                <a:latin typeface="Yu Gothic"/>
                <a:cs typeface="Yu Gothic"/>
              </a:rPr>
              <a:t>➄</a:t>
            </a:r>
            <a:r>
              <a:rPr sz="600" b="1" spc="-80" dirty="0">
                <a:solidFill>
                  <a:srgbClr val="FFFFFF"/>
                </a:solidFill>
                <a:latin typeface="Yu Gothic"/>
                <a:cs typeface="Yu Gothic"/>
              </a:rPr>
              <a:t>ゴ</a:t>
            </a:r>
            <a:r>
              <a:rPr sz="600" b="1" spc="-145" dirty="0">
                <a:solidFill>
                  <a:srgbClr val="FFFFFF"/>
                </a:solidFill>
                <a:latin typeface="Yu Gothic"/>
                <a:cs typeface="Yu Gothic"/>
              </a:rPr>
              <a:t>シ</a:t>
            </a:r>
            <a:r>
              <a:rPr sz="600" b="1" spc="-120" dirty="0">
                <a:solidFill>
                  <a:srgbClr val="FFFFFF"/>
                </a:solidFill>
                <a:latin typeface="Yu Gothic"/>
                <a:cs typeface="Yu Gothic"/>
              </a:rPr>
              <a:t>ッ</a:t>
            </a:r>
            <a:r>
              <a:rPr sz="600" b="1" spc="-130" dirty="0">
                <a:solidFill>
                  <a:srgbClr val="FFFFFF"/>
                </a:solidFill>
                <a:latin typeface="Yu Gothic"/>
                <a:cs typeface="Yu Gothic"/>
              </a:rPr>
              <a:t>ク</a:t>
            </a:r>
            <a:r>
              <a:rPr sz="600" b="1" spc="-125" dirty="0">
                <a:solidFill>
                  <a:srgbClr val="FFFFFF"/>
                </a:solidFill>
                <a:latin typeface="Yu Gothic"/>
                <a:cs typeface="Yu Gothic"/>
              </a:rPr>
              <a:t>ア</a:t>
            </a:r>
            <a:r>
              <a:rPr sz="600" b="1" spc="-95" dirty="0">
                <a:solidFill>
                  <a:srgbClr val="FFFFFF"/>
                </a:solidFill>
                <a:latin typeface="Yu Gothic"/>
                <a:cs typeface="Yu Gothic"/>
              </a:rPr>
              <a:t>ー</a:t>
            </a:r>
            <a:r>
              <a:rPr sz="600" b="1" spc="-50" dirty="0">
                <a:solidFill>
                  <a:srgbClr val="FFFFFF"/>
                </a:solidFill>
                <a:latin typeface="Yu Gothic"/>
                <a:cs typeface="Yu Gothic"/>
              </a:rPr>
              <a:t>チ</a:t>
            </a:r>
            <a:endParaRPr sz="600">
              <a:latin typeface="Yu Gothic"/>
              <a:cs typeface="Yu Gothic"/>
            </a:endParaRPr>
          </a:p>
        </p:txBody>
      </p:sp>
      <p:pic>
        <p:nvPicPr>
          <p:cNvPr id="121" name="object 121"/>
          <p:cNvPicPr/>
          <p:nvPr/>
        </p:nvPicPr>
        <p:blipFill>
          <a:blip r:embed="rId26" cstate="print"/>
          <a:stretch>
            <a:fillRect/>
          </a:stretch>
        </p:blipFill>
        <p:spPr>
          <a:xfrm>
            <a:off x="3751036" y="16586004"/>
            <a:ext cx="547513" cy="391736"/>
          </a:xfrm>
          <a:prstGeom prst="rect">
            <a:avLst/>
          </a:prstGeom>
        </p:spPr>
      </p:pic>
      <p:sp>
        <p:nvSpPr>
          <p:cNvPr id="122" name="object 122"/>
          <p:cNvSpPr txBox="1"/>
          <p:nvPr/>
        </p:nvSpPr>
        <p:spPr>
          <a:xfrm>
            <a:off x="3748203" y="16414070"/>
            <a:ext cx="553720" cy="153670"/>
          </a:xfrm>
          <a:prstGeom prst="rect">
            <a:avLst/>
          </a:prstGeom>
          <a:solidFill>
            <a:srgbClr val="2799BF"/>
          </a:solidFill>
        </p:spPr>
        <p:txBody>
          <a:bodyPr vert="horz" wrap="square" lIns="0" tIns="38100" rIns="0" bIns="0" rtlCol="0">
            <a:spAutoFit/>
          </a:bodyPr>
          <a:lstStyle/>
          <a:p>
            <a:pPr marL="33020">
              <a:lnSpc>
                <a:spcPct val="100000"/>
              </a:lnSpc>
              <a:spcBef>
                <a:spcPts val="300"/>
              </a:spcBef>
            </a:pPr>
            <a:r>
              <a:rPr sz="600" b="1" spc="-10" dirty="0">
                <a:solidFill>
                  <a:srgbClr val="FFFFFF"/>
                </a:solidFill>
                <a:latin typeface="Yu Gothic"/>
                <a:cs typeface="Yu Gothic"/>
              </a:rPr>
              <a:t>⑥総義歯試適</a:t>
            </a:r>
            <a:endParaRPr sz="600">
              <a:latin typeface="Yu Gothic"/>
              <a:cs typeface="Yu Gothic"/>
            </a:endParaRPr>
          </a:p>
        </p:txBody>
      </p:sp>
      <p:grpSp>
        <p:nvGrpSpPr>
          <p:cNvPr id="123" name="object 123"/>
          <p:cNvGrpSpPr/>
          <p:nvPr/>
        </p:nvGrpSpPr>
        <p:grpSpPr>
          <a:xfrm>
            <a:off x="555406" y="16414070"/>
            <a:ext cx="5023485" cy="563880"/>
            <a:chOff x="555406" y="16414070"/>
            <a:chExt cx="5023485" cy="563880"/>
          </a:xfrm>
        </p:grpSpPr>
        <p:pic>
          <p:nvPicPr>
            <p:cNvPr id="124" name="object 124"/>
            <p:cNvPicPr/>
            <p:nvPr/>
          </p:nvPicPr>
          <p:blipFill>
            <a:blip r:embed="rId27" cstate="print"/>
            <a:stretch>
              <a:fillRect/>
            </a:stretch>
          </p:blipFill>
          <p:spPr>
            <a:xfrm>
              <a:off x="4389598" y="16588683"/>
              <a:ext cx="547513" cy="386378"/>
            </a:xfrm>
            <a:prstGeom prst="rect">
              <a:avLst/>
            </a:prstGeom>
          </p:spPr>
        </p:pic>
        <p:sp>
          <p:nvSpPr>
            <p:cNvPr id="125" name="object 125"/>
            <p:cNvSpPr/>
            <p:nvPr/>
          </p:nvSpPr>
          <p:spPr>
            <a:xfrm>
              <a:off x="4386761" y="16414070"/>
              <a:ext cx="553720" cy="153670"/>
            </a:xfrm>
            <a:custGeom>
              <a:avLst/>
              <a:gdLst/>
              <a:ahLst/>
              <a:cxnLst/>
              <a:rect l="l" t="t" r="r" b="b"/>
              <a:pathLst>
                <a:path w="553720" h="153669">
                  <a:moveTo>
                    <a:pt x="553187" y="0"/>
                  </a:moveTo>
                  <a:lnTo>
                    <a:pt x="0" y="0"/>
                  </a:lnTo>
                  <a:lnTo>
                    <a:pt x="0" y="153412"/>
                  </a:lnTo>
                  <a:lnTo>
                    <a:pt x="553187" y="153412"/>
                  </a:lnTo>
                  <a:lnTo>
                    <a:pt x="553187" y="0"/>
                  </a:lnTo>
                  <a:close/>
                </a:path>
              </a:pathLst>
            </a:custGeom>
            <a:solidFill>
              <a:srgbClr val="2799BF"/>
            </a:solidFill>
          </p:spPr>
          <p:txBody>
            <a:bodyPr wrap="square" lIns="0" tIns="0" rIns="0" bIns="0" rtlCol="0"/>
            <a:lstStyle/>
            <a:p>
              <a:endParaRPr/>
            </a:p>
          </p:txBody>
        </p:sp>
        <p:pic>
          <p:nvPicPr>
            <p:cNvPr id="126" name="object 126"/>
            <p:cNvPicPr/>
            <p:nvPr/>
          </p:nvPicPr>
          <p:blipFill>
            <a:blip r:embed="rId28" cstate="print"/>
            <a:stretch>
              <a:fillRect/>
            </a:stretch>
          </p:blipFill>
          <p:spPr>
            <a:xfrm>
              <a:off x="5028159" y="16586004"/>
              <a:ext cx="547506" cy="391733"/>
            </a:xfrm>
            <a:prstGeom prst="rect">
              <a:avLst/>
            </a:prstGeom>
          </p:spPr>
        </p:pic>
        <p:sp>
          <p:nvSpPr>
            <p:cNvPr id="127" name="object 127"/>
            <p:cNvSpPr/>
            <p:nvPr/>
          </p:nvSpPr>
          <p:spPr>
            <a:xfrm>
              <a:off x="5025319" y="16414070"/>
              <a:ext cx="553720" cy="153670"/>
            </a:xfrm>
            <a:custGeom>
              <a:avLst/>
              <a:gdLst/>
              <a:ahLst/>
              <a:cxnLst/>
              <a:rect l="l" t="t" r="r" b="b"/>
              <a:pathLst>
                <a:path w="553720" h="153669">
                  <a:moveTo>
                    <a:pt x="553187" y="0"/>
                  </a:moveTo>
                  <a:lnTo>
                    <a:pt x="0" y="0"/>
                  </a:lnTo>
                  <a:lnTo>
                    <a:pt x="0" y="153412"/>
                  </a:lnTo>
                  <a:lnTo>
                    <a:pt x="553187" y="153412"/>
                  </a:lnTo>
                  <a:lnTo>
                    <a:pt x="553187" y="0"/>
                  </a:lnTo>
                  <a:close/>
                </a:path>
              </a:pathLst>
            </a:custGeom>
            <a:solidFill>
              <a:srgbClr val="2799BF"/>
            </a:solidFill>
          </p:spPr>
          <p:txBody>
            <a:bodyPr wrap="square" lIns="0" tIns="0" rIns="0" bIns="0" rtlCol="0"/>
            <a:lstStyle/>
            <a:p>
              <a:endParaRPr/>
            </a:p>
          </p:txBody>
        </p:sp>
        <p:sp>
          <p:nvSpPr>
            <p:cNvPr id="128" name="object 128"/>
            <p:cNvSpPr/>
            <p:nvPr/>
          </p:nvSpPr>
          <p:spPr>
            <a:xfrm>
              <a:off x="555409" y="16588334"/>
              <a:ext cx="542290" cy="387985"/>
            </a:xfrm>
            <a:custGeom>
              <a:avLst/>
              <a:gdLst/>
              <a:ahLst/>
              <a:cxnLst/>
              <a:rect l="l" t="t" r="r" b="b"/>
              <a:pathLst>
                <a:path w="542290" h="387984">
                  <a:moveTo>
                    <a:pt x="0" y="0"/>
                  </a:moveTo>
                  <a:lnTo>
                    <a:pt x="541832" y="0"/>
                  </a:lnTo>
                  <a:lnTo>
                    <a:pt x="541832" y="387373"/>
                  </a:lnTo>
                  <a:lnTo>
                    <a:pt x="0" y="387373"/>
                  </a:lnTo>
                  <a:lnTo>
                    <a:pt x="0" y="0"/>
                  </a:lnTo>
                  <a:close/>
                </a:path>
              </a:pathLst>
            </a:custGeom>
            <a:solidFill>
              <a:srgbClr val="FFFFFF"/>
            </a:solidFill>
          </p:spPr>
          <p:txBody>
            <a:bodyPr wrap="square" lIns="0" tIns="0" rIns="0" bIns="0" rtlCol="0"/>
            <a:lstStyle/>
            <a:p>
              <a:endParaRPr/>
            </a:p>
          </p:txBody>
        </p:sp>
        <p:pic>
          <p:nvPicPr>
            <p:cNvPr id="129" name="object 129"/>
            <p:cNvPicPr/>
            <p:nvPr/>
          </p:nvPicPr>
          <p:blipFill>
            <a:blip r:embed="rId29" cstate="print"/>
            <a:stretch>
              <a:fillRect/>
            </a:stretch>
          </p:blipFill>
          <p:spPr>
            <a:xfrm>
              <a:off x="683223" y="16588334"/>
              <a:ext cx="242798" cy="387373"/>
            </a:xfrm>
            <a:prstGeom prst="rect">
              <a:avLst/>
            </a:prstGeom>
          </p:spPr>
        </p:pic>
        <p:sp>
          <p:nvSpPr>
            <p:cNvPr id="130" name="object 130"/>
            <p:cNvSpPr/>
            <p:nvPr/>
          </p:nvSpPr>
          <p:spPr>
            <a:xfrm>
              <a:off x="555406" y="16414070"/>
              <a:ext cx="553720" cy="153670"/>
            </a:xfrm>
            <a:custGeom>
              <a:avLst/>
              <a:gdLst/>
              <a:ahLst/>
              <a:cxnLst/>
              <a:rect l="l" t="t" r="r" b="b"/>
              <a:pathLst>
                <a:path w="553719" h="153669">
                  <a:moveTo>
                    <a:pt x="553187" y="0"/>
                  </a:moveTo>
                  <a:lnTo>
                    <a:pt x="0" y="0"/>
                  </a:lnTo>
                  <a:lnTo>
                    <a:pt x="0" y="153412"/>
                  </a:lnTo>
                  <a:lnTo>
                    <a:pt x="553187" y="153412"/>
                  </a:lnTo>
                  <a:lnTo>
                    <a:pt x="553187" y="0"/>
                  </a:lnTo>
                  <a:close/>
                </a:path>
              </a:pathLst>
            </a:custGeom>
            <a:solidFill>
              <a:srgbClr val="2799BF"/>
            </a:solidFill>
          </p:spPr>
          <p:txBody>
            <a:bodyPr wrap="square" lIns="0" tIns="0" rIns="0" bIns="0" rtlCol="0"/>
            <a:lstStyle/>
            <a:p>
              <a:endParaRPr/>
            </a:p>
          </p:txBody>
        </p:sp>
      </p:grpSp>
      <p:sp>
        <p:nvSpPr>
          <p:cNvPr id="131" name="object 131"/>
          <p:cNvSpPr txBox="1"/>
          <p:nvPr/>
        </p:nvSpPr>
        <p:spPr>
          <a:xfrm>
            <a:off x="1940331" y="15428224"/>
            <a:ext cx="553720" cy="153670"/>
          </a:xfrm>
          <a:prstGeom prst="rect">
            <a:avLst/>
          </a:prstGeom>
          <a:solidFill>
            <a:srgbClr val="2799BF"/>
          </a:solidFill>
        </p:spPr>
        <p:txBody>
          <a:bodyPr vert="horz" wrap="square" lIns="0" tIns="38735" rIns="0" bIns="0" rtlCol="0">
            <a:spAutoFit/>
          </a:bodyPr>
          <a:lstStyle/>
          <a:p>
            <a:pPr marL="73660">
              <a:lnSpc>
                <a:spcPct val="100000"/>
              </a:lnSpc>
              <a:spcBef>
                <a:spcPts val="305"/>
              </a:spcBef>
            </a:pPr>
            <a:r>
              <a:rPr sz="600" b="1" spc="-10" dirty="0">
                <a:solidFill>
                  <a:srgbClr val="FFFFFF"/>
                </a:solidFill>
                <a:latin typeface="Yu Gothic"/>
                <a:cs typeface="Yu Gothic"/>
              </a:rPr>
              <a:t>➁咬合採得</a:t>
            </a:r>
            <a:endParaRPr sz="600">
              <a:latin typeface="Yu Gothic"/>
              <a:cs typeface="Yu Gothic"/>
            </a:endParaRPr>
          </a:p>
        </p:txBody>
      </p:sp>
      <p:sp>
        <p:nvSpPr>
          <p:cNvPr id="132" name="object 132"/>
          <p:cNvSpPr txBox="1"/>
          <p:nvPr/>
        </p:nvSpPr>
        <p:spPr>
          <a:xfrm>
            <a:off x="3079172" y="15428224"/>
            <a:ext cx="663575" cy="153670"/>
          </a:xfrm>
          <a:prstGeom prst="rect">
            <a:avLst/>
          </a:prstGeom>
          <a:solidFill>
            <a:srgbClr val="2799BF"/>
          </a:solidFill>
        </p:spPr>
        <p:txBody>
          <a:bodyPr vert="horz" wrap="square" lIns="0" tIns="31115" rIns="0" bIns="0" rtlCol="0">
            <a:spAutoFit/>
          </a:bodyPr>
          <a:lstStyle/>
          <a:p>
            <a:pPr marL="26670">
              <a:lnSpc>
                <a:spcPct val="100000"/>
              </a:lnSpc>
              <a:spcBef>
                <a:spcPts val="245"/>
              </a:spcBef>
            </a:pPr>
            <a:r>
              <a:rPr sz="600" b="1" spc="-40" dirty="0">
                <a:solidFill>
                  <a:srgbClr val="FFFFFF"/>
                </a:solidFill>
                <a:latin typeface="Yu Gothic"/>
                <a:cs typeface="Yu Gothic"/>
              </a:rPr>
              <a:t>③ゴシックアーチ</a:t>
            </a:r>
            <a:endParaRPr sz="600">
              <a:latin typeface="Yu Gothic"/>
              <a:cs typeface="Yu Gothic"/>
            </a:endParaRPr>
          </a:p>
        </p:txBody>
      </p:sp>
      <p:sp>
        <p:nvSpPr>
          <p:cNvPr id="133" name="object 133"/>
          <p:cNvSpPr txBox="1"/>
          <p:nvPr/>
        </p:nvSpPr>
        <p:spPr>
          <a:xfrm>
            <a:off x="4327929" y="15428224"/>
            <a:ext cx="553720" cy="153670"/>
          </a:xfrm>
          <a:prstGeom prst="rect">
            <a:avLst/>
          </a:prstGeom>
          <a:solidFill>
            <a:srgbClr val="2799BF"/>
          </a:solidFill>
        </p:spPr>
        <p:txBody>
          <a:bodyPr vert="horz" wrap="square" lIns="0" tIns="33655" rIns="0" bIns="0" rtlCol="0">
            <a:spAutoFit/>
          </a:bodyPr>
          <a:lstStyle/>
          <a:p>
            <a:pPr marL="36195">
              <a:lnSpc>
                <a:spcPct val="100000"/>
              </a:lnSpc>
              <a:spcBef>
                <a:spcPts val="265"/>
              </a:spcBef>
            </a:pPr>
            <a:r>
              <a:rPr sz="600" b="1" spc="-10" dirty="0">
                <a:solidFill>
                  <a:srgbClr val="FFFFFF"/>
                </a:solidFill>
                <a:latin typeface="Yu Gothic"/>
                <a:cs typeface="Yu Gothic"/>
              </a:rPr>
              <a:t>➃総義歯試適</a:t>
            </a:r>
            <a:endParaRPr sz="600">
              <a:latin typeface="Yu Gothic"/>
              <a:cs typeface="Yu Gothic"/>
            </a:endParaRPr>
          </a:p>
        </p:txBody>
      </p:sp>
      <p:sp>
        <p:nvSpPr>
          <p:cNvPr id="134" name="object 134"/>
          <p:cNvSpPr txBox="1"/>
          <p:nvPr/>
        </p:nvSpPr>
        <p:spPr>
          <a:xfrm>
            <a:off x="5521728" y="15428224"/>
            <a:ext cx="553720" cy="153670"/>
          </a:xfrm>
          <a:prstGeom prst="rect">
            <a:avLst/>
          </a:prstGeom>
          <a:solidFill>
            <a:srgbClr val="2799BF"/>
          </a:solidFill>
        </p:spPr>
        <p:txBody>
          <a:bodyPr vert="horz" wrap="square" lIns="0" tIns="33655" rIns="0" bIns="0" rtlCol="0">
            <a:spAutoFit/>
          </a:bodyPr>
          <a:lstStyle/>
          <a:p>
            <a:pPr marL="76200">
              <a:lnSpc>
                <a:spcPct val="100000"/>
              </a:lnSpc>
              <a:spcBef>
                <a:spcPts val="265"/>
              </a:spcBef>
            </a:pPr>
            <a:r>
              <a:rPr sz="600" b="1" spc="-10" dirty="0">
                <a:solidFill>
                  <a:srgbClr val="FFFFFF"/>
                </a:solidFill>
                <a:latin typeface="Yu Gothic"/>
                <a:cs typeface="Yu Gothic"/>
              </a:rPr>
              <a:t>➄義歯完成</a:t>
            </a:r>
            <a:endParaRPr sz="600">
              <a:latin typeface="Yu Gothic"/>
              <a:cs typeface="Yu Gothic"/>
            </a:endParaRPr>
          </a:p>
        </p:txBody>
      </p:sp>
      <p:sp>
        <p:nvSpPr>
          <p:cNvPr id="135" name="object 135"/>
          <p:cNvSpPr txBox="1"/>
          <p:nvPr/>
        </p:nvSpPr>
        <p:spPr>
          <a:xfrm>
            <a:off x="6738235" y="15428224"/>
            <a:ext cx="553720" cy="153670"/>
          </a:xfrm>
          <a:prstGeom prst="rect">
            <a:avLst/>
          </a:prstGeom>
          <a:solidFill>
            <a:srgbClr val="2799BF"/>
          </a:solidFill>
        </p:spPr>
        <p:txBody>
          <a:bodyPr vert="horz" wrap="square" lIns="0" tIns="21590" rIns="0" bIns="0" rtlCol="0">
            <a:spAutoFit/>
          </a:bodyPr>
          <a:lstStyle/>
          <a:p>
            <a:pPr marL="26670">
              <a:lnSpc>
                <a:spcPct val="100000"/>
              </a:lnSpc>
              <a:spcBef>
                <a:spcPts val="170"/>
              </a:spcBef>
            </a:pPr>
            <a:r>
              <a:rPr sz="600" b="1" spc="-10" dirty="0">
                <a:solidFill>
                  <a:srgbClr val="FFFFFF"/>
                </a:solidFill>
                <a:latin typeface="Yu Gothic"/>
                <a:cs typeface="Yu Gothic"/>
              </a:rPr>
              <a:t>⑥義歯の調整</a:t>
            </a:r>
            <a:endParaRPr sz="600">
              <a:latin typeface="Yu Gothic"/>
              <a:cs typeface="Yu Gothic"/>
            </a:endParaRPr>
          </a:p>
        </p:txBody>
      </p:sp>
      <p:sp>
        <p:nvSpPr>
          <p:cNvPr id="136" name="object 136"/>
          <p:cNvSpPr txBox="1"/>
          <p:nvPr/>
        </p:nvSpPr>
        <p:spPr>
          <a:xfrm>
            <a:off x="575137" y="16431254"/>
            <a:ext cx="527050" cy="117475"/>
          </a:xfrm>
          <a:prstGeom prst="rect">
            <a:avLst/>
          </a:prstGeom>
        </p:spPr>
        <p:txBody>
          <a:bodyPr vert="horz" wrap="square" lIns="0" tIns="14604" rIns="0" bIns="0" rtlCol="0">
            <a:spAutoFit/>
          </a:bodyPr>
          <a:lstStyle/>
          <a:p>
            <a:pPr>
              <a:lnSpc>
                <a:spcPts val="409"/>
              </a:lnSpc>
              <a:spcBef>
                <a:spcPts val="114"/>
              </a:spcBef>
            </a:pPr>
            <a:r>
              <a:rPr sz="350" b="1" spc="-5" dirty="0">
                <a:solidFill>
                  <a:srgbClr val="FFFFFF"/>
                </a:solidFill>
                <a:latin typeface="Yu Gothic"/>
                <a:cs typeface="Yu Gothic"/>
              </a:rPr>
              <a:t>➀術前の栄養状態の確認</a:t>
            </a:r>
            <a:endParaRPr sz="350">
              <a:latin typeface="Yu Gothic"/>
              <a:cs typeface="Yu Gothic"/>
            </a:endParaRPr>
          </a:p>
          <a:p>
            <a:pPr marL="33655">
              <a:lnSpc>
                <a:spcPts val="290"/>
              </a:lnSpc>
            </a:pPr>
            <a:r>
              <a:rPr sz="250" b="1" spc="-25" dirty="0">
                <a:solidFill>
                  <a:srgbClr val="FFFFFF"/>
                </a:solidFill>
                <a:latin typeface="Yu Gothic"/>
                <a:cs typeface="Yu Gothic"/>
              </a:rPr>
              <a:t>（MNA-</a:t>
            </a:r>
            <a:r>
              <a:rPr sz="250" b="1" spc="-50" dirty="0">
                <a:solidFill>
                  <a:srgbClr val="FFFFFF"/>
                </a:solidFill>
                <a:latin typeface="Yu Gothic"/>
                <a:cs typeface="Yu Gothic"/>
              </a:rPr>
              <a:t>SF</a:t>
            </a:r>
            <a:r>
              <a:rPr sz="250" b="1" spc="-70" dirty="0">
                <a:solidFill>
                  <a:srgbClr val="FFFFFF"/>
                </a:solidFill>
                <a:latin typeface="Yu Gothic"/>
                <a:cs typeface="Yu Gothic"/>
              </a:rPr>
              <a:t>・</a:t>
            </a:r>
            <a:r>
              <a:rPr sz="250" b="1" spc="-10" dirty="0">
                <a:solidFill>
                  <a:srgbClr val="FFFFFF"/>
                </a:solidFill>
                <a:latin typeface="Yu Gothic"/>
                <a:cs typeface="Yu Gothic"/>
              </a:rPr>
              <a:t>IN-</a:t>
            </a:r>
            <a:r>
              <a:rPr sz="250" b="1" spc="-35" dirty="0">
                <a:solidFill>
                  <a:srgbClr val="FFFFFF"/>
                </a:solidFill>
                <a:latin typeface="Yu Gothic"/>
                <a:cs typeface="Yu Gothic"/>
              </a:rPr>
              <a:t>BODY</a:t>
            </a:r>
            <a:r>
              <a:rPr sz="250" b="1" spc="-25" dirty="0">
                <a:solidFill>
                  <a:srgbClr val="FFFFFF"/>
                </a:solidFill>
                <a:latin typeface="Yu Gothic"/>
                <a:cs typeface="Yu Gothic"/>
              </a:rPr>
              <a:t>・山本式</a:t>
            </a:r>
            <a:r>
              <a:rPr sz="250" b="1" spc="-50" dirty="0">
                <a:solidFill>
                  <a:srgbClr val="FFFFFF"/>
                </a:solidFill>
                <a:latin typeface="Yu Gothic"/>
                <a:cs typeface="Yu Gothic"/>
              </a:rPr>
              <a:t>）</a:t>
            </a:r>
            <a:endParaRPr sz="250">
              <a:latin typeface="Yu Gothic"/>
              <a:cs typeface="Yu Gothic"/>
            </a:endParaRPr>
          </a:p>
        </p:txBody>
      </p:sp>
      <p:sp>
        <p:nvSpPr>
          <p:cNvPr id="137" name="object 137"/>
          <p:cNvSpPr/>
          <p:nvPr/>
        </p:nvSpPr>
        <p:spPr>
          <a:xfrm>
            <a:off x="5663880" y="16414070"/>
            <a:ext cx="731520" cy="153670"/>
          </a:xfrm>
          <a:custGeom>
            <a:avLst/>
            <a:gdLst/>
            <a:ahLst/>
            <a:cxnLst/>
            <a:rect l="l" t="t" r="r" b="b"/>
            <a:pathLst>
              <a:path w="731520" h="153669">
                <a:moveTo>
                  <a:pt x="731392" y="0"/>
                </a:moveTo>
                <a:lnTo>
                  <a:pt x="0" y="0"/>
                </a:lnTo>
                <a:lnTo>
                  <a:pt x="0" y="153412"/>
                </a:lnTo>
                <a:lnTo>
                  <a:pt x="731392" y="153412"/>
                </a:lnTo>
                <a:lnTo>
                  <a:pt x="731392" y="0"/>
                </a:lnTo>
                <a:close/>
              </a:path>
            </a:pathLst>
          </a:custGeom>
          <a:solidFill>
            <a:srgbClr val="2799BF"/>
          </a:solidFill>
        </p:spPr>
        <p:txBody>
          <a:bodyPr wrap="square" lIns="0" tIns="0" rIns="0" bIns="0" rtlCol="0"/>
          <a:lstStyle/>
          <a:p>
            <a:endParaRPr/>
          </a:p>
        </p:txBody>
      </p:sp>
      <p:sp>
        <p:nvSpPr>
          <p:cNvPr id="138" name="object 138"/>
          <p:cNvSpPr txBox="1"/>
          <p:nvPr/>
        </p:nvSpPr>
        <p:spPr>
          <a:xfrm>
            <a:off x="4433290" y="16434640"/>
            <a:ext cx="1958339" cy="123189"/>
          </a:xfrm>
          <a:prstGeom prst="rect">
            <a:avLst/>
          </a:prstGeom>
        </p:spPr>
        <p:txBody>
          <a:bodyPr vert="horz" wrap="square" lIns="0" tIns="17145" rIns="0" bIns="0" rtlCol="0">
            <a:spAutoFit/>
          </a:bodyPr>
          <a:lstStyle/>
          <a:p>
            <a:pPr marL="25400">
              <a:lnSpc>
                <a:spcPct val="100000"/>
              </a:lnSpc>
              <a:spcBef>
                <a:spcPts val="135"/>
              </a:spcBef>
              <a:tabLst>
                <a:tab pos="625475" algn="l"/>
                <a:tab pos="1257300" algn="l"/>
              </a:tabLst>
            </a:pPr>
            <a:r>
              <a:rPr sz="600" b="1" dirty="0">
                <a:solidFill>
                  <a:srgbClr val="FFFFFF"/>
                </a:solidFill>
                <a:latin typeface="Yu Gothic"/>
                <a:cs typeface="Yu Gothic"/>
              </a:rPr>
              <a:t>➆義歯完</a:t>
            </a:r>
            <a:r>
              <a:rPr sz="600" b="1" spc="-50" dirty="0">
                <a:solidFill>
                  <a:srgbClr val="FFFFFF"/>
                </a:solidFill>
                <a:latin typeface="Yu Gothic"/>
                <a:cs typeface="Yu Gothic"/>
              </a:rPr>
              <a:t>成</a:t>
            </a:r>
            <a:r>
              <a:rPr sz="600" b="1" dirty="0">
                <a:solidFill>
                  <a:srgbClr val="FFFFFF"/>
                </a:solidFill>
                <a:latin typeface="Yu Gothic"/>
                <a:cs typeface="Yu Gothic"/>
              </a:rPr>
              <a:t>	➇義歯の調</a:t>
            </a:r>
            <a:r>
              <a:rPr sz="600" b="1" spc="-50" dirty="0">
                <a:solidFill>
                  <a:srgbClr val="FFFFFF"/>
                </a:solidFill>
                <a:latin typeface="Yu Gothic"/>
                <a:cs typeface="Yu Gothic"/>
              </a:rPr>
              <a:t>整</a:t>
            </a:r>
            <a:r>
              <a:rPr sz="600" b="1" dirty="0">
                <a:solidFill>
                  <a:srgbClr val="FFFFFF"/>
                </a:solidFill>
                <a:latin typeface="Yu Gothic"/>
                <a:cs typeface="Yu Gothic"/>
              </a:rPr>
              <a:t>	</a:t>
            </a:r>
            <a:r>
              <a:rPr sz="750" b="1" baseline="11111" dirty="0">
                <a:solidFill>
                  <a:srgbClr val="FFFFFF"/>
                </a:solidFill>
                <a:latin typeface="Yu Gothic"/>
                <a:cs typeface="Yu Gothic"/>
              </a:rPr>
              <a:t>➈術後の口腔機能評</a:t>
            </a:r>
            <a:r>
              <a:rPr sz="750" b="1" spc="-75" baseline="11111" dirty="0">
                <a:solidFill>
                  <a:srgbClr val="FFFFFF"/>
                </a:solidFill>
                <a:latin typeface="Yu Gothic"/>
                <a:cs typeface="Yu Gothic"/>
              </a:rPr>
              <a:t>価</a:t>
            </a:r>
            <a:endParaRPr sz="750" baseline="11111" dirty="0">
              <a:latin typeface="Yu Gothic"/>
              <a:cs typeface="Yu Gothic"/>
            </a:endParaRPr>
          </a:p>
        </p:txBody>
      </p:sp>
      <p:grpSp>
        <p:nvGrpSpPr>
          <p:cNvPr id="139" name="object 139"/>
          <p:cNvGrpSpPr/>
          <p:nvPr/>
        </p:nvGrpSpPr>
        <p:grpSpPr>
          <a:xfrm>
            <a:off x="1193964" y="16414070"/>
            <a:ext cx="5201920" cy="561975"/>
            <a:chOff x="1193964" y="16414070"/>
            <a:chExt cx="5201920" cy="561975"/>
          </a:xfrm>
        </p:grpSpPr>
        <p:pic>
          <p:nvPicPr>
            <p:cNvPr id="140" name="object 140"/>
            <p:cNvPicPr/>
            <p:nvPr/>
          </p:nvPicPr>
          <p:blipFill>
            <a:blip r:embed="rId30" cstate="print"/>
            <a:stretch>
              <a:fillRect/>
            </a:stretch>
          </p:blipFill>
          <p:spPr>
            <a:xfrm>
              <a:off x="5666721" y="16582539"/>
              <a:ext cx="728594" cy="391545"/>
            </a:xfrm>
            <a:prstGeom prst="rect">
              <a:avLst/>
            </a:prstGeom>
          </p:spPr>
        </p:pic>
        <p:pic>
          <p:nvPicPr>
            <p:cNvPr id="141" name="object 141"/>
            <p:cNvPicPr/>
            <p:nvPr/>
          </p:nvPicPr>
          <p:blipFill>
            <a:blip r:embed="rId31" cstate="print"/>
            <a:stretch>
              <a:fillRect/>
            </a:stretch>
          </p:blipFill>
          <p:spPr>
            <a:xfrm>
              <a:off x="1193967" y="16588334"/>
              <a:ext cx="541833" cy="387373"/>
            </a:xfrm>
            <a:prstGeom prst="rect">
              <a:avLst/>
            </a:prstGeom>
          </p:spPr>
        </p:pic>
        <p:sp>
          <p:nvSpPr>
            <p:cNvPr id="142" name="object 142"/>
            <p:cNvSpPr/>
            <p:nvPr/>
          </p:nvSpPr>
          <p:spPr>
            <a:xfrm>
              <a:off x="1193964" y="16414070"/>
              <a:ext cx="553720" cy="153670"/>
            </a:xfrm>
            <a:custGeom>
              <a:avLst/>
              <a:gdLst/>
              <a:ahLst/>
              <a:cxnLst/>
              <a:rect l="l" t="t" r="r" b="b"/>
              <a:pathLst>
                <a:path w="553719" h="153669">
                  <a:moveTo>
                    <a:pt x="553187" y="0"/>
                  </a:moveTo>
                  <a:lnTo>
                    <a:pt x="0" y="0"/>
                  </a:lnTo>
                  <a:lnTo>
                    <a:pt x="0" y="153412"/>
                  </a:lnTo>
                  <a:lnTo>
                    <a:pt x="553187" y="153412"/>
                  </a:lnTo>
                  <a:lnTo>
                    <a:pt x="553187" y="0"/>
                  </a:lnTo>
                  <a:close/>
                </a:path>
              </a:pathLst>
            </a:custGeom>
            <a:solidFill>
              <a:srgbClr val="2799BF"/>
            </a:solidFill>
          </p:spPr>
          <p:txBody>
            <a:bodyPr wrap="square" lIns="0" tIns="0" rIns="0" bIns="0" rtlCol="0"/>
            <a:lstStyle/>
            <a:p>
              <a:endParaRPr/>
            </a:p>
          </p:txBody>
        </p:sp>
      </p:grpSp>
      <p:sp>
        <p:nvSpPr>
          <p:cNvPr id="143" name="object 143"/>
          <p:cNvSpPr txBox="1"/>
          <p:nvPr/>
        </p:nvSpPr>
        <p:spPr>
          <a:xfrm>
            <a:off x="1218861" y="16431104"/>
            <a:ext cx="511175" cy="123189"/>
          </a:xfrm>
          <a:prstGeom prst="rect">
            <a:avLst/>
          </a:prstGeom>
        </p:spPr>
        <p:txBody>
          <a:bodyPr vert="horz" wrap="square" lIns="0" tIns="17145" rIns="0" bIns="0" rtlCol="0">
            <a:spAutoFit/>
          </a:bodyPr>
          <a:lstStyle/>
          <a:p>
            <a:pPr>
              <a:lnSpc>
                <a:spcPct val="100000"/>
              </a:lnSpc>
              <a:spcBef>
                <a:spcPts val="135"/>
              </a:spcBef>
            </a:pPr>
            <a:r>
              <a:rPr sz="600" b="1" spc="-50" dirty="0">
                <a:solidFill>
                  <a:srgbClr val="FFFFFF"/>
                </a:solidFill>
                <a:latin typeface="Yu Gothic"/>
                <a:cs typeface="Yu Gothic"/>
              </a:rPr>
              <a:t>➁口腔機能評価</a:t>
            </a:r>
            <a:endParaRPr sz="600">
              <a:latin typeface="Yu Gothic"/>
              <a:cs typeface="Yu Gothic"/>
            </a:endParaRPr>
          </a:p>
        </p:txBody>
      </p:sp>
      <p:sp>
        <p:nvSpPr>
          <p:cNvPr id="144" name="object 144"/>
          <p:cNvSpPr/>
          <p:nvPr/>
        </p:nvSpPr>
        <p:spPr>
          <a:xfrm>
            <a:off x="6480688" y="16414070"/>
            <a:ext cx="890905" cy="153670"/>
          </a:xfrm>
          <a:custGeom>
            <a:avLst/>
            <a:gdLst/>
            <a:ahLst/>
            <a:cxnLst/>
            <a:rect l="l" t="t" r="r" b="b"/>
            <a:pathLst>
              <a:path w="890904" h="153669">
                <a:moveTo>
                  <a:pt x="890901" y="0"/>
                </a:moveTo>
                <a:lnTo>
                  <a:pt x="0" y="0"/>
                </a:lnTo>
                <a:lnTo>
                  <a:pt x="0" y="153412"/>
                </a:lnTo>
                <a:lnTo>
                  <a:pt x="890901" y="153412"/>
                </a:lnTo>
                <a:lnTo>
                  <a:pt x="890901" y="0"/>
                </a:lnTo>
                <a:close/>
              </a:path>
            </a:pathLst>
          </a:custGeom>
          <a:solidFill>
            <a:srgbClr val="2799BF"/>
          </a:solidFill>
        </p:spPr>
        <p:txBody>
          <a:bodyPr wrap="square" lIns="0" tIns="0" rIns="0" bIns="0" rtlCol="0"/>
          <a:lstStyle/>
          <a:p>
            <a:endParaRPr/>
          </a:p>
        </p:txBody>
      </p:sp>
      <p:sp>
        <p:nvSpPr>
          <p:cNvPr id="145" name="object 145"/>
          <p:cNvSpPr txBox="1"/>
          <p:nvPr/>
        </p:nvSpPr>
        <p:spPr>
          <a:xfrm>
            <a:off x="6553306" y="16408362"/>
            <a:ext cx="718820" cy="162560"/>
          </a:xfrm>
          <a:prstGeom prst="rect">
            <a:avLst/>
          </a:prstGeom>
        </p:spPr>
        <p:txBody>
          <a:bodyPr vert="horz" wrap="square" lIns="0" tIns="20955" rIns="0" bIns="0" rtlCol="0">
            <a:spAutoFit/>
          </a:bodyPr>
          <a:lstStyle/>
          <a:p>
            <a:pPr marL="93980" marR="5080" indent="-94615">
              <a:lnSpc>
                <a:spcPts val="509"/>
              </a:lnSpc>
              <a:spcBef>
                <a:spcPts val="165"/>
              </a:spcBef>
            </a:pPr>
            <a:r>
              <a:rPr sz="450" b="1" dirty="0">
                <a:solidFill>
                  <a:srgbClr val="FFFFFF"/>
                </a:solidFill>
                <a:latin typeface="Yu Gothic"/>
                <a:cs typeface="Yu Gothic"/>
              </a:rPr>
              <a:t>➉術後の栄養状態の確認</a:t>
            </a:r>
            <a:r>
              <a:rPr sz="450" b="1" spc="-50" dirty="0">
                <a:solidFill>
                  <a:srgbClr val="FFFFFF"/>
                </a:solidFill>
                <a:latin typeface="Yu Gothic"/>
                <a:cs typeface="Yu Gothic"/>
              </a:rPr>
              <a:t>&amp;</a:t>
            </a:r>
            <a:r>
              <a:rPr sz="450" b="1" spc="-20" dirty="0">
                <a:solidFill>
                  <a:srgbClr val="FFFFFF"/>
                </a:solidFill>
                <a:latin typeface="Yu Gothic"/>
                <a:cs typeface="Yu Gothic"/>
              </a:rPr>
              <a:t>口腔機能のリハビリ</a:t>
            </a:r>
            <a:endParaRPr sz="450">
              <a:latin typeface="Yu Gothic"/>
              <a:cs typeface="Yu Gothic"/>
            </a:endParaRPr>
          </a:p>
        </p:txBody>
      </p:sp>
      <p:grpSp>
        <p:nvGrpSpPr>
          <p:cNvPr id="146" name="object 146"/>
          <p:cNvGrpSpPr/>
          <p:nvPr/>
        </p:nvGrpSpPr>
        <p:grpSpPr>
          <a:xfrm>
            <a:off x="375328" y="461978"/>
            <a:ext cx="7058410" cy="16557796"/>
            <a:chOff x="313175" y="420724"/>
            <a:chExt cx="7058410" cy="16557796"/>
          </a:xfrm>
        </p:grpSpPr>
        <p:pic>
          <p:nvPicPr>
            <p:cNvPr id="147" name="object 147"/>
            <p:cNvPicPr/>
            <p:nvPr/>
          </p:nvPicPr>
          <p:blipFill>
            <a:blip r:embed="rId32" cstate="print"/>
            <a:stretch>
              <a:fillRect/>
            </a:stretch>
          </p:blipFill>
          <p:spPr>
            <a:xfrm>
              <a:off x="6480688" y="16586005"/>
              <a:ext cx="240543" cy="390033"/>
            </a:xfrm>
            <a:prstGeom prst="rect">
              <a:avLst/>
            </a:prstGeom>
          </p:spPr>
        </p:pic>
        <p:pic>
          <p:nvPicPr>
            <p:cNvPr id="148" name="object 148"/>
            <p:cNvPicPr/>
            <p:nvPr/>
          </p:nvPicPr>
          <p:blipFill>
            <a:blip r:embed="rId33" cstate="print"/>
            <a:stretch>
              <a:fillRect/>
            </a:stretch>
          </p:blipFill>
          <p:spPr>
            <a:xfrm>
              <a:off x="6743521" y="16582539"/>
              <a:ext cx="628064" cy="395981"/>
            </a:xfrm>
            <a:prstGeom prst="rect">
              <a:avLst/>
            </a:prstGeom>
          </p:spPr>
        </p:pic>
        <p:pic>
          <p:nvPicPr>
            <p:cNvPr id="149" name="object 149"/>
            <p:cNvPicPr/>
            <p:nvPr/>
          </p:nvPicPr>
          <p:blipFill>
            <a:blip r:embed="rId34" cstate="print"/>
            <a:stretch>
              <a:fillRect/>
            </a:stretch>
          </p:blipFill>
          <p:spPr>
            <a:xfrm>
              <a:off x="313175" y="420724"/>
              <a:ext cx="1120197" cy="1120201"/>
            </a:xfrm>
            <a:prstGeom prst="rect">
              <a:avLst/>
            </a:prstGeom>
          </p:spPr>
        </p:pic>
      </p:grpSp>
      <p:sp>
        <p:nvSpPr>
          <p:cNvPr id="150" name="object 150"/>
          <p:cNvSpPr txBox="1"/>
          <p:nvPr/>
        </p:nvSpPr>
        <p:spPr>
          <a:xfrm>
            <a:off x="486035" y="17193894"/>
            <a:ext cx="7610475" cy="291747"/>
          </a:xfrm>
          <a:prstGeom prst="rect">
            <a:avLst/>
          </a:prstGeom>
          <a:solidFill>
            <a:srgbClr val="C8D7E6"/>
          </a:solidFill>
          <a:ln w="19145">
            <a:solidFill>
              <a:srgbClr val="FFFFFF"/>
            </a:solidFill>
          </a:ln>
        </p:spPr>
        <p:txBody>
          <a:bodyPr vert="horz" wrap="square" lIns="0" tIns="75565" rIns="0" bIns="0" rtlCol="0">
            <a:spAutoFit/>
          </a:bodyPr>
          <a:lstStyle/>
          <a:p>
            <a:pPr marL="73025">
              <a:lnSpc>
                <a:spcPct val="100000"/>
              </a:lnSpc>
              <a:spcBef>
                <a:spcPts val="595"/>
              </a:spcBef>
            </a:pPr>
            <a:r>
              <a:rPr sz="1400" b="1" spc="-265" dirty="0">
                <a:solidFill>
                  <a:srgbClr val="231F20"/>
                </a:solidFill>
                <a:latin typeface="Yu Gothic"/>
                <a:cs typeface="Yu Gothic"/>
              </a:rPr>
              <a:t>【例】</a:t>
            </a:r>
            <a:r>
              <a:rPr sz="1400" b="1" dirty="0">
                <a:solidFill>
                  <a:srgbClr val="231F20"/>
                </a:solidFill>
                <a:latin typeface="Yu Gothic"/>
                <a:cs typeface="Yu Gothic"/>
              </a:rPr>
              <a:t>70</a:t>
            </a:r>
            <a:r>
              <a:rPr sz="1400" b="1" spc="-365" dirty="0">
                <a:solidFill>
                  <a:srgbClr val="231F20"/>
                </a:solidFill>
                <a:latin typeface="Yu Gothic"/>
                <a:cs typeface="Yu Gothic"/>
              </a:rPr>
              <a:t>歳・</a:t>
            </a:r>
            <a:r>
              <a:rPr lang="en-US" altLang="ja-JP" sz="1400" b="1" spc="-275" dirty="0">
                <a:solidFill>
                  <a:srgbClr val="231F20"/>
                </a:solidFill>
                <a:latin typeface="Yu Gothic"/>
                <a:cs typeface="Yu Gothic"/>
              </a:rPr>
              <a:t>B</a:t>
            </a:r>
            <a:r>
              <a:rPr lang="ja-JP" altLang="en-US" sz="1400" b="1" spc="-275" dirty="0">
                <a:solidFill>
                  <a:srgbClr val="231F20"/>
                </a:solidFill>
                <a:latin typeface="Yu Gothic"/>
                <a:cs typeface="Yu Gothic"/>
              </a:rPr>
              <a:t>  </a:t>
            </a:r>
            <a:r>
              <a:rPr lang="en-US" altLang="ja-JP" sz="1400" b="1" spc="-275" dirty="0">
                <a:solidFill>
                  <a:srgbClr val="231F20"/>
                </a:solidFill>
                <a:latin typeface="Yu Gothic"/>
                <a:cs typeface="Yu Gothic"/>
              </a:rPr>
              <a:t>M</a:t>
            </a:r>
            <a:r>
              <a:rPr lang="ja-JP" altLang="en-US" sz="1400" b="1" spc="-275" dirty="0">
                <a:solidFill>
                  <a:srgbClr val="231F20"/>
                </a:solidFill>
                <a:latin typeface="Yu Gothic"/>
                <a:cs typeface="Yu Gothic"/>
              </a:rPr>
              <a:t>  </a:t>
            </a:r>
            <a:r>
              <a:rPr lang="en-US" altLang="ja-JP" sz="1400" b="1" spc="-275" dirty="0">
                <a:solidFill>
                  <a:srgbClr val="231F20"/>
                </a:solidFill>
                <a:latin typeface="Yu Gothic"/>
                <a:cs typeface="Yu Gothic"/>
              </a:rPr>
              <a:t>I</a:t>
            </a:r>
            <a:r>
              <a:rPr lang="ja-JP" altLang="en-US" sz="1400" b="1" spc="-275" dirty="0">
                <a:solidFill>
                  <a:srgbClr val="231F20"/>
                </a:solidFill>
                <a:latin typeface="Yu Gothic"/>
                <a:cs typeface="Yu Gothic"/>
              </a:rPr>
              <a:t> </a:t>
            </a:r>
            <a:r>
              <a:rPr lang="en-US" altLang="ja-JP" sz="1400" b="1" spc="-275" dirty="0">
                <a:solidFill>
                  <a:srgbClr val="231F20"/>
                </a:solidFill>
                <a:latin typeface="Yu Gothic"/>
                <a:cs typeface="Yu Gothic"/>
              </a:rPr>
              <a:t>1  6</a:t>
            </a:r>
            <a:r>
              <a:rPr lang="ja-JP" altLang="en-US" sz="1400" b="1" spc="-275" dirty="0">
                <a:solidFill>
                  <a:srgbClr val="231F20"/>
                </a:solidFill>
                <a:latin typeface="Yu Gothic"/>
                <a:cs typeface="Yu Gothic"/>
              </a:rPr>
              <a:t>　</a:t>
            </a:r>
            <a:r>
              <a:rPr sz="1400" b="1" spc="125" dirty="0" err="1">
                <a:solidFill>
                  <a:srgbClr val="231F20"/>
                </a:solidFill>
                <a:latin typeface="Yu Gothic"/>
                <a:cs typeface="Yu Gothic"/>
              </a:rPr>
              <a:t>体重</a:t>
            </a:r>
            <a:r>
              <a:rPr sz="1400" b="1" spc="125" dirty="0">
                <a:solidFill>
                  <a:srgbClr val="231F20"/>
                </a:solidFill>
                <a:latin typeface="Yu Gothic"/>
                <a:cs typeface="Yu Gothic"/>
              </a:rPr>
              <a:t> </a:t>
            </a:r>
            <a:r>
              <a:rPr sz="1400" b="1" dirty="0">
                <a:solidFill>
                  <a:srgbClr val="231F20"/>
                </a:solidFill>
                <a:latin typeface="Yu Gothic"/>
                <a:cs typeface="Yu Gothic"/>
              </a:rPr>
              <a:t>41kg</a:t>
            </a:r>
            <a:r>
              <a:rPr sz="1400" b="1" spc="-10" dirty="0">
                <a:solidFill>
                  <a:srgbClr val="231F20"/>
                </a:solidFill>
                <a:latin typeface="Yu Gothic"/>
                <a:cs typeface="Yu Gothic"/>
              </a:rPr>
              <a:t> 基礎代謝1400kcak</a:t>
            </a:r>
            <a:r>
              <a:rPr sz="1400" b="1" spc="-105" dirty="0">
                <a:solidFill>
                  <a:srgbClr val="231F20"/>
                </a:solidFill>
                <a:latin typeface="Yu Gothic"/>
                <a:cs typeface="Yu Gothic"/>
              </a:rPr>
              <a:t>の女性のこれから求められる義歯治療とは？</a:t>
            </a:r>
            <a:endParaRPr sz="1400" dirty="0">
              <a:latin typeface="Yu Gothic"/>
              <a:cs typeface="Yu Gothic"/>
            </a:endParaRPr>
          </a:p>
        </p:txBody>
      </p:sp>
      <p:sp>
        <p:nvSpPr>
          <p:cNvPr id="151" name="object 151"/>
          <p:cNvSpPr txBox="1"/>
          <p:nvPr/>
        </p:nvSpPr>
        <p:spPr>
          <a:xfrm>
            <a:off x="565405" y="17590547"/>
            <a:ext cx="7422348" cy="809902"/>
          </a:xfrm>
          <a:prstGeom prst="rect">
            <a:avLst/>
          </a:prstGeom>
        </p:spPr>
        <p:txBody>
          <a:bodyPr vert="horz" wrap="square" lIns="0" tIns="12065" rIns="0" bIns="0" rtlCol="0">
            <a:spAutoFit/>
          </a:bodyPr>
          <a:lstStyle/>
          <a:p>
            <a:pPr marL="12700" marR="5080" indent="3175" algn="just">
              <a:lnSpc>
                <a:spcPct val="145700"/>
              </a:lnSpc>
              <a:spcBef>
                <a:spcPts val="95"/>
              </a:spcBef>
            </a:pPr>
            <a:r>
              <a:rPr sz="700" b="1" spc="-100" dirty="0">
                <a:solidFill>
                  <a:srgbClr val="231F20"/>
                </a:solidFill>
                <a:latin typeface="Yu Gothic Light"/>
                <a:cs typeface="Yu Gothic Light"/>
              </a:rPr>
              <a:t>従来のように義歯を補綴学的に正しく作成することはもちろんであるが、現在低栄養の状態にあり、体重の増加とバランスの取れた栄養摂取が早急に求めらる。基礎代謝量が</a:t>
            </a:r>
            <a:r>
              <a:rPr sz="700" b="1" spc="25" dirty="0">
                <a:solidFill>
                  <a:srgbClr val="231F20"/>
                </a:solidFill>
                <a:latin typeface="Yu Gothic Light"/>
                <a:cs typeface="Yu Gothic Light"/>
              </a:rPr>
              <a:t>1,400kcal</a:t>
            </a:r>
            <a:r>
              <a:rPr sz="700" b="1" spc="-45" dirty="0">
                <a:solidFill>
                  <a:srgbClr val="231F20"/>
                </a:solidFill>
                <a:latin typeface="Yu Gothic Light"/>
                <a:cs typeface="Yu Gothic Light"/>
              </a:rPr>
              <a:t>であっ</a:t>
            </a:r>
            <a:endParaRPr lang="en-US" sz="700" b="1" spc="-45" dirty="0">
              <a:solidFill>
                <a:srgbClr val="231F20"/>
              </a:solidFill>
              <a:latin typeface="Yu Gothic Light"/>
              <a:cs typeface="Yu Gothic Light"/>
            </a:endParaRPr>
          </a:p>
          <a:p>
            <a:pPr marL="12700" marR="5080" indent="3175" algn="just">
              <a:lnSpc>
                <a:spcPct val="145700"/>
              </a:lnSpc>
              <a:spcBef>
                <a:spcPts val="95"/>
              </a:spcBef>
            </a:pPr>
            <a:r>
              <a:rPr sz="700" b="1" spc="-45" dirty="0">
                <a:solidFill>
                  <a:srgbClr val="231F20"/>
                </a:solidFill>
                <a:latin typeface="Yu Gothic Light"/>
                <a:cs typeface="Yu Gothic Light"/>
              </a:rPr>
              <a:t>て</a:t>
            </a:r>
            <a:r>
              <a:rPr sz="700" b="1" spc="-75" dirty="0">
                <a:solidFill>
                  <a:srgbClr val="231F20"/>
                </a:solidFill>
                <a:latin typeface="Yu Gothic Light"/>
                <a:cs typeface="Yu Gothic Light"/>
              </a:rPr>
              <a:t>も、日常生活で消費されるエネルギーを考慮すると、</a:t>
            </a:r>
            <a:r>
              <a:rPr sz="700" b="1" spc="15" dirty="0">
                <a:solidFill>
                  <a:srgbClr val="231F20"/>
                </a:solidFill>
                <a:latin typeface="Yu Gothic Light"/>
                <a:cs typeface="Yu Gothic Light"/>
              </a:rPr>
              <a:t>1</a:t>
            </a:r>
            <a:r>
              <a:rPr sz="700" b="1" spc="-55" dirty="0">
                <a:solidFill>
                  <a:srgbClr val="231F20"/>
                </a:solidFill>
                <a:latin typeface="Yu Gothic Light"/>
                <a:cs typeface="Yu Gothic Light"/>
              </a:rPr>
              <a:t>日に少なくとも</a:t>
            </a:r>
            <a:r>
              <a:rPr sz="700" b="1" spc="25" dirty="0">
                <a:solidFill>
                  <a:srgbClr val="231F20"/>
                </a:solidFill>
                <a:latin typeface="Yu Gothic Light"/>
                <a:cs typeface="Yu Gothic Light"/>
              </a:rPr>
              <a:t>1,800～2,000kcal</a:t>
            </a:r>
            <a:r>
              <a:rPr sz="700" b="1" spc="-50" dirty="0">
                <a:solidFill>
                  <a:srgbClr val="231F20"/>
                </a:solidFill>
                <a:latin typeface="Yu Gothic Light"/>
                <a:cs typeface="Yu Gothic Light"/>
              </a:rPr>
              <a:t>の摂取が必要であり、高齢者に推奨される</a:t>
            </a:r>
            <a:r>
              <a:rPr sz="700" b="1" spc="5" dirty="0">
                <a:solidFill>
                  <a:srgbClr val="231F20"/>
                </a:solidFill>
                <a:latin typeface="Yu Gothic Light"/>
                <a:cs typeface="Yu Gothic Light"/>
              </a:rPr>
              <a:t>BMI</a:t>
            </a:r>
            <a:r>
              <a:rPr sz="700" b="1" spc="10" dirty="0">
                <a:solidFill>
                  <a:srgbClr val="231F20"/>
                </a:solidFill>
                <a:latin typeface="Yu Gothic Light"/>
                <a:cs typeface="Yu Gothic Light"/>
              </a:rPr>
              <a:t>は</a:t>
            </a:r>
            <a:r>
              <a:rPr sz="700" b="1" dirty="0">
                <a:solidFill>
                  <a:srgbClr val="231F20"/>
                </a:solidFill>
                <a:latin typeface="Yu Gothic Light"/>
                <a:cs typeface="Yu Gothic Light"/>
              </a:rPr>
              <a:t>21～23</a:t>
            </a:r>
            <a:r>
              <a:rPr sz="700" b="1" spc="-80" dirty="0">
                <a:solidFill>
                  <a:srgbClr val="231F20"/>
                </a:solidFill>
                <a:latin typeface="Yu Gothic Light"/>
                <a:cs typeface="Yu Gothic Light"/>
              </a:rPr>
              <a:t>とされており、現在の</a:t>
            </a:r>
            <a:r>
              <a:rPr lang="en-US" sz="700" b="1" spc="-45" dirty="0">
                <a:solidFill>
                  <a:srgbClr val="231F20"/>
                </a:solidFill>
                <a:latin typeface="Yu Gothic Light"/>
                <a:cs typeface="Yu Gothic Light"/>
              </a:rPr>
              <a:t>BMI16</a:t>
            </a:r>
            <a:r>
              <a:rPr lang="ja-JP" altLang="en-US" sz="700" b="1" spc="-45" dirty="0">
                <a:solidFill>
                  <a:srgbClr val="231F20"/>
                </a:solidFill>
                <a:latin typeface="Yu Gothic Light"/>
                <a:cs typeface="Yu Gothic Light"/>
              </a:rPr>
              <a:t>は</a:t>
            </a:r>
            <a:r>
              <a:rPr sz="700" b="1" spc="-60" dirty="0" err="1">
                <a:solidFill>
                  <a:srgbClr val="231F20"/>
                </a:solidFill>
                <a:latin typeface="Yu Gothic Light"/>
                <a:cs typeface="Yu Gothic Light"/>
              </a:rPr>
              <a:t>低体重状態で</a:t>
            </a:r>
            <a:endParaRPr lang="en-US" sz="700" b="1" spc="-60" dirty="0">
              <a:solidFill>
                <a:srgbClr val="231F20"/>
              </a:solidFill>
              <a:latin typeface="Yu Gothic Light"/>
              <a:cs typeface="Yu Gothic Light"/>
            </a:endParaRPr>
          </a:p>
          <a:p>
            <a:pPr marL="12700" marR="5080" indent="3175" algn="just">
              <a:lnSpc>
                <a:spcPct val="145700"/>
              </a:lnSpc>
              <a:spcBef>
                <a:spcPts val="95"/>
              </a:spcBef>
            </a:pPr>
            <a:r>
              <a:rPr sz="700" b="1" spc="-60" dirty="0" err="1">
                <a:solidFill>
                  <a:srgbClr val="231F20"/>
                </a:solidFill>
                <a:latin typeface="Yu Gothic Light"/>
                <a:cs typeface="Yu Gothic Light"/>
              </a:rPr>
              <a:t>あり</a:t>
            </a:r>
            <a:r>
              <a:rPr sz="700" b="1" spc="-100" dirty="0" err="1">
                <a:solidFill>
                  <a:srgbClr val="231F20"/>
                </a:solidFill>
                <a:latin typeface="Yu Gothic Light"/>
                <a:cs typeface="Yu Gothic Light"/>
              </a:rPr>
              <a:t>たとえば</a:t>
            </a:r>
            <a:r>
              <a:rPr sz="700" b="1" spc="-100" dirty="0">
                <a:solidFill>
                  <a:srgbClr val="231F20"/>
                </a:solidFill>
                <a:latin typeface="Yu Gothic Light"/>
                <a:cs typeface="Yu Gothic Light"/>
              </a:rPr>
              <a:t>、</a:t>
            </a:r>
            <a:r>
              <a:rPr lang="ja-JP" altLang="en-US" sz="700" b="1" spc="-100">
                <a:solidFill>
                  <a:srgbClr val="231F20"/>
                </a:solidFill>
                <a:latin typeface="Yu Gothic Light"/>
                <a:cs typeface="Yu Gothic Light"/>
              </a:rPr>
              <a:t>理想的には</a:t>
            </a:r>
            <a:r>
              <a:rPr sz="700" b="1" spc="-100" dirty="0">
                <a:solidFill>
                  <a:srgbClr val="231F20"/>
                </a:solidFill>
                <a:latin typeface="Yu Gothic Light"/>
                <a:cs typeface="Yu Gothic Light"/>
              </a:rPr>
              <a:t>９</a:t>
            </a:r>
            <a:r>
              <a:rPr sz="700" b="1" dirty="0">
                <a:solidFill>
                  <a:srgbClr val="231F20"/>
                </a:solidFill>
                <a:latin typeface="Yu Gothic Light"/>
                <a:cs typeface="Yu Gothic Light"/>
              </a:rPr>
              <a:t>kg</a:t>
            </a:r>
            <a:r>
              <a:rPr sz="700" b="1" spc="-70" dirty="0">
                <a:solidFill>
                  <a:srgbClr val="231F20"/>
                </a:solidFill>
                <a:latin typeface="Yu Gothic Light"/>
                <a:cs typeface="Yu Gothic Light"/>
              </a:rPr>
              <a:t>ほどの体重増加が必要になる。栄養面では、特にタンパク質の摂取が重要であり</a:t>
            </a:r>
            <a:r>
              <a:rPr sz="700" b="1" spc="10" dirty="0">
                <a:solidFill>
                  <a:srgbClr val="231F20"/>
                </a:solidFill>
                <a:latin typeface="Yu Gothic Light"/>
                <a:cs typeface="Yu Gothic Light"/>
              </a:rPr>
              <a:t>1</a:t>
            </a:r>
            <a:r>
              <a:rPr sz="700" b="1" spc="-40" dirty="0">
                <a:solidFill>
                  <a:srgbClr val="231F20"/>
                </a:solidFill>
                <a:latin typeface="Yu Gothic Light"/>
                <a:cs typeface="Yu Gothic Light"/>
              </a:rPr>
              <a:t>日あたり</a:t>
            </a:r>
            <a:r>
              <a:rPr sz="700" b="1" spc="15" dirty="0">
                <a:solidFill>
                  <a:srgbClr val="231F20"/>
                </a:solidFill>
                <a:latin typeface="Yu Gothic Light"/>
                <a:cs typeface="Yu Gothic Light"/>
              </a:rPr>
              <a:t>50～60g</a:t>
            </a:r>
            <a:r>
              <a:rPr sz="700" b="1" spc="-110" dirty="0">
                <a:solidFill>
                  <a:srgbClr val="231F20"/>
                </a:solidFill>
                <a:latin typeface="Yu Gothic Light"/>
                <a:cs typeface="Yu Gothic Light"/>
              </a:rPr>
              <a:t>のタンパク質が目標とされいる。肉・魚・卵・大豆製品などを積極的に取り入れ、</a:t>
            </a:r>
            <a:r>
              <a:rPr sz="700" b="1" spc="15" dirty="0">
                <a:solidFill>
                  <a:srgbClr val="231F20"/>
                </a:solidFill>
                <a:latin typeface="Yu Gothic Light"/>
                <a:cs typeface="Yu Gothic Light"/>
              </a:rPr>
              <a:t>3</a:t>
            </a:r>
            <a:r>
              <a:rPr sz="700" b="1" spc="-80" dirty="0">
                <a:solidFill>
                  <a:srgbClr val="231F20"/>
                </a:solidFill>
                <a:latin typeface="Yu Gothic Light"/>
                <a:cs typeface="Yu Gothic Light"/>
              </a:rPr>
              <a:t>食だけでなく間食</a:t>
            </a:r>
            <a:r>
              <a:rPr sz="700" b="1" spc="-20" dirty="0">
                <a:solidFill>
                  <a:srgbClr val="231F20"/>
                </a:solidFill>
                <a:latin typeface="Yu Gothic Light"/>
                <a:cs typeface="Yu Gothic Light"/>
              </a:rPr>
              <a:t>（</a:t>
            </a:r>
            <a:r>
              <a:rPr sz="700" b="1" spc="-5" dirty="0">
                <a:solidFill>
                  <a:srgbClr val="231F20"/>
                </a:solidFill>
                <a:latin typeface="Yu Gothic Light"/>
                <a:cs typeface="Yu Gothic Light"/>
              </a:rPr>
              <a:t>補食</a:t>
            </a:r>
            <a:r>
              <a:rPr sz="700" b="1" spc="-335" dirty="0">
                <a:solidFill>
                  <a:srgbClr val="231F20"/>
                </a:solidFill>
                <a:latin typeface="Yu Gothic Light"/>
                <a:cs typeface="Yu Gothic Light"/>
              </a:rPr>
              <a:t>）</a:t>
            </a:r>
            <a:r>
              <a:rPr sz="700" b="1" spc="-80" dirty="0">
                <a:solidFill>
                  <a:srgbClr val="231F20"/>
                </a:solidFill>
                <a:latin typeface="Yu Gothic Light"/>
                <a:cs typeface="Yu Gothic Light"/>
              </a:rPr>
              <a:t>を活用して、少量ずつでも高栄養な食事を継続していくこと</a:t>
            </a:r>
            <a:r>
              <a:rPr lang="ja-JP" altLang="en-US" sz="700" b="1" spc="-80">
                <a:solidFill>
                  <a:srgbClr val="231F20"/>
                </a:solidFill>
                <a:latin typeface="Yu Gothic Light"/>
                <a:cs typeface="Yu Gothic Light"/>
              </a:rPr>
              <a:t>が重要であり、義歯を作製することで</a:t>
            </a:r>
            <a:r>
              <a:rPr sz="700" b="1" spc="-80" dirty="0" err="1">
                <a:solidFill>
                  <a:srgbClr val="231F20"/>
                </a:solidFill>
                <a:latin typeface="Yu Gothic Light"/>
                <a:cs typeface="Yu Gothic Light"/>
              </a:rPr>
              <a:t>ここを改善するための治療の流れの構築が必ず必要になる</a:t>
            </a:r>
            <a:r>
              <a:rPr sz="700" b="1" spc="-80" dirty="0">
                <a:solidFill>
                  <a:srgbClr val="231F20"/>
                </a:solidFill>
                <a:latin typeface="Yu Gothic Light"/>
                <a:cs typeface="Yu Gothic Light"/>
              </a:rPr>
              <a:t>。</a:t>
            </a:r>
            <a:r>
              <a:rPr lang="ja-JP" altLang="en-US" sz="700" b="1" spc="-80">
                <a:solidFill>
                  <a:srgbClr val="231F20"/>
                </a:solidFill>
                <a:latin typeface="Yu Gothic Light"/>
                <a:cs typeface="Yu Gothic Light"/>
              </a:rPr>
              <a:t>そのため、義歯作製前の栄養状態や体重の評価、そして術後の栄養や体重の評価は必要になる。義歯はあくまでも栄養をとるための手段に過ぎないことを理解する。</a:t>
            </a:r>
            <a:endParaRPr sz="700" b="1" dirty="0">
              <a:latin typeface="Yu Gothic Light"/>
              <a:cs typeface="Yu Gothic Light"/>
            </a:endParaRPr>
          </a:p>
        </p:txBody>
      </p:sp>
      <p:sp>
        <p:nvSpPr>
          <p:cNvPr id="152" name="object 152"/>
          <p:cNvSpPr txBox="1"/>
          <p:nvPr/>
        </p:nvSpPr>
        <p:spPr>
          <a:xfrm>
            <a:off x="2145259" y="355371"/>
            <a:ext cx="4966335" cy="1289050"/>
          </a:xfrm>
          <a:prstGeom prst="rect">
            <a:avLst/>
          </a:prstGeom>
        </p:spPr>
        <p:txBody>
          <a:bodyPr vert="horz" wrap="square" lIns="0" tIns="12700" rIns="0" bIns="0" rtlCol="0">
            <a:spAutoFit/>
          </a:bodyPr>
          <a:lstStyle/>
          <a:p>
            <a:pPr marL="12700" marR="5080">
              <a:lnSpc>
                <a:spcPct val="100000"/>
              </a:lnSpc>
              <a:spcBef>
                <a:spcPts val="100"/>
              </a:spcBef>
            </a:pPr>
            <a:r>
              <a:rPr sz="2300" b="1" spc="100" dirty="0">
                <a:solidFill>
                  <a:srgbClr val="FFF68D"/>
                </a:solidFill>
                <a:latin typeface="HGｺﾞｼｯｸE" panose="020B0909000000000000" pitchFamily="49" charset="-128"/>
                <a:ea typeface="HGｺﾞｼｯｸE" panose="020B0909000000000000" pitchFamily="49" charset="-128"/>
                <a:cs typeface="Microsoft JhengHei"/>
              </a:rPr>
              <a:t>総義歯患者における口腔機能訓練と</a:t>
            </a:r>
            <a:r>
              <a:rPr sz="2300" b="1" spc="160" dirty="0">
                <a:solidFill>
                  <a:srgbClr val="FFF68D"/>
                </a:solidFill>
                <a:latin typeface="HGｺﾞｼｯｸE" panose="020B0909000000000000" pitchFamily="49" charset="-128"/>
                <a:ea typeface="HGｺﾞｼｯｸE" panose="020B0909000000000000" pitchFamily="49" charset="-128"/>
                <a:cs typeface="Microsoft JhengHei"/>
              </a:rPr>
              <a:t>管理栄養士介入の有用性</a:t>
            </a:r>
            <a:endParaRPr sz="2300" dirty="0">
              <a:latin typeface="HGｺﾞｼｯｸE" panose="020B0909000000000000" pitchFamily="49" charset="-128"/>
              <a:ea typeface="HGｺﾞｼｯｸE" panose="020B0909000000000000" pitchFamily="49" charset="-128"/>
              <a:cs typeface="Microsoft JhengHei"/>
            </a:endParaRPr>
          </a:p>
          <a:p>
            <a:pPr marL="25400">
              <a:lnSpc>
                <a:spcPct val="100000"/>
              </a:lnSpc>
              <a:spcBef>
                <a:spcPts val="965"/>
              </a:spcBef>
            </a:pPr>
            <a:r>
              <a:rPr sz="950" b="1" spc="70" dirty="0">
                <a:solidFill>
                  <a:srgbClr val="FFFFFF"/>
                </a:solidFill>
                <a:latin typeface="MS PGothic"/>
                <a:cs typeface="MS PGothic"/>
              </a:rPr>
              <a:t>押村 憲昭(</a:t>
            </a:r>
            <a:r>
              <a:rPr sz="950" b="1" spc="90" dirty="0">
                <a:solidFill>
                  <a:srgbClr val="C8D7E6"/>
                </a:solidFill>
                <a:latin typeface="MS PGothic"/>
                <a:cs typeface="MS PGothic"/>
              </a:rPr>
              <a:t>1)(2)</a:t>
            </a:r>
            <a:r>
              <a:rPr sz="950" b="1" spc="70" dirty="0">
                <a:solidFill>
                  <a:srgbClr val="FFFFFF"/>
                </a:solidFill>
                <a:latin typeface="MS PGothic"/>
                <a:cs typeface="MS PGothic"/>
              </a:rPr>
              <a:t>，多田 瑛(</a:t>
            </a:r>
            <a:r>
              <a:rPr sz="950" b="1" spc="70" dirty="0">
                <a:solidFill>
                  <a:srgbClr val="C8D7E6"/>
                </a:solidFill>
                <a:latin typeface="MS PGothic"/>
                <a:cs typeface="MS PGothic"/>
              </a:rPr>
              <a:t>1)</a:t>
            </a:r>
            <a:r>
              <a:rPr sz="950" b="1" spc="65" dirty="0">
                <a:solidFill>
                  <a:srgbClr val="FFFFFF"/>
                </a:solidFill>
                <a:latin typeface="MS PGothic"/>
                <a:cs typeface="MS PGothic"/>
              </a:rPr>
              <a:t>，水谷 早貴(</a:t>
            </a:r>
            <a:r>
              <a:rPr sz="950" b="1" spc="65" dirty="0">
                <a:solidFill>
                  <a:srgbClr val="C8D7E6"/>
                </a:solidFill>
                <a:latin typeface="MS PGothic"/>
                <a:cs typeface="MS PGothic"/>
              </a:rPr>
              <a:t>1)</a:t>
            </a:r>
            <a:r>
              <a:rPr sz="950" b="1" spc="65" dirty="0">
                <a:solidFill>
                  <a:srgbClr val="FFFFFF"/>
                </a:solidFill>
                <a:latin typeface="MS PGothic"/>
                <a:cs typeface="MS PGothic"/>
              </a:rPr>
              <a:t>，天埜 皓太(</a:t>
            </a:r>
            <a:r>
              <a:rPr sz="950" b="1" spc="65" dirty="0">
                <a:solidFill>
                  <a:srgbClr val="C8D7E6"/>
                </a:solidFill>
                <a:latin typeface="MS PGothic"/>
                <a:cs typeface="MS PGothic"/>
              </a:rPr>
              <a:t>1)</a:t>
            </a:r>
            <a:r>
              <a:rPr sz="950" b="1" spc="65" dirty="0">
                <a:solidFill>
                  <a:srgbClr val="FFFFFF"/>
                </a:solidFill>
                <a:latin typeface="MS PGothic"/>
                <a:cs typeface="MS PGothic"/>
              </a:rPr>
              <a:t>，大塩 茉菜(</a:t>
            </a:r>
            <a:r>
              <a:rPr sz="950" b="1" spc="65" dirty="0">
                <a:solidFill>
                  <a:srgbClr val="C8D7E6"/>
                </a:solidFill>
                <a:latin typeface="MS PGothic"/>
                <a:cs typeface="MS PGothic"/>
              </a:rPr>
              <a:t>1)</a:t>
            </a:r>
            <a:r>
              <a:rPr sz="950" b="1" spc="65" dirty="0">
                <a:solidFill>
                  <a:srgbClr val="FFFFFF"/>
                </a:solidFill>
                <a:latin typeface="MS PGothic"/>
                <a:cs typeface="MS PGothic"/>
              </a:rPr>
              <a:t>，谷口 裕重(</a:t>
            </a:r>
            <a:r>
              <a:rPr sz="950" b="1" spc="90" dirty="0">
                <a:solidFill>
                  <a:srgbClr val="C8D7E6"/>
                </a:solidFill>
                <a:latin typeface="MS PGothic"/>
                <a:cs typeface="MS PGothic"/>
              </a:rPr>
              <a:t>1)</a:t>
            </a:r>
            <a:endParaRPr sz="950" b="1" dirty="0">
              <a:latin typeface="MS PGothic"/>
              <a:cs typeface="MS PGothic"/>
            </a:endParaRPr>
          </a:p>
          <a:p>
            <a:pPr marL="25400" marR="1677670">
              <a:lnSpc>
                <a:spcPct val="101600"/>
              </a:lnSpc>
              <a:tabLst>
                <a:tab pos="1264285" algn="l"/>
              </a:tabLst>
            </a:pPr>
            <a:r>
              <a:rPr sz="950" b="1" spc="130" dirty="0">
                <a:solidFill>
                  <a:srgbClr val="FFFFFF"/>
                </a:solidFill>
                <a:latin typeface="MS PGothic"/>
                <a:cs typeface="MS PGothic"/>
              </a:rPr>
              <a:t>(</a:t>
            </a:r>
            <a:r>
              <a:rPr sz="950" b="1" spc="130" dirty="0">
                <a:solidFill>
                  <a:srgbClr val="C8D7E6"/>
                </a:solidFill>
                <a:latin typeface="MS PGothic"/>
                <a:cs typeface="MS PGothic"/>
              </a:rPr>
              <a:t>1)</a:t>
            </a:r>
            <a:r>
              <a:rPr sz="950" b="1" spc="75" dirty="0">
                <a:solidFill>
                  <a:srgbClr val="FFFFFF"/>
                </a:solidFill>
                <a:latin typeface="MS PGothic"/>
                <a:cs typeface="MS PGothic"/>
              </a:rPr>
              <a:t>朝日大学歯学</a:t>
            </a:r>
            <a:r>
              <a:rPr sz="950" b="1" spc="-50" dirty="0">
                <a:solidFill>
                  <a:srgbClr val="FFFFFF"/>
                </a:solidFill>
                <a:latin typeface="MS PGothic"/>
                <a:cs typeface="MS PGothic"/>
              </a:rPr>
              <a:t>部</a:t>
            </a:r>
            <a:r>
              <a:rPr sz="950" b="1" dirty="0">
                <a:solidFill>
                  <a:srgbClr val="FFFFFF"/>
                </a:solidFill>
                <a:latin typeface="MS PGothic"/>
                <a:cs typeface="MS PGothic"/>
              </a:rPr>
              <a:t>	</a:t>
            </a:r>
            <a:r>
              <a:rPr sz="950" b="1" spc="75" dirty="0">
                <a:solidFill>
                  <a:srgbClr val="FFFFFF"/>
                </a:solidFill>
                <a:latin typeface="MS PGothic"/>
                <a:cs typeface="MS PGothic"/>
              </a:rPr>
              <a:t>摂食嚥</a:t>
            </a:r>
            <a:r>
              <a:rPr sz="950" b="1" dirty="0">
                <a:solidFill>
                  <a:srgbClr val="FFFFFF"/>
                </a:solidFill>
                <a:latin typeface="MS PGothic"/>
                <a:cs typeface="MS PGothic"/>
              </a:rPr>
              <a:t>下</a:t>
            </a:r>
            <a:r>
              <a:rPr sz="950" b="1" spc="170" dirty="0">
                <a:solidFill>
                  <a:srgbClr val="FFFFFF"/>
                </a:solidFill>
                <a:latin typeface="MS PGothic"/>
                <a:cs typeface="MS PGothic"/>
              </a:rPr>
              <a:t>リ</a:t>
            </a:r>
            <a:r>
              <a:rPr sz="950" b="1" spc="50" dirty="0">
                <a:solidFill>
                  <a:srgbClr val="FFFFFF"/>
                </a:solidFill>
                <a:latin typeface="MS PGothic"/>
                <a:cs typeface="MS PGothic"/>
              </a:rPr>
              <a:t>ハ</a:t>
            </a:r>
            <a:r>
              <a:rPr sz="950" b="1" spc="85" dirty="0">
                <a:solidFill>
                  <a:srgbClr val="FFFFFF"/>
                </a:solidFill>
                <a:latin typeface="MS PGothic"/>
                <a:cs typeface="MS PGothic"/>
              </a:rPr>
              <a:t>ビ</a:t>
            </a:r>
            <a:r>
              <a:rPr sz="950" b="1" spc="170" dirty="0">
                <a:solidFill>
                  <a:srgbClr val="FFFFFF"/>
                </a:solidFill>
                <a:latin typeface="MS PGothic"/>
                <a:cs typeface="MS PGothic"/>
              </a:rPr>
              <a:t>リ</a:t>
            </a:r>
            <a:r>
              <a:rPr sz="950" b="1" spc="140" dirty="0">
                <a:solidFill>
                  <a:srgbClr val="FFFFFF"/>
                </a:solidFill>
                <a:latin typeface="MS PGothic"/>
                <a:cs typeface="MS PGothic"/>
              </a:rPr>
              <a:t>テ</a:t>
            </a:r>
            <a:r>
              <a:rPr sz="950" b="1" spc="75" dirty="0">
                <a:solidFill>
                  <a:srgbClr val="FFFFFF"/>
                </a:solidFill>
                <a:latin typeface="MS PGothic"/>
                <a:cs typeface="MS PGothic"/>
              </a:rPr>
              <a:t>ー</a:t>
            </a:r>
            <a:r>
              <a:rPr sz="950" b="1" spc="-10" dirty="0">
                <a:solidFill>
                  <a:srgbClr val="FFFFFF"/>
                </a:solidFill>
                <a:latin typeface="MS PGothic"/>
                <a:cs typeface="MS PGothic"/>
              </a:rPr>
              <a:t>シ</a:t>
            </a:r>
            <a:r>
              <a:rPr sz="950" b="1" spc="254" dirty="0">
                <a:solidFill>
                  <a:srgbClr val="FFFFFF"/>
                </a:solidFill>
                <a:latin typeface="MS PGothic"/>
                <a:cs typeface="MS PGothic"/>
              </a:rPr>
              <a:t>ョ</a:t>
            </a:r>
            <a:r>
              <a:rPr sz="950" b="1" spc="155" dirty="0">
                <a:solidFill>
                  <a:srgbClr val="FFFFFF"/>
                </a:solidFill>
                <a:latin typeface="MS PGothic"/>
                <a:cs typeface="MS PGothic"/>
              </a:rPr>
              <a:t>ン</a:t>
            </a:r>
            <a:r>
              <a:rPr sz="950" b="1" spc="75" dirty="0">
                <a:solidFill>
                  <a:srgbClr val="FFFFFF"/>
                </a:solidFill>
                <a:latin typeface="MS PGothic"/>
                <a:cs typeface="MS PGothic"/>
              </a:rPr>
              <a:t>学分</a:t>
            </a:r>
            <a:r>
              <a:rPr sz="950" b="1" spc="25" dirty="0">
                <a:solidFill>
                  <a:srgbClr val="FFFFFF"/>
                </a:solidFill>
                <a:latin typeface="MS PGothic"/>
                <a:cs typeface="MS PGothic"/>
              </a:rPr>
              <a:t>野 </a:t>
            </a:r>
            <a:r>
              <a:rPr sz="950" b="1" spc="125" dirty="0">
                <a:solidFill>
                  <a:srgbClr val="FFFFFF"/>
                </a:solidFill>
                <a:latin typeface="MS PGothic"/>
                <a:cs typeface="MS PGothic"/>
              </a:rPr>
              <a:t>(</a:t>
            </a:r>
            <a:r>
              <a:rPr sz="950" b="1" spc="125" dirty="0">
                <a:solidFill>
                  <a:srgbClr val="C8D7E6"/>
                </a:solidFill>
                <a:latin typeface="MS PGothic"/>
                <a:cs typeface="MS PGothic"/>
              </a:rPr>
              <a:t>2)</a:t>
            </a:r>
            <a:r>
              <a:rPr sz="950" b="1" dirty="0">
                <a:solidFill>
                  <a:srgbClr val="FFFFFF"/>
                </a:solidFill>
                <a:latin typeface="MS PGothic"/>
                <a:cs typeface="MS PGothic"/>
              </a:rPr>
              <a:t>か</a:t>
            </a:r>
            <a:r>
              <a:rPr sz="950" b="1" spc="70" dirty="0">
                <a:solidFill>
                  <a:srgbClr val="FFFFFF"/>
                </a:solidFill>
                <a:latin typeface="MS PGothic"/>
                <a:cs typeface="MS PGothic"/>
              </a:rPr>
              <a:t>す</a:t>
            </a:r>
            <a:r>
              <a:rPr sz="950" b="1" spc="160" dirty="0">
                <a:solidFill>
                  <a:srgbClr val="FFFFFF"/>
                </a:solidFill>
                <a:latin typeface="MS PGothic"/>
                <a:cs typeface="MS PGothic"/>
              </a:rPr>
              <a:t>も</a:t>
            </a:r>
            <a:r>
              <a:rPr sz="950" b="1" spc="-35" dirty="0">
                <a:solidFill>
                  <a:srgbClr val="FFFFFF"/>
                </a:solidFill>
                <a:latin typeface="MS PGothic"/>
                <a:cs typeface="MS PGothic"/>
              </a:rPr>
              <a:t>り</a:t>
            </a:r>
            <a:r>
              <a:rPr sz="950" b="1" spc="295" dirty="0">
                <a:solidFill>
                  <a:srgbClr val="FFFFFF"/>
                </a:solidFill>
                <a:latin typeface="MS PGothic"/>
                <a:cs typeface="MS PGothic"/>
              </a:rPr>
              <a:t>・</a:t>
            </a:r>
            <a:r>
              <a:rPr sz="950" b="1" dirty="0">
                <a:solidFill>
                  <a:srgbClr val="FFFFFF"/>
                </a:solidFill>
                <a:latin typeface="MS PGothic"/>
                <a:cs typeface="MS PGothic"/>
              </a:rPr>
              <a:t>お</a:t>
            </a:r>
            <a:r>
              <a:rPr sz="950" b="1" spc="220" dirty="0">
                <a:solidFill>
                  <a:srgbClr val="FFFFFF"/>
                </a:solidFill>
                <a:latin typeface="MS PGothic"/>
                <a:cs typeface="MS PGothic"/>
              </a:rPr>
              <a:t>し</a:t>
            </a:r>
            <a:r>
              <a:rPr sz="950" b="1" spc="-35" dirty="0">
                <a:solidFill>
                  <a:srgbClr val="FFFFFF"/>
                </a:solidFill>
                <a:latin typeface="MS PGothic"/>
                <a:cs typeface="MS PGothic"/>
              </a:rPr>
              <a:t>む</a:t>
            </a:r>
            <a:r>
              <a:rPr sz="950" b="1" spc="210" dirty="0">
                <a:solidFill>
                  <a:srgbClr val="FFFFFF"/>
                </a:solidFill>
                <a:latin typeface="MS PGothic"/>
                <a:cs typeface="MS PGothic"/>
              </a:rPr>
              <a:t>ら</a:t>
            </a:r>
            <a:r>
              <a:rPr sz="950" b="1" spc="75" dirty="0">
                <a:solidFill>
                  <a:srgbClr val="FFFFFF"/>
                </a:solidFill>
                <a:latin typeface="MS PGothic"/>
                <a:cs typeface="MS PGothic"/>
              </a:rPr>
              <a:t>歯</a:t>
            </a:r>
            <a:r>
              <a:rPr sz="950" b="1" spc="-170" dirty="0">
                <a:solidFill>
                  <a:srgbClr val="FFFFFF"/>
                </a:solidFill>
                <a:latin typeface="MS PGothic"/>
                <a:cs typeface="MS PGothic"/>
              </a:rPr>
              <a:t>科</a:t>
            </a:r>
            <a:r>
              <a:rPr sz="950" b="1" spc="315" dirty="0">
                <a:solidFill>
                  <a:srgbClr val="FFFFFF"/>
                </a:solidFill>
                <a:latin typeface="MS PGothic"/>
                <a:cs typeface="MS PGothic"/>
              </a:rPr>
              <a:t>・</a:t>
            </a:r>
            <a:r>
              <a:rPr sz="950" b="1" spc="75" dirty="0">
                <a:solidFill>
                  <a:srgbClr val="FFFFFF"/>
                </a:solidFill>
                <a:latin typeface="MS PGothic"/>
                <a:cs typeface="MS PGothic"/>
              </a:rPr>
              <a:t>矯正歯</a:t>
            </a:r>
            <a:r>
              <a:rPr sz="950" b="1" spc="-170" dirty="0">
                <a:solidFill>
                  <a:srgbClr val="FFFFFF"/>
                </a:solidFill>
                <a:latin typeface="MS PGothic"/>
                <a:cs typeface="MS PGothic"/>
              </a:rPr>
              <a:t>科</a:t>
            </a:r>
            <a:r>
              <a:rPr sz="950" b="1" spc="315" dirty="0">
                <a:solidFill>
                  <a:srgbClr val="FFFFFF"/>
                </a:solidFill>
                <a:latin typeface="MS PGothic"/>
                <a:cs typeface="MS PGothic"/>
              </a:rPr>
              <a:t>・</a:t>
            </a:r>
            <a:r>
              <a:rPr sz="950" b="1" spc="75" dirty="0">
                <a:solidFill>
                  <a:srgbClr val="FFFFFF"/>
                </a:solidFill>
                <a:latin typeface="MS PGothic"/>
                <a:cs typeface="MS PGothic"/>
              </a:rPr>
              <a:t>口腔機</a:t>
            </a:r>
            <a:r>
              <a:rPr sz="950" b="1" dirty="0">
                <a:solidFill>
                  <a:srgbClr val="FFFFFF"/>
                </a:solidFill>
                <a:latin typeface="MS PGothic"/>
                <a:cs typeface="MS PGothic"/>
              </a:rPr>
              <a:t>能</a:t>
            </a:r>
            <a:r>
              <a:rPr sz="950" b="1" spc="125" dirty="0">
                <a:solidFill>
                  <a:srgbClr val="FFFFFF"/>
                </a:solidFill>
                <a:latin typeface="MS PGothic"/>
                <a:cs typeface="MS PGothic"/>
              </a:rPr>
              <a:t>ク</a:t>
            </a:r>
            <a:r>
              <a:rPr sz="950" b="1" spc="185" dirty="0">
                <a:solidFill>
                  <a:srgbClr val="FFFFFF"/>
                </a:solidFill>
                <a:latin typeface="MS PGothic"/>
                <a:cs typeface="MS PGothic"/>
              </a:rPr>
              <a:t>リ</a:t>
            </a:r>
            <a:r>
              <a:rPr sz="950" b="1" dirty="0">
                <a:solidFill>
                  <a:srgbClr val="FFFFFF"/>
                </a:solidFill>
                <a:latin typeface="MS PGothic"/>
                <a:cs typeface="MS PGothic"/>
              </a:rPr>
              <a:t>ニ</a:t>
            </a:r>
            <a:r>
              <a:rPr sz="950" b="1" spc="200" dirty="0">
                <a:solidFill>
                  <a:srgbClr val="FFFFFF"/>
                </a:solidFill>
                <a:latin typeface="MS PGothic"/>
                <a:cs typeface="MS PGothic"/>
              </a:rPr>
              <a:t>ッ</a:t>
            </a:r>
            <a:r>
              <a:rPr sz="950" b="1" spc="145" dirty="0">
                <a:solidFill>
                  <a:srgbClr val="FFFFFF"/>
                </a:solidFill>
                <a:latin typeface="MS PGothic"/>
                <a:cs typeface="MS PGothic"/>
              </a:rPr>
              <a:t>ク</a:t>
            </a:r>
            <a:endParaRPr sz="950" b="1" dirty="0">
              <a:latin typeface="MS PGothic"/>
              <a:cs typeface="MS PGothic"/>
            </a:endParaRPr>
          </a:p>
        </p:txBody>
      </p:sp>
      <p:sp>
        <p:nvSpPr>
          <p:cNvPr id="153" name="テキスト ボックス 152">
            <a:extLst>
              <a:ext uri="{FF2B5EF4-FFF2-40B4-BE49-F238E27FC236}">
                <a16:creationId xmlns:a16="http://schemas.microsoft.com/office/drawing/2014/main" id="{9AB53C0A-20CD-8299-FB17-322C1215D0A6}"/>
              </a:ext>
            </a:extLst>
          </p:cNvPr>
          <p:cNvSpPr txBox="1"/>
          <p:nvPr/>
        </p:nvSpPr>
        <p:spPr>
          <a:xfrm>
            <a:off x="3625610" y="5872781"/>
            <a:ext cx="319318" cy="253916"/>
          </a:xfrm>
          <a:prstGeom prst="rect">
            <a:avLst/>
          </a:prstGeom>
          <a:noFill/>
        </p:spPr>
        <p:txBody>
          <a:bodyPr wrap="none" rtlCol="0">
            <a:spAutoFit/>
          </a:bodyPr>
          <a:lstStyle/>
          <a:p>
            <a:r>
              <a:rPr kumimoji="1" lang="ja-JP" altLang="en-US" sz="1050" dirty="0">
                <a:solidFill>
                  <a:schemeClr val="bg1"/>
                </a:solidFill>
              </a:rPr>
              <a:t>１</a:t>
            </a:r>
          </a:p>
        </p:txBody>
      </p:sp>
      <p:sp>
        <p:nvSpPr>
          <p:cNvPr id="154" name="テキスト ボックス 153">
            <a:extLst>
              <a:ext uri="{FF2B5EF4-FFF2-40B4-BE49-F238E27FC236}">
                <a16:creationId xmlns:a16="http://schemas.microsoft.com/office/drawing/2014/main" id="{A330737A-C632-CBF0-000F-FA15514AD6B3}"/>
              </a:ext>
            </a:extLst>
          </p:cNvPr>
          <p:cNvSpPr txBox="1"/>
          <p:nvPr/>
        </p:nvSpPr>
        <p:spPr>
          <a:xfrm>
            <a:off x="3625215" y="6138038"/>
            <a:ext cx="319318" cy="253916"/>
          </a:xfrm>
          <a:prstGeom prst="rect">
            <a:avLst/>
          </a:prstGeom>
          <a:noFill/>
        </p:spPr>
        <p:txBody>
          <a:bodyPr wrap="none" rtlCol="0">
            <a:spAutoFit/>
          </a:bodyPr>
          <a:lstStyle/>
          <a:p>
            <a:r>
              <a:rPr kumimoji="1" lang="ja-JP" altLang="en-US" sz="1050" dirty="0">
                <a:solidFill>
                  <a:schemeClr val="bg1"/>
                </a:solidFill>
              </a:rPr>
              <a:t>２</a:t>
            </a:r>
          </a:p>
        </p:txBody>
      </p:sp>
      <p:sp>
        <p:nvSpPr>
          <p:cNvPr id="155" name="テキスト ボックス 154">
            <a:extLst>
              <a:ext uri="{FF2B5EF4-FFF2-40B4-BE49-F238E27FC236}">
                <a16:creationId xmlns:a16="http://schemas.microsoft.com/office/drawing/2014/main" id="{6980EB21-1148-1768-1FB4-0D4DBA8A4C01}"/>
              </a:ext>
            </a:extLst>
          </p:cNvPr>
          <p:cNvSpPr txBox="1"/>
          <p:nvPr/>
        </p:nvSpPr>
        <p:spPr>
          <a:xfrm>
            <a:off x="3625215" y="6406810"/>
            <a:ext cx="319318" cy="253916"/>
          </a:xfrm>
          <a:prstGeom prst="rect">
            <a:avLst/>
          </a:prstGeom>
          <a:noFill/>
        </p:spPr>
        <p:txBody>
          <a:bodyPr wrap="none" rtlCol="0">
            <a:spAutoFit/>
          </a:bodyPr>
          <a:lstStyle/>
          <a:p>
            <a:r>
              <a:rPr kumimoji="1" lang="ja-JP" altLang="en-US" sz="1050" dirty="0">
                <a:solidFill>
                  <a:schemeClr val="bg1"/>
                </a:solidFill>
              </a:rPr>
              <a:t>３</a:t>
            </a:r>
          </a:p>
        </p:txBody>
      </p:sp>
      <p:sp>
        <p:nvSpPr>
          <p:cNvPr id="156" name="テキスト ボックス 155">
            <a:extLst>
              <a:ext uri="{FF2B5EF4-FFF2-40B4-BE49-F238E27FC236}">
                <a16:creationId xmlns:a16="http://schemas.microsoft.com/office/drawing/2014/main" id="{9B532825-4375-CE7E-1224-7E6B37E416F4}"/>
              </a:ext>
            </a:extLst>
          </p:cNvPr>
          <p:cNvSpPr txBox="1"/>
          <p:nvPr/>
        </p:nvSpPr>
        <p:spPr>
          <a:xfrm>
            <a:off x="2351378" y="7263952"/>
            <a:ext cx="300082" cy="230832"/>
          </a:xfrm>
          <a:prstGeom prst="rect">
            <a:avLst/>
          </a:prstGeom>
          <a:noFill/>
        </p:spPr>
        <p:txBody>
          <a:bodyPr wrap="none" rtlCol="0">
            <a:spAutoFit/>
          </a:bodyPr>
          <a:lstStyle/>
          <a:p>
            <a:r>
              <a:rPr kumimoji="1" lang="ja-JP" altLang="en-US" sz="900" dirty="0">
                <a:solidFill>
                  <a:schemeClr val="bg1"/>
                </a:solidFill>
              </a:rPr>
              <a:t>１</a:t>
            </a:r>
          </a:p>
        </p:txBody>
      </p:sp>
      <p:sp>
        <p:nvSpPr>
          <p:cNvPr id="157" name="テキスト ボックス 156">
            <a:extLst>
              <a:ext uri="{FF2B5EF4-FFF2-40B4-BE49-F238E27FC236}">
                <a16:creationId xmlns:a16="http://schemas.microsoft.com/office/drawing/2014/main" id="{CB649BA9-00EF-1BCA-FA75-468E3718A31A}"/>
              </a:ext>
            </a:extLst>
          </p:cNvPr>
          <p:cNvSpPr txBox="1"/>
          <p:nvPr/>
        </p:nvSpPr>
        <p:spPr>
          <a:xfrm>
            <a:off x="2356455" y="7477490"/>
            <a:ext cx="300082" cy="230832"/>
          </a:xfrm>
          <a:prstGeom prst="rect">
            <a:avLst/>
          </a:prstGeom>
          <a:noFill/>
        </p:spPr>
        <p:txBody>
          <a:bodyPr wrap="none" rtlCol="0">
            <a:spAutoFit/>
          </a:bodyPr>
          <a:lstStyle/>
          <a:p>
            <a:r>
              <a:rPr kumimoji="1" lang="ja-JP" altLang="en-US" sz="900" dirty="0">
                <a:solidFill>
                  <a:schemeClr val="bg1"/>
                </a:solidFill>
              </a:rPr>
              <a:t>２</a:t>
            </a:r>
          </a:p>
        </p:txBody>
      </p:sp>
      <p:sp>
        <p:nvSpPr>
          <p:cNvPr id="163" name="object 123">
            <a:extLst>
              <a:ext uri="{FF2B5EF4-FFF2-40B4-BE49-F238E27FC236}">
                <a16:creationId xmlns:a16="http://schemas.microsoft.com/office/drawing/2014/main" id="{1377814B-0E83-9332-B443-2ED7D9443179}"/>
              </a:ext>
            </a:extLst>
          </p:cNvPr>
          <p:cNvSpPr txBox="1"/>
          <p:nvPr/>
        </p:nvSpPr>
        <p:spPr>
          <a:xfrm>
            <a:off x="757958" y="9210423"/>
            <a:ext cx="4573869" cy="232756"/>
          </a:xfrm>
          <a:prstGeom prst="rect">
            <a:avLst/>
          </a:prstGeom>
        </p:spPr>
        <p:txBody>
          <a:bodyPr vert="horz" wrap="square" lIns="0" tIns="17145" rIns="0" bIns="0" rtlCol="0">
            <a:spAutoFit/>
          </a:bodyPr>
          <a:lstStyle/>
          <a:p>
            <a:pPr marL="12700">
              <a:lnSpc>
                <a:spcPct val="100000"/>
              </a:lnSpc>
              <a:spcBef>
                <a:spcPts val="135"/>
              </a:spcBef>
              <a:tabLst>
                <a:tab pos="561340" algn="l"/>
              </a:tabLst>
            </a:pPr>
            <a:r>
              <a:rPr sz="1400" b="1" dirty="0">
                <a:solidFill>
                  <a:srgbClr val="0096D9"/>
                </a:solidFill>
                <a:latin typeface="Yu Gothic"/>
                <a:cs typeface="Yu Gothic"/>
              </a:rPr>
              <a:t>	</a:t>
            </a:r>
            <a:r>
              <a:rPr sz="1400" b="1" dirty="0">
                <a:solidFill>
                  <a:srgbClr val="231F20"/>
                </a:solidFill>
                <a:latin typeface="Yu Gothic"/>
                <a:cs typeface="Yu Gothic"/>
              </a:rPr>
              <a:t>総義歯患</a:t>
            </a:r>
            <a:r>
              <a:rPr sz="1400" b="1" spc="185" dirty="0">
                <a:solidFill>
                  <a:srgbClr val="231F20"/>
                </a:solidFill>
                <a:latin typeface="Yu Gothic"/>
                <a:cs typeface="Yu Gothic"/>
              </a:rPr>
              <a:t>者</a:t>
            </a:r>
            <a:r>
              <a:rPr lang="en-US" altLang="ja-JP" sz="1400" b="1" spc="-40" dirty="0">
                <a:solidFill>
                  <a:srgbClr val="007CC3"/>
                </a:solidFill>
                <a:latin typeface="Yu Gothic"/>
                <a:cs typeface="Yu Gothic"/>
              </a:rPr>
              <a:t>98</a:t>
            </a:r>
            <a:r>
              <a:rPr lang="ja-JP" altLang="en-US" sz="1400" b="1" spc="-40" dirty="0">
                <a:solidFill>
                  <a:srgbClr val="007CC3"/>
                </a:solidFill>
                <a:latin typeface="Yu Gothic"/>
                <a:cs typeface="Yu Gothic"/>
              </a:rPr>
              <a:t>名</a:t>
            </a:r>
            <a:r>
              <a:rPr lang="ja-JP" altLang="en-US" sz="1400" b="1" spc="-40" dirty="0">
                <a:solidFill>
                  <a:schemeClr val="tx1"/>
                </a:solidFill>
                <a:latin typeface="Yu Gothic"/>
                <a:cs typeface="Yu Gothic"/>
              </a:rPr>
              <a:t>を無作為に以下</a:t>
            </a:r>
            <a:r>
              <a:rPr lang="en-US" altLang="ja-JP" sz="1400" b="1" spc="-40" dirty="0">
                <a:solidFill>
                  <a:schemeClr val="tx1"/>
                </a:solidFill>
                <a:latin typeface="Yu Gothic"/>
                <a:cs typeface="Yu Gothic"/>
              </a:rPr>
              <a:t>2</a:t>
            </a:r>
            <a:r>
              <a:rPr lang="ja-JP" altLang="en-US" sz="1400" b="1" spc="-40" dirty="0">
                <a:solidFill>
                  <a:schemeClr val="tx1"/>
                </a:solidFill>
                <a:latin typeface="Yu Gothic"/>
                <a:cs typeface="Yu Gothic"/>
              </a:rPr>
              <a:t>群に振り分け</a:t>
            </a:r>
            <a:endParaRPr sz="1400" dirty="0">
              <a:solidFill>
                <a:schemeClr val="tx1"/>
              </a:solidFill>
              <a:latin typeface="Yu Gothic"/>
              <a:cs typeface="Yu Gothic"/>
            </a:endParaRPr>
          </a:p>
        </p:txBody>
      </p:sp>
      <p:sp>
        <p:nvSpPr>
          <p:cNvPr id="168" name="object 131">
            <a:extLst>
              <a:ext uri="{FF2B5EF4-FFF2-40B4-BE49-F238E27FC236}">
                <a16:creationId xmlns:a16="http://schemas.microsoft.com/office/drawing/2014/main" id="{322FABD2-932C-AF84-0A85-7F9591B68462}"/>
              </a:ext>
            </a:extLst>
          </p:cNvPr>
          <p:cNvSpPr txBox="1"/>
          <p:nvPr/>
        </p:nvSpPr>
        <p:spPr>
          <a:xfrm>
            <a:off x="556705" y="9640593"/>
            <a:ext cx="2843218" cy="616387"/>
          </a:xfrm>
          <a:prstGeom prst="rect">
            <a:avLst/>
          </a:prstGeom>
          <a:solidFill>
            <a:schemeClr val="accent1">
              <a:lumMod val="20000"/>
              <a:lumOff val="80000"/>
            </a:schemeClr>
          </a:solidFill>
        </p:spPr>
        <p:txBody>
          <a:bodyPr vert="horz" wrap="square" lIns="0" tIns="0" rIns="0" bIns="0" rtlCol="0">
            <a:spAutoFit/>
          </a:bodyPr>
          <a:lstStyle/>
          <a:p>
            <a:pPr marL="364490" marR="374650">
              <a:lnSpc>
                <a:spcPct val="113199"/>
              </a:lnSpc>
              <a:spcBef>
                <a:spcPts val="620"/>
              </a:spcBef>
            </a:pPr>
            <a:endParaRPr lang="en-US" sz="900" spc="-10" dirty="0">
              <a:solidFill>
                <a:srgbClr val="231F20"/>
              </a:solidFill>
              <a:latin typeface="Yu Gothic Light"/>
              <a:cs typeface="Yu Gothic Light"/>
            </a:endParaRPr>
          </a:p>
          <a:p>
            <a:pPr marL="364490" marR="374650">
              <a:lnSpc>
                <a:spcPct val="113199"/>
              </a:lnSpc>
              <a:spcBef>
                <a:spcPts val="620"/>
              </a:spcBef>
            </a:pPr>
            <a:endParaRPr lang="en-US" sz="900" spc="-10" dirty="0">
              <a:solidFill>
                <a:srgbClr val="231F20"/>
              </a:solidFill>
              <a:latin typeface="Yu Gothic Light"/>
              <a:cs typeface="Yu Gothic Light"/>
            </a:endParaRPr>
          </a:p>
          <a:p>
            <a:pPr marL="364490" marR="374650">
              <a:lnSpc>
                <a:spcPct val="113199"/>
              </a:lnSpc>
              <a:spcBef>
                <a:spcPts val="620"/>
              </a:spcBef>
            </a:pPr>
            <a:endParaRPr lang="en-US" sz="900" spc="-10" dirty="0">
              <a:solidFill>
                <a:srgbClr val="231F20"/>
              </a:solidFill>
              <a:latin typeface="Yu Gothic Light"/>
              <a:cs typeface="Yu Gothic Light"/>
            </a:endParaRPr>
          </a:p>
        </p:txBody>
      </p:sp>
      <p:sp>
        <p:nvSpPr>
          <p:cNvPr id="169" name="object 131">
            <a:extLst>
              <a:ext uri="{FF2B5EF4-FFF2-40B4-BE49-F238E27FC236}">
                <a16:creationId xmlns:a16="http://schemas.microsoft.com/office/drawing/2014/main" id="{2B6A2607-DB20-52B6-F4F2-2C18B61210FB}"/>
              </a:ext>
            </a:extLst>
          </p:cNvPr>
          <p:cNvSpPr txBox="1"/>
          <p:nvPr/>
        </p:nvSpPr>
        <p:spPr>
          <a:xfrm>
            <a:off x="556705" y="10289720"/>
            <a:ext cx="2843218" cy="616387"/>
          </a:xfrm>
          <a:prstGeom prst="rect">
            <a:avLst/>
          </a:prstGeom>
          <a:solidFill>
            <a:schemeClr val="accent1">
              <a:lumMod val="20000"/>
              <a:lumOff val="80000"/>
            </a:schemeClr>
          </a:solidFill>
        </p:spPr>
        <p:txBody>
          <a:bodyPr vert="horz" wrap="square" lIns="0" tIns="0" rIns="0" bIns="0" rtlCol="0">
            <a:spAutoFit/>
          </a:bodyPr>
          <a:lstStyle/>
          <a:p>
            <a:pPr marL="364490" marR="374650">
              <a:lnSpc>
                <a:spcPct val="113199"/>
              </a:lnSpc>
              <a:spcBef>
                <a:spcPts val="620"/>
              </a:spcBef>
            </a:pPr>
            <a:endParaRPr lang="en-US" sz="900" spc="-10" dirty="0">
              <a:solidFill>
                <a:srgbClr val="231F20"/>
              </a:solidFill>
              <a:latin typeface="Yu Gothic Light"/>
              <a:cs typeface="Yu Gothic Light"/>
            </a:endParaRPr>
          </a:p>
          <a:p>
            <a:pPr marL="364490" marR="374650">
              <a:lnSpc>
                <a:spcPct val="113199"/>
              </a:lnSpc>
              <a:spcBef>
                <a:spcPts val="620"/>
              </a:spcBef>
            </a:pPr>
            <a:endParaRPr lang="en-US" sz="900" spc="-10" dirty="0">
              <a:solidFill>
                <a:srgbClr val="231F20"/>
              </a:solidFill>
              <a:latin typeface="Yu Gothic Light"/>
              <a:cs typeface="Yu Gothic Light"/>
            </a:endParaRPr>
          </a:p>
          <a:p>
            <a:pPr marL="364490" marR="374650">
              <a:lnSpc>
                <a:spcPct val="113199"/>
              </a:lnSpc>
              <a:spcBef>
                <a:spcPts val="620"/>
              </a:spcBef>
            </a:pPr>
            <a:endParaRPr lang="en-US" sz="900" spc="-10" dirty="0">
              <a:solidFill>
                <a:srgbClr val="231F20"/>
              </a:solidFill>
              <a:latin typeface="Yu Gothic Light"/>
              <a:cs typeface="Yu Gothic Light"/>
            </a:endParaRPr>
          </a:p>
        </p:txBody>
      </p:sp>
      <p:sp>
        <p:nvSpPr>
          <p:cNvPr id="170" name="object 132">
            <a:extLst>
              <a:ext uri="{FF2B5EF4-FFF2-40B4-BE49-F238E27FC236}">
                <a16:creationId xmlns:a16="http://schemas.microsoft.com/office/drawing/2014/main" id="{5F7C9331-669D-ED18-466B-9A3263A01B72}"/>
              </a:ext>
            </a:extLst>
          </p:cNvPr>
          <p:cNvSpPr txBox="1"/>
          <p:nvPr/>
        </p:nvSpPr>
        <p:spPr>
          <a:xfrm>
            <a:off x="227021" y="9623206"/>
            <a:ext cx="3182379" cy="269534"/>
          </a:xfrm>
          <a:prstGeom prst="rect">
            <a:avLst/>
          </a:prstGeom>
        </p:spPr>
        <p:txBody>
          <a:bodyPr vert="horz" wrap="square" lIns="0" tIns="77470" rIns="0" bIns="0" rtlCol="0">
            <a:noAutofit/>
          </a:bodyPr>
          <a:lstStyle/>
          <a:p>
            <a:pPr marL="449580" algn="l">
              <a:lnSpc>
                <a:spcPct val="100000"/>
              </a:lnSpc>
              <a:spcBef>
                <a:spcPts val="610"/>
              </a:spcBef>
            </a:pPr>
            <a:r>
              <a:rPr lang="ja-JP" altLang="en-US" sz="1000" b="1" dirty="0">
                <a:solidFill>
                  <a:srgbClr val="007CC3"/>
                </a:solidFill>
                <a:latin typeface="Yu Gothic"/>
                <a:cs typeface="Yu Gothic"/>
              </a:rPr>
              <a:t>非</a:t>
            </a:r>
            <a:r>
              <a:rPr sz="1000" b="1" dirty="0" err="1">
                <a:solidFill>
                  <a:srgbClr val="007CC3"/>
                </a:solidFill>
                <a:latin typeface="Yu Gothic"/>
                <a:cs typeface="Yu Gothic"/>
              </a:rPr>
              <a:t>介入群</a:t>
            </a:r>
            <a:r>
              <a:rPr sz="1000" b="1" dirty="0">
                <a:solidFill>
                  <a:srgbClr val="007CC3"/>
                </a:solidFill>
                <a:latin typeface="Yu Gothic"/>
                <a:cs typeface="Yu Gothic"/>
              </a:rPr>
              <a:t>(</a:t>
            </a:r>
            <a:r>
              <a:rPr lang="en-US" altLang="ja-JP" sz="1000" b="1" dirty="0">
                <a:solidFill>
                  <a:srgbClr val="007CC3"/>
                </a:solidFill>
                <a:latin typeface="Yu Gothic"/>
                <a:cs typeface="Yu Gothic"/>
              </a:rPr>
              <a:t>49</a:t>
            </a:r>
            <a:r>
              <a:rPr sz="1000" b="1" spc="-40" dirty="0">
                <a:solidFill>
                  <a:srgbClr val="007CC3"/>
                </a:solidFill>
                <a:latin typeface="Yu Gothic"/>
                <a:cs typeface="Yu Gothic"/>
              </a:rPr>
              <a:t>名</a:t>
            </a:r>
            <a:r>
              <a:rPr lang="ja-JP" altLang="en-US" sz="1000" b="1" spc="-40" dirty="0">
                <a:solidFill>
                  <a:srgbClr val="007CC3"/>
                </a:solidFill>
                <a:latin typeface="Yu Gothic"/>
                <a:cs typeface="Yu Gothic"/>
              </a:rPr>
              <a:t>：男性</a:t>
            </a:r>
            <a:r>
              <a:rPr lang="en-US" altLang="ja-JP" sz="1000" b="1" spc="-40" dirty="0">
                <a:solidFill>
                  <a:srgbClr val="007CC3"/>
                </a:solidFill>
                <a:latin typeface="Yu Gothic"/>
                <a:cs typeface="Yu Gothic"/>
              </a:rPr>
              <a:t>30</a:t>
            </a:r>
            <a:r>
              <a:rPr lang="ja-JP" altLang="en-US" sz="1000" b="1" spc="-40" dirty="0">
                <a:solidFill>
                  <a:srgbClr val="007CC3"/>
                </a:solidFill>
                <a:latin typeface="Yu Gothic"/>
                <a:cs typeface="Yu Gothic"/>
              </a:rPr>
              <a:t>名，平均年齢</a:t>
            </a:r>
            <a:r>
              <a:rPr lang="en-US" altLang="ja-JP" sz="1000" b="1" spc="-40" dirty="0">
                <a:solidFill>
                  <a:srgbClr val="007CC3"/>
                </a:solidFill>
                <a:latin typeface="Yu Gothic"/>
                <a:cs typeface="Yu Gothic"/>
              </a:rPr>
              <a:t>73.4±20</a:t>
            </a:r>
            <a:r>
              <a:rPr lang="ja-JP" altLang="en-US" sz="1000" b="1" spc="-40" dirty="0">
                <a:solidFill>
                  <a:srgbClr val="007CC3"/>
                </a:solidFill>
                <a:latin typeface="Yu Gothic"/>
                <a:cs typeface="Yu Gothic"/>
              </a:rPr>
              <a:t>）</a:t>
            </a:r>
            <a:endParaRPr lang="en-US" sz="1000" b="1" spc="-50" dirty="0">
              <a:solidFill>
                <a:srgbClr val="007CC3"/>
              </a:solidFill>
              <a:latin typeface="Yu Gothic"/>
              <a:cs typeface="Yu Gothic"/>
            </a:endParaRPr>
          </a:p>
        </p:txBody>
      </p:sp>
      <p:sp>
        <p:nvSpPr>
          <p:cNvPr id="171" name="object 132">
            <a:extLst>
              <a:ext uri="{FF2B5EF4-FFF2-40B4-BE49-F238E27FC236}">
                <a16:creationId xmlns:a16="http://schemas.microsoft.com/office/drawing/2014/main" id="{7533DF52-382C-AECE-7BA0-6E1469886BEE}"/>
              </a:ext>
            </a:extLst>
          </p:cNvPr>
          <p:cNvSpPr txBox="1"/>
          <p:nvPr/>
        </p:nvSpPr>
        <p:spPr>
          <a:xfrm>
            <a:off x="227122" y="10288670"/>
            <a:ext cx="3208475" cy="187830"/>
          </a:xfrm>
          <a:prstGeom prst="rect">
            <a:avLst/>
          </a:prstGeom>
        </p:spPr>
        <p:txBody>
          <a:bodyPr vert="horz" wrap="square" lIns="0" tIns="77470" rIns="0" bIns="0" rtlCol="0">
            <a:noAutofit/>
          </a:bodyPr>
          <a:lstStyle/>
          <a:p>
            <a:pPr marL="449580" algn="l">
              <a:lnSpc>
                <a:spcPct val="100000"/>
              </a:lnSpc>
              <a:spcBef>
                <a:spcPts val="610"/>
              </a:spcBef>
            </a:pPr>
            <a:r>
              <a:rPr sz="1000" b="1" dirty="0" err="1">
                <a:solidFill>
                  <a:srgbClr val="007CC3"/>
                </a:solidFill>
                <a:latin typeface="Yu Gothic"/>
                <a:cs typeface="Yu Gothic"/>
              </a:rPr>
              <a:t>介入群</a:t>
            </a:r>
            <a:r>
              <a:rPr sz="1000" b="1" dirty="0">
                <a:solidFill>
                  <a:srgbClr val="007CC3"/>
                </a:solidFill>
                <a:latin typeface="Yu Gothic"/>
                <a:cs typeface="Yu Gothic"/>
              </a:rPr>
              <a:t>(</a:t>
            </a:r>
            <a:r>
              <a:rPr lang="en-US" altLang="ja-JP" sz="1000" b="1" dirty="0">
                <a:solidFill>
                  <a:srgbClr val="007CC3"/>
                </a:solidFill>
                <a:latin typeface="Yu Gothic"/>
                <a:cs typeface="Yu Gothic"/>
              </a:rPr>
              <a:t>49</a:t>
            </a:r>
            <a:r>
              <a:rPr sz="1000" b="1" spc="-40" dirty="0">
                <a:solidFill>
                  <a:srgbClr val="007CC3"/>
                </a:solidFill>
                <a:latin typeface="Yu Gothic"/>
                <a:cs typeface="Yu Gothic"/>
              </a:rPr>
              <a:t>名</a:t>
            </a:r>
            <a:r>
              <a:rPr lang="ja-JP" altLang="en-US" sz="1000" b="1" spc="-40" dirty="0">
                <a:solidFill>
                  <a:srgbClr val="007CC3"/>
                </a:solidFill>
                <a:latin typeface="Yu Gothic"/>
                <a:cs typeface="Yu Gothic"/>
              </a:rPr>
              <a:t>：男性</a:t>
            </a:r>
            <a:r>
              <a:rPr lang="en-US" altLang="ja-JP" sz="1000" b="1" spc="-40" dirty="0">
                <a:solidFill>
                  <a:srgbClr val="007CC3"/>
                </a:solidFill>
                <a:latin typeface="Yu Gothic"/>
                <a:cs typeface="Yu Gothic"/>
              </a:rPr>
              <a:t>24</a:t>
            </a:r>
            <a:r>
              <a:rPr lang="ja-JP" altLang="en-US" sz="1000" b="1" spc="-40" dirty="0">
                <a:solidFill>
                  <a:srgbClr val="007CC3"/>
                </a:solidFill>
                <a:latin typeface="Yu Gothic"/>
                <a:cs typeface="Yu Gothic"/>
              </a:rPr>
              <a:t>名，平均年齢</a:t>
            </a:r>
            <a:r>
              <a:rPr lang="en-US" altLang="ja-JP" sz="1000" b="1" spc="-40" dirty="0">
                <a:solidFill>
                  <a:srgbClr val="007CC3"/>
                </a:solidFill>
                <a:latin typeface="Yu Gothic"/>
                <a:cs typeface="Yu Gothic"/>
              </a:rPr>
              <a:t>70.3±20</a:t>
            </a:r>
            <a:r>
              <a:rPr lang="ja-JP" altLang="en-US" sz="1000" b="1" spc="-40" dirty="0">
                <a:solidFill>
                  <a:srgbClr val="007CC3"/>
                </a:solidFill>
                <a:latin typeface="Yu Gothic"/>
                <a:cs typeface="Yu Gothic"/>
              </a:rPr>
              <a:t>歳）</a:t>
            </a:r>
            <a:endParaRPr lang="en-US" sz="1000" b="1" spc="-50" dirty="0">
              <a:solidFill>
                <a:srgbClr val="007CC3"/>
              </a:solidFill>
              <a:latin typeface="Yu Gothic"/>
              <a:cs typeface="Yu Gothic"/>
            </a:endParaRPr>
          </a:p>
        </p:txBody>
      </p:sp>
      <p:sp>
        <p:nvSpPr>
          <p:cNvPr id="172" name="object 132">
            <a:extLst>
              <a:ext uri="{FF2B5EF4-FFF2-40B4-BE49-F238E27FC236}">
                <a16:creationId xmlns:a16="http://schemas.microsoft.com/office/drawing/2014/main" id="{7D847B7B-5B26-2282-C331-DE3F897C5077}"/>
              </a:ext>
            </a:extLst>
          </p:cNvPr>
          <p:cNvSpPr txBox="1"/>
          <p:nvPr/>
        </p:nvSpPr>
        <p:spPr>
          <a:xfrm>
            <a:off x="227021" y="9831552"/>
            <a:ext cx="3088978" cy="303727"/>
          </a:xfrm>
          <a:prstGeom prst="rect">
            <a:avLst/>
          </a:prstGeom>
        </p:spPr>
        <p:txBody>
          <a:bodyPr vert="horz" wrap="square" lIns="0" tIns="77470" rIns="0" bIns="0" rtlCol="0">
            <a:noAutofit/>
          </a:bodyPr>
          <a:lstStyle/>
          <a:p>
            <a:pPr marL="449580" algn="l">
              <a:lnSpc>
                <a:spcPct val="100000"/>
              </a:lnSpc>
              <a:spcBef>
                <a:spcPts val="610"/>
              </a:spcBef>
            </a:pPr>
            <a:r>
              <a:rPr lang="ja-JP" altLang="en-US" sz="800" b="1" dirty="0">
                <a:solidFill>
                  <a:schemeClr val="tx1"/>
                </a:solidFill>
                <a:latin typeface="Yu Gothic"/>
                <a:cs typeface="Yu Gothic"/>
              </a:rPr>
              <a:t>総義歯装着後、経過観察のみとした群　　          　　  （訓練や栄養指導の希望がなかった患者を含む）</a:t>
            </a:r>
            <a:endParaRPr lang="en-US" sz="800" b="1" spc="-50" dirty="0">
              <a:solidFill>
                <a:schemeClr val="tx1"/>
              </a:solidFill>
              <a:latin typeface="Yu Gothic"/>
              <a:cs typeface="Yu Gothic"/>
            </a:endParaRPr>
          </a:p>
        </p:txBody>
      </p:sp>
      <p:sp>
        <p:nvSpPr>
          <p:cNvPr id="173" name="object 132">
            <a:extLst>
              <a:ext uri="{FF2B5EF4-FFF2-40B4-BE49-F238E27FC236}">
                <a16:creationId xmlns:a16="http://schemas.microsoft.com/office/drawing/2014/main" id="{E85BF8C4-8DFE-7693-7F8E-33BF3687F81E}"/>
              </a:ext>
            </a:extLst>
          </p:cNvPr>
          <p:cNvSpPr txBox="1"/>
          <p:nvPr/>
        </p:nvSpPr>
        <p:spPr>
          <a:xfrm>
            <a:off x="227021" y="10463124"/>
            <a:ext cx="3088978" cy="303727"/>
          </a:xfrm>
          <a:prstGeom prst="rect">
            <a:avLst/>
          </a:prstGeom>
        </p:spPr>
        <p:txBody>
          <a:bodyPr vert="horz" wrap="square" lIns="0" tIns="77470" rIns="0" bIns="0" rtlCol="0">
            <a:noAutofit/>
          </a:bodyPr>
          <a:lstStyle/>
          <a:p>
            <a:pPr marL="449580" algn="l">
              <a:lnSpc>
                <a:spcPct val="100000"/>
              </a:lnSpc>
              <a:spcBef>
                <a:spcPts val="610"/>
              </a:spcBef>
            </a:pPr>
            <a:r>
              <a:rPr lang="ja-JP" altLang="en-US" sz="800" b="1" dirty="0">
                <a:solidFill>
                  <a:schemeClr val="tx1"/>
                </a:solidFill>
                <a:latin typeface="Yu Gothic"/>
                <a:cs typeface="Yu Gothic"/>
              </a:rPr>
              <a:t>総義歯装着後、口腔機能訓練を実施し、管理栄養士　　による「食べられるもの」に関するヒアリングおよ　　　　　び個別の栄養指導を</a:t>
            </a:r>
            <a:r>
              <a:rPr lang="en-US" altLang="ja-JP" sz="800" b="1" dirty="0">
                <a:solidFill>
                  <a:schemeClr val="tx1"/>
                </a:solidFill>
                <a:latin typeface="Yu Gothic"/>
                <a:cs typeface="Yu Gothic"/>
              </a:rPr>
              <a:t>6</a:t>
            </a:r>
            <a:r>
              <a:rPr lang="ja-JP" altLang="en-US" sz="800" b="1" dirty="0">
                <a:solidFill>
                  <a:schemeClr val="tx1"/>
                </a:solidFill>
                <a:latin typeface="Yu Gothic"/>
                <a:cs typeface="Yu Gothic"/>
              </a:rPr>
              <a:t>ヶ月実施した群</a:t>
            </a:r>
            <a:endParaRPr lang="en-US" sz="800" b="1" spc="-50" dirty="0">
              <a:solidFill>
                <a:schemeClr val="tx1"/>
              </a:solidFill>
              <a:latin typeface="Yu Gothic"/>
              <a:cs typeface="Yu Gothic"/>
            </a:endParaRPr>
          </a:p>
        </p:txBody>
      </p:sp>
      <p:sp>
        <p:nvSpPr>
          <p:cNvPr id="174" name="object 124">
            <a:extLst>
              <a:ext uri="{FF2B5EF4-FFF2-40B4-BE49-F238E27FC236}">
                <a16:creationId xmlns:a16="http://schemas.microsoft.com/office/drawing/2014/main" id="{E4F71E23-DD1F-7741-DB2E-5C004B903E44}"/>
              </a:ext>
            </a:extLst>
          </p:cNvPr>
          <p:cNvSpPr txBox="1"/>
          <p:nvPr/>
        </p:nvSpPr>
        <p:spPr>
          <a:xfrm>
            <a:off x="3594722" y="9590005"/>
            <a:ext cx="4239253" cy="1359283"/>
          </a:xfrm>
          <a:prstGeom prst="rect">
            <a:avLst/>
          </a:prstGeom>
        </p:spPr>
        <p:txBody>
          <a:bodyPr vert="horz" wrap="square" lIns="0" tIns="12065" rIns="0" bIns="0" rtlCol="0">
            <a:spAutoFit/>
          </a:bodyPr>
          <a:lstStyle/>
          <a:p>
            <a:pPr marL="15875" marR="62230" algn="just">
              <a:lnSpc>
                <a:spcPct val="113199"/>
              </a:lnSpc>
              <a:spcBef>
                <a:spcPts val="95"/>
              </a:spcBef>
            </a:pPr>
            <a:r>
              <a:rPr lang="ja-JP" altLang="en-US" sz="1050" b="1" spc="-50" dirty="0">
                <a:solidFill>
                  <a:srgbClr val="0096D9"/>
                </a:solidFill>
                <a:latin typeface="游ゴシック" panose="020B0400000000000000" pitchFamily="50" charset="-128"/>
                <a:ea typeface="游ゴシック" panose="020B0400000000000000" pitchFamily="50" charset="-128"/>
                <a:cs typeface="Yu Gothic"/>
              </a:rPr>
              <a:t>評価項目</a:t>
            </a:r>
            <a:endParaRPr lang="en-US" altLang="ja-JP" sz="1050" b="1" spc="-50" dirty="0">
              <a:solidFill>
                <a:srgbClr val="0096D9"/>
              </a:solidFill>
              <a:latin typeface="游ゴシック" panose="020B0400000000000000" pitchFamily="50" charset="-128"/>
              <a:ea typeface="游ゴシック" panose="020B0400000000000000" pitchFamily="50" charset="-128"/>
              <a:cs typeface="Yu Gothic"/>
            </a:endParaRPr>
          </a:p>
          <a:p>
            <a:pPr marL="15875" marR="62230" algn="just">
              <a:lnSpc>
                <a:spcPct val="113199"/>
              </a:lnSpc>
              <a:spcBef>
                <a:spcPts val="95"/>
              </a:spcBef>
            </a:pPr>
            <a:r>
              <a:rPr lang="en-US" altLang="ja-JP" sz="1050" b="1" dirty="0">
                <a:latin typeface="游ゴシック" panose="020B0400000000000000" pitchFamily="50" charset="-128"/>
                <a:ea typeface="游ゴシック" panose="020B0400000000000000" pitchFamily="50" charset="-128"/>
                <a:cs typeface="Yu Gothic Light"/>
              </a:rPr>
              <a:t>1</a:t>
            </a:r>
            <a:r>
              <a:rPr lang="ja-JP" altLang="en-US" sz="1050" b="1" dirty="0">
                <a:latin typeface="游ゴシック" panose="020B0400000000000000" pitchFamily="50" charset="-128"/>
                <a:ea typeface="游ゴシック" panose="020B0400000000000000" pitchFamily="50" charset="-128"/>
                <a:cs typeface="Yu Gothic Light"/>
              </a:rPr>
              <a:t>．介入前と</a:t>
            </a:r>
            <a:r>
              <a:rPr lang="en-US" altLang="ja-JP" sz="1050" b="1" dirty="0">
                <a:latin typeface="游ゴシック" panose="020B0400000000000000" pitchFamily="50" charset="-128"/>
                <a:ea typeface="游ゴシック" panose="020B0400000000000000" pitchFamily="50" charset="-128"/>
                <a:cs typeface="Yu Gothic Light"/>
              </a:rPr>
              <a:t>6</a:t>
            </a:r>
            <a:r>
              <a:rPr lang="ja-JP" altLang="en-US" sz="1050" b="1" dirty="0">
                <a:latin typeface="游ゴシック" panose="020B0400000000000000" pitchFamily="50" charset="-128"/>
                <a:ea typeface="游ゴシック" panose="020B0400000000000000" pitchFamily="50" charset="-128"/>
                <a:cs typeface="Yu Gothic Light"/>
              </a:rPr>
              <a:t>ヶ月後の以下項目を比較</a:t>
            </a:r>
            <a:endParaRPr lang="en-US" altLang="ja-JP" sz="1050" b="1" dirty="0">
              <a:latin typeface="游ゴシック" panose="020B0400000000000000" pitchFamily="50" charset="-128"/>
              <a:ea typeface="游ゴシック" panose="020B0400000000000000" pitchFamily="50" charset="-128"/>
              <a:cs typeface="Yu Gothic Light"/>
            </a:endParaRPr>
          </a:p>
          <a:p>
            <a:pPr marL="15875" marR="62230" algn="just">
              <a:lnSpc>
                <a:spcPct val="113199"/>
              </a:lnSpc>
              <a:spcBef>
                <a:spcPts val="95"/>
              </a:spcBef>
            </a:pPr>
            <a:r>
              <a:rPr lang="ja-JP" altLang="en-US" sz="1050" b="1" dirty="0">
                <a:latin typeface="游ゴシック" panose="020B0400000000000000" pitchFamily="50" charset="-128"/>
                <a:ea typeface="游ゴシック" panose="020B0400000000000000" pitchFamily="50" charset="-128"/>
                <a:cs typeface="Yu Gothic Light"/>
              </a:rPr>
              <a:t>　①口腔機能：舌圧、グルコセンサー</a:t>
            </a:r>
          </a:p>
          <a:p>
            <a:pPr marL="15875" marR="62230" algn="just">
              <a:lnSpc>
                <a:spcPct val="113199"/>
              </a:lnSpc>
              <a:spcBef>
                <a:spcPts val="95"/>
              </a:spcBef>
            </a:pPr>
            <a:r>
              <a:rPr lang="ja-JP" altLang="en-US" sz="1050" b="1" dirty="0">
                <a:latin typeface="游ゴシック" panose="020B0400000000000000" pitchFamily="50" charset="-128"/>
                <a:ea typeface="游ゴシック" panose="020B0400000000000000" pitchFamily="50" charset="-128"/>
                <a:cs typeface="Yu Gothic Light"/>
              </a:rPr>
              <a:t>　➁食の多様性（山本式咀嚼表最高点）</a:t>
            </a:r>
          </a:p>
          <a:p>
            <a:pPr marL="15875" marR="62230" algn="just">
              <a:lnSpc>
                <a:spcPct val="113199"/>
              </a:lnSpc>
              <a:spcBef>
                <a:spcPts val="95"/>
              </a:spcBef>
            </a:pPr>
            <a:r>
              <a:rPr lang="ja-JP" altLang="en-US" sz="1050" b="1" dirty="0">
                <a:latin typeface="游ゴシック" panose="020B0400000000000000" pitchFamily="50" charset="-128"/>
                <a:ea typeface="游ゴシック" panose="020B0400000000000000" pitchFamily="50" charset="-128"/>
                <a:cs typeface="Yu Gothic Light"/>
              </a:rPr>
              <a:t>　③</a:t>
            </a:r>
            <a:r>
              <a:rPr lang="en-US" altLang="ja-JP" sz="1050" b="1" dirty="0">
                <a:latin typeface="游ゴシック" panose="020B0400000000000000" pitchFamily="50" charset="-128"/>
                <a:ea typeface="游ゴシック" panose="020B0400000000000000" pitchFamily="50" charset="-128"/>
                <a:cs typeface="Yu Gothic Light"/>
              </a:rPr>
              <a:t>MNA-SF</a:t>
            </a:r>
          </a:p>
          <a:p>
            <a:pPr marL="15875" marR="62230" algn="just">
              <a:lnSpc>
                <a:spcPct val="113199"/>
              </a:lnSpc>
              <a:spcBef>
                <a:spcPts val="95"/>
              </a:spcBef>
            </a:pPr>
            <a:r>
              <a:rPr lang="en-US" altLang="ja-JP" sz="1050" b="1" dirty="0">
                <a:latin typeface="游ゴシック" panose="020B0400000000000000" pitchFamily="50" charset="-128"/>
                <a:ea typeface="游ゴシック" panose="020B0400000000000000" pitchFamily="50" charset="-128"/>
                <a:cs typeface="Yu Gothic Light"/>
              </a:rPr>
              <a:t>2</a:t>
            </a:r>
            <a:r>
              <a:rPr lang="ja-JP" altLang="en-US" sz="1050" b="1" dirty="0">
                <a:latin typeface="游ゴシック" panose="020B0400000000000000" pitchFamily="50" charset="-128"/>
                <a:ea typeface="游ゴシック" panose="020B0400000000000000" pitchFamily="50" charset="-128"/>
                <a:cs typeface="Yu Gothic Light"/>
              </a:rPr>
              <a:t>．介入群と非介入群の</a:t>
            </a:r>
            <a:r>
              <a:rPr lang="en-US" altLang="ja-JP" sz="1050" b="1" dirty="0">
                <a:latin typeface="游ゴシック" panose="020B0400000000000000" pitchFamily="50" charset="-128"/>
                <a:ea typeface="游ゴシック" panose="020B0400000000000000" pitchFamily="50" charset="-128"/>
                <a:cs typeface="Yu Gothic Light"/>
              </a:rPr>
              <a:t>2</a:t>
            </a:r>
            <a:r>
              <a:rPr lang="ja-JP" altLang="en-US" sz="1050" b="1" dirty="0">
                <a:latin typeface="游ゴシック" panose="020B0400000000000000" pitchFamily="50" charset="-128"/>
                <a:ea typeface="游ゴシック" panose="020B0400000000000000" pitchFamily="50" charset="-128"/>
                <a:cs typeface="Yu Gothic Light"/>
              </a:rPr>
              <a:t>群間で以下項目を比較</a:t>
            </a:r>
            <a:endParaRPr lang="en-US" altLang="ja-JP" sz="1050" b="1" dirty="0">
              <a:latin typeface="游ゴシック" panose="020B0400000000000000" pitchFamily="50" charset="-128"/>
              <a:ea typeface="游ゴシック" panose="020B0400000000000000" pitchFamily="50" charset="-128"/>
              <a:cs typeface="Yu Gothic Light"/>
            </a:endParaRPr>
          </a:p>
          <a:p>
            <a:pPr marL="15875" marR="62230" algn="just">
              <a:lnSpc>
                <a:spcPct val="113199"/>
              </a:lnSpc>
              <a:spcBef>
                <a:spcPts val="95"/>
              </a:spcBef>
            </a:pPr>
            <a:r>
              <a:rPr lang="ja-JP" altLang="en-US" sz="1050" b="1" dirty="0">
                <a:latin typeface="游ゴシック" panose="020B0400000000000000" pitchFamily="50" charset="-128"/>
                <a:ea typeface="游ゴシック" panose="020B0400000000000000" pitchFamily="50" charset="-128"/>
                <a:cs typeface="Yu Gothic Light"/>
              </a:rPr>
              <a:t>　①～③の介入前後の変化率：</a:t>
            </a:r>
            <a:r>
              <a:rPr lang="en-US" altLang="ja-JP" sz="1050" b="1" dirty="0">
                <a:latin typeface="游ゴシック" panose="020B0400000000000000" pitchFamily="50" charset="-128"/>
                <a:ea typeface="游ゴシック" panose="020B0400000000000000" pitchFamily="50" charset="-128"/>
                <a:cs typeface="Yu Gothic Light"/>
              </a:rPr>
              <a:t>((</a:t>
            </a:r>
            <a:r>
              <a:rPr lang="ja-JP" altLang="en-US" sz="1050" b="1" dirty="0">
                <a:latin typeface="游ゴシック" panose="020B0400000000000000" pitchFamily="50" charset="-128"/>
                <a:ea typeface="游ゴシック" panose="020B0400000000000000" pitchFamily="50" charset="-128"/>
                <a:cs typeface="Yu Gothic Light"/>
              </a:rPr>
              <a:t>介入後</a:t>
            </a:r>
            <a:r>
              <a:rPr lang="en-US" altLang="ja-JP" sz="1050" b="1" dirty="0">
                <a:latin typeface="游ゴシック" panose="020B0400000000000000" pitchFamily="50" charset="-128"/>
                <a:ea typeface="游ゴシック" panose="020B0400000000000000" pitchFamily="50" charset="-128"/>
                <a:cs typeface="Yu Gothic Light"/>
              </a:rPr>
              <a:t>-</a:t>
            </a:r>
            <a:r>
              <a:rPr lang="ja-JP" altLang="en-US" sz="1050" b="1" dirty="0">
                <a:latin typeface="游ゴシック" panose="020B0400000000000000" pitchFamily="50" charset="-128"/>
                <a:ea typeface="游ゴシック" panose="020B0400000000000000" pitchFamily="50" charset="-128"/>
                <a:cs typeface="Yu Gothic Light"/>
              </a:rPr>
              <a:t>介入前</a:t>
            </a:r>
            <a:r>
              <a:rPr lang="en-US" altLang="ja-JP" sz="1050" b="1" dirty="0">
                <a:latin typeface="游ゴシック" panose="020B0400000000000000" pitchFamily="50" charset="-128"/>
                <a:ea typeface="游ゴシック" panose="020B0400000000000000" pitchFamily="50" charset="-128"/>
                <a:cs typeface="Yu Gothic Light"/>
              </a:rPr>
              <a:t>)/</a:t>
            </a:r>
            <a:r>
              <a:rPr lang="ja-JP" altLang="en-US" sz="1050" b="1" dirty="0">
                <a:latin typeface="游ゴシック" panose="020B0400000000000000" pitchFamily="50" charset="-128"/>
                <a:ea typeface="游ゴシック" panose="020B0400000000000000" pitchFamily="50" charset="-128"/>
                <a:cs typeface="Yu Gothic Light"/>
              </a:rPr>
              <a:t>介入後</a:t>
            </a:r>
            <a:r>
              <a:rPr lang="en-US" altLang="ja-JP" sz="1050" b="1" dirty="0">
                <a:latin typeface="游ゴシック" panose="020B0400000000000000" pitchFamily="50" charset="-128"/>
                <a:ea typeface="游ゴシック" panose="020B0400000000000000" pitchFamily="50" charset="-128"/>
                <a:cs typeface="Yu Gothic Light"/>
              </a:rPr>
              <a:t>)×100</a:t>
            </a:r>
          </a:p>
        </p:txBody>
      </p:sp>
      <p:sp>
        <p:nvSpPr>
          <p:cNvPr id="175" name="object 124">
            <a:extLst>
              <a:ext uri="{FF2B5EF4-FFF2-40B4-BE49-F238E27FC236}">
                <a16:creationId xmlns:a16="http://schemas.microsoft.com/office/drawing/2014/main" id="{9EB6D679-7ECB-ADF8-48C5-43C51375A537}"/>
              </a:ext>
            </a:extLst>
          </p:cNvPr>
          <p:cNvSpPr txBox="1"/>
          <p:nvPr/>
        </p:nvSpPr>
        <p:spPr>
          <a:xfrm>
            <a:off x="6086100" y="9561958"/>
            <a:ext cx="1985197" cy="760144"/>
          </a:xfrm>
          <a:prstGeom prst="rect">
            <a:avLst/>
          </a:prstGeom>
        </p:spPr>
        <p:txBody>
          <a:bodyPr vert="horz" wrap="square" lIns="0" tIns="12065" rIns="0" bIns="0" rtlCol="0">
            <a:spAutoFit/>
          </a:bodyPr>
          <a:lstStyle/>
          <a:p>
            <a:pPr marL="15875" marR="62230" algn="l">
              <a:lnSpc>
                <a:spcPct val="113199"/>
              </a:lnSpc>
              <a:spcBef>
                <a:spcPts val="95"/>
              </a:spcBef>
            </a:pPr>
            <a:r>
              <a:rPr lang="ja-JP" altLang="en-US" sz="1050" b="1" spc="-50" dirty="0">
                <a:solidFill>
                  <a:srgbClr val="0096D9"/>
                </a:solidFill>
                <a:latin typeface="游ゴシック" panose="020B0400000000000000" pitchFamily="50" charset="-128"/>
                <a:ea typeface="游ゴシック" panose="020B0400000000000000" pitchFamily="50" charset="-128"/>
                <a:cs typeface="Yu Gothic"/>
              </a:rPr>
              <a:t>解析項目</a:t>
            </a:r>
            <a:endParaRPr lang="en-US" altLang="ja-JP" sz="1050" b="1" spc="-50" dirty="0">
              <a:solidFill>
                <a:srgbClr val="0096D9"/>
              </a:solidFill>
              <a:latin typeface="游ゴシック" panose="020B0400000000000000" pitchFamily="50" charset="-128"/>
              <a:ea typeface="游ゴシック" panose="020B0400000000000000" pitchFamily="50" charset="-128"/>
              <a:cs typeface="Yu Gothic"/>
            </a:endParaRPr>
          </a:p>
          <a:p>
            <a:pPr marL="15875" marR="62230" algn="l">
              <a:lnSpc>
                <a:spcPct val="113199"/>
              </a:lnSpc>
              <a:spcBef>
                <a:spcPts val="95"/>
              </a:spcBef>
            </a:pPr>
            <a:r>
              <a:rPr lang="en-US" altLang="ja-JP" sz="1050" b="1" dirty="0">
                <a:latin typeface="游ゴシック" panose="020B0400000000000000" pitchFamily="50" charset="-128"/>
                <a:ea typeface="游ゴシック" panose="020B0400000000000000" pitchFamily="50" charset="-128"/>
                <a:cs typeface="Yu Gothic Light"/>
              </a:rPr>
              <a:t>1</a:t>
            </a:r>
            <a:r>
              <a:rPr lang="ja-JP" altLang="en-US" sz="1050" b="1" dirty="0">
                <a:latin typeface="游ゴシック" panose="020B0400000000000000" pitchFamily="50" charset="-128"/>
                <a:ea typeface="游ゴシック" panose="020B0400000000000000" pitchFamily="50" charset="-128"/>
                <a:cs typeface="Yu Gothic Light"/>
              </a:rPr>
              <a:t>．ウィルコクソンの符号付き  順位和検定</a:t>
            </a:r>
            <a:endParaRPr lang="en-US" altLang="ja-JP" sz="1050" b="1" dirty="0">
              <a:latin typeface="游ゴシック" panose="020B0400000000000000" pitchFamily="50" charset="-128"/>
              <a:ea typeface="游ゴシック" panose="020B0400000000000000" pitchFamily="50" charset="-128"/>
              <a:cs typeface="Yu Gothic Light"/>
            </a:endParaRPr>
          </a:p>
          <a:p>
            <a:pPr marL="15875" marR="62230" algn="l">
              <a:lnSpc>
                <a:spcPct val="113199"/>
              </a:lnSpc>
              <a:spcBef>
                <a:spcPts val="95"/>
              </a:spcBef>
            </a:pPr>
            <a:r>
              <a:rPr lang="en-US" altLang="ja-JP" sz="1050" b="1" dirty="0">
                <a:latin typeface="游ゴシック" panose="020B0400000000000000" pitchFamily="50" charset="-128"/>
                <a:ea typeface="游ゴシック" panose="020B0400000000000000" pitchFamily="50" charset="-128"/>
                <a:cs typeface="Yu Gothic Light"/>
              </a:rPr>
              <a:t>2</a:t>
            </a:r>
            <a:r>
              <a:rPr lang="ja-JP" altLang="en-US" sz="1050" b="1" dirty="0">
                <a:latin typeface="游ゴシック" panose="020B0400000000000000" pitchFamily="50" charset="-128"/>
                <a:ea typeface="游ゴシック" panose="020B0400000000000000" pitchFamily="50" charset="-128"/>
                <a:cs typeface="Yu Gothic Light"/>
              </a:rPr>
              <a:t>．</a:t>
            </a:r>
            <a:r>
              <a:rPr lang="en-US" altLang="ja-JP" sz="1050" b="1" dirty="0">
                <a:latin typeface="游ゴシック" panose="020B0400000000000000" pitchFamily="50" charset="-128"/>
                <a:ea typeface="游ゴシック" panose="020B0400000000000000" pitchFamily="50" charset="-128"/>
                <a:cs typeface="Yu Gothic Light"/>
              </a:rPr>
              <a:t>Mann-Whitney</a:t>
            </a:r>
            <a:r>
              <a:rPr lang="ja-JP" altLang="en-US" sz="1050" b="1" dirty="0">
                <a:latin typeface="游ゴシック" panose="020B0400000000000000" pitchFamily="50" charset="-128"/>
                <a:ea typeface="游ゴシック" panose="020B0400000000000000" pitchFamily="50" charset="-128"/>
                <a:cs typeface="Yu Gothic Light"/>
              </a:rPr>
              <a:t> </a:t>
            </a:r>
            <a:r>
              <a:rPr lang="en-US" altLang="ja-JP" sz="1050" b="1" dirty="0">
                <a:latin typeface="游ゴシック" panose="020B0400000000000000" pitchFamily="50" charset="-128"/>
                <a:ea typeface="游ゴシック" panose="020B0400000000000000" pitchFamily="50" charset="-128"/>
                <a:cs typeface="Yu Gothic Light"/>
              </a:rPr>
              <a:t>U</a:t>
            </a:r>
            <a:r>
              <a:rPr lang="ja-JP" altLang="en-US" sz="1050" b="1" dirty="0">
                <a:latin typeface="游ゴシック" panose="020B0400000000000000" pitchFamily="50" charset="-128"/>
                <a:ea typeface="游ゴシック" panose="020B0400000000000000" pitchFamily="50" charset="-128"/>
                <a:cs typeface="Yu Gothic Light"/>
              </a:rPr>
              <a:t>検定</a:t>
            </a:r>
            <a:endParaRPr lang="en-US" altLang="ja-JP" sz="1100" b="1" dirty="0">
              <a:latin typeface="游ゴシック" panose="020B0400000000000000" pitchFamily="50" charset="-128"/>
              <a:ea typeface="游ゴシック" panose="020B0400000000000000" pitchFamily="50" charset="-128"/>
              <a:cs typeface="Yu Gothic Light"/>
            </a:endParaRPr>
          </a:p>
        </p:txBody>
      </p:sp>
      <p:sp>
        <p:nvSpPr>
          <p:cNvPr id="176" name="テキスト ボックス 175">
            <a:extLst>
              <a:ext uri="{FF2B5EF4-FFF2-40B4-BE49-F238E27FC236}">
                <a16:creationId xmlns:a16="http://schemas.microsoft.com/office/drawing/2014/main" id="{04834B9B-31EB-B6DF-F0C9-A67312AFC788}"/>
              </a:ext>
            </a:extLst>
          </p:cNvPr>
          <p:cNvSpPr txBox="1"/>
          <p:nvPr/>
        </p:nvSpPr>
        <p:spPr>
          <a:xfrm>
            <a:off x="5748482" y="10918476"/>
            <a:ext cx="2726224" cy="246221"/>
          </a:xfrm>
          <a:prstGeom prst="rect">
            <a:avLst/>
          </a:prstGeom>
          <a:noFill/>
        </p:spPr>
        <p:txBody>
          <a:bodyPr wrap="square">
            <a:spAutoFit/>
          </a:bodyPr>
          <a:lstStyle/>
          <a:p>
            <a:r>
              <a:rPr lang="ja-JP" altLang="ja-JP" sz="1000" kern="0" dirty="0">
                <a:solidFill>
                  <a:srgbClr val="000000"/>
                </a:solidFill>
                <a:effectLst/>
                <a:latin typeface="游ゴシック" panose="020B0400000000000000" pitchFamily="50" charset="-128"/>
                <a:ea typeface="游ゴシック" panose="020B0400000000000000" pitchFamily="50" charset="-128"/>
                <a:cs typeface="ＭＳ Ｐゴシック" panose="020B0600070205080204" pitchFamily="50" charset="-128"/>
              </a:rPr>
              <a:t>（朝日大学倫理審査会承認番号</a:t>
            </a:r>
            <a:r>
              <a:rPr lang="en-US" altLang="ja-JP" sz="1000" kern="0" dirty="0">
                <a:solidFill>
                  <a:srgbClr val="000000"/>
                </a:solidFill>
                <a:effectLst/>
                <a:latin typeface="游ゴシック" panose="020B0400000000000000" pitchFamily="50" charset="-128"/>
                <a:ea typeface="游ゴシック" panose="020B0400000000000000" pitchFamily="50" charset="-128"/>
                <a:cs typeface="ＭＳ Ｐゴシック" panose="020B0600070205080204" pitchFamily="50" charset="-128"/>
              </a:rPr>
              <a:t>32036</a:t>
            </a:r>
            <a:r>
              <a:rPr lang="ja-JP" altLang="ja-JP" sz="1000" kern="0" dirty="0">
                <a:solidFill>
                  <a:srgbClr val="000000"/>
                </a:solidFill>
                <a:effectLst/>
                <a:latin typeface="游ゴシック" panose="020B0400000000000000" pitchFamily="50" charset="-128"/>
                <a:ea typeface="游ゴシック" panose="020B0400000000000000" pitchFamily="50" charset="-128"/>
                <a:cs typeface="ＭＳ Ｐゴシック" panose="020B0600070205080204" pitchFamily="50" charset="-128"/>
              </a:rPr>
              <a:t>）</a:t>
            </a:r>
            <a:endParaRPr lang="ja-JP" altLang="en-US" sz="1000" dirty="0">
              <a:latin typeface="游ゴシック" panose="020B0400000000000000" pitchFamily="50" charset="-128"/>
              <a:ea typeface="游ゴシック" panose="020B0400000000000000" pitchFamily="50" charset="-128"/>
            </a:endParaRPr>
          </a:p>
        </p:txBody>
      </p:sp>
      <mc:AlternateContent xmlns:mc="http://schemas.openxmlformats.org/markup-compatibility/2006" xmlns:cx1="http://schemas.microsoft.com/office/drawing/2015/9/8/chartex">
        <mc:Choice Requires="cx1">
          <p:graphicFrame>
            <p:nvGraphicFramePr>
              <p:cNvPr id="178" name="グラフ 177">
                <a:extLst>
                  <a:ext uri="{FF2B5EF4-FFF2-40B4-BE49-F238E27FC236}">
                    <a16:creationId xmlns:a16="http://schemas.microsoft.com/office/drawing/2014/main" id="{61066653-61AC-D377-E15A-D77873A74327}"/>
                  </a:ext>
                </a:extLst>
              </p:cNvPr>
              <p:cNvGraphicFramePr/>
              <p:nvPr>
                <p:extLst>
                  <p:ext uri="{D42A27DB-BD31-4B8C-83A1-F6EECF244321}">
                    <p14:modId xmlns:p14="http://schemas.microsoft.com/office/powerpoint/2010/main" val="2845933949"/>
                  </p:ext>
                </p:extLst>
              </p:nvPr>
            </p:nvGraphicFramePr>
            <p:xfrm>
              <a:off x="363630" y="11791367"/>
              <a:ext cx="1764000" cy="1332000"/>
            </p:xfrm>
            <a:graphic>
              <a:graphicData uri="http://schemas.microsoft.com/office/drawing/2014/chartex">
                <cx:chart xmlns:cx="http://schemas.microsoft.com/office/drawing/2014/chartex" xmlns:r="http://schemas.openxmlformats.org/officeDocument/2006/relationships" r:id="rId35"/>
              </a:graphicData>
            </a:graphic>
          </p:graphicFrame>
        </mc:Choice>
        <mc:Fallback xmlns="">
          <p:pic>
            <p:nvPicPr>
              <p:cNvPr id="178" name="グラフ 177">
                <a:extLst>
                  <a:ext uri="{FF2B5EF4-FFF2-40B4-BE49-F238E27FC236}">
                    <a16:creationId xmlns:a16="http://schemas.microsoft.com/office/drawing/2014/main" id="{61066653-61AC-D377-E15A-D77873A74327}"/>
                  </a:ext>
                </a:extLst>
              </p:cNvPr>
              <p:cNvPicPr>
                <a:picLocks noGrp="1" noRot="1" noChangeAspect="1" noMove="1" noResize="1" noEditPoints="1" noAdjustHandles="1" noChangeArrowheads="1" noChangeShapeType="1"/>
              </p:cNvPicPr>
              <p:nvPr/>
            </p:nvPicPr>
            <p:blipFill>
              <a:blip r:embed="rId36"/>
              <a:stretch>
                <a:fillRect/>
              </a:stretch>
            </p:blipFill>
            <p:spPr>
              <a:xfrm>
                <a:off x="363630" y="11791367"/>
                <a:ext cx="1764000" cy="1332000"/>
              </a:xfrm>
              <a:prstGeom prst="rect">
                <a:avLst/>
              </a:prstGeom>
            </p:spPr>
          </p:pic>
        </mc:Fallback>
      </mc:AlternateContent>
      <mc:AlternateContent xmlns:mc="http://schemas.openxmlformats.org/markup-compatibility/2006" xmlns:cx1="http://schemas.microsoft.com/office/drawing/2015/9/8/chartex">
        <mc:Choice Requires="cx1">
          <p:graphicFrame>
            <p:nvGraphicFramePr>
              <p:cNvPr id="179" name="グラフ 178">
                <a:extLst>
                  <a:ext uri="{FF2B5EF4-FFF2-40B4-BE49-F238E27FC236}">
                    <a16:creationId xmlns:a16="http://schemas.microsoft.com/office/drawing/2014/main" id="{38818B61-220C-FBE2-8AF3-1EA086132460}"/>
                  </a:ext>
                </a:extLst>
              </p:cNvPr>
              <p:cNvGraphicFramePr/>
              <p:nvPr>
                <p:extLst>
                  <p:ext uri="{D42A27DB-BD31-4B8C-83A1-F6EECF244321}">
                    <p14:modId xmlns:p14="http://schemas.microsoft.com/office/powerpoint/2010/main" val="3408681079"/>
                  </p:ext>
                </p:extLst>
              </p:nvPr>
            </p:nvGraphicFramePr>
            <p:xfrm>
              <a:off x="2345896" y="11806251"/>
              <a:ext cx="1764000" cy="1332000"/>
            </p:xfrm>
            <a:graphic>
              <a:graphicData uri="http://schemas.microsoft.com/office/drawing/2014/chartex">
                <cx:chart xmlns:cx="http://schemas.microsoft.com/office/drawing/2014/chartex" xmlns:r="http://schemas.openxmlformats.org/officeDocument/2006/relationships" r:id="rId37"/>
              </a:graphicData>
            </a:graphic>
          </p:graphicFrame>
        </mc:Choice>
        <mc:Fallback xmlns="">
          <p:pic>
            <p:nvPicPr>
              <p:cNvPr id="179" name="グラフ 178">
                <a:extLst>
                  <a:ext uri="{FF2B5EF4-FFF2-40B4-BE49-F238E27FC236}">
                    <a16:creationId xmlns:a16="http://schemas.microsoft.com/office/drawing/2014/main" id="{38818B61-220C-FBE2-8AF3-1EA086132460}"/>
                  </a:ext>
                </a:extLst>
              </p:cNvPr>
              <p:cNvPicPr>
                <a:picLocks noGrp="1" noRot="1" noChangeAspect="1" noMove="1" noResize="1" noEditPoints="1" noAdjustHandles="1" noChangeArrowheads="1" noChangeShapeType="1"/>
              </p:cNvPicPr>
              <p:nvPr/>
            </p:nvPicPr>
            <p:blipFill>
              <a:blip r:embed="rId38"/>
              <a:stretch>
                <a:fillRect/>
              </a:stretch>
            </p:blipFill>
            <p:spPr>
              <a:xfrm>
                <a:off x="2345896" y="11806251"/>
                <a:ext cx="1764000" cy="1332000"/>
              </a:xfrm>
              <a:prstGeom prst="rect">
                <a:avLst/>
              </a:prstGeom>
            </p:spPr>
          </p:pic>
        </mc:Fallback>
      </mc:AlternateContent>
      <mc:AlternateContent xmlns:mc="http://schemas.openxmlformats.org/markup-compatibility/2006" xmlns:cx1="http://schemas.microsoft.com/office/drawing/2015/9/8/chartex">
        <mc:Choice Requires="cx1">
          <p:graphicFrame>
            <p:nvGraphicFramePr>
              <p:cNvPr id="180" name="グラフ 179">
                <a:extLst>
                  <a:ext uri="{FF2B5EF4-FFF2-40B4-BE49-F238E27FC236}">
                    <a16:creationId xmlns:a16="http://schemas.microsoft.com/office/drawing/2014/main" id="{DAB78357-58CE-37AF-935C-22D9F5094295}"/>
                  </a:ext>
                </a:extLst>
              </p:cNvPr>
              <p:cNvGraphicFramePr/>
              <p:nvPr>
                <p:extLst>
                  <p:ext uri="{D42A27DB-BD31-4B8C-83A1-F6EECF244321}">
                    <p14:modId xmlns:p14="http://schemas.microsoft.com/office/powerpoint/2010/main" val="3054772627"/>
                  </p:ext>
                </p:extLst>
              </p:nvPr>
            </p:nvGraphicFramePr>
            <p:xfrm>
              <a:off x="4428908" y="11779449"/>
              <a:ext cx="1764000" cy="1332000"/>
            </p:xfrm>
            <a:graphic>
              <a:graphicData uri="http://schemas.microsoft.com/office/drawing/2014/chartex">
                <cx:chart xmlns:cx="http://schemas.microsoft.com/office/drawing/2014/chartex" xmlns:r="http://schemas.openxmlformats.org/officeDocument/2006/relationships" r:id="rId39"/>
              </a:graphicData>
            </a:graphic>
          </p:graphicFrame>
        </mc:Choice>
        <mc:Fallback xmlns="">
          <p:pic>
            <p:nvPicPr>
              <p:cNvPr id="180" name="グラフ 179">
                <a:extLst>
                  <a:ext uri="{FF2B5EF4-FFF2-40B4-BE49-F238E27FC236}">
                    <a16:creationId xmlns:a16="http://schemas.microsoft.com/office/drawing/2014/main" id="{DAB78357-58CE-37AF-935C-22D9F5094295}"/>
                  </a:ext>
                </a:extLst>
              </p:cNvPr>
              <p:cNvPicPr>
                <a:picLocks noGrp="1" noRot="1" noChangeAspect="1" noMove="1" noResize="1" noEditPoints="1" noAdjustHandles="1" noChangeArrowheads="1" noChangeShapeType="1"/>
              </p:cNvPicPr>
              <p:nvPr/>
            </p:nvPicPr>
            <p:blipFill>
              <a:blip r:embed="rId40"/>
              <a:stretch>
                <a:fillRect/>
              </a:stretch>
            </p:blipFill>
            <p:spPr>
              <a:xfrm>
                <a:off x="4428908" y="11779449"/>
                <a:ext cx="1764000" cy="1332000"/>
              </a:xfrm>
              <a:prstGeom prst="rect">
                <a:avLst/>
              </a:prstGeom>
            </p:spPr>
          </p:pic>
        </mc:Fallback>
      </mc:AlternateContent>
      <mc:AlternateContent xmlns:mc="http://schemas.openxmlformats.org/markup-compatibility/2006" xmlns:cx1="http://schemas.microsoft.com/office/drawing/2015/9/8/chartex">
        <mc:Choice Requires="cx1">
          <p:graphicFrame>
            <p:nvGraphicFramePr>
              <p:cNvPr id="181" name="グラフ 180">
                <a:extLst>
                  <a:ext uri="{FF2B5EF4-FFF2-40B4-BE49-F238E27FC236}">
                    <a16:creationId xmlns:a16="http://schemas.microsoft.com/office/drawing/2014/main" id="{60871173-EA60-F9C2-0155-45C1C481420C}"/>
                  </a:ext>
                </a:extLst>
              </p:cNvPr>
              <p:cNvGraphicFramePr/>
              <p:nvPr>
                <p:extLst>
                  <p:ext uri="{D42A27DB-BD31-4B8C-83A1-F6EECF244321}">
                    <p14:modId xmlns:p14="http://schemas.microsoft.com/office/powerpoint/2010/main" val="769477432"/>
                  </p:ext>
                </p:extLst>
              </p:nvPr>
            </p:nvGraphicFramePr>
            <p:xfrm>
              <a:off x="6336126" y="11792363"/>
              <a:ext cx="1764000" cy="1332000"/>
            </p:xfrm>
            <a:graphic>
              <a:graphicData uri="http://schemas.microsoft.com/office/drawing/2014/chartex">
                <cx:chart xmlns:cx="http://schemas.microsoft.com/office/drawing/2014/chartex" xmlns:r="http://schemas.openxmlformats.org/officeDocument/2006/relationships" r:id="rId41"/>
              </a:graphicData>
            </a:graphic>
          </p:graphicFrame>
        </mc:Choice>
        <mc:Fallback xmlns="">
          <p:pic>
            <p:nvPicPr>
              <p:cNvPr id="181" name="グラフ 180">
                <a:extLst>
                  <a:ext uri="{FF2B5EF4-FFF2-40B4-BE49-F238E27FC236}">
                    <a16:creationId xmlns:a16="http://schemas.microsoft.com/office/drawing/2014/main" id="{60871173-EA60-F9C2-0155-45C1C481420C}"/>
                  </a:ext>
                </a:extLst>
              </p:cNvPr>
              <p:cNvPicPr>
                <a:picLocks noGrp="1" noRot="1" noChangeAspect="1" noMove="1" noResize="1" noEditPoints="1" noAdjustHandles="1" noChangeArrowheads="1" noChangeShapeType="1"/>
              </p:cNvPicPr>
              <p:nvPr/>
            </p:nvPicPr>
            <p:blipFill>
              <a:blip r:embed="rId42"/>
              <a:stretch>
                <a:fillRect/>
              </a:stretch>
            </p:blipFill>
            <p:spPr>
              <a:xfrm>
                <a:off x="6336126" y="11792363"/>
                <a:ext cx="1764000" cy="1332000"/>
              </a:xfrm>
              <a:prstGeom prst="rect">
                <a:avLst/>
              </a:prstGeom>
            </p:spPr>
          </p:pic>
        </mc:Fallback>
      </mc:AlternateContent>
      <mc:AlternateContent xmlns:mc="http://schemas.openxmlformats.org/markup-compatibility/2006" xmlns:cx1="http://schemas.microsoft.com/office/drawing/2015/9/8/chartex">
        <mc:Choice Requires="cx1">
          <p:graphicFrame>
            <p:nvGraphicFramePr>
              <p:cNvPr id="183" name="グラフ 182">
                <a:extLst>
                  <a:ext uri="{FF2B5EF4-FFF2-40B4-BE49-F238E27FC236}">
                    <a16:creationId xmlns:a16="http://schemas.microsoft.com/office/drawing/2014/main" id="{A540C66E-C890-821A-A119-7BF78CD31299}"/>
                  </a:ext>
                </a:extLst>
              </p:cNvPr>
              <p:cNvGraphicFramePr/>
              <p:nvPr>
                <p:extLst>
                  <p:ext uri="{D42A27DB-BD31-4B8C-83A1-F6EECF244321}">
                    <p14:modId xmlns:p14="http://schemas.microsoft.com/office/powerpoint/2010/main" val="3774291750"/>
                  </p:ext>
                </p:extLst>
              </p:nvPr>
            </p:nvGraphicFramePr>
            <p:xfrm>
              <a:off x="822488" y="13067815"/>
              <a:ext cx="2789405" cy="1625669"/>
            </p:xfrm>
            <a:graphic>
              <a:graphicData uri="http://schemas.microsoft.com/office/drawing/2014/chartex">
                <cx:chart xmlns:cx="http://schemas.microsoft.com/office/drawing/2014/chartex" xmlns:r="http://schemas.openxmlformats.org/officeDocument/2006/relationships" r:id="rId43"/>
              </a:graphicData>
            </a:graphic>
          </p:graphicFrame>
        </mc:Choice>
        <mc:Fallback xmlns="">
          <p:pic>
            <p:nvPicPr>
              <p:cNvPr id="183" name="グラフ 182">
                <a:extLst>
                  <a:ext uri="{FF2B5EF4-FFF2-40B4-BE49-F238E27FC236}">
                    <a16:creationId xmlns:a16="http://schemas.microsoft.com/office/drawing/2014/main" id="{A540C66E-C890-821A-A119-7BF78CD31299}"/>
                  </a:ext>
                </a:extLst>
              </p:cNvPr>
              <p:cNvPicPr>
                <a:picLocks noGrp="1" noRot="1" noChangeAspect="1" noMove="1" noResize="1" noEditPoints="1" noAdjustHandles="1" noChangeArrowheads="1" noChangeShapeType="1"/>
              </p:cNvPicPr>
              <p:nvPr/>
            </p:nvPicPr>
            <p:blipFill>
              <a:blip r:embed="rId44"/>
              <a:stretch>
                <a:fillRect/>
              </a:stretch>
            </p:blipFill>
            <p:spPr>
              <a:xfrm>
                <a:off x="822488" y="13067815"/>
                <a:ext cx="2789405" cy="1625669"/>
              </a:xfrm>
              <a:prstGeom prst="rect">
                <a:avLst/>
              </a:prstGeom>
            </p:spPr>
          </p:pic>
        </mc:Fallback>
      </mc:AlternateContent>
      <p:sp>
        <p:nvSpPr>
          <p:cNvPr id="184" name="テキスト ボックス 183">
            <a:extLst>
              <a:ext uri="{FF2B5EF4-FFF2-40B4-BE49-F238E27FC236}">
                <a16:creationId xmlns:a16="http://schemas.microsoft.com/office/drawing/2014/main" id="{C073C12B-A777-C0CD-ABB2-AD3654218C83}"/>
              </a:ext>
            </a:extLst>
          </p:cNvPr>
          <p:cNvSpPr txBox="1"/>
          <p:nvPr/>
        </p:nvSpPr>
        <p:spPr>
          <a:xfrm>
            <a:off x="3826357" y="13215014"/>
            <a:ext cx="4084680" cy="1600438"/>
          </a:xfrm>
          <a:prstGeom prst="rect">
            <a:avLst/>
          </a:prstGeom>
          <a:noFill/>
        </p:spPr>
        <p:txBody>
          <a:bodyPr wrap="square">
            <a:spAutoFit/>
          </a:bodyPr>
          <a:lstStyle/>
          <a:p>
            <a:pPr algn="just">
              <a:buNone/>
            </a:pPr>
            <a:r>
              <a:rPr lang="ja-JP" altLang="ja-JP" sz="1400" kern="100" dirty="0">
                <a:effectLst/>
                <a:latin typeface="游ゴシック" panose="020B0400000000000000" pitchFamily="50" charset="-128"/>
                <a:ea typeface="游ゴシック" panose="020B0400000000000000" pitchFamily="50" charset="-128"/>
                <a:cs typeface="Times New Roman" panose="02020603050405020304" pitchFamily="18" charset="0"/>
              </a:rPr>
              <a:t>舌圧</a:t>
            </a:r>
            <a:r>
              <a:rPr lang="ja-JP" altLang="en-US" sz="1400" kern="100" dirty="0">
                <a:effectLst/>
                <a:latin typeface="游ゴシック" panose="020B0400000000000000" pitchFamily="50" charset="-128"/>
                <a:ea typeface="游ゴシック" panose="020B0400000000000000" pitchFamily="50" charset="-128"/>
                <a:cs typeface="Times New Roman" panose="02020603050405020304" pitchFamily="18" charset="0"/>
              </a:rPr>
              <a:t>、</a:t>
            </a:r>
            <a:r>
              <a:rPr lang="ja-JP" altLang="ja-JP" sz="1400" kern="100" dirty="0">
                <a:effectLst/>
                <a:latin typeface="游ゴシック" panose="020B0400000000000000" pitchFamily="50" charset="-128"/>
                <a:ea typeface="游ゴシック" panose="020B0400000000000000" pitchFamily="50" charset="-128"/>
                <a:cs typeface="Times New Roman" panose="02020603050405020304" pitchFamily="18" charset="0"/>
              </a:rPr>
              <a:t>咀嚼能力は両群で</a:t>
            </a:r>
            <a:r>
              <a:rPr lang="en-US" altLang="ja-JP" sz="1400" kern="100" dirty="0">
                <a:latin typeface="游ゴシック" panose="020B0400000000000000" pitchFamily="50" charset="-128"/>
                <a:ea typeface="游ゴシック" panose="020B0400000000000000" pitchFamily="50" charset="-128"/>
                <a:cs typeface="Times New Roman" panose="02020603050405020304" pitchFamily="18" charset="0"/>
              </a:rPr>
              <a:t>6</a:t>
            </a:r>
            <a:r>
              <a:rPr lang="ja-JP" altLang="ja-JP" sz="1400" kern="100" dirty="0">
                <a:effectLst/>
                <a:latin typeface="游ゴシック" panose="020B0400000000000000" pitchFamily="50" charset="-128"/>
                <a:ea typeface="游ゴシック" panose="020B0400000000000000" pitchFamily="50" charset="-128"/>
                <a:cs typeface="Times New Roman" panose="02020603050405020304" pitchFamily="18" charset="0"/>
              </a:rPr>
              <a:t>か月後に上昇していた</a:t>
            </a:r>
          </a:p>
          <a:p>
            <a:pPr algn="just"/>
            <a:r>
              <a:rPr lang="ja-JP" altLang="ja-JP" sz="1400" kern="100" dirty="0">
                <a:effectLst/>
                <a:latin typeface="游ゴシック" panose="020B0400000000000000" pitchFamily="50" charset="-128"/>
                <a:ea typeface="游ゴシック" panose="020B0400000000000000" pitchFamily="50" charset="-128"/>
                <a:cs typeface="Times New Roman" panose="02020603050405020304" pitchFamily="18" charset="0"/>
              </a:rPr>
              <a:t>一方</a:t>
            </a:r>
            <a:r>
              <a:rPr lang="ja-JP" altLang="en-US" sz="1400" kern="100" dirty="0">
                <a:effectLst/>
                <a:latin typeface="游ゴシック" panose="020B0400000000000000" pitchFamily="50" charset="-128"/>
                <a:ea typeface="游ゴシック" panose="020B0400000000000000" pitchFamily="50" charset="-128"/>
                <a:cs typeface="Times New Roman" panose="02020603050405020304" pitchFamily="18" charset="0"/>
              </a:rPr>
              <a:t>、</a:t>
            </a:r>
            <a:r>
              <a:rPr lang="ja-JP" altLang="ja-JP" sz="1400" b="1" kern="100" dirty="0">
                <a:solidFill>
                  <a:srgbClr val="FF0000"/>
                </a:solidFill>
                <a:effectLst/>
                <a:latin typeface="游ゴシック" panose="020B0400000000000000" pitchFamily="50" charset="-128"/>
                <a:ea typeface="游ゴシック" panose="020B0400000000000000" pitchFamily="50" charset="-128"/>
                <a:cs typeface="Times New Roman" panose="02020603050405020304" pitchFamily="18" charset="0"/>
              </a:rPr>
              <a:t>山本式と</a:t>
            </a:r>
            <a:r>
              <a:rPr lang="en-US" altLang="ja-JP" sz="1400" b="1" kern="100" dirty="0">
                <a:solidFill>
                  <a:srgbClr val="FF0000"/>
                </a:solidFill>
                <a:effectLst/>
                <a:latin typeface="游ゴシック" panose="020B0400000000000000" pitchFamily="50" charset="-128"/>
                <a:ea typeface="游ゴシック" panose="020B0400000000000000" pitchFamily="50" charset="-128"/>
                <a:cs typeface="Times New Roman" panose="02020603050405020304" pitchFamily="18" charset="0"/>
              </a:rPr>
              <a:t>MNA-SF</a:t>
            </a:r>
            <a:r>
              <a:rPr lang="ja-JP" altLang="ja-JP" sz="1400" b="1" kern="100" dirty="0">
                <a:solidFill>
                  <a:srgbClr val="FF0000"/>
                </a:solidFill>
                <a:effectLst/>
                <a:latin typeface="游ゴシック" panose="020B0400000000000000" pitchFamily="50" charset="-128"/>
                <a:ea typeface="游ゴシック" panose="020B0400000000000000" pitchFamily="50" charset="-128"/>
                <a:cs typeface="Times New Roman" panose="02020603050405020304" pitchFamily="18" charset="0"/>
              </a:rPr>
              <a:t>は介入群のみ</a:t>
            </a:r>
            <a:r>
              <a:rPr lang="en-US" altLang="ja-JP" sz="1400" b="1" kern="100" dirty="0">
                <a:solidFill>
                  <a:srgbClr val="FF0000"/>
                </a:solidFill>
                <a:latin typeface="游ゴシック" panose="020B0400000000000000" pitchFamily="50" charset="-128"/>
                <a:ea typeface="游ゴシック" panose="020B0400000000000000" pitchFamily="50" charset="-128"/>
                <a:cs typeface="Times New Roman" panose="02020603050405020304" pitchFamily="18" charset="0"/>
              </a:rPr>
              <a:t>6</a:t>
            </a:r>
            <a:r>
              <a:rPr lang="ja-JP" altLang="ja-JP" sz="1400" b="1" kern="100" dirty="0">
                <a:solidFill>
                  <a:srgbClr val="FF0000"/>
                </a:solidFill>
                <a:effectLst/>
                <a:latin typeface="游ゴシック" panose="020B0400000000000000" pitchFamily="50" charset="-128"/>
                <a:ea typeface="游ゴシック" panose="020B0400000000000000" pitchFamily="50" charset="-128"/>
                <a:cs typeface="Times New Roman" panose="02020603050405020304" pitchFamily="18" charset="0"/>
              </a:rPr>
              <a:t>か月後に</a:t>
            </a:r>
            <a:endParaRPr lang="en-US" altLang="ja-JP" sz="1400" b="1" kern="100" dirty="0">
              <a:solidFill>
                <a:srgbClr val="FF0000"/>
              </a:solidFill>
              <a:effectLst/>
              <a:latin typeface="游ゴシック" panose="020B0400000000000000" pitchFamily="50" charset="-128"/>
              <a:ea typeface="游ゴシック" panose="020B0400000000000000" pitchFamily="50" charset="-128"/>
              <a:cs typeface="Times New Roman" panose="02020603050405020304" pitchFamily="18" charset="0"/>
            </a:endParaRPr>
          </a:p>
          <a:p>
            <a:pPr algn="just"/>
            <a:r>
              <a:rPr lang="ja-JP" altLang="ja-JP" sz="1400" b="1" kern="100" dirty="0">
                <a:solidFill>
                  <a:srgbClr val="FF0000"/>
                </a:solidFill>
                <a:effectLst/>
                <a:latin typeface="游ゴシック" panose="020B0400000000000000" pitchFamily="50" charset="-128"/>
                <a:ea typeface="游ゴシック" panose="020B0400000000000000" pitchFamily="50" charset="-128"/>
                <a:cs typeface="Times New Roman" panose="02020603050405020304" pitchFamily="18" charset="0"/>
              </a:rPr>
              <a:t>上昇していた</a:t>
            </a:r>
            <a:endParaRPr lang="en-US" altLang="ja-JP" sz="1400" b="1" kern="100" dirty="0">
              <a:solidFill>
                <a:srgbClr val="FF0000"/>
              </a:solidFill>
              <a:effectLst/>
              <a:latin typeface="游ゴシック" panose="020B0400000000000000" pitchFamily="50" charset="-128"/>
              <a:ea typeface="游ゴシック" panose="020B0400000000000000" pitchFamily="50" charset="-128"/>
              <a:cs typeface="Times New Roman" panose="02020603050405020304" pitchFamily="18" charset="0"/>
            </a:endParaRPr>
          </a:p>
          <a:p>
            <a:pPr algn="just"/>
            <a:endParaRPr lang="en-US" altLang="ja-JP" sz="1400" b="1" kern="100" dirty="0">
              <a:solidFill>
                <a:srgbClr val="FF0000"/>
              </a:solidFill>
              <a:latin typeface="游ゴシック" panose="020B0400000000000000" pitchFamily="50" charset="-128"/>
              <a:ea typeface="游ゴシック" panose="020B0400000000000000" pitchFamily="50" charset="-128"/>
              <a:cs typeface="Times New Roman" panose="02020603050405020304" pitchFamily="18" charset="0"/>
            </a:endParaRPr>
          </a:p>
          <a:p>
            <a:pPr algn="just"/>
            <a:r>
              <a:rPr lang="ja-JP" altLang="en-US" sz="1400" kern="100" dirty="0">
                <a:solidFill>
                  <a:schemeClr val="tx1"/>
                </a:solidFill>
                <a:effectLst/>
                <a:latin typeface="游ゴシック" panose="020B0400000000000000" pitchFamily="50" charset="-128"/>
                <a:ea typeface="游ゴシック" panose="020B0400000000000000" pitchFamily="50" charset="-128"/>
                <a:cs typeface="Times New Roman" panose="02020603050405020304" pitchFamily="18" charset="0"/>
              </a:rPr>
              <a:t>介入前後の</a:t>
            </a:r>
            <a:r>
              <a:rPr lang="ja-JP" altLang="en-US" sz="1400" b="1" kern="100" dirty="0">
                <a:solidFill>
                  <a:srgbClr val="FF0000"/>
                </a:solidFill>
                <a:effectLst/>
                <a:latin typeface="游ゴシック" panose="020B0400000000000000" pitchFamily="50" charset="-128"/>
                <a:ea typeface="游ゴシック" panose="020B0400000000000000" pitchFamily="50" charset="-128"/>
                <a:cs typeface="Times New Roman" panose="02020603050405020304" pitchFamily="18" charset="0"/>
              </a:rPr>
              <a:t>変化率は全ての項目で</a:t>
            </a:r>
            <a:r>
              <a:rPr lang="ja-JP" altLang="en-US" sz="1400" b="1" kern="100" dirty="0">
                <a:solidFill>
                  <a:srgbClr val="FF0000"/>
                </a:solidFill>
                <a:latin typeface="游ゴシック" panose="020B0400000000000000" pitchFamily="50" charset="-128"/>
                <a:ea typeface="游ゴシック" panose="020B0400000000000000" pitchFamily="50" charset="-128"/>
                <a:cs typeface="Times New Roman" panose="02020603050405020304" pitchFamily="18" charset="0"/>
              </a:rPr>
              <a:t>非介入群と    比較して介入群で高かった</a:t>
            </a:r>
            <a:endParaRPr lang="ja-JP" altLang="ja-JP" sz="1400" b="1" kern="100" dirty="0">
              <a:solidFill>
                <a:srgbClr val="FF0000"/>
              </a:solidFill>
              <a:effectLst/>
              <a:latin typeface="游ゴシック" panose="020B0400000000000000" pitchFamily="50" charset="-128"/>
              <a:ea typeface="游ゴシック" panose="020B0400000000000000" pitchFamily="50" charset="-128"/>
              <a:cs typeface="Times New Roman" panose="02020603050405020304" pitchFamily="18" charset="0"/>
            </a:endParaRPr>
          </a:p>
          <a:p>
            <a:pPr algn="just"/>
            <a:endParaRPr lang="ja-JP" altLang="ja-JP" sz="1400" kern="100" dirty="0">
              <a:effectLst/>
              <a:latin typeface="游ゴシック" panose="020B0400000000000000" pitchFamily="50" charset="-128"/>
              <a:ea typeface="游ゴシック" panose="020B0400000000000000" pitchFamily="50" charset="-128"/>
              <a:cs typeface="Times New Roman" panose="02020603050405020304" pitchFamily="18" charset="0"/>
            </a:endParaRPr>
          </a:p>
        </p:txBody>
      </p:sp>
      <p:sp>
        <p:nvSpPr>
          <p:cNvPr id="82" name="テキスト ボックス 81">
            <a:extLst>
              <a:ext uri="{FF2B5EF4-FFF2-40B4-BE49-F238E27FC236}">
                <a16:creationId xmlns:a16="http://schemas.microsoft.com/office/drawing/2014/main" id="{5E56059B-09DE-B78E-BAD8-373AC1F7A6A6}"/>
              </a:ext>
            </a:extLst>
          </p:cNvPr>
          <p:cNvSpPr txBox="1"/>
          <p:nvPr/>
        </p:nvSpPr>
        <p:spPr>
          <a:xfrm>
            <a:off x="357999" y="15083203"/>
            <a:ext cx="2081094" cy="369332"/>
          </a:xfrm>
          <a:prstGeom prst="rect">
            <a:avLst/>
          </a:prstGeom>
          <a:noFill/>
        </p:spPr>
        <p:txBody>
          <a:bodyPr wrap="square" rtlCol="0">
            <a:spAutoFit/>
          </a:bodyPr>
          <a:lstStyle/>
          <a:p>
            <a:r>
              <a:rPr kumimoji="1" lang="ja-JP" altLang="en-US"/>
              <a:t>従来の歯科医療</a:t>
            </a:r>
          </a:p>
        </p:txBody>
      </p:sp>
      <p:sp>
        <p:nvSpPr>
          <p:cNvPr id="88" name="テキスト ボックス 87">
            <a:extLst>
              <a:ext uri="{FF2B5EF4-FFF2-40B4-BE49-F238E27FC236}">
                <a16:creationId xmlns:a16="http://schemas.microsoft.com/office/drawing/2014/main" id="{76DF29E9-506A-65DB-DCDE-114475C14137}"/>
              </a:ext>
            </a:extLst>
          </p:cNvPr>
          <p:cNvSpPr txBox="1"/>
          <p:nvPr/>
        </p:nvSpPr>
        <p:spPr>
          <a:xfrm>
            <a:off x="337190" y="16073869"/>
            <a:ext cx="3553191" cy="369332"/>
          </a:xfrm>
          <a:prstGeom prst="rect">
            <a:avLst/>
          </a:prstGeom>
          <a:noFill/>
        </p:spPr>
        <p:txBody>
          <a:bodyPr wrap="square" rtlCol="0">
            <a:spAutoFit/>
          </a:bodyPr>
          <a:lstStyle/>
          <a:p>
            <a:r>
              <a:rPr kumimoji="1" lang="ja-JP" altLang="en-US"/>
              <a:t>栄養と機能を考えた歯科治療</a:t>
            </a:r>
          </a:p>
        </p:txBody>
      </p:sp>
      <p:sp>
        <p:nvSpPr>
          <p:cNvPr id="89" name="テキスト ボックス 88">
            <a:extLst>
              <a:ext uri="{FF2B5EF4-FFF2-40B4-BE49-F238E27FC236}">
                <a16:creationId xmlns:a16="http://schemas.microsoft.com/office/drawing/2014/main" id="{1A89AB3A-6953-5816-2B22-C44AC20CF24D}"/>
              </a:ext>
            </a:extLst>
          </p:cNvPr>
          <p:cNvSpPr txBox="1"/>
          <p:nvPr/>
        </p:nvSpPr>
        <p:spPr>
          <a:xfrm>
            <a:off x="451062" y="19864083"/>
            <a:ext cx="2832827" cy="215444"/>
          </a:xfrm>
          <a:prstGeom prst="rect">
            <a:avLst/>
          </a:prstGeom>
          <a:noFill/>
        </p:spPr>
        <p:txBody>
          <a:bodyPr wrap="none" rtlCol="0">
            <a:spAutoFit/>
          </a:bodyPr>
          <a:lstStyle/>
          <a:p>
            <a:pPr algn="l" eaLnBrk="1" hangingPunct="1">
              <a:defRPr/>
            </a:pPr>
            <a:r>
              <a:rPr lang="ja-JP" altLang="en-US" sz="800" b="1">
                <a:solidFill>
                  <a:schemeClr val="tx1"/>
                </a:solidFill>
                <a:latin typeface="游ゴシック" panose="020B0400000000000000" pitchFamily="50" charset="-128"/>
                <a:ea typeface="游ゴシック" panose="020B0400000000000000" pitchFamily="50" charset="-128"/>
              </a:rPr>
              <a:t>日本老年歯科医学会　</a:t>
            </a:r>
            <a:r>
              <a:rPr lang="en-US" altLang="ja-JP" sz="800" b="1" dirty="0">
                <a:solidFill>
                  <a:schemeClr val="tx1"/>
                </a:solidFill>
                <a:latin typeface="游ゴシック" panose="020B0400000000000000" pitchFamily="50" charset="-128"/>
                <a:ea typeface="游ゴシック" panose="020B0400000000000000" pitchFamily="50" charset="-128"/>
              </a:rPr>
              <a:t>COI</a:t>
            </a:r>
            <a:r>
              <a:rPr lang="ja-JP" altLang="en-US" sz="800" b="1">
                <a:solidFill>
                  <a:schemeClr val="tx1"/>
                </a:solidFill>
                <a:latin typeface="游ゴシック" panose="020B0400000000000000" pitchFamily="50" charset="-128"/>
                <a:ea typeface="游ゴシック" panose="020B0400000000000000" pitchFamily="50" charset="-128"/>
              </a:rPr>
              <a:t>開示　筆頭発表者名：押村憲昭</a:t>
            </a:r>
            <a:endParaRPr lang="en-US" altLang="ja-JP" sz="800" b="1" dirty="0">
              <a:solidFill>
                <a:schemeClr val="tx1"/>
              </a:solidFill>
              <a:latin typeface="游ゴシック" panose="020B0400000000000000" pitchFamily="50" charset="-128"/>
              <a:ea typeface="游ゴシック" panose="020B0400000000000000" pitchFamily="50" charset="-128"/>
            </a:endParaRPr>
          </a:p>
        </p:txBody>
      </p:sp>
      <p:sp>
        <p:nvSpPr>
          <p:cNvPr id="90" name="テキスト ボックス 89">
            <a:extLst>
              <a:ext uri="{FF2B5EF4-FFF2-40B4-BE49-F238E27FC236}">
                <a16:creationId xmlns:a16="http://schemas.microsoft.com/office/drawing/2014/main" id="{6AC32256-57B7-CD29-54BB-8BE63FB105CC}"/>
              </a:ext>
            </a:extLst>
          </p:cNvPr>
          <p:cNvSpPr txBox="1"/>
          <p:nvPr/>
        </p:nvSpPr>
        <p:spPr>
          <a:xfrm>
            <a:off x="3724887" y="19704572"/>
            <a:ext cx="3877985" cy="373179"/>
          </a:xfrm>
          <a:prstGeom prst="rect">
            <a:avLst/>
          </a:prstGeom>
          <a:noFill/>
        </p:spPr>
        <p:txBody>
          <a:bodyPr wrap="none" rtlCol="0">
            <a:spAutoFit/>
          </a:bodyPr>
          <a:lstStyle/>
          <a:p>
            <a:pPr algn="ctr" eaLnBrk="1" hangingPunct="1">
              <a:lnSpc>
                <a:spcPts val="2640"/>
              </a:lnSpc>
              <a:buFontTx/>
              <a:buNone/>
            </a:pPr>
            <a:r>
              <a:rPr lang="ja-JP" altLang="en-US" sz="800" b="1">
                <a:latin typeface="メイリオ" panose="020B0604030504040204" pitchFamily="50" charset="-128"/>
                <a:ea typeface="メイリオ" panose="020B0604030504040204" pitchFamily="50" charset="-128"/>
              </a:rPr>
              <a:t>演題発表内容に関連し、発表者に開示すべき</a:t>
            </a:r>
            <a:r>
              <a:rPr lang="en-US" altLang="ja-JP" sz="800" b="1" dirty="0">
                <a:latin typeface="メイリオ" panose="020B0604030504040204" pitchFamily="50" charset="-128"/>
                <a:ea typeface="メイリオ" panose="020B0604030504040204" pitchFamily="50" charset="-128"/>
              </a:rPr>
              <a:t>COI</a:t>
            </a:r>
            <a:r>
              <a:rPr lang="ja-JP" altLang="en-US" sz="800" b="1">
                <a:latin typeface="メイリオ" panose="020B0604030504040204" pitchFamily="50" charset="-128"/>
                <a:ea typeface="メイリオ" panose="020B0604030504040204" pitchFamily="50" charset="-128"/>
              </a:rPr>
              <a:t>関係にある企業等はありません</a:t>
            </a:r>
            <a:endParaRPr lang="en-US" altLang="ja-JP" sz="800" b="1" dirty="0">
              <a:latin typeface="Arial" panose="020B0604020202020204" pitchFamily="34" charset="0"/>
              <a:ea typeface="ＭＳ Ｐゴシック" panose="020B0600070205080204" pitchFamily="50" charset="-128"/>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
  <TotalTime>59</TotalTime>
  <Words>910</Words>
  <Application>Microsoft Macintosh PowerPoint</Application>
  <PresentationFormat>ユーザー設定</PresentationFormat>
  <Paragraphs>117</Paragraphs>
  <Slides>1</Slides>
  <Notes>0</Notes>
  <HiddenSlides>0</HiddenSlides>
  <MMClips>0</MMClips>
  <ScaleCrop>false</ScaleCrop>
  <HeadingPairs>
    <vt:vector size="6" baseType="variant">
      <vt:variant>
        <vt:lpstr>使用されているフォント</vt:lpstr>
      </vt:variant>
      <vt:variant>
        <vt:i4>10</vt:i4>
      </vt:variant>
      <vt:variant>
        <vt:lpstr>テーマ</vt:lpstr>
      </vt:variant>
      <vt:variant>
        <vt:i4>1</vt:i4>
      </vt:variant>
      <vt:variant>
        <vt:lpstr>スライド タイトル</vt:lpstr>
      </vt:variant>
      <vt:variant>
        <vt:i4>1</vt:i4>
      </vt:variant>
    </vt:vector>
  </HeadingPairs>
  <TitlesOfParts>
    <vt:vector size="12" baseType="lpstr">
      <vt:lpstr>HGｺﾞｼｯｸE</vt:lpstr>
      <vt:lpstr>MS PGothic</vt:lpstr>
      <vt:lpstr>メイリオ</vt:lpstr>
      <vt:lpstr>Yu Gothic</vt:lpstr>
      <vt:lpstr>Yu Gothic</vt:lpstr>
      <vt:lpstr>Yu Gothic Light</vt:lpstr>
      <vt:lpstr>Aptos Narrow</vt:lpstr>
      <vt:lpstr>Arial</vt:lpstr>
      <vt:lpstr>Calibri</vt:lpstr>
      <vt:lpstr>Times New Roman</vt:lpstr>
      <vt:lpstr>Office Theme</vt:lpstr>
      <vt:lpstr>PowerPoint プレゼンテーション</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老年歯科 学会ポスター</dc:title>
  <dc:creator>user</dc:creator>
  <cp:lastModifiedBy>憲昭 押村</cp:lastModifiedBy>
  <cp:revision>3</cp:revision>
  <dcterms:created xsi:type="dcterms:W3CDTF">2025-06-23T22:13:40Z</dcterms:created>
  <dcterms:modified xsi:type="dcterms:W3CDTF">2025-06-25T10:12:32Z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2025-06-23T00:00:00Z</vt:filetime>
  </property>
  <property fmtid="{D5CDD505-2E9C-101B-9397-08002B2CF9AE}" pid="3" name="Creator">
    <vt:lpwstr>Adobe Illustrator 29.0 (Macintosh)</vt:lpwstr>
  </property>
  <property fmtid="{D5CDD505-2E9C-101B-9397-08002B2CF9AE}" pid="4" name="LastSaved">
    <vt:filetime>2025-06-23T00:00:00Z</vt:filetime>
  </property>
  <property fmtid="{D5CDD505-2E9C-101B-9397-08002B2CF9AE}" pid="5" name="Producer">
    <vt:lpwstr>Adobe PDF library 17.00</vt:lpwstr>
  </property>
</Properties>
</file>