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1603" y="-13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6858508" cy="9906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1450" y="2617136"/>
            <a:ext cx="3981650" cy="2189103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450" y="5197584"/>
            <a:ext cx="3981650" cy="1989940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49063" y="7301092"/>
            <a:ext cx="504957" cy="403578"/>
          </a:xfrm>
        </p:spPr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1451" y="7301092"/>
            <a:ext cx="3048645" cy="40357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988" y="7301092"/>
            <a:ext cx="310112" cy="403578"/>
          </a:xfrm>
        </p:spPr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14869" y="5014142"/>
            <a:ext cx="383481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576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58849" y="3403487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14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49" y="2370930"/>
            <a:ext cx="4946651" cy="2632520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8849" y="5394797"/>
            <a:ext cx="4946651" cy="157446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958850" y="5199122"/>
            <a:ext cx="494665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84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58849" y="3403487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322154"/>
            <a:ext cx="5099051" cy="18833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2650" y="3592576"/>
            <a:ext cx="2503170" cy="4979416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3864" y="3592576"/>
            <a:ext cx="2503170" cy="4979416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35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3840103"/>
            <a:ext cx="250317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651" y="4684713"/>
            <a:ext cx="2503170" cy="3909568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1374" y="3840103"/>
            <a:ext cx="250317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1374" y="4684713"/>
            <a:ext cx="2503170" cy="3909568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958849" y="340119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37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322154"/>
            <a:ext cx="5099051" cy="18833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49" y="340119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12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119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8" y="2005660"/>
            <a:ext cx="1902599" cy="19812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047" y="1418636"/>
            <a:ext cx="2891654" cy="7068728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8" y="4378205"/>
            <a:ext cx="1902599" cy="352213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958849" y="4206992"/>
            <a:ext cx="175019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946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2721091"/>
            <a:ext cx="2724152" cy="19812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02" y="1492014"/>
            <a:ext cx="2197097" cy="6921974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4702291"/>
            <a:ext cx="2724151" cy="264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8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6955599"/>
            <a:ext cx="5099051" cy="818622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9695" y="1492015"/>
            <a:ext cx="5318612" cy="485516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7774221"/>
            <a:ext cx="5099051" cy="71314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013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309928"/>
            <a:ext cx="5099051" cy="4474687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175962"/>
            <a:ext cx="5099052" cy="23114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49" y="5980287"/>
            <a:ext cx="495481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405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750" y="1418635"/>
            <a:ext cx="4800188" cy="342429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0150" y="4842933"/>
            <a:ext cx="4419599" cy="941681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7" y="6273801"/>
            <a:ext cx="5099054" cy="22135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37477" y="1307745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5128" y="4084701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58849" y="5980287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580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52" y="4779061"/>
            <a:ext cx="5099046" cy="212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6900661"/>
            <a:ext cx="5099048" cy="12428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451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062" y="1418635"/>
            <a:ext cx="4743876" cy="3240854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882651" y="5256784"/>
            <a:ext cx="5099048" cy="128117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542852"/>
            <a:ext cx="5099052" cy="1944511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58546" y="1295515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348" y="3766718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58849" y="495300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723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418634"/>
            <a:ext cx="5099051" cy="331423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882651" y="5151120"/>
            <a:ext cx="5099048" cy="130759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457245"/>
            <a:ext cx="5099051" cy="2030119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52" y="4953000"/>
            <a:ext cx="495481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426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49" y="3596863"/>
            <a:ext cx="5099052" cy="4890503"/>
          </a:xfrm>
        </p:spPr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50" y="3401190"/>
            <a:ext cx="495481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456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67500" y="1309929"/>
            <a:ext cx="1214198" cy="717743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51" y="1309929"/>
            <a:ext cx="3686632" cy="7177434"/>
          </a:xfrm>
        </p:spPr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84134" y="1309929"/>
            <a:ext cx="0" cy="7177434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51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6864350" cy="9906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649" y="1322154"/>
            <a:ext cx="5099051" cy="18833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3596862"/>
            <a:ext cx="5099052" cy="49761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67503" y="8609659"/>
            <a:ext cx="861212" cy="403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95B935D-0BDE-4CA4-A888-DDAD9F3D783F}" type="datetimeFigureOut">
              <a:rPr kumimoji="1" lang="ja-JP" altLang="en-US" smtClean="0"/>
              <a:t>2024/6/30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49" y="8609659"/>
            <a:ext cx="3828500" cy="403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85068" y="8609659"/>
            <a:ext cx="296633" cy="403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E68F28-7111-4419-894C-3448775AE2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038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</p:sldLayoutIdLst>
  <p:txStyles>
    <p:titleStyle>
      <a:lvl1pPr algn="ctr" defTabSz="342900" rtl="0" eaLnBrk="1" latinLnBrk="0" hangingPunct="1">
        <a:spcBef>
          <a:spcPct val="0"/>
        </a:spcBef>
        <a:buNone/>
        <a:defRPr kumimoji="1"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kumimoji="1"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469681" y="835486"/>
            <a:ext cx="5926416" cy="82019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84384" y="7481989"/>
            <a:ext cx="1484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お客様</a:t>
            </a:r>
            <a:r>
              <a:rPr lang="ja-JP" altLang="en-US" sz="20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の声</a:t>
            </a:r>
            <a:endParaRPr kumimoji="1" lang="ja-JP" altLang="en-US" sz="20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45598" y="5302711"/>
            <a:ext cx="285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「まるしぇりー」は、横浜中央卸売市場から、新鮮野菜を選りすぐってお届け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しております。</a:t>
            </a:r>
            <a:endParaRPr kumimoji="1"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514" y="6798977"/>
            <a:ext cx="1090466" cy="337996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04" y="4355944"/>
            <a:ext cx="1347777" cy="898428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836" y="4358762"/>
            <a:ext cx="1378548" cy="91894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99" y="857547"/>
            <a:ext cx="4375672" cy="2917300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58" y="4854334"/>
            <a:ext cx="1159760" cy="57988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" y="3176754"/>
            <a:ext cx="685577" cy="685577"/>
          </a:xfrm>
          <a:prstGeom prst="rect">
            <a:avLst/>
          </a:prstGeom>
        </p:spPr>
      </p:pic>
      <p:pic>
        <p:nvPicPr>
          <p:cNvPr id="1026" name="Picture 2" descr="お誕生日プレゼントイラスト｜無料イラスト・フリー素材なら「イラストAC」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865" y="3374791"/>
            <a:ext cx="723552" cy="68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1255291" y="85072"/>
            <a:ext cx="441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お客様</a:t>
            </a:r>
            <a:r>
              <a:rPr lang="ja-JP" altLang="en-US" sz="24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の疑問にお答えします！</a:t>
            </a:r>
            <a:endParaRPr kumimoji="1" lang="ja-JP" altLang="en-US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459751" y="3284957"/>
            <a:ext cx="20040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定期便の解約</a:t>
            </a:r>
            <a:endParaRPr lang="en-US" altLang="ja-JP" sz="20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定期便のしばり回数も解約条件もありません。定期便にお申込み頂いて、お気に召さない場合には２回目からの配達を解約（キャンセル）することができます。しかも、解約の申し入れを私共に届け出していただく必要はありません。ネット上から、ご自身で解約手続きができます。解約無料。</a:t>
            </a:r>
            <a:endParaRPr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219125" y="3274168"/>
            <a:ext cx="20083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定期便の特典</a:t>
            </a:r>
            <a:endParaRPr lang="en-US" altLang="ja-JP" sz="2000" dirty="0" smtClean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大変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お得な定期便割りがあります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endParaRPr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１０回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継続してお取りいただく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</a:t>
            </a:r>
            <a:endParaRPr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１１回目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は無料でお届けいたします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endParaRPr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大変、お得です！！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445074" y="4827455"/>
            <a:ext cx="198489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送料は無料です</a:t>
            </a:r>
            <a:endParaRPr lang="en-US" altLang="ja-JP" sz="2000" dirty="0" smtClean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野菜はまとまるとかなり重いものです。「まるしぇりー」の場合、平均７</a:t>
            </a:r>
            <a:r>
              <a:rPr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kg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の重さになります。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ご購入頂いている多くのお客様は、スーパーが近所になく買い物に不便。重い荷物を持って階段を上るのがきついと仰います。「まるしぇりー」は、玄関先までお届けしています。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208417" y="4397129"/>
            <a:ext cx="152851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横浜市中央卸売市場</a:t>
            </a:r>
            <a:endParaRPr kumimoji="1" lang="ja-JP" altLang="en-US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24" name="図 10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2" y="6467459"/>
            <a:ext cx="671012" cy="647834"/>
          </a:xfrm>
          <a:prstGeom prst="rect">
            <a:avLst/>
          </a:prstGeom>
        </p:spPr>
      </p:pic>
      <p:pic>
        <p:nvPicPr>
          <p:cNvPr id="1025" name="図 10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2" y="5398424"/>
            <a:ext cx="771000" cy="771000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1438115" y="6357161"/>
            <a:ext cx="198489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横浜</a:t>
            </a:r>
            <a:r>
              <a:rPr lang="ja-JP" altLang="en-US" sz="20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市内限定</a:t>
            </a:r>
            <a:endParaRPr lang="en-US" altLang="ja-JP" sz="2000" dirty="0" smtClean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「まるしぇりー」は全国にサービスを提供しておりません。輸送距離が短いほど環境にも優しく、鮮度もいいままにお届けすることができると考えています。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27" name="テキスト ボックス 1026"/>
          <p:cNvSpPr txBox="1"/>
          <p:nvPr/>
        </p:nvSpPr>
        <p:spPr>
          <a:xfrm>
            <a:off x="3811185" y="7157380"/>
            <a:ext cx="232297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エイトノット合同会社（まるしぇりー運営会社）</a:t>
            </a:r>
            <a:endParaRPr kumimoji="1" lang="en-US" altLang="ja-JP" sz="8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〒</a:t>
            </a:r>
            <a:r>
              <a:rPr lang="en-US" altLang="ja-JP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231-0062 </a:t>
            </a:r>
            <a:r>
              <a:rPr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横浜市中区桜木町</a:t>
            </a:r>
            <a:r>
              <a:rPr lang="en-US" altLang="ja-JP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1-101-1</a:t>
            </a:r>
          </a:p>
          <a:p>
            <a:r>
              <a:rPr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クロスゲート７階　電話：</a:t>
            </a:r>
            <a:r>
              <a:rPr lang="en-US" altLang="ja-JP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045-550-5570  </a:t>
            </a:r>
          </a:p>
          <a:p>
            <a:r>
              <a:rPr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法人登録番号：</a:t>
            </a:r>
            <a:r>
              <a:rPr lang="en-US" altLang="ja-JP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2020003022723</a:t>
            </a:r>
            <a:endParaRPr kumimoji="1" lang="ja-JP" altLang="en-US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125328" y="5816701"/>
            <a:ext cx="227869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市民</a:t>
            </a:r>
            <a:r>
              <a:rPr lang="ja-JP" altLang="en-US" sz="12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の皆様方に</a:t>
            </a:r>
            <a:endParaRPr lang="en-US" altLang="ja-JP" sz="1200" dirty="0" smtClean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20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選ばれています！</a:t>
            </a:r>
            <a:endParaRPr lang="en-US" altLang="ja-JP" sz="2000" dirty="0" smtClean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お陰様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r>
              <a:rPr lang="en-US" altLang="ja-JP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1,500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を越えるお客様にお届けしています。また、お客様からのクレームも１％未満です。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35" name="図 10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3232" y="5894768"/>
            <a:ext cx="621877" cy="769650"/>
          </a:xfrm>
          <a:prstGeom prst="rect">
            <a:avLst/>
          </a:prstGeom>
        </p:spPr>
      </p:pic>
      <p:sp>
        <p:nvSpPr>
          <p:cNvPr id="48" name="テキスト ボックス 47"/>
          <p:cNvSpPr txBox="1"/>
          <p:nvPr/>
        </p:nvSpPr>
        <p:spPr>
          <a:xfrm>
            <a:off x="755618" y="2547437"/>
            <a:ext cx="8567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イメージ図</a:t>
            </a:r>
            <a:endParaRPr kumimoji="1" lang="ja-JP" altLang="en-US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7" name="テキスト ボックス 1036"/>
          <p:cNvSpPr txBox="1"/>
          <p:nvPr/>
        </p:nvSpPr>
        <p:spPr>
          <a:xfrm>
            <a:off x="4773079" y="1802081"/>
            <a:ext cx="1587429" cy="12618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solidFill>
                  <a:srgbClr val="0070C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ある日のお届け野菜</a:t>
            </a:r>
            <a:endParaRPr kumimoji="1" lang="en-US" altLang="ja-JP" sz="1200" dirty="0" smtClean="0">
              <a:solidFill>
                <a:srgbClr val="0070C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キャベツ中玉、新ニンジン１袋（３本）、新ジャガイモ１袋（５～６個）、新玉</a:t>
            </a:r>
            <a:r>
              <a:rPr kumimoji="1" lang="ja-JP" altLang="en-US" sz="800" dirty="0" err="1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ねぎ</a:t>
            </a:r>
            <a:r>
              <a:rPr kumimoji="1"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１袋（３個）、キュウリ１袋（３本）、ミニトマト１パック、ピーマン１袋（５個）、カブ１束（３個）、大根中１本、小松菜、サラダほうれん草、モロヘイヤ、まいたけ、フリルレタス、ルッコラ</a:t>
            </a:r>
            <a:endParaRPr kumimoji="1" lang="ja-JP" altLang="en-US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38" name="図 10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02" y="7589477"/>
            <a:ext cx="1022811" cy="681874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933" y="903552"/>
            <a:ext cx="1402120" cy="934653"/>
          </a:xfrm>
          <a:prstGeom prst="rect">
            <a:avLst/>
          </a:prstGeom>
        </p:spPr>
      </p:pic>
      <p:sp>
        <p:nvSpPr>
          <p:cNvPr id="1039" name="テキスト ボックス 1038"/>
          <p:cNvSpPr txBox="1"/>
          <p:nvPr/>
        </p:nvSpPr>
        <p:spPr>
          <a:xfrm>
            <a:off x="1670413" y="7838804"/>
            <a:ext cx="4321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・他の通販会社も利用したことがあるが、ジャガイモ２個とか玉</a:t>
            </a:r>
            <a:r>
              <a:rPr lang="ja-JP" altLang="en-US" sz="900" dirty="0" err="1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ねぎ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１個などコスパが非常に悪いのでやめました。御社のサービスは、スーパーで買う量と同じなので、食べ盛りの子供がいるので助かります。（</a:t>
            </a:r>
            <a:r>
              <a:rPr lang="en-US" altLang="ja-JP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代女性）</a:t>
            </a:r>
            <a:endParaRPr kumimoji="1"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40" name="テキスト ボックス 1039"/>
          <p:cNvSpPr txBox="1"/>
          <p:nvPr/>
        </p:nvSpPr>
        <p:spPr>
          <a:xfrm>
            <a:off x="647602" y="8303340"/>
            <a:ext cx="52788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・最初は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怪しい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かな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？と思いました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が、しっかりした野菜が届いて感謝しています。（</a:t>
            </a:r>
            <a:r>
              <a:rPr lang="en-US" altLang="ja-JP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代男性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・神奈川県産の野菜が入っているのがいい。地元の応援団のつもりです（笑）（</a:t>
            </a:r>
            <a:r>
              <a:rPr lang="en-US" altLang="ja-JP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代女性）</a:t>
            </a:r>
            <a:endParaRPr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・横浜の市場から届くので鮮度がいい。自宅から市場が見えます（</a:t>
            </a:r>
            <a:r>
              <a:rPr lang="en-US" altLang="ja-JP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50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代女性）</a:t>
            </a:r>
            <a:endParaRPr lang="en-US" altLang="ja-JP" sz="9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食生活</a:t>
            </a:r>
            <a:r>
              <a:rPr lang="ja-JP" altLang="en-US" sz="9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に必要な「ド定番野菜」が届く。珍しい野菜は調理がわからないので丁度いい（３０代女性）</a:t>
            </a:r>
            <a:endParaRPr lang="en-US" altLang="ja-JP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sz="900" dirty="0"/>
          </a:p>
        </p:txBody>
      </p:sp>
      <p:sp>
        <p:nvSpPr>
          <p:cNvPr id="2" name="正方形/長方形 1"/>
          <p:cNvSpPr/>
          <p:nvPr/>
        </p:nvSpPr>
        <p:spPr>
          <a:xfrm>
            <a:off x="3484865" y="6816975"/>
            <a:ext cx="2832519" cy="971112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47602" y="884023"/>
            <a:ext cx="2910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すでに</a:t>
            </a:r>
            <a:r>
              <a:rPr lang="en-US" altLang="ja-JP" sz="1200" b="1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1500</a:t>
            </a:r>
            <a:r>
              <a:rPr lang="ja-JP" altLang="en-US" sz="1200" b="1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件以上の配送実績に加え、９８％のお客様が満足と回答。</a:t>
            </a:r>
            <a:endParaRPr lang="en-US" altLang="ja-JP" sz="1200" b="1" dirty="0" smtClean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800" dirty="0" smtClean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※2024</a:t>
            </a:r>
            <a:r>
              <a:rPr lang="ja-JP" altLang="en-US" sz="800" dirty="0" smtClean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年４月顧客</a:t>
            </a:r>
            <a:r>
              <a:rPr lang="ja-JP" altLang="en-US" sz="8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様満足度</a:t>
            </a:r>
            <a:r>
              <a:rPr lang="ja-JP" altLang="en-US" sz="800" dirty="0" smtClean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調査による</a:t>
            </a:r>
            <a:endParaRPr lang="ja-JP" altLang="en-US" sz="800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16142" y="2902497"/>
            <a:ext cx="1828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（イメージ写真）</a:t>
            </a:r>
            <a:endParaRPr kumimoji="1" lang="en-US" altLang="ja-JP" sz="8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実際</a:t>
            </a:r>
            <a:r>
              <a:rPr lang="ja-JP" altLang="en-US" sz="800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はもっとたくさん入っています。</a:t>
            </a:r>
            <a:endParaRPr lang="en-US" altLang="ja-JP" sz="800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244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148</TotalTime>
  <Words>545</Words>
  <Application>Microsoft Office PowerPoint</Application>
  <PresentationFormat>A4 210 x 297 mm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ＭＳ Ｐゴシック</vt:lpstr>
      <vt:lpstr>ＭＳ Ｐ明朝</vt:lpstr>
      <vt:lpstr>Arial</vt:lpstr>
      <vt:lpstr>Garamond</vt:lpstr>
      <vt:lpstr>オーガニック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Microsoft アカウント</cp:lastModifiedBy>
  <cp:revision>21</cp:revision>
  <dcterms:created xsi:type="dcterms:W3CDTF">2024-06-24T23:12:05Z</dcterms:created>
  <dcterms:modified xsi:type="dcterms:W3CDTF">2024-06-30T01:59:34Z</dcterms:modified>
</cp:coreProperties>
</file>