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357" r:id="rId2"/>
    <p:sldId id="358" r:id="rId3"/>
    <p:sldId id="361" r:id="rId4"/>
    <p:sldId id="362" r:id="rId5"/>
    <p:sldId id="359" r:id="rId6"/>
    <p:sldId id="360" r:id="rId7"/>
    <p:sldId id="363"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0000"/>
    <a:srgbClr val="FDEACF"/>
    <a:srgbClr val="FBFFC5"/>
    <a:srgbClr val="ED7D31"/>
    <a:srgbClr val="FFE285"/>
    <a:srgbClr val="E3130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35" autoAdjust="0"/>
    <p:restoredTop sz="93784" autoAdjust="0"/>
  </p:normalViewPr>
  <p:slideViewPr>
    <p:cSldViewPr snapToGrid="0">
      <p:cViewPr varScale="1">
        <p:scale>
          <a:sx n="67" d="100"/>
          <a:sy n="67" d="100"/>
        </p:scale>
        <p:origin x="64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EE338E-AA55-41E4-9B9A-F485EBD798F8}"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52116B-5CB3-4F0C-A01E-A46FA69A0C68}" type="slidenum">
              <a:rPr kumimoji="1" lang="ja-JP" altLang="en-US" smtClean="0"/>
              <a:t>‹#›</a:t>
            </a:fld>
            <a:endParaRPr kumimoji="1" lang="ja-JP" altLang="en-US"/>
          </a:p>
        </p:txBody>
      </p:sp>
    </p:spTree>
    <p:extLst>
      <p:ext uri="{BB962C8B-B14F-4D97-AF65-F5344CB8AC3E}">
        <p14:creationId xmlns:p14="http://schemas.microsoft.com/office/powerpoint/2010/main" val="59948958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1</a:t>
            </a:fld>
            <a:endParaRPr kumimoji="1" lang="ja-JP" altLang="en-US"/>
          </a:p>
        </p:txBody>
      </p:sp>
    </p:spTree>
    <p:extLst>
      <p:ext uri="{BB962C8B-B14F-4D97-AF65-F5344CB8AC3E}">
        <p14:creationId xmlns:p14="http://schemas.microsoft.com/office/powerpoint/2010/main" val="3377376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2</a:t>
            </a:fld>
            <a:endParaRPr kumimoji="1" lang="ja-JP" altLang="en-US"/>
          </a:p>
        </p:txBody>
      </p:sp>
    </p:spTree>
    <p:extLst>
      <p:ext uri="{BB962C8B-B14F-4D97-AF65-F5344CB8AC3E}">
        <p14:creationId xmlns:p14="http://schemas.microsoft.com/office/powerpoint/2010/main" val="1271971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3</a:t>
            </a:fld>
            <a:endParaRPr kumimoji="1" lang="ja-JP" altLang="en-US"/>
          </a:p>
        </p:txBody>
      </p:sp>
    </p:spTree>
    <p:extLst>
      <p:ext uri="{BB962C8B-B14F-4D97-AF65-F5344CB8AC3E}">
        <p14:creationId xmlns:p14="http://schemas.microsoft.com/office/powerpoint/2010/main" val="811080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4</a:t>
            </a:fld>
            <a:endParaRPr kumimoji="1" lang="ja-JP" altLang="en-US"/>
          </a:p>
        </p:txBody>
      </p:sp>
    </p:spTree>
    <p:extLst>
      <p:ext uri="{BB962C8B-B14F-4D97-AF65-F5344CB8AC3E}">
        <p14:creationId xmlns:p14="http://schemas.microsoft.com/office/powerpoint/2010/main" val="1424664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5</a:t>
            </a:fld>
            <a:endParaRPr kumimoji="1" lang="ja-JP" altLang="en-US"/>
          </a:p>
        </p:txBody>
      </p:sp>
    </p:spTree>
    <p:extLst>
      <p:ext uri="{BB962C8B-B14F-4D97-AF65-F5344CB8AC3E}">
        <p14:creationId xmlns:p14="http://schemas.microsoft.com/office/powerpoint/2010/main" val="22163294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6</a:t>
            </a:fld>
            <a:endParaRPr kumimoji="1" lang="ja-JP" altLang="en-US"/>
          </a:p>
        </p:txBody>
      </p:sp>
    </p:spTree>
    <p:extLst>
      <p:ext uri="{BB962C8B-B14F-4D97-AF65-F5344CB8AC3E}">
        <p14:creationId xmlns:p14="http://schemas.microsoft.com/office/powerpoint/2010/main" val="3256790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F952116B-5CB3-4F0C-A01E-A46FA69A0C68}" type="slidenum">
              <a:rPr kumimoji="1" lang="ja-JP" altLang="en-US" smtClean="0"/>
              <a:t>7</a:t>
            </a:fld>
            <a:endParaRPr kumimoji="1" lang="ja-JP" altLang="en-US"/>
          </a:p>
        </p:txBody>
      </p:sp>
    </p:spTree>
    <p:extLst>
      <p:ext uri="{BB962C8B-B14F-4D97-AF65-F5344CB8AC3E}">
        <p14:creationId xmlns:p14="http://schemas.microsoft.com/office/powerpoint/2010/main" val="316625957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表紙">
    <p:spTree>
      <p:nvGrpSpPr>
        <p:cNvPr id="1" name=""/>
        <p:cNvGrpSpPr/>
        <p:nvPr/>
      </p:nvGrpSpPr>
      <p:grpSpPr>
        <a:xfrm>
          <a:off x="0" y="0"/>
          <a:ext cx="0" cy="0"/>
          <a:chOff x="0" y="0"/>
          <a:chExt cx="0" cy="0"/>
        </a:xfrm>
      </p:grpSpPr>
      <p:pic>
        <p:nvPicPr>
          <p:cNvPr id="6" name="図 5" descr="壁に掛けられた看板&#10;&#10;自動的に生成された説明">
            <a:extLst>
              <a:ext uri="{FF2B5EF4-FFF2-40B4-BE49-F238E27FC236}">
                <a16:creationId xmlns:a16="http://schemas.microsoft.com/office/drawing/2014/main" id="{4C4273FA-2703-4F79-8DA2-B016FC5BBF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0682" y="-1"/>
            <a:ext cx="9906000" cy="6858001"/>
          </a:xfrm>
          <a:prstGeom prst="rect">
            <a:avLst/>
          </a:prstGeom>
        </p:spPr>
      </p:pic>
      <p:sp>
        <p:nvSpPr>
          <p:cNvPr id="7" name="正方形/長方形 29">
            <a:extLst>
              <a:ext uri="{FF2B5EF4-FFF2-40B4-BE49-F238E27FC236}">
                <a16:creationId xmlns:a16="http://schemas.microsoft.com/office/drawing/2014/main" id="{DFD15B8D-52ED-4935-A299-962F468918A8}"/>
              </a:ext>
            </a:extLst>
          </p:cNvPr>
          <p:cNvSpPr/>
          <p:nvPr userDrawn="1"/>
        </p:nvSpPr>
        <p:spPr>
          <a:xfrm>
            <a:off x="0" y="1"/>
            <a:ext cx="6048057" cy="6870879"/>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0 w 6271179"/>
              <a:gd name="connsiteY0" fmla="*/ 0 h 6858000"/>
              <a:gd name="connsiteX1" fmla="*/ 6096000 w 6271179"/>
              <a:gd name="connsiteY1" fmla="*/ 0 h 6858000"/>
              <a:gd name="connsiteX2" fmla="*/ 6096000 w 6271179"/>
              <a:gd name="connsiteY2" fmla="*/ 6858000 h 6858000"/>
              <a:gd name="connsiteX3" fmla="*/ 0 w 6271179"/>
              <a:gd name="connsiteY3" fmla="*/ 6858000 h 6858000"/>
              <a:gd name="connsiteX4" fmla="*/ 0 w 6271179"/>
              <a:gd name="connsiteY4" fmla="*/ 0 h 6858000"/>
              <a:gd name="connsiteX0" fmla="*/ 0 w 6096000"/>
              <a:gd name="connsiteY0" fmla="*/ 0 h 6870879"/>
              <a:gd name="connsiteX1" fmla="*/ 6096000 w 6096000"/>
              <a:gd name="connsiteY1" fmla="*/ 0 h 6870879"/>
              <a:gd name="connsiteX2" fmla="*/ 5748270 w 6096000"/>
              <a:gd name="connsiteY2" fmla="*/ 6870879 h 6870879"/>
              <a:gd name="connsiteX3" fmla="*/ 0 w 6096000"/>
              <a:gd name="connsiteY3" fmla="*/ 6858000 h 6870879"/>
              <a:gd name="connsiteX4" fmla="*/ 0 w 6096000"/>
              <a:gd name="connsiteY4" fmla="*/ 0 h 6870879"/>
              <a:gd name="connsiteX0" fmla="*/ 0 w 6140196"/>
              <a:gd name="connsiteY0" fmla="*/ 0 h 6870879"/>
              <a:gd name="connsiteX1" fmla="*/ 6096000 w 6140196"/>
              <a:gd name="connsiteY1" fmla="*/ 0 h 6870879"/>
              <a:gd name="connsiteX2" fmla="*/ 5748270 w 6140196"/>
              <a:gd name="connsiteY2" fmla="*/ 6870879 h 6870879"/>
              <a:gd name="connsiteX3" fmla="*/ 0 w 6140196"/>
              <a:gd name="connsiteY3" fmla="*/ 6858000 h 6870879"/>
              <a:gd name="connsiteX4" fmla="*/ 0 w 6140196"/>
              <a:gd name="connsiteY4" fmla="*/ 0 h 6870879"/>
              <a:gd name="connsiteX0" fmla="*/ 0 w 6117052"/>
              <a:gd name="connsiteY0" fmla="*/ 0 h 6870879"/>
              <a:gd name="connsiteX1" fmla="*/ 6096000 w 6117052"/>
              <a:gd name="connsiteY1" fmla="*/ 0 h 6870879"/>
              <a:gd name="connsiteX2" fmla="*/ 5748270 w 6117052"/>
              <a:gd name="connsiteY2" fmla="*/ 6870879 h 6870879"/>
              <a:gd name="connsiteX3" fmla="*/ 0 w 6117052"/>
              <a:gd name="connsiteY3" fmla="*/ 6858000 h 6870879"/>
              <a:gd name="connsiteX4" fmla="*/ 0 w 6117052"/>
              <a:gd name="connsiteY4" fmla="*/ 0 h 6870879"/>
              <a:gd name="connsiteX0" fmla="*/ 0 w 6144324"/>
              <a:gd name="connsiteY0" fmla="*/ 0 h 6870879"/>
              <a:gd name="connsiteX1" fmla="*/ 6096000 w 6144324"/>
              <a:gd name="connsiteY1" fmla="*/ 0 h 6870879"/>
              <a:gd name="connsiteX2" fmla="*/ 5748270 w 6144324"/>
              <a:gd name="connsiteY2" fmla="*/ 6870879 h 6870879"/>
              <a:gd name="connsiteX3" fmla="*/ 0 w 6144324"/>
              <a:gd name="connsiteY3" fmla="*/ 6858000 h 6870879"/>
              <a:gd name="connsiteX4" fmla="*/ 0 w 6144324"/>
              <a:gd name="connsiteY4" fmla="*/ 0 h 6870879"/>
              <a:gd name="connsiteX0" fmla="*/ 0 w 6144324"/>
              <a:gd name="connsiteY0" fmla="*/ 0 h 6870879"/>
              <a:gd name="connsiteX1" fmla="*/ 6096000 w 6144324"/>
              <a:gd name="connsiteY1" fmla="*/ 0 h 6870879"/>
              <a:gd name="connsiteX2" fmla="*/ 5748270 w 6144324"/>
              <a:gd name="connsiteY2" fmla="*/ 6870879 h 6870879"/>
              <a:gd name="connsiteX3" fmla="*/ 0 w 6144324"/>
              <a:gd name="connsiteY3" fmla="*/ 6858000 h 6870879"/>
              <a:gd name="connsiteX4" fmla="*/ 0 w 6144324"/>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 name="connsiteX0" fmla="*/ 0 w 6096000"/>
              <a:gd name="connsiteY0" fmla="*/ 0 h 6870879"/>
              <a:gd name="connsiteX1" fmla="*/ 6096000 w 6096000"/>
              <a:gd name="connsiteY1" fmla="*/ 0 h 6870879"/>
              <a:gd name="connsiteX2" fmla="*/ 5475670 w 6096000"/>
              <a:gd name="connsiteY2" fmla="*/ 6870879 h 6870879"/>
              <a:gd name="connsiteX3" fmla="*/ 0 w 6096000"/>
              <a:gd name="connsiteY3" fmla="*/ 6858000 h 6870879"/>
              <a:gd name="connsiteX4" fmla="*/ 0 w 6096000"/>
              <a:gd name="connsiteY4" fmla="*/ 0 h 68708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6000" h="6870879">
                <a:moveTo>
                  <a:pt x="0" y="0"/>
                </a:moveTo>
                <a:lnTo>
                  <a:pt x="6096000" y="0"/>
                </a:lnTo>
                <a:cubicBezTo>
                  <a:pt x="4487059" y="3123127"/>
                  <a:pt x="7191315" y="3812147"/>
                  <a:pt x="5475670" y="6870879"/>
                </a:cubicBezTo>
                <a:lnTo>
                  <a:pt x="0" y="6858000"/>
                </a:lnTo>
                <a:lnTo>
                  <a:pt x="0" y="0"/>
                </a:lnTo>
                <a:close/>
              </a:path>
            </a:pathLst>
          </a:custGeom>
          <a:gradFill flip="none" rotWithShape="1">
            <a:gsLst>
              <a:gs pos="0">
                <a:srgbClr val="057DC3"/>
              </a:gs>
              <a:gs pos="97000">
                <a:srgbClr val="000069">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solidFill>
                <a:schemeClr val="bg1"/>
              </a:solidFill>
            </a:endParaRPr>
          </a:p>
        </p:txBody>
      </p:sp>
      <p:grpSp>
        <p:nvGrpSpPr>
          <p:cNvPr id="8" name="グループ化 7">
            <a:extLst>
              <a:ext uri="{FF2B5EF4-FFF2-40B4-BE49-F238E27FC236}">
                <a16:creationId xmlns:a16="http://schemas.microsoft.com/office/drawing/2014/main" id="{1BF82DA3-6768-4A41-ACB5-BD8BF6F5EE65}"/>
              </a:ext>
            </a:extLst>
          </p:cNvPr>
          <p:cNvGrpSpPr/>
          <p:nvPr userDrawn="1"/>
        </p:nvGrpSpPr>
        <p:grpSpPr>
          <a:xfrm>
            <a:off x="4926371" y="5096823"/>
            <a:ext cx="1400382" cy="1400383"/>
            <a:chOff x="4767654" y="2728807"/>
            <a:chExt cx="1400383" cy="1400383"/>
          </a:xfrm>
        </p:grpSpPr>
        <p:sp>
          <p:nvSpPr>
            <p:cNvPr id="9" name="楕円 8">
              <a:extLst>
                <a:ext uri="{FF2B5EF4-FFF2-40B4-BE49-F238E27FC236}">
                  <a16:creationId xmlns:a16="http://schemas.microsoft.com/office/drawing/2014/main" id="{7290DB3B-B74C-4578-99FE-D0D5E821A720}"/>
                </a:ext>
              </a:extLst>
            </p:cNvPr>
            <p:cNvSpPr/>
            <p:nvPr/>
          </p:nvSpPr>
          <p:spPr>
            <a:xfrm>
              <a:off x="4767654" y="2728807"/>
              <a:ext cx="1400383" cy="1400383"/>
            </a:xfrm>
            <a:prstGeom prst="ellipse">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pic>
          <p:nvPicPr>
            <p:cNvPr id="10" name="図 9">
              <a:extLst>
                <a:ext uri="{FF2B5EF4-FFF2-40B4-BE49-F238E27FC236}">
                  <a16:creationId xmlns:a16="http://schemas.microsoft.com/office/drawing/2014/main" id="{F570657B-0743-4F47-B1DF-F4AD5E9081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18639" y="3168681"/>
              <a:ext cx="1098413" cy="520635"/>
            </a:xfrm>
            <a:prstGeom prst="rect">
              <a:avLst/>
            </a:prstGeom>
          </p:spPr>
        </p:pic>
      </p:grpSp>
      <p:cxnSp>
        <p:nvCxnSpPr>
          <p:cNvPr id="11" name="直線コネクタ 10">
            <a:extLst>
              <a:ext uri="{FF2B5EF4-FFF2-40B4-BE49-F238E27FC236}">
                <a16:creationId xmlns:a16="http://schemas.microsoft.com/office/drawing/2014/main" id="{D27C4AF8-ED64-4826-B5AE-988D6D3FE075}"/>
              </a:ext>
            </a:extLst>
          </p:cNvPr>
          <p:cNvCxnSpPr>
            <a:cxnSpLocks/>
          </p:cNvCxnSpPr>
          <p:nvPr userDrawn="1"/>
        </p:nvCxnSpPr>
        <p:spPr>
          <a:xfrm>
            <a:off x="375476" y="2034863"/>
            <a:ext cx="4716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図 11">
            <a:extLst>
              <a:ext uri="{FF2B5EF4-FFF2-40B4-BE49-F238E27FC236}">
                <a16:creationId xmlns:a16="http://schemas.microsoft.com/office/drawing/2014/main" id="{44ACEE0F-8D6F-4327-A23D-ABB6E1F2E804}"/>
              </a:ext>
            </a:extLst>
          </p:cNvPr>
          <p:cNvPicPr>
            <a:picLocks noChangeAspect="1"/>
          </p:cNvPicPr>
          <p:nvPr userDrawn="1"/>
        </p:nvPicPr>
        <p:blipFill>
          <a:blip r:embed="rId4">
            <a:extLst>
              <a:ext uri="{BEBA8EAE-BF5A-486C-A8C5-ECC9F3942E4B}">
                <a14:imgProps xmlns:a14="http://schemas.microsoft.com/office/drawing/2010/main">
                  <a14:imgLayer r:embed="rId5">
                    <a14:imgEffect>
                      <a14:backgroundRemoval t="5556" b="97222" l="1575" r="97638"/>
                    </a14:imgEffect>
                  </a14:imgLayer>
                </a14:imgProps>
              </a:ext>
              <a:ext uri="{28A0092B-C50C-407E-A947-70E740481C1C}">
                <a14:useLocalDpi xmlns:a14="http://schemas.microsoft.com/office/drawing/2010/main" val="0"/>
              </a:ext>
            </a:extLst>
          </a:blip>
          <a:stretch>
            <a:fillRect/>
          </a:stretch>
        </p:blipFill>
        <p:spPr>
          <a:xfrm>
            <a:off x="361575" y="311998"/>
            <a:ext cx="1080000" cy="306142"/>
          </a:xfrm>
          <a:prstGeom prst="rect">
            <a:avLst/>
          </a:prstGeom>
        </p:spPr>
      </p:pic>
      <p:sp>
        <p:nvSpPr>
          <p:cNvPr id="13" name="タイトル 1">
            <a:extLst>
              <a:ext uri="{FF2B5EF4-FFF2-40B4-BE49-F238E27FC236}">
                <a16:creationId xmlns:a16="http://schemas.microsoft.com/office/drawing/2014/main" id="{24B9EE02-5BE5-4B84-9D66-896AD431A7E7}"/>
              </a:ext>
            </a:extLst>
          </p:cNvPr>
          <p:cNvSpPr txBox="1">
            <a:spLocks/>
          </p:cNvSpPr>
          <p:nvPr userDrawn="1"/>
        </p:nvSpPr>
        <p:spPr>
          <a:xfrm>
            <a:off x="794100" y="6160539"/>
            <a:ext cx="3698448" cy="307777"/>
          </a:xfrm>
          <a:prstGeom prst="rect">
            <a:avLst/>
          </a:prstGeom>
        </p:spPr>
        <p:txBody>
          <a:bodyPr vert="horz" wrap="none" lIns="91440" tIns="45720" rIns="91440" bIns="45720" rtlCol="0" anchor="ctr" anchorCtr="0">
            <a:spAutoFit/>
          </a:bodyPr>
          <a:lstStyle>
            <a:lvl1pPr algn="l" defTabSz="914400" rtl="0" eaLnBrk="1" latinLnBrk="0" hangingPunct="1">
              <a:lnSpc>
                <a:spcPct val="90000"/>
              </a:lnSpc>
              <a:spcBef>
                <a:spcPct val="0"/>
              </a:spcBef>
              <a:buNone/>
              <a:defRPr sz="8000" kern="1200" spc="-50" baseline="0">
                <a:solidFill>
                  <a:schemeClr val="tx1">
                    <a:lumMod val="85000"/>
                    <a:lumOff val="15000"/>
                  </a:schemeClr>
                </a:solidFill>
                <a:latin typeface="+mj-lt"/>
                <a:ea typeface="+mj-ea"/>
                <a:cs typeface="+mj-cs"/>
              </a:defRPr>
            </a:lvl1pPr>
          </a:lstStyle>
          <a:p>
            <a:pPr algn="ctr">
              <a:lnSpc>
                <a:spcPct val="100000"/>
              </a:lnSpc>
              <a:spcBef>
                <a:spcPts val="3000"/>
              </a:spcBef>
            </a:pPr>
            <a:r>
              <a:rPr kumimoji="1" lang="ja-JP" altLang="en-US" sz="1400" b="1" spc="0">
                <a:solidFill>
                  <a:schemeClr val="bg1"/>
                </a:solidFill>
                <a:latin typeface="游ゴシック" panose="020B0400000000000000" pitchFamily="50" charset="-128"/>
                <a:ea typeface="游ゴシック" panose="020B0400000000000000" pitchFamily="50" charset="-128"/>
              </a:rPr>
              <a:t>インプレックス </a:t>
            </a:r>
            <a:r>
              <a:rPr kumimoji="1" lang="ja-JP" altLang="en-US" sz="1400" b="1" spc="0" dirty="0">
                <a:solidFill>
                  <a:schemeClr val="bg1"/>
                </a:solidFill>
                <a:latin typeface="游ゴシック" panose="020B0400000000000000" pitchFamily="50" charset="-128"/>
                <a:ea typeface="游ゴシック" panose="020B0400000000000000" pitchFamily="50" charset="-128"/>
              </a:rPr>
              <a:t>アンド カンパニー株式会社</a:t>
            </a:r>
          </a:p>
        </p:txBody>
      </p:sp>
    </p:spTree>
    <p:extLst>
      <p:ext uri="{BB962C8B-B14F-4D97-AF65-F5344CB8AC3E}">
        <p14:creationId xmlns:p14="http://schemas.microsoft.com/office/powerpoint/2010/main" val="5526442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中表紙">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A227E44-148D-41CB-85D3-CF691F447B9C}"/>
              </a:ext>
            </a:extLst>
          </p:cNvPr>
          <p:cNvSpPr/>
          <p:nvPr userDrawn="1"/>
        </p:nvSpPr>
        <p:spPr>
          <a:xfrm>
            <a:off x="0" y="0"/>
            <a:ext cx="12192000" cy="6858000"/>
          </a:xfrm>
          <a:prstGeom prst="rect">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latin typeface="UD Digi Kyokasho N-B" panose="02020700000000000000" pitchFamily="17" charset="-128"/>
              <a:ea typeface="UD Digi Kyokasho N-B" panose="02020700000000000000" pitchFamily="17" charset="-128"/>
            </a:endParaRPr>
          </a:p>
        </p:txBody>
      </p:sp>
      <p:sp>
        <p:nvSpPr>
          <p:cNvPr id="17" name="テキスト ボックス 16">
            <a:extLst>
              <a:ext uri="{FF2B5EF4-FFF2-40B4-BE49-F238E27FC236}">
                <a16:creationId xmlns:a16="http://schemas.microsoft.com/office/drawing/2014/main" id="{B247546A-2451-4B18-A870-08CC70E6CE88}"/>
              </a:ext>
            </a:extLst>
          </p:cNvPr>
          <p:cNvSpPr txBox="1"/>
          <p:nvPr userDrawn="1"/>
        </p:nvSpPr>
        <p:spPr>
          <a:xfrm>
            <a:off x="5021829" y="6423911"/>
            <a:ext cx="2148345" cy="338554"/>
          </a:xfrm>
          <a:prstGeom prst="rect">
            <a:avLst/>
          </a:prstGeom>
          <a:noFill/>
        </p:spPr>
        <p:txBody>
          <a:bodyPr wrap="none" rtlCol="0">
            <a:spAutoFit/>
          </a:bodyPr>
          <a:lstStyle/>
          <a:p>
            <a:pPr algn="ctr"/>
            <a:r>
              <a:rPr kumimoji="1" lang="en-US" altLang="ja-JP" sz="1600" dirty="0" err="1">
                <a:solidFill>
                  <a:schemeClr val="bg1"/>
                </a:solidFill>
                <a:latin typeface="+mn-lt"/>
              </a:rPr>
              <a:t>Imprex</a:t>
            </a:r>
            <a:r>
              <a:rPr kumimoji="1" lang="en-US" altLang="ja-JP" sz="1600" dirty="0">
                <a:solidFill>
                  <a:schemeClr val="bg1"/>
                </a:solidFill>
                <a:latin typeface="+mn-lt"/>
              </a:rPr>
              <a:t> and company</a:t>
            </a:r>
            <a:endParaRPr kumimoji="1" lang="ja-JP" altLang="en-US" sz="1600" dirty="0">
              <a:solidFill>
                <a:schemeClr val="bg1"/>
              </a:solidFill>
              <a:latin typeface="+mn-lt"/>
            </a:endParaRPr>
          </a:p>
        </p:txBody>
      </p:sp>
      <p:sp>
        <p:nvSpPr>
          <p:cNvPr id="24" name="正方形/長方形 23">
            <a:extLst>
              <a:ext uri="{FF2B5EF4-FFF2-40B4-BE49-F238E27FC236}">
                <a16:creationId xmlns:a16="http://schemas.microsoft.com/office/drawing/2014/main" id="{1BBB1562-4046-4F99-8F97-747A4FDF116F}"/>
              </a:ext>
            </a:extLst>
          </p:cNvPr>
          <p:cNvSpPr/>
          <p:nvPr userDrawn="1"/>
        </p:nvSpPr>
        <p:spPr>
          <a:xfrm>
            <a:off x="0" y="1705971"/>
            <a:ext cx="368491" cy="3357349"/>
          </a:xfrm>
          <a:prstGeom prst="rect">
            <a:avLst/>
          </a:prstGeom>
          <a:gradFill flip="none" rotWithShape="1">
            <a:gsLst>
              <a:gs pos="0">
                <a:srgbClr val="000069">
                  <a:alpha val="50000"/>
                </a:srgbClr>
              </a:gs>
              <a:gs pos="97000">
                <a:srgbClr val="000069">
                  <a:alpha val="95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ja-JP" altLang="en-US" sz="1800">
              <a:solidFill>
                <a:schemeClr val="bg1"/>
              </a:solidFill>
            </a:endParaRPr>
          </a:p>
        </p:txBody>
      </p:sp>
      <p:sp>
        <p:nvSpPr>
          <p:cNvPr id="2" name="タイトル 1">
            <a:extLst>
              <a:ext uri="{FF2B5EF4-FFF2-40B4-BE49-F238E27FC236}">
                <a16:creationId xmlns:a16="http://schemas.microsoft.com/office/drawing/2014/main" id="{6F86BA80-1B9D-4532-A611-D74D3C2F9BF2}"/>
              </a:ext>
            </a:extLst>
          </p:cNvPr>
          <p:cNvSpPr>
            <a:spLocks noGrp="1"/>
          </p:cNvSpPr>
          <p:nvPr>
            <p:ph type="ctrTitle"/>
          </p:nvPr>
        </p:nvSpPr>
        <p:spPr>
          <a:xfrm>
            <a:off x="368492" y="2984205"/>
            <a:ext cx="11455020" cy="889592"/>
          </a:xfrm>
        </p:spPr>
        <p:txBody>
          <a:bodyPr anchor="ctr">
            <a:normAutofit/>
          </a:bodyPr>
          <a:lstStyle>
            <a:lvl1pPr algn="ctr">
              <a:defRPr sz="3600" b="1">
                <a:solidFill>
                  <a:schemeClr val="bg1"/>
                </a:solidFill>
                <a:latin typeface="+mn-ea"/>
                <a:ea typeface="+mn-ea"/>
              </a:defRPr>
            </a:lvl1pPr>
          </a:lstStyle>
          <a:p>
            <a:r>
              <a:rPr kumimoji="1" lang="ja-JP" altLang="en-US"/>
              <a:t>マスター タイトルの書式設定</a:t>
            </a:r>
          </a:p>
        </p:txBody>
      </p:sp>
    </p:spTree>
    <p:extLst>
      <p:ext uri="{BB962C8B-B14F-4D97-AF65-F5344CB8AC3E}">
        <p14:creationId xmlns:p14="http://schemas.microsoft.com/office/powerpoint/2010/main" val="1929274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中表紙">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8A227E44-148D-41CB-85D3-CF691F447B9C}"/>
              </a:ext>
            </a:extLst>
          </p:cNvPr>
          <p:cNvSpPr/>
          <p:nvPr userDrawn="1"/>
        </p:nvSpPr>
        <p:spPr>
          <a:xfrm>
            <a:off x="0" y="0"/>
            <a:ext cx="12192000" cy="6858000"/>
          </a:xfrm>
          <a:prstGeom prst="rect">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dirty="0">
              <a:latin typeface="UD Digi Kyokasho N-B" panose="02020700000000000000" pitchFamily="17" charset="-128"/>
              <a:ea typeface="UD Digi Kyokasho N-B" panose="02020700000000000000" pitchFamily="17" charset="-128"/>
            </a:endParaRPr>
          </a:p>
        </p:txBody>
      </p:sp>
      <p:sp>
        <p:nvSpPr>
          <p:cNvPr id="17" name="テキスト ボックス 16">
            <a:extLst>
              <a:ext uri="{FF2B5EF4-FFF2-40B4-BE49-F238E27FC236}">
                <a16:creationId xmlns:a16="http://schemas.microsoft.com/office/drawing/2014/main" id="{B247546A-2451-4B18-A870-08CC70E6CE88}"/>
              </a:ext>
            </a:extLst>
          </p:cNvPr>
          <p:cNvSpPr txBox="1"/>
          <p:nvPr userDrawn="1"/>
        </p:nvSpPr>
        <p:spPr>
          <a:xfrm>
            <a:off x="5021829" y="6423911"/>
            <a:ext cx="2148345" cy="338554"/>
          </a:xfrm>
          <a:prstGeom prst="rect">
            <a:avLst/>
          </a:prstGeom>
          <a:noFill/>
        </p:spPr>
        <p:txBody>
          <a:bodyPr wrap="none" rtlCol="0">
            <a:spAutoFit/>
          </a:bodyPr>
          <a:lstStyle/>
          <a:p>
            <a:pPr algn="ctr"/>
            <a:r>
              <a:rPr kumimoji="1" lang="en-US" altLang="ja-JP" sz="1600" dirty="0" err="1">
                <a:solidFill>
                  <a:schemeClr val="bg1"/>
                </a:solidFill>
                <a:latin typeface="+mn-lt"/>
              </a:rPr>
              <a:t>Imprex</a:t>
            </a:r>
            <a:r>
              <a:rPr kumimoji="1" lang="en-US" altLang="ja-JP" sz="1600" dirty="0">
                <a:solidFill>
                  <a:schemeClr val="bg1"/>
                </a:solidFill>
                <a:latin typeface="+mn-lt"/>
              </a:rPr>
              <a:t> and company</a:t>
            </a:r>
            <a:endParaRPr kumimoji="1" lang="ja-JP" altLang="en-US" sz="1600" dirty="0">
              <a:solidFill>
                <a:schemeClr val="bg1"/>
              </a:solidFill>
              <a:latin typeface="+mn-lt"/>
            </a:endParaRPr>
          </a:p>
        </p:txBody>
      </p:sp>
      <p:sp>
        <p:nvSpPr>
          <p:cNvPr id="2" name="タイトル 1">
            <a:extLst>
              <a:ext uri="{FF2B5EF4-FFF2-40B4-BE49-F238E27FC236}">
                <a16:creationId xmlns:a16="http://schemas.microsoft.com/office/drawing/2014/main" id="{6F86BA80-1B9D-4532-A611-D74D3C2F9BF2}"/>
              </a:ext>
            </a:extLst>
          </p:cNvPr>
          <p:cNvSpPr>
            <a:spLocks noGrp="1"/>
          </p:cNvSpPr>
          <p:nvPr>
            <p:ph type="ctrTitle"/>
          </p:nvPr>
        </p:nvSpPr>
        <p:spPr>
          <a:xfrm>
            <a:off x="368492" y="980728"/>
            <a:ext cx="11455020" cy="889592"/>
          </a:xfrm>
        </p:spPr>
        <p:txBody>
          <a:bodyPr anchor="ctr">
            <a:normAutofit/>
          </a:bodyPr>
          <a:lstStyle>
            <a:lvl1pPr algn="ctr">
              <a:defRPr sz="3600" b="1">
                <a:solidFill>
                  <a:schemeClr val="bg1"/>
                </a:solidFill>
                <a:latin typeface="+mn-ea"/>
                <a:ea typeface="+mn-ea"/>
              </a:defRPr>
            </a:lvl1pPr>
          </a:lstStyle>
          <a:p>
            <a:r>
              <a:rPr kumimoji="1" lang="ja-JP" altLang="en-US"/>
              <a:t>マスター タイトルの書式設定</a:t>
            </a:r>
          </a:p>
        </p:txBody>
      </p:sp>
    </p:spTree>
    <p:extLst>
      <p:ext uri="{BB962C8B-B14F-4D97-AF65-F5344CB8AC3E}">
        <p14:creationId xmlns:p14="http://schemas.microsoft.com/office/powerpoint/2010/main" val="2161052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s">
    <p:spTree>
      <p:nvGrpSpPr>
        <p:cNvPr id="1" name=""/>
        <p:cNvGrpSpPr/>
        <p:nvPr/>
      </p:nvGrpSpPr>
      <p:grpSpPr>
        <a:xfrm>
          <a:off x="0" y="0"/>
          <a:ext cx="0" cy="0"/>
          <a:chOff x="0" y="0"/>
          <a:chExt cx="0" cy="0"/>
        </a:xfrm>
      </p:grpSpPr>
      <p:sp>
        <p:nvSpPr>
          <p:cNvPr id="8" name="スライド番号プレースホルダー 5">
            <a:extLst>
              <a:ext uri="{FF2B5EF4-FFF2-40B4-BE49-F238E27FC236}">
                <a16:creationId xmlns:a16="http://schemas.microsoft.com/office/drawing/2014/main" id="{9D3D9F59-A6C9-40B4-BB07-42822E9EEE31}"/>
              </a:ext>
            </a:extLst>
          </p:cNvPr>
          <p:cNvSpPr>
            <a:spLocks noGrp="1"/>
          </p:cNvSpPr>
          <p:nvPr>
            <p:ph type="sldNum" sz="quarter" idx="4"/>
          </p:nvPr>
        </p:nvSpPr>
        <p:spPr>
          <a:xfrm>
            <a:off x="9197883" y="6533683"/>
            <a:ext cx="2844800" cy="257113"/>
          </a:xfrm>
          <a:prstGeom prst="rect">
            <a:avLst/>
          </a:prstGeom>
        </p:spPr>
        <p:txBody>
          <a:bodyPr vert="horz" lIns="0" tIns="0" rIns="0" bIns="0" rtlCol="0" anchor="ctr"/>
          <a:lstStyle>
            <a:lvl1pPr algn="r">
              <a:defRPr sz="900" b="0" i="0">
                <a:solidFill>
                  <a:schemeClr val="bg2">
                    <a:lumMod val="25000"/>
                  </a:schemeClr>
                </a:solidFill>
                <a:latin typeface="游ゴシック" panose="020B0400000000000000" pitchFamily="50" charset="-128"/>
                <a:ea typeface="游ゴシック" panose="020B0400000000000000" pitchFamily="50" charset="-128"/>
                <a:cs typeface="游ゴシック" panose="020B0400000000000000" pitchFamily="50" charset="-128"/>
              </a:defRPr>
            </a:lvl1pPr>
          </a:lstStyle>
          <a:p>
            <a:fld id="{FB3508C7-2FE0-4945-9CBD-863E05F850D2}" type="slidenum">
              <a:rPr lang="ja-JP" altLang="en-US" smtClean="0"/>
              <a:pPr/>
              <a:t>‹#›</a:t>
            </a:fld>
            <a:endParaRPr lang="ja-JP" altLang="en-US" dirty="0"/>
          </a:p>
        </p:txBody>
      </p:sp>
      <p:sp>
        <p:nvSpPr>
          <p:cNvPr id="10" name="テキスト ボックス 9">
            <a:extLst>
              <a:ext uri="{FF2B5EF4-FFF2-40B4-BE49-F238E27FC236}">
                <a16:creationId xmlns:a16="http://schemas.microsoft.com/office/drawing/2014/main" id="{591D897B-0384-40DA-BC82-5F68DF5C9BDA}"/>
              </a:ext>
            </a:extLst>
          </p:cNvPr>
          <p:cNvSpPr txBox="1"/>
          <p:nvPr userDrawn="1"/>
        </p:nvSpPr>
        <p:spPr>
          <a:xfrm>
            <a:off x="4329330" y="6546823"/>
            <a:ext cx="3533340" cy="230832"/>
          </a:xfrm>
          <a:prstGeom prst="rect">
            <a:avLst/>
          </a:prstGeom>
          <a:noFill/>
        </p:spPr>
        <p:txBody>
          <a:bodyPr wrap="none" rtlCol="0">
            <a:spAutoFit/>
          </a:bodyPr>
          <a:lstStyle/>
          <a:p>
            <a:pPr algn="ctr"/>
            <a:r>
              <a:rPr lang="en-US" altLang="ja-JP" sz="900">
                <a:solidFill>
                  <a:schemeClr val="bg2">
                    <a:lumMod val="25000"/>
                  </a:schemeClr>
                </a:solidFill>
              </a:rPr>
              <a:t>© copyright   IMPREX AND COMPANY, Inc. All rights reserved.</a:t>
            </a:r>
          </a:p>
        </p:txBody>
      </p:sp>
      <p:pic>
        <p:nvPicPr>
          <p:cNvPr id="13" name="図 12">
            <a:extLst>
              <a:ext uri="{FF2B5EF4-FFF2-40B4-BE49-F238E27FC236}">
                <a16:creationId xmlns:a16="http://schemas.microsoft.com/office/drawing/2014/main" id="{9F26A85D-B282-4381-ABAE-20820E1145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4570" y="86032"/>
            <a:ext cx="1098412" cy="520635"/>
          </a:xfrm>
          <a:prstGeom prst="rect">
            <a:avLst/>
          </a:prstGeom>
        </p:spPr>
      </p:pic>
      <p:pic>
        <p:nvPicPr>
          <p:cNvPr id="14" name="図 13">
            <a:extLst>
              <a:ext uri="{FF2B5EF4-FFF2-40B4-BE49-F238E27FC236}">
                <a16:creationId xmlns:a16="http://schemas.microsoft.com/office/drawing/2014/main" id="{55C9E736-D9A1-4430-86E4-915ED352A348}"/>
              </a:ext>
            </a:extLst>
          </p:cNvPr>
          <p:cNvPicPr>
            <a:picLocks noChangeAspect="1"/>
          </p:cNvPicPr>
          <p:nvPr userDrawn="1"/>
        </p:nvPicPr>
        <p:blipFill>
          <a:blip r:embed="rId3">
            <a:extLst>
              <a:ext uri="{BEBA8EAE-BF5A-486C-A8C5-ECC9F3942E4B}">
                <a14:imgProps xmlns:a14="http://schemas.microsoft.com/office/drawing/2010/main">
                  <a14:imgLayer r:embed="rId4">
                    <a14:imgEffect>
                      <a14:backgroundRemoval t="5556" b="97222" l="1575" r="97638"/>
                    </a14:imgEffect>
                  </a14:imgLayer>
                </a14:imgProps>
              </a:ext>
              <a:ext uri="{28A0092B-C50C-407E-A947-70E740481C1C}">
                <a14:useLocalDpi xmlns:a14="http://schemas.microsoft.com/office/drawing/2010/main" val="0"/>
              </a:ext>
            </a:extLst>
          </a:blip>
          <a:stretch>
            <a:fillRect/>
          </a:stretch>
        </p:blipFill>
        <p:spPr>
          <a:xfrm>
            <a:off x="9483751" y="180399"/>
            <a:ext cx="1080000" cy="306142"/>
          </a:xfrm>
          <a:prstGeom prst="rect">
            <a:avLst/>
          </a:prstGeom>
        </p:spPr>
      </p:pic>
      <p:sp>
        <p:nvSpPr>
          <p:cNvPr id="19" name="タイトル 1">
            <a:extLst>
              <a:ext uri="{FF2B5EF4-FFF2-40B4-BE49-F238E27FC236}">
                <a16:creationId xmlns:a16="http://schemas.microsoft.com/office/drawing/2014/main" id="{6DCF7344-1042-4A8E-9C88-C4267A0F6AFA}"/>
              </a:ext>
            </a:extLst>
          </p:cNvPr>
          <p:cNvSpPr>
            <a:spLocks noGrp="1"/>
          </p:cNvSpPr>
          <p:nvPr>
            <p:ph type="ctrTitle"/>
          </p:nvPr>
        </p:nvSpPr>
        <p:spPr>
          <a:xfrm>
            <a:off x="543670" y="4233"/>
            <a:ext cx="8625488" cy="670334"/>
          </a:xfrm>
        </p:spPr>
        <p:txBody>
          <a:bodyPr anchor="ctr" anchorCtr="0">
            <a:normAutofit/>
          </a:bodyPr>
          <a:lstStyle>
            <a:lvl1pPr algn="l">
              <a:lnSpc>
                <a:spcPct val="120000"/>
              </a:lnSpc>
              <a:defRPr sz="2400" b="1">
                <a:solidFill>
                  <a:srgbClr val="08086C"/>
                </a:solidFill>
                <a:latin typeface="游ゴシック" panose="020B0400000000000000" pitchFamily="50" charset="-128"/>
                <a:ea typeface="游ゴシック" panose="020B0400000000000000" pitchFamily="50" charset="-128"/>
              </a:defRPr>
            </a:lvl1pPr>
          </a:lstStyle>
          <a:p>
            <a:endParaRPr kumimoji="1" lang="ja-JP" altLang="en-US" dirty="0"/>
          </a:p>
        </p:txBody>
      </p:sp>
      <p:grpSp>
        <p:nvGrpSpPr>
          <p:cNvPr id="20" name="グループ化 19">
            <a:extLst>
              <a:ext uri="{FF2B5EF4-FFF2-40B4-BE49-F238E27FC236}">
                <a16:creationId xmlns:a16="http://schemas.microsoft.com/office/drawing/2014/main" id="{5ED019A2-9AF2-487C-A6F7-8FD498FB5652}"/>
              </a:ext>
            </a:extLst>
          </p:cNvPr>
          <p:cNvGrpSpPr/>
          <p:nvPr userDrawn="1"/>
        </p:nvGrpSpPr>
        <p:grpSpPr>
          <a:xfrm>
            <a:off x="365982" y="155522"/>
            <a:ext cx="138988" cy="368857"/>
            <a:chOff x="9470103" y="-854724"/>
            <a:chExt cx="233455" cy="368857"/>
          </a:xfrm>
        </p:grpSpPr>
        <p:sp>
          <p:nvSpPr>
            <p:cNvPr id="21" name="直角三角形 20">
              <a:extLst>
                <a:ext uri="{FF2B5EF4-FFF2-40B4-BE49-F238E27FC236}">
                  <a16:creationId xmlns:a16="http://schemas.microsoft.com/office/drawing/2014/main" id="{BFFE90B3-4C4C-4161-85AF-0AD7F5EE21FA}"/>
                </a:ext>
              </a:extLst>
            </p:cNvPr>
            <p:cNvSpPr/>
            <p:nvPr userDrawn="1"/>
          </p:nvSpPr>
          <p:spPr>
            <a:xfrm>
              <a:off x="9470103" y="-854724"/>
              <a:ext cx="233455" cy="368857"/>
            </a:xfrm>
            <a:prstGeom prst="rtTriangle">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2" name="直角三角形 21">
              <a:extLst>
                <a:ext uri="{FF2B5EF4-FFF2-40B4-BE49-F238E27FC236}">
                  <a16:creationId xmlns:a16="http://schemas.microsoft.com/office/drawing/2014/main" id="{2E71DD32-A465-467E-B0FC-A9181B0CE1CB}"/>
                </a:ext>
              </a:extLst>
            </p:cNvPr>
            <p:cNvSpPr/>
            <p:nvPr userDrawn="1"/>
          </p:nvSpPr>
          <p:spPr>
            <a:xfrm flipH="1" flipV="1">
              <a:off x="9470103" y="-854724"/>
              <a:ext cx="233455" cy="368857"/>
            </a:xfrm>
            <a:prstGeom prst="rtTriangle">
              <a:avLst/>
            </a:prstGeom>
            <a:solidFill>
              <a:srgbClr val="080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grpSp>
      <p:cxnSp>
        <p:nvCxnSpPr>
          <p:cNvPr id="12" name="直線コネクタ 11">
            <a:extLst>
              <a:ext uri="{FF2B5EF4-FFF2-40B4-BE49-F238E27FC236}">
                <a16:creationId xmlns:a16="http://schemas.microsoft.com/office/drawing/2014/main" id="{9A91A865-5223-4301-8391-17EF67C15B12}"/>
              </a:ext>
            </a:extLst>
          </p:cNvPr>
          <p:cNvCxnSpPr>
            <a:cxnSpLocks/>
          </p:cNvCxnSpPr>
          <p:nvPr userDrawn="1"/>
        </p:nvCxnSpPr>
        <p:spPr>
          <a:xfrm>
            <a:off x="372501" y="685076"/>
            <a:ext cx="11447001"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2728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2" userDrawn="1">
          <p15:clr>
            <a:srgbClr val="FBAE40"/>
          </p15:clr>
        </p15:guide>
        <p15:guide id="4" pos="3568" userDrawn="1">
          <p15:clr>
            <a:srgbClr val="FBAE40"/>
          </p15:clr>
        </p15:guide>
        <p15:guide id="5" pos="4112" userDrawn="1">
          <p15:clr>
            <a:srgbClr val="FBAE40"/>
          </p15:clr>
        </p15:guide>
        <p15:guide id="6" pos="7468" userDrawn="1">
          <p15:clr>
            <a:srgbClr val="FBAE40"/>
          </p15:clr>
        </p15:guide>
        <p15:guide id="7" orient="horz" pos="618" userDrawn="1">
          <p15:clr>
            <a:srgbClr val="FBAE40"/>
          </p15:clr>
        </p15:guide>
        <p15:guide id="8" orient="horz" pos="397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s-subT">
    <p:spTree>
      <p:nvGrpSpPr>
        <p:cNvPr id="1" name=""/>
        <p:cNvGrpSpPr/>
        <p:nvPr/>
      </p:nvGrpSpPr>
      <p:grpSpPr>
        <a:xfrm>
          <a:off x="0" y="0"/>
          <a:ext cx="0" cy="0"/>
          <a:chOff x="0" y="0"/>
          <a:chExt cx="0" cy="0"/>
        </a:xfrm>
      </p:grpSpPr>
      <p:sp>
        <p:nvSpPr>
          <p:cNvPr id="7" name="タイトル 1"/>
          <p:cNvSpPr>
            <a:spLocks noGrp="1"/>
          </p:cNvSpPr>
          <p:nvPr>
            <p:ph type="ctrTitle"/>
          </p:nvPr>
        </p:nvSpPr>
        <p:spPr>
          <a:xfrm>
            <a:off x="543670" y="4233"/>
            <a:ext cx="8625488" cy="670334"/>
          </a:xfrm>
        </p:spPr>
        <p:txBody>
          <a:bodyPr anchor="ctr" anchorCtr="0">
            <a:normAutofit/>
          </a:bodyPr>
          <a:lstStyle>
            <a:lvl1pPr algn="l">
              <a:lnSpc>
                <a:spcPct val="120000"/>
              </a:lnSpc>
              <a:defRPr sz="2400" b="1">
                <a:solidFill>
                  <a:srgbClr val="08086C"/>
                </a:solidFill>
                <a:latin typeface="游ゴシック" panose="020B0400000000000000" pitchFamily="50" charset="-128"/>
                <a:ea typeface="游ゴシック" panose="020B0400000000000000" pitchFamily="50" charset="-128"/>
              </a:defRPr>
            </a:lvl1pPr>
          </a:lstStyle>
          <a:p>
            <a:endParaRPr kumimoji="1" lang="ja-JP" altLang="en-US" dirty="0"/>
          </a:p>
        </p:txBody>
      </p:sp>
      <p:sp>
        <p:nvSpPr>
          <p:cNvPr id="8" name="スライド番号プレースホルダー 5">
            <a:extLst>
              <a:ext uri="{FF2B5EF4-FFF2-40B4-BE49-F238E27FC236}">
                <a16:creationId xmlns:a16="http://schemas.microsoft.com/office/drawing/2014/main" id="{9D3D9F59-A6C9-40B4-BB07-42822E9EEE31}"/>
              </a:ext>
            </a:extLst>
          </p:cNvPr>
          <p:cNvSpPr>
            <a:spLocks noGrp="1"/>
          </p:cNvSpPr>
          <p:nvPr>
            <p:ph type="sldNum" sz="quarter" idx="4"/>
          </p:nvPr>
        </p:nvSpPr>
        <p:spPr>
          <a:xfrm>
            <a:off x="9197883" y="6526699"/>
            <a:ext cx="2844800" cy="257113"/>
          </a:xfrm>
          <a:prstGeom prst="rect">
            <a:avLst/>
          </a:prstGeom>
        </p:spPr>
        <p:txBody>
          <a:bodyPr vert="horz" lIns="0" tIns="0" rIns="0" bIns="0" rtlCol="0" anchor="ctr"/>
          <a:lstStyle>
            <a:lvl1pPr algn="r">
              <a:defRPr sz="1000" b="0" i="0">
                <a:solidFill>
                  <a:schemeClr val="bg2">
                    <a:lumMod val="25000"/>
                  </a:schemeClr>
                </a:solidFill>
                <a:latin typeface="游ゴシック" panose="020B0400000000000000" pitchFamily="50" charset="-128"/>
                <a:ea typeface="游ゴシック" panose="020B0400000000000000" pitchFamily="50" charset="-128"/>
                <a:cs typeface="游ゴシック" panose="020B0400000000000000" pitchFamily="50" charset="-128"/>
              </a:defRPr>
            </a:lvl1pPr>
          </a:lstStyle>
          <a:p>
            <a:fld id="{FB3508C7-2FE0-4945-9CBD-863E05F850D2}" type="slidenum">
              <a:rPr lang="ja-JP" altLang="en-US" smtClean="0"/>
              <a:pPr/>
              <a:t>‹#›</a:t>
            </a:fld>
            <a:endParaRPr lang="ja-JP" altLang="en-US" dirty="0"/>
          </a:p>
        </p:txBody>
      </p:sp>
      <p:sp>
        <p:nvSpPr>
          <p:cNvPr id="16" name="タイトル 1">
            <a:extLst>
              <a:ext uri="{FF2B5EF4-FFF2-40B4-BE49-F238E27FC236}">
                <a16:creationId xmlns:a16="http://schemas.microsoft.com/office/drawing/2014/main" id="{0F63CE61-E27B-49C3-B6E5-760B8485C980}"/>
              </a:ext>
            </a:extLst>
          </p:cNvPr>
          <p:cNvSpPr txBox="1">
            <a:spLocks/>
          </p:cNvSpPr>
          <p:nvPr userDrawn="1"/>
        </p:nvSpPr>
        <p:spPr>
          <a:xfrm>
            <a:off x="543670" y="674566"/>
            <a:ext cx="9982953" cy="670334"/>
          </a:xfrm>
          <a:prstGeom prst="rect">
            <a:avLst/>
          </a:prstGeom>
        </p:spPr>
        <p:txBody>
          <a:bodyPr vert="horz" lIns="0" tIns="0" rIns="0" bIns="0" rtlCol="0" anchor="ctr" anchorCtr="0">
            <a:noAutofit/>
          </a:bodyPr>
          <a:lstStyle>
            <a:lvl1pPr algn="l" defTabSz="914400" rtl="0" eaLnBrk="1" latinLnBrk="0" hangingPunct="1">
              <a:lnSpc>
                <a:spcPct val="120000"/>
              </a:lnSpc>
              <a:spcBef>
                <a:spcPct val="0"/>
              </a:spcBef>
              <a:buNone/>
              <a:defRPr kumimoji="1" sz="1800" b="1" kern="1200">
                <a:solidFill>
                  <a:srgbClr val="213A6C"/>
                </a:solidFill>
                <a:latin typeface="游ゴシック" panose="020B0400000000000000" pitchFamily="50" charset="-128"/>
                <a:ea typeface="游ゴシック" panose="020B0400000000000000" pitchFamily="50" charset="-128"/>
                <a:cs typeface="メイリオ" pitchFamily="50" charset="-128"/>
              </a:defRPr>
            </a:lvl1pPr>
          </a:lstStyle>
          <a:p>
            <a:endParaRPr lang="ja-JP" altLang="en-US" sz="1800" dirty="0"/>
          </a:p>
        </p:txBody>
      </p:sp>
      <p:sp>
        <p:nvSpPr>
          <p:cNvPr id="18" name="テキスト プレースホルダー 17">
            <a:extLst>
              <a:ext uri="{FF2B5EF4-FFF2-40B4-BE49-F238E27FC236}">
                <a16:creationId xmlns:a16="http://schemas.microsoft.com/office/drawing/2014/main" id="{A6B4E1B7-4FAA-40B2-984C-F5CDEBFD8485}"/>
              </a:ext>
            </a:extLst>
          </p:cNvPr>
          <p:cNvSpPr>
            <a:spLocks noGrp="1"/>
          </p:cNvSpPr>
          <p:nvPr>
            <p:ph type="body" sz="quarter" idx="10" hasCustomPrompt="1"/>
          </p:nvPr>
        </p:nvSpPr>
        <p:spPr>
          <a:xfrm>
            <a:off x="227350" y="780228"/>
            <a:ext cx="11522075" cy="534252"/>
          </a:xfrm>
          <a:prstGeom prst="rect">
            <a:avLst/>
          </a:prstGeom>
        </p:spPr>
        <p:txBody>
          <a:bodyPr/>
          <a:lstStyle>
            <a:lvl1pPr marL="0" indent="0" algn="ctr">
              <a:lnSpc>
                <a:spcPct val="120000"/>
              </a:lnSpc>
              <a:spcBef>
                <a:spcPts val="0"/>
              </a:spcBef>
              <a:buNone/>
              <a:defRPr sz="2200" b="1">
                <a:solidFill>
                  <a:schemeClr val="tx1">
                    <a:lumMod val="75000"/>
                    <a:lumOff val="25000"/>
                  </a:schemeClr>
                </a:solidFill>
              </a:defRPr>
            </a:lvl1pPr>
            <a:lvl2pPr>
              <a:defRPr sz="2400" b="1">
                <a:solidFill>
                  <a:srgbClr val="213A6C"/>
                </a:solidFill>
              </a:defRPr>
            </a:lvl2pPr>
            <a:lvl3pPr>
              <a:defRPr sz="2400" b="1">
                <a:solidFill>
                  <a:srgbClr val="213A6C"/>
                </a:solidFill>
              </a:defRPr>
            </a:lvl3pPr>
            <a:lvl4pPr>
              <a:defRPr sz="2400" b="1">
                <a:solidFill>
                  <a:srgbClr val="213A6C"/>
                </a:solidFill>
              </a:defRPr>
            </a:lvl4pPr>
            <a:lvl5pPr>
              <a:defRPr sz="2400" b="1">
                <a:solidFill>
                  <a:srgbClr val="213A6C"/>
                </a:solidFill>
              </a:defRPr>
            </a:lvl5pPr>
          </a:lstStyle>
          <a:p>
            <a:pPr lvl="0"/>
            <a:r>
              <a:rPr kumimoji="1" lang="ja-JP" altLang="en-US"/>
              <a:t>サブタイトル</a:t>
            </a:r>
          </a:p>
        </p:txBody>
      </p:sp>
      <p:pic>
        <p:nvPicPr>
          <p:cNvPr id="20" name="図 19">
            <a:extLst>
              <a:ext uri="{FF2B5EF4-FFF2-40B4-BE49-F238E27FC236}">
                <a16:creationId xmlns:a16="http://schemas.microsoft.com/office/drawing/2014/main" id="{B862F57D-2860-43AE-A032-6565D52249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714570" y="86032"/>
            <a:ext cx="1098412" cy="520635"/>
          </a:xfrm>
          <a:prstGeom prst="rect">
            <a:avLst/>
          </a:prstGeom>
        </p:spPr>
      </p:pic>
      <p:grpSp>
        <p:nvGrpSpPr>
          <p:cNvPr id="19" name="グループ化 18">
            <a:extLst>
              <a:ext uri="{FF2B5EF4-FFF2-40B4-BE49-F238E27FC236}">
                <a16:creationId xmlns:a16="http://schemas.microsoft.com/office/drawing/2014/main" id="{C374F8DE-0554-4235-8D3D-7BE61A991312}"/>
              </a:ext>
            </a:extLst>
          </p:cNvPr>
          <p:cNvGrpSpPr/>
          <p:nvPr userDrawn="1"/>
        </p:nvGrpSpPr>
        <p:grpSpPr>
          <a:xfrm>
            <a:off x="365982" y="155522"/>
            <a:ext cx="138988" cy="368857"/>
            <a:chOff x="9470103" y="-854724"/>
            <a:chExt cx="233455" cy="368857"/>
          </a:xfrm>
        </p:grpSpPr>
        <p:sp>
          <p:nvSpPr>
            <p:cNvPr id="22" name="直角三角形 21">
              <a:extLst>
                <a:ext uri="{FF2B5EF4-FFF2-40B4-BE49-F238E27FC236}">
                  <a16:creationId xmlns:a16="http://schemas.microsoft.com/office/drawing/2014/main" id="{011B42FD-E664-487A-AE70-5ED66B03E47F}"/>
                </a:ext>
              </a:extLst>
            </p:cNvPr>
            <p:cNvSpPr/>
            <p:nvPr userDrawn="1"/>
          </p:nvSpPr>
          <p:spPr>
            <a:xfrm>
              <a:off x="9470103" y="-854724"/>
              <a:ext cx="233455" cy="368857"/>
            </a:xfrm>
            <a:prstGeom prst="rtTriangle">
              <a:avLst/>
            </a:prstGeom>
            <a:solidFill>
              <a:srgbClr val="2980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
          <p:nvSpPr>
            <p:cNvPr id="23" name="直角三角形 22">
              <a:extLst>
                <a:ext uri="{FF2B5EF4-FFF2-40B4-BE49-F238E27FC236}">
                  <a16:creationId xmlns:a16="http://schemas.microsoft.com/office/drawing/2014/main" id="{DEE82A42-9116-46B4-981C-0D3232DAEF7F}"/>
                </a:ext>
              </a:extLst>
            </p:cNvPr>
            <p:cNvSpPr/>
            <p:nvPr userDrawn="1"/>
          </p:nvSpPr>
          <p:spPr>
            <a:xfrm flipH="1" flipV="1">
              <a:off x="9470103" y="-854724"/>
              <a:ext cx="233455" cy="368857"/>
            </a:xfrm>
            <a:prstGeom prst="rtTriangle">
              <a:avLst/>
            </a:prstGeom>
            <a:solidFill>
              <a:srgbClr val="0808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grpSp>
      <p:cxnSp>
        <p:nvCxnSpPr>
          <p:cNvPr id="24" name="直線コネクタ 23">
            <a:extLst>
              <a:ext uri="{FF2B5EF4-FFF2-40B4-BE49-F238E27FC236}">
                <a16:creationId xmlns:a16="http://schemas.microsoft.com/office/drawing/2014/main" id="{C2037700-DF81-425A-AE7D-11F99ABE31F1}"/>
              </a:ext>
            </a:extLst>
          </p:cNvPr>
          <p:cNvCxnSpPr>
            <a:cxnSpLocks/>
          </p:cNvCxnSpPr>
          <p:nvPr userDrawn="1"/>
        </p:nvCxnSpPr>
        <p:spPr>
          <a:xfrm>
            <a:off x="372501" y="685076"/>
            <a:ext cx="11447001" cy="0"/>
          </a:xfrm>
          <a:prstGeom prst="line">
            <a:avLst/>
          </a:prstGeom>
          <a:ln w="127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8696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2" userDrawn="1">
          <p15:clr>
            <a:srgbClr val="FBAE40"/>
          </p15:clr>
        </p15:guide>
        <p15:guide id="4" pos="3568" userDrawn="1">
          <p15:clr>
            <a:srgbClr val="FBAE40"/>
          </p15:clr>
        </p15:guide>
        <p15:guide id="5" pos="4112" userDrawn="1">
          <p15:clr>
            <a:srgbClr val="FBAE40"/>
          </p15:clr>
        </p15:guide>
        <p15:guide id="7" orient="horz" pos="845" userDrawn="1">
          <p15:clr>
            <a:srgbClr val="FBAE40"/>
          </p15:clr>
        </p15:guide>
        <p15:guide id="8" orient="horz" pos="3974" userDrawn="1">
          <p15:clr>
            <a:srgbClr val="FBAE40"/>
          </p15:clr>
        </p15:guide>
        <p15:guide id="9" pos="7465"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裏表紙">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591D897B-0384-40DA-BC82-5F68DF5C9BDA}"/>
              </a:ext>
            </a:extLst>
          </p:cNvPr>
          <p:cNvSpPr txBox="1"/>
          <p:nvPr userDrawn="1"/>
        </p:nvSpPr>
        <p:spPr>
          <a:xfrm>
            <a:off x="4329330" y="6546823"/>
            <a:ext cx="3533340" cy="230832"/>
          </a:xfrm>
          <a:prstGeom prst="rect">
            <a:avLst/>
          </a:prstGeom>
          <a:noFill/>
        </p:spPr>
        <p:txBody>
          <a:bodyPr wrap="none" rtlCol="0">
            <a:spAutoFit/>
          </a:bodyPr>
          <a:lstStyle/>
          <a:p>
            <a:pPr algn="ctr"/>
            <a:r>
              <a:rPr lang="en-US" altLang="ja-JP" sz="900">
                <a:solidFill>
                  <a:schemeClr val="bg2">
                    <a:lumMod val="25000"/>
                  </a:schemeClr>
                </a:solidFill>
              </a:rPr>
              <a:t>© copyright   IMPREX AND COMPANY, Inc. All rights reserved.</a:t>
            </a:r>
          </a:p>
        </p:txBody>
      </p:sp>
      <p:sp>
        <p:nvSpPr>
          <p:cNvPr id="11" name="正方形/長方形 10">
            <a:extLst>
              <a:ext uri="{FF2B5EF4-FFF2-40B4-BE49-F238E27FC236}">
                <a16:creationId xmlns:a16="http://schemas.microsoft.com/office/drawing/2014/main" id="{1343D116-C99C-49BC-B8E0-415571123AE2}"/>
              </a:ext>
            </a:extLst>
          </p:cNvPr>
          <p:cNvSpPr/>
          <p:nvPr userDrawn="1"/>
        </p:nvSpPr>
        <p:spPr>
          <a:xfrm>
            <a:off x="0" y="0"/>
            <a:ext cx="12192000" cy="2861854"/>
          </a:xfrm>
          <a:prstGeom prst="rect">
            <a:avLst/>
          </a:prstGeom>
          <a:solidFill>
            <a:srgbClr val="057D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800"/>
          </a:p>
        </p:txBody>
      </p:sp>
    </p:spTree>
    <p:extLst>
      <p:ext uri="{BB962C8B-B14F-4D97-AF65-F5344CB8AC3E}">
        <p14:creationId xmlns:p14="http://schemas.microsoft.com/office/powerpoint/2010/main" val="39311465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212" userDrawn="1">
          <p15:clr>
            <a:srgbClr val="FBAE40"/>
          </p15:clr>
        </p15:guide>
        <p15:guide id="4" pos="3568" userDrawn="1">
          <p15:clr>
            <a:srgbClr val="FBAE40"/>
          </p15:clr>
        </p15:guide>
        <p15:guide id="5" pos="4112" userDrawn="1">
          <p15:clr>
            <a:srgbClr val="FBAE40"/>
          </p15:clr>
        </p15:guide>
        <p15:guide id="6" pos="7468" userDrawn="1">
          <p15:clr>
            <a:srgbClr val="FBAE40"/>
          </p15:clr>
        </p15:guide>
        <p15:guide id="7" orient="horz" pos="618" userDrawn="1">
          <p15:clr>
            <a:srgbClr val="FBAE40"/>
          </p15:clr>
        </p15:guide>
        <p15:guide id="8" orient="horz" pos="397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627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EDB9E21-664F-4D96-9732-0EEF112EC1FD}"/>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7FF18C5-6254-40CB-8C19-171D9F77BF21}"/>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6597426-A2A4-4929-BE82-32A41C55371C}"/>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C73461-18A3-4CAF-B0E5-B7EDEA6D99EC}" type="datetime1">
              <a:rPr kumimoji="1" lang="ja-JP" altLang="en-US" smtClean="0"/>
              <a:t>2023/1/24</a:t>
            </a:fld>
            <a:endParaRPr kumimoji="1" lang="ja-JP" altLang="en-US"/>
          </a:p>
        </p:txBody>
      </p:sp>
      <p:sp>
        <p:nvSpPr>
          <p:cNvPr id="5" name="フッター プレースホルダー 4">
            <a:extLst>
              <a:ext uri="{FF2B5EF4-FFF2-40B4-BE49-F238E27FC236}">
                <a16:creationId xmlns:a16="http://schemas.microsoft.com/office/drawing/2014/main" id="{A1143217-7299-4DFA-B5F4-17C355A17772}"/>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dirty="0"/>
              <a:t>© copyright   IMPREX AND COMPANY, Inc. All rights reserved. </a:t>
            </a:r>
            <a:endParaRPr kumimoji="1" lang="ja-JP" altLang="en-US"/>
          </a:p>
        </p:txBody>
      </p:sp>
      <p:sp>
        <p:nvSpPr>
          <p:cNvPr id="6" name="スライド番号プレースホルダー 5">
            <a:extLst>
              <a:ext uri="{FF2B5EF4-FFF2-40B4-BE49-F238E27FC236}">
                <a16:creationId xmlns:a16="http://schemas.microsoft.com/office/drawing/2014/main" id="{AE601157-DDC8-48DB-B305-924828BD5FED}"/>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D18152-5202-49D4-8985-BC852BDD6043}" type="slidenum">
              <a:rPr kumimoji="1" lang="ja-JP" altLang="en-US" smtClean="0"/>
              <a:t>‹#›</a:t>
            </a:fld>
            <a:endParaRPr kumimoji="1" lang="ja-JP" altLang="en-US"/>
          </a:p>
        </p:txBody>
      </p:sp>
    </p:spTree>
    <p:extLst>
      <p:ext uri="{BB962C8B-B14F-4D97-AF65-F5344CB8AC3E}">
        <p14:creationId xmlns:p14="http://schemas.microsoft.com/office/powerpoint/2010/main" val="1105931739"/>
      </p:ext>
    </p:extLst>
  </p:cSld>
  <p:clrMap bg1="lt1" tx1="dk1" bg2="lt2" tx2="dk2" accent1="accent1" accent2="accent2" accent3="accent3" accent4="accent4" accent5="accent5" accent6="accent6" hlink="hlink" folHlink="folHlink"/>
  <p:sldLayoutIdLst>
    <p:sldLayoutId id="2147483680" r:id="rId1"/>
    <p:sldLayoutId id="2147483649" r:id="rId2"/>
    <p:sldLayoutId id="2147483681" r:id="rId3"/>
    <p:sldLayoutId id="2147483664" r:id="rId4"/>
    <p:sldLayoutId id="2147483671" r:id="rId5"/>
    <p:sldLayoutId id="2147483679" r:id="rId6"/>
    <p:sldLayoutId id="2147483655" r:id="rId7"/>
  </p:sldLayoutIdLst>
  <p:hf hdr="0" dt="0"/>
  <p:txStyles>
    <p:title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11" rtl="0" eaLnBrk="1" latinLnBrk="0" hangingPunct="1">
        <a:defRPr kumimoji="1" sz="1800" kern="1200">
          <a:solidFill>
            <a:schemeClr val="tx1"/>
          </a:solidFill>
          <a:latin typeface="+mn-lt"/>
          <a:ea typeface="+mn-ea"/>
          <a:cs typeface="+mn-cs"/>
        </a:defRPr>
      </a:lvl1pPr>
      <a:lvl2pPr marL="457206" algn="l" defTabSz="914411" rtl="0" eaLnBrk="1" latinLnBrk="0" hangingPunct="1">
        <a:defRPr kumimoji="1" sz="1800" kern="1200">
          <a:solidFill>
            <a:schemeClr val="tx1"/>
          </a:solidFill>
          <a:latin typeface="+mn-lt"/>
          <a:ea typeface="+mn-ea"/>
          <a:cs typeface="+mn-cs"/>
        </a:defRPr>
      </a:lvl2pPr>
      <a:lvl3pPr marL="914411" algn="l" defTabSz="914411" rtl="0" eaLnBrk="1" latinLnBrk="0" hangingPunct="1">
        <a:defRPr kumimoji="1" sz="1800" kern="1200">
          <a:solidFill>
            <a:schemeClr val="tx1"/>
          </a:solidFill>
          <a:latin typeface="+mn-lt"/>
          <a:ea typeface="+mn-ea"/>
          <a:cs typeface="+mn-cs"/>
        </a:defRPr>
      </a:lvl3pPr>
      <a:lvl4pPr marL="1371617" algn="l" defTabSz="914411" rtl="0" eaLnBrk="1" latinLnBrk="0" hangingPunct="1">
        <a:defRPr kumimoji="1" sz="1800" kern="1200">
          <a:solidFill>
            <a:schemeClr val="tx1"/>
          </a:solidFill>
          <a:latin typeface="+mn-lt"/>
          <a:ea typeface="+mn-ea"/>
          <a:cs typeface="+mn-cs"/>
        </a:defRPr>
      </a:lvl4pPr>
      <a:lvl5pPr marL="1828823" algn="l" defTabSz="914411" rtl="0" eaLnBrk="1" latinLnBrk="0" hangingPunct="1">
        <a:defRPr kumimoji="1" sz="1800" kern="1200">
          <a:solidFill>
            <a:schemeClr val="tx1"/>
          </a:solidFill>
          <a:latin typeface="+mn-lt"/>
          <a:ea typeface="+mn-ea"/>
          <a:cs typeface="+mn-cs"/>
        </a:defRPr>
      </a:lvl5pPr>
      <a:lvl6pPr marL="2286029" algn="l" defTabSz="914411" rtl="0" eaLnBrk="1" latinLnBrk="0" hangingPunct="1">
        <a:defRPr kumimoji="1" sz="1800" kern="1200">
          <a:solidFill>
            <a:schemeClr val="tx1"/>
          </a:solidFill>
          <a:latin typeface="+mn-lt"/>
          <a:ea typeface="+mn-ea"/>
          <a:cs typeface="+mn-cs"/>
        </a:defRPr>
      </a:lvl6pPr>
      <a:lvl7pPr marL="2743234" algn="l" defTabSz="914411" rtl="0" eaLnBrk="1" latinLnBrk="0" hangingPunct="1">
        <a:defRPr kumimoji="1" sz="1800" kern="1200">
          <a:solidFill>
            <a:schemeClr val="tx1"/>
          </a:solidFill>
          <a:latin typeface="+mn-lt"/>
          <a:ea typeface="+mn-ea"/>
          <a:cs typeface="+mn-cs"/>
        </a:defRPr>
      </a:lvl7pPr>
      <a:lvl8pPr marL="3200440" algn="l" defTabSz="914411" rtl="0" eaLnBrk="1" latinLnBrk="0" hangingPunct="1">
        <a:defRPr kumimoji="1" sz="1800" kern="1200">
          <a:solidFill>
            <a:schemeClr val="tx1"/>
          </a:solidFill>
          <a:latin typeface="+mn-lt"/>
          <a:ea typeface="+mn-ea"/>
          <a:cs typeface="+mn-cs"/>
        </a:defRPr>
      </a:lvl8pPr>
      <a:lvl9pPr marL="3657646" algn="l" defTabSz="914411"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1856" y="679450"/>
            <a:ext cx="11447018" cy="127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accent2"/>
                </a:solidFill>
                <a:latin typeface="Meiryo UI" panose="020B0604030504040204" pitchFamily="50" charset="-128"/>
                <a:ea typeface="Meiryo UI" panose="020B0604030504040204" pitchFamily="50" charset="-128"/>
              </a:rPr>
              <a:t>2022.7~2022.9</a:t>
            </a:r>
            <a:r>
              <a:rPr lang="ja-JP" altLang="en-US" sz="2400" b="1" dirty="0">
                <a:solidFill>
                  <a:schemeClr val="accent2"/>
                </a:solidFill>
                <a:latin typeface="Meiryo UI" panose="020B0604030504040204" pitchFamily="50" charset="-128"/>
                <a:ea typeface="Meiryo UI" panose="020B0604030504040204" pitchFamily="50" charset="-128"/>
              </a:rPr>
              <a:t>実績</a:t>
            </a:r>
          </a:p>
        </p:txBody>
      </p:sp>
      <p:sp>
        <p:nvSpPr>
          <p:cNvPr id="8" name="正方形/長方形 7">
            <a:extLst>
              <a:ext uri="{FF2B5EF4-FFF2-40B4-BE49-F238E27FC236}">
                <a16:creationId xmlns:a16="http://schemas.microsoft.com/office/drawing/2014/main" id="{899FFCDD-3123-41D0-99BA-CEFAFC628A93}"/>
              </a:ext>
            </a:extLst>
          </p:cNvPr>
          <p:cNvSpPr/>
          <p:nvPr/>
        </p:nvSpPr>
        <p:spPr>
          <a:xfrm>
            <a:off x="352540" y="4746171"/>
            <a:ext cx="322374" cy="154446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簡易分析</a:t>
            </a:r>
          </a:p>
        </p:txBody>
      </p:sp>
      <p:sp>
        <p:nvSpPr>
          <p:cNvPr id="9" name="テキスト ボックス 8">
            <a:extLst>
              <a:ext uri="{FF2B5EF4-FFF2-40B4-BE49-F238E27FC236}">
                <a16:creationId xmlns:a16="http://schemas.microsoft.com/office/drawing/2014/main" id="{A12052F8-258E-47E6-87C6-3A347586B105}"/>
              </a:ext>
            </a:extLst>
          </p:cNvPr>
          <p:cNvSpPr txBox="1"/>
          <p:nvPr/>
        </p:nvSpPr>
        <p:spPr>
          <a:xfrm>
            <a:off x="334010" y="765047"/>
            <a:ext cx="8736376" cy="338554"/>
          </a:xfrm>
          <a:prstGeom prst="rect">
            <a:avLst/>
          </a:prstGeom>
          <a:noFill/>
        </p:spPr>
        <p:txBody>
          <a:bodyPr wrap="square" rtlCol="0">
            <a:spAutoFit/>
          </a:bodyPr>
          <a:lstStyle/>
          <a:p>
            <a:pPr marL="0" algn="l" rtl="0" latinLnBrk="0">
              <a:spcBef>
                <a:spcPts val="0"/>
              </a:spcBef>
              <a:spcAft>
                <a:spcPts val="0"/>
              </a:spcAft>
            </a:pPr>
            <a:r>
              <a:rPr lang="ja-JP" altLang="en-US" sz="1600" b="0" i="0" dirty="0">
                <a:solidFill>
                  <a:srgbClr val="000000"/>
                </a:solidFill>
                <a:effectLst/>
                <a:latin typeface="游ゴシック 本文"/>
              </a:rPr>
              <a:t>商材：●●</a:t>
            </a:r>
            <a:endParaRPr lang="ja-JP" altLang="en-US" sz="1600" b="0" i="0" dirty="0">
              <a:solidFill>
                <a:srgbClr val="222222"/>
              </a:solidFill>
              <a:effectLst/>
              <a:latin typeface="游ゴシック 本文"/>
            </a:endParaRPr>
          </a:p>
        </p:txBody>
      </p:sp>
      <p:graphicFrame>
        <p:nvGraphicFramePr>
          <p:cNvPr id="3" name="表 2">
            <a:extLst>
              <a:ext uri="{FF2B5EF4-FFF2-40B4-BE49-F238E27FC236}">
                <a16:creationId xmlns:a16="http://schemas.microsoft.com/office/drawing/2014/main" id="{76676629-A4B2-4998-BCEE-D5646F244603}"/>
              </a:ext>
            </a:extLst>
          </p:cNvPr>
          <p:cNvGraphicFramePr>
            <a:graphicFrameLocks noGrp="1"/>
          </p:cNvGraphicFramePr>
          <p:nvPr>
            <p:extLst>
              <p:ext uri="{D42A27DB-BD31-4B8C-83A1-F6EECF244321}">
                <p14:modId xmlns:p14="http://schemas.microsoft.com/office/powerpoint/2010/main" val="2278538674"/>
              </p:ext>
            </p:extLst>
          </p:nvPr>
        </p:nvGraphicFramePr>
        <p:xfrm>
          <a:off x="1753920" y="1668941"/>
          <a:ext cx="10002728" cy="1346200"/>
        </p:xfrm>
        <a:graphic>
          <a:graphicData uri="http://schemas.openxmlformats.org/drawingml/2006/table">
            <a:tbl>
              <a:tblPr/>
              <a:tblGrid>
                <a:gridCol w="1250341">
                  <a:extLst>
                    <a:ext uri="{9D8B030D-6E8A-4147-A177-3AD203B41FA5}">
                      <a16:colId xmlns:a16="http://schemas.microsoft.com/office/drawing/2014/main" val="459680708"/>
                    </a:ext>
                  </a:extLst>
                </a:gridCol>
                <a:gridCol w="1250341">
                  <a:extLst>
                    <a:ext uri="{9D8B030D-6E8A-4147-A177-3AD203B41FA5}">
                      <a16:colId xmlns:a16="http://schemas.microsoft.com/office/drawing/2014/main" val="610128213"/>
                    </a:ext>
                  </a:extLst>
                </a:gridCol>
                <a:gridCol w="1250341">
                  <a:extLst>
                    <a:ext uri="{9D8B030D-6E8A-4147-A177-3AD203B41FA5}">
                      <a16:colId xmlns:a16="http://schemas.microsoft.com/office/drawing/2014/main" val="924738992"/>
                    </a:ext>
                  </a:extLst>
                </a:gridCol>
                <a:gridCol w="1250341">
                  <a:extLst>
                    <a:ext uri="{9D8B030D-6E8A-4147-A177-3AD203B41FA5}">
                      <a16:colId xmlns:a16="http://schemas.microsoft.com/office/drawing/2014/main" val="3910761520"/>
                    </a:ext>
                  </a:extLst>
                </a:gridCol>
                <a:gridCol w="1250341">
                  <a:extLst>
                    <a:ext uri="{9D8B030D-6E8A-4147-A177-3AD203B41FA5}">
                      <a16:colId xmlns:a16="http://schemas.microsoft.com/office/drawing/2014/main" val="3087310311"/>
                    </a:ext>
                  </a:extLst>
                </a:gridCol>
                <a:gridCol w="1250341">
                  <a:extLst>
                    <a:ext uri="{9D8B030D-6E8A-4147-A177-3AD203B41FA5}">
                      <a16:colId xmlns:a16="http://schemas.microsoft.com/office/drawing/2014/main" val="3989069757"/>
                    </a:ext>
                  </a:extLst>
                </a:gridCol>
                <a:gridCol w="1250341">
                  <a:extLst>
                    <a:ext uri="{9D8B030D-6E8A-4147-A177-3AD203B41FA5}">
                      <a16:colId xmlns:a16="http://schemas.microsoft.com/office/drawing/2014/main" val="2424945592"/>
                    </a:ext>
                  </a:extLst>
                </a:gridCol>
                <a:gridCol w="1250341">
                  <a:extLst>
                    <a:ext uri="{9D8B030D-6E8A-4147-A177-3AD203B41FA5}">
                      <a16:colId xmlns:a16="http://schemas.microsoft.com/office/drawing/2014/main" val="115173696"/>
                    </a:ext>
                  </a:extLst>
                </a:gridCol>
              </a:tblGrid>
              <a:tr h="133350">
                <a:tc>
                  <a:txBody>
                    <a:bodyPr/>
                    <a:lstStyle/>
                    <a:p>
                      <a:pPr algn="ctr" rtl="0" fontAlgn="b"/>
                      <a:r>
                        <a:rPr lang="ja-JP" altLang="en-US" sz="1600" dirty="0">
                          <a:effectLst/>
                          <a:latin typeface="メイリオ" panose="020B0604030504040204" pitchFamily="50" charset="-128"/>
                          <a:ea typeface="メイリオ" panose="020B0604030504040204" pitchFamily="50" charset="-128"/>
                        </a:rPr>
                        <a:t>月号</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メイリオ" panose="020B0604030504040204" pitchFamily="50" charset="-128"/>
                          <a:ea typeface="メイリオ" panose="020B0604030504040204" pitchFamily="50" charset="-128"/>
                        </a:rPr>
                        <a:t>行動数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アポ数</a:t>
                      </a:r>
                    </a:p>
                  </a:txBody>
                  <a:tcPr marL="19050" marR="19050" marT="12700" marB="1270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a:effectLst/>
                          <a:latin typeface="游ゴシック 本文"/>
                          <a:ea typeface="Meiryo" panose="020B0604030504040204" pitchFamily="50" charset="-128"/>
                        </a:rPr>
                        <a:t>商談数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受注数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a:effectLst/>
                          <a:latin typeface="游ゴシック 本文"/>
                          <a:ea typeface="Meiryo" panose="020B0604030504040204" pitchFamily="50" charset="-128"/>
                        </a:rPr>
                        <a:t>アポ率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商談遷移率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受注率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extLst>
                  <a:ext uri="{0D108BD9-81ED-4DB2-BD59-A6C34878D82A}">
                    <a16:rowId xmlns:a16="http://schemas.microsoft.com/office/drawing/2014/main" val="2638202033"/>
                  </a:ext>
                </a:extLst>
              </a:tr>
              <a:tr h="133350">
                <a:tc>
                  <a:txBody>
                    <a:bodyPr/>
                    <a:lstStyle/>
                    <a:p>
                      <a:pPr rtl="0" fontAlgn="b"/>
                      <a:r>
                        <a:rPr lang="en-US" altLang="ja-JP" sz="1600" b="0" dirty="0">
                          <a:effectLst/>
                          <a:latin typeface="游ゴシック 本文"/>
                          <a:ea typeface="Meiryo" panose="020B0604030504040204" pitchFamily="50" charset="-128"/>
                        </a:rPr>
                        <a:t>7</a:t>
                      </a:r>
                      <a:r>
                        <a:rPr lang="ja-JP" altLang="en-US" sz="1600" b="0" dirty="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250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5.2%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84.6%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9.1%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285979020"/>
                  </a:ext>
                </a:extLst>
              </a:tr>
              <a:tr h="133350">
                <a:tc>
                  <a:txBody>
                    <a:bodyPr/>
                    <a:lstStyle/>
                    <a:p>
                      <a:pPr rtl="0" fontAlgn="b"/>
                      <a:r>
                        <a:rPr lang="en-US" altLang="ja-JP" sz="1600" b="0" dirty="0">
                          <a:effectLst/>
                          <a:latin typeface="游ゴシック 本文"/>
                          <a:ea typeface="Meiryo" panose="020B0604030504040204" pitchFamily="50" charset="-128"/>
                        </a:rPr>
                        <a:t>8</a:t>
                      </a:r>
                      <a:r>
                        <a:rPr lang="ja-JP" altLang="en-US" sz="1600" b="0" dirty="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484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24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5.8%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85.7%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20.8%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07822472"/>
                  </a:ext>
                </a:extLst>
              </a:tr>
              <a:tr h="133350">
                <a:tc>
                  <a:txBody>
                    <a:bodyPr/>
                    <a:lstStyle/>
                    <a:p>
                      <a:pPr rtl="0" fontAlgn="b"/>
                      <a:r>
                        <a:rPr lang="en-US" altLang="ja-JP" sz="1600" b="0">
                          <a:effectLst/>
                          <a:latin typeface="游ゴシック 本文"/>
                          <a:ea typeface="Meiryo" panose="020B0604030504040204" pitchFamily="50" charset="-128"/>
                        </a:rPr>
                        <a:t>9</a:t>
                      </a:r>
                      <a:r>
                        <a:rPr lang="ja-JP" altLang="en-US" sz="1600" b="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596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4.0%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83.3%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20.0%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4254085097"/>
                  </a:ext>
                </a:extLst>
              </a:tr>
              <a:tr h="133350">
                <a:tc>
                  <a:txBody>
                    <a:bodyPr/>
                    <a:lstStyle/>
                    <a:p>
                      <a:pPr rtl="0" fontAlgn="b"/>
                      <a:r>
                        <a:rPr lang="ja-JP" altLang="en-US" sz="1600">
                          <a:effectLst/>
                          <a:latin typeface="游ゴシック 本文"/>
                        </a:rPr>
                        <a:t>合計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a:effectLst/>
                          <a:latin typeface="游ゴシック 本文"/>
                        </a:rPr>
                        <a:t>1330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a:effectLst/>
                          <a:latin typeface="游ゴシック 本文"/>
                        </a:rPr>
                        <a:t>65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55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10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4.9%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84.6%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18.2%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0803001"/>
                  </a:ext>
                </a:extLst>
              </a:tr>
            </a:tbl>
          </a:graphicData>
        </a:graphic>
      </p:graphicFrame>
      <p:graphicFrame>
        <p:nvGraphicFramePr>
          <p:cNvPr id="7" name="表 6">
            <a:extLst>
              <a:ext uri="{FF2B5EF4-FFF2-40B4-BE49-F238E27FC236}">
                <a16:creationId xmlns:a16="http://schemas.microsoft.com/office/drawing/2014/main" id="{F1B971D2-6684-44FB-8B6B-2692475DB70F}"/>
              </a:ext>
            </a:extLst>
          </p:cNvPr>
          <p:cNvGraphicFramePr>
            <a:graphicFrameLocks noGrp="1"/>
          </p:cNvGraphicFramePr>
          <p:nvPr>
            <p:extLst>
              <p:ext uri="{D42A27DB-BD31-4B8C-83A1-F6EECF244321}">
                <p14:modId xmlns:p14="http://schemas.microsoft.com/office/powerpoint/2010/main" val="1140220290"/>
              </p:ext>
            </p:extLst>
          </p:nvPr>
        </p:nvGraphicFramePr>
        <p:xfrm>
          <a:off x="1753920" y="3312863"/>
          <a:ext cx="10002728" cy="1346200"/>
        </p:xfrm>
        <a:graphic>
          <a:graphicData uri="http://schemas.openxmlformats.org/drawingml/2006/table">
            <a:tbl>
              <a:tblPr/>
              <a:tblGrid>
                <a:gridCol w="1250341">
                  <a:extLst>
                    <a:ext uri="{9D8B030D-6E8A-4147-A177-3AD203B41FA5}">
                      <a16:colId xmlns:a16="http://schemas.microsoft.com/office/drawing/2014/main" val="992591459"/>
                    </a:ext>
                  </a:extLst>
                </a:gridCol>
                <a:gridCol w="1250341">
                  <a:extLst>
                    <a:ext uri="{9D8B030D-6E8A-4147-A177-3AD203B41FA5}">
                      <a16:colId xmlns:a16="http://schemas.microsoft.com/office/drawing/2014/main" val="2303164254"/>
                    </a:ext>
                  </a:extLst>
                </a:gridCol>
                <a:gridCol w="1250341">
                  <a:extLst>
                    <a:ext uri="{9D8B030D-6E8A-4147-A177-3AD203B41FA5}">
                      <a16:colId xmlns:a16="http://schemas.microsoft.com/office/drawing/2014/main" val="794756908"/>
                    </a:ext>
                  </a:extLst>
                </a:gridCol>
                <a:gridCol w="1250341">
                  <a:extLst>
                    <a:ext uri="{9D8B030D-6E8A-4147-A177-3AD203B41FA5}">
                      <a16:colId xmlns:a16="http://schemas.microsoft.com/office/drawing/2014/main" val="3810420460"/>
                    </a:ext>
                  </a:extLst>
                </a:gridCol>
                <a:gridCol w="1250341">
                  <a:extLst>
                    <a:ext uri="{9D8B030D-6E8A-4147-A177-3AD203B41FA5}">
                      <a16:colId xmlns:a16="http://schemas.microsoft.com/office/drawing/2014/main" val="2414087516"/>
                    </a:ext>
                  </a:extLst>
                </a:gridCol>
                <a:gridCol w="1250341">
                  <a:extLst>
                    <a:ext uri="{9D8B030D-6E8A-4147-A177-3AD203B41FA5}">
                      <a16:colId xmlns:a16="http://schemas.microsoft.com/office/drawing/2014/main" val="390944416"/>
                    </a:ext>
                  </a:extLst>
                </a:gridCol>
                <a:gridCol w="1250341">
                  <a:extLst>
                    <a:ext uri="{9D8B030D-6E8A-4147-A177-3AD203B41FA5}">
                      <a16:colId xmlns:a16="http://schemas.microsoft.com/office/drawing/2014/main" val="4053962067"/>
                    </a:ext>
                  </a:extLst>
                </a:gridCol>
                <a:gridCol w="1250341">
                  <a:extLst>
                    <a:ext uri="{9D8B030D-6E8A-4147-A177-3AD203B41FA5}">
                      <a16:colId xmlns:a16="http://schemas.microsoft.com/office/drawing/2014/main" val="2335667640"/>
                    </a:ext>
                  </a:extLst>
                </a:gridCol>
              </a:tblGrid>
              <a:tr h="133350">
                <a:tc>
                  <a:txBody>
                    <a:bodyPr/>
                    <a:lstStyle/>
                    <a:p>
                      <a:pPr algn="ctr" rtl="0" fontAlgn="b"/>
                      <a:r>
                        <a:rPr lang="ja-JP" altLang="en-US" sz="1600">
                          <a:effectLst/>
                          <a:latin typeface="メイリオ" panose="020B0604030504040204" pitchFamily="50" charset="-128"/>
                          <a:ea typeface="メイリオ" panose="020B0604030504040204" pitchFamily="50" charset="-128"/>
                        </a:rPr>
                        <a:t>月号</a:t>
                      </a:r>
                      <a:endParaRPr lang="ja-JP" altLang="en-US" sz="1600" dirty="0">
                        <a:effectLst/>
                        <a:latin typeface="メイリオ" panose="020B0604030504040204" pitchFamily="50" charset="-128"/>
                        <a:ea typeface="メイリオ" panose="020B0604030504040204" pitchFamily="50" charset="-128"/>
                      </a:endParaRPr>
                    </a:p>
                  </a:txBody>
                  <a:tcPr marL="19050" marR="19050" marT="12700" marB="12700" anchor="ctr">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メイリオ" panose="020B0604030504040204" pitchFamily="50" charset="-128"/>
                          <a:ea typeface="メイリオ" panose="020B0604030504040204" pitchFamily="50" charset="-128"/>
                        </a:rPr>
                        <a:t>行動数</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アポ数</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商談数</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受注数</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アポ率</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商談遷移率</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游ゴシック 本文"/>
                          <a:ea typeface="Meiryo" panose="020B0604030504040204" pitchFamily="50" charset="-128"/>
                        </a:rPr>
                        <a:t>受注率</a:t>
                      </a:r>
                    </a:p>
                  </a:txBody>
                  <a:tcPr marL="19050" marR="19050" marT="12700" marB="12700" anchor="ctr">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extLst>
                  <a:ext uri="{0D108BD9-81ED-4DB2-BD59-A6C34878D82A}">
                    <a16:rowId xmlns:a16="http://schemas.microsoft.com/office/drawing/2014/main" val="478074184"/>
                  </a:ext>
                </a:extLst>
              </a:tr>
              <a:tr h="133350">
                <a:tc>
                  <a:txBody>
                    <a:bodyPr/>
                    <a:lstStyle/>
                    <a:p>
                      <a:pPr rtl="0" fontAlgn="b"/>
                      <a:r>
                        <a:rPr lang="en-US" altLang="ja-JP" sz="1600" b="0">
                          <a:effectLst/>
                          <a:latin typeface="游ゴシック 本文"/>
                          <a:ea typeface="Meiryo" panose="020B0604030504040204" pitchFamily="50" charset="-128"/>
                        </a:rPr>
                        <a:t>7</a:t>
                      </a:r>
                      <a:r>
                        <a:rPr lang="ja-JP" altLang="en-US" sz="1600" b="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290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5.2%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60.0%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11.1%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96905041"/>
                  </a:ext>
                </a:extLst>
              </a:tr>
              <a:tr h="133350">
                <a:tc>
                  <a:txBody>
                    <a:bodyPr/>
                    <a:lstStyle/>
                    <a:p>
                      <a:pPr rtl="0" fontAlgn="b"/>
                      <a:r>
                        <a:rPr lang="en-US" altLang="ja-JP" sz="1600" b="0">
                          <a:effectLst/>
                          <a:latin typeface="游ゴシック 本文"/>
                          <a:ea typeface="Meiryo" panose="020B0604030504040204" pitchFamily="50" charset="-128"/>
                        </a:rPr>
                        <a:t>8</a:t>
                      </a:r>
                      <a:r>
                        <a:rPr lang="ja-JP" altLang="en-US" sz="1600" b="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385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26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6.8%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100%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26.9%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230368482"/>
                  </a:ext>
                </a:extLst>
              </a:tr>
              <a:tr h="133350">
                <a:tc>
                  <a:txBody>
                    <a:bodyPr/>
                    <a:lstStyle/>
                    <a:p>
                      <a:pPr rtl="0" fontAlgn="b"/>
                      <a:r>
                        <a:rPr lang="en-US" altLang="ja-JP" sz="1600" b="0">
                          <a:effectLst/>
                          <a:latin typeface="游ゴシック 本文"/>
                          <a:ea typeface="Meiryo" panose="020B0604030504040204" pitchFamily="50" charset="-128"/>
                        </a:rPr>
                        <a:t>9</a:t>
                      </a:r>
                      <a:r>
                        <a:rPr lang="ja-JP" altLang="en-US" sz="1600" b="0">
                          <a:effectLst/>
                          <a:latin typeface="游ゴシック 本文"/>
                          <a:ea typeface="Meiryo" panose="020B0604030504040204" pitchFamily="50" charset="-128"/>
                        </a:rPr>
                        <a:t>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664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游ゴシック 本文"/>
                          <a:ea typeface="Meiryo" panose="020B0604030504040204" pitchFamily="50" charset="-128"/>
                        </a:rPr>
                        <a:t>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2.3%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86.7%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游ゴシック 本文"/>
                          <a:ea typeface="Meiryo" panose="020B0604030504040204" pitchFamily="50" charset="-128"/>
                        </a:rPr>
                        <a:t>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916374058"/>
                  </a:ext>
                </a:extLst>
              </a:tr>
              <a:tr h="133350">
                <a:tc>
                  <a:txBody>
                    <a:bodyPr/>
                    <a:lstStyle/>
                    <a:p>
                      <a:pPr rtl="0" fontAlgn="b"/>
                      <a:r>
                        <a:rPr lang="ja-JP" altLang="en-US" sz="1600">
                          <a:effectLst/>
                          <a:latin typeface="游ゴシック 本文"/>
                        </a:rPr>
                        <a:t>合計</a:t>
                      </a:r>
                    </a:p>
                  </a:txBody>
                  <a:tcPr marL="19050" marR="19050" marT="12700" marB="12700" anchor="b">
                    <a:lnL w="635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a:effectLst/>
                          <a:latin typeface="游ゴシック 本文"/>
                        </a:rPr>
                        <a:t>1339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a:effectLst/>
                          <a:latin typeface="游ゴシック 本文"/>
                        </a:rPr>
                        <a:t>56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a:effectLst/>
                          <a:latin typeface="游ゴシック 本文"/>
                        </a:rPr>
                        <a:t>48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4.2%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85.7%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rtl="0" fontAlgn="b"/>
                      <a:r>
                        <a:rPr lang="en-US" altLang="ja-JP" sz="1600" dirty="0">
                          <a:effectLst/>
                          <a:latin typeface="游ゴシック 本文"/>
                        </a:rPr>
                        <a:t>16.7%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46293868"/>
                  </a:ext>
                </a:extLst>
              </a:tr>
            </a:tbl>
          </a:graphicData>
        </a:graphic>
      </p:graphicFrame>
      <p:sp>
        <p:nvSpPr>
          <p:cNvPr id="12" name="テキスト ボックス 11">
            <a:extLst>
              <a:ext uri="{FF2B5EF4-FFF2-40B4-BE49-F238E27FC236}">
                <a16:creationId xmlns:a16="http://schemas.microsoft.com/office/drawing/2014/main" id="{8DF014F6-6568-44F8-A4B0-E5035978FB73}"/>
              </a:ext>
            </a:extLst>
          </p:cNvPr>
          <p:cNvSpPr txBox="1"/>
          <p:nvPr/>
        </p:nvSpPr>
        <p:spPr>
          <a:xfrm>
            <a:off x="537671" y="2228429"/>
            <a:ext cx="1162050" cy="369332"/>
          </a:xfrm>
          <a:prstGeom prst="rect">
            <a:avLst/>
          </a:prstGeom>
          <a:noFill/>
        </p:spPr>
        <p:txBody>
          <a:bodyPr wrap="square" rtlCol="0">
            <a:spAutoFit/>
          </a:bodyPr>
          <a:lstStyle/>
          <a:p>
            <a:r>
              <a:rPr kumimoji="1" lang="en-US" altLang="ja-JP" dirty="0">
                <a:latin typeface="游ゴシック 本文"/>
              </a:rPr>
              <a:t>&lt;</a:t>
            </a:r>
            <a:r>
              <a:rPr kumimoji="1" lang="ja-JP" altLang="en-US" dirty="0">
                <a:latin typeface="游ゴシック 本文"/>
              </a:rPr>
              <a:t>松</a:t>
            </a:r>
            <a:r>
              <a:rPr kumimoji="1" lang="en-US" altLang="ja-JP" dirty="0">
                <a:latin typeface="游ゴシック 本文"/>
              </a:rPr>
              <a:t>&gt;</a:t>
            </a:r>
          </a:p>
        </p:txBody>
      </p:sp>
      <p:sp>
        <p:nvSpPr>
          <p:cNvPr id="15" name="テキスト ボックス 14">
            <a:extLst>
              <a:ext uri="{FF2B5EF4-FFF2-40B4-BE49-F238E27FC236}">
                <a16:creationId xmlns:a16="http://schemas.microsoft.com/office/drawing/2014/main" id="{D6F189C8-A468-4A6D-8A46-D22A8295A253}"/>
              </a:ext>
            </a:extLst>
          </p:cNvPr>
          <p:cNvSpPr txBox="1"/>
          <p:nvPr/>
        </p:nvSpPr>
        <p:spPr>
          <a:xfrm>
            <a:off x="536194" y="3847729"/>
            <a:ext cx="1162050" cy="369332"/>
          </a:xfrm>
          <a:prstGeom prst="rect">
            <a:avLst/>
          </a:prstGeom>
          <a:noFill/>
        </p:spPr>
        <p:txBody>
          <a:bodyPr wrap="square" rtlCol="0">
            <a:spAutoFit/>
          </a:bodyPr>
          <a:lstStyle/>
          <a:p>
            <a:r>
              <a:rPr kumimoji="1" lang="en-US" altLang="ja-JP" dirty="0">
                <a:latin typeface="游ゴシック 本文"/>
              </a:rPr>
              <a:t>&lt;</a:t>
            </a:r>
            <a:r>
              <a:rPr lang="ja-JP" altLang="en-US" dirty="0">
                <a:latin typeface="游ゴシック 本文"/>
              </a:rPr>
              <a:t>越</a:t>
            </a:r>
            <a:r>
              <a:rPr kumimoji="1" lang="en-US" altLang="ja-JP" dirty="0">
                <a:latin typeface="游ゴシック 本文"/>
              </a:rPr>
              <a:t>&gt;</a:t>
            </a:r>
          </a:p>
        </p:txBody>
      </p:sp>
      <p:sp>
        <p:nvSpPr>
          <p:cNvPr id="17" name="正方形/長方形 16">
            <a:extLst>
              <a:ext uri="{FF2B5EF4-FFF2-40B4-BE49-F238E27FC236}">
                <a16:creationId xmlns:a16="http://schemas.microsoft.com/office/drawing/2014/main" id="{6B7DC0B7-E1EB-4FC7-BED1-AAF08802B2E2}"/>
              </a:ext>
            </a:extLst>
          </p:cNvPr>
          <p:cNvSpPr/>
          <p:nvPr/>
        </p:nvSpPr>
        <p:spPr>
          <a:xfrm>
            <a:off x="536194" y="5191125"/>
            <a:ext cx="11276329" cy="150975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918013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1856" y="679450"/>
            <a:ext cx="11447018" cy="127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sz="2400" b="1" dirty="0">
                <a:solidFill>
                  <a:schemeClr val="accent2"/>
                </a:solidFill>
                <a:latin typeface="Meiryo UI" panose="020B0604030504040204" pitchFamily="50" charset="-128"/>
                <a:ea typeface="Meiryo UI" panose="020B0604030504040204" pitchFamily="50" charset="-128"/>
              </a:rPr>
              <a:t>2022.10~2022.12</a:t>
            </a:r>
            <a:r>
              <a:rPr lang="ja-JP" altLang="en-US" sz="2400" b="1" dirty="0">
                <a:solidFill>
                  <a:schemeClr val="accent2"/>
                </a:solidFill>
                <a:latin typeface="Meiryo UI" panose="020B0604030504040204" pitchFamily="50" charset="-128"/>
                <a:ea typeface="Meiryo UI" panose="020B0604030504040204" pitchFamily="50" charset="-128"/>
              </a:rPr>
              <a:t>実績</a:t>
            </a:r>
          </a:p>
        </p:txBody>
      </p:sp>
      <p:sp>
        <p:nvSpPr>
          <p:cNvPr id="8" name="正方形/長方形 7">
            <a:extLst>
              <a:ext uri="{FF2B5EF4-FFF2-40B4-BE49-F238E27FC236}">
                <a16:creationId xmlns:a16="http://schemas.microsoft.com/office/drawing/2014/main" id="{899FFCDD-3123-41D0-99BA-CEFAFC628A93}"/>
              </a:ext>
            </a:extLst>
          </p:cNvPr>
          <p:cNvSpPr/>
          <p:nvPr/>
        </p:nvSpPr>
        <p:spPr>
          <a:xfrm>
            <a:off x="352540" y="4746171"/>
            <a:ext cx="322374" cy="1544460"/>
          </a:xfrm>
          <a:prstGeom prst="rect">
            <a:avLst/>
          </a:prstGeom>
          <a:solidFill>
            <a:schemeClr val="bg2">
              <a:lumMod val="20000"/>
              <a:lumOff val="8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簡易分析</a:t>
            </a:r>
          </a:p>
        </p:txBody>
      </p:sp>
      <p:sp>
        <p:nvSpPr>
          <p:cNvPr id="12" name="テキスト ボックス 11">
            <a:extLst>
              <a:ext uri="{FF2B5EF4-FFF2-40B4-BE49-F238E27FC236}">
                <a16:creationId xmlns:a16="http://schemas.microsoft.com/office/drawing/2014/main" id="{8DF014F6-6568-44F8-A4B0-E5035978FB73}"/>
              </a:ext>
            </a:extLst>
          </p:cNvPr>
          <p:cNvSpPr txBox="1"/>
          <p:nvPr/>
        </p:nvSpPr>
        <p:spPr>
          <a:xfrm>
            <a:off x="537671" y="2334587"/>
            <a:ext cx="1162050" cy="369332"/>
          </a:xfrm>
          <a:prstGeom prst="rect">
            <a:avLst/>
          </a:prstGeom>
          <a:noFill/>
        </p:spPr>
        <p:txBody>
          <a:bodyPr wrap="square" rtlCol="0">
            <a:spAutoFit/>
          </a:bodyPr>
          <a:lstStyle/>
          <a:p>
            <a:r>
              <a:rPr kumimoji="1" lang="en-US" altLang="ja-JP" dirty="0">
                <a:latin typeface="簡易分"/>
              </a:rPr>
              <a:t>&lt;</a:t>
            </a:r>
            <a:r>
              <a:rPr kumimoji="1" lang="ja-JP" altLang="en-US" dirty="0">
                <a:latin typeface="簡易分"/>
              </a:rPr>
              <a:t>越</a:t>
            </a:r>
            <a:r>
              <a:rPr kumimoji="1" lang="en-US" altLang="ja-JP" dirty="0">
                <a:latin typeface="簡易分"/>
              </a:rPr>
              <a:t>&gt;</a:t>
            </a:r>
          </a:p>
        </p:txBody>
      </p:sp>
      <p:sp>
        <p:nvSpPr>
          <p:cNvPr id="15" name="テキスト ボックス 14">
            <a:extLst>
              <a:ext uri="{FF2B5EF4-FFF2-40B4-BE49-F238E27FC236}">
                <a16:creationId xmlns:a16="http://schemas.microsoft.com/office/drawing/2014/main" id="{D6F189C8-A468-4A6D-8A46-D22A8295A253}"/>
              </a:ext>
            </a:extLst>
          </p:cNvPr>
          <p:cNvSpPr txBox="1"/>
          <p:nvPr/>
        </p:nvSpPr>
        <p:spPr>
          <a:xfrm>
            <a:off x="536194" y="3953887"/>
            <a:ext cx="1162050" cy="369332"/>
          </a:xfrm>
          <a:prstGeom prst="rect">
            <a:avLst/>
          </a:prstGeom>
          <a:noFill/>
        </p:spPr>
        <p:txBody>
          <a:bodyPr wrap="square" rtlCol="0">
            <a:spAutoFit/>
          </a:bodyPr>
          <a:lstStyle/>
          <a:p>
            <a:r>
              <a:rPr kumimoji="1" lang="en-US" altLang="ja-JP" dirty="0">
                <a:latin typeface="簡易分"/>
              </a:rPr>
              <a:t>&lt;</a:t>
            </a:r>
            <a:r>
              <a:rPr kumimoji="1" lang="ja-JP" altLang="en-US" dirty="0">
                <a:latin typeface="簡易分"/>
              </a:rPr>
              <a:t>大</a:t>
            </a:r>
            <a:r>
              <a:rPr kumimoji="1" lang="en-US" altLang="ja-JP" dirty="0">
                <a:latin typeface="簡易分"/>
              </a:rPr>
              <a:t>&gt;</a:t>
            </a:r>
          </a:p>
        </p:txBody>
      </p:sp>
      <p:sp>
        <p:nvSpPr>
          <p:cNvPr id="14" name="Rectangle 1">
            <a:extLst>
              <a:ext uri="{FF2B5EF4-FFF2-40B4-BE49-F238E27FC236}">
                <a16:creationId xmlns:a16="http://schemas.microsoft.com/office/drawing/2014/main" id="{A116B317-4D7D-4049-B49C-7666C4A5C460}"/>
              </a:ext>
            </a:extLst>
          </p:cNvPr>
          <p:cNvSpPr>
            <a:spLocks noChangeArrowheads="1"/>
          </p:cNvSpPr>
          <p:nvPr/>
        </p:nvSpPr>
        <p:spPr bwMode="auto">
          <a:xfrm>
            <a:off x="352540" y="1089628"/>
            <a:ext cx="121058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600" b="0" i="0" u="none" strike="noStrike" cap="none" normalizeH="0" baseline="0" dirty="0">
                <a:ln>
                  <a:noFill/>
                </a:ln>
                <a:solidFill>
                  <a:srgbClr val="000000"/>
                </a:solidFill>
                <a:effectLst/>
                <a:latin typeface="簡易分"/>
                <a:cs typeface="Arial" panose="020B0604020202020204" pitchFamily="34" charset="0"/>
              </a:rPr>
              <a:t>商材：</a:t>
            </a:r>
            <a:r>
              <a:rPr kumimoji="0" lang="ja-JP" altLang="en-US" sz="1600" b="0" i="0" u="none" strike="noStrike" cap="none" normalizeH="0" baseline="0" dirty="0">
                <a:ln>
                  <a:noFill/>
                </a:ln>
                <a:solidFill>
                  <a:srgbClr val="000000"/>
                </a:solidFill>
                <a:effectLst/>
                <a:latin typeface="簡易分"/>
                <a:cs typeface="Arial" panose="020B0604020202020204" pitchFamily="34" charset="0"/>
              </a:rPr>
              <a:t>●●</a:t>
            </a:r>
            <a:endParaRPr kumimoji="0" lang="ja-JP" altLang="ja-JP" sz="1600" b="0" i="0" u="none" strike="noStrike" cap="none" normalizeH="0" baseline="0" dirty="0">
              <a:ln>
                <a:noFill/>
              </a:ln>
              <a:solidFill>
                <a:schemeClr val="tx1"/>
              </a:solidFill>
              <a:effectLst/>
              <a:latin typeface="簡易分"/>
            </a:endParaRPr>
          </a:p>
        </p:txBody>
      </p:sp>
      <p:graphicFrame>
        <p:nvGraphicFramePr>
          <p:cNvPr id="10" name="表 9">
            <a:extLst>
              <a:ext uri="{FF2B5EF4-FFF2-40B4-BE49-F238E27FC236}">
                <a16:creationId xmlns:a16="http://schemas.microsoft.com/office/drawing/2014/main" id="{F2DEB94F-7A0E-4AE7-A71B-056AB4346D67}"/>
              </a:ext>
            </a:extLst>
          </p:cNvPr>
          <p:cNvGraphicFramePr>
            <a:graphicFrameLocks noGrp="1"/>
          </p:cNvGraphicFramePr>
          <p:nvPr>
            <p:extLst>
              <p:ext uri="{D42A27DB-BD31-4B8C-83A1-F6EECF244321}">
                <p14:modId xmlns:p14="http://schemas.microsoft.com/office/powerpoint/2010/main" val="3794153820"/>
              </p:ext>
            </p:extLst>
          </p:nvPr>
        </p:nvGraphicFramePr>
        <p:xfrm>
          <a:off x="1665504" y="1837515"/>
          <a:ext cx="10056928" cy="1346200"/>
        </p:xfrm>
        <a:graphic>
          <a:graphicData uri="http://schemas.openxmlformats.org/drawingml/2006/table">
            <a:tbl>
              <a:tblPr/>
              <a:tblGrid>
                <a:gridCol w="1257116">
                  <a:extLst>
                    <a:ext uri="{9D8B030D-6E8A-4147-A177-3AD203B41FA5}">
                      <a16:colId xmlns:a16="http://schemas.microsoft.com/office/drawing/2014/main" val="246619771"/>
                    </a:ext>
                  </a:extLst>
                </a:gridCol>
                <a:gridCol w="1257116">
                  <a:extLst>
                    <a:ext uri="{9D8B030D-6E8A-4147-A177-3AD203B41FA5}">
                      <a16:colId xmlns:a16="http://schemas.microsoft.com/office/drawing/2014/main" val="2116278886"/>
                    </a:ext>
                  </a:extLst>
                </a:gridCol>
                <a:gridCol w="1257116">
                  <a:extLst>
                    <a:ext uri="{9D8B030D-6E8A-4147-A177-3AD203B41FA5}">
                      <a16:colId xmlns:a16="http://schemas.microsoft.com/office/drawing/2014/main" val="125144543"/>
                    </a:ext>
                  </a:extLst>
                </a:gridCol>
                <a:gridCol w="1257116">
                  <a:extLst>
                    <a:ext uri="{9D8B030D-6E8A-4147-A177-3AD203B41FA5}">
                      <a16:colId xmlns:a16="http://schemas.microsoft.com/office/drawing/2014/main" val="566940259"/>
                    </a:ext>
                  </a:extLst>
                </a:gridCol>
                <a:gridCol w="1257116">
                  <a:extLst>
                    <a:ext uri="{9D8B030D-6E8A-4147-A177-3AD203B41FA5}">
                      <a16:colId xmlns:a16="http://schemas.microsoft.com/office/drawing/2014/main" val="2771280415"/>
                    </a:ext>
                  </a:extLst>
                </a:gridCol>
                <a:gridCol w="1257116">
                  <a:extLst>
                    <a:ext uri="{9D8B030D-6E8A-4147-A177-3AD203B41FA5}">
                      <a16:colId xmlns:a16="http://schemas.microsoft.com/office/drawing/2014/main" val="708464832"/>
                    </a:ext>
                  </a:extLst>
                </a:gridCol>
                <a:gridCol w="1257116">
                  <a:extLst>
                    <a:ext uri="{9D8B030D-6E8A-4147-A177-3AD203B41FA5}">
                      <a16:colId xmlns:a16="http://schemas.microsoft.com/office/drawing/2014/main" val="2278905594"/>
                    </a:ext>
                  </a:extLst>
                </a:gridCol>
                <a:gridCol w="1257116">
                  <a:extLst>
                    <a:ext uri="{9D8B030D-6E8A-4147-A177-3AD203B41FA5}">
                      <a16:colId xmlns:a16="http://schemas.microsoft.com/office/drawing/2014/main" val="250032446"/>
                    </a:ext>
                  </a:extLst>
                </a:gridCol>
              </a:tblGrid>
              <a:tr h="133350">
                <a:tc>
                  <a:txBody>
                    <a:bodyPr/>
                    <a:lstStyle/>
                    <a:p>
                      <a:pPr algn="ctr" rtl="0" fontAlgn="b"/>
                      <a:r>
                        <a:rPr lang="ja-JP" altLang="en-US" sz="1600" dirty="0">
                          <a:effectLst/>
                          <a:latin typeface="メイリオ" panose="020B0604030504040204" pitchFamily="50" charset="-128"/>
                          <a:ea typeface="メイリオ" panose="020B0604030504040204" pitchFamily="50" charset="-128"/>
                        </a:rPr>
                        <a:t>月号</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行動数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アポ数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商談数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受注数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アポ率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商談遷移率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受注率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extLst>
                  <a:ext uri="{0D108BD9-81ED-4DB2-BD59-A6C34878D82A}">
                    <a16:rowId xmlns:a16="http://schemas.microsoft.com/office/drawing/2014/main" val="1936319078"/>
                  </a:ext>
                </a:extLst>
              </a:tr>
              <a:tr h="133350">
                <a:tc>
                  <a:txBody>
                    <a:bodyPr/>
                    <a:lstStyle/>
                    <a:p>
                      <a:pPr rtl="0" fontAlgn="b"/>
                      <a:r>
                        <a:rPr lang="en-US" altLang="ja-JP" sz="1600" b="0">
                          <a:effectLst/>
                          <a:latin typeface="簡易分"/>
                          <a:ea typeface="Meiryo" panose="020B0604030504040204" pitchFamily="50" charset="-128"/>
                        </a:rPr>
                        <a:t>7</a:t>
                      </a:r>
                      <a:r>
                        <a:rPr lang="ja-JP" altLang="en-US" sz="1600" b="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596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45.5%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20.0%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429879645"/>
                  </a:ext>
                </a:extLst>
              </a:tr>
              <a:tr h="133350">
                <a:tc>
                  <a:txBody>
                    <a:bodyPr/>
                    <a:lstStyle/>
                    <a:p>
                      <a:pPr rtl="0" fontAlgn="b"/>
                      <a:r>
                        <a:rPr lang="en-US" altLang="ja-JP" sz="1600" b="0">
                          <a:effectLst/>
                          <a:latin typeface="簡易分"/>
                          <a:ea typeface="Meiryo" panose="020B0604030504040204" pitchFamily="50" charset="-128"/>
                        </a:rPr>
                        <a:t>8</a:t>
                      </a:r>
                      <a:r>
                        <a:rPr lang="ja-JP" altLang="en-US" sz="1600" b="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519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62.5%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0.0%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937514404"/>
                  </a:ext>
                </a:extLst>
              </a:tr>
              <a:tr h="133350">
                <a:tc>
                  <a:txBody>
                    <a:bodyPr/>
                    <a:lstStyle/>
                    <a:p>
                      <a:pPr rtl="0" fontAlgn="b"/>
                      <a:r>
                        <a:rPr lang="en-US" altLang="ja-JP" sz="1600" b="0" dirty="0">
                          <a:effectLst/>
                          <a:latin typeface="簡易分"/>
                          <a:ea typeface="Meiryo" panose="020B0604030504040204" pitchFamily="50" charset="-128"/>
                        </a:rPr>
                        <a:t>9</a:t>
                      </a:r>
                      <a:r>
                        <a:rPr lang="ja-JP" altLang="en-US" sz="1600" b="0" dirty="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524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128.6%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66.7%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756437435"/>
                  </a:ext>
                </a:extLst>
              </a:tr>
              <a:tr h="133350">
                <a:tc>
                  <a:txBody>
                    <a:bodyPr/>
                    <a:lstStyle/>
                    <a:p>
                      <a:pPr rtl="0" fontAlgn="b"/>
                      <a:r>
                        <a:rPr lang="ja-JP" altLang="en-US" sz="1600">
                          <a:effectLst/>
                          <a:latin typeface="簡易分"/>
                        </a:rPr>
                        <a:t>合計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1639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26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1.6%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73.1%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36.8%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691399410"/>
                  </a:ext>
                </a:extLst>
              </a:tr>
            </a:tbl>
          </a:graphicData>
        </a:graphic>
      </p:graphicFrame>
      <p:graphicFrame>
        <p:nvGraphicFramePr>
          <p:cNvPr id="11" name="表 10">
            <a:extLst>
              <a:ext uri="{FF2B5EF4-FFF2-40B4-BE49-F238E27FC236}">
                <a16:creationId xmlns:a16="http://schemas.microsoft.com/office/drawing/2014/main" id="{03B3D06A-B7BB-4611-80C2-7356C9D78230}"/>
              </a:ext>
            </a:extLst>
          </p:cNvPr>
          <p:cNvGraphicFramePr>
            <a:graphicFrameLocks noGrp="1"/>
          </p:cNvGraphicFramePr>
          <p:nvPr>
            <p:extLst>
              <p:ext uri="{D42A27DB-BD31-4B8C-83A1-F6EECF244321}">
                <p14:modId xmlns:p14="http://schemas.microsoft.com/office/powerpoint/2010/main" val="1124554023"/>
              </p:ext>
            </p:extLst>
          </p:nvPr>
        </p:nvGraphicFramePr>
        <p:xfrm>
          <a:off x="1665504" y="3560730"/>
          <a:ext cx="10056928" cy="1346200"/>
        </p:xfrm>
        <a:graphic>
          <a:graphicData uri="http://schemas.openxmlformats.org/drawingml/2006/table">
            <a:tbl>
              <a:tblPr/>
              <a:tblGrid>
                <a:gridCol w="1257116">
                  <a:extLst>
                    <a:ext uri="{9D8B030D-6E8A-4147-A177-3AD203B41FA5}">
                      <a16:colId xmlns:a16="http://schemas.microsoft.com/office/drawing/2014/main" val="2792182105"/>
                    </a:ext>
                  </a:extLst>
                </a:gridCol>
                <a:gridCol w="1257116">
                  <a:extLst>
                    <a:ext uri="{9D8B030D-6E8A-4147-A177-3AD203B41FA5}">
                      <a16:colId xmlns:a16="http://schemas.microsoft.com/office/drawing/2014/main" val="3225059801"/>
                    </a:ext>
                  </a:extLst>
                </a:gridCol>
                <a:gridCol w="1257116">
                  <a:extLst>
                    <a:ext uri="{9D8B030D-6E8A-4147-A177-3AD203B41FA5}">
                      <a16:colId xmlns:a16="http://schemas.microsoft.com/office/drawing/2014/main" val="3357263655"/>
                    </a:ext>
                  </a:extLst>
                </a:gridCol>
                <a:gridCol w="1257116">
                  <a:extLst>
                    <a:ext uri="{9D8B030D-6E8A-4147-A177-3AD203B41FA5}">
                      <a16:colId xmlns:a16="http://schemas.microsoft.com/office/drawing/2014/main" val="3580827171"/>
                    </a:ext>
                  </a:extLst>
                </a:gridCol>
                <a:gridCol w="1257116">
                  <a:extLst>
                    <a:ext uri="{9D8B030D-6E8A-4147-A177-3AD203B41FA5}">
                      <a16:colId xmlns:a16="http://schemas.microsoft.com/office/drawing/2014/main" val="2949691750"/>
                    </a:ext>
                  </a:extLst>
                </a:gridCol>
                <a:gridCol w="1257116">
                  <a:extLst>
                    <a:ext uri="{9D8B030D-6E8A-4147-A177-3AD203B41FA5}">
                      <a16:colId xmlns:a16="http://schemas.microsoft.com/office/drawing/2014/main" val="2293345876"/>
                    </a:ext>
                  </a:extLst>
                </a:gridCol>
                <a:gridCol w="1257116">
                  <a:extLst>
                    <a:ext uri="{9D8B030D-6E8A-4147-A177-3AD203B41FA5}">
                      <a16:colId xmlns:a16="http://schemas.microsoft.com/office/drawing/2014/main" val="2459627582"/>
                    </a:ext>
                  </a:extLst>
                </a:gridCol>
                <a:gridCol w="1257116">
                  <a:extLst>
                    <a:ext uri="{9D8B030D-6E8A-4147-A177-3AD203B41FA5}">
                      <a16:colId xmlns:a16="http://schemas.microsoft.com/office/drawing/2014/main" val="840941190"/>
                    </a:ext>
                  </a:extLst>
                </a:gridCol>
              </a:tblGrid>
              <a:tr h="133350">
                <a:tc>
                  <a:txBody>
                    <a:bodyPr/>
                    <a:lstStyle/>
                    <a:p>
                      <a:pPr algn="ctr" rtl="0" fontAlgn="b"/>
                      <a:r>
                        <a:rPr lang="ja-JP" altLang="en-US" sz="1600" dirty="0">
                          <a:effectLst/>
                          <a:latin typeface="メイリオ" panose="020B0604030504040204" pitchFamily="50" charset="-128"/>
                          <a:ea typeface="メイリオ" panose="020B0604030504040204" pitchFamily="50" charset="-128"/>
                        </a:rPr>
                        <a:t>月号</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行動数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アポ数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商談数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受注数</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アポ率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商談遷移率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tc>
                  <a:txBody>
                    <a:bodyPr/>
                    <a:lstStyle/>
                    <a:p>
                      <a:pPr algn="ctr" rtl="0" fontAlgn="b"/>
                      <a:r>
                        <a:rPr lang="ja-JP" altLang="en-US" sz="1600" b="0" dirty="0">
                          <a:effectLst/>
                          <a:latin typeface="簡易分"/>
                          <a:ea typeface="Meiryo" panose="020B0604030504040204" pitchFamily="50" charset="-128"/>
                        </a:rPr>
                        <a:t>受注率</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2CC"/>
                    </a:solidFill>
                  </a:tcPr>
                </a:tc>
                <a:extLst>
                  <a:ext uri="{0D108BD9-81ED-4DB2-BD59-A6C34878D82A}">
                    <a16:rowId xmlns:a16="http://schemas.microsoft.com/office/drawing/2014/main" val="2414142357"/>
                  </a:ext>
                </a:extLst>
              </a:tr>
              <a:tr h="133350">
                <a:tc>
                  <a:txBody>
                    <a:bodyPr/>
                    <a:lstStyle/>
                    <a:p>
                      <a:pPr rtl="0" fontAlgn="b"/>
                      <a:r>
                        <a:rPr lang="en-US" altLang="ja-JP" sz="1600" b="0">
                          <a:effectLst/>
                          <a:latin typeface="簡易分"/>
                          <a:ea typeface="Meiryo" panose="020B0604030504040204" pitchFamily="50" charset="-128"/>
                        </a:rPr>
                        <a:t>7</a:t>
                      </a:r>
                      <a:r>
                        <a:rPr lang="ja-JP" altLang="en-US" sz="1600" b="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290</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11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2</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3.8%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54.5%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33.3%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3463733774"/>
                  </a:ext>
                </a:extLst>
              </a:tr>
              <a:tr h="133350">
                <a:tc>
                  <a:txBody>
                    <a:bodyPr/>
                    <a:lstStyle/>
                    <a:p>
                      <a:pPr rtl="0" fontAlgn="b"/>
                      <a:r>
                        <a:rPr lang="en-US" altLang="ja-JP" sz="1600" b="0">
                          <a:effectLst/>
                          <a:latin typeface="簡易分"/>
                          <a:ea typeface="Meiryo" panose="020B0604030504040204" pitchFamily="50" charset="-128"/>
                        </a:rPr>
                        <a:t>8</a:t>
                      </a:r>
                      <a:r>
                        <a:rPr lang="ja-JP" altLang="en-US" sz="1600" b="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385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2.3%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77.8%</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14.3%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551900815"/>
                  </a:ext>
                </a:extLst>
              </a:tr>
              <a:tr h="133350">
                <a:tc>
                  <a:txBody>
                    <a:bodyPr/>
                    <a:lstStyle/>
                    <a:p>
                      <a:pPr rtl="0" fontAlgn="b"/>
                      <a:r>
                        <a:rPr lang="en-US" altLang="ja-JP" sz="1600" b="0">
                          <a:effectLst/>
                          <a:latin typeface="簡易分"/>
                          <a:ea typeface="Meiryo" panose="020B0604030504040204" pitchFamily="50" charset="-128"/>
                        </a:rPr>
                        <a:t>9</a:t>
                      </a:r>
                      <a:r>
                        <a:rPr lang="ja-JP" altLang="en-US" sz="1600" b="0">
                          <a:effectLst/>
                          <a:latin typeface="簡易分"/>
                          <a:ea typeface="Meiryo" panose="020B0604030504040204" pitchFamily="50" charset="-128"/>
                        </a:rPr>
                        <a:t>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664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14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dirty="0">
                          <a:effectLst/>
                          <a:latin typeface="簡易分"/>
                          <a:ea typeface="Meiryo" panose="020B0604030504040204" pitchFamily="50" charset="-128"/>
                        </a:rPr>
                        <a:t>13</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b="0">
                          <a:effectLst/>
                          <a:latin typeface="簡易分"/>
                          <a:ea typeface="Meiryo" panose="020B0604030504040204" pitchFamily="50" charset="-128"/>
                        </a:rPr>
                        <a:t>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2.1%</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92.9%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7.7%</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2463264414"/>
                  </a:ext>
                </a:extLst>
              </a:tr>
              <a:tr h="133350">
                <a:tc>
                  <a:txBody>
                    <a:bodyPr/>
                    <a:lstStyle/>
                    <a:p>
                      <a:pPr rtl="0" fontAlgn="b"/>
                      <a:r>
                        <a:rPr lang="ja-JP" altLang="en-US" sz="1600">
                          <a:effectLst/>
                          <a:latin typeface="簡易分"/>
                        </a:rPr>
                        <a:t>合計</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1339</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34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a:effectLst/>
                          <a:latin typeface="簡易分"/>
                        </a:rPr>
                        <a:t>26</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2.5%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76.5%</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tc>
                  <a:txBody>
                    <a:bodyPr/>
                    <a:lstStyle/>
                    <a:p>
                      <a:pPr algn="r" rtl="0" fontAlgn="b"/>
                      <a:r>
                        <a:rPr lang="en-US" altLang="ja-JP" sz="1600" dirty="0">
                          <a:effectLst/>
                          <a:latin typeface="簡易分"/>
                        </a:rPr>
                        <a:t>15.4%</a:t>
                      </a:r>
                    </a:p>
                  </a:txBody>
                  <a:tcPr marL="19050" marR="19050" marT="12700" marB="1270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tcPr>
                </a:tc>
                <a:extLst>
                  <a:ext uri="{0D108BD9-81ED-4DB2-BD59-A6C34878D82A}">
                    <a16:rowId xmlns:a16="http://schemas.microsoft.com/office/drawing/2014/main" val="1049459550"/>
                  </a:ext>
                </a:extLst>
              </a:tr>
            </a:tbl>
          </a:graphicData>
        </a:graphic>
      </p:graphicFrame>
      <p:sp>
        <p:nvSpPr>
          <p:cNvPr id="16" name="正方形/長方形 15">
            <a:extLst>
              <a:ext uri="{FF2B5EF4-FFF2-40B4-BE49-F238E27FC236}">
                <a16:creationId xmlns:a16="http://schemas.microsoft.com/office/drawing/2014/main" id="{82329ABC-5822-4326-908C-9EF0FCC8A41E}"/>
              </a:ext>
            </a:extLst>
          </p:cNvPr>
          <p:cNvSpPr/>
          <p:nvPr/>
        </p:nvSpPr>
        <p:spPr>
          <a:xfrm>
            <a:off x="536194" y="5191125"/>
            <a:ext cx="11276329" cy="1509758"/>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822880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accent2"/>
                </a:solidFill>
                <a:latin typeface="Meiryo UI" panose="020B0604030504040204" pitchFamily="50" charset="-128"/>
                <a:ea typeface="Meiryo UI" panose="020B0604030504040204" pitchFamily="50" charset="-128"/>
              </a:rPr>
              <a:t>弊社課題</a:t>
            </a:r>
          </a:p>
        </p:txBody>
      </p:sp>
      <p:pic>
        <p:nvPicPr>
          <p:cNvPr id="12" name="Picture 2">
            <a:extLst>
              <a:ext uri="{FF2B5EF4-FFF2-40B4-BE49-F238E27FC236}">
                <a16:creationId xmlns:a16="http://schemas.microsoft.com/office/drawing/2014/main" id="{D2CE13AB-717C-42DC-A346-9EC9B3C876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1856" y="679450"/>
            <a:ext cx="11447018" cy="12700"/>
          </a:xfrm>
          <a:prstGeom prst="rect">
            <a:avLst/>
          </a:prstGeom>
        </p:spPr>
      </p:pic>
      <p:sp>
        <p:nvSpPr>
          <p:cNvPr id="13" name="テキスト ボックス 12">
            <a:extLst>
              <a:ext uri="{FF2B5EF4-FFF2-40B4-BE49-F238E27FC236}">
                <a16:creationId xmlns:a16="http://schemas.microsoft.com/office/drawing/2014/main" id="{E28E19B3-593D-40C1-A7F9-1060C4008269}"/>
              </a:ext>
            </a:extLst>
          </p:cNvPr>
          <p:cNvSpPr txBox="1"/>
          <p:nvPr/>
        </p:nvSpPr>
        <p:spPr>
          <a:xfrm>
            <a:off x="381932" y="1263168"/>
            <a:ext cx="11428136" cy="5324535"/>
          </a:xfrm>
          <a:prstGeom prst="rect">
            <a:avLst/>
          </a:prstGeom>
          <a:noFill/>
        </p:spPr>
        <p:txBody>
          <a:bodyPr wrap="square" rtlCol="0">
            <a:spAutoFit/>
          </a:bodyPr>
          <a:lstStyle/>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マネジメント課題</a:t>
            </a:r>
            <a:r>
              <a:rPr kumimoji="1" lang="en-US" altLang="ja-JP" sz="2000" b="1" dirty="0">
                <a:latin typeface="メイリオ" panose="020B0604030504040204" pitchFamily="50" charset="-128"/>
                <a:ea typeface="メイリオ" panose="020B0604030504040204" pitchFamily="50" charset="-128"/>
              </a:rPr>
              <a:t>〉</a:t>
            </a:r>
          </a:p>
          <a:p>
            <a:r>
              <a:rPr kumimoji="1" lang="ja-JP" altLang="en-US" sz="2000" dirty="0">
                <a:latin typeface="メイリオ" panose="020B0604030504040204" pitchFamily="50" charset="-128"/>
                <a:ea typeface="メイリオ" panose="020B0604030504040204" pitchFamily="50" charset="-128"/>
              </a:rPr>
              <a:t>・メンバーの稼働を見る事が出来ないため本質的な課題のキャッチアップが困難</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・キャッチが難しいがために組織内でどのような課題解決が優先的に行われるべきかが不明瞭になりやすい</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・課題に対して効果的な打ち手が行いにくい</a:t>
            </a:r>
            <a:endParaRPr kumimoji="1" lang="en-US" altLang="ja-JP" sz="2000" dirty="0">
              <a:latin typeface="メイリオ" panose="020B0604030504040204" pitchFamily="50" charset="-128"/>
              <a:ea typeface="メイリオ" panose="020B0604030504040204" pitchFamily="50" charset="-128"/>
            </a:endParaRPr>
          </a:p>
          <a:p>
            <a:endParaRPr kumimoji="1" lang="en-US" altLang="ja-JP" sz="2000" dirty="0">
              <a:latin typeface="メイリオ" panose="020B0604030504040204" pitchFamily="50" charset="-128"/>
              <a:ea typeface="メイリオ" panose="020B0604030504040204" pitchFamily="50" charset="-128"/>
            </a:endParaRPr>
          </a:p>
          <a:p>
            <a:r>
              <a:rPr kumimoji="1" lang="en-US" altLang="ja-JP" sz="2000" b="1" dirty="0">
                <a:latin typeface="メイリオ" panose="020B0604030504040204" pitchFamily="50" charset="-128"/>
                <a:ea typeface="メイリオ" panose="020B0604030504040204" pitchFamily="50" charset="-128"/>
              </a:rPr>
              <a:t>〈</a:t>
            </a:r>
            <a:r>
              <a:rPr kumimoji="1" lang="ja-JP" altLang="en-US" sz="2000" b="1" dirty="0">
                <a:latin typeface="メイリオ" panose="020B0604030504040204" pitchFamily="50" charset="-128"/>
                <a:ea typeface="メイリオ" panose="020B0604030504040204" pitchFamily="50" charset="-128"/>
              </a:rPr>
              <a:t>打ち手</a:t>
            </a:r>
            <a:r>
              <a:rPr kumimoji="1" lang="en-US" altLang="ja-JP" sz="2000" b="1" dirty="0">
                <a:latin typeface="メイリオ" panose="020B0604030504040204" pitchFamily="50" charset="-128"/>
                <a:ea typeface="メイリオ" panose="020B0604030504040204" pitchFamily="50" charset="-128"/>
              </a:rPr>
              <a:t>〉</a:t>
            </a:r>
          </a:p>
          <a:p>
            <a:r>
              <a:rPr kumimoji="1" lang="ja-JP" altLang="en-US" sz="2000" dirty="0">
                <a:latin typeface="メイリオ" panose="020B0604030504040204" pitchFamily="50" charset="-128"/>
                <a:ea typeface="メイリオ" panose="020B0604030504040204" pitchFamily="50" charset="-128"/>
              </a:rPr>
              <a:t>・弊社オフィスで週</a:t>
            </a:r>
            <a:r>
              <a:rPr kumimoji="1" lang="en-US" altLang="ja-JP" sz="2000" dirty="0">
                <a:latin typeface="メイリオ" panose="020B0604030504040204" pitchFamily="50" charset="-128"/>
                <a:ea typeface="メイリオ" panose="020B0604030504040204" pitchFamily="50" charset="-128"/>
              </a:rPr>
              <a:t>2</a:t>
            </a:r>
            <a:r>
              <a:rPr kumimoji="1" lang="ja-JP" altLang="en-US" sz="2000" dirty="0">
                <a:latin typeface="メイリオ" panose="020B0604030504040204" pitchFamily="50" charset="-128"/>
                <a:ea typeface="メイリオ" panose="020B0604030504040204" pitchFamily="50" charset="-128"/>
              </a:rPr>
              <a:t>日稼働実施（想定される効果）</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┗テレアポのトーク確認だけではなく受け答えなどその場でフィードバックが行える事でアポ率の向上</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┗当たり先、当たり方の確認が行える事でアポ率の向上</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┗商談前の事前準備、商談前の壁打ちが行える事で商談決定率の向上</a:t>
            </a:r>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┗日々のトレーニングの実施（商談＆アポロープレ、飲食営業の原理原則）</a:t>
            </a:r>
            <a:endParaRPr kumimoji="1" lang="en-US" altLang="ja-JP" sz="2000" dirty="0">
              <a:latin typeface="メイリオ" panose="020B0604030504040204" pitchFamily="50" charset="-128"/>
              <a:ea typeface="メイリオ" panose="020B0604030504040204" pitchFamily="50" charset="-128"/>
            </a:endParaRPr>
          </a:p>
          <a:p>
            <a:endParaRPr kumimoji="1" lang="en-US" altLang="ja-JP" sz="2000"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上記行っていくことで毎月メンバーの営業スキルの成長を促していきながら、安定した成果を創出していくプロジェクトを創造していく。</a:t>
            </a:r>
            <a:endParaRPr kumimoji="1" lang="en-US" altLang="ja-JP" sz="2000" dirty="0">
              <a:latin typeface="メイリオ" panose="020B0604030504040204" pitchFamily="50" charset="-128"/>
              <a:ea typeface="メイリオ" panose="020B0604030504040204" pitchFamily="50" charset="-128"/>
            </a:endParaRPr>
          </a:p>
          <a:p>
            <a:endParaRPr kumimoji="1" lang="en-US" altLang="ja-JP" sz="20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716891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accent2"/>
                </a:solidFill>
                <a:latin typeface="Meiryo UI" panose="020B0604030504040204" pitchFamily="50" charset="-128"/>
                <a:ea typeface="Meiryo UI" panose="020B0604030504040204" pitchFamily="50" charset="-128"/>
              </a:rPr>
              <a:t>取り組みによる実績</a:t>
            </a:r>
          </a:p>
        </p:txBody>
      </p:sp>
      <p:pic>
        <p:nvPicPr>
          <p:cNvPr id="12" name="Picture 2">
            <a:extLst>
              <a:ext uri="{FF2B5EF4-FFF2-40B4-BE49-F238E27FC236}">
                <a16:creationId xmlns:a16="http://schemas.microsoft.com/office/drawing/2014/main" id="{D2CE13AB-717C-42DC-A346-9EC9B3C876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1856" y="679450"/>
            <a:ext cx="11447018" cy="12700"/>
          </a:xfrm>
          <a:prstGeom prst="rect">
            <a:avLst/>
          </a:prstGeom>
        </p:spPr>
      </p:pic>
      <p:sp>
        <p:nvSpPr>
          <p:cNvPr id="8" name="正方形/長方形 7">
            <a:extLst>
              <a:ext uri="{FF2B5EF4-FFF2-40B4-BE49-F238E27FC236}">
                <a16:creationId xmlns:a16="http://schemas.microsoft.com/office/drawing/2014/main" id="{07C9671D-2C04-479E-8917-A8FD0EA3DB88}"/>
              </a:ext>
            </a:extLst>
          </p:cNvPr>
          <p:cNvSpPr/>
          <p:nvPr/>
        </p:nvSpPr>
        <p:spPr>
          <a:xfrm>
            <a:off x="7451090" y="3236739"/>
            <a:ext cx="412762" cy="1447800"/>
          </a:xfrm>
          <a:prstGeom prst="rect">
            <a:avLst/>
          </a:prstGeom>
          <a:solidFill>
            <a:schemeClr val="bg2">
              <a:lumMod val="60000"/>
              <a:lumOff val="40000"/>
            </a:schemeClr>
          </a:solidFill>
          <a:ln>
            <a:solidFill>
              <a:schemeClr val="bg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dirty="0"/>
              <a:t>定量分析</a:t>
            </a:r>
          </a:p>
        </p:txBody>
      </p:sp>
      <p:sp>
        <p:nvSpPr>
          <p:cNvPr id="9" name="テキスト ボックス 8">
            <a:extLst>
              <a:ext uri="{FF2B5EF4-FFF2-40B4-BE49-F238E27FC236}">
                <a16:creationId xmlns:a16="http://schemas.microsoft.com/office/drawing/2014/main" id="{C94AAF99-AAD1-4060-985E-DAE007E79D08}"/>
              </a:ext>
            </a:extLst>
          </p:cNvPr>
          <p:cNvSpPr txBox="1"/>
          <p:nvPr/>
        </p:nvSpPr>
        <p:spPr>
          <a:xfrm>
            <a:off x="7500983" y="3236739"/>
            <a:ext cx="4376057" cy="1600438"/>
          </a:xfrm>
          <a:prstGeom prst="rect">
            <a:avLst/>
          </a:prstGeom>
          <a:noFill/>
        </p:spPr>
        <p:txBody>
          <a:bodyPr wrap="square" rtlCol="0">
            <a:spAutoFit/>
          </a:bodyPr>
          <a:lstStyle/>
          <a:p>
            <a:r>
              <a:rPr kumimoji="1" lang="ja-JP" altLang="en-US" b="1" dirty="0"/>
              <a:t>行動数：一日</a:t>
            </a:r>
            <a:r>
              <a:rPr kumimoji="1" lang="en-US" altLang="ja-JP" b="1" dirty="0"/>
              <a:t>27.2</a:t>
            </a:r>
            <a:r>
              <a:rPr kumimoji="1" lang="ja-JP" altLang="en-US" b="1" dirty="0"/>
              <a:t>架電平均→一日</a:t>
            </a:r>
            <a:r>
              <a:rPr kumimoji="1" lang="en-US" altLang="ja-JP" b="1" dirty="0"/>
              <a:t>30.8</a:t>
            </a:r>
            <a:r>
              <a:rPr kumimoji="1" lang="ja-JP" altLang="en-US" b="1" dirty="0"/>
              <a:t>架電平均</a:t>
            </a:r>
            <a:endParaRPr kumimoji="1" lang="en-US" altLang="ja-JP" b="1" dirty="0"/>
          </a:p>
          <a:p>
            <a:endParaRPr kumimoji="1" lang="en-US" altLang="ja-JP" b="1" dirty="0"/>
          </a:p>
          <a:p>
            <a:r>
              <a:rPr kumimoji="1" lang="ja-JP" altLang="en-US" b="1" dirty="0"/>
              <a:t>コンタクト率：</a:t>
            </a:r>
            <a:r>
              <a:rPr kumimoji="1" lang="en-US" altLang="ja-JP" b="1" dirty="0"/>
              <a:t>26.19%</a:t>
            </a:r>
            <a:r>
              <a:rPr kumimoji="1" lang="ja-JP" altLang="en-US" b="1" dirty="0"/>
              <a:t>　⇒　</a:t>
            </a:r>
            <a:r>
              <a:rPr kumimoji="1" lang="en-US" altLang="ja-JP" b="1" dirty="0"/>
              <a:t>27.60%</a:t>
            </a:r>
          </a:p>
          <a:p>
            <a:endParaRPr kumimoji="1" lang="en-US" altLang="ja-JP" b="1" dirty="0"/>
          </a:p>
          <a:p>
            <a:r>
              <a:rPr kumimoji="1" lang="ja-JP" altLang="en-US" b="1" dirty="0"/>
              <a:t>アポ率：</a:t>
            </a:r>
            <a:r>
              <a:rPr kumimoji="1" lang="en-US" altLang="ja-JP" b="1" dirty="0"/>
              <a:t>1.29%</a:t>
            </a:r>
            <a:r>
              <a:rPr kumimoji="1" lang="ja-JP" altLang="en-US" b="1" dirty="0"/>
              <a:t>　⇒　</a:t>
            </a:r>
            <a:r>
              <a:rPr kumimoji="1" lang="en-US" altLang="ja-JP" b="1" dirty="0"/>
              <a:t>3.57%</a:t>
            </a:r>
            <a:r>
              <a:rPr kumimoji="1" lang="ja-JP" altLang="en-US" b="1" dirty="0"/>
              <a:t>　</a:t>
            </a:r>
            <a:endParaRPr kumimoji="1" lang="en-US" altLang="ja-JP" b="1" dirty="0"/>
          </a:p>
          <a:p>
            <a:r>
              <a:rPr kumimoji="1" lang="ja-JP" altLang="en-US" b="1" dirty="0"/>
              <a:t>アポ率　</a:t>
            </a:r>
            <a:r>
              <a:rPr kumimoji="1" lang="en-US" altLang="ja-JP" b="1" dirty="0"/>
              <a:t>3</a:t>
            </a:r>
            <a:r>
              <a:rPr kumimoji="1" lang="ja-JP" altLang="en-US" b="1" dirty="0"/>
              <a:t>％水準に引き上げることに成功</a:t>
            </a:r>
            <a:endParaRPr kumimoji="1" lang="en-US" altLang="ja-JP" b="1" dirty="0"/>
          </a:p>
          <a:p>
            <a:endParaRPr kumimoji="1" lang="en-US" altLang="ja-JP" dirty="0"/>
          </a:p>
        </p:txBody>
      </p:sp>
      <p:graphicFrame>
        <p:nvGraphicFramePr>
          <p:cNvPr id="10" name="表 9">
            <a:extLst>
              <a:ext uri="{FF2B5EF4-FFF2-40B4-BE49-F238E27FC236}">
                <a16:creationId xmlns:a16="http://schemas.microsoft.com/office/drawing/2014/main" id="{4406A6F0-FF63-47E6-A788-4BD0ED97C873}"/>
              </a:ext>
            </a:extLst>
          </p:cNvPr>
          <p:cNvGraphicFramePr>
            <a:graphicFrameLocks noGrp="1"/>
          </p:cNvGraphicFramePr>
          <p:nvPr>
            <p:extLst>
              <p:ext uri="{D42A27DB-BD31-4B8C-83A1-F6EECF244321}">
                <p14:modId xmlns:p14="http://schemas.microsoft.com/office/powerpoint/2010/main" val="12870541"/>
              </p:ext>
            </p:extLst>
          </p:nvPr>
        </p:nvGraphicFramePr>
        <p:xfrm>
          <a:off x="413384" y="765047"/>
          <a:ext cx="11365232" cy="1986314"/>
        </p:xfrm>
        <a:graphic>
          <a:graphicData uri="http://schemas.openxmlformats.org/drawingml/2006/table">
            <a:tbl>
              <a:tblPr/>
              <a:tblGrid>
                <a:gridCol w="1526998">
                  <a:extLst>
                    <a:ext uri="{9D8B030D-6E8A-4147-A177-3AD203B41FA5}">
                      <a16:colId xmlns:a16="http://schemas.microsoft.com/office/drawing/2014/main" val="2120541801"/>
                    </a:ext>
                  </a:extLst>
                </a:gridCol>
                <a:gridCol w="1134342">
                  <a:extLst>
                    <a:ext uri="{9D8B030D-6E8A-4147-A177-3AD203B41FA5}">
                      <a16:colId xmlns:a16="http://schemas.microsoft.com/office/drawing/2014/main" val="1436998575"/>
                    </a:ext>
                  </a:extLst>
                </a:gridCol>
                <a:gridCol w="1330670">
                  <a:extLst>
                    <a:ext uri="{9D8B030D-6E8A-4147-A177-3AD203B41FA5}">
                      <a16:colId xmlns:a16="http://schemas.microsoft.com/office/drawing/2014/main" val="429715053"/>
                    </a:ext>
                  </a:extLst>
                </a:gridCol>
                <a:gridCol w="1134342">
                  <a:extLst>
                    <a:ext uri="{9D8B030D-6E8A-4147-A177-3AD203B41FA5}">
                      <a16:colId xmlns:a16="http://schemas.microsoft.com/office/drawing/2014/main" val="242805599"/>
                    </a:ext>
                  </a:extLst>
                </a:gridCol>
                <a:gridCol w="1134342">
                  <a:extLst>
                    <a:ext uri="{9D8B030D-6E8A-4147-A177-3AD203B41FA5}">
                      <a16:colId xmlns:a16="http://schemas.microsoft.com/office/drawing/2014/main" val="3107278244"/>
                    </a:ext>
                  </a:extLst>
                </a:gridCol>
                <a:gridCol w="1134342">
                  <a:extLst>
                    <a:ext uri="{9D8B030D-6E8A-4147-A177-3AD203B41FA5}">
                      <a16:colId xmlns:a16="http://schemas.microsoft.com/office/drawing/2014/main" val="3824805136"/>
                    </a:ext>
                  </a:extLst>
                </a:gridCol>
                <a:gridCol w="1134342">
                  <a:extLst>
                    <a:ext uri="{9D8B030D-6E8A-4147-A177-3AD203B41FA5}">
                      <a16:colId xmlns:a16="http://schemas.microsoft.com/office/drawing/2014/main" val="438136017"/>
                    </a:ext>
                  </a:extLst>
                </a:gridCol>
                <a:gridCol w="1701512">
                  <a:extLst>
                    <a:ext uri="{9D8B030D-6E8A-4147-A177-3AD203B41FA5}">
                      <a16:colId xmlns:a16="http://schemas.microsoft.com/office/drawing/2014/main" val="4058270270"/>
                    </a:ext>
                  </a:extLst>
                </a:gridCol>
                <a:gridCol w="1134342">
                  <a:extLst>
                    <a:ext uri="{9D8B030D-6E8A-4147-A177-3AD203B41FA5}">
                      <a16:colId xmlns:a16="http://schemas.microsoft.com/office/drawing/2014/main" val="3073653424"/>
                    </a:ext>
                  </a:extLst>
                </a:gridCol>
              </a:tblGrid>
              <a:tr h="608766">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月号</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架電</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有効架電</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アポ</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商談</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受注</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アポ率</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有効架電率</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l" rtl="0" fontAlgn="b"/>
                      <a:r>
                        <a:rPr lang="ja-JP" altLang="en-US" sz="2000" b="0" i="0" u="none" strike="noStrike">
                          <a:solidFill>
                            <a:srgbClr val="000000"/>
                          </a:solidFill>
                          <a:effectLst/>
                          <a:latin typeface="游ゴシック" panose="020B0400000000000000" pitchFamily="50" charset="-128"/>
                          <a:ea typeface="游ゴシック" panose="020B0400000000000000" pitchFamily="50" charset="-128"/>
                        </a:rPr>
                        <a:t>受注率</a:t>
                      </a:r>
                    </a:p>
                  </a:txBody>
                  <a:tcPr marL="6350" marR="6350" marT="6350" marB="0" anchor="b">
                    <a:lnL w="635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extLst>
                  <a:ext uri="{0D108BD9-81ED-4DB2-BD59-A6C34878D82A}">
                    <a16:rowId xmlns:a16="http://schemas.microsoft.com/office/drawing/2014/main" val="1540895292"/>
                  </a:ext>
                </a:extLst>
              </a:tr>
              <a:tr h="608766">
                <a:tc>
                  <a:txBody>
                    <a:bodyPr/>
                    <a:lstStyle/>
                    <a:p>
                      <a:pPr algn="l" rtl="0" fontAlgn="b"/>
                      <a:r>
                        <a:rPr lang="en-US" altLang="ja-JP" sz="2000" b="0" i="0" u="none" strike="noStrike" dirty="0">
                          <a:solidFill>
                            <a:srgbClr val="000000"/>
                          </a:solidFill>
                          <a:effectLst/>
                          <a:latin typeface="游ゴシック" panose="020B0400000000000000" pitchFamily="50" charset="-128"/>
                          <a:ea typeface="游ゴシック" panose="020B0400000000000000" pitchFamily="50" charset="-128"/>
                        </a:rPr>
                        <a:t>11</a:t>
                      </a:r>
                      <a:r>
                        <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rPr>
                        <a:t>月実績</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6D9EEB"/>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1088</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285</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14</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16</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1.29%</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26.19%</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6.25%</a:t>
                      </a:r>
                    </a:p>
                  </a:txBody>
                  <a:tcPr marL="6350" marR="6350" marT="6350" marB="0" anchor="b">
                    <a:lnL w="635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C9DAF8"/>
                    </a:solidFill>
                  </a:tcPr>
                </a:tc>
                <a:extLst>
                  <a:ext uri="{0D108BD9-81ED-4DB2-BD59-A6C34878D82A}">
                    <a16:rowId xmlns:a16="http://schemas.microsoft.com/office/drawing/2014/main" val="2442460351"/>
                  </a:ext>
                </a:extLst>
              </a:tr>
              <a:tr h="768782">
                <a:tc>
                  <a:txBody>
                    <a:bodyPr/>
                    <a:lstStyle/>
                    <a:p>
                      <a:pPr algn="l" rtl="0" fontAlgn="b"/>
                      <a:r>
                        <a:rPr lang="en-US" altLang="ja-JP" sz="2000" b="0" i="0" u="none" strike="noStrike" dirty="0">
                          <a:solidFill>
                            <a:srgbClr val="000000"/>
                          </a:solidFill>
                          <a:effectLst/>
                          <a:latin typeface="游ゴシック" panose="020B0400000000000000" pitchFamily="50" charset="-128"/>
                          <a:ea typeface="游ゴシック" panose="020B0400000000000000" pitchFamily="50" charset="-128"/>
                        </a:rPr>
                        <a:t>12</a:t>
                      </a:r>
                      <a:r>
                        <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rPr>
                        <a:t>月実績</a:t>
                      </a:r>
                      <a:r>
                        <a:rPr lang="en-US" altLang="ja-JP" sz="2000" b="0" i="0" u="none" strike="noStrike" dirty="0">
                          <a:solidFill>
                            <a:srgbClr val="000000"/>
                          </a:solidFill>
                          <a:effectLst/>
                          <a:latin typeface="游ゴシック" panose="020B0400000000000000" pitchFamily="50" charset="-128"/>
                          <a:ea typeface="游ゴシック" panose="020B0400000000000000" pitchFamily="50" charset="-128"/>
                        </a:rPr>
                        <a:t>12/8</a:t>
                      </a:r>
                      <a:r>
                        <a:rPr lang="ja-JP" altLang="en-US" sz="2000" b="0" i="0" u="none" strike="noStrike" dirty="0">
                          <a:solidFill>
                            <a:srgbClr val="000000"/>
                          </a:solidFill>
                          <a:effectLst/>
                          <a:latin typeface="游ゴシック" panose="020B0400000000000000" pitchFamily="50" charset="-128"/>
                          <a:ea typeface="游ゴシック" panose="020B0400000000000000" pitchFamily="50" charset="-128"/>
                        </a:rPr>
                        <a:t>まで</a:t>
                      </a:r>
                    </a:p>
                  </a:txBody>
                  <a:tcPr marL="6350" marR="6350" marT="6350" marB="0" anchor="b">
                    <a:lnL w="12700" cap="flat" cmpd="sng" algn="ctr">
                      <a:solidFill>
                        <a:srgbClr val="00000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D9EEB"/>
                    </a:solidFill>
                  </a:tcPr>
                </a:tc>
                <a:tc>
                  <a:txBody>
                    <a:bodyPr/>
                    <a:lstStyle/>
                    <a:p>
                      <a:pPr algn="ctr" rtl="0" fontAlgn="b"/>
                      <a:r>
                        <a:rPr lang="en-US" altLang="ja-JP" sz="2000" b="0" i="0" u="none" strike="noStrike" dirty="0">
                          <a:solidFill>
                            <a:srgbClr val="000000"/>
                          </a:solidFill>
                          <a:effectLst/>
                          <a:latin typeface="游ゴシック" panose="020B0400000000000000" pitchFamily="50" charset="-128"/>
                          <a:ea typeface="游ゴシック" panose="020B0400000000000000" pitchFamily="50" charset="-128"/>
                        </a:rPr>
                        <a:t>308</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85</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11</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7</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2</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3.57%</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a:solidFill>
                            <a:srgbClr val="000000"/>
                          </a:solidFill>
                          <a:effectLst/>
                          <a:latin typeface="游ゴシック" panose="020B0400000000000000" pitchFamily="50" charset="-128"/>
                          <a:ea typeface="游ゴシック" panose="020B0400000000000000" pitchFamily="50" charset="-128"/>
                        </a:rPr>
                        <a:t>27.60%</a:t>
                      </a:r>
                    </a:p>
                  </a:txBody>
                  <a:tcPr marL="6350" marR="6350" marT="6350" marB="0" anchor="b">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tc>
                  <a:txBody>
                    <a:bodyPr/>
                    <a:lstStyle/>
                    <a:p>
                      <a:pPr algn="ctr" rtl="0" fontAlgn="b"/>
                      <a:r>
                        <a:rPr lang="en-US" altLang="ja-JP" sz="2000" b="0" i="0" u="none" strike="noStrike" dirty="0">
                          <a:solidFill>
                            <a:srgbClr val="000000"/>
                          </a:solidFill>
                          <a:effectLst/>
                          <a:latin typeface="游ゴシック" panose="020B0400000000000000" pitchFamily="50" charset="-128"/>
                          <a:ea typeface="游ゴシック" panose="020B0400000000000000" pitchFamily="50" charset="-128"/>
                        </a:rPr>
                        <a:t>28.57%</a:t>
                      </a:r>
                    </a:p>
                  </a:txBody>
                  <a:tcPr marL="6350" marR="6350" marT="6350" marB="0" anchor="b">
                    <a:lnL w="6350" cap="flat" cmpd="sng" algn="ctr">
                      <a:solidFill>
                        <a:srgbClr val="CCCCCC"/>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9DAF8"/>
                    </a:solidFill>
                  </a:tcPr>
                </a:tc>
                <a:extLst>
                  <a:ext uri="{0D108BD9-81ED-4DB2-BD59-A6C34878D82A}">
                    <a16:rowId xmlns:a16="http://schemas.microsoft.com/office/drawing/2014/main" val="2700247126"/>
                  </a:ext>
                </a:extLst>
              </a:tr>
            </a:tbl>
          </a:graphicData>
        </a:graphic>
      </p:graphicFrame>
      <p:sp>
        <p:nvSpPr>
          <p:cNvPr id="11" name="テキスト ボックス 10">
            <a:extLst>
              <a:ext uri="{FF2B5EF4-FFF2-40B4-BE49-F238E27FC236}">
                <a16:creationId xmlns:a16="http://schemas.microsoft.com/office/drawing/2014/main" id="{018B4301-A7AD-4ADF-84B2-DB706ABE8B0D}"/>
              </a:ext>
            </a:extLst>
          </p:cNvPr>
          <p:cNvSpPr txBox="1"/>
          <p:nvPr/>
        </p:nvSpPr>
        <p:spPr>
          <a:xfrm>
            <a:off x="314960" y="2997980"/>
            <a:ext cx="6962333" cy="2769989"/>
          </a:xfrm>
          <a:prstGeom prst="rect">
            <a:avLst/>
          </a:prstGeom>
          <a:noFill/>
        </p:spPr>
        <p:txBody>
          <a:bodyPr wrap="square" rtlCol="0">
            <a:spAutoFit/>
          </a:bodyPr>
          <a:lstStyle/>
          <a:p>
            <a:r>
              <a:rPr kumimoji="1" lang="ja-JP" altLang="en-US" dirty="0"/>
              <a:t>ほぼすべての</a:t>
            </a:r>
            <a:r>
              <a:rPr kumimoji="1" lang="en-US" altLang="ja-JP" dirty="0"/>
              <a:t>KPI</a:t>
            </a:r>
            <a:r>
              <a:rPr kumimoji="1" lang="ja-JP" altLang="en-US" dirty="0"/>
              <a:t>を上昇させることに成功した。</a:t>
            </a:r>
            <a:endParaRPr kumimoji="1" lang="en-US" altLang="ja-JP" dirty="0"/>
          </a:p>
          <a:p>
            <a:r>
              <a:rPr kumimoji="1" lang="ja-JP" altLang="en-US" dirty="0"/>
              <a:t>下記にて取り組みの概要について記載。</a:t>
            </a:r>
            <a:endParaRPr kumimoji="1" lang="en-US" altLang="ja-JP" dirty="0"/>
          </a:p>
          <a:p>
            <a:r>
              <a:rPr kumimoji="1" lang="en-US" altLang="ja-JP" dirty="0"/>
              <a:t>〈</a:t>
            </a:r>
            <a:r>
              <a:rPr kumimoji="1" lang="ja-JP" altLang="en-US" b="1" dirty="0"/>
              <a:t>行った事</a:t>
            </a:r>
            <a:r>
              <a:rPr kumimoji="1" lang="en-US" altLang="ja-JP" dirty="0"/>
              <a:t>〉</a:t>
            </a:r>
          </a:p>
          <a:p>
            <a:r>
              <a:rPr kumimoji="1" lang="ja-JP" altLang="en-US" sz="1600" dirty="0"/>
              <a:t>・</a:t>
            </a:r>
            <a:r>
              <a:rPr kumimoji="1" lang="ja-JP" altLang="en-US" sz="1600" b="1" dirty="0"/>
              <a:t>リストを使ったターゲティング</a:t>
            </a:r>
            <a:endParaRPr kumimoji="1" lang="en-US" altLang="ja-JP" sz="1600" b="1" dirty="0"/>
          </a:p>
          <a:p>
            <a:r>
              <a:rPr kumimoji="1" lang="ja-JP" altLang="en-US" dirty="0"/>
              <a:t>メインで当たるべきターゲットを配布されたリスト内からアドバイス</a:t>
            </a:r>
            <a:endParaRPr kumimoji="1" lang="en-US" altLang="ja-JP" dirty="0"/>
          </a:p>
          <a:p>
            <a:r>
              <a:rPr kumimoji="1" lang="ja-JP" altLang="en-US" sz="1600" dirty="0"/>
              <a:t>・</a:t>
            </a:r>
            <a:r>
              <a:rPr kumimoji="1" lang="ja-JP" altLang="en-US" sz="1600" b="1" dirty="0"/>
              <a:t>アプローチトークについて</a:t>
            </a:r>
            <a:endParaRPr kumimoji="1" lang="en-US" altLang="ja-JP" sz="1600" b="1" dirty="0"/>
          </a:p>
          <a:p>
            <a:r>
              <a:rPr kumimoji="1" lang="ja-JP" altLang="en-US" dirty="0"/>
              <a:t>架電している横につくことで見本となるトークであったり、修正点などをその場でアドバイスすることができ改善のスピードアップと獲得率を向上させるためにアドバイス。</a:t>
            </a:r>
            <a:endParaRPr kumimoji="1" lang="en-US" altLang="ja-JP" dirty="0"/>
          </a:p>
          <a:p>
            <a:r>
              <a:rPr kumimoji="1" lang="ja-JP" altLang="en-US" sz="1600" dirty="0"/>
              <a:t>・</a:t>
            </a:r>
            <a:r>
              <a:rPr kumimoji="1" lang="ja-JP" altLang="en-US" sz="1600" b="1" dirty="0"/>
              <a:t>受注率向上のためのアドバイス</a:t>
            </a:r>
            <a:endParaRPr kumimoji="1" lang="en-US" altLang="ja-JP" sz="1600" b="1" dirty="0"/>
          </a:p>
          <a:p>
            <a:r>
              <a:rPr kumimoji="1" lang="ja-JP" altLang="en-US" dirty="0"/>
              <a:t>ほとんどのメンバーが飲食店様に対して有料サービスの提案がないため商談の基礎的な組み立てができていなっかった為、商談のフローからアドバイスを行った。</a:t>
            </a:r>
            <a:endParaRPr kumimoji="1" lang="en-US" altLang="ja-JP" dirty="0"/>
          </a:p>
        </p:txBody>
      </p:sp>
    </p:spTree>
    <p:extLst>
      <p:ext uri="{BB962C8B-B14F-4D97-AF65-F5344CB8AC3E}">
        <p14:creationId xmlns:p14="http://schemas.microsoft.com/office/powerpoint/2010/main" val="2281070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1856" y="679450"/>
            <a:ext cx="11447018" cy="127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accent2"/>
                </a:solidFill>
                <a:latin typeface="Meiryo UI" panose="020B0604030504040204" pitchFamily="50" charset="-128"/>
                <a:ea typeface="Meiryo UI" panose="020B0604030504040204" pitchFamily="50" charset="-128"/>
              </a:rPr>
              <a:t>プロジェクト課題</a:t>
            </a:r>
          </a:p>
        </p:txBody>
      </p:sp>
      <p:sp>
        <p:nvSpPr>
          <p:cNvPr id="16" name="テキスト ボックス 15">
            <a:extLst>
              <a:ext uri="{FF2B5EF4-FFF2-40B4-BE49-F238E27FC236}">
                <a16:creationId xmlns:a16="http://schemas.microsoft.com/office/drawing/2014/main" id="{59D12817-0706-481F-AE4D-07AE63A73382}"/>
              </a:ext>
            </a:extLst>
          </p:cNvPr>
          <p:cNvSpPr txBox="1"/>
          <p:nvPr/>
        </p:nvSpPr>
        <p:spPr>
          <a:xfrm>
            <a:off x="3047365" y="5131602"/>
            <a:ext cx="6096000" cy="1384995"/>
          </a:xfrm>
          <a:prstGeom prst="rect">
            <a:avLst/>
          </a:prstGeom>
          <a:noFill/>
        </p:spPr>
        <p:txBody>
          <a:bodyPr wrap="square">
            <a:spAutoFit/>
          </a:bodyPr>
          <a:lstStyle/>
          <a:p>
            <a:endParaRPr kumimoji="1" lang="en-US" altLang="ja-JP" sz="1400" dirty="0"/>
          </a:p>
          <a:p>
            <a:r>
              <a:rPr kumimoji="1" lang="ja-JP" altLang="en-US" sz="1400" dirty="0"/>
              <a:t>・再現性のある成果創出のために質上げが必要　メンバーの”売る力”促進</a:t>
            </a:r>
            <a:endParaRPr kumimoji="1" lang="en-US" altLang="ja-JP" sz="1400" dirty="0"/>
          </a:p>
          <a:p>
            <a:r>
              <a:rPr kumimoji="1" lang="ja-JP" altLang="en-US" sz="1400" u="sng" dirty="0"/>
              <a:t>売る力</a:t>
            </a:r>
            <a:r>
              <a:rPr kumimoji="1" lang="ja-JP" altLang="en-US" sz="1400" dirty="0"/>
              <a:t>　＝　</a:t>
            </a:r>
            <a:r>
              <a:rPr kumimoji="1" lang="ja-JP" altLang="en-US" sz="1400" u="sng" dirty="0"/>
              <a:t>探客力</a:t>
            </a:r>
            <a:r>
              <a:rPr kumimoji="1" lang="ja-JP" altLang="en-US" sz="1400" dirty="0"/>
              <a:t>（ターゲティング、エリア網羅率など）　</a:t>
            </a:r>
            <a:r>
              <a:rPr kumimoji="1" lang="en-US" altLang="ja-JP" sz="1400" dirty="0"/>
              <a:t>×</a:t>
            </a:r>
            <a:r>
              <a:rPr kumimoji="1" lang="ja-JP" altLang="en-US" sz="1400" dirty="0"/>
              <a:t>　</a:t>
            </a:r>
            <a:r>
              <a:rPr kumimoji="1" lang="ja-JP" altLang="en-US" sz="1400" u="sng" dirty="0"/>
              <a:t>営業力</a:t>
            </a:r>
            <a:r>
              <a:rPr kumimoji="1" lang="ja-JP" altLang="en-US" sz="1400" dirty="0"/>
              <a:t>（トーク、商談の組み立てなど）</a:t>
            </a:r>
            <a:endParaRPr kumimoji="1" lang="en-US" altLang="ja-JP" sz="1400" dirty="0"/>
          </a:p>
          <a:p>
            <a:endParaRPr kumimoji="1" lang="en-US" altLang="ja-JP" sz="1400" dirty="0"/>
          </a:p>
          <a:p>
            <a:r>
              <a:rPr kumimoji="1" lang="ja-JP" altLang="en-US" sz="1400" b="1" dirty="0"/>
              <a:t>（</a:t>
            </a:r>
            <a:r>
              <a:rPr kumimoji="1" lang="en-US" altLang="ja-JP" sz="1400" b="1" dirty="0"/>
              <a:t>3</a:t>
            </a:r>
            <a:r>
              <a:rPr kumimoji="1" lang="ja-JP" altLang="en-US" sz="1400" b="1" dirty="0"/>
              <a:t>ページ目で詳細を記載）</a:t>
            </a:r>
            <a:endParaRPr kumimoji="1" lang="en-US" altLang="ja-JP" sz="1400" b="1" dirty="0"/>
          </a:p>
        </p:txBody>
      </p:sp>
      <p:sp>
        <p:nvSpPr>
          <p:cNvPr id="17" name="正方形/長方形 16">
            <a:extLst>
              <a:ext uri="{FF2B5EF4-FFF2-40B4-BE49-F238E27FC236}">
                <a16:creationId xmlns:a16="http://schemas.microsoft.com/office/drawing/2014/main" id="{E6C72558-85A3-4EEA-A237-6055E443EBB4}"/>
              </a:ext>
            </a:extLst>
          </p:cNvPr>
          <p:cNvSpPr/>
          <p:nvPr/>
        </p:nvSpPr>
        <p:spPr>
          <a:xfrm>
            <a:off x="685951" y="1349784"/>
            <a:ext cx="4581374" cy="3521956"/>
          </a:xfrm>
          <a:prstGeom prst="rect">
            <a:avLst/>
          </a:prstGeom>
          <a:solidFill>
            <a:srgbClr val="1FA3C9">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b="1" dirty="0">
                <a:solidFill>
                  <a:schemeClr val="tx1"/>
                </a:solidFill>
              </a:rPr>
              <a:t>　</a:t>
            </a:r>
            <a:r>
              <a:rPr kumimoji="1" lang="ja-JP" altLang="en-US" sz="1800" b="1" dirty="0">
                <a:solidFill>
                  <a:schemeClr val="tx1"/>
                </a:solidFill>
                <a:highlight>
                  <a:srgbClr val="FFFF00"/>
                </a:highlight>
              </a:rPr>
              <a:t>月</a:t>
            </a:r>
            <a:r>
              <a:rPr kumimoji="1" lang="en-US" altLang="ja-JP" sz="1800" b="1" dirty="0">
                <a:solidFill>
                  <a:schemeClr val="tx1"/>
                </a:solidFill>
                <a:highlight>
                  <a:srgbClr val="FFFF00"/>
                </a:highlight>
              </a:rPr>
              <a:t>30ID</a:t>
            </a:r>
            <a:r>
              <a:rPr kumimoji="1" lang="ja-JP" altLang="en-US" sz="1800" b="1" dirty="0">
                <a:solidFill>
                  <a:schemeClr val="tx1"/>
                </a:solidFill>
                <a:highlight>
                  <a:srgbClr val="FFFF00"/>
                </a:highlight>
              </a:rPr>
              <a:t>獲得に必要な商談数の確保</a:t>
            </a:r>
            <a:endParaRPr kumimoji="1" lang="en-US" altLang="ja-JP" sz="1800" b="1" dirty="0">
              <a:solidFill>
                <a:schemeClr val="tx1"/>
              </a:solidFill>
              <a:highlight>
                <a:srgbClr val="FFFF00"/>
              </a:highlight>
            </a:endParaRPr>
          </a:p>
          <a:p>
            <a:r>
              <a:rPr kumimoji="1" lang="ja-JP" altLang="en-US" sz="1800" dirty="0">
                <a:solidFill>
                  <a:schemeClr val="tx1"/>
                </a:solidFill>
              </a:rPr>
              <a:t>　理想値→受注率</a:t>
            </a:r>
            <a:r>
              <a:rPr kumimoji="1" lang="en-US" altLang="ja-JP" sz="1800" dirty="0">
                <a:solidFill>
                  <a:schemeClr val="tx1"/>
                </a:solidFill>
              </a:rPr>
              <a:t>16.5</a:t>
            </a:r>
            <a:r>
              <a:rPr kumimoji="1" lang="ja-JP" altLang="en-US" sz="1800" dirty="0">
                <a:solidFill>
                  <a:schemeClr val="tx1"/>
                </a:solidFill>
              </a:rPr>
              <a:t>％で想定した場合　</a:t>
            </a:r>
            <a:endParaRPr kumimoji="1" lang="en-US" altLang="ja-JP" sz="1800" dirty="0">
              <a:solidFill>
                <a:schemeClr val="tx1"/>
              </a:solidFill>
            </a:endParaRPr>
          </a:p>
          <a:p>
            <a:r>
              <a:rPr kumimoji="1" lang="en-US" altLang="ja-JP" sz="1800" dirty="0">
                <a:solidFill>
                  <a:schemeClr val="tx1"/>
                </a:solidFill>
              </a:rPr>
              <a:t>	</a:t>
            </a:r>
            <a:r>
              <a:rPr kumimoji="1" lang="ja-JP" altLang="en-US" sz="1800" dirty="0">
                <a:solidFill>
                  <a:schemeClr val="tx1"/>
                </a:solidFill>
              </a:rPr>
              <a:t>組織で</a:t>
            </a:r>
            <a:r>
              <a:rPr kumimoji="1" lang="en-US" altLang="ja-JP" sz="1800" dirty="0">
                <a:solidFill>
                  <a:schemeClr val="tx1"/>
                </a:solidFill>
              </a:rPr>
              <a:t>182</a:t>
            </a:r>
            <a:r>
              <a:rPr kumimoji="1" lang="ja-JP" altLang="en-US" sz="1800" dirty="0">
                <a:solidFill>
                  <a:schemeClr val="tx1"/>
                </a:solidFill>
              </a:rPr>
              <a:t>商談（</a:t>
            </a:r>
            <a:r>
              <a:rPr kumimoji="1" lang="en-US" altLang="ja-JP" sz="1800" dirty="0">
                <a:solidFill>
                  <a:schemeClr val="tx1"/>
                </a:solidFill>
              </a:rPr>
              <a:t>30</a:t>
            </a:r>
            <a:r>
              <a:rPr kumimoji="1" lang="ja-JP" altLang="en-US" sz="1800" dirty="0">
                <a:solidFill>
                  <a:schemeClr val="tx1"/>
                </a:solidFill>
              </a:rPr>
              <a:t>商談</a:t>
            </a:r>
            <a:r>
              <a:rPr kumimoji="1" lang="en-US" altLang="ja-JP" sz="1800" dirty="0">
                <a:solidFill>
                  <a:schemeClr val="tx1"/>
                </a:solidFill>
              </a:rPr>
              <a:t>/</a:t>
            </a:r>
            <a:r>
              <a:rPr kumimoji="1" lang="ja-JP" altLang="en-US" sz="1800" dirty="0">
                <a:solidFill>
                  <a:schemeClr val="tx1"/>
                </a:solidFill>
              </a:rPr>
              <a:t>個人）</a:t>
            </a:r>
            <a:endParaRPr kumimoji="1" lang="en-US" altLang="ja-JP" sz="1800" dirty="0">
              <a:solidFill>
                <a:schemeClr val="tx1"/>
              </a:solidFill>
            </a:endParaRPr>
          </a:p>
          <a:p>
            <a:r>
              <a:rPr kumimoji="1" lang="ja-JP" altLang="en-US" sz="1800" dirty="0">
                <a:solidFill>
                  <a:schemeClr val="tx1"/>
                </a:solidFill>
              </a:rPr>
              <a:t>　</a:t>
            </a:r>
            <a:r>
              <a:rPr kumimoji="1" lang="en-US" altLang="ja-JP" sz="1800" dirty="0">
                <a:solidFill>
                  <a:schemeClr val="tx1"/>
                </a:solidFill>
              </a:rPr>
              <a:t>	</a:t>
            </a:r>
            <a:r>
              <a:rPr kumimoji="1" lang="ja-JP" altLang="en-US" sz="1800" dirty="0">
                <a:solidFill>
                  <a:schemeClr val="tx1"/>
                </a:solidFill>
              </a:rPr>
              <a:t>現状→　組織で</a:t>
            </a:r>
            <a:r>
              <a:rPr kumimoji="1" lang="en-US" altLang="ja-JP" sz="1800" dirty="0">
                <a:solidFill>
                  <a:schemeClr val="tx1"/>
                </a:solidFill>
              </a:rPr>
              <a:t>60</a:t>
            </a:r>
            <a:r>
              <a:rPr kumimoji="1" lang="ja-JP" altLang="en-US" sz="1800" dirty="0">
                <a:solidFill>
                  <a:schemeClr val="tx1"/>
                </a:solidFill>
              </a:rPr>
              <a:t>～</a:t>
            </a:r>
            <a:r>
              <a:rPr kumimoji="1" lang="en-US" altLang="ja-JP" sz="1800" dirty="0">
                <a:solidFill>
                  <a:schemeClr val="tx1"/>
                </a:solidFill>
              </a:rPr>
              <a:t>80</a:t>
            </a:r>
            <a:r>
              <a:rPr kumimoji="1" lang="ja-JP" altLang="en-US" sz="1800" dirty="0">
                <a:solidFill>
                  <a:schemeClr val="tx1"/>
                </a:solidFill>
              </a:rPr>
              <a:t>商談　（</a:t>
            </a:r>
            <a:r>
              <a:rPr kumimoji="1" lang="en-US" altLang="ja-JP" sz="1800" dirty="0">
                <a:solidFill>
                  <a:schemeClr val="tx1"/>
                </a:solidFill>
              </a:rPr>
              <a:t>10</a:t>
            </a:r>
            <a:r>
              <a:rPr kumimoji="1" lang="ja-JP" altLang="en-US" sz="1800" dirty="0">
                <a:solidFill>
                  <a:schemeClr val="tx1"/>
                </a:solidFill>
              </a:rPr>
              <a:t>～</a:t>
            </a:r>
            <a:r>
              <a:rPr kumimoji="1" lang="en-US" altLang="ja-JP" sz="1800" dirty="0">
                <a:solidFill>
                  <a:schemeClr val="tx1"/>
                </a:solidFill>
              </a:rPr>
              <a:t>13</a:t>
            </a:r>
            <a:r>
              <a:rPr kumimoji="1" lang="ja-JP" altLang="en-US" sz="1800" dirty="0">
                <a:solidFill>
                  <a:schemeClr val="tx1"/>
                </a:solidFill>
              </a:rPr>
              <a:t>商談</a:t>
            </a:r>
            <a:r>
              <a:rPr kumimoji="1" lang="en-US" altLang="ja-JP" sz="1800" dirty="0">
                <a:solidFill>
                  <a:schemeClr val="tx1"/>
                </a:solidFill>
              </a:rPr>
              <a:t>/</a:t>
            </a:r>
            <a:r>
              <a:rPr kumimoji="1" lang="ja-JP" altLang="en-US" sz="1800" dirty="0">
                <a:solidFill>
                  <a:schemeClr val="tx1"/>
                </a:solidFill>
              </a:rPr>
              <a:t>個人）</a:t>
            </a:r>
            <a:endParaRPr kumimoji="1" lang="en-US" altLang="ja-JP" sz="1800" dirty="0">
              <a:solidFill>
                <a:schemeClr val="tx1"/>
              </a:solidFill>
            </a:endParaRPr>
          </a:p>
          <a:p>
            <a:r>
              <a:rPr kumimoji="1" lang="en-US" altLang="ja-JP" sz="1800" dirty="0">
                <a:solidFill>
                  <a:schemeClr val="tx1"/>
                </a:solidFill>
              </a:rPr>
              <a:t>※</a:t>
            </a:r>
            <a:r>
              <a:rPr kumimoji="1" lang="ja-JP" altLang="en-US" sz="1800" dirty="0">
                <a:solidFill>
                  <a:schemeClr val="tx1"/>
                </a:solidFill>
              </a:rPr>
              <a:t>月</a:t>
            </a:r>
            <a:r>
              <a:rPr kumimoji="1" lang="en-US" altLang="ja-JP" sz="1800" dirty="0">
                <a:solidFill>
                  <a:schemeClr val="tx1"/>
                </a:solidFill>
              </a:rPr>
              <a:t>30</a:t>
            </a:r>
            <a:r>
              <a:rPr kumimoji="1" lang="ja-JP" altLang="en-US" sz="1800" dirty="0">
                <a:solidFill>
                  <a:schemeClr val="tx1"/>
                </a:solidFill>
              </a:rPr>
              <a:t>商談を行いながらアポイントを獲得できている商材はデリバリーサービスのような導入費無料の商材でも難易度が高い</a:t>
            </a:r>
            <a:endParaRPr kumimoji="1" lang="ja-JP" altLang="en-US" dirty="0">
              <a:solidFill>
                <a:schemeClr val="tx1"/>
              </a:solidFill>
            </a:endParaRPr>
          </a:p>
        </p:txBody>
      </p:sp>
      <p:sp>
        <p:nvSpPr>
          <p:cNvPr id="19" name="正方形/長方形 18">
            <a:extLst>
              <a:ext uri="{FF2B5EF4-FFF2-40B4-BE49-F238E27FC236}">
                <a16:creationId xmlns:a16="http://schemas.microsoft.com/office/drawing/2014/main" id="{DE0C446C-05FA-4D2F-B123-21FF6E486F20}"/>
              </a:ext>
            </a:extLst>
          </p:cNvPr>
          <p:cNvSpPr/>
          <p:nvPr/>
        </p:nvSpPr>
        <p:spPr>
          <a:xfrm>
            <a:off x="6682509" y="1330657"/>
            <a:ext cx="4581374" cy="3521956"/>
          </a:xfrm>
          <a:prstGeom prst="rect">
            <a:avLst/>
          </a:prstGeom>
          <a:solidFill>
            <a:srgbClr val="1FA3C9">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1800" b="1" dirty="0">
                <a:solidFill>
                  <a:schemeClr val="tx1"/>
                </a:solidFill>
                <a:highlight>
                  <a:srgbClr val="FFFF00"/>
                </a:highlight>
              </a:rPr>
              <a:t>受注率の底上げ</a:t>
            </a:r>
            <a:endParaRPr kumimoji="1" lang="en-US" altLang="ja-JP" sz="1800" b="1" dirty="0">
              <a:solidFill>
                <a:schemeClr val="tx1"/>
              </a:solidFill>
              <a:highlight>
                <a:srgbClr val="FFFF00"/>
              </a:highlight>
            </a:endParaRPr>
          </a:p>
          <a:p>
            <a:r>
              <a:rPr kumimoji="1" lang="ja-JP" altLang="en-US" sz="1800" dirty="0">
                <a:solidFill>
                  <a:schemeClr val="tx1"/>
                </a:solidFill>
              </a:rPr>
              <a:t>　理想値→受注率</a:t>
            </a:r>
            <a:r>
              <a:rPr kumimoji="1" lang="en-US" altLang="ja-JP" sz="1800" dirty="0">
                <a:solidFill>
                  <a:schemeClr val="tx1"/>
                </a:solidFill>
              </a:rPr>
              <a:t>25</a:t>
            </a:r>
            <a:r>
              <a:rPr kumimoji="1" lang="ja-JP" altLang="en-US" sz="1800" dirty="0">
                <a:solidFill>
                  <a:schemeClr val="tx1"/>
                </a:solidFill>
              </a:rPr>
              <a:t>％で想定した場合</a:t>
            </a:r>
            <a:endParaRPr kumimoji="1" lang="en-US" altLang="ja-JP" sz="1800" dirty="0">
              <a:solidFill>
                <a:schemeClr val="tx1"/>
              </a:solidFill>
            </a:endParaRPr>
          </a:p>
          <a:p>
            <a:r>
              <a:rPr kumimoji="1" lang="ja-JP" altLang="en-US" sz="1800" dirty="0">
                <a:solidFill>
                  <a:schemeClr val="tx1"/>
                </a:solidFill>
              </a:rPr>
              <a:t>　組織　必要商談数　</a:t>
            </a:r>
            <a:r>
              <a:rPr kumimoji="1" lang="en-US" altLang="ja-JP" sz="1800" dirty="0">
                <a:solidFill>
                  <a:schemeClr val="tx1"/>
                </a:solidFill>
              </a:rPr>
              <a:t>120</a:t>
            </a:r>
            <a:r>
              <a:rPr kumimoji="1" lang="ja-JP" altLang="en-US" sz="1800" dirty="0">
                <a:solidFill>
                  <a:schemeClr val="tx1"/>
                </a:solidFill>
              </a:rPr>
              <a:t>件（▼</a:t>
            </a:r>
            <a:r>
              <a:rPr kumimoji="1" lang="en-US" altLang="ja-JP" sz="1800" dirty="0">
                <a:solidFill>
                  <a:schemeClr val="tx1"/>
                </a:solidFill>
              </a:rPr>
              <a:t>62</a:t>
            </a:r>
            <a:r>
              <a:rPr kumimoji="1" lang="ja-JP" altLang="en-US" sz="1800" dirty="0">
                <a:solidFill>
                  <a:schemeClr val="tx1"/>
                </a:solidFill>
              </a:rPr>
              <a:t>商談）</a:t>
            </a:r>
            <a:endParaRPr kumimoji="1" lang="en-US" altLang="ja-JP" sz="1800" dirty="0">
              <a:solidFill>
                <a:schemeClr val="tx1"/>
              </a:solidFill>
            </a:endParaRPr>
          </a:p>
          <a:p>
            <a:r>
              <a:rPr kumimoji="1" lang="en-US" altLang="ja-JP" sz="1800" dirty="0">
                <a:solidFill>
                  <a:schemeClr val="tx1"/>
                </a:solidFill>
              </a:rPr>
              <a:t>	</a:t>
            </a:r>
            <a:r>
              <a:rPr kumimoji="1" lang="ja-JP" altLang="en-US" sz="1800" dirty="0">
                <a:solidFill>
                  <a:schemeClr val="tx1"/>
                </a:solidFill>
              </a:rPr>
              <a:t>個人　必要商談数　  </a:t>
            </a:r>
            <a:r>
              <a:rPr kumimoji="1" lang="en-US" altLang="ja-JP" sz="1800" dirty="0">
                <a:solidFill>
                  <a:schemeClr val="tx1"/>
                </a:solidFill>
              </a:rPr>
              <a:t>20</a:t>
            </a:r>
            <a:r>
              <a:rPr kumimoji="1" lang="ja-JP" altLang="en-US" sz="1800" dirty="0">
                <a:solidFill>
                  <a:schemeClr val="tx1"/>
                </a:solidFill>
              </a:rPr>
              <a:t>件（▼</a:t>
            </a:r>
            <a:r>
              <a:rPr kumimoji="1" lang="en-US" altLang="ja-JP" sz="1800" dirty="0">
                <a:solidFill>
                  <a:schemeClr val="tx1"/>
                </a:solidFill>
              </a:rPr>
              <a:t>10</a:t>
            </a:r>
            <a:r>
              <a:rPr kumimoji="1" lang="ja-JP" altLang="en-US" sz="1800" dirty="0">
                <a:solidFill>
                  <a:schemeClr val="tx1"/>
                </a:solidFill>
              </a:rPr>
              <a:t>商談）</a:t>
            </a:r>
            <a:endParaRPr kumimoji="1" lang="en-US" altLang="ja-JP" sz="1800" dirty="0">
              <a:solidFill>
                <a:schemeClr val="tx1"/>
              </a:solidFill>
            </a:endParaRPr>
          </a:p>
          <a:p>
            <a:r>
              <a:rPr kumimoji="1" lang="en-US" altLang="ja-JP" sz="1800" dirty="0">
                <a:solidFill>
                  <a:schemeClr val="tx1"/>
                </a:solidFill>
              </a:rPr>
              <a:t>	</a:t>
            </a:r>
            <a:r>
              <a:rPr kumimoji="1" lang="ja-JP" altLang="en-US" sz="1800" dirty="0">
                <a:solidFill>
                  <a:schemeClr val="tx1"/>
                </a:solidFill>
              </a:rPr>
              <a:t>組織で必要な</a:t>
            </a:r>
            <a:r>
              <a:rPr kumimoji="1" lang="en-US" altLang="ja-JP" sz="1800" dirty="0">
                <a:solidFill>
                  <a:schemeClr val="tx1"/>
                </a:solidFill>
              </a:rPr>
              <a:t>30ID</a:t>
            </a:r>
            <a:r>
              <a:rPr kumimoji="1" lang="ja-JP" altLang="en-US" sz="1800" dirty="0">
                <a:solidFill>
                  <a:schemeClr val="tx1"/>
                </a:solidFill>
              </a:rPr>
              <a:t>獲得に必要な商談数が</a:t>
            </a:r>
            <a:r>
              <a:rPr kumimoji="1" lang="en-US" altLang="ja-JP" sz="1800" dirty="0">
                <a:solidFill>
                  <a:schemeClr val="tx1"/>
                </a:solidFill>
              </a:rPr>
              <a:t>62</a:t>
            </a:r>
            <a:r>
              <a:rPr kumimoji="1" lang="ja-JP" altLang="en-US" sz="1800" dirty="0">
                <a:solidFill>
                  <a:schemeClr val="tx1"/>
                </a:solidFill>
              </a:rPr>
              <a:t>件減り安定した成果の創出につながる。</a:t>
            </a:r>
            <a:endParaRPr kumimoji="1" lang="en-US" altLang="ja-JP" sz="1800" dirty="0">
              <a:solidFill>
                <a:schemeClr val="tx1"/>
              </a:solidFill>
            </a:endParaRPr>
          </a:p>
          <a:p>
            <a:r>
              <a:rPr kumimoji="1" lang="en-US" altLang="ja-JP" sz="1800" dirty="0">
                <a:solidFill>
                  <a:schemeClr val="tx1"/>
                </a:solidFill>
              </a:rPr>
              <a:t>	</a:t>
            </a:r>
            <a:r>
              <a:rPr kumimoji="1" lang="ja-JP" altLang="en-US" sz="1800" dirty="0">
                <a:solidFill>
                  <a:schemeClr val="tx1"/>
                </a:solidFill>
              </a:rPr>
              <a:t>また個人ベースでも</a:t>
            </a:r>
            <a:r>
              <a:rPr kumimoji="1" lang="en-US" altLang="ja-JP" sz="1800" dirty="0">
                <a:solidFill>
                  <a:schemeClr val="tx1"/>
                </a:solidFill>
              </a:rPr>
              <a:t>10</a:t>
            </a:r>
            <a:r>
              <a:rPr kumimoji="1" lang="ja-JP" altLang="en-US" sz="1800" dirty="0">
                <a:solidFill>
                  <a:schemeClr val="tx1"/>
                </a:solidFill>
              </a:rPr>
              <a:t>件商談減少するため再現性が高まる</a:t>
            </a:r>
            <a:endParaRPr kumimoji="1" lang="ja-JP" altLang="en-US" dirty="0">
              <a:solidFill>
                <a:schemeClr val="tx1"/>
              </a:solidFill>
            </a:endParaRPr>
          </a:p>
        </p:txBody>
      </p:sp>
    </p:spTree>
    <p:extLst>
      <p:ext uri="{BB962C8B-B14F-4D97-AF65-F5344CB8AC3E}">
        <p14:creationId xmlns:p14="http://schemas.microsoft.com/office/powerpoint/2010/main" val="2979949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71856" y="679450"/>
            <a:ext cx="11447018" cy="12700"/>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400" b="1" dirty="0">
                <a:solidFill>
                  <a:schemeClr val="accent2"/>
                </a:solidFill>
                <a:latin typeface="Meiryo UI" panose="020B0604030504040204" pitchFamily="50" charset="-128"/>
                <a:ea typeface="Meiryo UI" panose="020B0604030504040204" pitchFamily="50" charset="-128"/>
              </a:rPr>
              <a:t>目指すべき姿</a:t>
            </a:r>
          </a:p>
        </p:txBody>
      </p:sp>
      <p:sp>
        <p:nvSpPr>
          <p:cNvPr id="8" name="テキスト ボックス 7">
            <a:extLst>
              <a:ext uri="{FF2B5EF4-FFF2-40B4-BE49-F238E27FC236}">
                <a16:creationId xmlns:a16="http://schemas.microsoft.com/office/drawing/2014/main" id="{36A8A346-5F4C-48C8-AF8F-4C40CBD40947}"/>
              </a:ext>
            </a:extLst>
          </p:cNvPr>
          <p:cNvSpPr txBox="1"/>
          <p:nvPr/>
        </p:nvSpPr>
        <p:spPr>
          <a:xfrm>
            <a:off x="371856" y="755138"/>
            <a:ext cx="11428136" cy="6001643"/>
          </a:xfrm>
          <a:prstGeom prst="rect">
            <a:avLst/>
          </a:prstGeom>
          <a:noFill/>
        </p:spPr>
        <p:txBody>
          <a:bodyPr wrap="square" rtlCol="0">
            <a:spAutoFit/>
          </a:bodyPr>
          <a:lstStyle/>
          <a:p>
            <a:r>
              <a:rPr kumimoji="1" lang="ja-JP" altLang="en-US" b="1" dirty="0">
                <a:latin typeface="メイリオ" panose="020B0604030504040204" pitchFamily="50" charset="-128"/>
                <a:ea typeface="メイリオ" panose="020B0604030504040204" pitchFamily="50" charset="-128"/>
              </a:rPr>
              <a:t>①　アポ獲得率</a:t>
            </a:r>
            <a:r>
              <a:rPr kumimoji="1" lang="en-US" altLang="ja-JP" b="1" dirty="0">
                <a:latin typeface="メイリオ" panose="020B0604030504040204" pitchFamily="50" charset="-128"/>
                <a:ea typeface="メイリオ" panose="020B0604030504040204" pitchFamily="50" charset="-128"/>
              </a:rPr>
              <a:t>3</a:t>
            </a:r>
            <a:r>
              <a:rPr kumimoji="1" lang="ja-JP" altLang="en-US" b="1" dirty="0">
                <a:latin typeface="メイリオ" panose="020B0604030504040204" pitchFamily="50" charset="-128"/>
                <a:ea typeface="メイリオ" panose="020B0604030504040204" pitchFamily="50" charset="-128"/>
              </a:rPr>
              <a:t>％以上で獲得できる組織をつくる。</a:t>
            </a:r>
            <a:endParaRPr kumimoji="1" lang="en-US" altLang="ja-JP" b="1"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　　　　　　　　　　　　　　　　　　　　　　　　　　　　　　　　　　</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dirty="0">
                <a:latin typeface="メイリオ" panose="020B0604030504040204" pitchFamily="50" charset="-128"/>
                <a:ea typeface="メイリオ" panose="020B0604030504040204" pitchFamily="50" charset="-128"/>
              </a:rPr>
              <a:t>受注率</a:t>
            </a:r>
            <a:r>
              <a:rPr kumimoji="1" lang="en-US" altLang="ja-JP" dirty="0">
                <a:latin typeface="メイリオ" panose="020B0604030504040204" pitchFamily="50" charset="-128"/>
                <a:ea typeface="メイリオ" panose="020B0604030504040204" pitchFamily="50" charset="-128"/>
              </a:rPr>
              <a:t>16.5%</a:t>
            </a:r>
            <a:r>
              <a:rPr kumimoji="1" lang="ja-JP" altLang="en-US" dirty="0">
                <a:latin typeface="メイリオ" panose="020B0604030504040204" pitchFamily="50" charset="-128"/>
                <a:ea typeface="メイリオ" panose="020B0604030504040204" pitchFamily="50" charset="-128"/>
              </a:rPr>
              <a:t>で想定した場合、組織で</a:t>
            </a:r>
            <a:r>
              <a:rPr kumimoji="1" lang="en-US" altLang="ja-JP" dirty="0">
                <a:latin typeface="メイリオ" panose="020B0604030504040204" pitchFamily="50" charset="-128"/>
                <a:ea typeface="メイリオ" panose="020B0604030504040204" pitchFamily="50" charset="-128"/>
              </a:rPr>
              <a:t>202</a:t>
            </a:r>
            <a:r>
              <a:rPr kumimoji="1" lang="ja-JP" altLang="en-US" dirty="0">
                <a:latin typeface="メイリオ" panose="020B0604030504040204" pitchFamily="50" charset="-128"/>
                <a:ea typeface="メイリオ" panose="020B0604030504040204" pitchFamily="50" charset="-128"/>
              </a:rPr>
              <a:t>アポ獲得が必要になり</a:t>
            </a:r>
            <a:r>
              <a:rPr kumimoji="1" lang="en-US" altLang="ja-JP" dirty="0">
                <a:latin typeface="メイリオ" panose="020B0604030504040204" pitchFamily="50" charset="-128"/>
                <a:ea typeface="メイリオ" panose="020B0604030504040204" pitchFamily="50" charset="-128"/>
              </a:rPr>
              <a:t>182</a:t>
            </a:r>
            <a:r>
              <a:rPr kumimoji="1" lang="ja-JP" altLang="en-US" dirty="0">
                <a:latin typeface="メイリオ" panose="020B0604030504040204" pitchFamily="50" charset="-128"/>
                <a:ea typeface="メイリオ" panose="020B0604030504040204" pitchFamily="50" charset="-128"/>
              </a:rPr>
              <a:t>商談行い、一人当たり一日</a:t>
            </a:r>
            <a:r>
              <a:rPr kumimoji="1" lang="en-US" altLang="ja-JP" dirty="0">
                <a:latin typeface="メイリオ" panose="020B0604030504040204" pitchFamily="50" charset="-128"/>
                <a:ea typeface="メイリオ" panose="020B0604030504040204" pitchFamily="50" charset="-128"/>
              </a:rPr>
              <a:t>56</a:t>
            </a:r>
            <a:r>
              <a:rPr kumimoji="1" lang="ja-JP" altLang="en-US" dirty="0">
                <a:latin typeface="メイリオ" panose="020B0604030504040204" pitchFamily="50" charset="-128"/>
                <a:ea typeface="メイリオ" panose="020B0604030504040204" pitchFamily="50" charset="-128"/>
              </a:rPr>
              <a:t>件の行動数（アポインターを含め７人体制で考慮すると</a:t>
            </a:r>
            <a:r>
              <a:rPr kumimoji="1" lang="en-US" altLang="ja-JP" dirty="0">
                <a:latin typeface="メイリオ" panose="020B0604030504040204" pitchFamily="50" charset="-128"/>
                <a:ea typeface="メイリオ" panose="020B0604030504040204" pitchFamily="50" charset="-128"/>
              </a:rPr>
              <a:t>48</a:t>
            </a:r>
            <a:r>
              <a:rPr kumimoji="1" lang="ja-JP" altLang="en-US" dirty="0">
                <a:latin typeface="メイリオ" panose="020B0604030504040204" pitchFamily="50" charset="-128"/>
                <a:ea typeface="メイリオ" panose="020B0604030504040204" pitchFamily="50" charset="-128"/>
              </a:rPr>
              <a:t>件）を行いアポ獲得力を磨く。</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②　安定した成果創出のために受注率</a:t>
            </a:r>
            <a:r>
              <a:rPr kumimoji="1" lang="en-US" altLang="ja-JP" b="1" dirty="0">
                <a:latin typeface="メイリオ" panose="020B0604030504040204" pitchFamily="50" charset="-128"/>
                <a:ea typeface="メイリオ" panose="020B0604030504040204" pitchFamily="50" charset="-128"/>
              </a:rPr>
              <a:t>25</a:t>
            </a:r>
            <a:r>
              <a:rPr kumimoji="1" lang="ja-JP" altLang="en-US" b="1" dirty="0">
                <a:latin typeface="メイリオ" panose="020B0604030504040204" pitchFamily="50" charset="-128"/>
                <a:ea typeface="メイリオ" panose="020B0604030504040204" pitchFamily="50" charset="-128"/>
              </a:rPr>
              <a:t>％以上を目指す。</a:t>
            </a:r>
            <a:endParaRPr kumimoji="1" lang="en-US" altLang="ja-JP" b="1"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dirty="0">
              <a:latin typeface="メイリオ" panose="020B0604030504040204" pitchFamily="50" charset="-128"/>
              <a:ea typeface="メイリオ" panose="020B0604030504040204" pitchFamily="50" charset="-128"/>
            </a:endParaRPr>
          </a:p>
          <a:p>
            <a:endParaRPr kumimoji="1" lang="en-US" altLang="ja-JP" sz="1600" dirty="0">
              <a:latin typeface="メイリオ" panose="020B0604030504040204" pitchFamily="50" charset="-128"/>
              <a:ea typeface="メイリオ" panose="020B0604030504040204" pitchFamily="50" charset="-128"/>
            </a:endParaRPr>
          </a:p>
          <a:p>
            <a:r>
              <a:rPr kumimoji="1" lang="en-US" altLang="ja-JP" sz="1600" dirty="0">
                <a:latin typeface="メイリオ" panose="020B0604030504040204" pitchFamily="50" charset="-128"/>
                <a:ea typeface="メイリオ" panose="020B0604030504040204" pitchFamily="50" charset="-128"/>
              </a:rPr>
              <a:t>	</a:t>
            </a:r>
          </a:p>
          <a:p>
            <a:r>
              <a:rPr kumimoji="1" lang="ja-JP" altLang="en-US" sz="1600" dirty="0">
                <a:latin typeface="メイリオ" panose="020B0604030504040204" pitchFamily="50" charset="-128"/>
                <a:ea typeface="メイリオ" panose="020B0604030504040204" pitchFamily="50" charset="-128"/>
              </a:rPr>
              <a:t>メンバー必要な商談数が</a:t>
            </a:r>
            <a:r>
              <a:rPr kumimoji="1" lang="en-US" altLang="ja-JP" sz="1600" dirty="0">
                <a:latin typeface="メイリオ" panose="020B0604030504040204" pitchFamily="50" charset="-128"/>
                <a:ea typeface="メイリオ" panose="020B0604030504040204" pitchFamily="50" charset="-128"/>
              </a:rPr>
              <a:t>30</a:t>
            </a:r>
            <a:r>
              <a:rPr kumimoji="1" lang="ja-JP" altLang="en-US" sz="1600" dirty="0">
                <a:latin typeface="メイリオ" panose="020B0604030504040204" pitchFamily="50" charset="-128"/>
                <a:ea typeface="メイリオ" panose="020B0604030504040204" pitchFamily="50" charset="-128"/>
              </a:rPr>
              <a:t>件から</a:t>
            </a:r>
            <a:r>
              <a:rPr kumimoji="1" lang="en-US" altLang="ja-JP" sz="1600" dirty="0">
                <a:latin typeface="メイリオ" panose="020B0604030504040204" pitchFamily="50" charset="-128"/>
                <a:ea typeface="メイリオ" panose="020B0604030504040204" pitchFamily="50" charset="-128"/>
              </a:rPr>
              <a:t>20</a:t>
            </a:r>
            <a:r>
              <a:rPr kumimoji="1" lang="ja-JP" altLang="en-US" sz="1600" dirty="0">
                <a:latin typeface="メイリオ" panose="020B0604030504040204" pitchFamily="50" charset="-128"/>
                <a:ea typeface="メイリオ" panose="020B0604030504040204" pitchFamily="50" charset="-128"/>
              </a:rPr>
              <a:t>件になり、より安定的に毎月成果が出せるラインになる。</a:t>
            </a:r>
            <a:endParaRPr kumimoji="1" lang="en-US" altLang="ja-JP" sz="1600" dirty="0">
              <a:latin typeface="メイリオ" panose="020B0604030504040204" pitchFamily="50" charset="-128"/>
              <a:ea typeface="メイリオ" panose="020B0604030504040204" pitchFamily="50" charset="-128"/>
            </a:endParaRPr>
          </a:p>
          <a:p>
            <a:r>
              <a:rPr lang="en-US" altLang="ja-JP" sz="1600" dirty="0">
                <a:latin typeface="メイリオ" panose="020B0604030504040204" pitchFamily="50" charset="-128"/>
                <a:ea typeface="メイリオ" panose="020B0604030504040204" pitchFamily="50" charset="-128"/>
              </a:rPr>
              <a:t>【</a:t>
            </a:r>
            <a:r>
              <a:rPr lang="ja-JP" altLang="en-US" sz="1600" dirty="0">
                <a:latin typeface="メイリオ" panose="020B0604030504040204" pitchFamily="50" charset="-128"/>
                <a:ea typeface="メイリオ" panose="020B0604030504040204" pitchFamily="50" charset="-128"/>
              </a:rPr>
              <a:t>重要事項</a:t>
            </a:r>
            <a:r>
              <a:rPr lang="en-US" altLang="ja-JP" sz="1600" dirty="0">
                <a:latin typeface="メイリオ" panose="020B0604030504040204" pitchFamily="50" charset="-128"/>
                <a:ea typeface="メイリオ" panose="020B0604030504040204" pitchFamily="50" charset="-128"/>
              </a:rPr>
              <a:t>】</a:t>
            </a:r>
            <a:endParaRPr kumimoji="1"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安定的に成果を上げるために、アポ率の改善→受注率の改善と組織全体のスキル装着と組織内で改善できる仕組み作り</a:t>
            </a:r>
            <a:endParaRPr kumimoji="1" lang="en-US" altLang="ja-JP" sz="1600" dirty="0">
              <a:latin typeface="メイリオ" panose="020B0604030504040204" pitchFamily="50" charset="-128"/>
              <a:ea typeface="メイリオ" panose="020B0604030504040204" pitchFamily="50" charset="-128"/>
            </a:endParaRPr>
          </a:p>
          <a:p>
            <a:r>
              <a:rPr lang="ja-JP" altLang="en-US" sz="1600" dirty="0">
                <a:latin typeface="メイリオ" panose="020B0604030504040204" pitchFamily="50" charset="-128"/>
                <a:ea typeface="メイリオ" panose="020B0604030504040204" pitchFamily="50" charset="-128"/>
              </a:rPr>
              <a:t>・</a:t>
            </a:r>
            <a:r>
              <a:rPr kumimoji="1" lang="ja-JP" altLang="en-US" sz="1600" dirty="0">
                <a:latin typeface="メイリオ" panose="020B0604030504040204" pitchFamily="50" charset="-128"/>
                <a:ea typeface="メイリオ" panose="020B0604030504040204" pitchFamily="50" charset="-128"/>
              </a:rPr>
              <a:t>アポ率</a:t>
            </a:r>
            <a:r>
              <a:rPr kumimoji="1" lang="en-US" altLang="ja-JP" sz="1600" dirty="0">
                <a:latin typeface="メイリオ" panose="020B0604030504040204" pitchFamily="50" charset="-128"/>
                <a:ea typeface="メイリオ" panose="020B0604030504040204" pitchFamily="50" charset="-128"/>
              </a:rPr>
              <a:t>3</a:t>
            </a:r>
            <a:r>
              <a:rPr kumimoji="1" lang="ja-JP" altLang="en-US" sz="1600" dirty="0">
                <a:latin typeface="メイリオ" panose="020B0604030504040204" pitchFamily="50" charset="-128"/>
                <a:ea typeface="メイリオ" panose="020B0604030504040204" pitchFamily="50" charset="-128"/>
              </a:rPr>
              <a:t>％、受注率</a:t>
            </a:r>
            <a:r>
              <a:rPr kumimoji="1" lang="en-US" altLang="ja-JP" sz="1600" dirty="0">
                <a:latin typeface="メイリオ" panose="020B0604030504040204" pitchFamily="50" charset="-128"/>
                <a:ea typeface="メイリオ" panose="020B0604030504040204" pitchFamily="50" charset="-128"/>
              </a:rPr>
              <a:t>25</a:t>
            </a:r>
            <a:r>
              <a:rPr kumimoji="1" lang="ja-JP" altLang="en-US" sz="1600" dirty="0">
                <a:latin typeface="メイリオ" panose="020B0604030504040204" pitchFamily="50" charset="-128"/>
                <a:ea typeface="メイリオ" panose="020B0604030504040204" pitchFamily="50" charset="-128"/>
              </a:rPr>
              <a:t>％以上を目指し日々スキル装着と仕組みづくり</a:t>
            </a:r>
            <a:endParaRPr kumimoji="1" lang="en-US" altLang="ja-JP" dirty="0">
              <a:latin typeface="メイリオ" panose="020B0604030504040204" pitchFamily="50" charset="-128"/>
              <a:ea typeface="メイリオ" panose="020B0604030504040204" pitchFamily="50" charset="-128"/>
            </a:endParaRPr>
          </a:p>
          <a:p>
            <a:endParaRPr kumimoji="1" lang="en-US" altLang="ja-JP" dirty="0"/>
          </a:p>
        </p:txBody>
      </p:sp>
      <p:graphicFrame>
        <p:nvGraphicFramePr>
          <p:cNvPr id="9" name="表 8">
            <a:extLst>
              <a:ext uri="{FF2B5EF4-FFF2-40B4-BE49-F238E27FC236}">
                <a16:creationId xmlns:a16="http://schemas.microsoft.com/office/drawing/2014/main" id="{EF03DECB-CFB6-423C-BDC9-EF8731BB82B6}"/>
              </a:ext>
            </a:extLst>
          </p:cNvPr>
          <p:cNvGraphicFramePr>
            <a:graphicFrameLocks noGrp="1"/>
          </p:cNvGraphicFramePr>
          <p:nvPr>
            <p:extLst>
              <p:ext uri="{D42A27DB-BD31-4B8C-83A1-F6EECF244321}">
                <p14:modId xmlns:p14="http://schemas.microsoft.com/office/powerpoint/2010/main" val="2337312607"/>
              </p:ext>
            </p:extLst>
          </p:nvPr>
        </p:nvGraphicFramePr>
        <p:xfrm>
          <a:off x="852883" y="1361384"/>
          <a:ext cx="10267166" cy="1193949"/>
        </p:xfrm>
        <a:graphic>
          <a:graphicData uri="http://schemas.openxmlformats.org/drawingml/2006/table">
            <a:tbl>
              <a:tblPr/>
              <a:tblGrid>
                <a:gridCol w="1476947">
                  <a:extLst>
                    <a:ext uri="{9D8B030D-6E8A-4147-A177-3AD203B41FA5}">
                      <a16:colId xmlns:a16="http://schemas.microsoft.com/office/drawing/2014/main" val="3118079878"/>
                    </a:ext>
                  </a:extLst>
                </a:gridCol>
                <a:gridCol w="1238730">
                  <a:extLst>
                    <a:ext uri="{9D8B030D-6E8A-4147-A177-3AD203B41FA5}">
                      <a16:colId xmlns:a16="http://schemas.microsoft.com/office/drawing/2014/main" val="107159813"/>
                    </a:ext>
                  </a:extLst>
                </a:gridCol>
                <a:gridCol w="1238730">
                  <a:extLst>
                    <a:ext uri="{9D8B030D-6E8A-4147-A177-3AD203B41FA5}">
                      <a16:colId xmlns:a16="http://schemas.microsoft.com/office/drawing/2014/main" val="1614949443"/>
                    </a:ext>
                  </a:extLst>
                </a:gridCol>
                <a:gridCol w="1248070">
                  <a:extLst>
                    <a:ext uri="{9D8B030D-6E8A-4147-A177-3AD203B41FA5}">
                      <a16:colId xmlns:a16="http://schemas.microsoft.com/office/drawing/2014/main" val="2801772364"/>
                    </a:ext>
                  </a:extLst>
                </a:gridCol>
                <a:gridCol w="1229390">
                  <a:extLst>
                    <a:ext uri="{9D8B030D-6E8A-4147-A177-3AD203B41FA5}">
                      <a16:colId xmlns:a16="http://schemas.microsoft.com/office/drawing/2014/main" val="3032984106"/>
                    </a:ext>
                  </a:extLst>
                </a:gridCol>
                <a:gridCol w="1238730">
                  <a:extLst>
                    <a:ext uri="{9D8B030D-6E8A-4147-A177-3AD203B41FA5}">
                      <a16:colId xmlns:a16="http://schemas.microsoft.com/office/drawing/2014/main" val="2593639348"/>
                    </a:ext>
                  </a:extLst>
                </a:gridCol>
                <a:gridCol w="1357839">
                  <a:extLst>
                    <a:ext uri="{9D8B030D-6E8A-4147-A177-3AD203B41FA5}">
                      <a16:colId xmlns:a16="http://schemas.microsoft.com/office/drawing/2014/main" val="1954751015"/>
                    </a:ext>
                  </a:extLst>
                </a:gridCol>
                <a:gridCol w="1238730">
                  <a:extLst>
                    <a:ext uri="{9D8B030D-6E8A-4147-A177-3AD203B41FA5}">
                      <a16:colId xmlns:a16="http://schemas.microsoft.com/office/drawing/2014/main" val="878181409"/>
                    </a:ext>
                  </a:extLst>
                </a:gridCol>
              </a:tblGrid>
              <a:tr h="396999">
                <a:tc>
                  <a:txBody>
                    <a:bodyPr/>
                    <a:lstStyle/>
                    <a:p>
                      <a:pPr algn="l" fontAlgn="ctr"/>
                      <a:endParaRPr lang="ja-JP" altLang="en-US" sz="16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　行動数</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アポ獲得数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商談数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1600" b="0" i="0" u="none" strike="noStrike" dirty="0">
                          <a:solidFill>
                            <a:srgbClr val="000000"/>
                          </a:solidFill>
                          <a:effectLst/>
                          <a:latin typeface="メイリオ" panose="020B0604030504040204" pitchFamily="50" charset="-128"/>
                          <a:ea typeface="メイリオ" panose="020B0604030504040204" pitchFamily="50" charset="-128"/>
                        </a:rPr>
                        <a:t>ID</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獲得数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アポ率</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商談遷移率</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受注率</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3218850627"/>
                  </a:ext>
                </a:extLst>
              </a:tr>
              <a:tr h="265650">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組織全体</a:t>
                      </a: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6734.0</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202.0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181.8</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30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FF0000"/>
                          </a:solidFill>
                          <a:effectLst/>
                          <a:latin typeface="メイリオ" panose="020B0604030504040204" pitchFamily="50" charset="-128"/>
                          <a:ea typeface="メイリオ" panose="020B0604030504040204" pitchFamily="50" charset="-128"/>
                        </a:rPr>
                        <a:t>3.0%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90.0%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16.5%</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65979062"/>
                  </a:ext>
                </a:extLst>
              </a:tr>
              <a:tr h="265650">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個人</a:t>
                      </a: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1122.3</a:t>
                      </a: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33.7</a:t>
                      </a:r>
                    </a:p>
                  </a:txBody>
                  <a:tcPr marL="6350" marR="6350" marT="6350" marB="0" anchor="ctr">
                    <a:lnL>
                      <a:noFill/>
                    </a:lnL>
                    <a:lnR>
                      <a:noFill/>
                    </a:lnR>
                    <a:lnT>
                      <a:noFill/>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30.3</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5</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8533367"/>
                  </a:ext>
                </a:extLst>
              </a:tr>
              <a:tr h="265650">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個人</a:t>
                      </a: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日</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56.1</a:t>
                      </a: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1.7</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1.5</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0.3</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03224967"/>
                  </a:ext>
                </a:extLst>
              </a:tr>
            </a:tbl>
          </a:graphicData>
        </a:graphic>
      </p:graphicFrame>
      <p:sp>
        <p:nvSpPr>
          <p:cNvPr id="10" name="テキスト ボックス 9">
            <a:extLst>
              <a:ext uri="{FF2B5EF4-FFF2-40B4-BE49-F238E27FC236}">
                <a16:creationId xmlns:a16="http://schemas.microsoft.com/office/drawing/2014/main" id="{16ABEE3D-3F86-4641-8D41-D369C4BDFA60}"/>
              </a:ext>
            </a:extLst>
          </p:cNvPr>
          <p:cNvSpPr txBox="1"/>
          <p:nvPr/>
        </p:nvSpPr>
        <p:spPr>
          <a:xfrm>
            <a:off x="8041876" y="995489"/>
            <a:ext cx="3521474" cy="365895"/>
          </a:xfrm>
          <a:prstGeom prst="rect">
            <a:avLst/>
          </a:prstGeom>
          <a:noFill/>
        </p:spPr>
        <p:txBody>
          <a:bodyPr wrap="square" rtlCol="0">
            <a:spAutoFit/>
          </a:bodyPr>
          <a:lstStyle/>
          <a:p>
            <a:r>
              <a:rPr kumimoji="1" lang="en-US" altLang="ja-JP" dirty="0"/>
              <a:t>※20</a:t>
            </a:r>
            <a:r>
              <a:rPr kumimoji="1" lang="ja-JP" altLang="en-US" dirty="0"/>
              <a:t>営業日　</a:t>
            </a:r>
            <a:r>
              <a:rPr kumimoji="1" lang="en-US" altLang="ja-JP" dirty="0"/>
              <a:t>6</a:t>
            </a:r>
            <a:r>
              <a:rPr kumimoji="1" lang="ja-JP" altLang="en-US" dirty="0"/>
              <a:t>人稼働で想定</a:t>
            </a:r>
          </a:p>
        </p:txBody>
      </p:sp>
      <p:graphicFrame>
        <p:nvGraphicFramePr>
          <p:cNvPr id="11" name="表 10">
            <a:extLst>
              <a:ext uri="{FF2B5EF4-FFF2-40B4-BE49-F238E27FC236}">
                <a16:creationId xmlns:a16="http://schemas.microsoft.com/office/drawing/2014/main" id="{9190D72B-D3D3-4801-87C6-E0150CC2C935}"/>
              </a:ext>
            </a:extLst>
          </p:cNvPr>
          <p:cNvGraphicFramePr>
            <a:graphicFrameLocks noGrp="1"/>
          </p:cNvGraphicFramePr>
          <p:nvPr>
            <p:extLst>
              <p:ext uri="{D42A27DB-BD31-4B8C-83A1-F6EECF244321}">
                <p14:modId xmlns:p14="http://schemas.microsoft.com/office/powerpoint/2010/main" val="2486345149"/>
              </p:ext>
            </p:extLst>
          </p:nvPr>
        </p:nvGraphicFramePr>
        <p:xfrm>
          <a:off x="852883" y="3829713"/>
          <a:ext cx="10267166" cy="1393754"/>
        </p:xfrm>
        <a:graphic>
          <a:graphicData uri="http://schemas.openxmlformats.org/drawingml/2006/table">
            <a:tbl>
              <a:tblPr/>
              <a:tblGrid>
                <a:gridCol w="1476947">
                  <a:extLst>
                    <a:ext uri="{9D8B030D-6E8A-4147-A177-3AD203B41FA5}">
                      <a16:colId xmlns:a16="http://schemas.microsoft.com/office/drawing/2014/main" val="882072763"/>
                    </a:ext>
                  </a:extLst>
                </a:gridCol>
                <a:gridCol w="1238730">
                  <a:extLst>
                    <a:ext uri="{9D8B030D-6E8A-4147-A177-3AD203B41FA5}">
                      <a16:colId xmlns:a16="http://schemas.microsoft.com/office/drawing/2014/main" val="4001088972"/>
                    </a:ext>
                  </a:extLst>
                </a:gridCol>
                <a:gridCol w="1238730">
                  <a:extLst>
                    <a:ext uri="{9D8B030D-6E8A-4147-A177-3AD203B41FA5}">
                      <a16:colId xmlns:a16="http://schemas.microsoft.com/office/drawing/2014/main" val="157320996"/>
                    </a:ext>
                  </a:extLst>
                </a:gridCol>
                <a:gridCol w="1238730">
                  <a:extLst>
                    <a:ext uri="{9D8B030D-6E8A-4147-A177-3AD203B41FA5}">
                      <a16:colId xmlns:a16="http://schemas.microsoft.com/office/drawing/2014/main" val="3890531396"/>
                    </a:ext>
                  </a:extLst>
                </a:gridCol>
                <a:gridCol w="1238730">
                  <a:extLst>
                    <a:ext uri="{9D8B030D-6E8A-4147-A177-3AD203B41FA5}">
                      <a16:colId xmlns:a16="http://schemas.microsoft.com/office/drawing/2014/main" val="1671853985"/>
                    </a:ext>
                  </a:extLst>
                </a:gridCol>
                <a:gridCol w="1238730">
                  <a:extLst>
                    <a:ext uri="{9D8B030D-6E8A-4147-A177-3AD203B41FA5}">
                      <a16:colId xmlns:a16="http://schemas.microsoft.com/office/drawing/2014/main" val="1550764650"/>
                    </a:ext>
                  </a:extLst>
                </a:gridCol>
                <a:gridCol w="1357839">
                  <a:extLst>
                    <a:ext uri="{9D8B030D-6E8A-4147-A177-3AD203B41FA5}">
                      <a16:colId xmlns:a16="http://schemas.microsoft.com/office/drawing/2014/main" val="945585455"/>
                    </a:ext>
                  </a:extLst>
                </a:gridCol>
                <a:gridCol w="1238730">
                  <a:extLst>
                    <a:ext uri="{9D8B030D-6E8A-4147-A177-3AD203B41FA5}">
                      <a16:colId xmlns:a16="http://schemas.microsoft.com/office/drawing/2014/main" val="761211975"/>
                    </a:ext>
                  </a:extLst>
                </a:gridCol>
              </a:tblGrid>
              <a:tr h="489060">
                <a:tc>
                  <a:txBody>
                    <a:bodyPr/>
                    <a:lstStyle/>
                    <a:p>
                      <a:pPr algn="l" fontAlgn="ctr"/>
                      <a:endParaRPr lang="ja-JP" altLang="en-US" sz="1600" b="0" i="0" u="none" strike="noStrike" dirty="0">
                        <a:solidFill>
                          <a:srgbClr val="000000"/>
                        </a:solidFill>
                        <a:effectLst/>
                        <a:latin typeface="メイリオ" panose="020B0604030504040204" pitchFamily="50" charset="-128"/>
                        <a:ea typeface="メイリオ" panose="020B0604030504040204" pitchFamily="50" charset="-128"/>
                      </a:endParaRP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行動数</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アポ獲得数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商談数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en-US" sz="1600" b="0" i="0" u="none" strike="noStrike">
                          <a:solidFill>
                            <a:srgbClr val="000000"/>
                          </a:solidFill>
                          <a:effectLst/>
                          <a:latin typeface="メイリオ" panose="020B0604030504040204" pitchFamily="50" charset="-128"/>
                          <a:ea typeface="メイリオ" panose="020B0604030504040204" pitchFamily="50" charset="-128"/>
                        </a:rPr>
                        <a:t>ID</a:t>
                      </a: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獲得数</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アポ率</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商談遷移率</a:t>
                      </a:r>
                    </a:p>
                  </a:txBody>
                  <a:tcPr marL="6350" marR="6350" marT="6350" marB="0" anchor="ctr">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tc>
                  <a:txBody>
                    <a:bodyPr/>
                    <a:lstStyle/>
                    <a:p>
                      <a:pPr algn="l" fontAlgn="ctr"/>
                      <a:r>
                        <a:rPr lang="ja-JP" altLang="en-US" sz="1600" b="0" i="0" u="none" strike="noStrike">
                          <a:solidFill>
                            <a:srgbClr val="000000"/>
                          </a:solidFill>
                          <a:effectLst/>
                          <a:latin typeface="メイリオ" panose="020B0604030504040204" pitchFamily="50" charset="-128"/>
                          <a:ea typeface="メイリオ" panose="020B0604030504040204" pitchFamily="50" charset="-128"/>
                        </a:rPr>
                        <a:t>受注率</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DEBF7"/>
                    </a:solidFill>
                  </a:tcPr>
                </a:tc>
                <a:extLst>
                  <a:ext uri="{0D108BD9-81ED-4DB2-BD59-A6C34878D82A}">
                    <a16:rowId xmlns:a16="http://schemas.microsoft.com/office/drawing/2014/main" val="1202604196"/>
                  </a:ext>
                </a:extLst>
              </a:tr>
              <a:tr h="327252">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組織全体</a:t>
                      </a: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4444.4</a:t>
                      </a:r>
                    </a:p>
                  </a:txBody>
                  <a:tcPr marL="6350" marR="6350" marT="6350" marB="0" anchor="ctr">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133.3</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120.0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30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3.0%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90.0%</a:t>
                      </a:r>
                    </a:p>
                  </a:txBody>
                  <a:tcPr marL="6350" marR="6350" marT="6350"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ctr"/>
                      <a:r>
                        <a:rPr lang="en-US" altLang="ja-JP" sz="1600" b="0" i="0" u="none" strike="noStrike">
                          <a:solidFill>
                            <a:srgbClr val="FF0000"/>
                          </a:solidFill>
                          <a:effectLst/>
                          <a:latin typeface="メイリオ" panose="020B0604030504040204" pitchFamily="50" charset="-128"/>
                          <a:ea typeface="メイリオ" panose="020B0604030504040204" pitchFamily="50" charset="-128"/>
                        </a:rPr>
                        <a:t>25.0%</a:t>
                      </a:r>
                    </a:p>
                  </a:txBody>
                  <a:tcPr marL="6350" marR="6350" marT="6350"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550309968"/>
                  </a:ext>
                </a:extLst>
              </a:tr>
              <a:tr h="327252">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個人</a:t>
                      </a: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月</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740.7</a:t>
                      </a:r>
                    </a:p>
                  </a:txBody>
                  <a:tcPr marL="6350" marR="6350" marT="6350" marB="0" anchor="ctr">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22.2</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20.0</a:t>
                      </a:r>
                    </a:p>
                  </a:txBody>
                  <a:tcPr marL="6350" marR="6350" marT="6350" marB="0" anchor="ctr">
                    <a:lnL>
                      <a:noFill/>
                    </a:lnL>
                    <a:lnR>
                      <a:noFill/>
                    </a:lnR>
                    <a:lnT>
                      <a:noFill/>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5</a:t>
                      </a:r>
                    </a:p>
                  </a:txBody>
                  <a:tcPr marL="6350" marR="6350" marT="6350" marB="0" anchor="ctr">
                    <a:lnL>
                      <a:noFill/>
                    </a:lnL>
                    <a:lnR>
                      <a:noFill/>
                    </a:lnR>
                    <a:lnT>
                      <a:noFill/>
                    </a:lnT>
                    <a:lnB>
                      <a:noFill/>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a:noFill/>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640421"/>
                  </a:ext>
                </a:extLst>
              </a:tr>
              <a:tr h="242954">
                <a:tc>
                  <a:txBody>
                    <a:bodyPr/>
                    <a:lstStyle/>
                    <a:p>
                      <a:pPr algn="l" fontAlgn="ct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個人</a:t>
                      </a: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600" b="0" i="0" u="none" strike="noStrike" dirty="0">
                          <a:solidFill>
                            <a:srgbClr val="000000"/>
                          </a:solidFill>
                          <a:effectLst/>
                          <a:latin typeface="メイリオ" panose="020B0604030504040204" pitchFamily="50" charset="-128"/>
                          <a:ea typeface="メイリオ" panose="020B0604030504040204" pitchFamily="50" charset="-128"/>
                        </a:rPr>
                        <a:t>日</a:t>
                      </a:r>
                    </a:p>
                  </a:txBody>
                  <a:tcPr marL="6350" marR="6350" marT="635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37.0</a:t>
                      </a:r>
                    </a:p>
                  </a:txBody>
                  <a:tcPr marL="6350" marR="6350" marT="6350"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1.1</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1.0</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a:solidFill>
                            <a:srgbClr val="000000"/>
                          </a:solidFill>
                          <a:effectLst/>
                          <a:latin typeface="メイリオ" panose="020B0604030504040204" pitchFamily="50" charset="-128"/>
                          <a:ea typeface="メイリオ" panose="020B0604030504040204" pitchFamily="50" charset="-128"/>
                        </a:rPr>
                        <a:t>0.3</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a:noFill/>
                    </a:lnR>
                    <a:lnT>
                      <a:noFill/>
                    </a:lnT>
                    <a:lnB w="6350" cap="flat" cmpd="sng" algn="ctr">
                      <a:solidFill>
                        <a:srgbClr val="000000"/>
                      </a:solidFill>
                      <a:prstDash val="solid"/>
                      <a:round/>
                      <a:headEnd type="none" w="med" len="med"/>
                      <a:tailEnd type="none" w="med" len="med"/>
                    </a:lnB>
                  </a:tcPr>
                </a:tc>
                <a:tc>
                  <a:txBody>
                    <a:bodyPr/>
                    <a:lstStyle/>
                    <a:p>
                      <a:pPr algn="r" fontAlgn="ctr"/>
                      <a:r>
                        <a:rPr lang="en-US" altLang="ja-JP" sz="16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6350" marR="6350" marT="6350" marB="0" anchor="ctr">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43003986"/>
                  </a:ext>
                </a:extLst>
              </a:tr>
            </a:tbl>
          </a:graphicData>
        </a:graphic>
      </p:graphicFrame>
    </p:spTree>
    <p:extLst>
      <p:ext uri="{BB962C8B-B14F-4D97-AF65-F5344CB8AC3E}">
        <p14:creationId xmlns:p14="http://schemas.microsoft.com/office/powerpoint/2010/main" val="5209042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334010" y="123698"/>
            <a:ext cx="202184" cy="432308"/>
          </a:xfrm>
          <a:prstGeom prst="rect">
            <a:avLst/>
          </a:prstGeom>
        </p:spPr>
      </p:pic>
      <p:sp>
        <p:nvSpPr>
          <p:cNvPr id="32" name="タイトル 4">
            <a:extLst>
              <a:ext uri="{FF2B5EF4-FFF2-40B4-BE49-F238E27FC236}">
                <a16:creationId xmlns:a16="http://schemas.microsoft.com/office/drawing/2014/main" id="{2FB07496-6605-22A8-B64C-E24AE988B8C3}"/>
              </a:ext>
            </a:extLst>
          </p:cNvPr>
          <p:cNvSpPr txBox="1">
            <a:spLocks/>
          </p:cNvSpPr>
          <p:nvPr/>
        </p:nvSpPr>
        <p:spPr>
          <a:xfrm>
            <a:off x="536194" y="140981"/>
            <a:ext cx="8625488" cy="670334"/>
          </a:xfrm>
          <a:prstGeom prst="rect">
            <a:avLst/>
          </a:prstGeom>
        </p:spPr>
        <p:txBody>
          <a:bodyPr>
            <a:normAutofit/>
          </a:bodyPr>
          <a:lstStyle>
            <a:lvl1pPr algn="l" defTabSz="914411" rtl="0" eaLnBrk="1" latinLnBrk="0" hangingPunct="1">
              <a:lnSpc>
                <a:spcPct val="90000"/>
              </a:lnSpc>
              <a:spcBef>
                <a:spcPct val="0"/>
              </a:spcBef>
              <a:buNone/>
              <a:defRPr kumimoji="1" sz="4400" kern="1200">
                <a:solidFill>
                  <a:schemeClr val="tx1"/>
                </a:solidFill>
                <a:latin typeface="+mj-lt"/>
                <a:ea typeface="+mj-ea"/>
                <a:cs typeface="+mj-cs"/>
              </a:defRPr>
            </a:lvl1pPr>
          </a:lstStyle>
          <a:p>
            <a:r>
              <a:rPr kumimoji="1" lang="ja-JP" altLang="en-US" sz="2400" b="1" dirty="0"/>
              <a:t>安定した成果創出のためメンバーのスキル向上を支援</a:t>
            </a:r>
            <a:endParaRPr lang="ja-JP" altLang="en-US" sz="2400" b="1" dirty="0">
              <a:solidFill>
                <a:schemeClr val="accent2"/>
              </a:solidFill>
              <a:latin typeface="Meiryo UI" panose="020B0604030504040204" pitchFamily="50" charset="-128"/>
              <a:ea typeface="Meiryo UI" panose="020B0604030504040204" pitchFamily="50" charset="-128"/>
            </a:endParaRPr>
          </a:p>
        </p:txBody>
      </p:sp>
      <p:pic>
        <p:nvPicPr>
          <p:cNvPr id="12" name="Picture 2">
            <a:extLst>
              <a:ext uri="{FF2B5EF4-FFF2-40B4-BE49-F238E27FC236}">
                <a16:creationId xmlns:a16="http://schemas.microsoft.com/office/drawing/2014/main" id="{D2CE13AB-717C-42DC-A346-9EC9B3C8767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71856" y="679450"/>
            <a:ext cx="11447018" cy="12700"/>
          </a:xfrm>
          <a:prstGeom prst="rect">
            <a:avLst/>
          </a:prstGeom>
        </p:spPr>
      </p:pic>
      <p:sp>
        <p:nvSpPr>
          <p:cNvPr id="13" name="テキスト ボックス 12">
            <a:extLst>
              <a:ext uri="{FF2B5EF4-FFF2-40B4-BE49-F238E27FC236}">
                <a16:creationId xmlns:a16="http://schemas.microsoft.com/office/drawing/2014/main" id="{874CF7CC-46C6-4698-9150-BD495FE74DDA}"/>
              </a:ext>
            </a:extLst>
          </p:cNvPr>
          <p:cNvSpPr txBox="1"/>
          <p:nvPr/>
        </p:nvSpPr>
        <p:spPr>
          <a:xfrm>
            <a:off x="381932" y="899014"/>
            <a:ext cx="11428136" cy="4801314"/>
          </a:xfrm>
          <a:prstGeom prst="rect">
            <a:avLst/>
          </a:prstGeom>
          <a:noFill/>
        </p:spPr>
        <p:txBody>
          <a:bodyPr wrap="square" rtlCol="0">
            <a:spAutoFit/>
          </a:bodyPr>
          <a:lstStyle/>
          <a:p>
            <a:endParaRPr kumimoji="1" lang="en-US" altLang="ja-JP" b="1" dirty="0">
              <a:latin typeface="メイリオ" panose="020B0604030504040204" pitchFamily="50" charset="-128"/>
              <a:ea typeface="メイリオ" panose="020B0604030504040204" pitchFamily="50" charset="-128"/>
            </a:endParaRPr>
          </a:p>
          <a:p>
            <a:r>
              <a:rPr kumimoji="1" lang="ja-JP" altLang="en-US" b="1" dirty="0">
                <a:latin typeface="メイリオ" panose="020B0604030504040204" pitchFamily="50" charset="-128"/>
                <a:ea typeface="メイリオ" panose="020B0604030504040204" pitchFamily="50" charset="-128"/>
              </a:rPr>
              <a:t>　</a:t>
            </a:r>
            <a:r>
              <a:rPr kumimoji="1" lang="ja-JP" altLang="en-US" sz="1800" b="1" dirty="0">
                <a:latin typeface="メイリオ" panose="020B0604030504040204" pitchFamily="50" charset="-128"/>
                <a:ea typeface="メイリオ" panose="020B0604030504040204" pitchFamily="50" charset="-128"/>
              </a:rPr>
              <a:t>→安定した成果創出の為にアポ率</a:t>
            </a:r>
            <a:r>
              <a:rPr kumimoji="1" lang="en-US" altLang="ja-JP" sz="1800" b="1" dirty="0">
                <a:latin typeface="メイリオ" panose="020B0604030504040204" pitchFamily="50" charset="-128"/>
                <a:ea typeface="メイリオ" panose="020B0604030504040204" pitchFamily="50" charset="-128"/>
              </a:rPr>
              <a:t>3</a:t>
            </a:r>
            <a:r>
              <a:rPr kumimoji="1" lang="ja-JP" altLang="en-US" sz="1800" b="1" dirty="0">
                <a:latin typeface="メイリオ" panose="020B0604030504040204" pitchFamily="50" charset="-128"/>
                <a:ea typeface="メイリオ" panose="020B0604030504040204" pitchFamily="50" charset="-128"/>
              </a:rPr>
              <a:t>％以上　受注率</a:t>
            </a:r>
            <a:r>
              <a:rPr kumimoji="1" lang="en-US" altLang="ja-JP" sz="1800" b="1" dirty="0">
                <a:latin typeface="メイリオ" panose="020B0604030504040204" pitchFamily="50" charset="-128"/>
                <a:ea typeface="メイリオ" panose="020B0604030504040204" pitchFamily="50" charset="-128"/>
              </a:rPr>
              <a:t>25</a:t>
            </a:r>
            <a:r>
              <a:rPr kumimoji="1" lang="ja-JP" altLang="en-US" sz="1800" b="1" dirty="0">
                <a:latin typeface="メイリオ" panose="020B0604030504040204" pitchFamily="50" charset="-128"/>
                <a:ea typeface="メイリオ" panose="020B0604030504040204" pitchFamily="50" charset="-128"/>
              </a:rPr>
              <a:t>％以上のスキルを装着する</a:t>
            </a:r>
            <a:endParaRPr kumimoji="1" lang="en-US" altLang="ja-JP" sz="1800" b="1" dirty="0">
              <a:latin typeface="メイリオ" panose="020B0604030504040204" pitchFamily="50" charset="-128"/>
              <a:ea typeface="メイリオ" panose="020B0604030504040204" pitchFamily="50" charset="-128"/>
            </a:endParaRPr>
          </a:p>
          <a:p>
            <a:r>
              <a:rPr kumimoji="1" lang="ja-JP" altLang="en-US" sz="1800" b="1" dirty="0">
                <a:latin typeface="メイリオ" panose="020B0604030504040204" pitchFamily="50" charset="-128"/>
                <a:ea typeface="メイリオ" panose="020B0604030504040204" pitchFamily="50" charset="-128"/>
              </a:rPr>
              <a:t>　　</a:t>
            </a:r>
            <a:r>
              <a:rPr kumimoji="1" lang="ja-JP" altLang="en-US" sz="1800" dirty="0">
                <a:latin typeface="メイリオ" panose="020B0604030504040204" pitchFamily="50" charset="-128"/>
                <a:ea typeface="メイリオ" panose="020B0604030504040204" pitchFamily="50" charset="-128"/>
              </a:rPr>
              <a:t> ┗各メンバーの課題の把握のため一ヵ月の計画作成から日々の振り返りを行いメンバーの毎月の目標と重点的に行うべきポイントをセットアップする。また同行商談、録音確認を行い定点観測を行いながらフィードバック。</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b="1" dirty="0">
                <a:latin typeface="メイリオ" panose="020B0604030504040204" pitchFamily="50" charset="-128"/>
                <a:ea typeface="メイリオ" panose="020B0604030504040204" pitchFamily="50" charset="-128"/>
              </a:rPr>
              <a:t>　　</a:t>
            </a:r>
            <a:r>
              <a:rPr kumimoji="1" lang="ja-JP" altLang="en-US" sz="1800" dirty="0">
                <a:latin typeface="メイリオ" panose="020B0604030504040204" pitchFamily="50" charset="-128"/>
                <a:ea typeface="メイリオ" panose="020B0604030504040204" pitchFamily="50" charset="-128"/>
              </a:rPr>
              <a:t> ┗メンバーの現状を把握しながら組織の課題に対する対策の立案。</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メンバーの商談内容やアポイントの獲得の仕方を把握しながら強化が必要な課題点を抽出する。組織の課題に対して必要な対策を立案から推進まで行い出来るだけ早く改善する。</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　　 ┗必要なトレーニングを行う。</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アポ率、受注率は要点の説明のみで向上するのは非常に困難な為アウトプットの練習を行う必要がある。</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特に受注率を向上させるトレーニングは地道なアウトプットの練習が必要。スクリプトの作成からトレーニング後のフィードバック、個人の課題点を掘り下げ着実にスキル装着を行う。</a:t>
            </a:r>
            <a:endParaRPr kumimoji="1" lang="en-US" altLang="ja-JP" sz="1800" dirty="0">
              <a:latin typeface="メイリオ" panose="020B0604030504040204" pitchFamily="50" charset="-128"/>
              <a:ea typeface="メイリオ" panose="020B0604030504040204" pitchFamily="50" charset="-128"/>
            </a:endParaRPr>
          </a:p>
          <a:p>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現存のマーケット内では現時点での成果以上に受注可能な店舗があると推察しております。</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今よりも安定した成果を創出できる環境を醸成する必要があると考えその一助になれればとご提案いたします。</a:t>
            </a:r>
            <a:endParaRPr kumimoji="1" lang="en-US" altLang="ja-JP" sz="1800" dirty="0">
              <a:latin typeface="メイリオ" panose="020B0604030504040204" pitchFamily="50" charset="-128"/>
              <a:ea typeface="メイリオ" panose="020B0604030504040204" pitchFamily="50" charset="-128"/>
            </a:endParaRPr>
          </a:p>
          <a:p>
            <a:r>
              <a:rPr kumimoji="1" lang="ja-JP" altLang="en-US" sz="1800" dirty="0">
                <a:latin typeface="メイリオ" panose="020B0604030504040204" pitchFamily="50" charset="-128"/>
                <a:ea typeface="メイリオ" panose="020B0604030504040204" pitchFamily="50" charset="-128"/>
              </a:rPr>
              <a:t>この度のご提案は達成に必要な意志の統一、スキル装着、仕組み作りを行うことを第一優先とさせていただき、現状の成長スピードを加速させながらいち早く理想の営業組織を醸成するためのご提案となっております。</a:t>
            </a:r>
            <a:endParaRPr kumimoji="1" lang="en-US" altLang="ja-JP" sz="1800" dirty="0">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07514514"/>
      </p:ext>
    </p:extLst>
  </p:cSld>
  <p:clrMapOvr>
    <a:masterClrMapping/>
  </p:clrMapOvr>
</p:sld>
</file>

<file path=ppt/theme/theme1.xml><?xml version="1.0" encoding="utf-8"?>
<a:theme xmlns:a="http://schemas.openxmlformats.org/drawingml/2006/main" name="Office テーマ">
  <a:themeElements>
    <a:clrScheme name="IMPRES AND COMPANY">
      <a:dk1>
        <a:srgbClr val="002148"/>
      </a:dk1>
      <a:lt1>
        <a:sysClr val="window" lastClr="FFFFFF"/>
      </a:lt1>
      <a:dk2>
        <a:srgbClr val="191919"/>
      </a:dk2>
      <a:lt2>
        <a:srgbClr val="FFFFFF"/>
      </a:lt2>
      <a:accent1>
        <a:srgbClr val="2980D0"/>
      </a:accent1>
      <a:accent2>
        <a:srgbClr val="000067"/>
      </a:accent2>
      <a:accent3>
        <a:srgbClr val="0053B5"/>
      </a:accent3>
      <a:accent4>
        <a:srgbClr val="A18CD0"/>
      </a:accent4>
      <a:accent5>
        <a:srgbClr val="8EBBD2"/>
      </a:accent5>
      <a:accent6>
        <a:srgbClr val="326602"/>
      </a:accent6>
      <a:hlink>
        <a:srgbClr val="FAC96A"/>
      </a:hlink>
      <a:folHlink>
        <a:srgbClr val="FCDB9B"/>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11760</TotalTime>
  <Words>1392</Words>
  <Application>Microsoft Office PowerPoint</Application>
  <PresentationFormat>ワイド画面</PresentationFormat>
  <Paragraphs>349</Paragraphs>
  <Slides>7</Slides>
  <Notes>7</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7</vt:i4>
      </vt:variant>
    </vt:vector>
  </HeadingPairs>
  <TitlesOfParts>
    <vt:vector size="16" baseType="lpstr">
      <vt:lpstr>Meiryo UI</vt:lpstr>
      <vt:lpstr>UD Digi Kyokasho N-B</vt:lpstr>
      <vt:lpstr>メイリオ</vt:lpstr>
      <vt:lpstr>簡易分</vt:lpstr>
      <vt:lpstr>游ゴシック</vt:lpstr>
      <vt:lpstr>游ゴシック Light</vt:lpstr>
      <vt:lpstr>游ゴシック 本文</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Sales Ring想定スケジュール（仮）</dc:title>
  <dc:creator>yatsu-tom</dc:creator>
  <cp:lastModifiedBy>新沼 亮二</cp:lastModifiedBy>
  <cp:revision>443</cp:revision>
  <dcterms:created xsi:type="dcterms:W3CDTF">2022-03-29T05:15:38Z</dcterms:created>
  <dcterms:modified xsi:type="dcterms:W3CDTF">2023-01-24T13:07:53Z</dcterms:modified>
</cp:coreProperties>
</file>