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59" r:id="rId8"/>
    <p:sldId id="260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30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088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40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738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721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99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86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7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69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1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64DDA-06A4-469A-A496-99BC690BF1B6}" type="datetimeFigureOut">
              <a:rPr kumimoji="1" lang="ja-JP" altLang="en-US" smtClean="0"/>
              <a:t>2020/7/9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852F3-550E-4D84-872B-28D1E65BCD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1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7" Type="http://schemas.openxmlformats.org/officeDocument/2006/relationships/image" Target="../media/image10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3.pn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/>
          <a:stretch/>
        </p:blipFill>
        <p:spPr>
          <a:xfrm>
            <a:off x="1630693" y="666094"/>
            <a:ext cx="1627722" cy="3018439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4541524" y="4027601"/>
            <a:ext cx="72934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②キャラクター</a:t>
            </a:r>
            <a:r>
              <a:rPr lang="ja-JP" altLang="en-US" dirty="0"/>
              <a:t>に琉球花笠＆着物っぽいベストを着用させる</a:t>
            </a:r>
          </a:p>
          <a:p>
            <a:r>
              <a:rPr lang="ja-JP" altLang="en-US" dirty="0"/>
              <a:t>　https://images.app.goo.gl/FVXa8FUGYz5E7dZ38</a:t>
            </a:r>
          </a:p>
          <a:p>
            <a:r>
              <a:rPr lang="ja-JP" altLang="en-US" dirty="0"/>
              <a:t>　https://images.app.goo.gl/jTZQ1EKEWUHTnQNK7 </a:t>
            </a:r>
          </a:p>
          <a:p>
            <a:endParaRPr lang="ja-JP" altLang="en-US" dirty="0" smtClean="0"/>
          </a:p>
          <a:p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③お土産のブランド名「島や～るぅ屋」の文字</a:t>
            </a:r>
            <a:endParaRPr lang="ja-JP" altLang="en-US" dirty="0"/>
          </a:p>
        </p:txBody>
      </p:sp>
      <p:pic>
        <p:nvPicPr>
          <p:cNvPr id="1026" name="Picture 2" descr="https://encrypted-tbn0.gstatic.com/images?q=tbn:ANd9GcSPkJQ7UX-OtD-JsWoGpPZRCfTkdpy87d5TBR0gpT8EJPiyLEdz&amp;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59" y="4067893"/>
            <a:ext cx="1666603" cy="12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TFDussHXsvQ4sjjEqZAuxmk7LUlnOPp2M45aSctT6dsNrp-PpS&amp;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75" y="3916377"/>
            <a:ext cx="1464128" cy="146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4530638" y="1483116"/>
            <a:ext cx="71153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①フェイスブックメッセンジャーのスタンプの</a:t>
            </a:r>
            <a:endParaRPr lang="en-US" altLang="ja-JP" dirty="0" smtClean="0"/>
          </a:p>
          <a:p>
            <a:r>
              <a:rPr lang="ja-JP" altLang="en-US" dirty="0" smtClean="0"/>
              <a:t>Sweet QooBeeのヤモリ版が理想です。</a:t>
            </a:r>
          </a:p>
          <a:p>
            <a:r>
              <a:rPr lang="ja-JP" altLang="en-US" dirty="0" smtClean="0"/>
              <a:t>　</a:t>
            </a:r>
            <a:r>
              <a:rPr lang="ja-JP" altLang="en-US" dirty="0" err="1" smtClean="0"/>
              <a:t>ころっとぽっちゃり</a:t>
            </a:r>
            <a:r>
              <a:rPr lang="ja-JP" altLang="en-US" dirty="0" smtClean="0"/>
              <a:t>かわいい</a:t>
            </a:r>
          </a:p>
          <a:p>
            <a:r>
              <a:rPr lang="ja-JP" altLang="en-US" dirty="0" smtClean="0"/>
              <a:t>　少しお茶目で、人なつっこくて親しみがある</a:t>
            </a:r>
          </a:p>
          <a:p>
            <a:r>
              <a:rPr lang="ja-JP" altLang="en-US" dirty="0" smtClean="0"/>
              <a:t>　沖縄旅行気分を体現しているような、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いつもウキウキはしゃいでる感じ</a:t>
            </a:r>
          </a:p>
          <a:p>
            <a:r>
              <a:rPr lang="ja-JP" altLang="en-US" dirty="0" smtClean="0"/>
              <a:t>　色味は暖色のほうが良いかなと思います。</a:t>
            </a:r>
            <a:endParaRPr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1001489" y="6058926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ブランド名「島や～るぅ屋」</a:t>
            </a:r>
            <a:endParaRPr lang="ja-JP" altLang="en-US" b="1" dirty="0"/>
          </a:p>
        </p:txBody>
      </p:sp>
      <p:sp>
        <p:nvSpPr>
          <p:cNvPr id="12" name="正方形/長方形 11"/>
          <p:cNvSpPr/>
          <p:nvPr/>
        </p:nvSpPr>
        <p:spPr>
          <a:xfrm>
            <a:off x="304801" y="111285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キャラクターロゴ制作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7148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30926" y="450919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ロゴセット</a:t>
            </a:r>
            <a:endParaRPr lang="ja-JP" altLang="en-US" b="1" dirty="0"/>
          </a:p>
        </p:txBody>
      </p:sp>
      <p:sp>
        <p:nvSpPr>
          <p:cNvPr id="3" name="正方形/長方形 2"/>
          <p:cNvSpPr/>
          <p:nvPr/>
        </p:nvSpPr>
        <p:spPr>
          <a:xfrm>
            <a:off x="862150" y="143934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①４色カラー</a:t>
            </a:r>
            <a:endParaRPr lang="ja-JP" altLang="en-US" b="1" dirty="0"/>
          </a:p>
        </p:txBody>
      </p:sp>
      <p:sp>
        <p:nvSpPr>
          <p:cNvPr id="4" name="正方形/長方形 3"/>
          <p:cNvSpPr/>
          <p:nvPr/>
        </p:nvSpPr>
        <p:spPr>
          <a:xfrm>
            <a:off x="862150" y="210401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②１色</a:t>
            </a:r>
            <a:endParaRPr lang="ja-JP" altLang="en-US" b="1" dirty="0"/>
          </a:p>
        </p:txBody>
      </p:sp>
      <p:sp>
        <p:nvSpPr>
          <p:cNvPr id="5" name="正方形/長方形 4"/>
          <p:cNvSpPr/>
          <p:nvPr/>
        </p:nvSpPr>
        <p:spPr>
          <a:xfrm>
            <a:off x="877166" y="2798662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/>
              <a:t>③グレースケール</a:t>
            </a:r>
            <a:endParaRPr lang="ja-JP" altLang="en-US" b="1" dirty="0"/>
          </a:p>
        </p:txBody>
      </p:sp>
      <p:sp>
        <p:nvSpPr>
          <p:cNvPr id="6" name="正方形/長方形 5"/>
          <p:cNvSpPr/>
          <p:nvPr/>
        </p:nvSpPr>
        <p:spPr>
          <a:xfrm flipH="1">
            <a:off x="6975566" y="411741"/>
            <a:ext cx="41148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/>
              <a:t>イメージとして素人が切り貼りしたラフです</a:t>
            </a:r>
            <a:endParaRPr lang="ja-JP" altLang="en-US" sz="1400" b="1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8390710" y="994482"/>
            <a:ext cx="1439999" cy="1332565"/>
            <a:chOff x="8297929" y="3506177"/>
            <a:chExt cx="1507823" cy="1273464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97" t="76571" r="49457" b="10458"/>
            <a:stretch/>
          </p:blipFill>
          <p:spPr>
            <a:xfrm>
              <a:off x="8742947" y="3671063"/>
              <a:ext cx="882316" cy="946484"/>
            </a:xfrm>
            <a:prstGeom prst="rect">
              <a:avLst/>
            </a:prstGeom>
          </p:spPr>
        </p:pic>
        <p:pic>
          <p:nvPicPr>
            <p:cNvPr id="9" name="Picture 4" descr="https://encrypted-tbn0.gstatic.com/images?q=tbn:ANd9GcTFDussHXsvQ4sjjEqZAuxmk7LUlnOPp2M45aSctT6dsNrp-PpS&amp;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547"/>
            <a:stretch/>
          </p:blipFill>
          <p:spPr bwMode="auto">
            <a:xfrm rot="20514103">
              <a:off x="8297929" y="3569313"/>
              <a:ext cx="1464128" cy="341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楕円 9"/>
            <p:cNvSpPr/>
            <p:nvPr/>
          </p:nvSpPr>
          <p:spPr>
            <a:xfrm>
              <a:off x="8464223" y="3506177"/>
              <a:ext cx="1341529" cy="1273464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1" name="正方形/長方形 10"/>
          <p:cNvSpPr/>
          <p:nvPr/>
        </p:nvSpPr>
        <p:spPr>
          <a:xfrm>
            <a:off x="8721498" y="1897879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1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島や～るぅ屋</a:t>
            </a:r>
            <a:endParaRPr lang="ja-JP" altLang="en-US" sz="11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975566" y="2660162"/>
            <a:ext cx="5055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これよりも笠</a:t>
            </a:r>
            <a:r>
              <a:rPr lang="ja-JP" altLang="en-US" dirty="0"/>
              <a:t>は浅く</a:t>
            </a:r>
            <a:r>
              <a:rPr lang="ja-JP" altLang="en-US" dirty="0" err="1" smtClean="0"/>
              <a:t>おで</a:t>
            </a:r>
            <a:r>
              <a:rPr lang="ja-JP" altLang="en-US" dirty="0" smtClean="0"/>
              <a:t>こが少し見えてほしい</a:t>
            </a:r>
            <a:endParaRPr lang="en-US" altLang="ja-JP" dirty="0" smtClean="0"/>
          </a:p>
          <a:p>
            <a:r>
              <a:rPr lang="ja-JP" altLang="en-US" dirty="0" smtClean="0"/>
              <a:t>頭</a:t>
            </a:r>
            <a:r>
              <a:rPr lang="ja-JP" altLang="en-US" dirty="0"/>
              <a:t>の後ろに位置する感じ</a:t>
            </a:r>
            <a:r>
              <a:rPr lang="ja-JP" altLang="en-US" dirty="0" smtClean="0"/>
              <a:t>が希望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74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5" t="238" r="7576" b="6667"/>
          <a:stretch/>
        </p:blipFill>
        <p:spPr>
          <a:xfrm>
            <a:off x="6881659" y="1655695"/>
            <a:ext cx="2988129" cy="5079820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641431" y="670184"/>
            <a:ext cx="5694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台紙サイズ</a:t>
            </a:r>
            <a:r>
              <a:rPr kumimoji="1" lang="en-US" altLang="ja-JP" dirty="0" smtClean="0"/>
              <a:t>130×195mm</a:t>
            </a:r>
            <a:r>
              <a:rPr kumimoji="1" lang="ja-JP" altLang="en-US" dirty="0" smtClean="0"/>
              <a:t>　</a:t>
            </a:r>
            <a:r>
              <a:rPr lang="ja-JP" altLang="en-US" dirty="0" smtClean="0"/>
              <a:t>両面印刷　</a:t>
            </a:r>
            <a:endParaRPr lang="en-US" altLang="ja-JP" dirty="0" smtClean="0"/>
          </a:p>
          <a:p>
            <a:r>
              <a:rPr kumimoji="1" lang="ja-JP" altLang="en-US" dirty="0" smtClean="0"/>
              <a:t>家庭用インクジェットプリンタかプリントパック</a:t>
            </a:r>
            <a:endParaRPr kumimoji="1" lang="en-US" altLang="ja-JP" dirty="0" smtClean="0"/>
          </a:p>
          <a:p>
            <a:r>
              <a:rPr kumimoji="1" lang="ja-JP" altLang="en-US" dirty="0" smtClean="0"/>
              <a:t>（印刷サービス）で印刷の</a:t>
            </a:r>
            <a:r>
              <a:rPr lang="ja-JP" altLang="en-US" dirty="0" smtClean="0"/>
              <a:t>ためトンボは不要です。</a:t>
            </a:r>
            <a:endParaRPr kumimoji="1" lang="en-US" altLang="ja-JP" dirty="0" smtClean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48378E4-ADC1-F543-9F11-67D30395F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96" b="14223"/>
          <a:stretch/>
        </p:blipFill>
        <p:spPr>
          <a:xfrm rot="16200000">
            <a:off x="1136851" y="1605599"/>
            <a:ext cx="3986213" cy="5037218"/>
          </a:xfrm>
          <a:prstGeom prst="rect">
            <a:avLst/>
          </a:prstGeom>
        </p:spPr>
      </p:pic>
      <p:pic>
        <p:nvPicPr>
          <p:cNvPr id="11" name="図 10" descr="屋内, 冷蔵庫, 座る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7E8C7E07-88BC-B444-95CE-05E4520AE7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6552" y1="41638" x2="57942" y2="44414"/>
                        <a14:foregroundMark x1="57942" y1="44414" x2="63538" y2="41435"/>
                        <a14:foregroundMark x1="37455" y1="41097" x2="64079" y2="69601"/>
                        <a14:foregroundMark x1="64079" y1="69601" x2="73105" y2="74408"/>
                        <a14:foregroundMark x1="73105" y1="74408" x2="87816" y2="76439"/>
                        <a14:foregroundMark x1="37455" y1="41638" x2="35469" y2="48409"/>
                        <a14:foregroundMark x1="35469" y1="48409" x2="29152" y2="56330"/>
                        <a14:foregroundMark x1="29152" y1="56330" x2="25090" y2="73663"/>
                        <a14:foregroundMark x1="25090" y1="73663" x2="27076" y2="80433"/>
                        <a14:foregroundMark x1="27076" y1="80433" x2="27076" y2="80433"/>
                        <a14:foregroundMark x1="12365" y1="75559" x2="20397" y2="70074"/>
                        <a14:foregroundMark x1="20397" y1="70074" x2="34838" y2="49628"/>
                        <a14:foregroundMark x1="34838" y1="49628" x2="36823" y2="43196"/>
                        <a14:foregroundMark x1="40486" y1="41895" x2="48736" y2="42180"/>
                        <a14:foregroundMark x1="37004" y1="41774" x2="40474" y2="41894"/>
                        <a14:foregroundMark x1="48736" y1="42180" x2="64711" y2="41638"/>
                        <a14:foregroundMark x1="64711" y1="41300" x2="69675" y2="58632"/>
                        <a14:foregroundMark x1="69675" y1="58632" x2="77437" y2="62830"/>
                        <a14:foregroundMark x1="77437" y1="62830" x2="87816" y2="76980"/>
                        <a14:foregroundMark x1="65884" y1="41977" x2="87996" y2="76100"/>
                        <a14:foregroundMark x1="39801" y1="39404" x2="39079" y2="24035"/>
                        <a14:foregroundMark x1="39079" y1="24035" x2="43682" y2="17874"/>
                        <a14:foregroundMark x1="43682" y1="17874" x2="53610" y2="17400"/>
                        <a14:foregroundMark x1="53610" y1="17400" x2="61552" y2="21462"/>
                        <a14:foregroundMark x1="61552" y1="21462" x2="64260" y2="28775"/>
                        <a14:foregroundMark x1="64260" y1="28775" x2="63989" y2="36290"/>
                        <a14:foregroundMark x1="63989" y1="36290" x2="65794" y2="22275"/>
                        <a14:foregroundMark x1="65794" y1="22275" x2="58845" y2="17197"/>
                        <a14:foregroundMark x1="58845" y1="17197" x2="48105" y2="17874"/>
                        <a14:foregroundMark x1="48105" y1="17874" x2="38628" y2="30467"/>
                        <a14:foregroundMark x1="38628" y1="30467" x2="37274" y2="41097"/>
                        <a14:foregroundMark x1="60830" y1="40623" x2="64440" y2="40758"/>
                        <a14:foregroundMark x1="41877" y1="19296" x2="35560" y2="25389"/>
                        <a14:foregroundMark x1="35560" y1="25389" x2="35921" y2="45295"/>
                        <a14:foregroundMark x1="37004" y1="21869" x2="49188" y2="17400"/>
                        <a14:foregroundMark x1="49188" y1="17400" x2="58935" y2="17400"/>
                        <a14:foregroundMark x1="58935" y1="17400" x2="65794" y2="23020"/>
                        <a14:foregroundMark x1="65794" y1="23020" x2="65614" y2="41097"/>
                        <a14:foregroundMark x1="51264" y1="51320" x2="64982" y2="50982"/>
                        <a14:foregroundMark x1="64982" y1="50982" x2="50993" y2="50846"/>
                        <a14:foregroundMark x1="50993" y1="50846" x2="51264" y2="49357"/>
                        <a14:foregroundMark x1="54242" y1="88287" x2="85108" y2="78876"/>
                        <a14:backgroundMark x1="40975" y1="40758" x2="43141" y2="26743"/>
                        <a14:backgroundMark x1="43141" y1="26743" x2="48556" y2="20718"/>
                        <a14:backgroundMark x1="48556" y1="20718" x2="58032" y2="22072"/>
                        <a14:backgroundMark x1="58032" y1="22072" x2="60469" y2="29316"/>
                        <a14:backgroundMark x1="60469" y1="29316" x2="59838" y2="36628"/>
                        <a14:backgroundMark x1="59838" y1="36628" x2="50632" y2="39404"/>
                        <a14:backgroundMark x1="50632" y1="39404" x2="41606" y2="39201"/>
                      </a14:backgroundRemoval>
                    </a14:imgEffect>
                  </a14:imgLayer>
                </a14:imgProps>
              </a:ext>
            </a:extLst>
          </a:blip>
          <a:srcRect l="12190" t="39800" r="9193" b="10964"/>
          <a:stretch/>
        </p:blipFill>
        <p:spPr>
          <a:xfrm rot="6834705">
            <a:off x="6973147" y="3701992"/>
            <a:ext cx="2583542" cy="2155403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611348" y="1131849"/>
            <a:ext cx="5196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マスクを入れて販売する台紙の制作</a:t>
            </a:r>
            <a:endParaRPr kumimoji="1" lang="en-US" altLang="ja-JP" dirty="0" smtClean="0"/>
          </a:p>
          <a:p>
            <a:r>
              <a:rPr kumimoji="1" lang="ja-JP" altLang="en-US" dirty="0" smtClean="0"/>
              <a:t>マスク（</a:t>
            </a:r>
            <a:r>
              <a:rPr kumimoji="1" lang="en-US" altLang="ja-JP" dirty="0" smtClean="0"/>
              <a:t>8</a:t>
            </a:r>
            <a:r>
              <a:rPr lang="ja-JP" altLang="en-US" dirty="0" smtClean="0"/>
              <a:t>デザイン）に</a:t>
            </a:r>
            <a:r>
              <a:rPr kumimoji="1" lang="ja-JP" altLang="en-US" dirty="0" smtClean="0"/>
              <a:t>共通で使用します。</a:t>
            </a:r>
            <a:r>
              <a:rPr lang="ja-JP" altLang="en-US" dirty="0" smtClean="0"/>
              <a:t>　</a:t>
            </a:r>
            <a:endParaRPr kumimoji="1" lang="en-US" altLang="ja-JP" dirty="0" smtClean="0"/>
          </a:p>
        </p:txBody>
      </p:sp>
      <p:sp>
        <p:nvSpPr>
          <p:cNvPr id="13" name="フローチャート: 処理 12"/>
          <p:cNvSpPr/>
          <p:nvPr/>
        </p:nvSpPr>
        <p:spPr>
          <a:xfrm>
            <a:off x="320842" y="192505"/>
            <a:ext cx="3593432" cy="539860"/>
          </a:xfrm>
          <a:prstGeom prst="flowChart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マスク用　台紙制作依頼</a:t>
            </a:r>
            <a:endParaRPr kumimoji="1" lang="ja-JP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19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C67C410-3BC1-D44F-A82D-24D17E537A7D}"/>
              </a:ext>
            </a:extLst>
          </p:cNvPr>
          <p:cNvSpPr/>
          <p:nvPr/>
        </p:nvSpPr>
        <p:spPr>
          <a:xfrm>
            <a:off x="419598" y="1726021"/>
            <a:ext cx="3379842" cy="48890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33178" y="165372"/>
            <a:ext cx="2185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表面（</a:t>
            </a:r>
            <a:r>
              <a:rPr kumimoji="1" lang="en-US" altLang="ja-JP" dirty="0" smtClean="0"/>
              <a:t>4</a:t>
            </a:r>
            <a:r>
              <a:rPr kumimoji="1" lang="ja-JP" altLang="en-US" dirty="0" smtClean="0"/>
              <a:t>色）　</a:t>
            </a:r>
            <a:r>
              <a:rPr lang="en-US" altLang="ja-JP" dirty="0"/>
              <a:t> 130×195mmm</a:t>
            </a:r>
            <a:endParaRPr kumimoji="1" lang="en-US" altLang="ja-JP" dirty="0" smtClean="0"/>
          </a:p>
        </p:txBody>
      </p:sp>
      <p:pic>
        <p:nvPicPr>
          <p:cNvPr id="9" name="図 8" descr="屋内, 冷蔵庫, 座る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C3A37778-C63B-CB4C-831E-C4ABA69051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552" y1="41638" x2="57942" y2="44414"/>
                        <a14:foregroundMark x1="57942" y1="44414" x2="63538" y2="41435"/>
                        <a14:foregroundMark x1="37455" y1="41097" x2="64079" y2="69601"/>
                        <a14:foregroundMark x1="64079" y1="69601" x2="73105" y2="74408"/>
                        <a14:foregroundMark x1="73105" y1="74408" x2="87816" y2="76439"/>
                        <a14:foregroundMark x1="37455" y1="41638" x2="35469" y2="48409"/>
                        <a14:foregroundMark x1="35469" y1="48409" x2="29152" y2="56330"/>
                        <a14:foregroundMark x1="29152" y1="56330" x2="25090" y2="73663"/>
                        <a14:foregroundMark x1="25090" y1="73663" x2="27076" y2="80433"/>
                        <a14:foregroundMark x1="27076" y1="80433" x2="27076" y2="80433"/>
                        <a14:foregroundMark x1="12365" y1="75559" x2="20397" y2="70074"/>
                        <a14:foregroundMark x1="20397" y1="70074" x2="34838" y2="49628"/>
                        <a14:foregroundMark x1="34838" y1="49628" x2="36823" y2="43196"/>
                        <a14:foregroundMark x1="40486" y1="41895" x2="48736" y2="42180"/>
                        <a14:foregroundMark x1="37004" y1="41774" x2="40474" y2="41894"/>
                        <a14:foregroundMark x1="48736" y1="42180" x2="64711" y2="41638"/>
                        <a14:foregroundMark x1="64711" y1="41300" x2="69675" y2="58632"/>
                        <a14:foregroundMark x1="69675" y1="58632" x2="77437" y2="62830"/>
                        <a14:foregroundMark x1="77437" y1="62830" x2="87816" y2="76980"/>
                        <a14:foregroundMark x1="65884" y1="41977" x2="87996" y2="76100"/>
                        <a14:foregroundMark x1="39801" y1="39404" x2="39079" y2="24035"/>
                        <a14:foregroundMark x1="39079" y1="24035" x2="43682" y2="17874"/>
                        <a14:foregroundMark x1="43682" y1="17874" x2="53610" y2="17400"/>
                        <a14:foregroundMark x1="53610" y1="17400" x2="61552" y2="21462"/>
                        <a14:foregroundMark x1="61552" y1="21462" x2="64260" y2="28775"/>
                        <a14:foregroundMark x1="64260" y1="28775" x2="63989" y2="36290"/>
                        <a14:foregroundMark x1="63989" y1="36290" x2="65794" y2="22275"/>
                        <a14:foregroundMark x1="65794" y1="22275" x2="58845" y2="17197"/>
                        <a14:foregroundMark x1="58845" y1="17197" x2="48105" y2="17874"/>
                        <a14:foregroundMark x1="48105" y1="17874" x2="38628" y2="30467"/>
                        <a14:foregroundMark x1="38628" y1="30467" x2="37274" y2="41097"/>
                        <a14:foregroundMark x1="60830" y1="40623" x2="64440" y2="40758"/>
                        <a14:foregroundMark x1="41877" y1="19296" x2="35560" y2="25389"/>
                        <a14:foregroundMark x1="35560" y1="25389" x2="35921" y2="45295"/>
                        <a14:foregroundMark x1="37004" y1="21869" x2="49188" y2="17400"/>
                        <a14:foregroundMark x1="49188" y1="17400" x2="58935" y2="17400"/>
                        <a14:foregroundMark x1="58935" y1="17400" x2="65794" y2="23020"/>
                        <a14:foregroundMark x1="65794" y1="23020" x2="65614" y2="41097"/>
                        <a14:foregroundMark x1="51264" y1="51320" x2="64982" y2="50982"/>
                        <a14:foregroundMark x1="64982" y1="50982" x2="50993" y2="50846"/>
                        <a14:foregroundMark x1="50993" y1="50846" x2="51264" y2="49357"/>
                        <a14:foregroundMark x1="54242" y1="88287" x2="85108" y2="78876"/>
                        <a14:backgroundMark x1="40975" y1="40758" x2="43141" y2="26743"/>
                        <a14:backgroundMark x1="43141" y1="26743" x2="48556" y2="20718"/>
                        <a14:backgroundMark x1="48556" y1="20718" x2="58032" y2="22072"/>
                        <a14:backgroundMark x1="58032" y1="22072" x2="60469" y2="29316"/>
                        <a14:backgroundMark x1="60469" y1="29316" x2="59838" y2="36628"/>
                        <a14:backgroundMark x1="59838" y1="36628" x2="50632" y2="39404"/>
                        <a14:backgroundMark x1="50632" y1="39404" x2="41606" y2="39201"/>
                      </a14:backgroundRemoval>
                    </a14:imgEffect>
                  </a14:imgLayer>
                </a14:imgProps>
              </a:ext>
            </a:extLst>
          </a:blip>
          <a:srcRect l="12190" t="39800" r="9193" b="10964"/>
          <a:stretch/>
        </p:blipFill>
        <p:spPr>
          <a:xfrm rot="6650371">
            <a:off x="142936" y="3433611"/>
            <a:ext cx="3795599" cy="3166601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FACCE09-A1BD-CE40-B5AE-820440152527}"/>
              </a:ext>
            </a:extLst>
          </p:cNvPr>
          <p:cNvSpPr/>
          <p:nvPr/>
        </p:nvSpPr>
        <p:spPr>
          <a:xfrm>
            <a:off x="4065428" y="796267"/>
            <a:ext cx="77736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【</a:t>
            </a:r>
            <a:r>
              <a:rPr lang="ja-JP" altLang="en-US" dirty="0" smtClean="0"/>
              <a:t>デザインの希望</a:t>
            </a:r>
            <a:r>
              <a:rPr lang="en-US" altLang="ja-JP" dirty="0" smtClean="0"/>
              <a:t>】</a:t>
            </a:r>
          </a:p>
          <a:p>
            <a:r>
              <a:rPr lang="ja-JP" altLang="en-US" dirty="0" smtClean="0"/>
              <a:t>・台紙には紅型か、さわやかな沖縄の海を感じさせるデザイン要素を使う</a:t>
            </a:r>
            <a:endParaRPr lang="en-US" altLang="ja-JP" dirty="0" smtClean="0"/>
          </a:p>
          <a:p>
            <a:r>
              <a:rPr lang="ja-JP" altLang="en-US" dirty="0" smtClean="0"/>
              <a:t>・商品であるマスクが最も目立つようにする。</a:t>
            </a:r>
            <a:endParaRPr lang="en-US" altLang="ja-JP" dirty="0" smtClean="0"/>
          </a:p>
          <a:p>
            <a:r>
              <a:rPr lang="ja-JP" altLang="en-US" dirty="0" smtClean="0"/>
              <a:t>　（</a:t>
            </a:r>
            <a:r>
              <a:rPr lang="ja-JP" altLang="en-US" dirty="0"/>
              <a:t>台紙</a:t>
            </a:r>
            <a:r>
              <a:rPr lang="ja-JP" altLang="en-US" dirty="0" smtClean="0"/>
              <a:t>デザインが主張しすぎない）</a:t>
            </a:r>
            <a:endParaRPr lang="en-US" altLang="ja-JP" dirty="0" smtClean="0"/>
          </a:p>
          <a:p>
            <a:r>
              <a:rPr lang="ja-JP" altLang="en-US" dirty="0" smtClean="0"/>
              <a:t>・文字要素は商品名</a:t>
            </a:r>
            <a:r>
              <a:rPr lang="ja-JP" altLang="en-US" dirty="0"/>
              <a:t>（</a:t>
            </a:r>
            <a:r>
              <a:rPr lang="ja-JP" altLang="en-US" dirty="0" smtClean="0"/>
              <a:t>シマスク</a:t>
            </a:r>
            <a:r>
              <a:rPr lang="ja-JP" altLang="en-US" dirty="0"/>
              <a:t>）</a:t>
            </a:r>
            <a:r>
              <a:rPr lang="ja-JP" altLang="en-US" dirty="0" smtClean="0"/>
              <a:t>が最も目立つようにする</a:t>
            </a:r>
            <a:endParaRPr lang="en-US" altLang="ja-JP" dirty="0"/>
          </a:p>
          <a:p>
            <a:r>
              <a:rPr lang="ja-JP" altLang="en-US" dirty="0" smtClean="0"/>
              <a:t>・空港やお土産屋さんで販売します。旅行者が自分用やお土産用に購入することを想定</a:t>
            </a:r>
            <a:endParaRPr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FACCE09-A1BD-CE40-B5AE-820440152527}"/>
              </a:ext>
            </a:extLst>
          </p:cNvPr>
          <p:cNvSpPr/>
          <p:nvPr/>
        </p:nvSpPr>
        <p:spPr>
          <a:xfrm>
            <a:off x="4095807" y="3138152"/>
            <a:ext cx="79731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【</a:t>
            </a:r>
            <a:r>
              <a:rPr lang="ja-JP" altLang="en-US" dirty="0"/>
              <a:t>レイアウト</a:t>
            </a:r>
            <a:r>
              <a:rPr lang="ja-JP" altLang="en-US" dirty="0" smtClean="0"/>
              <a:t>要素</a:t>
            </a:r>
            <a:r>
              <a:rPr lang="en-US" altLang="ja-JP" dirty="0" smtClean="0"/>
              <a:t>】</a:t>
            </a:r>
          </a:p>
          <a:p>
            <a:r>
              <a:rPr lang="ja-JP" altLang="en-US" dirty="0" smtClean="0"/>
              <a:t>・商品表記：　「シマスク＊」　（島（沖縄の）＋マスク）</a:t>
            </a:r>
          </a:p>
          <a:p>
            <a:r>
              <a:rPr lang="ja-JP" altLang="en-US" dirty="0" smtClean="0"/>
              <a:t>・コピー：「沖縄観光なら、シマスクに着替えよう！」（仮）</a:t>
            </a:r>
            <a:endParaRPr lang="en-US" altLang="ja-JP" dirty="0" smtClean="0"/>
          </a:p>
          <a:p>
            <a:r>
              <a:rPr lang="ja-JP" altLang="en-US" dirty="0" smtClean="0"/>
              <a:t>・注記：　「＊登録商標申請中」</a:t>
            </a:r>
            <a:endParaRPr lang="en-US" altLang="ja-JP" dirty="0" smtClean="0"/>
          </a:p>
          <a:p>
            <a:r>
              <a:rPr lang="ja-JP" altLang="en-US" dirty="0" smtClean="0"/>
              <a:t>・島や～るぅ屋キャラクターロゴマーク：</a:t>
            </a:r>
            <a:endParaRPr lang="ja-JP" altLang="en-US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FACCE09-A1BD-CE40-B5AE-820440152527}"/>
              </a:ext>
            </a:extLst>
          </p:cNvPr>
          <p:cNvSpPr/>
          <p:nvPr/>
        </p:nvSpPr>
        <p:spPr>
          <a:xfrm>
            <a:off x="483766" y="1141246"/>
            <a:ext cx="4338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dirty="0" smtClean="0"/>
              <a:t>マスク（</a:t>
            </a:r>
            <a:r>
              <a:rPr lang="en-US" altLang="ja-JP" sz="1600" dirty="0" smtClean="0"/>
              <a:t> 170*130)</a:t>
            </a:r>
            <a:r>
              <a:rPr lang="ja-JP" altLang="en-US" sz="1600" dirty="0" smtClean="0"/>
              <a:t>を入れた場合の</a:t>
            </a:r>
            <a:endParaRPr lang="en-US" altLang="ja-JP" sz="1600" dirty="0" smtClean="0"/>
          </a:p>
          <a:p>
            <a:r>
              <a:rPr lang="ja-JP" altLang="en-US" sz="1600" dirty="0" smtClean="0"/>
              <a:t>デザイン有効範囲のイメージ</a:t>
            </a:r>
            <a:endParaRPr lang="en-US" altLang="ja-JP" sz="1600" dirty="0" smtClean="0"/>
          </a:p>
        </p:txBody>
      </p:sp>
      <p:cxnSp>
        <p:nvCxnSpPr>
          <p:cNvPr id="23" name="直線矢印コネクタ 22"/>
          <p:cNvCxnSpPr/>
          <p:nvPr/>
        </p:nvCxnSpPr>
        <p:spPr>
          <a:xfrm flipH="1">
            <a:off x="715965" y="3084047"/>
            <a:ext cx="1350220" cy="3307337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flipH="1" flipV="1">
            <a:off x="792004" y="4479710"/>
            <a:ext cx="2753903" cy="110046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1052707" y="5016913"/>
            <a:ext cx="1064715" cy="36933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170*130</a:t>
            </a:r>
            <a:endParaRPr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グループ化 31"/>
          <p:cNvGrpSpPr/>
          <p:nvPr/>
        </p:nvGrpSpPr>
        <p:grpSpPr>
          <a:xfrm>
            <a:off x="4440261" y="4652084"/>
            <a:ext cx="1439999" cy="1332565"/>
            <a:chOff x="8297929" y="3506177"/>
            <a:chExt cx="1507823" cy="1273464"/>
          </a:xfrm>
        </p:grpSpPr>
        <p:pic>
          <p:nvPicPr>
            <p:cNvPr id="33" name="図 3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97" t="76571" r="49457" b="10458"/>
            <a:stretch/>
          </p:blipFill>
          <p:spPr>
            <a:xfrm>
              <a:off x="8742947" y="3671063"/>
              <a:ext cx="882316" cy="946484"/>
            </a:xfrm>
            <a:prstGeom prst="rect">
              <a:avLst/>
            </a:prstGeom>
          </p:spPr>
        </p:pic>
        <p:pic>
          <p:nvPicPr>
            <p:cNvPr id="34" name="Picture 4" descr="https://encrypted-tbn0.gstatic.com/images?q=tbn:ANd9GcTFDussHXsvQ4sjjEqZAuxmk7LUlnOPp2M45aSctT6dsNrp-PpS&amp;s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547"/>
            <a:stretch/>
          </p:blipFill>
          <p:spPr bwMode="auto">
            <a:xfrm rot="20514103">
              <a:off x="8297929" y="3569313"/>
              <a:ext cx="1464128" cy="341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楕円 34"/>
            <p:cNvSpPr/>
            <p:nvPr/>
          </p:nvSpPr>
          <p:spPr>
            <a:xfrm>
              <a:off x="8464223" y="3506177"/>
              <a:ext cx="1341529" cy="1273464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36" name="正方形/長方形 35"/>
          <p:cNvSpPr/>
          <p:nvPr/>
        </p:nvSpPr>
        <p:spPr>
          <a:xfrm>
            <a:off x="6013257" y="4615480"/>
            <a:ext cx="5825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仮イメージ</a:t>
            </a:r>
            <a:endParaRPr lang="en-US" altLang="ja-JP" dirty="0" smtClean="0"/>
          </a:p>
          <a:p>
            <a:r>
              <a:rPr lang="ja-JP" altLang="en-US" dirty="0" smtClean="0"/>
              <a:t>（現在制作中のため、後日支給予定です）</a:t>
            </a:r>
            <a:endParaRPr lang="en-US" altLang="ja-JP" dirty="0" smtClean="0"/>
          </a:p>
          <a:p>
            <a:r>
              <a:rPr lang="ja-JP" altLang="en-US" dirty="0" smtClean="0"/>
              <a:t>丸ワッペンかスクエアで制作しているので、左右どちらかの隅に入れていただくのが良いかと思っています。</a:t>
            </a:r>
            <a:endParaRPr lang="en-US" altLang="ja-JP" dirty="0" smtClean="0"/>
          </a:p>
          <a:p>
            <a:r>
              <a:rPr lang="ja-JP" altLang="en-US" dirty="0" smtClean="0"/>
              <a:t>デザインはキャラクターロゴを無視して制作してください。（このポップな感じに引っ張られないように注意）</a:t>
            </a:r>
            <a:endParaRPr lang="ja-JP" altLang="en-US" dirty="0"/>
          </a:p>
        </p:txBody>
      </p:sp>
      <p:sp>
        <p:nvSpPr>
          <p:cNvPr id="37" name="正方形/長方形 36"/>
          <p:cNvSpPr/>
          <p:nvPr/>
        </p:nvSpPr>
        <p:spPr>
          <a:xfrm>
            <a:off x="4729333" y="556915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島や～るぅ屋</a:t>
            </a:r>
            <a:endParaRPr lang="ja-JP" altLang="en-US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楕円 40"/>
          <p:cNvSpPr/>
          <p:nvPr/>
        </p:nvSpPr>
        <p:spPr>
          <a:xfrm>
            <a:off x="3139140" y="1868795"/>
            <a:ext cx="581310" cy="56543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42" name="フローチャート: 処理 41"/>
          <p:cNvSpPr/>
          <p:nvPr/>
        </p:nvSpPr>
        <p:spPr>
          <a:xfrm>
            <a:off x="536140" y="1868795"/>
            <a:ext cx="2528305" cy="1032834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rgbClr val="0070C0"/>
                </a:solidFill>
              </a:rPr>
              <a:t>商品名シマスク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15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60837" y="32467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参考用</a:t>
            </a:r>
            <a:endParaRPr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67C410-3BC1-D44F-A82D-24D17E537A7D}"/>
              </a:ext>
            </a:extLst>
          </p:cNvPr>
          <p:cNvSpPr/>
          <p:nvPr/>
        </p:nvSpPr>
        <p:spPr>
          <a:xfrm>
            <a:off x="395652" y="1329544"/>
            <a:ext cx="3726296" cy="504853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A3B18EC-8FC9-E647-BD94-7F5C71C19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7" y="1375711"/>
            <a:ext cx="3567627" cy="504853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8AD497F-79C3-5A46-BDBD-4892F4798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791" y="1329544"/>
            <a:ext cx="3594552" cy="504852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0449B0D-90A5-9941-BA3E-92163C731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98" y="1034839"/>
            <a:ext cx="2471338" cy="2471338"/>
          </a:xfrm>
          <a:prstGeom prst="rect">
            <a:avLst/>
          </a:prstGeom>
        </p:spPr>
      </p:pic>
      <p:pic>
        <p:nvPicPr>
          <p:cNvPr id="8" name="図 7" descr="屋内, 冷蔵庫, 座る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C3A37778-C63B-CB4C-831E-C4ABA69051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6552" y1="41638" x2="57942" y2="44414"/>
                        <a14:foregroundMark x1="57942" y1="44414" x2="63538" y2="41435"/>
                        <a14:foregroundMark x1="37455" y1="41097" x2="64079" y2="69601"/>
                        <a14:foregroundMark x1="64079" y1="69601" x2="73105" y2="74408"/>
                        <a14:foregroundMark x1="73105" y1="74408" x2="87816" y2="76439"/>
                        <a14:foregroundMark x1="37455" y1="41638" x2="35469" y2="48409"/>
                        <a14:foregroundMark x1="35469" y1="48409" x2="29152" y2="56330"/>
                        <a14:foregroundMark x1="29152" y1="56330" x2="25090" y2="73663"/>
                        <a14:foregroundMark x1="25090" y1="73663" x2="27076" y2="80433"/>
                        <a14:foregroundMark x1="27076" y1="80433" x2="27076" y2="80433"/>
                        <a14:foregroundMark x1="12365" y1="75559" x2="20397" y2="70074"/>
                        <a14:foregroundMark x1="20397" y1="70074" x2="34838" y2="49628"/>
                        <a14:foregroundMark x1="34838" y1="49628" x2="36823" y2="43196"/>
                        <a14:foregroundMark x1="40486" y1="41895" x2="48736" y2="42180"/>
                        <a14:foregroundMark x1="37004" y1="41774" x2="40474" y2="41894"/>
                        <a14:foregroundMark x1="48736" y1="42180" x2="64711" y2="41638"/>
                        <a14:foregroundMark x1="64711" y1="41300" x2="69675" y2="58632"/>
                        <a14:foregroundMark x1="69675" y1="58632" x2="77437" y2="62830"/>
                        <a14:foregroundMark x1="77437" y1="62830" x2="87816" y2="76980"/>
                        <a14:foregroundMark x1="65884" y1="41977" x2="87996" y2="76100"/>
                        <a14:foregroundMark x1="39801" y1="39404" x2="39079" y2="24035"/>
                        <a14:foregroundMark x1="39079" y1="24035" x2="43682" y2="17874"/>
                        <a14:foregroundMark x1="43682" y1="17874" x2="53610" y2="17400"/>
                        <a14:foregroundMark x1="53610" y1="17400" x2="61552" y2="21462"/>
                        <a14:foregroundMark x1="61552" y1="21462" x2="64260" y2="28775"/>
                        <a14:foregroundMark x1="64260" y1="28775" x2="63989" y2="36290"/>
                        <a14:foregroundMark x1="63989" y1="36290" x2="65794" y2="22275"/>
                        <a14:foregroundMark x1="65794" y1="22275" x2="58845" y2="17197"/>
                        <a14:foregroundMark x1="58845" y1="17197" x2="48105" y2="17874"/>
                        <a14:foregroundMark x1="48105" y1="17874" x2="38628" y2="30467"/>
                        <a14:foregroundMark x1="38628" y1="30467" x2="37274" y2="41097"/>
                        <a14:foregroundMark x1="60830" y1="40623" x2="64440" y2="40758"/>
                        <a14:foregroundMark x1="41877" y1="19296" x2="35560" y2="25389"/>
                        <a14:foregroundMark x1="35560" y1="25389" x2="35921" y2="45295"/>
                        <a14:foregroundMark x1="37004" y1="21869" x2="49188" y2="17400"/>
                        <a14:foregroundMark x1="49188" y1="17400" x2="58935" y2="17400"/>
                        <a14:foregroundMark x1="58935" y1="17400" x2="65794" y2="23020"/>
                        <a14:foregroundMark x1="65794" y1="23020" x2="65614" y2="41097"/>
                        <a14:foregroundMark x1="51264" y1="51320" x2="64982" y2="50982"/>
                        <a14:foregroundMark x1="64982" y1="50982" x2="50993" y2="50846"/>
                        <a14:foregroundMark x1="50993" y1="50846" x2="51264" y2="49357"/>
                        <a14:foregroundMark x1="54242" y1="88287" x2="85108" y2="78876"/>
                        <a14:backgroundMark x1="40975" y1="40758" x2="43141" y2="26743"/>
                        <a14:backgroundMark x1="43141" y1="26743" x2="48556" y2="20718"/>
                        <a14:backgroundMark x1="48556" y1="20718" x2="58032" y2="22072"/>
                        <a14:backgroundMark x1="58032" y1="22072" x2="60469" y2="29316"/>
                        <a14:backgroundMark x1="60469" y1="29316" x2="59838" y2="36628"/>
                        <a14:backgroundMark x1="59838" y1="36628" x2="50632" y2="39404"/>
                        <a14:backgroundMark x1="50632" y1="39404" x2="41606" y2="39201"/>
                      </a14:backgroundRemoval>
                    </a14:imgEffect>
                  </a14:imgLayer>
                </a14:imgProps>
              </a:ext>
            </a:extLst>
          </a:blip>
          <a:srcRect l="12190" t="39800" r="9193" b="10964"/>
          <a:stretch/>
        </p:blipFill>
        <p:spPr>
          <a:xfrm rot="6638398">
            <a:off x="361000" y="3358825"/>
            <a:ext cx="3795599" cy="316660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4A997F-30A3-244B-8F1E-089C93B30A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6555" b="86691"/>
          <a:stretch/>
        </p:blipFill>
        <p:spPr>
          <a:xfrm>
            <a:off x="2637833" y="2680427"/>
            <a:ext cx="1164203" cy="383691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FACCE09-A1BD-CE40-B5AE-820440152527}"/>
              </a:ext>
            </a:extLst>
          </p:cNvPr>
          <p:cNvSpPr/>
          <p:nvPr/>
        </p:nvSpPr>
        <p:spPr>
          <a:xfrm>
            <a:off x="1539861" y="305028"/>
            <a:ext cx="100425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私がフリー素材で作った台紙です。沖縄の文字の</a:t>
            </a:r>
            <a:r>
              <a:rPr lang="ja-JP" altLang="en-US" dirty="0"/>
              <a:t>代</a:t>
            </a:r>
            <a:r>
              <a:rPr lang="ja-JP" altLang="en-US" dirty="0" smtClean="0"/>
              <a:t>わりに</a:t>
            </a:r>
            <a:endParaRPr lang="en-US" altLang="ja-JP" dirty="0" smtClean="0"/>
          </a:p>
          <a:p>
            <a:r>
              <a:rPr lang="ja-JP" altLang="en-US" dirty="0" smtClean="0"/>
              <a:t>「シマスク」と大きく書いてあったほうがいいと思ってます。</a:t>
            </a:r>
            <a:endParaRPr lang="en-US" altLang="ja-JP" dirty="0" smtClean="0"/>
          </a:p>
          <a:p>
            <a:r>
              <a:rPr lang="ja-JP" altLang="en-US" dirty="0" smtClean="0"/>
              <a:t>背景の紅型は、右のほうが、すこし繊細な感じでいいかなと思いました。（必須ではないです）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572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75063" y="502637"/>
            <a:ext cx="424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裏面（スミ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色）　</a:t>
            </a:r>
            <a:r>
              <a:rPr lang="en-US" altLang="ja-JP" dirty="0"/>
              <a:t> </a:t>
            </a:r>
            <a:r>
              <a:rPr lang="en-US" altLang="ja-JP" dirty="0" smtClean="0"/>
              <a:t>130×195mmm</a:t>
            </a:r>
            <a:r>
              <a:rPr lang="ja-JP" altLang="en-US" dirty="0" smtClean="0"/>
              <a:t>　</a:t>
            </a:r>
            <a:endParaRPr kumimoji="1" lang="en-US" altLang="ja-JP" dirty="0" smtClean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67C410-3BC1-D44F-A82D-24D17E537A7D}"/>
              </a:ext>
            </a:extLst>
          </p:cNvPr>
          <p:cNvSpPr/>
          <p:nvPr/>
        </p:nvSpPr>
        <p:spPr>
          <a:xfrm>
            <a:off x="967569" y="1230887"/>
            <a:ext cx="3379842" cy="488907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887800" y="1551765"/>
            <a:ext cx="707961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・お土産屋「島や～るぅ屋」についての説明</a:t>
            </a:r>
            <a:endParaRPr lang="en-US" altLang="ja-JP" dirty="0" smtClean="0"/>
          </a:p>
          <a:p>
            <a:r>
              <a:rPr lang="ja-JP" altLang="en-US" dirty="0" smtClean="0"/>
              <a:t>（テキスト＆キャラロゴマーク）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・使用しているサステナブルな素材についての説明</a:t>
            </a:r>
            <a:endParaRPr lang="en-US" altLang="ja-JP" dirty="0" smtClean="0"/>
          </a:p>
          <a:p>
            <a:r>
              <a:rPr lang="ja-JP" altLang="en-US" dirty="0" smtClean="0"/>
              <a:t>（テキスト）</a:t>
            </a:r>
            <a:endParaRPr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SNS</a:t>
            </a:r>
            <a:r>
              <a:rPr kumimoji="1" lang="ja-JP" altLang="en-US" dirty="0" smtClean="0"/>
              <a:t>情報　（テキスト）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楽しかった沖縄の思い出をシェアしよう！</a:t>
            </a:r>
            <a:endParaRPr kumimoji="1" lang="en-US" altLang="ja-JP" dirty="0" smtClean="0"/>
          </a:p>
          <a:p>
            <a:r>
              <a:rPr lang="ja-JP" altLang="en-US" dirty="0" smtClean="0"/>
              <a:t>ハッシュタグ「＃</a:t>
            </a:r>
            <a:r>
              <a:rPr lang="en-US" altLang="ja-JP" dirty="0" smtClean="0"/>
              <a:t>OOOO</a:t>
            </a:r>
            <a:r>
              <a:rPr lang="ja-JP" altLang="en-US" dirty="0" smtClean="0"/>
              <a:t>」を使って、</a:t>
            </a:r>
            <a:endParaRPr lang="en-US" altLang="ja-JP" dirty="0" smtClean="0"/>
          </a:p>
          <a:p>
            <a:r>
              <a:rPr lang="ja-JP" altLang="en-US" dirty="0" smtClean="0"/>
              <a:t>マスクをつけた写真をシェアしてね</a:t>
            </a:r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・制作販売元　（テキスト）</a:t>
            </a:r>
            <a:endParaRPr kumimoji="1" lang="en-US" altLang="ja-JP" dirty="0" smtClean="0"/>
          </a:p>
          <a:p>
            <a:r>
              <a:rPr lang="ja-JP" altLang="en-US" dirty="0"/>
              <a:t>会</a:t>
            </a:r>
            <a:r>
              <a:rPr lang="ja-JP" altLang="en-US" dirty="0" smtClean="0"/>
              <a:t>社名　住所　ウェブサイト</a:t>
            </a:r>
            <a:r>
              <a:rPr lang="en-US" altLang="ja-JP" dirty="0" smtClean="0"/>
              <a:t>URL</a:t>
            </a:r>
            <a:r>
              <a:rPr lang="ja-JP" altLang="en-US" dirty="0" smtClean="0"/>
              <a:t>　</a:t>
            </a:r>
            <a:r>
              <a:rPr lang="en-US" altLang="ja-JP" dirty="0" smtClean="0"/>
              <a:t>QR</a:t>
            </a:r>
            <a:r>
              <a:rPr lang="ja-JP" altLang="en-US" dirty="0" smtClean="0"/>
              <a:t>コード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16137" y="709040"/>
            <a:ext cx="6967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現在検討中です。</a:t>
            </a:r>
            <a:endParaRPr kumimoji="1" lang="en-US" altLang="ja-JP" dirty="0" smtClean="0"/>
          </a:p>
          <a:p>
            <a:r>
              <a:rPr lang="ja-JP" altLang="en-US" dirty="0"/>
              <a:t>目安</a:t>
            </a:r>
            <a:r>
              <a:rPr lang="ja-JP" altLang="en-US" dirty="0" smtClean="0"/>
              <a:t>の情報としては以下を想定しています：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123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04801" y="11128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/>
              <a:t>候補</a:t>
            </a:r>
          </a:p>
        </p:txBody>
      </p:sp>
      <p:pic>
        <p:nvPicPr>
          <p:cNvPr id="1026" name="Picture 2" descr="株式会社家守りホールディングス「ヤモリ」のキャラクターデザインの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34" y="789520"/>
            <a:ext cx="2402616" cy="240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グループ化 9"/>
          <p:cNvGrpSpPr/>
          <p:nvPr/>
        </p:nvGrpSpPr>
        <p:grpSpPr>
          <a:xfrm>
            <a:off x="1241454" y="1307216"/>
            <a:ext cx="1835571" cy="2057267"/>
            <a:chOff x="554386" y="760524"/>
            <a:chExt cx="1018043" cy="1109523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97" t="76571" r="49457" b="10458"/>
            <a:stretch/>
          </p:blipFill>
          <p:spPr>
            <a:xfrm>
              <a:off x="729801" y="879637"/>
              <a:ext cx="842628" cy="990410"/>
            </a:xfrm>
            <a:prstGeom prst="rect">
              <a:avLst/>
            </a:prstGeom>
          </p:spPr>
        </p:pic>
        <p:pic>
          <p:nvPicPr>
            <p:cNvPr id="6" name="Picture 4" descr="https://encrypted-tbn0.gstatic.com/images?q=tbn:ANd9GcTFDussHXsvQ4sjjEqZAuxmk7LUlnOPp2M45aSctT6dsNrp-PpS&amp;s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17" r="12012" b="70684"/>
            <a:stretch/>
          </p:blipFill>
          <p:spPr bwMode="auto">
            <a:xfrm rot="20514103">
              <a:off x="554386" y="760524"/>
              <a:ext cx="978378" cy="355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tomo1984さんの事例・実績・提案 - 株式会社家守りホールディングス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1"/>
          <a:stretch/>
        </p:blipFill>
        <p:spPr bwMode="auto">
          <a:xfrm>
            <a:off x="6180439" y="1054138"/>
            <a:ext cx="1217243" cy="229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273" y="1260968"/>
            <a:ext cx="3254370" cy="188133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3217" y="3670668"/>
            <a:ext cx="2934742" cy="2579869"/>
          </a:xfrm>
          <a:prstGeom prst="rect">
            <a:avLst/>
          </a:prstGeom>
        </p:spPr>
      </p:pic>
      <p:pic>
        <p:nvPicPr>
          <p:cNvPr id="18" name="Picture 2" descr="https://www.kentaku.co.jp/miraiken/homes/kurashi/bousai/boku-lab/images/004/pic_blog2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3"/>
          <a:stretch/>
        </p:blipFill>
        <p:spPr bwMode="auto">
          <a:xfrm>
            <a:off x="390321" y="3758149"/>
            <a:ext cx="2349027" cy="250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関連画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348" y="3670668"/>
            <a:ext cx="2920359" cy="278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2.lancers.jp/proposal/682091/44296/90aec9b6bb2908718207d43dbfa7bf52c25e07f2d06d67045971d08167f972c7/899528_450_0.jpg?2015091410560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439" y="3758149"/>
            <a:ext cx="3775661" cy="250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角丸四角形 13"/>
          <p:cNvSpPr/>
          <p:nvPr/>
        </p:nvSpPr>
        <p:spPr>
          <a:xfrm>
            <a:off x="304801" y="773025"/>
            <a:ext cx="11537794" cy="25761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28883" y="930017"/>
            <a:ext cx="144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15586" y="3639846"/>
            <a:ext cx="144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B</a:t>
            </a:r>
            <a:endParaRPr kumimoji="1" lang="ja-JP" altLang="en-US" dirty="0"/>
          </a:p>
        </p:txBody>
      </p:sp>
      <p:sp>
        <p:nvSpPr>
          <p:cNvPr id="24" name="角丸四角形 23"/>
          <p:cNvSpPr/>
          <p:nvPr/>
        </p:nvSpPr>
        <p:spPr>
          <a:xfrm>
            <a:off x="304801" y="3655201"/>
            <a:ext cx="5544449" cy="25761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334523" y="3639846"/>
            <a:ext cx="151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C</a:t>
            </a:r>
            <a:endParaRPr kumimoji="1" lang="ja-JP" altLang="en-US" dirty="0"/>
          </a:p>
        </p:txBody>
      </p:sp>
      <p:sp>
        <p:nvSpPr>
          <p:cNvPr id="27" name="角丸四角形 26"/>
          <p:cNvSpPr/>
          <p:nvPr/>
        </p:nvSpPr>
        <p:spPr>
          <a:xfrm>
            <a:off x="6223738" y="3655201"/>
            <a:ext cx="5815862" cy="25761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7418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関連画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33" y="536354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046" y="704883"/>
            <a:ext cx="2840852" cy="229844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189" y="809368"/>
            <a:ext cx="2281645" cy="205348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036" y="764778"/>
            <a:ext cx="2890929" cy="2238551"/>
          </a:xfrm>
          <a:prstGeom prst="rect">
            <a:avLst/>
          </a:prstGeom>
        </p:spPr>
      </p:pic>
      <p:sp>
        <p:nvSpPr>
          <p:cNvPr id="9" name="角丸四角形 8"/>
          <p:cNvSpPr/>
          <p:nvPr/>
        </p:nvSpPr>
        <p:spPr>
          <a:xfrm>
            <a:off x="313041" y="110836"/>
            <a:ext cx="11615723" cy="33666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28733" y="110836"/>
            <a:ext cx="151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46761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598</Words>
  <Application>Microsoft Office PowerPoint</Application>
  <PresentationFormat>ワイド画面</PresentationFormat>
  <Paragraphs>78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Interpublic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Nakai, Yuka (TYO-MOM)</dc:creator>
  <cp:lastModifiedBy>Nakai, Yuka (TYO-MOM)</cp:lastModifiedBy>
  <cp:revision>8</cp:revision>
  <dcterms:created xsi:type="dcterms:W3CDTF">2020-07-07T09:16:41Z</dcterms:created>
  <dcterms:modified xsi:type="dcterms:W3CDTF">2020-07-08T16:15:43Z</dcterms:modified>
</cp:coreProperties>
</file>