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handoutMasterIdLst>
    <p:handoutMasterId r:id="rId8"/>
  </p:handoutMasterIdLst>
  <p:sldIdLst>
    <p:sldId id="265" r:id="rId2"/>
    <p:sldId id="267" r:id="rId3"/>
    <p:sldId id="263" r:id="rId4"/>
    <p:sldId id="264" r:id="rId5"/>
    <p:sldId id="266" r:id="rId6"/>
  </p:sldIdLst>
  <p:sldSz cx="6858000" cy="9144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k145" initials="n" lastIdx="2" clrIdx="0">
    <p:extLst>
      <p:ext uri="{19B8F6BF-5375-455C-9EA6-DF929625EA0E}">
        <p15:presenceInfo xmlns:p15="http://schemas.microsoft.com/office/powerpoint/2012/main" userId="S-1-5-21-3539699492-3034311767-1982329060-17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3256"/>
    <a:srgbClr val="E81226"/>
    <a:srgbClr val="D634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46" autoAdjust="0"/>
    <p:restoredTop sz="94660"/>
  </p:normalViewPr>
  <p:slideViewPr>
    <p:cSldViewPr snapToGrid="0">
      <p:cViewPr>
        <p:scale>
          <a:sx n="75" d="100"/>
          <a:sy n="75" d="100"/>
        </p:scale>
        <p:origin x="2664" y="264"/>
      </p:cViewPr>
      <p:guideLst/>
    </p:cSldViewPr>
  </p:slideViewPr>
  <p:notesTextViewPr>
    <p:cViewPr>
      <p:scale>
        <a:sx n="75" d="100"/>
        <a:sy n="75" d="100"/>
      </p:scale>
      <p:origin x="0" y="0"/>
    </p:cViewPr>
  </p:notesTextViewPr>
  <p:notesViewPr>
    <p:cSldViewPr snapToGrid="0">
      <p:cViewPr varScale="1">
        <p:scale>
          <a:sx n="51" d="100"/>
          <a:sy n="51" d="100"/>
        </p:scale>
        <p:origin x="2692" y="5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E87385CF-0B1C-499A-BF2A-CDE21F685188}"/>
              </a:ext>
            </a:extLst>
          </p:cNvPr>
          <p:cNvSpPr>
            <a:spLocks noGrp="1"/>
          </p:cNvSpPr>
          <p:nvPr>
            <p:ph type="hdr" sz="quarter"/>
          </p:nvPr>
        </p:nvSpPr>
        <p:spPr>
          <a:xfrm>
            <a:off x="0" y="2"/>
            <a:ext cx="2949787" cy="498693"/>
          </a:xfrm>
          <a:prstGeom prst="rect">
            <a:avLst/>
          </a:prstGeom>
        </p:spPr>
        <p:txBody>
          <a:bodyPr vert="horz" lIns="91420" tIns="45710" rIns="91420" bIns="4571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50FF0B93-E441-4433-A665-CBEFC909EC05}"/>
              </a:ext>
            </a:extLst>
          </p:cNvPr>
          <p:cNvSpPr>
            <a:spLocks noGrp="1"/>
          </p:cNvSpPr>
          <p:nvPr>
            <p:ph type="dt" sz="quarter" idx="1"/>
          </p:nvPr>
        </p:nvSpPr>
        <p:spPr>
          <a:xfrm>
            <a:off x="3855838" y="2"/>
            <a:ext cx="2949787" cy="498693"/>
          </a:xfrm>
          <a:prstGeom prst="rect">
            <a:avLst/>
          </a:prstGeom>
        </p:spPr>
        <p:txBody>
          <a:bodyPr vert="horz" lIns="91420" tIns="45710" rIns="91420" bIns="45710" rtlCol="0"/>
          <a:lstStyle>
            <a:lvl1pPr algn="r">
              <a:defRPr sz="1200"/>
            </a:lvl1pPr>
          </a:lstStyle>
          <a:p>
            <a:fld id="{0669E15C-CC75-4AE2-ABB8-D7E1E0E161BA}" type="datetimeFigureOut">
              <a:rPr kumimoji="1" lang="ja-JP" altLang="en-US" smtClean="0"/>
              <a:t>2020/10/21</a:t>
            </a:fld>
            <a:endParaRPr kumimoji="1" lang="ja-JP" altLang="en-US"/>
          </a:p>
        </p:txBody>
      </p:sp>
      <p:sp>
        <p:nvSpPr>
          <p:cNvPr id="4" name="フッター プレースホルダー 3">
            <a:extLst>
              <a:ext uri="{FF2B5EF4-FFF2-40B4-BE49-F238E27FC236}">
                <a16:creationId xmlns:a16="http://schemas.microsoft.com/office/drawing/2014/main" id="{CE4C4293-0D1B-42B5-A31F-3BD316644142}"/>
              </a:ext>
            </a:extLst>
          </p:cNvPr>
          <p:cNvSpPr>
            <a:spLocks noGrp="1"/>
          </p:cNvSpPr>
          <p:nvPr>
            <p:ph type="ftr" sz="quarter" idx="2"/>
          </p:nvPr>
        </p:nvSpPr>
        <p:spPr>
          <a:xfrm>
            <a:off x="0" y="9440647"/>
            <a:ext cx="2949787" cy="498692"/>
          </a:xfrm>
          <a:prstGeom prst="rect">
            <a:avLst/>
          </a:prstGeom>
        </p:spPr>
        <p:txBody>
          <a:bodyPr vert="horz" lIns="91420" tIns="45710" rIns="91420" bIns="4571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3707E3C-03FE-448B-90AF-35C07C2BBFDE}"/>
              </a:ext>
            </a:extLst>
          </p:cNvPr>
          <p:cNvSpPr>
            <a:spLocks noGrp="1"/>
          </p:cNvSpPr>
          <p:nvPr>
            <p:ph type="sldNum" sz="quarter" idx="3"/>
          </p:nvPr>
        </p:nvSpPr>
        <p:spPr>
          <a:xfrm>
            <a:off x="3855838" y="9440647"/>
            <a:ext cx="2949787" cy="498692"/>
          </a:xfrm>
          <a:prstGeom prst="rect">
            <a:avLst/>
          </a:prstGeom>
        </p:spPr>
        <p:txBody>
          <a:bodyPr vert="horz" lIns="91420" tIns="45710" rIns="91420" bIns="45710" rtlCol="0" anchor="b"/>
          <a:lstStyle>
            <a:lvl1pPr algn="r">
              <a:defRPr sz="1200"/>
            </a:lvl1pPr>
          </a:lstStyle>
          <a:p>
            <a:fld id="{A3BE2BBF-931D-4FFF-AF41-A06EA7567B2F}" type="slidenum">
              <a:rPr kumimoji="1" lang="ja-JP" altLang="en-US" smtClean="0"/>
              <a:t>‹#›</a:t>
            </a:fld>
            <a:endParaRPr kumimoji="1" lang="ja-JP" altLang="en-US"/>
          </a:p>
        </p:txBody>
      </p:sp>
    </p:spTree>
    <p:extLst>
      <p:ext uri="{BB962C8B-B14F-4D97-AF65-F5344CB8AC3E}">
        <p14:creationId xmlns:p14="http://schemas.microsoft.com/office/powerpoint/2010/main" val="2259890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49575" cy="498475"/>
          </a:xfrm>
          <a:prstGeom prst="rect">
            <a:avLst/>
          </a:prstGeom>
        </p:spPr>
        <p:txBody>
          <a:bodyPr vert="horz" lIns="91420" tIns="45710" rIns="91420" bIns="4571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20" tIns="45710" rIns="91420" bIns="45710" rtlCol="0"/>
          <a:lstStyle>
            <a:lvl1pPr algn="r">
              <a:defRPr sz="1200"/>
            </a:lvl1pPr>
          </a:lstStyle>
          <a:p>
            <a:fld id="{81EDA909-F628-4C32-B0DC-B18C164CF8C3}" type="datetimeFigureOut">
              <a:rPr kumimoji="1" lang="ja-JP" altLang="en-US" smtClean="0"/>
              <a:t>2020/10/21</a:t>
            </a:fld>
            <a:endParaRPr kumimoji="1" lang="ja-JP" altLang="en-US"/>
          </a:p>
        </p:txBody>
      </p:sp>
      <p:sp>
        <p:nvSpPr>
          <p:cNvPr id="4" name="スライド イメージ プレースホルダー 3"/>
          <p:cNvSpPr>
            <a:spLocks noGrp="1" noRot="1" noChangeAspect="1"/>
          </p:cNvSpPr>
          <p:nvPr>
            <p:ph type="sldImg" idx="2"/>
          </p:nvPr>
        </p:nvSpPr>
        <p:spPr>
          <a:xfrm>
            <a:off x="2146300" y="1243013"/>
            <a:ext cx="2514600" cy="3354387"/>
          </a:xfrm>
          <a:prstGeom prst="rect">
            <a:avLst/>
          </a:prstGeom>
          <a:noFill/>
          <a:ln w="12700">
            <a:solidFill>
              <a:prstClr val="black"/>
            </a:solidFill>
          </a:ln>
        </p:spPr>
        <p:txBody>
          <a:bodyPr vert="horz" lIns="91420" tIns="45710" rIns="91420" bIns="45710" rtlCol="0" anchor="ctr"/>
          <a:lstStyle/>
          <a:p>
            <a:endParaRPr lang="ja-JP" altLang="en-US"/>
          </a:p>
        </p:txBody>
      </p:sp>
      <p:sp>
        <p:nvSpPr>
          <p:cNvPr id="5" name="ノート プレースホルダー 4"/>
          <p:cNvSpPr>
            <a:spLocks noGrp="1"/>
          </p:cNvSpPr>
          <p:nvPr>
            <p:ph type="body" sz="quarter" idx="3"/>
          </p:nvPr>
        </p:nvSpPr>
        <p:spPr>
          <a:xfrm>
            <a:off x="681040" y="4783140"/>
            <a:ext cx="5445125" cy="3913187"/>
          </a:xfrm>
          <a:prstGeom prst="rect">
            <a:avLst/>
          </a:prstGeom>
        </p:spPr>
        <p:txBody>
          <a:bodyPr vert="horz" lIns="91420" tIns="45710" rIns="91420" bIns="4571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865"/>
            <a:ext cx="2949575" cy="498475"/>
          </a:xfrm>
          <a:prstGeom prst="rect">
            <a:avLst/>
          </a:prstGeom>
        </p:spPr>
        <p:txBody>
          <a:bodyPr vert="horz" lIns="91420" tIns="45710" rIns="91420" bIns="4571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5"/>
            <a:ext cx="2949575" cy="498475"/>
          </a:xfrm>
          <a:prstGeom prst="rect">
            <a:avLst/>
          </a:prstGeom>
        </p:spPr>
        <p:txBody>
          <a:bodyPr vert="horz" lIns="91420" tIns="45710" rIns="91420" bIns="45710" rtlCol="0" anchor="b"/>
          <a:lstStyle>
            <a:lvl1pPr algn="r">
              <a:defRPr sz="1200"/>
            </a:lvl1pPr>
          </a:lstStyle>
          <a:p>
            <a:fld id="{374DCCB5-6262-4C6F-A0EB-5E987493400B}" type="slidenum">
              <a:rPr kumimoji="1" lang="ja-JP" altLang="en-US" smtClean="0"/>
              <a:t>‹#›</a:t>
            </a:fld>
            <a:endParaRPr kumimoji="1" lang="ja-JP" altLang="en-US"/>
          </a:p>
        </p:txBody>
      </p:sp>
    </p:spTree>
    <p:extLst>
      <p:ext uri="{BB962C8B-B14F-4D97-AF65-F5344CB8AC3E}">
        <p14:creationId xmlns:p14="http://schemas.microsoft.com/office/powerpoint/2010/main" val="41677857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74DCCB5-6262-4C6F-A0EB-5E987493400B}" type="slidenum">
              <a:rPr kumimoji="1" lang="ja-JP" altLang="en-US" smtClean="0"/>
              <a:t>1</a:t>
            </a:fld>
            <a:endParaRPr kumimoji="1" lang="ja-JP" altLang="en-US"/>
          </a:p>
        </p:txBody>
      </p:sp>
    </p:spTree>
    <p:extLst>
      <p:ext uri="{BB962C8B-B14F-4D97-AF65-F5344CB8AC3E}">
        <p14:creationId xmlns:p14="http://schemas.microsoft.com/office/powerpoint/2010/main" val="3371184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74DCCB5-6262-4C6F-A0EB-5E987493400B}" type="slidenum">
              <a:rPr kumimoji="1" lang="ja-JP" altLang="en-US" smtClean="0"/>
              <a:t>5</a:t>
            </a:fld>
            <a:endParaRPr kumimoji="1" lang="ja-JP" altLang="en-US"/>
          </a:p>
        </p:txBody>
      </p:sp>
    </p:spTree>
    <p:extLst>
      <p:ext uri="{BB962C8B-B14F-4D97-AF65-F5344CB8AC3E}">
        <p14:creationId xmlns:p14="http://schemas.microsoft.com/office/powerpoint/2010/main" val="379622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7319A16-1AE1-432C-B352-4F70E0D34C7D}" type="datetimeFigureOut">
              <a:rPr kumimoji="1" lang="ja-JP" altLang="en-US" smtClean="0"/>
              <a:t>2020/10/21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D097BE-7B45-415E-B818-5F462201F73C}" type="slidenum">
              <a:rPr kumimoji="1" lang="ja-JP" altLang="en-US" smtClean="0"/>
              <a:t>‹#›</a:t>
            </a:fld>
            <a:endParaRPr kumimoji="1" lang="ja-JP" altLang="en-US"/>
          </a:p>
        </p:txBody>
      </p:sp>
    </p:spTree>
    <p:extLst>
      <p:ext uri="{BB962C8B-B14F-4D97-AF65-F5344CB8AC3E}">
        <p14:creationId xmlns:p14="http://schemas.microsoft.com/office/powerpoint/2010/main" val="2660056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7319A16-1AE1-432C-B352-4F70E0D34C7D}" type="datetimeFigureOut">
              <a:rPr kumimoji="1" lang="ja-JP" altLang="en-US" smtClean="0"/>
              <a:t>2020/10/21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D097BE-7B45-415E-B818-5F462201F73C}" type="slidenum">
              <a:rPr kumimoji="1" lang="ja-JP" altLang="en-US" smtClean="0"/>
              <a:t>‹#›</a:t>
            </a:fld>
            <a:endParaRPr kumimoji="1" lang="ja-JP" altLang="en-US"/>
          </a:p>
        </p:txBody>
      </p:sp>
    </p:spTree>
    <p:extLst>
      <p:ext uri="{BB962C8B-B14F-4D97-AF65-F5344CB8AC3E}">
        <p14:creationId xmlns:p14="http://schemas.microsoft.com/office/powerpoint/2010/main" val="473354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7319A16-1AE1-432C-B352-4F70E0D34C7D}" type="datetimeFigureOut">
              <a:rPr kumimoji="1" lang="ja-JP" altLang="en-US" smtClean="0"/>
              <a:t>2020/10/21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D097BE-7B45-415E-B818-5F462201F73C}" type="slidenum">
              <a:rPr kumimoji="1" lang="ja-JP" altLang="en-US" smtClean="0"/>
              <a:t>‹#›</a:t>
            </a:fld>
            <a:endParaRPr kumimoji="1" lang="ja-JP" altLang="en-US"/>
          </a:p>
        </p:txBody>
      </p:sp>
    </p:spTree>
    <p:extLst>
      <p:ext uri="{BB962C8B-B14F-4D97-AF65-F5344CB8AC3E}">
        <p14:creationId xmlns:p14="http://schemas.microsoft.com/office/powerpoint/2010/main" val="1962298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7319A16-1AE1-432C-B352-4F70E0D34C7D}" type="datetimeFigureOut">
              <a:rPr kumimoji="1" lang="ja-JP" altLang="en-US" smtClean="0"/>
              <a:t>2020/10/21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D097BE-7B45-415E-B818-5F462201F73C}" type="slidenum">
              <a:rPr kumimoji="1" lang="ja-JP" altLang="en-US" smtClean="0"/>
              <a:t>‹#›</a:t>
            </a:fld>
            <a:endParaRPr kumimoji="1" lang="ja-JP" altLang="en-US"/>
          </a:p>
        </p:txBody>
      </p:sp>
    </p:spTree>
    <p:extLst>
      <p:ext uri="{BB962C8B-B14F-4D97-AF65-F5344CB8AC3E}">
        <p14:creationId xmlns:p14="http://schemas.microsoft.com/office/powerpoint/2010/main" val="112339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7319A16-1AE1-432C-B352-4F70E0D34C7D}" type="datetimeFigureOut">
              <a:rPr kumimoji="1" lang="ja-JP" altLang="en-US" smtClean="0"/>
              <a:t>2020/10/21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D097BE-7B45-415E-B818-5F462201F73C}" type="slidenum">
              <a:rPr kumimoji="1" lang="ja-JP" altLang="en-US" smtClean="0"/>
              <a:t>‹#›</a:t>
            </a:fld>
            <a:endParaRPr kumimoji="1" lang="ja-JP" altLang="en-US"/>
          </a:p>
        </p:txBody>
      </p:sp>
    </p:spTree>
    <p:extLst>
      <p:ext uri="{BB962C8B-B14F-4D97-AF65-F5344CB8AC3E}">
        <p14:creationId xmlns:p14="http://schemas.microsoft.com/office/powerpoint/2010/main" val="2096242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7319A16-1AE1-432C-B352-4F70E0D34C7D}" type="datetimeFigureOut">
              <a:rPr kumimoji="1" lang="ja-JP" altLang="en-US" smtClean="0"/>
              <a:t>2020/10/21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D097BE-7B45-415E-B818-5F462201F73C}" type="slidenum">
              <a:rPr kumimoji="1" lang="ja-JP" altLang="en-US" smtClean="0"/>
              <a:t>‹#›</a:t>
            </a:fld>
            <a:endParaRPr kumimoji="1" lang="ja-JP" altLang="en-US"/>
          </a:p>
        </p:txBody>
      </p:sp>
    </p:spTree>
    <p:extLst>
      <p:ext uri="{BB962C8B-B14F-4D97-AF65-F5344CB8AC3E}">
        <p14:creationId xmlns:p14="http://schemas.microsoft.com/office/powerpoint/2010/main" val="3831442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319A16-1AE1-432C-B352-4F70E0D34C7D}" type="datetimeFigureOut">
              <a:rPr kumimoji="1" lang="ja-JP" altLang="en-US" smtClean="0"/>
              <a:t>2020/10/21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D097BE-7B45-415E-B818-5F462201F73C}" type="slidenum">
              <a:rPr kumimoji="1" lang="ja-JP" altLang="en-US" smtClean="0"/>
              <a:t>‹#›</a:t>
            </a:fld>
            <a:endParaRPr kumimoji="1" lang="ja-JP" altLang="en-US"/>
          </a:p>
        </p:txBody>
      </p:sp>
    </p:spTree>
    <p:extLst>
      <p:ext uri="{BB962C8B-B14F-4D97-AF65-F5344CB8AC3E}">
        <p14:creationId xmlns:p14="http://schemas.microsoft.com/office/powerpoint/2010/main" val="1934694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7319A16-1AE1-432C-B352-4F70E0D34C7D}" type="datetimeFigureOut">
              <a:rPr kumimoji="1" lang="ja-JP" altLang="en-US" smtClean="0"/>
              <a:t>2020/10/21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D097BE-7B45-415E-B818-5F462201F73C}" type="slidenum">
              <a:rPr kumimoji="1" lang="ja-JP" altLang="en-US" smtClean="0"/>
              <a:t>‹#›</a:t>
            </a:fld>
            <a:endParaRPr kumimoji="1" lang="ja-JP" altLang="en-US"/>
          </a:p>
        </p:txBody>
      </p:sp>
    </p:spTree>
    <p:extLst>
      <p:ext uri="{BB962C8B-B14F-4D97-AF65-F5344CB8AC3E}">
        <p14:creationId xmlns:p14="http://schemas.microsoft.com/office/powerpoint/2010/main" val="611708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7319A16-1AE1-432C-B352-4F70E0D34C7D}" type="datetimeFigureOut">
              <a:rPr kumimoji="1" lang="ja-JP" altLang="en-US" smtClean="0"/>
              <a:t>2020/10/21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D097BE-7B45-415E-B818-5F462201F73C}" type="slidenum">
              <a:rPr kumimoji="1" lang="ja-JP" altLang="en-US" smtClean="0"/>
              <a:t>‹#›</a:t>
            </a:fld>
            <a:endParaRPr kumimoji="1" lang="ja-JP" altLang="en-US"/>
          </a:p>
        </p:txBody>
      </p:sp>
    </p:spTree>
    <p:extLst>
      <p:ext uri="{BB962C8B-B14F-4D97-AF65-F5344CB8AC3E}">
        <p14:creationId xmlns:p14="http://schemas.microsoft.com/office/powerpoint/2010/main" val="150952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7319A16-1AE1-432C-B352-4F70E0D34C7D}" type="datetimeFigureOut">
              <a:rPr kumimoji="1" lang="ja-JP" altLang="en-US" smtClean="0"/>
              <a:t>2020/10/21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D097BE-7B45-415E-B818-5F462201F73C}" type="slidenum">
              <a:rPr kumimoji="1" lang="ja-JP" altLang="en-US" smtClean="0"/>
              <a:t>‹#›</a:t>
            </a:fld>
            <a:endParaRPr kumimoji="1" lang="ja-JP" altLang="en-US"/>
          </a:p>
        </p:txBody>
      </p:sp>
    </p:spTree>
    <p:extLst>
      <p:ext uri="{BB962C8B-B14F-4D97-AF65-F5344CB8AC3E}">
        <p14:creationId xmlns:p14="http://schemas.microsoft.com/office/powerpoint/2010/main" val="684466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7319A16-1AE1-432C-B352-4F70E0D34C7D}" type="datetimeFigureOut">
              <a:rPr kumimoji="1" lang="ja-JP" altLang="en-US" smtClean="0"/>
              <a:t>2020/10/21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D097BE-7B45-415E-B818-5F462201F73C}" type="slidenum">
              <a:rPr kumimoji="1" lang="ja-JP" altLang="en-US" smtClean="0"/>
              <a:t>‹#›</a:t>
            </a:fld>
            <a:endParaRPr kumimoji="1" lang="ja-JP" altLang="en-US"/>
          </a:p>
        </p:txBody>
      </p:sp>
    </p:spTree>
    <p:extLst>
      <p:ext uri="{BB962C8B-B14F-4D97-AF65-F5344CB8AC3E}">
        <p14:creationId xmlns:p14="http://schemas.microsoft.com/office/powerpoint/2010/main" val="213943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7319A16-1AE1-432C-B352-4F70E0D34C7D}" type="datetimeFigureOut">
              <a:rPr kumimoji="1" lang="ja-JP" altLang="en-US" smtClean="0"/>
              <a:t>2020/10/21</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3BD097BE-7B45-415E-B818-5F462201F73C}" type="slidenum">
              <a:rPr kumimoji="1" lang="ja-JP" altLang="en-US" smtClean="0"/>
              <a:t>‹#›</a:t>
            </a:fld>
            <a:endParaRPr kumimoji="1" lang="ja-JP" altLang="en-US"/>
          </a:p>
        </p:txBody>
      </p:sp>
    </p:spTree>
    <p:extLst>
      <p:ext uri="{BB962C8B-B14F-4D97-AF65-F5344CB8AC3E}">
        <p14:creationId xmlns:p14="http://schemas.microsoft.com/office/powerpoint/2010/main" val="8219653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7.png"/><Relationship Id="rId3" Type="http://schemas.openxmlformats.org/officeDocument/2006/relationships/image" Target="../media/image11.jpeg"/><Relationship Id="rId7" Type="http://schemas.openxmlformats.org/officeDocument/2006/relationships/image" Target="../media/image3.png"/><Relationship Id="rId12"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7.jpeg"/><Relationship Id="rId5" Type="http://schemas.openxmlformats.org/officeDocument/2006/relationships/image" Target="../media/image13.png"/><Relationship Id="rId10" Type="http://schemas.openxmlformats.org/officeDocument/2006/relationships/image" Target="../media/image16.png"/><Relationship Id="rId4" Type="http://schemas.openxmlformats.org/officeDocument/2006/relationships/image" Target="../media/image12.jpeg"/><Relationship Id="rId9" Type="http://schemas.openxmlformats.org/officeDocument/2006/relationships/image" Target="../media/image15.png"/><Relationship Id="rId1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7.png"/><Relationship Id="rId3" Type="http://schemas.openxmlformats.org/officeDocument/2006/relationships/image" Target="../media/image11.jpeg"/><Relationship Id="rId7" Type="http://schemas.openxmlformats.org/officeDocument/2006/relationships/image" Target="../media/image3.png"/><Relationship Id="rId12"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7.jpeg"/><Relationship Id="rId5" Type="http://schemas.openxmlformats.org/officeDocument/2006/relationships/image" Target="../media/image13.png"/><Relationship Id="rId10" Type="http://schemas.openxmlformats.org/officeDocument/2006/relationships/image" Target="../media/image16.png"/><Relationship Id="rId4" Type="http://schemas.openxmlformats.org/officeDocument/2006/relationships/image" Target="../media/image12.jpeg"/><Relationship Id="rId9" Type="http://schemas.openxmlformats.org/officeDocument/2006/relationships/image" Target="../media/image15.png"/><Relationship Id="rId1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1.jpeg"/><Relationship Id="rId12" Type="http://schemas.openxmlformats.org/officeDocument/2006/relationships/image" Target="../media/image4.png"/><Relationship Id="rId17" Type="http://schemas.openxmlformats.org/officeDocument/2006/relationships/image" Target="../media/image7.jpeg"/><Relationship Id="rId2" Type="http://schemas.openxmlformats.org/officeDocument/2006/relationships/notesSlide" Target="../notesSlides/notesSlide2.xml"/><Relationship Id="rId16"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3.png"/><Relationship Id="rId5" Type="http://schemas.openxmlformats.org/officeDocument/2006/relationships/image" Target="../media/image8.png"/><Relationship Id="rId15" Type="http://schemas.openxmlformats.org/officeDocument/2006/relationships/image" Target="../media/image5.png"/><Relationship Id="rId10" Type="http://schemas.openxmlformats.org/officeDocument/2006/relationships/image" Target="../media/image14.png"/><Relationship Id="rId4" Type="http://schemas.openxmlformats.org/officeDocument/2006/relationships/image" Target="../media/image18.png"/><Relationship Id="rId9" Type="http://schemas.openxmlformats.org/officeDocument/2006/relationships/image" Target="../media/image13.png"/><Relationship Id="rId1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図 79">
            <a:extLst>
              <a:ext uri="{FF2B5EF4-FFF2-40B4-BE49-F238E27FC236}">
                <a16:creationId xmlns:a16="http://schemas.microsoft.com/office/drawing/2014/main" id="{5192A127-CC86-4E4F-8F63-96B0663A55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7564" y="6056003"/>
            <a:ext cx="2425620" cy="1617080"/>
          </a:xfrm>
          <a:prstGeom prst="rect">
            <a:avLst/>
          </a:prstGeom>
        </p:spPr>
      </p:pic>
      <p:pic>
        <p:nvPicPr>
          <p:cNvPr id="78" name="図 77">
            <a:extLst>
              <a:ext uri="{FF2B5EF4-FFF2-40B4-BE49-F238E27FC236}">
                <a16:creationId xmlns:a16="http://schemas.microsoft.com/office/drawing/2014/main" id="{05E5D21A-9ED2-427B-94B8-5EF85858DAF3}"/>
              </a:ext>
            </a:extLst>
          </p:cNvPr>
          <p:cNvPicPr>
            <a:picLocks noChangeAspect="1"/>
          </p:cNvPicPr>
          <p:nvPr/>
        </p:nvPicPr>
        <p:blipFill rotWithShape="1">
          <a:blip r:embed="rId4"/>
          <a:srcRect l="14890" r="26094"/>
          <a:stretch/>
        </p:blipFill>
        <p:spPr>
          <a:xfrm>
            <a:off x="2638975" y="1643185"/>
            <a:ext cx="1353674" cy="3549699"/>
          </a:xfrm>
          <a:prstGeom prst="rect">
            <a:avLst/>
          </a:prstGeom>
        </p:spPr>
      </p:pic>
      <p:sp>
        <p:nvSpPr>
          <p:cNvPr id="11" name="テキスト ボックス 10">
            <a:extLst>
              <a:ext uri="{FF2B5EF4-FFF2-40B4-BE49-F238E27FC236}">
                <a16:creationId xmlns:a16="http://schemas.microsoft.com/office/drawing/2014/main" id="{CB9842B4-7188-4C48-B712-2E0D4E15DC76}"/>
              </a:ext>
            </a:extLst>
          </p:cNvPr>
          <p:cNvSpPr txBox="1"/>
          <p:nvPr/>
        </p:nvSpPr>
        <p:spPr>
          <a:xfrm>
            <a:off x="1533755" y="4121322"/>
            <a:ext cx="1661804" cy="323165"/>
          </a:xfrm>
          <a:prstGeom prst="rect">
            <a:avLst/>
          </a:prstGeom>
          <a:noFill/>
        </p:spPr>
        <p:txBody>
          <a:bodyPr wrap="square" rtlCol="0">
            <a:spAutoFit/>
          </a:bodyPr>
          <a:lstStyle/>
          <a:p>
            <a:r>
              <a:rPr kumimoji="1" lang="ja-JP" altLang="en-US" sz="1500" b="1" dirty="0">
                <a:latin typeface="HGP教科書体" panose="02020600000000000000" pitchFamily="18" charset="-128"/>
                <a:ea typeface="HGP教科書体" panose="02020600000000000000" pitchFamily="18" charset="-128"/>
              </a:rPr>
              <a:t>実売</a:t>
            </a:r>
            <a:r>
              <a:rPr kumimoji="1" lang="en-US" altLang="ja-JP" sz="1500" b="1" dirty="0">
                <a:latin typeface="HGP教科書体" panose="02020600000000000000" pitchFamily="18" charset="-128"/>
                <a:ea typeface="HGP教科書体" panose="02020600000000000000" pitchFamily="18" charset="-128"/>
              </a:rPr>
              <a:t>5,940</a:t>
            </a:r>
            <a:r>
              <a:rPr kumimoji="1" lang="ja-JP" altLang="en-US" sz="1500" b="1" dirty="0">
                <a:latin typeface="HGP教科書体" panose="02020600000000000000" pitchFamily="18" charset="-128"/>
                <a:ea typeface="HGP教科書体" panose="02020600000000000000" pitchFamily="18" charset="-128"/>
              </a:rPr>
              <a:t>円相当</a:t>
            </a:r>
          </a:p>
        </p:txBody>
      </p:sp>
      <p:sp>
        <p:nvSpPr>
          <p:cNvPr id="8" name="テキスト ボックス 7"/>
          <p:cNvSpPr txBox="1"/>
          <p:nvPr/>
        </p:nvSpPr>
        <p:spPr>
          <a:xfrm>
            <a:off x="4261868" y="1246432"/>
            <a:ext cx="738664" cy="3718326"/>
          </a:xfrm>
          <a:prstGeom prst="rect">
            <a:avLst/>
          </a:prstGeom>
          <a:noFill/>
        </p:spPr>
        <p:txBody>
          <a:bodyPr vert="eaVert" wrap="none" rtlCol="0">
            <a:spAutoFit/>
          </a:bodyPr>
          <a:lstStyle/>
          <a:p>
            <a:pPr algn="ctr"/>
            <a:r>
              <a:rPr kumimoji="1" lang="ja-JP" altLang="en-US" sz="1200" dirty="0">
                <a:latin typeface="HGP教科書体" panose="02020600000000000000" pitchFamily="18" charset="-128"/>
                <a:ea typeface="HGP教科書体" panose="02020600000000000000" pitchFamily="18" charset="-128"/>
              </a:rPr>
              <a:t>人の営みのあるところに臭いの課題は必ずあります。</a:t>
            </a:r>
            <a:endParaRPr kumimoji="1" lang="en-US" altLang="ja-JP" sz="1200" dirty="0">
              <a:latin typeface="HGP教科書体" panose="02020600000000000000" pitchFamily="18" charset="-128"/>
              <a:ea typeface="HGP教科書体" panose="02020600000000000000" pitchFamily="18" charset="-128"/>
            </a:endParaRPr>
          </a:p>
          <a:p>
            <a:pPr algn="ctr"/>
            <a:r>
              <a:rPr kumimoji="1" lang="ja-JP" altLang="en-US" sz="1200" u="sng" dirty="0">
                <a:latin typeface="HGP教科書体" panose="02020600000000000000" pitchFamily="18" charset="-128"/>
                <a:ea typeface="HGP教科書体" panose="02020600000000000000" pitchFamily="18" charset="-128"/>
              </a:rPr>
              <a:t>「本来の空気に戻す」</a:t>
            </a:r>
            <a:r>
              <a:rPr kumimoji="1" lang="ja-JP" altLang="en-US" sz="1200" dirty="0">
                <a:latin typeface="HGP教科書体" panose="02020600000000000000" pitchFamily="18" charset="-128"/>
                <a:ea typeface="HGP教科書体" panose="02020600000000000000" pitchFamily="18" charset="-128"/>
              </a:rPr>
              <a:t>その思いを形にしたのが</a:t>
            </a:r>
            <a:r>
              <a:rPr kumimoji="1" lang="en-US" altLang="ja-JP" sz="1200" dirty="0">
                <a:latin typeface="HGP教科書体" panose="02020600000000000000" pitchFamily="18" charset="-128"/>
                <a:ea typeface="HGP教科書体" panose="02020600000000000000" pitchFamily="18" charset="-128"/>
              </a:rPr>
              <a:t>DEOAIR</a:t>
            </a:r>
            <a:r>
              <a:rPr kumimoji="1" lang="ja-JP" altLang="en-US" sz="1200" dirty="0">
                <a:latin typeface="HGP教科書体" panose="02020600000000000000" pitchFamily="18" charset="-128"/>
                <a:ea typeface="HGP教科書体" panose="02020600000000000000" pitchFamily="18" charset="-128"/>
              </a:rPr>
              <a:t>です。</a:t>
            </a:r>
            <a:endParaRPr kumimoji="1" lang="en-US" altLang="ja-JP" sz="1200" dirty="0">
              <a:latin typeface="HGP教科書体" panose="02020600000000000000" pitchFamily="18" charset="-128"/>
              <a:ea typeface="HGP教科書体" panose="02020600000000000000" pitchFamily="18" charset="-128"/>
            </a:endParaRPr>
          </a:p>
          <a:p>
            <a:pPr algn="ctr"/>
            <a:r>
              <a:rPr kumimoji="1" lang="ja-JP" altLang="en-US" sz="1200" dirty="0">
                <a:latin typeface="HGP教科書体" panose="02020600000000000000" pitchFamily="18" charset="-128"/>
                <a:ea typeface="HGP教科書体" panose="02020600000000000000" pitchFamily="18" charset="-128"/>
              </a:rPr>
              <a:t>大切な方への感謝を込めて。</a:t>
            </a:r>
            <a:endParaRPr kumimoji="1" lang="en-US" altLang="ja-JP" sz="1200" dirty="0">
              <a:latin typeface="HGP教科書体" panose="02020600000000000000" pitchFamily="18" charset="-128"/>
              <a:ea typeface="HGP教科書体" panose="02020600000000000000" pitchFamily="18" charset="-128"/>
            </a:endParaRPr>
          </a:p>
        </p:txBody>
      </p:sp>
      <p:sp>
        <p:nvSpPr>
          <p:cNvPr id="24" name="テキスト ボックス 23">
            <a:extLst>
              <a:ext uri="{FF2B5EF4-FFF2-40B4-BE49-F238E27FC236}">
                <a16:creationId xmlns:a16="http://schemas.microsoft.com/office/drawing/2014/main" id="{A2D31589-F0E8-4FAB-983F-635616E2CBBF}"/>
              </a:ext>
            </a:extLst>
          </p:cNvPr>
          <p:cNvSpPr txBox="1"/>
          <p:nvPr/>
        </p:nvSpPr>
        <p:spPr>
          <a:xfrm>
            <a:off x="5006486" y="11787"/>
            <a:ext cx="783099" cy="9151149"/>
          </a:xfrm>
          <a:prstGeom prst="rect">
            <a:avLst/>
          </a:prstGeom>
          <a:solidFill>
            <a:schemeClr val="bg1">
              <a:lumMod val="95000"/>
              <a:alpha val="50000"/>
            </a:schemeClr>
          </a:solidFill>
        </p:spPr>
        <p:txBody>
          <a:bodyPr vert="wordArtVertRtl" wrap="square" rtlCol="0" anchor="ctr" anchorCtr="0">
            <a:spAutoFit/>
          </a:bodyPr>
          <a:lstStyle/>
          <a:p>
            <a:r>
              <a:rPr kumimoji="1" lang="en-US" altLang="ja-JP" sz="4000" b="1" dirty="0">
                <a:latin typeface="Batang" panose="02030600000101010101" pitchFamily="18" charset="-127"/>
                <a:ea typeface="Batang" panose="02030600000101010101" pitchFamily="18" charset="-127"/>
              </a:rPr>
              <a:t>DEOAIR</a:t>
            </a:r>
            <a:r>
              <a:rPr kumimoji="1" lang="ja-JP" altLang="en-US" sz="4000" b="1" dirty="0">
                <a:latin typeface="HGP教科書体" panose="02020600000000000000" pitchFamily="18" charset="-128"/>
                <a:ea typeface="HGP教科書体" panose="02020600000000000000" pitchFamily="18" charset="-128"/>
              </a:rPr>
              <a:t>のお歳暮　　　</a:t>
            </a:r>
          </a:p>
        </p:txBody>
      </p:sp>
      <p:sp>
        <p:nvSpPr>
          <p:cNvPr id="30" name="テキスト ボックス 29">
            <a:extLst>
              <a:ext uri="{FF2B5EF4-FFF2-40B4-BE49-F238E27FC236}">
                <a16:creationId xmlns:a16="http://schemas.microsoft.com/office/drawing/2014/main" id="{0DB3A8D6-618B-42B3-82F4-0248A9EFC1D8}"/>
              </a:ext>
            </a:extLst>
          </p:cNvPr>
          <p:cNvSpPr txBox="1"/>
          <p:nvPr/>
        </p:nvSpPr>
        <p:spPr>
          <a:xfrm>
            <a:off x="2786720" y="8949602"/>
            <a:ext cx="4257596" cy="230832"/>
          </a:xfrm>
          <a:prstGeom prst="rect">
            <a:avLst/>
          </a:prstGeom>
          <a:noFill/>
        </p:spPr>
        <p:txBody>
          <a:bodyPr wrap="square" rtlCol="0">
            <a:spAutoFit/>
          </a:bodyPr>
          <a:lstStyle/>
          <a:p>
            <a:pPr algn="ctr" defTabSz="342900">
              <a:defRPr/>
            </a:pPr>
            <a:r>
              <a:rPr kumimoji="1" lang="ja-JP" altLang="en-US" sz="900" dirty="0">
                <a:solidFill>
                  <a:prstClr val="black"/>
                </a:solidFill>
                <a:latin typeface="Calibri" panose="020F0502020204030204"/>
                <a:ea typeface="游ゴシック" panose="020B0400000000000000" pitchFamily="50" charset="-128"/>
              </a:rPr>
              <a:t>株式会社</a:t>
            </a:r>
            <a:r>
              <a:rPr kumimoji="1" lang="en-US" altLang="ja-JP" sz="900" dirty="0" err="1">
                <a:solidFill>
                  <a:prstClr val="black"/>
                </a:solidFill>
                <a:latin typeface="Calibri" panose="020F0502020204030204"/>
                <a:ea typeface="游ゴシック" panose="020B0400000000000000" pitchFamily="50" charset="-128"/>
              </a:rPr>
              <a:t>Cleair</a:t>
            </a:r>
            <a:r>
              <a:rPr kumimoji="1" lang="ja-JP" altLang="en-US" sz="900" dirty="0">
                <a:solidFill>
                  <a:prstClr val="black"/>
                </a:solidFill>
                <a:latin typeface="Calibri" panose="020F0502020204030204"/>
                <a:ea typeface="游ゴシック" panose="020B0400000000000000" pitchFamily="50" charset="-128"/>
              </a:rPr>
              <a:t>　〒</a:t>
            </a:r>
            <a:r>
              <a:rPr kumimoji="1" lang="en-US" altLang="ja-JP" sz="900" dirty="0">
                <a:solidFill>
                  <a:prstClr val="black"/>
                </a:solidFill>
                <a:latin typeface="Calibri" panose="020F0502020204030204"/>
                <a:ea typeface="游ゴシック" panose="020B0400000000000000" pitchFamily="50" charset="-128"/>
              </a:rPr>
              <a:t>101-0032</a:t>
            </a:r>
            <a:r>
              <a:rPr kumimoji="1" lang="ja-JP" altLang="en-US" sz="900" dirty="0">
                <a:solidFill>
                  <a:prstClr val="black"/>
                </a:solidFill>
                <a:latin typeface="Calibri" panose="020F0502020204030204"/>
                <a:ea typeface="游ゴシック" panose="020B0400000000000000" pitchFamily="50" charset="-128"/>
              </a:rPr>
              <a:t>東京都代田区岩本町</a:t>
            </a:r>
            <a:r>
              <a:rPr kumimoji="1" lang="en-US" altLang="ja-JP" sz="900" dirty="0">
                <a:solidFill>
                  <a:prstClr val="black"/>
                </a:solidFill>
                <a:latin typeface="Calibri" panose="020F0502020204030204"/>
                <a:ea typeface="游ゴシック" panose="020B0400000000000000" pitchFamily="50" charset="-128"/>
              </a:rPr>
              <a:t>2-8-2</a:t>
            </a:r>
            <a:r>
              <a:rPr kumimoji="1" lang="ja-JP" altLang="en-US" sz="900" dirty="0">
                <a:solidFill>
                  <a:prstClr val="black"/>
                </a:solidFill>
                <a:latin typeface="Calibri" panose="020F0502020204030204"/>
                <a:ea typeface="游ゴシック" panose="020B0400000000000000" pitchFamily="50" charset="-128"/>
              </a:rPr>
              <a:t>ケイソウビル６</a:t>
            </a:r>
            <a:r>
              <a:rPr kumimoji="1" lang="en-US" altLang="ja-JP" sz="900" dirty="0">
                <a:solidFill>
                  <a:prstClr val="black"/>
                </a:solidFill>
                <a:latin typeface="Calibri" panose="020F0502020204030204"/>
                <a:ea typeface="游ゴシック" panose="020B0400000000000000" pitchFamily="50" charset="-128"/>
              </a:rPr>
              <a:t>F</a:t>
            </a:r>
            <a:endParaRPr kumimoji="1" lang="ja-JP" altLang="en-US" sz="900" dirty="0">
              <a:latin typeface="Calibri" panose="020F0502020204030204"/>
              <a:ea typeface="游ゴシック" panose="020B0400000000000000" pitchFamily="50" charset="-128"/>
            </a:endParaRPr>
          </a:p>
        </p:txBody>
      </p:sp>
      <p:pic>
        <p:nvPicPr>
          <p:cNvPr id="31" name="図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7601" y="8094533"/>
            <a:ext cx="462372" cy="462372"/>
          </a:xfrm>
          <a:prstGeom prst="rect">
            <a:avLst/>
          </a:prstGeom>
        </p:spPr>
      </p:pic>
      <p:sp>
        <p:nvSpPr>
          <p:cNvPr id="32" name="テキスト ボックス 31">
            <a:extLst>
              <a:ext uri="{FF2B5EF4-FFF2-40B4-BE49-F238E27FC236}">
                <a16:creationId xmlns:a16="http://schemas.microsoft.com/office/drawing/2014/main" id="{1EC17D23-D69F-4BE7-8FD7-2A124347EE00}"/>
              </a:ext>
            </a:extLst>
          </p:cNvPr>
          <p:cNvSpPr txBox="1"/>
          <p:nvPr/>
        </p:nvSpPr>
        <p:spPr>
          <a:xfrm>
            <a:off x="5725206" y="8503088"/>
            <a:ext cx="1117165" cy="216988"/>
          </a:xfrm>
          <a:prstGeom prst="rect">
            <a:avLst/>
          </a:prstGeom>
          <a:noFill/>
        </p:spPr>
        <p:txBody>
          <a:bodyPr wrap="square" rtlCol="0">
            <a:spAutoFit/>
          </a:bodyPr>
          <a:lstStyle/>
          <a:p>
            <a:r>
              <a:rPr kumimoji="1" lang="ja-JP" altLang="en-US" sz="800" dirty="0"/>
              <a:t>≪</a:t>
            </a:r>
            <a:r>
              <a:rPr kumimoji="1" lang="en-US" altLang="ja-JP" sz="800" dirty="0"/>
              <a:t>www.deoair.jp</a:t>
            </a:r>
            <a:r>
              <a:rPr kumimoji="1" lang="ja-JP" altLang="en-US" sz="800" dirty="0"/>
              <a:t>≫</a:t>
            </a:r>
            <a:endParaRPr kumimoji="1" lang="en-US" altLang="ja-JP" sz="800" dirty="0"/>
          </a:p>
        </p:txBody>
      </p:sp>
      <p:pic>
        <p:nvPicPr>
          <p:cNvPr id="3" name="図 2"/>
          <p:cNvPicPr>
            <a:picLocks noChangeAspect="1"/>
          </p:cNvPicPr>
          <p:nvPr/>
        </p:nvPicPr>
        <p:blipFill>
          <a:blip r:embed="rId6"/>
          <a:stretch>
            <a:fillRect/>
          </a:stretch>
        </p:blipFill>
        <p:spPr>
          <a:xfrm>
            <a:off x="2344807" y="8912835"/>
            <a:ext cx="783100" cy="207405"/>
          </a:xfrm>
          <a:prstGeom prst="rect">
            <a:avLst/>
          </a:prstGeom>
        </p:spPr>
      </p:pic>
      <p:pic>
        <p:nvPicPr>
          <p:cNvPr id="26" name="図 25">
            <a:extLst>
              <a:ext uri="{FF2B5EF4-FFF2-40B4-BE49-F238E27FC236}">
                <a16:creationId xmlns:a16="http://schemas.microsoft.com/office/drawing/2014/main" id="{3E548FCD-70B3-43A4-BC71-CCD0DBE51E2D}"/>
              </a:ext>
            </a:extLst>
          </p:cNvPr>
          <p:cNvPicPr>
            <a:picLocks noChangeAspect="1"/>
          </p:cNvPicPr>
          <p:nvPr/>
        </p:nvPicPr>
        <p:blipFill>
          <a:blip r:embed="rId7"/>
          <a:stretch>
            <a:fillRect/>
          </a:stretch>
        </p:blipFill>
        <p:spPr>
          <a:xfrm>
            <a:off x="188709" y="6362212"/>
            <a:ext cx="1361704" cy="1332372"/>
          </a:xfrm>
          <a:prstGeom prst="rect">
            <a:avLst/>
          </a:prstGeom>
        </p:spPr>
      </p:pic>
      <p:sp>
        <p:nvSpPr>
          <p:cNvPr id="12" name="テキスト ボックス 11">
            <a:extLst>
              <a:ext uri="{FF2B5EF4-FFF2-40B4-BE49-F238E27FC236}">
                <a16:creationId xmlns:a16="http://schemas.microsoft.com/office/drawing/2014/main" id="{CFFDA6FA-AFDB-42F7-9EAE-C51CDCF68230}"/>
              </a:ext>
            </a:extLst>
          </p:cNvPr>
          <p:cNvSpPr txBox="1"/>
          <p:nvPr/>
        </p:nvSpPr>
        <p:spPr>
          <a:xfrm>
            <a:off x="143484" y="3693010"/>
            <a:ext cx="2964274" cy="400110"/>
          </a:xfrm>
          <a:prstGeom prst="rect">
            <a:avLst/>
          </a:prstGeom>
          <a:noFill/>
        </p:spPr>
        <p:txBody>
          <a:bodyPr wrap="square" rtlCol="0">
            <a:spAutoFit/>
          </a:bodyPr>
          <a:lstStyle/>
          <a:p>
            <a:pPr defTabSz="342900">
              <a:defRPr/>
            </a:pPr>
            <a:r>
              <a:rPr kumimoji="1" lang="en-US" altLang="ja-JP" sz="2000" b="1" u="sng" dirty="0">
                <a:solidFill>
                  <a:prstClr val="black"/>
                </a:solidFill>
                <a:latin typeface="HGP教科書体" panose="02020600000000000000" pitchFamily="18" charset="-128"/>
                <a:ea typeface="HGP教科書体" panose="02020600000000000000" pitchFamily="18" charset="-128"/>
              </a:rPr>
              <a:t>A:</a:t>
            </a:r>
            <a:r>
              <a:rPr kumimoji="1" lang="ja-JP" altLang="en-US" sz="2000" b="1" u="sng" dirty="0">
                <a:solidFill>
                  <a:prstClr val="black"/>
                </a:solidFill>
                <a:latin typeface="HGP教科書体" panose="02020600000000000000" pitchFamily="18" charset="-128"/>
                <a:ea typeface="HGP教科書体" panose="02020600000000000000" pitchFamily="18" charset="-128"/>
              </a:rPr>
              <a:t>ウイルス除菌</a:t>
            </a:r>
            <a:r>
              <a:rPr kumimoji="1" lang="en-US" altLang="ja-JP" sz="2000" b="1" u="sng" dirty="0">
                <a:solidFill>
                  <a:prstClr val="black"/>
                </a:solidFill>
                <a:latin typeface="HGP教科書体" panose="02020600000000000000" pitchFamily="18" charset="-128"/>
                <a:ea typeface="HGP教科書体" panose="02020600000000000000" pitchFamily="18" charset="-128"/>
              </a:rPr>
              <a:t>3</a:t>
            </a:r>
            <a:r>
              <a:rPr kumimoji="1" lang="ja-JP" altLang="en-US" sz="2000" b="1" u="sng" dirty="0">
                <a:solidFill>
                  <a:prstClr val="black"/>
                </a:solidFill>
                <a:latin typeface="HGP教科書体" panose="02020600000000000000" pitchFamily="18" charset="-128"/>
                <a:ea typeface="HGP教科書体" panose="02020600000000000000" pitchFamily="18" charset="-128"/>
              </a:rPr>
              <a:t>点セット　</a:t>
            </a:r>
          </a:p>
        </p:txBody>
      </p:sp>
      <p:sp>
        <p:nvSpPr>
          <p:cNvPr id="25" name="テキスト ボックス 24">
            <a:extLst>
              <a:ext uri="{FF2B5EF4-FFF2-40B4-BE49-F238E27FC236}">
                <a16:creationId xmlns:a16="http://schemas.microsoft.com/office/drawing/2014/main" id="{0A8671A6-F030-418B-85B5-066BC87261D5}"/>
              </a:ext>
            </a:extLst>
          </p:cNvPr>
          <p:cNvSpPr txBox="1"/>
          <p:nvPr/>
        </p:nvSpPr>
        <p:spPr>
          <a:xfrm>
            <a:off x="5666430" y="8697821"/>
            <a:ext cx="1206782" cy="230832"/>
          </a:xfrm>
          <a:prstGeom prst="rect">
            <a:avLst/>
          </a:prstGeom>
          <a:noFill/>
        </p:spPr>
        <p:txBody>
          <a:bodyPr wrap="square" rtlCol="0">
            <a:spAutoFit/>
          </a:bodyPr>
          <a:lstStyle/>
          <a:p>
            <a:pPr defTabSz="342900">
              <a:defRPr/>
            </a:pPr>
            <a:r>
              <a:rPr kumimoji="1" lang="ja-JP" altLang="en-US" sz="900" dirty="0">
                <a:solidFill>
                  <a:prstClr val="black"/>
                </a:solidFill>
                <a:latin typeface="Calibri" panose="020F0502020204030204"/>
                <a:ea typeface="游ゴシック" panose="020B0400000000000000" pitchFamily="50" charset="-128"/>
              </a:rPr>
              <a:t>注文方法は裏面へ</a:t>
            </a:r>
          </a:p>
        </p:txBody>
      </p:sp>
      <p:pic>
        <p:nvPicPr>
          <p:cNvPr id="9" name="図 8">
            <a:extLst>
              <a:ext uri="{FF2B5EF4-FFF2-40B4-BE49-F238E27FC236}">
                <a16:creationId xmlns:a16="http://schemas.microsoft.com/office/drawing/2014/main" id="{2233A01F-3210-4B7C-96AA-CF6B71498557}"/>
              </a:ext>
            </a:extLst>
          </p:cNvPr>
          <p:cNvPicPr>
            <a:picLocks noChangeAspect="1"/>
          </p:cNvPicPr>
          <p:nvPr/>
        </p:nvPicPr>
        <p:blipFill>
          <a:blip r:embed="rId8"/>
          <a:stretch>
            <a:fillRect/>
          </a:stretch>
        </p:blipFill>
        <p:spPr>
          <a:xfrm>
            <a:off x="163115" y="4127805"/>
            <a:ext cx="1355436" cy="1343520"/>
          </a:xfrm>
          <a:prstGeom prst="rect">
            <a:avLst/>
          </a:prstGeom>
        </p:spPr>
      </p:pic>
      <p:grpSp>
        <p:nvGrpSpPr>
          <p:cNvPr id="77" name="グループ化 76">
            <a:extLst>
              <a:ext uri="{FF2B5EF4-FFF2-40B4-BE49-F238E27FC236}">
                <a16:creationId xmlns:a16="http://schemas.microsoft.com/office/drawing/2014/main" id="{CA0FAF4A-5332-419F-9032-2D6324B198C6}"/>
              </a:ext>
            </a:extLst>
          </p:cNvPr>
          <p:cNvGrpSpPr/>
          <p:nvPr/>
        </p:nvGrpSpPr>
        <p:grpSpPr>
          <a:xfrm>
            <a:off x="273782" y="7949769"/>
            <a:ext cx="1393903" cy="772480"/>
            <a:chOff x="28647" y="7914195"/>
            <a:chExt cx="1393903" cy="772480"/>
          </a:xfrm>
        </p:grpSpPr>
        <p:pic>
          <p:nvPicPr>
            <p:cNvPr id="28" name="Picture 2" descr="こころ&quot;が伝わる最適な贈り物とは？お歳暮選びのコツとマナー">
              <a:extLst>
                <a:ext uri="{FF2B5EF4-FFF2-40B4-BE49-F238E27FC236}">
                  <a16:creationId xmlns:a16="http://schemas.microsoft.com/office/drawing/2014/main" id="{17BF9D88-9B61-47D3-9AEF-2F0DC7E5AF2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647" y="7914195"/>
              <a:ext cx="1351839" cy="772480"/>
            </a:xfrm>
            <a:prstGeom prst="rect">
              <a:avLst/>
            </a:prstGeom>
            <a:noFill/>
            <a:extLst>
              <a:ext uri="{909E8E84-426E-40DD-AFC4-6F175D3DCCD1}">
                <a14:hiddenFill xmlns:a14="http://schemas.microsoft.com/office/drawing/2010/main">
                  <a:solidFill>
                    <a:srgbClr val="FFFFFF"/>
                  </a:solidFill>
                </a14:hiddenFill>
              </a:ext>
            </a:extLst>
          </p:spPr>
        </p:pic>
        <p:sp>
          <p:nvSpPr>
            <p:cNvPr id="34" name="テキスト ボックス 33">
              <a:extLst>
                <a:ext uri="{FF2B5EF4-FFF2-40B4-BE49-F238E27FC236}">
                  <a16:creationId xmlns:a16="http://schemas.microsoft.com/office/drawing/2014/main" id="{B07BF7AE-4F34-41F8-BB51-A4E80A951E9C}"/>
                </a:ext>
              </a:extLst>
            </p:cNvPr>
            <p:cNvSpPr txBox="1"/>
            <p:nvPr/>
          </p:nvSpPr>
          <p:spPr>
            <a:xfrm>
              <a:off x="435189" y="8409536"/>
              <a:ext cx="987361" cy="246221"/>
            </a:xfrm>
            <a:prstGeom prst="rect">
              <a:avLst/>
            </a:prstGeom>
            <a:noFill/>
          </p:spPr>
          <p:txBody>
            <a:bodyPr wrap="square" rtlCol="0">
              <a:spAutoFit/>
            </a:bodyPr>
            <a:lstStyle/>
            <a:p>
              <a:pPr defTabSz="342900">
                <a:defRPr/>
              </a:pPr>
              <a:r>
                <a:rPr kumimoji="1" lang="ja-JP" altLang="en-US" sz="1000" dirty="0">
                  <a:solidFill>
                    <a:prstClr val="black"/>
                  </a:solidFill>
                  <a:latin typeface="Calibri" panose="020F0502020204030204"/>
                  <a:ea typeface="游ゴシック" panose="020B0400000000000000" pitchFamily="50" charset="-128"/>
                </a:rPr>
                <a:t>内のし</a:t>
              </a:r>
            </a:p>
          </p:txBody>
        </p:sp>
      </p:grpSp>
      <p:sp>
        <p:nvSpPr>
          <p:cNvPr id="36" name="テキスト ボックス 35">
            <a:extLst>
              <a:ext uri="{FF2B5EF4-FFF2-40B4-BE49-F238E27FC236}">
                <a16:creationId xmlns:a16="http://schemas.microsoft.com/office/drawing/2014/main" id="{EED853C2-2CAA-4BBC-AD38-8E4524BDAC23}"/>
              </a:ext>
            </a:extLst>
          </p:cNvPr>
          <p:cNvSpPr txBox="1"/>
          <p:nvPr/>
        </p:nvSpPr>
        <p:spPr>
          <a:xfrm>
            <a:off x="250640" y="8719533"/>
            <a:ext cx="3215936" cy="215444"/>
          </a:xfrm>
          <a:prstGeom prst="rect">
            <a:avLst/>
          </a:prstGeom>
          <a:noFill/>
        </p:spPr>
        <p:txBody>
          <a:bodyPr wrap="square" rtlCol="0">
            <a:spAutoFit/>
          </a:bodyPr>
          <a:lstStyle/>
          <a:p>
            <a:pPr defTabSz="342900">
              <a:defRPr/>
            </a:pPr>
            <a:r>
              <a:rPr kumimoji="1" lang="ja-JP" altLang="en-US" sz="800" dirty="0">
                <a:solidFill>
                  <a:prstClr val="black"/>
                </a:solidFill>
                <a:latin typeface="Calibri" panose="020F0502020204030204"/>
                <a:ea typeface="游ゴシック" panose="020B0400000000000000" pitchFamily="50" charset="-128"/>
              </a:rPr>
              <a:t>箱及び包装紙の色等は変更となる場合があります。</a:t>
            </a:r>
          </a:p>
        </p:txBody>
      </p:sp>
      <p:sp>
        <p:nvSpPr>
          <p:cNvPr id="19" name="テキスト ボックス 18">
            <a:extLst>
              <a:ext uri="{FF2B5EF4-FFF2-40B4-BE49-F238E27FC236}">
                <a16:creationId xmlns:a16="http://schemas.microsoft.com/office/drawing/2014/main" id="{F0F5D22C-05D9-4A04-9BAC-8860530E20FC}"/>
              </a:ext>
            </a:extLst>
          </p:cNvPr>
          <p:cNvSpPr txBox="1"/>
          <p:nvPr/>
        </p:nvSpPr>
        <p:spPr>
          <a:xfrm>
            <a:off x="1517883" y="4838418"/>
            <a:ext cx="2504948" cy="815608"/>
          </a:xfrm>
          <a:prstGeom prst="rect">
            <a:avLst/>
          </a:prstGeom>
          <a:noFill/>
        </p:spPr>
        <p:txBody>
          <a:bodyPr wrap="square" rtlCol="0">
            <a:spAutoFit/>
          </a:bodyPr>
          <a:lstStyle/>
          <a:p>
            <a:pPr defTabSz="342900">
              <a:defRPr/>
            </a:pPr>
            <a:r>
              <a:rPr kumimoji="1" lang="ja-JP" altLang="en-US" sz="1600" b="1" dirty="0">
                <a:solidFill>
                  <a:prstClr val="black"/>
                </a:solidFill>
                <a:latin typeface="HGP教科書体" panose="02020600000000000000" pitchFamily="18" charset="-128"/>
                <a:ea typeface="HGP教科書体" panose="02020600000000000000" pitchFamily="18" charset="-128"/>
              </a:rPr>
              <a:t>セット内容</a:t>
            </a:r>
            <a:endParaRPr kumimoji="1" lang="en-US" altLang="ja-JP" sz="1600" b="1"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・ウイルス除去・除菌スプレー</a:t>
            </a:r>
            <a:r>
              <a:rPr kumimoji="1" lang="en-US" altLang="ja-JP" sz="1050" dirty="0">
                <a:solidFill>
                  <a:prstClr val="black"/>
                </a:solidFill>
                <a:latin typeface="HGP教科書体" panose="02020600000000000000" pitchFamily="18" charset="-128"/>
                <a:ea typeface="HGP教科書体" panose="02020600000000000000" pitchFamily="18" charset="-128"/>
              </a:rPr>
              <a:t>300ml×</a:t>
            </a:r>
            <a:r>
              <a:rPr kumimoji="1" lang="ja-JP" altLang="en-US" sz="1050" dirty="0">
                <a:solidFill>
                  <a:prstClr val="black"/>
                </a:solidFill>
                <a:latin typeface="HGP教科書体" panose="02020600000000000000" pitchFamily="18" charset="-128"/>
                <a:ea typeface="HGP教科書体" panose="02020600000000000000" pitchFamily="18" charset="-128"/>
              </a:rPr>
              <a:t>３本</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en-US" altLang="ja-JP" sz="1050" dirty="0">
                <a:solidFill>
                  <a:prstClr val="black"/>
                </a:solidFill>
                <a:latin typeface="HGP教科書体" panose="02020600000000000000" pitchFamily="18" charset="-128"/>
                <a:ea typeface="HGP教科書体" panose="02020600000000000000" pitchFamily="18" charset="-128"/>
              </a:rPr>
              <a:t>※</a:t>
            </a:r>
            <a:r>
              <a:rPr kumimoji="1" lang="ja-JP" altLang="en-US" sz="1050" dirty="0">
                <a:solidFill>
                  <a:prstClr val="black"/>
                </a:solidFill>
                <a:latin typeface="HGP教科書体" panose="02020600000000000000" pitchFamily="18" charset="-128"/>
                <a:ea typeface="HGP教科書体" panose="02020600000000000000" pitchFamily="18" charset="-128"/>
              </a:rPr>
              <a:t>箱代・内のし・包装費・配送業務サービス</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endParaRPr kumimoji="1" lang="en-US" altLang="ja-JP" sz="1050" dirty="0">
              <a:solidFill>
                <a:prstClr val="black"/>
              </a:solidFill>
              <a:latin typeface="HGP教科書体" panose="02020600000000000000" pitchFamily="18" charset="-128"/>
              <a:ea typeface="HGP教科書体" panose="02020600000000000000" pitchFamily="18" charset="-128"/>
            </a:endParaRPr>
          </a:p>
        </p:txBody>
      </p:sp>
      <p:sp>
        <p:nvSpPr>
          <p:cNvPr id="20" name="テキスト ボックス 19">
            <a:extLst>
              <a:ext uri="{FF2B5EF4-FFF2-40B4-BE49-F238E27FC236}">
                <a16:creationId xmlns:a16="http://schemas.microsoft.com/office/drawing/2014/main" id="{5AA7086A-07C8-4C9E-BF76-495FCCBE81BE}"/>
              </a:ext>
            </a:extLst>
          </p:cNvPr>
          <p:cNvSpPr txBox="1"/>
          <p:nvPr/>
        </p:nvSpPr>
        <p:spPr>
          <a:xfrm>
            <a:off x="95754" y="5961664"/>
            <a:ext cx="2964274" cy="400110"/>
          </a:xfrm>
          <a:prstGeom prst="rect">
            <a:avLst/>
          </a:prstGeom>
          <a:noFill/>
        </p:spPr>
        <p:txBody>
          <a:bodyPr wrap="square" rtlCol="0">
            <a:spAutoFit/>
          </a:bodyPr>
          <a:lstStyle/>
          <a:p>
            <a:pPr defTabSz="342900">
              <a:defRPr/>
            </a:pPr>
            <a:r>
              <a:rPr kumimoji="1" lang="en-US" altLang="ja-JP" sz="2000" b="1" u="sng" dirty="0">
                <a:solidFill>
                  <a:prstClr val="black"/>
                </a:solidFill>
                <a:latin typeface="HGP教科書体" panose="02020600000000000000" pitchFamily="18" charset="-128"/>
                <a:ea typeface="HGP教科書体" panose="02020600000000000000" pitchFamily="18" charset="-128"/>
              </a:rPr>
              <a:t>B:</a:t>
            </a:r>
            <a:r>
              <a:rPr kumimoji="1" lang="ja-JP" altLang="en-US" sz="2000" b="1" u="sng" dirty="0">
                <a:solidFill>
                  <a:prstClr val="black"/>
                </a:solidFill>
                <a:latin typeface="HGP教科書体" panose="02020600000000000000" pitchFamily="18" charset="-128"/>
                <a:ea typeface="HGP教科書体" panose="02020600000000000000" pitchFamily="18" charset="-128"/>
              </a:rPr>
              <a:t>消臭４点セット</a:t>
            </a:r>
          </a:p>
        </p:txBody>
      </p:sp>
      <p:sp>
        <p:nvSpPr>
          <p:cNvPr id="27" name="テキスト ボックス 26">
            <a:extLst>
              <a:ext uri="{FF2B5EF4-FFF2-40B4-BE49-F238E27FC236}">
                <a16:creationId xmlns:a16="http://schemas.microsoft.com/office/drawing/2014/main" id="{83D13AF1-8221-4F71-B9E6-27E7F16CD3B7}"/>
              </a:ext>
            </a:extLst>
          </p:cNvPr>
          <p:cNvSpPr txBox="1"/>
          <p:nvPr/>
        </p:nvSpPr>
        <p:spPr>
          <a:xfrm>
            <a:off x="1554358" y="6599351"/>
            <a:ext cx="2511150" cy="1146468"/>
          </a:xfrm>
          <a:prstGeom prst="rect">
            <a:avLst/>
          </a:prstGeom>
          <a:noFill/>
        </p:spPr>
        <p:txBody>
          <a:bodyPr wrap="square" rtlCol="0">
            <a:spAutoFit/>
          </a:bodyPr>
          <a:lstStyle/>
          <a:p>
            <a:pPr defTabSz="342900">
              <a:defRPr/>
            </a:pPr>
            <a:r>
              <a:rPr kumimoji="1" lang="ja-JP" altLang="en-US" sz="1600" b="1" dirty="0">
                <a:solidFill>
                  <a:prstClr val="black"/>
                </a:solidFill>
                <a:latin typeface="HGP教科書体" panose="02020600000000000000" pitchFamily="18" charset="-128"/>
                <a:ea typeface="HGP教科書体" panose="02020600000000000000" pitchFamily="18" charset="-128"/>
              </a:rPr>
              <a:t>セット内容</a:t>
            </a:r>
            <a:endParaRPr kumimoji="1" lang="en-US" altLang="ja-JP" sz="1600" b="1"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・消臭スプレー</a:t>
            </a:r>
            <a:r>
              <a:rPr kumimoji="1" lang="en-US" altLang="ja-JP" sz="1050" dirty="0">
                <a:solidFill>
                  <a:prstClr val="black"/>
                </a:solidFill>
                <a:latin typeface="HGP教科書体" panose="02020600000000000000" pitchFamily="18" charset="-128"/>
                <a:ea typeface="HGP教科書体" panose="02020600000000000000" pitchFamily="18" charset="-128"/>
              </a:rPr>
              <a:t>300ml	×</a:t>
            </a:r>
            <a:r>
              <a:rPr kumimoji="1" lang="ja-JP" altLang="en-US" sz="1050" dirty="0">
                <a:solidFill>
                  <a:prstClr val="black"/>
                </a:solidFill>
                <a:latin typeface="HGP教科書体" panose="02020600000000000000" pitchFamily="18" charset="-128"/>
                <a:ea typeface="HGP教科書体" panose="02020600000000000000" pitchFamily="18" charset="-128"/>
              </a:rPr>
              <a:t>１本</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・消臭スプレー</a:t>
            </a:r>
            <a:r>
              <a:rPr kumimoji="1" lang="en-US" altLang="ja-JP" sz="1050" dirty="0">
                <a:solidFill>
                  <a:prstClr val="black"/>
                </a:solidFill>
                <a:latin typeface="HGP教科書体" panose="02020600000000000000" pitchFamily="18" charset="-128"/>
                <a:ea typeface="HGP教科書体" panose="02020600000000000000" pitchFamily="18" charset="-128"/>
              </a:rPr>
              <a:t>30ml		×</a:t>
            </a:r>
            <a:r>
              <a:rPr kumimoji="1" lang="ja-JP" altLang="en-US" sz="1050" dirty="0">
                <a:solidFill>
                  <a:prstClr val="black"/>
                </a:solidFill>
                <a:latin typeface="HGP教科書体" panose="02020600000000000000" pitchFamily="18" charset="-128"/>
                <a:ea typeface="HGP教科書体" panose="02020600000000000000" pitchFamily="18" charset="-128"/>
              </a:rPr>
              <a:t>１本</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・消臭スプレー詰替え用</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１袋</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・消臭ビーズ</a:t>
            </a:r>
            <a:r>
              <a:rPr kumimoji="1" lang="en-US" altLang="ja-JP" sz="1050" dirty="0">
                <a:solidFill>
                  <a:prstClr val="black"/>
                </a:solidFill>
                <a:latin typeface="HGP教科書体" panose="02020600000000000000" pitchFamily="18" charset="-128"/>
                <a:ea typeface="HGP教科書体" panose="02020600000000000000" pitchFamily="18" charset="-128"/>
              </a:rPr>
              <a:t>200ml		×</a:t>
            </a:r>
            <a:r>
              <a:rPr kumimoji="1" lang="ja-JP" altLang="en-US" sz="1050" dirty="0">
                <a:solidFill>
                  <a:prstClr val="black"/>
                </a:solidFill>
                <a:latin typeface="HGP教科書体" panose="02020600000000000000" pitchFamily="18" charset="-128"/>
                <a:ea typeface="HGP教科書体" panose="02020600000000000000" pitchFamily="18" charset="-128"/>
              </a:rPr>
              <a:t>１個</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en-US" altLang="ja-JP" sz="1050" dirty="0">
                <a:solidFill>
                  <a:prstClr val="black"/>
                </a:solidFill>
                <a:latin typeface="HGP教科書体" panose="02020600000000000000" pitchFamily="18" charset="-128"/>
                <a:ea typeface="HGP教科書体" panose="02020600000000000000" pitchFamily="18" charset="-128"/>
              </a:rPr>
              <a:t>※</a:t>
            </a:r>
            <a:r>
              <a:rPr kumimoji="1" lang="ja-JP" altLang="en-US" sz="1050" dirty="0">
                <a:solidFill>
                  <a:prstClr val="black"/>
                </a:solidFill>
                <a:latin typeface="HGP教科書体" panose="02020600000000000000" pitchFamily="18" charset="-128"/>
                <a:ea typeface="HGP教科書体" panose="02020600000000000000" pitchFamily="18" charset="-128"/>
              </a:rPr>
              <a:t>箱代・内のし・包装費・配送業務サービス</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p:txBody>
      </p:sp>
      <p:sp>
        <p:nvSpPr>
          <p:cNvPr id="33" name="テキスト ボックス 32">
            <a:extLst>
              <a:ext uri="{FF2B5EF4-FFF2-40B4-BE49-F238E27FC236}">
                <a16:creationId xmlns:a16="http://schemas.microsoft.com/office/drawing/2014/main" id="{9330F397-F944-4F25-ADA0-280A86745E37}"/>
              </a:ext>
            </a:extLst>
          </p:cNvPr>
          <p:cNvSpPr txBox="1"/>
          <p:nvPr/>
        </p:nvSpPr>
        <p:spPr>
          <a:xfrm>
            <a:off x="286086" y="2676313"/>
            <a:ext cx="2541177" cy="1000274"/>
          </a:xfrm>
          <a:prstGeom prst="rect">
            <a:avLst/>
          </a:prstGeom>
          <a:noFill/>
        </p:spPr>
        <p:txBody>
          <a:bodyPr wrap="square" rtlCol="0">
            <a:spAutoFit/>
          </a:bodyPr>
          <a:lstStyle/>
          <a:p>
            <a:r>
              <a:rPr kumimoji="1" lang="en-US" altLang="ja-JP" sz="4400" b="1" u="sng" dirty="0">
                <a:solidFill>
                  <a:srgbClr val="FF0000"/>
                </a:solidFill>
                <a:latin typeface="HGP教科書体" panose="02020600000000000000" pitchFamily="18" charset="-128"/>
                <a:ea typeface="HGP教科書体" panose="02020600000000000000" pitchFamily="18" charset="-128"/>
              </a:rPr>
              <a:t>3,980</a:t>
            </a:r>
            <a:r>
              <a:rPr kumimoji="1" lang="ja-JP" altLang="en-US" sz="4400" b="1" u="sng" dirty="0">
                <a:solidFill>
                  <a:srgbClr val="FF0000"/>
                </a:solidFill>
                <a:latin typeface="HGP教科書体" panose="02020600000000000000" pitchFamily="18" charset="-128"/>
                <a:ea typeface="HGP教科書体" panose="02020600000000000000" pitchFamily="18" charset="-128"/>
              </a:rPr>
              <a:t>円</a:t>
            </a:r>
            <a:r>
              <a:rPr kumimoji="1" lang="ja-JP" altLang="en-US" sz="1200" b="1" u="sng" dirty="0">
                <a:latin typeface="HGP教科書体" panose="02020600000000000000" pitchFamily="18" charset="-128"/>
                <a:ea typeface="HGP教科書体" panose="02020600000000000000" pitchFamily="18" charset="-128"/>
              </a:rPr>
              <a:t>（税込）</a:t>
            </a:r>
            <a:endParaRPr kumimoji="1" lang="en-US" altLang="ja-JP" sz="1200" b="1" u="sng" dirty="0">
              <a:latin typeface="HGP教科書体" panose="02020600000000000000" pitchFamily="18" charset="-128"/>
              <a:ea typeface="HGP教科書体" panose="02020600000000000000" pitchFamily="18" charset="-128"/>
            </a:endParaRPr>
          </a:p>
          <a:p>
            <a:r>
              <a:rPr kumimoji="1" lang="en-US" altLang="ja-JP" sz="1500" b="1" u="sng" dirty="0">
                <a:latin typeface="HGP教科書体" panose="02020600000000000000" pitchFamily="18" charset="-128"/>
                <a:ea typeface="HGP教科書体" panose="02020600000000000000" pitchFamily="18" charset="-128"/>
              </a:rPr>
              <a:t>+</a:t>
            </a:r>
            <a:r>
              <a:rPr kumimoji="1" lang="ja-JP" altLang="en-US" sz="1500" b="1" u="sng" dirty="0">
                <a:latin typeface="HGP教科書体" panose="02020600000000000000" pitchFamily="18" charset="-128"/>
                <a:ea typeface="HGP教科書体" panose="02020600000000000000" pitchFamily="18" charset="-128"/>
              </a:rPr>
              <a:t>送料別途７７０円</a:t>
            </a:r>
            <a:r>
              <a:rPr kumimoji="1" lang="ja-JP" altLang="en-US" sz="1200" b="1" u="sng" dirty="0">
                <a:latin typeface="HGP教科書体" panose="02020600000000000000" pitchFamily="18" charset="-128"/>
                <a:ea typeface="HGP教科書体" panose="02020600000000000000" pitchFamily="18" charset="-128"/>
              </a:rPr>
              <a:t>（税込）</a:t>
            </a:r>
            <a:endParaRPr kumimoji="1" lang="en-US" altLang="ja-JP" sz="1200" b="1" dirty="0">
              <a:latin typeface="HGP教科書体" panose="02020600000000000000" pitchFamily="18" charset="-128"/>
              <a:ea typeface="HGP教科書体" panose="02020600000000000000" pitchFamily="18" charset="-128"/>
            </a:endParaRPr>
          </a:p>
        </p:txBody>
      </p:sp>
      <p:sp>
        <p:nvSpPr>
          <p:cNvPr id="40" name="テキスト ボックス 39">
            <a:extLst>
              <a:ext uri="{FF2B5EF4-FFF2-40B4-BE49-F238E27FC236}">
                <a16:creationId xmlns:a16="http://schemas.microsoft.com/office/drawing/2014/main" id="{282DE4F2-AEB0-4C2E-87DC-D66CA9478D44}"/>
              </a:ext>
            </a:extLst>
          </p:cNvPr>
          <p:cNvSpPr txBox="1"/>
          <p:nvPr/>
        </p:nvSpPr>
        <p:spPr>
          <a:xfrm>
            <a:off x="1531411" y="6381552"/>
            <a:ext cx="2511150" cy="323165"/>
          </a:xfrm>
          <a:prstGeom prst="rect">
            <a:avLst/>
          </a:prstGeom>
          <a:noFill/>
        </p:spPr>
        <p:txBody>
          <a:bodyPr wrap="square" rtlCol="0">
            <a:spAutoFit/>
          </a:bodyPr>
          <a:lstStyle/>
          <a:p>
            <a:r>
              <a:rPr kumimoji="1" lang="ja-JP" altLang="en-US" sz="1500" b="1" dirty="0">
                <a:latin typeface="HGP教科書体" panose="02020600000000000000" pitchFamily="18" charset="-128"/>
                <a:ea typeface="HGP教科書体" panose="02020600000000000000" pitchFamily="18" charset="-128"/>
              </a:rPr>
              <a:t>実売</a:t>
            </a:r>
            <a:r>
              <a:rPr kumimoji="1" lang="en-US" altLang="ja-JP" sz="1500" b="1" dirty="0">
                <a:latin typeface="HGP教科書体" panose="02020600000000000000" pitchFamily="18" charset="-128"/>
                <a:ea typeface="HGP教科書体" panose="02020600000000000000" pitchFamily="18" charset="-128"/>
              </a:rPr>
              <a:t>5,500</a:t>
            </a:r>
            <a:r>
              <a:rPr kumimoji="1" lang="ja-JP" altLang="en-US" sz="1500" b="1" dirty="0">
                <a:latin typeface="HGP教科書体" panose="02020600000000000000" pitchFamily="18" charset="-128"/>
                <a:ea typeface="HGP教科書体" panose="02020600000000000000" pitchFamily="18" charset="-128"/>
              </a:rPr>
              <a:t>円相当</a:t>
            </a:r>
          </a:p>
        </p:txBody>
      </p:sp>
      <p:sp>
        <p:nvSpPr>
          <p:cNvPr id="46" name="テキスト ボックス 45">
            <a:extLst>
              <a:ext uri="{FF2B5EF4-FFF2-40B4-BE49-F238E27FC236}">
                <a16:creationId xmlns:a16="http://schemas.microsoft.com/office/drawing/2014/main" id="{AC9F8DDA-4821-45CB-B83E-053FDCA63B74}"/>
              </a:ext>
            </a:extLst>
          </p:cNvPr>
          <p:cNvSpPr txBox="1"/>
          <p:nvPr/>
        </p:nvSpPr>
        <p:spPr>
          <a:xfrm>
            <a:off x="3873183" y="7831139"/>
            <a:ext cx="1133264" cy="276999"/>
          </a:xfrm>
          <a:prstGeom prst="rect">
            <a:avLst/>
          </a:prstGeom>
          <a:noFill/>
        </p:spPr>
        <p:txBody>
          <a:bodyPr wrap="square" rtlCol="0">
            <a:spAutoFit/>
          </a:bodyPr>
          <a:lstStyle/>
          <a:p>
            <a:pPr defTabSz="342900">
              <a:defRPr/>
            </a:pPr>
            <a:r>
              <a:rPr kumimoji="1" lang="ja-JP" altLang="en-US" sz="1200" b="1" dirty="0">
                <a:solidFill>
                  <a:schemeClr val="accent2">
                    <a:lumMod val="75000"/>
                  </a:schemeClr>
                </a:solidFill>
                <a:latin typeface="HGP教科書体" panose="02020600000000000000" pitchFamily="18" charset="-128"/>
                <a:ea typeface="HGP教科書体" panose="02020600000000000000" pitchFamily="18" charset="-128"/>
              </a:rPr>
              <a:t>承り期間</a:t>
            </a:r>
          </a:p>
        </p:txBody>
      </p:sp>
      <p:grpSp>
        <p:nvGrpSpPr>
          <p:cNvPr id="72" name="グループ化 71">
            <a:extLst>
              <a:ext uri="{FF2B5EF4-FFF2-40B4-BE49-F238E27FC236}">
                <a16:creationId xmlns:a16="http://schemas.microsoft.com/office/drawing/2014/main" id="{D262529E-446C-4029-B7D9-2472D95B568F}"/>
              </a:ext>
            </a:extLst>
          </p:cNvPr>
          <p:cNvGrpSpPr/>
          <p:nvPr/>
        </p:nvGrpSpPr>
        <p:grpSpPr>
          <a:xfrm>
            <a:off x="4480659" y="8021948"/>
            <a:ext cx="1101218" cy="1032504"/>
            <a:chOff x="-1410312" y="7647958"/>
            <a:chExt cx="1101218" cy="1032504"/>
          </a:xfrm>
        </p:grpSpPr>
        <p:grpSp>
          <p:nvGrpSpPr>
            <p:cNvPr id="71" name="グループ化 70">
              <a:extLst>
                <a:ext uri="{FF2B5EF4-FFF2-40B4-BE49-F238E27FC236}">
                  <a16:creationId xmlns:a16="http://schemas.microsoft.com/office/drawing/2014/main" id="{0DA739C1-1B0C-45E5-88C7-463DEDA8E7AA}"/>
                </a:ext>
              </a:extLst>
            </p:cNvPr>
            <p:cNvGrpSpPr/>
            <p:nvPr/>
          </p:nvGrpSpPr>
          <p:grpSpPr>
            <a:xfrm>
              <a:off x="-1298546" y="7647958"/>
              <a:ext cx="989452" cy="846093"/>
              <a:chOff x="293948" y="7738235"/>
              <a:chExt cx="989452" cy="846093"/>
            </a:xfrm>
          </p:grpSpPr>
          <p:sp>
            <p:nvSpPr>
              <p:cNvPr id="55" name="楕円 54">
                <a:extLst>
                  <a:ext uri="{FF2B5EF4-FFF2-40B4-BE49-F238E27FC236}">
                    <a16:creationId xmlns:a16="http://schemas.microsoft.com/office/drawing/2014/main" id="{542ECA32-9BB0-450E-978A-032C24014239}"/>
                  </a:ext>
                </a:extLst>
              </p:cNvPr>
              <p:cNvSpPr/>
              <p:nvPr/>
            </p:nvSpPr>
            <p:spPr>
              <a:xfrm>
                <a:off x="293948" y="7738235"/>
                <a:ext cx="828044" cy="811805"/>
              </a:xfrm>
              <a:prstGeom prst="ellips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1600" dirty="0">
                  <a:latin typeface="HGP明朝B" panose="02020800000000000000" pitchFamily="18" charset="-128"/>
                  <a:ea typeface="HGP明朝B" panose="02020800000000000000" pitchFamily="18" charset="-128"/>
                </a:endParaRPr>
              </a:p>
            </p:txBody>
          </p:sp>
          <p:sp>
            <p:nvSpPr>
              <p:cNvPr id="57" name="テキスト ボックス 56">
                <a:extLst>
                  <a:ext uri="{FF2B5EF4-FFF2-40B4-BE49-F238E27FC236}">
                    <a16:creationId xmlns:a16="http://schemas.microsoft.com/office/drawing/2014/main" id="{8236C561-FFD3-4BCC-A1E2-C151F29F6091}"/>
                  </a:ext>
                </a:extLst>
              </p:cNvPr>
              <p:cNvSpPr txBox="1"/>
              <p:nvPr/>
            </p:nvSpPr>
            <p:spPr>
              <a:xfrm>
                <a:off x="455356" y="7752443"/>
                <a:ext cx="828044" cy="276999"/>
              </a:xfrm>
              <a:prstGeom prst="rect">
                <a:avLst/>
              </a:prstGeom>
              <a:noFill/>
            </p:spPr>
            <p:txBody>
              <a:bodyPr wrap="square" rtlCol="0">
                <a:spAutoFit/>
              </a:bodyPr>
              <a:lstStyle/>
              <a:p>
                <a:pPr defTabSz="342900">
                  <a:defRPr/>
                </a:pPr>
                <a:r>
                  <a:rPr kumimoji="1" lang="en-US" altLang="ja-JP" sz="1200" b="1" i="1" dirty="0">
                    <a:solidFill>
                      <a:schemeClr val="accent2">
                        <a:lumMod val="75000"/>
                      </a:schemeClr>
                    </a:solidFill>
                    <a:latin typeface="HGP教科書体" panose="02020600000000000000" pitchFamily="18" charset="-128"/>
                    <a:ea typeface="HGP教科書体" panose="02020600000000000000" pitchFamily="18" charset="-128"/>
                  </a:rPr>
                  <a:t>2020</a:t>
                </a:r>
                <a:endParaRPr kumimoji="1" lang="ja-JP" altLang="en-US" sz="1200" b="1" i="1" dirty="0">
                  <a:solidFill>
                    <a:schemeClr val="accent2">
                      <a:lumMod val="75000"/>
                    </a:schemeClr>
                  </a:solidFill>
                  <a:latin typeface="HGP教科書体" panose="02020600000000000000" pitchFamily="18" charset="-128"/>
                  <a:ea typeface="HGP教科書体" panose="02020600000000000000" pitchFamily="18" charset="-128"/>
                </a:endParaRPr>
              </a:p>
            </p:txBody>
          </p:sp>
          <p:sp>
            <p:nvSpPr>
              <p:cNvPr id="66" name="楕円 65">
                <a:extLst>
                  <a:ext uri="{FF2B5EF4-FFF2-40B4-BE49-F238E27FC236}">
                    <a16:creationId xmlns:a16="http://schemas.microsoft.com/office/drawing/2014/main" id="{5E155E1A-D289-42C9-AFE1-F127C092AB49}"/>
                  </a:ext>
                </a:extLst>
              </p:cNvPr>
              <p:cNvSpPr/>
              <p:nvPr/>
            </p:nvSpPr>
            <p:spPr>
              <a:xfrm>
                <a:off x="940284" y="8273041"/>
                <a:ext cx="339929" cy="311287"/>
              </a:xfrm>
              <a:prstGeom prst="ellipse">
                <a:avLst/>
              </a:prstGeom>
              <a:solidFill>
                <a:schemeClr val="accent2">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1600" dirty="0">
                    <a:latin typeface="HGP明朝B" panose="02020800000000000000" pitchFamily="18" charset="-128"/>
                    <a:ea typeface="HGP明朝B" panose="02020800000000000000" pitchFamily="18" charset="-128"/>
                  </a:rPr>
                  <a:t>金</a:t>
                </a:r>
              </a:p>
            </p:txBody>
          </p:sp>
        </p:grpSp>
        <p:sp>
          <p:nvSpPr>
            <p:cNvPr id="59" name="テキスト ボックス 58">
              <a:extLst>
                <a:ext uri="{FF2B5EF4-FFF2-40B4-BE49-F238E27FC236}">
                  <a16:creationId xmlns:a16="http://schemas.microsoft.com/office/drawing/2014/main" id="{5F5E3C51-6F27-46C2-A6A5-6454EC4DE9A7}"/>
                </a:ext>
              </a:extLst>
            </p:cNvPr>
            <p:cNvSpPr txBox="1"/>
            <p:nvPr/>
          </p:nvSpPr>
          <p:spPr>
            <a:xfrm>
              <a:off x="-1410312" y="7849465"/>
              <a:ext cx="950583" cy="830997"/>
            </a:xfrm>
            <a:prstGeom prst="rect">
              <a:avLst/>
            </a:prstGeom>
            <a:noFill/>
          </p:spPr>
          <p:txBody>
            <a:bodyPr wrap="square" rtlCol="0">
              <a:spAutoFit/>
            </a:bodyPr>
            <a:lstStyle/>
            <a:p>
              <a:pPr defTabSz="342900">
                <a:defRPr/>
              </a:pPr>
              <a:r>
                <a:rPr kumimoji="1" lang="en-US" altLang="ja-JP" sz="2400" b="1" i="1" dirty="0">
                  <a:latin typeface="HGP教科書体" panose="02020600000000000000" pitchFamily="18" charset="-128"/>
                  <a:ea typeface="HGP教科書体" panose="02020600000000000000" pitchFamily="18" charset="-128"/>
                </a:rPr>
                <a:t>11/20</a:t>
              </a:r>
            </a:p>
            <a:p>
              <a:pPr defTabSz="342900">
                <a:defRPr/>
              </a:pPr>
              <a:endParaRPr kumimoji="1" lang="ja-JP" altLang="en-US" sz="2400" b="1" i="1" dirty="0">
                <a:latin typeface="HGP教科書体" panose="02020600000000000000" pitchFamily="18" charset="-128"/>
                <a:ea typeface="HGP教科書体" panose="02020600000000000000" pitchFamily="18" charset="-128"/>
              </a:endParaRPr>
            </a:p>
          </p:txBody>
        </p:sp>
      </p:grpSp>
      <p:sp>
        <p:nvSpPr>
          <p:cNvPr id="61" name="二等辺三角形 60">
            <a:extLst>
              <a:ext uri="{FF2B5EF4-FFF2-40B4-BE49-F238E27FC236}">
                <a16:creationId xmlns:a16="http://schemas.microsoft.com/office/drawing/2014/main" id="{151D74C4-23B0-471E-9765-2D0C14723393}"/>
              </a:ext>
            </a:extLst>
          </p:cNvPr>
          <p:cNvSpPr/>
          <p:nvPr/>
        </p:nvSpPr>
        <p:spPr>
          <a:xfrm rot="5400000">
            <a:off x="4143260" y="8377763"/>
            <a:ext cx="330774" cy="151707"/>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3" name="グループ化 72">
            <a:extLst>
              <a:ext uri="{FF2B5EF4-FFF2-40B4-BE49-F238E27FC236}">
                <a16:creationId xmlns:a16="http://schemas.microsoft.com/office/drawing/2014/main" id="{95D8535C-FC51-4216-98A7-261912D513CD}"/>
              </a:ext>
            </a:extLst>
          </p:cNvPr>
          <p:cNvGrpSpPr/>
          <p:nvPr/>
        </p:nvGrpSpPr>
        <p:grpSpPr>
          <a:xfrm>
            <a:off x="3124711" y="8019950"/>
            <a:ext cx="1056432" cy="858355"/>
            <a:chOff x="223782" y="6453559"/>
            <a:chExt cx="1056432" cy="858355"/>
          </a:xfrm>
        </p:grpSpPr>
        <p:sp>
          <p:nvSpPr>
            <p:cNvPr id="48" name="楕円 47">
              <a:extLst>
                <a:ext uri="{FF2B5EF4-FFF2-40B4-BE49-F238E27FC236}">
                  <a16:creationId xmlns:a16="http://schemas.microsoft.com/office/drawing/2014/main" id="{E8DF924C-0635-45E2-BB10-DFF0EEF16498}"/>
                </a:ext>
              </a:extLst>
            </p:cNvPr>
            <p:cNvSpPr/>
            <p:nvPr/>
          </p:nvSpPr>
          <p:spPr>
            <a:xfrm>
              <a:off x="281913" y="6453559"/>
              <a:ext cx="828044" cy="811805"/>
            </a:xfrm>
            <a:prstGeom prst="ellips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1600" dirty="0">
                <a:latin typeface="HGP明朝B" panose="02020800000000000000" pitchFamily="18" charset="-128"/>
                <a:ea typeface="HGP明朝B" panose="02020800000000000000" pitchFamily="18" charset="-128"/>
              </a:endParaRPr>
            </a:p>
          </p:txBody>
        </p:sp>
        <p:sp>
          <p:nvSpPr>
            <p:cNvPr id="49" name="テキスト ボックス 48">
              <a:extLst>
                <a:ext uri="{FF2B5EF4-FFF2-40B4-BE49-F238E27FC236}">
                  <a16:creationId xmlns:a16="http://schemas.microsoft.com/office/drawing/2014/main" id="{AD0FE333-F6B5-4BAC-8864-C2E34AB1FF24}"/>
                </a:ext>
              </a:extLst>
            </p:cNvPr>
            <p:cNvSpPr txBox="1"/>
            <p:nvPr/>
          </p:nvSpPr>
          <p:spPr>
            <a:xfrm>
              <a:off x="452170" y="6477560"/>
              <a:ext cx="828044" cy="276999"/>
            </a:xfrm>
            <a:prstGeom prst="rect">
              <a:avLst/>
            </a:prstGeom>
            <a:noFill/>
          </p:spPr>
          <p:txBody>
            <a:bodyPr wrap="square" rtlCol="0">
              <a:spAutoFit/>
            </a:bodyPr>
            <a:lstStyle/>
            <a:p>
              <a:pPr defTabSz="342900">
                <a:defRPr/>
              </a:pPr>
              <a:r>
                <a:rPr kumimoji="1" lang="en-US" altLang="ja-JP" sz="1200" b="1" i="1" dirty="0">
                  <a:solidFill>
                    <a:schemeClr val="accent2">
                      <a:lumMod val="75000"/>
                    </a:schemeClr>
                  </a:solidFill>
                  <a:latin typeface="HGP教科書体" panose="02020600000000000000" pitchFamily="18" charset="-128"/>
                  <a:ea typeface="HGP教科書体" panose="02020600000000000000" pitchFamily="18" charset="-128"/>
                </a:rPr>
                <a:t>2020</a:t>
              </a:r>
              <a:endParaRPr kumimoji="1" lang="ja-JP" altLang="en-US" sz="1200" b="1" i="1" dirty="0">
                <a:solidFill>
                  <a:schemeClr val="accent2">
                    <a:lumMod val="75000"/>
                  </a:schemeClr>
                </a:solidFill>
                <a:latin typeface="HGP教科書体" panose="02020600000000000000" pitchFamily="18" charset="-128"/>
                <a:ea typeface="HGP教科書体" panose="02020600000000000000" pitchFamily="18" charset="-128"/>
              </a:endParaRPr>
            </a:p>
          </p:txBody>
        </p:sp>
        <p:sp>
          <p:nvSpPr>
            <p:cNvPr id="53" name="テキスト ボックス 52">
              <a:extLst>
                <a:ext uri="{FF2B5EF4-FFF2-40B4-BE49-F238E27FC236}">
                  <a16:creationId xmlns:a16="http://schemas.microsoft.com/office/drawing/2014/main" id="{6C84A5DF-D83B-4EEA-9654-E6CD594B5EF0}"/>
                </a:ext>
              </a:extLst>
            </p:cNvPr>
            <p:cNvSpPr txBox="1"/>
            <p:nvPr/>
          </p:nvSpPr>
          <p:spPr>
            <a:xfrm>
              <a:off x="223782" y="6669800"/>
              <a:ext cx="938637" cy="461665"/>
            </a:xfrm>
            <a:prstGeom prst="rect">
              <a:avLst/>
            </a:prstGeom>
            <a:noFill/>
          </p:spPr>
          <p:txBody>
            <a:bodyPr wrap="square" rtlCol="0">
              <a:spAutoFit/>
            </a:bodyPr>
            <a:lstStyle/>
            <a:p>
              <a:pPr defTabSz="342900">
                <a:defRPr/>
              </a:pPr>
              <a:r>
                <a:rPr kumimoji="1" lang="en-US" altLang="ja-JP" sz="2400" b="1" i="1" dirty="0">
                  <a:latin typeface="HGP教科書体" panose="02020600000000000000" pitchFamily="18" charset="-128"/>
                  <a:ea typeface="HGP教科書体" panose="02020600000000000000" pitchFamily="18" charset="-128"/>
                </a:rPr>
                <a:t>10/26</a:t>
              </a:r>
              <a:endParaRPr kumimoji="1" lang="ja-JP" altLang="en-US" sz="2400" b="1" i="1" dirty="0">
                <a:latin typeface="HGP教科書体" panose="02020600000000000000" pitchFamily="18" charset="-128"/>
                <a:ea typeface="HGP教科書体" panose="02020600000000000000" pitchFamily="18" charset="-128"/>
              </a:endParaRPr>
            </a:p>
          </p:txBody>
        </p:sp>
        <p:sp>
          <p:nvSpPr>
            <p:cNvPr id="62" name="楕円 61">
              <a:extLst>
                <a:ext uri="{FF2B5EF4-FFF2-40B4-BE49-F238E27FC236}">
                  <a16:creationId xmlns:a16="http://schemas.microsoft.com/office/drawing/2014/main" id="{D634564A-FCD0-4B2B-9608-5E0D8E38F717}"/>
                </a:ext>
              </a:extLst>
            </p:cNvPr>
            <p:cNvSpPr/>
            <p:nvPr/>
          </p:nvSpPr>
          <p:spPr>
            <a:xfrm flipH="1">
              <a:off x="871654" y="7022270"/>
              <a:ext cx="305317" cy="289644"/>
            </a:xfrm>
            <a:prstGeom prst="ellipse">
              <a:avLst/>
            </a:prstGeom>
            <a:solidFill>
              <a:schemeClr val="accent2">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1600" dirty="0">
                  <a:latin typeface="HGP明朝B" panose="02020800000000000000" pitchFamily="18" charset="-128"/>
                  <a:ea typeface="HGP明朝B" panose="02020800000000000000" pitchFamily="18" charset="-128"/>
                </a:rPr>
                <a:t>月</a:t>
              </a:r>
            </a:p>
          </p:txBody>
        </p:sp>
      </p:grpSp>
      <p:sp>
        <p:nvSpPr>
          <p:cNvPr id="68" name="正方形/長方形 67">
            <a:extLst>
              <a:ext uri="{FF2B5EF4-FFF2-40B4-BE49-F238E27FC236}">
                <a16:creationId xmlns:a16="http://schemas.microsoft.com/office/drawing/2014/main" id="{A2F29496-2D1D-4049-865E-ABE5A5553482}"/>
              </a:ext>
            </a:extLst>
          </p:cNvPr>
          <p:cNvSpPr/>
          <p:nvPr/>
        </p:nvSpPr>
        <p:spPr>
          <a:xfrm>
            <a:off x="-3670300" y="3289300"/>
            <a:ext cx="3513839" cy="5660301"/>
          </a:xfrm>
          <a:prstGeom prst="rect">
            <a:avLst/>
          </a:prstGeom>
          <a:solidFill>
            <a:schemeClr val="accent2">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ja-JP" altLang="en-US" sz="1400" dirty="0">
                <a:solidFill>
                  <a:schemeClr val="tx1"/>
                </a:solidFill>
                <a:latin typeface="HGP教科書体" panose="02020600000000000000" pitchFamily="18" charset="-128"/>
                <a:ea typeface="HGP教科書体" panose="02020600000000000000" pitchFamily="18" charset="-128"/>
              </a:rPr>
              <a:t>■イメージ</a:t>
            </a:r>
            <a:endParaRPr kumimoji="1" lang="en-US" altLang="ja-JP" sz="1400" dirty="0">
              <a:solidFill>
                <a:schemeClr val="tx1"/>
              </a:solidFill>
              <a:latin typeface="HGP教科書体" panose="02020600000000000000" pitchFamily="18" charset="-128"/>
              <a:ea typeface="HGP教科書体" panose="02020600000000000000" pitchFamily="18" charset="-128"/>
            </a:endParaRPr>
          </a:p>
          <a:p>
            <a:r>
              <a:rPr kumimoji="1" lang="ja-JP" altLang="en-US" sz="1400" dirty="0">
                <a:solidFill>
                  <a:schemeClr val="tx1"/>
                </a:solidFill>
                <a:latin typeface="HGP教科書体" panose="02020600000000000000" pitchFamily="18" charset="-128"/>
                <a:ea typeface="HGP教科書体" panose="02020600000000000000" pitchFamily="18" charset="-128"/>
              </a:rPr>
              <a:t>・タイトルは縦の方が、お手紙の用になって閉まるかなと思っておりますが配置やレイアウトはお任せ致します。</a:t>
            </a:r>
            <a:endParaRPr kumimoji="1" lang="en-US" altLang="ja-JP" sz="1400" dirty="0">
              <a:solidFill>
                <a:schemeClr val="tx1"/>
              </a:solidFill>
              <a:latin typeface="HGP教科書体" panose="02020600000000000000" pitchFamily="18" charset="-128"/>
              <a:ea typeface="HGP教科書体" panose="02020600000000000000" pitchFamily="18" charset="-128"/>
            </a:endParaRPr>
          </a:p>
          <a:p>
            <a:r>
              <a:rPr kumimoji="1" lang="ja-JP" altLang="en-US" sz="1400" dirty="0">
                <a:solidFill>
                  <a:schemeClr val="tx1"/>
                </a:solidFill>
                <a:latin typeface="HGP教科書体" panose="02020600000000000000" pitchFamily="18" charset="-128"/>
                <a:ea typeface="HGP教科書体" panose="02020600000000000000" pitchFamily="18" charset="-128"/>
              </a:rPr>
              <a:t>・お歳暮とウイルススプレーのイメージが全体の主役としてイメージ。</a:t>
            </a:r>
            <a:endParaRPr kumimoji="1" lang="en-US" altLang="ja-JP" sz="1400" dirty="0">
              <a:solidFill>
                <a:schemeClr val="tx1"/>
              </a:solidFill>
              <a:latin typeface="HGP教科書体" panose="02020600000000000000" pitchFamily="18" charset="-128"/>
              <a:ea typeface="HGP教科書体" panose="02020600000000000000" pitchFamily="18" charset="-128"/>
            </a:endParaRPr>
          </a:p>
          <a:p>
            <a:r>
              <a:rPr kumimoji="1" lang="ja-JP" altLang="en-US" sz="1400" dirty="0">
                <a:solidFill>
                  <a:schemeClr val="tx1"/>
                </a:solidFill>
                <a:latin typeface="HGP教科書体" panose="02020600000000000000" pitchFamily="18" charset="-128"/>
                <a:ea typeface="HGP教科書体" panose="02020600000000000000" pitchFamily="18" charset="-128"/>
              </a:rPr>
              <a:t>・</a:t>
            </a:r>
            <a:r>
              <a:rPr kumimoji="1" lang="en-US" altLang="ja-JP" sz="1400" dirty="0">
                <a:solidFill>
                  <a:schemeClr val="tx1"/>
                </a:solidFill>
                <a:latin typeface="HGP教科書体" panose="02020600000000000000" pitchFamily="18" charset="-128"/>
                <a:ea typeface="HGP教科書体" panose="02020600000000000000" pitchFamily="18" charset="-128"/>
              </a:rPr>
              <a:t>B</a:t>
            </a:r>
            <a:r>
              <a:rPr kumimoji="1" lang="ja-JP" altLang="en-US" sz="1400" dirty="0">
                <a:solidFill>
                  <a:schemeClr val="tx1"/>
                </a:solidFill>
                <a:latin typeface="HGP教科書体" panose="02020600000000000000" pitchFamily="18" charset="-128"/>
                <a:ea typeface="HGP教科書体" panose="02020600000000000000" pitchFamily="18" charset="-128"/>
              </a:rPr>
              <a:t>セット（消臭）は価格を揃えたのでおまけなイメージ</a:t>
            </a:r>
            <a:endParaRPr kumimoji="1" lang="en-US" altLang="ja-JP" sz="1400" dirty="0">
              <a:solidFill>
                <a:schemeClr val="tx1"/>
              </a:solidFill>
              <a:latin typeface="HGP教科書体" panose="02020600000000000000" pitchFamily="18" charset="-128"/>
              <a:ea typeface="HGP教科書体" panose="02020600000000000000" pitchFamily="18" charset="-128"/>
            </a:endParaRPr>
          </a:p>
          <a:p>
            <a:r>
              <a:rPr kumimoji="1" lang="ja-JP" altLang="en-US" sz="1400" dirty="0">
                <a:solidFill>
                  <a:schemeClr val="tx1"/>
                </a:solidFill>
                <a:latin typeface="HGP教科書体" panose="02020600000000000000" pitchFamily="18" charset="-128"/>
                <a:ea typeface="HGP教科書体" panose="02020600000000000000" pitchFamily="18" charset="-128"/>
              </a:rPr>
              <a:t>・内のしと外包装氏は共通なので情報として掲載</a:t>
            </a:r>
            <a:endParaRPr kumimoji="1" lang="en-US" altLang="ja-JP" sz="1400" dirty="0">
              <a:solidFill>
                <a:schemeClr val="tx1"/>
              </a:solidFill>
              <a:latin typeface="HGP教科書体" panose="02020600000000000000" pitchFamily="18" charset="-128"/>
              <a:ea typeface="HGP教科書体" panose="02020600000000000000" pitchFamily="18" charset="-128"/>
            </a:endParaRPr>
          </a:p>
          <a:p>
            <a:r>
              <a:rPr kumimoji="1" lang="ja-JP" altLang="en-US" sz="1400" dirty="0">
                <a:solidFill>
                  <a:schemeClr val="tx1"/>
                </a:solidFill>
                <a:latin typeface="HGP教科書体" panose="02020600000000000000" pitchFamily="18" charset="-128"/>
                <a:ea typeface="HGP教科書体" panose="02020600000000000000" pitchFamily="18" charset="-128"/>
              </a:rPr>
              <a:t>・募集期間仮で〇で釣りましたが、高級感が欲しいのでデザインをお任せします。</a:t>
            </a:r>
            <a:endParaRPr kumimoji="1" lang="en-US" altLang="ja-JP" sz="1000" dirty="0">
              <a:solidFill>
                <a:schemeClr val="tx1"/>
              </a:solidFill>
              <a:latin typeface="HGP教科書体" panose="02020600000000000000" pitchFamily="18" charset="-128"/>
              <a:ea typeface="HGP教科書体" panose="02020600000000000000" pitchFamily="18" charset="-128"/>
            </a:endParaRPr>
          </a:p>
        </p:txBody>
      </p:sp>
      <p:grpSp>
        <p:nvGrpSpPr>
          <p:cNvPr id="76" name="グループ化 75">
            <a:extLst>
              <a:ext uri="{FF2B5EF4-FFF2-40B4-BE49-F238E27FC236}">
                <a16:creationId xmlns:a16="http://schemas.microsoft.com/office/drawing/2014/main" id="{F1AA4A11-651F-4A81-8EFB-F79B5228A1C2}"/>
              </a:ext>
            </a:extLst>
          </p:cNvPr>
          <p:cNvGrpSpPr/>
          <p:nvPr/>
        </p:nvGrpSpPr>
        <p:grpSpPr>
          <a:xfrm>
            <a:off x="1731397" y="7964840"/>
            <a:ext cx="1334038" cy="799227"/>
            <a:chOff x="1509175" y="7895409"/>
            <a:chExt cx="1334038" cy="799227"/>
          </a:xfrm>
        </p:grpSpPr>
        <p:pic>
          <p:nvPicPr>
            <p:cNvPr id="44" name="図 43">
              <a:extLst>
                <a:ext uri="{FF2B5EF4-FFF2-40B4-BE49-F238E27FC236}">
                  <a16:creationId xmlns:a16="http://schemas.microsoft.com/office/drawing/2014/main" id="{63866177-A4AF-4510-88DB-4C9A8923BDB0}"/>
                </a:ext>
              </a:extLst>
            </p:cNvPr>
            <p:cNvPicPr>
              <a:picLocks noChangeAspect="1"/>
            </p:cNvPicPr>
            <p:nvPr/>
          </p:nvPicPr>
          <p:blipFill rotWithShape="1">
            <a:blip r:embed="rId10"/>
            <a:srcRect l="4662" t="5248" r="4594" b="4972"/>
            <a:stretch/>
          </p:blipFill>
          <p:spPr>
            <a:xfrm>
              <a:off x="1509175" y="7895409"/>
              <a:ext cx="1334038" cy="762309"/>
            </a:xfrm>
            <a:prstGeom prst="rect">
              <a:avLst/>
            </a:prstGeom>
          </p:spPr>
        </p:pic>
        <p:sp>
          <p:nvSpPr>
            <p:cNvPr id="74" name="テキスト ボックス 73">
              <a:extLst>
                <a:ext uri="{FF2B5EF4-FFF2-40B4-BE49-F238E27FC236}">
                  <a16:creationId xmlns:a16="http://schemas.microsoft.com/office/drawing/2014/main" id="{E87663EA-2B63-45C6-958F-CE29EA439F0B}"/>
                </a:ext>
              </a:extLst>
            </p:cNvPr>
            <p:cNvSpPr txBox="1"/>
            <p:nvPr/>
          </p:nvSpPr>
          <p:spPr>
            <a:xfrm flipH="1">
              <a:off x="1533956" y="8448415"/>
              <a:ext cx="1284475" cy="246221"/>
            </a:xfrm>
            <a:prstGeom prst="rect">
              <a:avLst/>
            </a:prstGeom>
            <a:noFill/>
          </p:spPr>
          <p:txBody>
            <a:bodyPr wrap="square" rtlCol="0">
              <a:spAutoFit/>
            </a:bodyPr>
            <a:lstStyle/>
            <a:p>
              <a:pPr defTabSz="342900">
                <a:defRPr/>
              </a:pPr>
              <a:r>
                <a:rPr kumimoji="1" lang="ja-JP" altLang="en-US" sz="1000" dirty="0">
                  <a:solidFill>
                    <a:prstClr val="black"/>
                  </a:solidFill>
                  <a:latin typeface="Calibri" panose="020F0502020204030204"/>
                  <a:ea typeface="游ゴシック" panose="020B0400000000000000" pitchFamily="50" charset="-128"/>
                </a:rPr>
                <a:t>外包装氏</a:t>
              </a:r>
            </a:p>
          </p:txBody>
        </p:sp>
      </p:grpSp>
      <p:pic>
        <p:nvPicPr>
          <p:cNvPr id="82" name="図 81">
            <a:extLst>
              <a:ext uri="{FF2B5EF4-FFF2-40B4-BE49-F238E27FC236}">
                <a16:creationId xmlns:a16="http://schemas.microsoft.com/office/drawing/2014/main" id="{CB6FE898-6C7C-4395-B7E3-09DAFDD04262}"/>
              </a:ext>
            </a:extLst>
          </p:cNvPr>
          <p:cNvPicPr>
            <a:picLocks noChangeAspect="1"/>
          </p:cNvPicPr>
          <p:nvPr/>
        </p:nvPicPr>
        <p:blipFill>
          <a:blip r:embed="rId11"/>
          <a:stretch>
            <a:fillRect/>
          </a:stretch>
        </p:blipFill>
        <p:spPr>
          <a:xfrm>
            <a:off x="378888" y="332197"/>
            <a:ext cx="894632" cy="859389"/>
          </a:xfrm>
          <a:prstGeom prst="rect">
            <a:avLst/>
          </a:prstGeom>
        </p:spPr>
      </p:pic>
      <p:sp>
        <p:nvSpPr>
          <p:cNvPr id="83" name="テキスト ボックス 82">
            <a:extLst>
              <a:ext uri="{FF2B5EF4-FFF2-40B4-BE49-F238E27FC236}">
                <a16:creationId xmlns:a16="http://schemas.microsoft.com/office/drawing/2014/main" id="{1E5F2ED9-D7BC-47A3-A38A-0F54F6A77241}"/>
              </a:ext>
            </a:extLst>
          </p:cNvPr>
          <p:cNvSpPr txBox="1"/>
          <p:nvPr/>
        </p:nvSpPr>
        <p:spPr>
          <a:xfrm>
            <a:off x="119547" y="7733291"/>
            <a:ext cx="3215936" cy="276999"/>
          </a:xfrm>
          <a:prstGeom prst="rect">
            <a:avLst/>
          </a:prstGeom>
          <a:noFill/>
        </p:spPr>
        <p:txBody>
          <a:bodyPr wrap="square" rtlCol="0">
            <a:spAutoFit/>
          </a:bodyPr>
          <a:lstStyle/>
          <a:p>
            <a:pPr defTabSz="342900">
              <a:defRPr/>
            </a:pPr>
            <a:r>
              <a:rPr kumimoji="1" lang="ja-JP" altLang="en-US" sz="1200" dirty="0">
                <a:solidFill>
                  <a:prstClr val="black"/>
                </a:solidFill>
                <a:latin typeface="Calibri" panose="020F0502020204030204"/>
                <a:ea typeface="游ゴシック" panose="020B0400000000000000" pitchFamily="50" charset="-128"/>
              </a:rPr>
              <a:t>上記の</a:t>
            </a:r>
            <a:r>
              <a:rPr kumimoji="1" lang="en-US" altLang="ja-JP" sz="1200" dirty="0">
                <a:solidFill>
                  <a:prstClr val="black"/>
                </a:solidFill>
                <a:latin typeface="Calibri" panose="020F0502020204030204"/>
                <a:ea typeface="游ゴシック" panose="020B0400000000000000" pitchFamily="50" charset="-128"/>
              </a:rPr>
              <a:t>A</a:t>
            </a:r>
            <a:r>
              <a:rPr kumimoji="1" lang="ja-JP" altLang="en-US" sz="1200" dirty="0">
                <a:solidFill>
                  <a:prstClr val="black"/>
                </a:solidFill>
                <a:latin typeface="Calibri" panose="020F0502020204030204"/>
                <a:ea typeface="游ゴシック" panose="020B0400000000000000" pitchFamily="50" charset="-128"/>
              </a:rPr>
              <a:t>セット・</a:t>
            </a:r>
            <a:r>
              <a:rPr kumimoji="1" lang="en-US" altLang="ja-JP" sz="1200" dirty="0">
                <a:solidFill>
                  <a:prstClr val="black"/>
                </a:solidFill>
                <a:latin typeface="Calibri" panose="020F0502020204030204"/>
                <a:ea typeface="游ゴシック" panose="020B0400000000000000" pitchFamily="50" charset="-128"/>
              </a:rPr>
              <a:t>B</a:t>
            </a:r>
            <a:r>
              <a:rPr kumimoji="1" lang="ja-JP" altLang="en-US" sz="1200" dirty="0">
                <a:solidFill>
                  <a:prstClr val="black"/>
                </a:solidFill>
                <a:latin typeface="Calibri" panose="020F0502020204030204"/>
                <a:ea typeface="游ゴシック" panose="020B0400000000000000" pitchFamily="50" charset="-128"/>
              </a:rPr>
              <a:t>セットからご選択下さい。</a:t>
            </a:r>
          </a:p>
        </p:txBody>
      </p:sp>
      <p:sp>
        <p:nvSpPr>
          <p:cNvPr id="85" name="テキスト ボックス 84">
            <a:extLst>
              <a:ext uri="{FF2B5EF4-FFF2-40B4-BE49-F238E27FC236}">
                <a16:creationId xmlns:a16="http://schemas.microsoft.com/office/drawing/2014/main" id="{3D266FCC-E78A-4401-A14A-4D1106871D4B}"/>
              </a:ext>
            </a:extLst>
          </p:cNvPr>
          <p:cNvSpPr txBox="1"/>
          <p:nvPr/>
        </p:nvSpPr>
        <p:spPr>
          <a:xfrm>
            <a:off x="38914" y="2431109"/>
            <a:ext cx="2923690" cy="338554"/>
          </a:xfrm>
          <a:prstGeom prst="rect">
            <a:avLst/>
          </a:prstGeom>
          <a:noFill/>
        </p:spPr>
        <p:txBody>
          <a:bodyPr wrap="square" rtlCol="0">
            <a:spAutoFit/>
          </a:bodyPr>
          <a:lstStyle/>
          <a:p>
            <a:pPr algn="ctr" defTabSz="342900">
              <a:defRPr/>
            </a:pPr>
            <a:r>
              <a:rPr kumimoji="1" lang="en-US" altLang="ja-JP" sz="1600" dirty="0">
                <a:solidFill>
                  <a:prstClr val="black"/>
                </a:solidFill>
                <a:latin typeface="Calibri" panose="020F0502020204030204"/>
                <a:ea typeface="游ゴシック" panose="020B0400000000000000" pitchFamily="50" charset="-128"/>
              </a:rPr>
              <a:t>A</a:t>
            </a:r>
            <a:r>
              <a:rPr kumimoji="1" lang="ja-JP" altLang="en-US" sz="1600" dirty="0">
                <a:solidFill>
                  <a:prstClr val="black"/>
                </a:solidFill>
                <a:latin typeface="Calibri" panose="020F0502020204030204"/>
                <a:ea typeface="游ゴシック" panose="020B0400000000000000" pitchFamily="50" charset="-128"/>
              </a:rPr>
              <a:t>セット・</a:t>
            </a:r>
            <a:r>
              <a:rPr kumimoji="1" lang="en-US" altLang="ja-JP" sz="1600" dirty="0">
                <a:solidFill>
                  <a:prstClr val="black"/>
                </a:solidFill>
                <a:latin typeface="Calibri" panose="020F0502020204030204"/>
                <a:ea typeface="游ゴシック" panose="020B0400000000000000" pitchFamily="50" charset="-128"/>
              </a:rPr>
              <a:t>B</a:t>
            </a:r>
            <a:r>
              <a:rPr kumimoji="1" lang="ja-JP" altLang="en-US" sz="1600" dirty="0">
                <a:solidFill>
                  <a:prstClr val="black"/>
                </a:solidFill>
                <a:latin typeface="Calibri" panose="020F0502020204030204"/>
                <a:ea typeface="游ゴシック" panose="020B0400000000000000" pitchFamily="50" charset="-128"/>
              </a:rPr>
              <a:t>セット共に</a:t>
            </a:r>
            <a:endParaRPr kumimoji="1" lang="ja-JP" altLang="en-US" sz="1600" dirty="0">
              <a:latin typeface="Calibri" panose="020F0502020204030204"/>
              <a:ea typeface="游ゴシック" panose="020B0400000000000000" pitchFamily="50" charset="-128"/>
            </a:endParaRPr>
          </a:p>
        </p:txBody>
      </p:sp>
    </p:spTree>
    <p:extLst>
      <p:ext uri="{BB962C8B-B14F-4D97-AF65-F5344CB8AC3E}">
        <p14:creationId xmlns:p14="http://schemas.microsoft.com/office/powerpoint/2010/main" val="3790131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2873BF-A96A-4A6B-BC2A-F8AFC58B7A8B}"/>
              </a:ext>
            </a:extLst>
          </p:cNvPr>
          <p:cNvSpPr>
            <a:spLocks noGrp="1"/>
          </p:cNvSpPr>
          <p:nvPr>
            <p:ph type="title"/>
          </p:nvPr>
        </p:nvSpPr>
        <p:spPr>
          <a:xfrm>
            <a:off x="0" y="575736"/>
            <a:ext cx="7010400" cy="2497664"/>
          </a:xfrm>
        </p:spPr>
        <p:txBody>
          <a:bodyPr/>
          <a:lstStyle/>
          <a:p>
            <a:pPr algn="ctr"/>
            <a:r>
              <a:rPr kumimoji="1" lang="ja-JP" altLang="en-US" dirty="0"/>
              <a:t>裏面</a:t>
            </a:r>
            <a:br>
              <a:rPr kumimoji="1" lang="en-US" altLang="ja-JP" dirty="0"/>
            </a:br>
            <a:r>
              <a:rPr kumimoji="1" lang="en-US" altLang="ja-JP" dirty="0"/>
              <a:t>※</a:t>
            </a:r>
            <a:r>
              <a:rPr kumimoji="1" lang="ja-JP" altLang="en-US" dirty="0"/>
              <a:t>エクセルにて注文書案を添付します。</a:t>
            </a:r>
          </a:p>
        </p:txBody>
      </p:sp>
    </p:spTree>
    <p:extLst>
      <p:ext uri="{BB962C8B-B14F-4D97-AF65-F5344CB8AC3E}">
        <p14:creationId xmlns:p14="http://schemas.microsoft.com/office/powerpoint/2010/main" val="3257621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D1783F59-EBE3-4DBB-91F4-9752291BA607}"/>
              </a:ext>
            </a:extLst>
          </p:cNvPr>
          <p:cNvPicPr>
            <a:picLocks noChangeAspect="1"/>
          </p:cNvPicPr>
          <p:nvPr/>
        </p:nvPicPr>
        <p:blipFill rotWithShape="1">
          <a:blip r:embed="rId2"/>
          <a:srcRect r="1368"/>
          <a:stretch/>
        </p:blipFill>
        <p:spPr>
          <a:xfrm>
            <a:off x="1" y="740148"/>
            <a:ext cx="6864814" cy="1602063"/>
          </a:xfrm>
          <a:prstGeom prst="rect">
            <a:avLst/>
          </a:prstGeom>
        </p:spPr>
      </p:pic>
      <p:sp>
        <p:nvSpPr>
          <p:cNvPr id="4" name="テキスト ボックス 3">
            <a:extLst>
              <a:ext uri="{FF2B5EF4-FFF2-40B4-BE49-F238E27FC236}">
                <a16:creationId xmlns:a16="http://schemas.microsoft.com/office/drawing/2014/main" id="{6E39CA21-A422-4DA0-BDE9-3A1A71904386}"/>
              </a:ext>
            </a:extLst>
          </p:cNvPr>
          <p:cNvSpPr txBox="1"/>
          <p:nvPr/>
        </p:nvSpPr>
        <p:spPr>
          <a:xfrm>
            <a:off x="379018" y="3369384"/>
            <a:ext cx="6169206" cy="1146468"/>
          </a:xfrm>
          <a:prstGeom prst="rect">
            <a:avLst/>
          </a:prstGeom>
          <a:noFill/>
        </p:spPr>
        <p:txBody>
          <a:bodyPr wrap="square" rtlCol="0">
            <a:spAutoFit/>
          </a:bodyPr>
          <a:lstStyle/>
          <a:p>
            <a:pPr defTabSz="342900">
              <a:defRPr/>
            </a:pPr>
            <a:r>
              <a:rPr kumimoji="1" lang="ja-JP" altLang="en-US" sz="1600" b="1" dirty="0">
                <a:solidFill>
                  <a:prstClr val="black"/>
                </a:solidFill>
                <a:latin typeface="HGP教科書体" panose="02020600000000000000" pitchFamily="18" charset="-128"/>
                <a:ea typeface="HGP教科書体" panose="02020600000000000000" pitchFamily="18" charset="-128"/>
              </a:rPr>
              <a:t>①消臭４点セット・実売</a:t>
            </a:r>
            <a:r>
              <a:rPr kumimoji="1" lang="en-US" altLang="ja-JP" sz="1600" b="1" dirty="0">
                <a:solidFill>
                  <a:prstClr val="black"/>
                </a:solidFill>
                <a:latin typeface="HGP教科書体" panose="02020600000000000000" pitchFamily="18" charset="-128"/>
                <a:ea typeface="HGP教科書体" panose="02020600000000000000" pitchFamily="18" charset="-128"/>
              </a:rPr>
              <a:t>6,500</a:t>
            </a:r>
            <a:r>
              <a:rPr kumimoji="1" lang="ja-JP" altLang="en-US" sz="1600" b="1" dirty="0">
                <a:solidFill>
                  <a:prstClr val="black"/>
                </a:solidFill>
                <a:latin typeface="HGP教科書体" panose="02020600000000000000" pitchFamily="18" charset="-128"/>
                <a:ea typeface="HGP教科書体" panose="02020600000000000000" pitchFamily="18" charset="-128"/>
              </a:rPr>
              <a:t>円相当　</a:t>
            </a:r>
          </a:p>
          <a:p>
            <a:pPr defTabSz="342900">
              <a:defRPr/>
            </a:pPr>
            <a:endParaRPr kumimoji="1" lang="en-US" altLang="ja-JP" sz="100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①消臭スプレー詰替え用１袋</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1,320</a:t>
            </a:r>
            <a:r>
              <a:rPr kumimoji="1" lang="ja-JP" altLang="en-US" sz="1050" dirty="0">
                <a:solidFill>
                  <a:prstClr val="black"/>
                </a:solidFill>
                <a:latin typeface="HGP教科書体" panose="02020600000000000000" pitchFamily="18" charset="-128"/>
                <a:ea typeface="HGP教科書体" panose="02020600000000000000" pitchFamily="18" charset="-128"/>
              </a:rPr>
              <a:t>（税込み）</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⑤梱包、包装、配送</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1,000</a:t>
            </a:r>
            <a:r>
              <a:rPr kumimoji="1" lang="ja-JP" altLang="en-US" sz="1050" dirty="0">
                <a:solidFill>
                  <a:prstClr val="black"/>
                </a:solidFill>
                <a:latin typeface="HGP教科書体" panose="02020600000000000000" pitchFamily="18" charset="-128"/>
                <a:ea typeface="HGP教科書体" panose="02020600000000000000" pitchFamily="18" charset="-128"/>
              </a:rPr>
              <a:t>（税込み）</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②消臭スプレー１本</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1,650</a:t>
            </a:r>
            <a:r>
              <a:rPr kumimoji="1" lang="ja-JP" altLang="en-US" sz="1050" dirty="0">
                <a:solidFill>
                  <a:prstClr val="black"/>
                </a:solidFill>
                <a:latin typeface="HGP教科書体" panose="02020600000000000000" pitchFamily="18" charset="-128"/>
                <a:ea typeface="HGP教科書体" panose="02020600000000000000" pitchFamily="18" charset="-128"/>
              </a:rPr>
              <a:t>（税込み）　　      ⑥消臭スプレー説明資料</a:t>
            </a:r>
            <a:r>
              <a:rPr kumimoji="1" lang="en-US" altLang="ja-JP" sz="1050" dirty="0">
                <a:solidFill>
                  <a:prstClr val="black"/>
                </a:solidFill>
                <a:latin typeface="HGP教科書体" panose="02020600000000000000" pitchFamily="18" charset="-128"/>
                <a:ea typeface="HGP教科書体" panose="02020600000000000000" pitchFamily="18" charset="-128"/>
              </a:rPr>
              <a:t>		1</a:t>
            </a:r>
            <a:r>
              <a:rPr kumimoji="1" lang="ja-JP" altLang="en-US" sz="1050" dirty="0">
                <a:solidFill>
                  <a:prstClr val="black"/>
                </a:solidFill>
                <a:latin typeface="HGP教科書体" panose="02020600000000000000" pitchFamily="18" charset="-128"/>
                <a:ea typeface="HGP教科書体" panose="02020600000000000000" pitchFamily="18" charset="-128"/>
              </a:rPr>
              <a:t>部　　　</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③消臭ビーズ</a:t>
            </a:r>
            <a:r>
              <a:rPr kumimoji="1" lang="en-US" altLang="ja-JP" sz="1050" dirty="0">
                <a:solidFill>
                  <a:prstClr val="black"/>
                </a:solidFill>
                <a:latin typeface="HGP教科書体" panose="02020600000000000000" pitchFamily="18" charset="-128"/>
                <a:ea typeface="HGP教科書体" panose="02020600000000000000" pitchFamily="18" charset="-128"/>
              </a:rPr>
              <a:t>1</a:t>
            </a:r>
            <a:r>
              <a:rPr kumimoji="1" lang="ja-JP" altLang="en-US" sz="1050" dirty="0">
                <a:solidFill>
                  <a:prstClr val="black"/>
                </a:solidFill>
                <a:latin typeface="HGP教科書体" panose="02020600000000000000" pitchFamily="18" charset="-128"/>
                <a:ea typeface="HGP教科書体" panose="02020600000000000000" pitchFamily="18" charset="-128"/>
              </a:rPr>
              <a:t>個</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1,650</a:t>
            </a:r>
            <a:r>
              <a:rPr kumimoji="1" lang="ja-JP" altLang="en-US" sz="1050" dirty="0">
                <a:solidFill>
                  <a:prstClr val="black"/>
                </a:solidFill>
                <a:latin typeface="HGP教科書体" panose="02020600000000000000" pitchFamily="18" charset="-128"/>
                <a:ea typeface="HGP教科書体" panose="02020600000000000000" pitchFamily="18" charset="-128"/>
              </a:rPr>
              <a:t>（税込み）</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④携帯用消臭スプレー１本</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880</a:t>
            </a:r>
            <a:r>
              <a:rPr kumimoji="1" lang="ja-JP" altLang="en-US" sz="1050" dirty="0">
                <a:solidFill>
                  <a:prstClr val="black"/>
                </a:solidFill>
                <a:latin typeface="HGP教科書体" panose="02020600000000000000" pitchFamily="18" charset="-128"/>
                <a:ea typeface="HGP教科書体" panose="02020600000000000000" pitchFamily="18" charset="-128"/>
              </a:rPr>
              <a:t>（税込み）</a:t>
            </a:r>
          </a:p>
        </p:txBody>
      </p:sp>
      <p:sp>
        <p:nvSpPr>
          <p:cNvPr id="15" name="テキスト ボックス 14">
            <a:extLst>
              <a:ext uri="{FF2B5EF4-FFF2-40B4-BE49-F238E27FC236}">
                <a16:creationId xmlns:a16="http://schemas.microsoft.com/office/drawing/2014/main" id="{E774F1A2-6CBE-4EDC-87BD-1BE248ACC5F1}"/>
              </a:ext>
            </a:extLst>
          </p:cNvPr>
          <p:cNvSpPr txBox="1"/>
          <p:nvPr/>
        </p:nvSpPr>
        <p:spPr>
          <a:xfrm>
            <a:off x="317491" y="2373486"/>
            <a:ext cx="6169206" cy="400110"/>
          </a:xfrm>
          <a:prstGeom prst="rect">
            <a:avLst/>
          </a:prstGeom>
          <a:noFill/>
          <a:ln>
            <a:solidFill>
              <a:schemeClr val="tx1"/>
            </a:solidFill>
          </a:ln>
        </p:spPr>
        <p:txBody>
          <a:bodyPr wrap="square" rtlCol="0">
            <a:spAutoFit/>
          </a:bodyPr>
          <a:lstStyle/>
          <a:p>
            <a:pPr algn="ctr" defTabSz="342900">
              <a:defRPr/>
            </a:pPr>
            <a:r>
              <a:rPr kumimoji="1" lang="ja-JP" altLang="en-US" sz="2000" dirty="0">
                <a:solidFill>
                  <a:prstClr val="black"/>
                </a:solidFill>
                <a:latin typeface="HGP教科書体" panose="02020600000000000000" pitchFamily="18" charset="-128"/>
                <a:ea typeface="HGP教科書体" panose="02020600000000000000" pitchFamily="18" charset="-128"/>
              </a:rPr>
              <a:t>お歳暮企画：①</a:t>
            </a:r>
            <a:r>
              <a:rPr kumimoji="1" lang="en-US" altLang="ja-JP" sz="2000" dirty="0">
                <a:solidFill>
                  <a:prstClr val="black"/>
                </a:solidFill>
                <a:latin typeface="HGP教科書体" panose="02020600000000000000" pitchFamily="18" charset="-128"/>
                <a:ea typeface="HGP教科書体" panose="02020600000000000000" pitchFamily="18" charset="-128"/>
              </a:rPr>
              <a:t>DEOAIR4</a:t>
            </a:r>
            <a:r>
              <a:rPr kumimoji="1" lang="ja-JP" altLang="en-US" sz="2000" dirty="0">
                <a:solidFill>
                  <a:prstClr val="black"/>
                </a:solidFill>
                <a:latin typeface="HGP教科書体" panose="02020600000000000000" pitchFamily="18" charset="-128"/>
                <a:ea typeface="HGP教科書体" panose="02020600000000000000" pitchFamily="18" charset="-128"/>
              </a:rPr>
              <a:t>点セット②ウイルス除菌３点セット</a:t>
            </a:r>
            <a:endParaRPr kumimoji="1" lang="en-US" altLang="ja-JP" sz="2000" dirty="0">
              <a:solidFill>
                <a:prstClr val="black"/>
              </a:solidFill>
              <a:latin typeface="HGP教科書体" panose="02020600000000000000" pitchFamily="18" charset="-128"/>
              <a:ea typeface="HGP教科書体" panose="02020600000000000000" pitchFamily="18" charset="-128"/>
            </a:endParaRPr>
          </a:p>
        </p:txBody>
      </p:sp>
      <p:sp>
        <p:nvSpPr>
          <p:cNvPr id="11" name="テキスト ボックス 10">
            <a:extLst>
              <a:ext uri="{FF2B5EF4-FFF2-40B4-BE49-F238E27FC236}">
                <a16:creationId xmlns:a16="http://schemas.microsoft.com/office/drawing/2014/main" id="{CB9842B4-7188-4C48-B712-2E0D4E15DC76}"/>
              </a:ext>
            </a:extLst>
          </p:cNvPr>
          <p:cNvSpPr txBox="1"/>
          <p:nvPr/>
        </p:nvSpPr>
        <p:spPr>
          <a:xfrm>
            <a:off x="4472310" y="4256651"/>
            <a:ext cx="2782393" cy="646331"/>
          </a:xfrm>
          <a:prstGeom prst="rect">
            <a:avLst/>
          </a:prstGeom>
          <a:noFill/>
        </p:spPr>
        <p:txBody>
          <a:bodyPr wrap="square" rtlCol="0">
            <a:spAutoFit/>
          </a:bodyPr>
          <a:lstStyle/>
          <a:p>
            <a:r>
              <a:rPr kumimoji="1" lang="en-US" altLang="ja-JP" sz="2100" b="1" u="sng" dirty="0">
                <a:solidFill>
                  <a:srgbClr val="FF0000"/>
                </a:solidFill>
                <a:latin typeface="HGP教科書体" panose="02020600000000000000" pitchFamily="18" charset="-128"/>
                <a:ea typeface="HGP教科書体" panose="02020600000000000000" pitchFamily="18" charset="-128"/>
              </a:rPr>
              <a:t>5,000</a:t>
            </a:r>
            <a:r>
              <a:rPr kumimoji="1" lang="ja-JP" altLang="en-US" sz="2100" b="1" u="sng" dirty="0">
                <a:solidFill>
                  <a:srgbClr val="FF0000"/>
                </a:solidFill>
                <a:latin typeface="HGP教科書体" panose="02020600000000000000" pitchFamily="18" charset="-128"/>
                <a:ea typeface="HGP教科書体" panose="02020600000000000000" pitchFamily="18" charset="-128"/>
              </a:rPr>
              <a:t>円</a:t>
            </a:r>
            <a:r>
              <a:rPr kumimoji="1" lang="ja-JP" altLang="en-US" sz="1500" b="1" u="sng" dirty="0">
                <a:latin typeface="HGP教科書体" panose="02020600000000000000" pitchFamily="18" charset="-128"/>
                <a:ea typeface="HGP教科書体" panose="02020600000000000000" pitchFamily="18" charset="-128"/>
              </a:rPr>
              <a:t>（税込）</a:t>
            </a:r>
            <a:r>
              <a:rPr kumimoji="1" lang="ja-JP" altLang="en-US" sz="1500" b="1" dirty="0">
                <a:latin typeface="HGP教科書体" panose="02020600000000000000" pitchFamily="18" charset="-128"/>
                <a:ea typeface="HGP教科書体" panose="02020600000000000000" pitchFamily="18" charset="-128"/>
              </a:rPr>
              <a:t>にて</a:t>
            </a:r>
            <a:endParaRPr kumimoji="1" lang="en-US" altLang="ja-JP" sz="1500" b="1" dirty="0">
              <a:latin typeface="HGP教科書体" panose="02020600000000000000" pitchFamily="18" charset="-128"/>
              <a:ea typeface="HGP教科書体" panose="02020600000000000000" pitchFamily="18" charset="-128"/>
            </a:endParaRPr>
          </a:p>
          <a:p>
            <a:r>
              <a:rPr kumimoji="1" lang="ja-JP" altLang="en-US" sz="1500" b="1" dirty="0">
                <a:latin typeface="HGP教科書体" panose="02020600000000000000" pitchFamily="18" charset="-128"/>
                <a:ea typeface="HGP教科書体" panose="02020600000000000000" pitchFamily="18" charset="-128"/>
              </a:rPr>
              <a:t>受付しております。</a:t>
            </a:r>
          </a:p>
        </p:txBody>
      </p:sp>
      <p:grpSp>
        <p:nvGrpSpPr>
          <p:cNvPr id="6" name="グループ化 5"/>
          <p:cNvGrpSpPr/>
          <p:nvPr/>
        </p:nvGrpSpPr>
        <p:grpSpPr>
          <a:xfrm>
            <a:off x="-33701" y="974280"/>
            <a:ext cx="6903276" cy="1136720"/>
            <a:chOff x="-42012" y="1291611"/>
            <a:chExt cx="6903276" cy="1136720"/>
          </a:xfrm>
        </p:grpSpPr>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12" y="1291611"/>
              <a:ext cx="1696745" cy="1123818"/>
            </a:xfrm>
            <a:prstGeom prst="rect">
              <a:avLst/>
            </a:prstGeom>
          </p:spPr>
        </p:pic>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0821" y="1316651"/>
              <a:ext cx="1670443" cy="1111680"/>
            </a:xfrm>
            <a:prstGeom prst="rect">
              <a:avLst/>
            </a:prstGeom>
          </p:spPr>
        </p:pic>
        <p:pic>
          <p:nvPicPr>
            <p:cNvPr id="17" name="図 16"/>
            <p:cNvPicPr>
              <a:picLocks noChangeAspect="1"/>
            </p:cNvPicPr>
            <p:nvPr/>
          </p:nvPicPr>
          <p:blipFill rotWithShape="1">
            <a:blip r:embed="rId5"/>
            <a:srcRect t="4407" b="1"/>
            <a:stretch/>
          </p:blipFill>
          <p:spPr>
            <a:xfrm>
              <a:off x="1719800" y="1299231"/>
              <a:ext cx="1670444" cy="1117201"/>
            </a:xfrm>
            <a:prstGeom prst="rect">
              <a:avLst/>
            </a:prstGeom>
          </p:spPr>
        </p:pic>
        <p:pic>
          <p:nvPicPr>
            <p:cNvPr id="18" name="図 17">
              <a:extLst>
                <a:ext uri="{FF2B5EF4-FFF2-40B4-BE49-F238E27FC236}">
                  <a16:creationId xmlns:a16="http://schemas.microsoft.com/office/drawing/2014/main" id="{1DD5E9BE-18D5-4706-86D1-F7FE34BF4BB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5673" t="58671" r="12118" b="15415"/>
            <a:stretch/>
          </p:blipFill>
          <p:spPr>
            <a:xfrm>
              <a:off x="3455310" y="1305268"/>
              <a:ext cx="1670444" cy="1114103"/>
            </a:xfrm>
            <a:prstGeom prst="rect">
              <a:avLst/>
            </a:prstGeom>
          </p:spPr>
        </p:pic>
      </p:grpSp>
      <p:sp>
        <p:nvSpPr>
          <p:cNvPr id="8" name="テキスト ボックス 7"/>
          <p:cNvSpPr txBox="1"/>
          <p:nvPr/>
        </p:nvSpPr>
        <p:spPr>
          <a:xfrm>
            <a:off x="1318644" y="2720538"/>
            <a:ext cx="4289956" cy="738664"/>
          </a:xfrm>
          <a:prstGeom prst="rect">
            <a:avLst/>
          </a:prstGeom>
          <a:noFill/>
        </p:spPr>
        <p:txBody>
          <a:bodyPr wrap="none" rtlCol="0">
            <a:spAutoFit/>
          </a:bodyPr>
          <a:lstStyle/>
          <a:p>
            <a:pPr algn="ctr"/>
            <a:r>
              <a:rPr kumimoji="1" lang="ja-JP" altLang="en-US" sz="1400" dirty="0">
                <a:latin typeface="HGP教科書体" panose="02020600000000000000" pitchFamily="18" charset="-128"/>
                <a:ea typeface="HGP教科書体" panose="02020600000000000000" pitchFamily="18" charset="-128"/>
              </a:rPr>
              <a:t>人の営みのあるところに臭いの課題は必ずあります。</a:t>
            </a:r>
            <a:endParaRPr kumimoji="1" lang="en-US" altLang="ja-JP" sz="1400" dirty="0">
              <a:latin typeface="HGP教科書体" panose="02020600000000000000" pitchFamily="18" charset="-128"/>
              <a:ea typeface="HGP教科書体" panose="02020600000000000000" pitchFamily="18" charset="-128"/>
            </a:endParaRPr>
          </a:p>
          <a:p>
            <a:pPr algn="ctr"/>
            <a:r>
              <a:rPr kumimoji="1" lang="ja-JP" altLang="en-US" sz="1400" u="sng" dirty="0">
                <a:latin typeface="HGP教科書体" panose="02020600000000000000" pitchFamily="18" charset="-128"/>
                <a:ea typeface="HGP教科書体" panose="02020600000000000000" pitchFamily="18" charset="-128"/>
              </a:rPr>
              <a:t>「本来の空気に戻す」</a:t>
            </a:r>
            <a:r>
              <a:rPr kumimoji="1" lang="ja-JP" altLang="en-US" sz="1400" dirty="0">
                <a:latin typeface="HGP教科書体" panose="02020600000000000000" pitchFamily="18" charset="-128"/>
                <a:ea typeface="HGP教科書体" panose="02020600000000000000" pitchFamily="18" charset="-128"/>
              </a:rPr>
              <a:t>その思いを形にしたのが</a:t>
            </a:r>
            <a:r>
              <a:rPr kumimoji="1" lang="en-US" altLang="ja-JP" sz="1400" dirty="0">
                <a:latin typeface="HGP教科書体" panose="02020600000000000000" pitchFamily="18" charset="-128"/>
                <a:ea typeface="HGP教科書体" panose="02020600000000000000" pitchFamily="18" charset="-128"/>
              </a:rPr>
              <a:t>DEOAIR</a:t>
            </a:r>
            <a:r>
              <a:rPr kumimoji="1" lang="ja-JP" altLang="en-US" sz="1400" dirty="0">
                <a:latin typeface="HGP教科書体" panose="02020600000000000000" pitchFamily="18" charset="-128"/>
                <a:ea typeface="HGP教科書体" panose="02020600000000000000" pitchFamily="18" charset="-128"/>
              </a:rPr>
              <a:t>です。</a:t>
            </a:r>
            <a:endParaRPr kumimoji="1" lang="en-US" altLang="ja-JP" sz="1400" dirty="0">
              <a:latin typeface="HGP教科書体" panose="02020600000000000000" pitchFamily="18" charset="-128"/>
              <a:ea typeface="HGP教科書体" panose="02020600000000000000" pitchFamily="18" charset="-128"/>
            </a:endParaRPr>
          </a:p>
          <a:p>
            <a:pPr algn="ctr"/>
            <a:r>
              <a:rPr kumimoji="1" lang="ja-JP" altLang="en-US" sz="1400" dirty="0">
                <a:latin typeface="HGP教科書体" panose="02020600000000000000" pitchFamily="18" charset="-128"/>
                <a:ea typeface="HGP教科書体" panose="02020600000000000000" pitchFamily="18" charset="-128"/>
              </a:rPr>
              <a:t>大切な方への感謝を込めて。</a:t>
            </a:r>
            <a:endParaRPr kumimoji="1" lang="en-US" altLang="ja-JP" sz="1400" dirty="0">
              <a:latin typeface="HGP教科書体" panose="02020600000000000000" pitchFamily="18" charset="-128"/>
              <a:ea typeface="HGP教科書体" panose="02020600000000000000" pitchFamily="18" charset="-128"/>
            </a:endParaRPr>
          </a:p>
        </p:txBody>
      </p:sp>
      <p:sp>
        <p:nvSpPr>
          <p:cNvPr id="29" name="矢印: 右 15">
            <a:extLst>
              <a:ext uri="{FF2B5EF4-FFF2-40B4-BE49-F238E27FC236}">
                <a16:creationId xmlns:a16="http://schemas.microsoft.com/office/drawing/2014/main" id="{E19B8C21-A0D5-47CB-82EC-DDF3BD26F514}"/>
              </a:ext>
            </a:extLst>
          </p:cNvPr>
          <p:cNvSpPr/>
          <p:nvPr/>
        </p:nvSpPr>
        <p:spPr>
          <a:xfrm>
            <a:off x="3951909" y="4401437"/>
            <a:ext cx="346934" cy="335634"/>
          </a:xfrm>
          <a:prstGeom prst="rightArrow">
            <a:avLst/>
          </a:prstGeom>
          <a:solidFill>
            <a:srgbClr val="FF0000"/>
          </a:solidFill>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sz="1350"/>
          </a:p>
        </p:txBody>
      </p:sp>
      <p:sp>
        <p:nvSpPr>
          <p:cNvPr id="24" name="テキスト ボックス 23">
            <a:extLst>
              <a:ext uri="{FF2B5EF4-FFF2-40B4-BE49-F238E27FC236}">
                <a16:creationId xmlns:a16="http://schemas.microsoft.com/office/drawing/2014/main" id="{A2D31589-F0E8-4FAB-983F-635616E2CBBF}"/>
              </a:ext>
            </a:extLst>
          </p:cNvPr>
          <p:cNvSpPr txBox="1"/>
          <p:nvPr/>
        </p:nvSpPr>
        <p:spPr>
          <a:xfrm>
            <a:off x="-45278" y="1392307"/>
            <a:ext cx="6953099" cy="707886"/>
          </a:xfrm>
          <a:prstGeom prst="rect">
            <a:avLst/>
          </a:prstGeom>
          <a:solidFill>
            <a:schemeClr val="bg1">
              <a:lumMod val="95000"/>
              <a:alpha val="50000"/>
            </a:schemeClr>
          </a:solidFill>
        </p:spPr>
        <p:txBody>
          <a:bodyPr wrap="square" rtlCol="0">
            <a:spAutoFit/>
          </a:bodyPr>
          <a:lstStyle/>
          <a:p>
            <a:pPr algn="ctr"/>
            <a:r>
              <a:rPr kumimoji="1" lang="en-US" altLang="ja-JP" sz="4000" dirty="0">
                <a:solidFill>
                  <a:schemeClr val="tx1">
                    <a:lumMod val="95000"/>
                    <a:lumOff val="5000"/>
                  </a:schemeClr>
                </a:solidFill>
                <a:latin typeface="Batang" panose="02030600000101010101" pitchFamily="18" charset="-127"/>
                <a:ea typeface="Batang" panose="02030600000101010101" pitchFamily="18" charset="-127"/>
              </a:rPr>
              <a:t>DEOAIR</a:t>
            </a:r>
            <a:r>
              <a:rPr kumimoji="1" lang="ja-JP" altLang="en-US" sz="4000" dirty="0">
                <a:solidFill>
                  <a:schemeClr val="tx1">
                    <a:lumMod val="95000"/>
                    <a:lumOff val="5000"/>
                  </a:schemeClr>
                </a:solidFill>
                <a:latin typeface="HGP教科書体" panose="02020600000000000000" pitchFamily="18" charset="-128"/>
                <a:ea typeface="HGP教科書体" panose="02020600000000000000" pitchFamily="18" charset="-128"/>
              </a:rPr>
              <a:t>のお歳暮</a:t>
            </a:r>
          </a:p>
        </p:txBody>
      </p:sp>
      <p:sp>
        <p:nvSpPr>
          <p:cNvPr id="30" name="テキスト ボックス 29">
            <a:extLst>
              <a:ext uri="{FF2B5EF4-FFF2-40B4-BE49-F238E27FC236}">
                <a16:creationId xmlns:a16="http://schemas.microsoft.com/office/drawing/2014/main" id="{0DB3A8D6-618B-42B3-82F4-0248A9EFC1D8}"/>
              </a:ext>
            </a:extLst>
          </p:cNvPr>
          <p:cNvSpPr txBox="1"/>
          <p:nvPr/>
        </p:nvSpPr>
        <p:spPr>
          <a:xfrm>
            <a:off x="1302474" y="8928556"/>
            <a:ext cx="4257596" cy="230832"/>
          </a:xfrm>
          <a:prstGeom prst="rect">
            <a:avLst/>
          </a:prstGeom>
          <a:noFill/>
        </p:spPr>
        <p:txBody>
          <a:bodyPr wrap="square" rtlCol="0">
            <a:spAutoFit/>
          </a:bodyPr>
          <a:lstStyle/>
          <a:p>
            <a:pPr algn="ctr" defTabSz="342900">
              <a:defRPr/>
            </a:pPr>
            <a:r>
              <a:rPr kumimoji="1" lang="ja-JP" altLang="en-US" sz="900" dirty="0">
                <a:solidFill>
                  <a:prstClr val="black"/>
                </a:solidFill>
                <a:latin typeface="Calibri" panose="020F0502020204030204"/>
                <a:ea typeface="游ゴシック" panose="020B0400000000000000" pitchFamily="50" charset="-128"/>
              </a:rPr>
              <a:t>株式会社</a:t>
            </a:r>
            <a:r>
              <a:rPr kumimoji="1" lang="en-US" altLang="ja-JP" sz="900" dirty="0" err="1">
                <a:solidFill>
                  <a:prstClr val="black"/>
                </a:solidFill>
                <a:latin typeface="Calibri" panose="020F0502020204030204"/>
                <a:ea typeface="游ゴシック" panose="020B0400000000000000" pitchFamily="50" charset="-128"/>
              </a:rPr>
              <a:t>Cleair</a:t>
            </a:r>
            <a:r>
              <a:rPr kumimoji="1" lang="ja-JP" altLang="en-US" sz="900" dirty="0">
                <a:solidFill>
                  <a:prstClr val="black"/>
                </a:solidFill>
                <a:latin typeface="Calibri" panose="020F0502020204030204"/>
                <a:ea typeface="游ゴシック" panose="020B0400000000000000" pitchFamily="50" charset="-128"/>
              </a:rPr>
              <a:t>　〒</a:t>
            </a:r>
            <a:r>
              <a:rPr kumimoji="1" lang="en-US" altLang="ja-JP" sz="900" dirty="0">
                <a:solidFill>
                  <a:prstClr val="black"/>
                </a:solidFill>
                <a:latin typeface="Calibri" panose="020F0502020204030204"/>
                <a:ea typeface="游ゴシック" panose="020B0400000000000000" pitchFamily="50" charset="-128"/>
              </a:rPr>
              <a:t>101-0032</a:t>
            </a:r>
            <a:r>
              <a:rPr kumimoji="1" lang="ja-JP" altLang="en-US" sz="900" dirty="0">
                <a:solidFill>
                  <a:prstClr val="black"/>
                </a:solidFill>
                <a:latin typeface="Calibri" panose="020F0502020204030204"/>
                <a:ea typeface="游ゴシック" panose="020B0400000000000000" pitchFamily="50" charset="-128"/>
              </a:rPr>
              <a:t>東京都代田区岩本町</a:t>
            </a:r>
            <a:r>
              <a:rPr kumimoji="1" lang="en-US" altLang="ja-JP" sz="900" dirty="0">
                <a:solidFill>
                  <a:prstClr val="black"/>
                </a:solidFill>
                <a:latin typeface="Calibri" panose="020F0502020204030204"/>
                <a:ea typeface="游ゴシック" panose="020B0400000000000000" pitchFamily="50" charset="-128"/>
              </a:rPr>
              <a:t>2-8-2</a:t>
            </a:r>
            <a:r>
              <a:rPr kumimoji="1" lang="ja-JP" altLang="en-US" sz="900" dirty="0">
                <a:solidFill>
                  <a:prstClr val="black"/>
                </a:solidFill>
                <a:latin typeface="Calibri" panose="020F0502020204030204"/>
                <a:ea typeface="游ゴシック" panose="020B0400000000000000" pitchFamily="50" charset="-128"/>
              </a:rPr>
              <a:t>ケイソウビル６</a:t>
            </a:r>
            <a:r>
              <a:rPr kumimoji="1" lang="en-US" altLang="ja-JP" sz="900" dirty="0">
                <a:solidFill>
                  <a:prstClr val="black"/>
                </a:solidFill>
                <a:latin typeface="Calibri" panose="020F0502020204030204"/>
                <a:ea typeface="游ゴシック" panose="020B0400000000000000" pitchFamily="50" charset="-128"/>
              </a:rPr>
              <a:t>F</a:t>
            </a:r>
            <a:endParaRPr kumimoji="1" lang="ja-JP" altLang="en-US" sz="900" dirty="0">
              <a:latin typeface="Calibri" panose="020F0502020204030204"/>
              <a:ea typeface="游ゴシック" panose="020B0400000000000000" pitchFamily="50" charset="-128"/>
            </a:endParaRPr>
          </a:p>
        </p:txBody>
      </p:sp>
      <p:pic>
        <p:nvPicPr>
          <p:cNvPr id="31" name="図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47736" y="8345216"/>
            <a:ext cx="548809" cy="548809"/>
          </a:xfrm>
          <a:prstGeom prst="rect">
            <a:avLst/>
          </a:prstGeom>
        </p:spPr>
      </p:pic>
      <p:sp>
        <p:nvSpPr>
          <p:cNvPr id="32" name="テキスト ボックス 31">
            <a:extLst>
              <a:ext uri="{FF2B5EF4-FFF2-40B4-BE49-F238E27FC236}">
                <a16:creationId xmlns:a16="http://schemas.microsoft.com/office/drawing/2014/main" id="{1EC17D23-D69F-4BE7-8FD7-2A124347EE00}"/>
              </a:ext>
            </a:extLst>
          </p:cNvPr>
          <p:cNvSpPr txBox="1"/>
          <p:nvPr/>
        </p:nvSpPr>
        <p:spPr>
          <a:xfrm>
            <a:off x="5697497" y="8870691"/>
            <a:ext cx="1701453" cy="215444"/>
          </a:xfrm>
          <a:prstGeom prst="rect">
            <a:avLst/>
          </a:prstGeom>
          <a:noFill/>
        </p:spPr>
        <p:txBody>
          <a:bodyPr wrap="square" rtlCol="0">
            <a:spAutoFit/>
          </a:bodyPr>
          <a:lstStyle/>
          <a:p>
            <a:r>
              <a:rPr kumimoji="1" lang="ja-JP" altLang="en-US" sz="800" dirty="0"/>
              <a:t>≪</a:t>
            </a:r>
            <a:r>
              <a:rPr kumimoji="1" lang="en-US" altLang="ja-JP" sz="800" dirty="0"/>
              <a:t>URL</a:t>
            </a:r>
            <a:r>
              <a:rPr kumimoji="1" lang="ja-JP" altLang="en-US" sz="800" dirty="0"/>
              <a:t>　</a:t>
            </a:r>
            <a:r>
              <a:rPr kumimoji="1" lang="en-US" altLang="ja-JP" sz="800" dirty="0"/>
              <a:t>www.deoair.jp</a:t>
            </a:r>
            <a:r>
              <a:rPr kumimoji="1" lang="ja-JP" altLang="en-US" sz="800" dirty="0"/>
              <a:t>≫</a:t>
            </a:r>
            <a:endParaRPr kumimoji="1" lang="en-US" altLang="ja-JP" sz="800" dirty="0"/>
          </a:p>
        </p:txBody>
      </p:sp>
      <p:pic>
        <p:nvPicPr>
          <p:cNvPr id="3" name="図 2"/>
          <p:cNvPicPr>
            <a:picLocks noChangeAspect="1"/>
          </p:cNvPicPr>
          <p:nvPr/>
        </p:nvPicPr>
        <p:blipFill>
          <a:blip r:embed="rId8"/>
          <a:stretch>
            <a:fillRect/>
          </a:stretch>
        </p:blipFill>
        <p:spPr>
          <a:xfrm>
            <a:off x="10275848" y="105366"/>
            <a:ext cx="2362729" cy="625772"/>
          </a:xfrm>
          <a:prstGeom prst="rect">
            <a:avLst/>
          </a:prstGeom>
        </p:spPr>
      </p:pic>
      <p:pic>
        <p:nvPicPr>
          <p:cNvPr id="7" name="図 6"/>
          <p:cNvPicPr>
            <a:picLocks noChangeAspect="1"/>
          </p:cNvPicPr>
          <p:nvPr/>
        </p:nvPicPr>
        <p:blipFill>
          <a:blip r:embed="rId9"/>
          <a:stretch>
            <a:fillRect/>
          </a:stretch>
        </p:blipFill>
        <p:spPr>
          <a:xfrm>
            <a:off x="12735757" y="11787"/>
            <a:ext cx="746301" cy="719351"/>
          </a:xfrm>
          <a:prstGeom prst="rect">
            <a:avLst/>
          </a:prstGeom>
        </p:spPr>
      </p:pic>
      <p:pic>
        <p:nvPicPr>
          <p:cNvPr id="10" name="図 9"/>
          <p:cNvPicPr>
            <a:picLocks noChangeAspect="1"/>
          </p:cNvPicPr>
          <p:nvPr/>
        </p:nvPicPr>
        <p:blipFill>
          <a:blip r:embed="rId10"/>
          <a:stretch>
            <a:fillRect/>
          </a:stretch>
        </p:blipFill>
        <p:spPr>
          <a:xfrm>
            <a:off x="3151904" y="38549"/>
            <a:ext cx="723093" cy="692589"/>
          </a:xfrm>
          <a:prstGeom prst="rect">
            <a:avLst/>
          </a:prstGeom>
        </p:spPr>
      </p:pic>
      <p:pic>
        <p:nvPicPr>
          <p:cNvPr id="1026" name="Picture 2" descr="こころ&quot;が伝わる最適な贈り物とは？お歳暮選びのコツとマナー"/>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315080" y="5057093"/>
            <a:ext cx="1673648" cy="956371"/>
          </a:xfrm>
          <a:prstGeom prst="rect">
            <a:avLst/>
          </a:prstGeom>
          <a:noFill/>
          <a:extLst>
            <a:ext uri="{909E8E84-426E-40DD-AFC4-6F175D3DCCD1}">
              <a14:hiddenFill xmlns:a14="http://schemas.microsoft.com/office/drawing/2010/main">
                <a:solidFill>
                  <a:srgbClr val="FFFFFF"/>
                </a:solidFill>
              </a14:hiddenFill>
            </a:ext>
          </a:extLst>
        </p:spPr>
      </p:pic>
      <p:sp>
        <p:nvSpPr>
          <p:cNvPr id="22" name="テキスト ボックス 21">
            <a:extLst>
              <a:ext uri="{FF2B5EF4-FFF2-40B4-BE49-F238E27FC236}">
                <a16:creationId xmlns:a16="http://schemas.microsoft.com/office/drawing/2014/main" id="{258A0743-972F-42C9-907E-03D799DDFD51}"/>
              </a:ext>
            </a:extLst>
          </p:cNvPr>
          <p:cNvSpPr txBox="1"/>
          <p:nvPr/>
        </p:nvSpPr>
        <p:spPr>
          <a:xfrm>
            <a:off x="2598354" y="5488217"/>
            <a:ext cx="987361" cy="246221"/>
          </a:xfrm>
          <a:prstGeom prst="rect">
            <a:avLst/>
          </a:prstGeom>
          <a:noFill/>
        </p:spPr>
        <p:txBody>
          <a:bodyPr wrap="square" rtlCol="0">
            <a:spAutoFit/>
          </a:bodyPr>
          <a:lstStyle/>
          <a:p>
            <a:pPr defTabSz="342900">
              <a:defRPr/>
            </a:pPr>
            <a:r>
              <a:rPr kumimoji="1" lang="ja-JP" altLang="en-US" sz="1000" dirty="0">
                <a:solidFill>
                  <a:prstClr val="black"/>
                </a:solidFill>
                <a:latin typeface="Calibri" panose="020F0502020204030204"/>
                <a:ea typeface="游ゴシック" panose="020B0400000000000000" pitchFamily="50" charset="-128"/>
              </a:rPr>
              <a:t>内のし</a:t>
            </a:r>
          </a:p>
        </p:txBody>
      </p:sp>
      <p:pic>
        <p:nvPicPr>
          <p:cNvPr id="26" name="図 25">
            <a:extLst>
              <a:ext uri="{FF2B5EF4-FFF2-40B4-BE49-F238E27FC236}">
                <a16:creationId xmlns:a16="http://schemas.microsoft.com/office/drawing/2014/main" id="{3E548FCD-70B3-43A4-BC71-CCD0DBE51E2D}"/>
              </a:ext>
            </a:extLst>
          </p:cNvPr>
          <p:cNvPicPr>
            <a:picLocks noChangeAspect="1"/>
          </p:cNvPicPr>
          <p:nvPr/>
        </p:nvPicPr>
        <p:blipFill>
          <a:blip r:embed="rId12"/>
          <a:stretch>
            <a:fillRect/>
          </a:stretch>
        </p:blipFill>
        <p:spPr>
          <a:xfrm>
            <a:off x="485826" y="4546885"/>
            <a:ext cx="1633296" cy="1598113"/>
          </a:xfrm>
          <a:prstGeom prst="rect">
            <a:avLst/>
          </a:prstGeom>
        </p:spPr>
      </p:pic>
      <p:sp>
        <p:nvSpPr>
          <p:cNvPr id="12" name="テキスト ボックス 11">
            <a:extLst>
              <a:ext uri="{FF2B5EF4-FFF2-40B4-BE49-F238E27FC236}">
                <a16:creationId xmlns:a16="http://schemas.microsoft.com/office/drawing/2014/main" id="{CFFDA6FA-AFDB-42F7-9EAE-C51CDCF68230}"/>
              </a:ext>
            </a:extLst>
          </p:cNvPr>
          <p:cNvSpPr txBox="1"/>
          <p:nvPr/>
        </p:nvSpPr>
        <p:spPr>
          <a:xfrm>
            <a:off x="496330" y="6305656"/>
            <a:ext cx="6169206" cy="815608"/>
          </a:xfrm>
          <a:prstGeom prst="rect">
            <a:avLst/>
          </a:prstGeom>
          <a:noFill/>
        </p:spPr>
        <p:txBody>
          <a:bodyPr wrap="square" rtlCol="0">
            <a:spAutoFit/>
          </a:bodyPr>
          <a:lstStyle/>
          <a:p>
            <a:pPr defTabSz="342900">
              <a:defRPr/>
            </a:pPr>
            <a:r>
              <a:rPr kumimoji="1" lang="ja-JP" altLang="en-US" sz="1600" b="1" dirty="0">
                <a:solidFill>
                  <a:prstClr val="black"/>
                </a:solidFill>
                <a:latin typeface="HGP教科書体" panose="02020600000000000000" pitchFamily="18" charset="-128"/>
                <a:ea typeface="HGP教科書体" panose="02020600000000000000" pitchFamily="18" charset="-128"/>
              </a:rPr>
              <a:t>②ウイルス除菌</a:t>
            </a:r>
            <a:r>
              <a:rPr kumimoji="1" lang="en-US" altLang="ja-JP" sz="1600" b="1" dirty="0">
                <a:solidFill>
                  <a:prstClr val="black"/>
                </a:solidFill>
                <a:latin typeface="HGP教科書体" panose="02020600000000000000" pitchFamily="18" charset="-128"/>
                <a:ea typeface="HGP教科書体" panose="02020600000000000000" pitchFamily="18" charset="-128"/>
              </a:rPr>
              <a:t>3</a:t>
            </a:r>
            <a:r>
              <a:rPr kumimoji="1" lang="ja-JP" altLang="en-US" sz="1600" b="1" dirty="0">
                <a:solidFill>
                  <a:prstClr val="black"/>
                </a:solidFill>
                <a:latin typeface="HGP教科書体" panose="02020600000000000000" pitchFamily="18" charset="-128"/>
                <a:ea typeface="HGP教科書体" panose="02020600000000000000" pitchFamily="18" charset="-128"/>
              </a:rPr>
              <a:t>点セット・実売</a:t>
            </a:r>
            <a:r>
              <a:rPr kumimoji="1" lang="en-US" altLang="ja-JP" sz="1600" b="1" dirty="0">
                <a:solidFill>
                  <a:prstClr val="black"/>
                </a:solidFill>
                <a:latin typeface="HGP教科書体" panose="02020600000000000000" pitchFamily="18" charset="-128"/>
                <a:ea typeface="HGP教科書体" panose="02020600000000000000" pitchFamily="18" charset="-128"/>
              </a:rPr>
              <a:t>6,940</a:t>
            </a:r>
            <a:r>
              <a:rPr kumimoji="1" lang="ja-JP" altLang="en-US" sz="1600" b="1" dirty="0">
                <a:solidFill>
                  <a:prstClr val="black"/>
                </a:solidFill>
                <a:latin typeface="HGP教科書体" panose="02020600000000000000" pitchFamily="18" charset="-128"/>
                <a:ea typeface="HGP教科書体" panose="02020600000000000000" pitchFamily="18" charset="-128"/>
              </a:rPr>
              <a:t>円相当　</a:t>
            </a:r>
          </a:p>
          <a:p>
            <a:pPr defTabSz="342900">
              <a:defRPr/>
            </a:pPr>
            <a:endParaRPr kumimoji="1" lang="en-US" altLang="ja-JP" sz="100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①ウイルス除去スプレー　３本</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5,940</a:t>
            </a:r>
            <a:r>
              <a:rPr kumimoji="1" lang="ja-JP" altLang="en-US" sz="1050" dirty="0">
                <a:solidFill>
                  <a:prstClr val="black"/>
                </a:solidFill>
                <a:latin typeface="HGP教科書体" panose="02020600000000000000" pitchFamily="18" charset="-128"/>
                <a:ea typeface="HGP教科書体" panose="02020600000000000000" pitchFamily="18" charset="-128"/>
              </a:rPr>
              <a:t>（税込み）</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②梱包、包装、配送</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1,000</a:t>
            </a:r>
            <a:r>
              <a:rPr kumimoji="1" lang="ja-JP" altLang="en-US" sz="1050" dirty="0">
                <a:solidFill>
                  <a:prstClr val="black"/>
                </a:solidFill>
                <a:latin typeface="HGP教科書体" panose="02020600000000000000" pitchFamily="18" charset="-128"/>
                <a:ea typeface="HGP教科書体" panose="02020600000000000000" pitchFamily="18" charset="-128"/>
              </a:rPr>
              <a:t>（税込み）　　　      </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③ウイルス除菌スプレー説明資料　　</a:t>
            </a:r>
            <a:r>
              <a:rPr kumimoji="1" lang="en-US" altLang="ja-JP" sz="1050" dirty="0">
                <a:solidFill>
                  <a:prstClr val="black"/>
                </a:solidFill>
                <a:latin typeface="HGP教科書体" panose="02020600000000000000" pitchFamily="18" charset="-128"/>
                <a:ea typeface="HGP教科書体" panose="02020600000000000000" pitchFamily="18" charset="-128"/>
              </a:rPr>
              <a:t>1</a:t>
            </a:r>
            <a:r>
              <a:rPr kumimoji="1" lang="ja-JP" altLang="en-US" sz="1050" dirty="0">
                <a:solidFill>
                  <a:prstClr val="black"/>
                </a:solidFill>
                <a:latin typeface="HGP教科書体" panose="02020600000000000000" pitchFamily="18" charset="-128"/>
                <a:ea typeface="HGP教科書体" panose="02020600000000000000" pitchFamily="18" charset="-128"/>
              </a:rPr>
              <a:t>部　　　</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p:txBody>
      </p:sp>
      <p:sp>
        <p:nvSpPr>
          <p:cNvPr id="21" name="テキスト ボックス 20">
            <a:extLst>
              <a:ext uri="{FF2B5EF4-FFF2-40B4-BE49-F238E27FC236}">
                <a16:creationId xmlns:a16="http://schemas.microsoft.com/office/drawing/2014/main" id="{5E336373-3338-47B4-A8D1-FBFBB60D7CEF}"/>
              </a:ext>
            </a:extLst>
          </p:cNvPr>
          <p:cNvSpPr txBox="1"/>
          <p:nvPr/>
        </p:nvSpPr>
        <p:spPr>
          <a:xfrm>
            <a:off x="4472310" y="6810307"/>
            <a:ext cx="2782393" cy="646331"/>
          </a:xfrm>
          <a:prstGeom prst="rect">
            <a:avLst/>
          </a:prstGeom>
          <a:noFill/>
        </p:spPr>
        <p:txBody>
          <a:bodyPr wrap="square" rtlCol="0">
            <a:spAutoFit/>
          </a:bodyPr>
          <a:lstStyle/>
          <a:p>
            <a:r>
              <a:rPr kumimoji="1" lang="en-US" altLang="ja-JP" sz="2100" b="1" u="sng" dirty="0">
                <a:solidFill>
                  <a:srgbClr val="FF0000"/>
                </a:solidFill>
                <a:latin typeface="HGP教科書体" panose="02020600000000000000" pitchFamily="18" charset="-128"/>
                <a:ea typeface="HGP教科書体" panose="02020600000000000000" pitchFamily="18" charset="-128"/>
              </a:rPr>
              <a:t>5,000</a:t>
            </a:r>
            <a:r>
              <a:rPr kumimoji="1" lang="ja-JP" altLang="en-US" sz="2100" b="1" u="sng" dirty="0">
                <a:solidFill>
                  <a:srgbClr val="FF0000"/>
                </a:solidFill>
                <a:latin typeface="HGP教科書体" panose="02020600000000000000" pitchFamily="18" charset="-128"/>
                <a:ea typeface="HGP教科書体" panose="02020600000000000000" pitchFamily="18" charset="-128"/>
              </a:rPr>
              <a:t>円</a:t>
            </a:r>
            <a:r>
              <a:rPr kumimoji="1" lang="ja-JP" altLang="en-US" sz="1500" b="1" u="sng" dirty="0">
                <a:latin typeface="HGP教科書体" panose="02020600000000000000" pitchFamily="18" charset="-128"/>
                <a:ea typeface="HGP教科書体" panose="02020600000000000000" pitchFamily="18" charset="-128"/>
              </a:rPr>
              <a:t>（税込）</a:t>
            </a:r>
            <a:r>
              <a:rPr kumimoji="1" lang="ja-JP" altLang="en-US" sz="1500" b="1" dirty="0">
                <a:latin typeface="HGP教科書体" panose="02020600000000000000" pitchFamily="18" charset="-128"/>
                <a:ea typeface="HGP教科書体" panose="02020600000000000000" pitchFamily="18" charset="-128"/>
              </a:rPr>
              <a:t>にて</a:t>
            </a:r>
            <a:endParaRPr kumimoji="1" lang="en-US" altLang="ja-JP" sz="1500" b="1" dirty="0">
              <a:latin typeface="HGP教科書体" panose="02020600000000000000" pitchFamily="18" charset="-128"/>
              <a:ea typeface="HGP教科書体" panose="02020600000000000000" pitchFamily="18" charset="-128"/>
            </a:endParaRPr>
          </a:p>
          <a:p>
            <a:r>
              <a:rPr kumimoji="1" lang="ja-JP" altLang="en-US" sz="1500" b="1" dirty="0">
                <a:latin typeface="HGP教科書体" panose="02020600000000000000" pitchFamily="18" charset="-128"/>
                <a:ea typeface="HGP教科書体" panose="02020600000000000000" pitchFamily="18" charset="-128"/>
              </a:rPr>
              <a:t>受付しております。</a:t>
            </a:r>
          </a:p>
        </p:txBody>
      </p:sp>
      <p:sp>
        <p:nvSpPr>
          <p:cNvPr id="23" name="矢印: 右 15">
            <a:extLst>
              <a:ext uri="{FF2B5EF4-FFF2-40B4-BE49-F238E27FC236}">
                <a16:creationId xmlns:a16="http://schemas.microsoft.com/office/drawing/2014/main" id="{2C6BE27C-94A2-4593-9ACD-47AEFF9B74AC}"/>
              </a:ext>
            </a:extLst>
          </p:cNvPr>
          <p:cNvSpPr/>
          <p:nvPr/>
        </p:nvSpPr>
        <p:spPr>
          <a:xfrm>
            <a:off x="3988728" y="7007459"/>
            <a:ext cx="346934" cy="335634"/>
          </a:xfrm>
          <a:prstGeom prst="rightArrow">
            <a:avLst/>
          </a:prstGeom>
          <a:solidFill>
            <a:srgbClr val="FF0000"/>
          </a:solidFill>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sz="1350"/>
          </a:p>
        </p:txBody>
      </p:sp>
      <p:sp>
        <p:nvSpPr>
          <p:cNvPr id="25" name="テキスト ボックス 24">
            <a:extLst>
              <a:ext uri="{FF2B5EF4-FFF2-40B4-BE49-F238E27FC236}">
                <a16:creationId xmlns:a16="http://schemas.microsoft.com/office/drawing/2014/main" id="{0A8671A6-F030-418B-85B5-066BC87261D5}"/>
              </a:ext>
            </a:extLst>
          </p:cNvPr>
          <p:cNvSpPr txBox="1"/>
          <p:nvPr/>
        </p:nvSpPr>
        <p:spPr>
          <a:xfrm>
            <a:off x="3027438" y="6052620"/>
            <a:ext cx="3215936" cy="230832"/>
          </a:xfrm>
          <a:prstGeom prst="rect">
            <a:avLst/>
          </a:prstGeom>
          <a:noFill/>
        </p:spPr>
        <p:txBody>
          <a:bodyPr wrap="square" rtlCol="0">
            <a:spAutoFit/>
          </a:bodyPr>
          <a:lstStyle/>
          <a:p>
            <a:pPr defTabSz="342900">
              <a:defRPr/>
            </a:pPr>
            <a:r>
              <a:rPr kumimoji="1" lang="ja-JP" altLang="en-US" sz="900" dirty="0">
                <a:solidFill>
                  <a:prstClr val="black"/>
                </a:solidFill>
                <a:latin typeface="Calibri" panose="020F0502020204030204"/>
                <a:ea typeface="游ゴシック" panose="020B0400000000000000" pitchFamily="50" charset="-128"/>
              </a:rPr>
              <a:t>箱及び包装紙の色等は変更となる場合があります。</a:t>
            </a:r>
          </a:p>
        </p:txBody>
      </p:sp>
      <p:pic>
        <p:nvPicPr>
          <p:cNvPr id="42" name="図 41">
            <a:extLst>
              <a:ext uri="{FF2B5EF4-FFF2-40B4-BE49-F238E27FC236}">
                <a16:creationId xmlns:a16="http://schemas.microsoft.com/office/drawing/2014/main" id="{296FA488-4119-4727-A4C3-8BD041B9134F}"/>
              </a:ext>
            </a:extLst>
          </p:cNvPr>
          <p:cNvPicPr>
            <a:picLocks noChangeAspect="1"/>
          </p:cNvPicPr>
          <p:nvPr/>
        </p:nvPicPr>
        <p:blipFill rotWithShape="1">
          <a:blip r:embed="rId13"/>
          <a:srcRect l="3996" t="2763" r="2195" b="2101"/>
          <a:stretch/>
        </p:blipFill>
        <p:spPr>
          <a:xfrm>
            <a:off x="4182561" y="5087152"/>
            <a:ext cx="1861147" cy="953259"/>
          </a:xfrm>
          <a:prstGeom prst="rect">
            <a:avLst/>
          </a:prstGeom>
        </p:spPr>
      </p:pic>
      <p:pic>
        <p:nvPicPr>
          <p:cNvPr id="9" name="図 8">
            <a:extLst>
              <a:ext uri="{FF2B5EF4-FFF2-40B4-BE49-F238E27FC236}">
                <a16:creationId xmlns:a16="http://schemas.microsoft.com/office/drawing/2014/main" id="{2233A01F-3210-4B7C-96AA-CF6B71498557}"/>
              </a:ext>
            </a:extLst>
          </p:cNvPr>
          <p:cNvPicPr>
            <a:picLocks noChangeAspect="1"/>
          </p:cNvPicPr>
          <p:nvPr/>
        </p:nvPicPr>
        <p:blipFill>
          <a:blip r:embed="rId14"/>
          <a:stretch>
            <a:fillRect/>
          </a:stretch>
        </p:blipFill>
        <p:spPr>
          <a:xfrm>
            <a:off x="496330" y="7130885"/>
            <a:ext cx="1612287" cy="1598113"/>
          </a:xfrm>
          <a:prstGeom prst="rect">
            <a:avLst/>
          </a:prstGeom>
        </p:spPr>
      </p:pic>
      <p:pic>
        <p:nvPicPr>
          <p:cNvPr id="28" name="Picture 2" descr="こころ&quot;が伝わる最適な贈り物とは？お歳暮選びのコツとマナー">
            <a:extLst>
              <a:ext uri="{FF2B5EF4-FFF2-40B4-BE49-F238E27FC236}">
                <a16:creationId xmlns:a16="http://schemas.microsoft.com/office/drawing/2014/main" id="{17BF9D88-9B61-47D3-9AEF-2F0DC7E5AF2D}"/>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401077" y="7582810"/>
            <a:ext cx="1673648" cy="956371"/>
          </a:xfrm>
          <a:prstGeom prst="rect">
            <a:avLst/>
          </a:prstGeom>
          <a:noFill/>
          <a:extLst>
            <a:ext uri="{909E8E84-426E-40DD-AFC4-6F175D3DCCD1}">
              <a14:hiddenFill xmlns:a14="http://schemas.microsoft.com/office/drawing/2010/main">
                <a:solidFill>
                  <a:srgbClr val="FFFFFF"/>
                </a:solidFill>
              </a14:hiddenFill>
            </a:ext>
          </a:extLst>
        </p:spPr>
      </p:pic>
      <p:sp>
        <p:nvSpPr>
          <p:cNvPr id="34" name="テキスト ボックス 33">
            <a:extLst>
              <a:ext uri="{FF2B5EF4-FFF2-40B4-BE49-F238E27FC236}">
                <a16:creationId xmlns:a16="http://schemas.microsoft.com/office/drawing/2014/main" id="{B07BF7AE-4F34-41F8-BB51-A4E80A951E9C}"/>
              </a:ext>
            </a:extLst>
          </p:cNvPr>
          <p:cNvSpPr txBox="1"/>
          <p:nvPr/>
        </p:nvSpPr>
        <p:spPr>
          <a:xfrm>
            <a:off x="2684351" y="8013934"/>
            <a:ext cx="987361" cy="246221"/>
          </a:xfrm>
          <a:prstGeom prst="rect">
            <a:avLst/>
          </a:prstGeom>
          <a:noFill/>
        </p:spPr>
        <p:txBody>
          <a:bodyPr wrap="square" rtlCol="0">
            <a:spAutoFit/>
          </a:bodyPr>
          <a:lstStyle/>
          <a:p>
            <a:pPr defTabSz="342900">
              <a:defRPr/>
            </a:pPr>
            <a:r>
              <a:rPr kumimoji="1" lang="ja-JP" altLang="en-US" sz="1000" dirty="0">
                <a:solidFill>
                  <a:prstClr val="black"/>
                </a:solidFill>
                <a:latin typeface="Calibri" panose="020F0502020204030204"/>
                <a:ea typeface="游ゴシック" panose="020B0400000000000000" pitchFamily="50" charset="-128"/>
              </a:rPr>
              <a:t>内のし</a:t>
            </a:r>
          </a:p>
        </p:txBody>
      </p:sp>
      <p:pic>
        <p:nvPicPr>
          <p:cNvPr id="35" name="図 34">
            <a:extLst>
              <a:ext uri="{FF2B5EF4-FFF2-40B4-BE49-F238E27FC236}">
                <a16:creationId xmlns:a16="http://schemas.microsoft.com/office/drawing/2014/main" id="{97F8FE53-C719-483B-9D11-DBDD63DAF486}"/>
              </a:ext>
            </a:extLst>
          </p:cNvPr>
          <p:cNvPicPr>
            <a:picLocks noChangeAspect="1"/>
          </p:cNvPicPr>
          <p:nvPr/>
        </p:nvPicPr>
        <p:blipFill rotWithShape="1">
          <a:blip r:embed="rId13"/>
          <a:srcRect l="3996" t="2763" r="2195" b="2101"/>
          <a:stretch/>
        </p:blipFill>
        <p:spPr>
          <a:xfrm>
            <a:off x="4268558" y="7612869"/>
            <a:ext cx="1861147" cy="953259"/>
          </a:xfrm>
          <a:prstGeom prst="rect">
            <a:avLst/>
          </a:prstGeom>
        </p:spPr>
      </p:pic>
      <p:sp>
        <p:nvSpPr>
          <p:cNvPr id="36" name="テキスト ボックス 35">
            <a:extLst>
              <a:ext uri="{FF2B5EF4-FFF2-40B4-BE49-F238E27FC236}">
                <a16:creationId xmlns:a16="http://schemas.microsoft.com/office/drawing/2014/main" id="{EED853C2-2CAA-4BBC-AD38-8E4524BDAC23}"/>
              </a:ext>
            </a:extLst>
          </p:cNvPr>
          <p:cNvSpPr txBox="1"/>
          <p:nvPr/>
        </p:nvSpPr>
        <p:spPr>
          <a:xfrm>
            <a:off x="3027438" y="8551390"/>
            <a:ext cx="3215936" cy="230832"/>
          </a:xfrm>
          <a:prstGeom prst="rect">
            <a:avLst/>
          </a:prstGeom>
          <a:noFill/>
        </p:spPr>
        <p:txBody>
          <a:bodyPr wrap="square" rtlCol="0">
            <a:spAutoFit/>
          </a:bodyPr>
          <a:lstStyle/>
          <a:p>
            <a:pPr defTabSz="342900">
              <a:defRPr/>
            </a:pPr>
            <a:r>
              <a:rPr kumimoji="1" lang="ja-JP" altLang="en-US" sz="900" dirty="0">
                <a:solidFill>
                  <a:prstClr val="black"/>
                </a:solidFill>
                <a:latin typeface="Calibri" panose="020F0502020204030204"/>
                <a:ea typeface="游ゴシック" panose="020B0400000000000000" pitchFamily="50" charset="-128"/>
              </a:rPr>
              <a:t>箱及び包装紙の色等は変更となる場合があります。</a:t>
            </a:r>
          </a:p>
        </p:txBody>
      </p:sp>
    </p:spTree>
    <p:extLst>
      <p:ext uri="{BB962C8B-B14F-4D97-AF65-F5344CB8AC3E}">
        <p14:creationId xmlns:p14="http://schemas.microsoft.com/office/powerpoint/2010/main" val="3292658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9" name="図 38">
            <a:extLst>
              <a:ext uri="{FF2B5EF4-FFF2-40B4-BE49-F238E27FC236}">
                <a16:creationId xmlns:a16="http://schemas.microsoft.com/office/drawing/2014/main" id="{ED3A5B52-AC57-4502-A16E-C79AB1B4B12F}"/>
              </a:ext>
            </a:extLst>
          </p:cNvPr>
          <p:cNvPicPr>
            <a:picLocks noChangeAspect="1"/>
          </p:cNvPicPr>
          <p:nvPr/>
        </p:nvPicPr>
        <p:blipFill>
          <a:blip r:embed="rId2"/>
          <a:stretch>
            <a:fillRect/>
          </a:stretch>
        </p:blipFill>
        <p:spPr>
          <a:xfrm>
            <a:off x="733" y="775752"/>
            <a:ext cx="6864815" cy="1523226"/>
          </a:xfrm>
          <a:prstGeom prst="rect">
            <a:avLst/>
          </a:prstGeom>
        </p:spPr>
      </p:pic>
      <p:sp>
        <p:nvSpPr>
          <p:cNvPr id="4" name="テキスト ボックス 3">
            <a:extLst>
              <a:ext uri="{FF2B5EF4-FFF2-40B4-BE49-F238E27FC236}">
                <a16:creationId xmlns:a16="http://schemas.microsoft.com/office/drawing/2014/main" id="{6E39CA21-A422-4DA0-BDE9-3A1A71904386}"/>
              </a:ext>
            </a:extLst>
          </p:cNvPr>
          <p:cNvSpPr txBox="1"/>
          <p:nvPr/>
        </p:nvSpPr>
        <p:spPr>
          <a:xfrm>
            <a:off x="379018" y="3369384"/>
            <a:ext cx="6169206" cy="1146468"/>
          </a:xfrm>
          <a:prstGeom prst="rect">
            <a:avLst/>
          </a:prstGeom>
          <a:noFill/>
        </p:spPr>
        <p:txBody>
          <a:bodyPr wrap="square" rtlCol="0">
            <a:spAutoFit/>
          </a:bodyPr>
          <a:lstStyle/>
          <a:p>
            <a:pPr defTabSz="342900">
              <a:defRPr/>
            </a:pPr>
            <a:r>
              <a:rPr kumimoji="1" lang="ja-JP" altLang="en-US" sz="1600" b="1" dirty="0">
                <a:solidFill>
                  <a:prstClr val="black"/>
                </a:solidFill>
                <a:latin typeface="HGP教科書体" panose="02020600000000000000" pitchFamily="18" charset="-128"/>
                <a:ea typeface="HGP教科書体" panose="02020600000000000000" pitchFamily="18" charset="-128"/>
              </a:rPr>
              <a:t>①消臭４点セット・実売</a:t>
            </a:r>
            <a:r>
              <a:rPr kumimoji="1" lang="en-US" altLang="ja-JP" sz="1600" b="1" dirty="0">
                <a:solidFill>
                  <a:prstClr val="black"/>
                </a:solidFill>
                <a:latin typeface="HGP教科書体" panose="02020600000000000000" pitchFamily="18" charset="-128"/>
                <a:ea typeface="HGP教科書体" panose="02020600000000000000" pitchFamily="18" charset="-128"/>
              </a:rPr>
              <a:t>6,500</a:t>
            </a:r>
            <a:r>
              <a:rPr kumimoji="1" lang="ja-JP" altLang="en-US" sz="1600" b="1" dirty="0">
                <a:solidFill>
                  <a:prstClr val="black"/>
                </a:solidFill>
                <a:latin typeface="HGP教科書体" panose="02020600000000000000" pitchFamily="18" charset="-128"/>
                <a:ea typeface="HGP教科書体" panose="02020600000000000000" pitchFamily="18" charset="-128"/>
              </a:rPr>
              <a:t>円相当　</a:t>
            </a:r>
          </a:p>
          <a:p>
            <a:pPr defTabSz="342900">
              <a:defRPr/>
            </a:pPr>
            <a:endParaRPr kumimoji="1" lang="en-US" altLang="ja-JP" sz="100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①消臭スプレー詰替え用１袋</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1,320</a:t>
            </a:r>
            <a:r>
              <a:rPr kumimoji="1" lang="ja-JP" altLang="en-US" sz="1050" dirty="0">
                <a:solidFill>
                  <a:prstClr val="black"/>
                </a:solidFill>
                <a:latin typeface="HGP教科書体" panose="02020600000000000000" pitchFamily="18" charset="-128"/>
                <a:ea typeface="HGP教科書体" panose="02020600000000000000" pitchFamily="18" charset="-128"/>
              </a:rPr>
              <a:t>（税込み）</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⑤梱包、包装、配送</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1,000</a:t>
            </a:r>
            <a:r>
              <a:rPr kumimoji="1" lang="ja-JP" altLang="en-US" sz="1050" dirty="0">
                <a:solidFill>
                  <a:prstClr val="black"/>
                </a:solidFill>
                <a:latin typeface="HGP教科書体" panose="02020600000000000000" pitchFamily="18" charset="-128"/>
                <a:ea typeface="HGP教科書体" panose="02020600000000000000" pitchFamily="18" charset="-128"/>
              </a:rPr>
              <a:t>（税込み）</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②消臭スプレー１本</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1,650</a:t>
            </a:r>
            <a:r>
              <a:rPr kumimoji="1" lang="ja-JP" altLang="en-US" sz="1050" dirty="0">
                <a:solidFill>
                  <a:prstClr val="black"/>
                </a:solidFill>
                <a:latin typeface="HGP教科書体" panose="02020600000000000000" pitchFamily="18" charset="-128"/>
                <a:ea typeface="HGP教科書体" panose="02020600000000000000" pitchFamily="18" charset="-128"/>
              </a:rPr>
              <a:t>（税込み）　　      ⑥消臭スプレー説明資料</a:t>
            </a:r>
            <a:r>
              <a:rPr kumimoji="1" lang="en-US" altLang="ja-JP" sz="1050" dirty="0">
                <a:solidFill>
                  <a:prstClr val="black"/>
                </a:solidFill>
                <a:latin typeface="HGP教科書体" panose="02020600000000000000" pitchFamily="18" charset="-128"/>
                <a:ea typeface="HGP教科書体" panose="02020600000000000000" pitchFamily="18" charset="-128"/>
              </a:rPr>
              <a:t>		1</a:t>
            </a:r>
            <a:r>
              <a:rPr kumimoji="1" lang="ja-JP" altLang="en-US" sz="1050" dirty="0">
                <a:solidFill>
                  <a:prstClr val="black"/>
                </a:solidFill>
                <a:latin typeface="HGP教科書体" panose="02020600000000000000" pitchFamily="18" charset="-128"/>
                <a:ea typeface="HGP教科書体" panose="02020600000000000000" pitchFamily="18" charset="-128"/>
              </a:rPr>
              <a:t>部　　　</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③消臭ビーズ</a:t>
            </a:r>
            <a:r>
              <a:rPr kumimoji="1" lang="en-US" altLang="ja-JP" sz="1050" dirty="0">
                <a:solidFill>
                  <a:prstClr val="black"/>
                </a:solidFill>
                <a:latin typeface="HGP教科書体" panose="02020600000000000000" pitchFamily="18" charset="-128"/>
                <a:ea typeface="HGP教科書体" panose="02020600000000000000" pitchFamily="18" charset="-128"/>
              </a:rPr>
              <a:t>1</a:t>
            </a:r>
            <a:r>
              <a:rPr kumimoji="1" lang="ja-JP" altLang="en-US" sz="1050" dirty="0">
                <a:solidFill>
                  <a:prstClr val="black"/>
                </a:solidFill>
                <a:latin typeface="HGP教科書体" panose="02020600000000000000" pitchFamily="18" charset="-128"/>
                <a:ea typeface="HGP教科書体" panose="02020600000000000000" pitchFamily="18" charset="-128"/>
              </a:rPr>
              <a:t>個</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1,650</a:t>
            </a:r>
            <a:r>
              <a:rPr kumimoji="1" lang="ja-JP" altLang="en-US" sz="1050" dirty="0">
                <a:solidFill>
                  <a:prstClr val="black"/>
                </a:solidFill>
                <a:latin typeface="HGP教科書体" panose="02020600000000000000" pitchFamily="18" charset="-128"/>
                <a:ea typeface="HGP教科書体" panose="02020600000000000000" pitchFamily="18" charset="-128"/>
              </a:rPr>
              <a:t>（税込み）</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④携帯用消臭スプレー１本</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880</a:t>
            </a:r>
            <a:r>
              <a:rPr kumimoji="1" lang="ja-JP" altLang="en-US" sz="1050" dirty="0">
                <a:solidFill>
                  <a:prstClr val="black"/>
                </a:solidFill>
                <a:latin typeface="HGP教科書体" panose="02020600000000000000" pitchFamily="18" charset="-128"/>
                <a:ea typeface="HGP教科書体" panose="02020600000000000000" pitchFamily="18" charset="-128"/>
              </a:rPr>
              <a:t>（税込み）</a:t>
            </a:r>
          </a:p>
        </p:txBody>
      </p:sp>
      <p:sp>
        <p:nvSpPr>
          <p:cNvPr id="15" name="テキスト ボックス 14">
            <a:extLst>
              <a:ext uri="{FF2B5EF4-FFF2-40B4-BE49-F238E27FC236}">
                <a16:creationId xmlns:a16="http://schemas.microsoft.com/office/drawing/2014/main" id="{E774F1A2-6CBE-4EDC-87BD-1BE248ACC5F1}"/>
              </a:ext>
            </a:extLst>
          </p:cNvPr>
          <p:cNvSpPr txBox="1"/>
          <p:nvPr/>
        </p:nvSpPr>
        <p:spPr>
          <a:xfrm>
            <a:off x="317491" y="2373486"/>
            <a:ext cx="6169206" cy="400110"/>
          </a:xfrm>
          <a:prstGeom prst="rect">
            <a:avLst/>
          </a:prstGeom>
          <a:noFill/>
          <a:ln>
            <a:solidFill>
              <a:schemeClr val="tx1"/>
            </a:solidFill>
          </a:ln>
        </p:spPr>
        <p:txBody>
          <a:bodyPr wrap="square" rtlCol="0">
            <a:spAutoFit/>
          </a:bodyPr>
          <a:lstStyle/>
          <a:p>
            <a:pPr algn="ctr" defTabSz="342900">
              <a:defRPr/>
            </a:pPr>
            <a:r>
              <a:rPr kumimoji="1" lang="ja-JP" altLang="en-US" sz="2000" dirty="0">
                <a:solidFill>
                  <a:prstClr val="black"/>
                </a:solidFill>
                <a:latin typeface="HGP教科書体" panose="02020600000000000000" pitchFamily="18" charset="-128"/>
                <a:ea typeface="HGP教科書体" panose="02020600000000000000" pitchFamily="18" charset="-128"/>
              </a:rPr>
              <a:t>お歳暮企画：①</a:t>
            </a:r>
            <a:r>
              <a:rPr kumimoji="1" lang="en-US" altLang="ja-JP" sz="2000" dirty="0">
                <a:solidFill>
                  <a:prstClr val="black"/>
                </a:solidFill>
                <a:latin typeface="HGP教科書体" panose="02020600000000000000" pitchFamily="18" charset="-128"/>
                <a:ea typeface="HGP教科書体" panose="02020600000000000000" pitchFamily="18" charset="-128"/>
              </a:rPr>
              <a:t>DEOAIR4</a:t>
            </a:r>
            <a:r>
              <a:rPr kumimoji="1" lang="ja-JP" altLang="en-US" sz="2000" dirty="0">
                <a:solidFill>
                  <a:prstClr val="black"/>
                </a:solidFill>
                <a:latin typeface="HGP教科書体" panose="02020600000000000000" pitchFamily="18" charset="-128"/>
                <a:ea typeface="HGP教科書体" panose="02020600000000000000" pitchFamily="18" charset="-128"/>
              </a:rPr>
              <a:t>点セット②ウイルス除菌３点セット</a:t>
            </a:r>
            <a:endParaRPr kumimoji="1" lang="en-US" altLang="ja-JP" sz="2000" dirty="0">
              <a:solidFill>
                <a:prstClr val="black"/>
              </a:solidFill>
              <a:latin typeface="HGP教科書体" panose="02020600000000000000" pitchFamily="18" charset="-128"/>
              <a:ea typeface="HGP教科書体" panose="02020600000000000000" pitchFamily="18" charset="-128"/>
            </a:endParaRPr>
          </a:p>
        </p:txBody>
      </p:sp>
      <p:sp>
        <p:nvSpPr>
          <p:cNvPr id="13" name="テキスト ボックス 12">
            <a:extLst>
              <a:ext uri="{FF2B5EF4-FFF2-40B4-BE49-F238E27FC236}">
                <a16:creationId xmlns:a16="http://schemas.microsoft.com/office/drawing/2014/main" id="{0DB3A8D6-618B-42B3-82F4-0248A9EFC1D8}"/>
              </a:ext>
            </a:extLst>
          </p:cNvPr>
          <p:cNvSpPr txBox="1"/>
          <p:nvPr/>
        </p:nvSpPr>
        <p:spPr>
          <a:xfrm>
            <a:off x="3101042" y="8731291"/>
            <a:ext cx="3215936" cy="230832"/>
          </a:xfrm>
          <a:prstGeom prst="rect">
            <a:avLst/>
          </a:prstGeom>
          <a:noFill/>
        </p:spPr>
        <p:txBody>
          <a:bodyPr wrap="square" rtlCol="0">
            <a:spAutoFit/>
          </a:bodyPr>
          <a:lstStyle/>
          <a:p>
            <a:pPr defTabSz="342900">
              <a:defRPr/>
            </a:pPr>
            <a:r>
              <a:rPr kumimoji="1" lang="ja-JP" altLang="en-US" sz="900" dirty="0">
                <a:solidFill>
                  <a:prstClr val="black"/>
                </a:solidFill>
                <a:latin typeface="Calibri" panose="020F0502020204030204"/>
                <a:ea typeface="游ゴシック" panose="020B0400000000000000" pitchFamily="50" charset="-128"/>
              </a:rPr>
              <a:t>箱及び包装紙は現在調整中です。</a:t>
            </a:r>
          </a:p>
        </p:txBody>
      </p:sp>
      <p:sp>
        <p:nvSpPr>
          <p:cNvPr id="11" name="テキスト ボックス 10">
            <a:extLst>
              <a:ext uri="{FF2B5EF4-FFF2-40B4-BE49-F238E27FC236}">
                <a16:creationId xmlns:a16="http://schemas.microsoft.com/office/drawing/2014/main" id="{CB9842B4-7188-4C48-B712-2E0D4E15DC76}"/>
              </a:ext>
            </a:extLst>
          </p:cNvPr>
          <p:cNvSpPr txBox="1"/>
          <p:nvPr/>
        </p:nvSpPr>
        <p:spPr>
          <a:xfrm>
            <a:off x="4298843" y="4327863"/>
            <a:ext cx="2782393" cy="646331"/>
          </a:xfrm>
          <a:prstGeom prst="rect">
            <a:avLst/>
          </a:prstGeom>
          <a:noFill/>
        </p:spPr>
        <p:txBody>
          <a:bodyPr wrap="square" rtlCol="0">
            <a:spAutoFit/>
          </a:bodyPr>
          <a:lstStyle/>
          <a:p>
            <a:r>
              <a:rPr kumimoji="1" lang="en-US" altLang="ja-JP" sz="2100" b="1" u="sng" dirty="0">
                <a:solidFill>
                  <a:srgbClr val="FF0000"/>
                </a:solidFill>
                <a:latin typeface="HGP教科書体" panose="02020600000000000000" pitchFamily="18" charset="-128"/>
                <a:ea typeface="HGP教科書体" panose="02020600000000000000" pitchFamily="18" charset="-128"/>
              </a:rPr>
              <a:t>3,300</a:t>
            </a:r>
            <a:r>
              <a:rPr kumimoji="1" lang="ja-JP" altLang="en-US" sz="2100" b="1" u="sng" dirty="0">
                <a:solidFill>
                  <a:srgbClr val="FF0000"/>
                </a:solidFill>
                <a:latin typeface="HGP教科書体" panose="02020600000000000000" pitchFamily="18" charset="-128"/>
                <a:ea typeface="HGP教科書体" panose="02020600000000000000" pitchFamily="18" charset="-128"/>
              </a:rPr>
              <a:t>円</a:t>
            </a:r>
            <a:r>
              <a:rPr kumimoji="1" lang="ja-JP" altLang="en-US" sz="1500" b="1" u="sng" dirty="0">
                <a:latin typeface="HGP教科書体" panose="02020600000000000000" pitchFamily="18" charset="-128"/>
                <a:ea typeface="HGP教科書体" panose="02020600000000000000" pitchFamily="18" charset="-128"/>
              </a:rPr>
              <a:t>（税込）</a:t>
            </a:r>
            <a:r>
              <a:rPr kumimoji="1" lang="ja-JP" altLang="en-US" sz="1500" b="1" dirty="0">
                <a:latin typeface="HGP教科書体" panose="02020600000000000000" pitchFamily="18" charset="-128"/>
                <a:ea typeface="HGP教科書体" panose="02020600000000000000" pitchFamily="18" charset="-128"/>
              </a:rPr>
              <a:t>にて</a:t>
            </a:r>
            <a:endParaRPr kumimoji="1" lang="en-US" altLang="ja-JP" sz="1500" b="1" dirty="0">
              <a:latin typeface="HGP教科書体" panose="02020600000000000000" pitchFamily="18" charset="-128"/>
              <a:ea typeface="HGP教科書体" panose="02020600000000000000" pitchFamily="18" charset="-128"/>
            </a:endParaRPr>
          </a:p>
          <a:p>
            <a:r>
              <a:rPr kumimoji="1" lang="ja-JP" altLang="en-US" sz="1500" b="1" dirty="0">
                <a:latin typeface="HGP教科書体" panose="02020600000000000000" pitchFamily="18" charset="-128"/>
                <a:ea typeface="HGP教科書体" panose="02020600000000000000" pitchFamily="18" charset="-128"/>
              </a:rPr>
              <a:t>受付しております。</a:t>
            </a:r>
          </a:p>
        </p:txBody>
      </p:sp>
      <p:grpSp>
        <p:nvGrpSpPr>
          <p:cNvPr id="6" name="グループ化 5"/>
          <p:cNvGrpSpPr/>
          <p:nvPr/>
        </p:nvGrpSpPr>
        <p:grpSpPr>
          <a:xfrm>
            <a:off x="-33701" y="974280"/>
            <a:ext cx="6903276" cy="1136720"/>
            <a:chOff x="-42012" y="1291611"/>
            <a:chExt cx="6903276" cy="1136720"/>
          </a:xfrm>
        </p:grpSpPr>
        <p:pic>
          <p:nvPicPr>
            <p:cNvPr id="2" name="図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12" y="1291611"/>
              <a:ext cx="1696745" cy="1123818"/>
            </a:xfrm>
            <a:prstGeom prst="rect">
              <a:avLst/>
            </a:prstGeom>
          </p:spPr>
        </p:pic>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0821" y="1316651"/>
              <a:ext cx="1670443" cy="1111680"/>
            </a:xfrm>
            <a:prstGeom prst="rect">
              <a:avLst/>
            </a:prstGeom>
          </p:spPr>
        </p:pic>
        <p:pic>
          <p:nvPicPr>
            <p:cNvPr id="17" name="図 16"/>
            <p:cNvPicPr>
              <a:picLocks noChangeAspect="1"/>
            </p:cNvPicPr>
            <p:nvPr/>
          </p:nvPicPr>
          <p:blipFill rotWithShape="1">
            <a:blip r:embed="rId5"/>
            <a:srcRect t="4407" b="1"/>
            <a:stretch/>
          </p:blipFill>
          <p:spPr>
            <a:xfrm>
              <a:off x="1719800" y="1299231"/>
              <a:ext cx="1670444" cy="1117201"/>
            </a:xfrm>
            <a:prstGeom prst="rect">
              <a:avLst/>
            </a:prstGeom>
          </p:spPr>
        </p:pic>
        <p:pic>
          <p:nvPicPr>
            <p:cNvPr id="18" name="図 17">
              <a:extLst>
                <a:ext uri="{FF2B5EF4-FFF2-40B4-BE49-F238E27FC236}">
                  <a16:creationId xmlns:a16="http://schemas.microsoft.com/office/drawing/2014/main" id="{1DD5E9BE-18D5-4706-86D1-F7FE34BF4BB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5673" t="58671" r="12118" b="15415"/>
            <a:stretch/>
          </p:blipFill>
          <p:spPr>
            <a:xfrm>
              <a:off x="3455310" y="1305268"/>
              <a:ext cx="1670444" cy="1114103"/>
            </a:xfrm>
            <a:prstGeom prst="rect">
              <a:avLst/>
            </a:prstGeom>
          </p:spPr>
        </p:pic>
      </p:grpSp>
      <p:sp>
        <p:nvSpPr>
          <p:cNvPr id="8" name="テキスト ボックス 7"/>
          <p:cNvSpPr txBox="1"/>
          <p:nvPr/>
        </p:nvSpPr>
        <p:spPr>
          <a:xfrm>
            <a:off x="1318644" y="2720538"/>
            <a:ext cx="4289956" cy="738664"/>
          </a:xfrm>
          <a:prstGeom prst="rect">
            <a:avLst/>
          </a:prstGeom>
          <a:noFill/>
        </p:spPr>
        <p:txBody>
          <a:bodyPr wrap="none" rtlCol="0">
            <a:spAutoFit/>
          </a:bodyPr>
          <a:lstStyle/>
          <a:p>
            <a:pPr algn="ctr"/>
            <a:r>
              <a:rPr kumimoji="1" lang="ja-JP" altLang="en-US" sz="1400" dirty="0">
                <a:latin typeface="HGP教科書体" panose="02020600000000000000" pitchFamily="18" charset="-128"/>
                <a:ea typeface="HGP教科書体" panose="02020600000000000000" pitchFamily="18" charset="-128"/>
              </a:rPr>
              <a:t>人の営みのあるところに臭いの課題は必ずあります。</a:t>
            </a:r>
            <a:endParaRPr kumimoji="1" lang="en-US" altLang="ja-JP" sz="1400" dirty="0">
              <a:latin typeface="HGP教科書体" panose="02020600000000000000" pitchFamily="18" charset="-128"/>
              <a:ea typeface="HGP教科書体" panose="02020600000000000000" pitchFamily="18" charset="-128"/>
            </a:endParaRPr>
          </a:p>
          <a:p>
            <a:pPr algn="ctr"/>
            <a:r>
              <a:rPr kumimoji="1" lang="ja-JP" altLang="en-US" sz="1400" u="sng" dirty="0">
                <a:latin typeface="HGP教科書体" panose="02020600000000000000" pitchFamily="18" charset="-128"/>
                <a:ea typeface="HGP教科書体" panose="02020600000000000000" pitchFamily="18" charset="-128"/>
              </a:rPr>
              <a:t>「本来の空気に戻す」</a:t>
            </a:r>
            <a:r>
              <a:rPr kumimoji="1" lang="ja-JP" altLang="en-US" sz="1400" dirty="0">
                <a:latin typeface="HGP教科書体" panose="02020600000000000000" pitchFamily="18" charset="-128"/>
                <a:ea typeface="HGP教科書体" panose="02020600000000000000" pitchFamily="18" charset="-128"/>
              </a:rPr>
              <a:t>その思いを形にしたのが</a:t>
            </a:r>
            <a:r>
              <a:rPr kumimoji="1" lang="en-US" altLang="ja-JP" sz="1400" dirty="0">
                <a:latin typeface="HGP教科書体" panose="02020600000000000000" pitchFamily="18" charset="-128"/>
                <a:ea typeface="HGP教科書体" panose="02020600000000000000" pitchFamily="18" charset="-128"/>
              </a:rPr>
              <a:t>DEOAIR</a:t>
            </a:r>
            <a:r>
              <a:rPr kumimoji="1" lang="ja-JP" altLang="en-US" sz="1400" dirty="0">
                <a:latin typeface="HGP教科書体" panose="02020600000000000000" pitchFamily="18" charset="-128"/>
                <a:ea typeface="HGP教科書体" panose="02020600000000000000" pitchFamily="18" charset="-128"/>
              </a:rPr>
              <a:t>です。</a:t>
            </a:r>
            <a:endParaRPr kumimoji="1" lang="en-US" altLang="ja-JP" sz="1400" dirty="0">
              <a:latin typeface="HGP教科書体" panose="02020600000000000000" pitchFamily="18" charset="-128"/>
              <a:ea typeface="HGP教科書体" panose="02020600000000000000" pitchFamily="18" charset="-128"/>
            </a:endParaRPr>
          </a:p>
          <a:p>
            <a:pPr algn="ctr"/>
            <a:r>
              <a:rPr kumimoji="1" lang="ja-JP" altLang="en-US" sz="1400" dirty="0">
                <a:latin typeface="HGP教科書体" panose="02020600000000000000" pitchFamily="18" charset="-128"/>
                <a:ea typeface="HGP教科書体" panose="02020600000000000000" pitchFamily="18" charset="-128"/>
              </a:rPr>
              <a:t>大切な方への感謝を込めて。</a:t>
            </a:r>
            <a:endParaRPr kumimoji="1" lang="en-US" altLang="ja-JP" sz="1400" dirty="0">
              <a:latin typeface="HGP教科書体" panose="02020600000000000000" pitchFamily="18" charset="-128"/>
              <a:ea typeface="HGP教科書体" panose="02020600000000000000" pitchFamily="18" charset="-128"/>
            </a:endParaRPr>
          </a:p>
        </p:txBody>
      </p:sp>
      <p:sp>
        <p:nvSpPr>
          <p:cNvPr id="29" name="矢印: 右 15">
            <a:extLst>
              <a:ext uri="{FF2B5EF4-FFF2-40B4-BE49-F238E27FC236}">
                <a16:creationId xmlns:a16="http://schemas.microsoft.com/office/drawing/2014/main" id="{E19B8C21-A0D5-47CB-82EC-DDF3BD26F514}"/>
              </a:ext>
            </a:extLst>
          </p:cNvPr>
          <p:cNvSpPr/>
          <p:nvPr/>
        </p:nvSpPr>
        <p:spPr>
          <a:xfrm>
            <a:off x="3877693" y="4515852"/>
            <a:ext cx="346934" cy="335634"/>
          </a:xfrm>
          <a:prstGeom prst="rightArrow">
            <a:avLst/>
          </a:prstGeom>
          <a:solidFill>
            <a:srgbClr val="FF0000"/>
          </a:solidFill>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sz="1350"/>
          </a:p>
        </p:txBody>
      </p:sp>
      <p:sp>
        <p:nvSpPr>
          <p:cNvPr id="24" name="テキスト ボックス 23">
            <a:extLst>
              <a:ext uri="{FF2B5EF4-FFF2-40B4-BE49-F238E27FC236}">
                <a16:creationId xmlns:a16="http://schemas.microsoft.com/office/drawing/2014/main" id="{A2D31589-F0E8-4FAB-983F-635616E2CBBF}"/>
              </a:ext>
            </a:extLst>
          </p:cNvPr>
          <p:cNvSpPr txBox="1"/>
          <p:nvPr/>
        </p:nvSpPr>
        <p:spPr>
          <a:xfrm>
            <a:off x="-45278" y="1392307"/>
            <a:ext cx="6953099" cy="707886"/>
          </a:xfrm>
          <a:prstGeom prst="rect">
            <a:avLst/>
          </a:prstGeom>
          <a:solidFill>
            <a:schemeClr val="bg1">
              <a:lumMod val="95000"/>
              <a:alpha val="50000"/>
            </a:schemeClr>
          </a:solidFill>
        </p:spPr>
        <p:txBody>
          <a:bodyPr wrap="square" rtlCol="0">
            <a:spAutoFit/>
          </a:bodyPr>
          <a:lstStyle/>
          <a:p>
            <a:pPr algn="ctr"/>
            <a:r>
              <a:rPr kumimoji="1" lang="en-US" altLang="ja-JP" sz="4000" dirty="0">
                <a:solidFill>
                  <a:schemeClr val="tx1">
                    <a:lumMod val="95000"/>
                    <a:lumOff val="5000"/>
                  </a:schemeClr>
                </a:solidFill>
                <a:latin typeface="Batang" panose="02030600000101010101" pitchFamily="18" charset="-127"/>
                <a:ea typeface="Batang" panose="02030600000101010101" pitchFamily="18" charset="-127"/>
              </a:rPr>
              <a:t>DEOAIR</a:t>
            </a:r>
            <a:r>
              <a:rPr kumimoji="1" lang="ja-JP" altLang="en-US" sz="4000" dirty="0">
                <a:solidFill>
                  <a:schemeClr val="tx1">
                    <a:lumMod val="95000"/>
                    <a:lumOff val="5000"/>
                  </a:schemeClr>
                </a:solidFill>
                <a:latin typeface="HGP教科書体" panose="02020600000000000000" pitchFamily="18" charset="-128"/>
                <a:ea typeface="HGP教科書体" panose="02020600000000000000" pitchFamily="18" charset="-128"/>
              </a:rPr>
              <a:t>のお歳暮</a:t>
            </a:r>
          </a:p>
        </p:txBody>
      </p:sp>
      <p:sp>
        <p:nvSpPr>
          <p:cNvPr id="30" name="テキスト ボックス 29">
            <a:extLst>
              <a:ext uri="{FF2B5EF4-FFF2-40B4-BE49-F238E27FC236}">
                <a16:creationId xmlns:a16="http://schemas.microsoft.com/office/drawing/2014/main" id="{0DB3A8D6-618B-42B3-82F4-0248A9EFC1D8}"/>
              </a:ext>
            </a:extLst>
          </p:cNvPr>
          <p:cNvSpPr txBox="1"/>
          <p:nvPr/>
        </p:nvSpPr>
        <p:spPr>
          <a:xfrm>
            <a:off x="1302474" y="8928556"/>
            <a:ext cx="4257596" cy="230832"/>
          </a:xfrm>
          <a:prstGeom prst="rect">
            <a:avLst/>
          </a:prstGeom>
          <a:noFill/>
        </p:spPr>
        <p:txBody>
          <a:bodyPr wrap="square" rtlCol="0">
            <a:spAutoFit/>
          </a:bodyPr>
          <a:lstStyle/>
          <a:p>
            <a:pPr algn="ctr" defTabSz="342900">
              <a:defRPr/>
            </a:pPr>
            <a:r>
              <a:rPr kumimoji="1" lang="ja-JP" altLang="en-US" sz="900" dirty="0">
                <a:solidFill>
                  <a:prstClr val="black"/>
                </a:solidFill>
                <a:latin typeface="Calibri" panose="020F0502020204030204"/>
                <a:ea typeface="游ゴシック" panose="020B0400000000000000" pitchFamily="50" charset="-128"/>
              </a:rPr>
              <a:t>株式会社</a:t>
            </a:r>
            <a:r>
              <a:rPr kumimoji="1" lang="en-US" altLang="ja-JP" sz="900" dirty="0" err="1">
                <a:solidFill>
                  <a:prstClr val="black"/>
                </a:solidFill>
                <a:latin typeface="Calibri" panose="020F0502020204030204"/>
                <a:ea typeface="游ゴシック" panose="020B0400000000000000" pitchFamily="50" charset="-128"/>
              </a:rPr>
              <a:t>Cleair</a:t>
            </a:r>
            <a:r>
              <a:rPr kumimoji="1" lang="ja-JP" altLang="en-US" sz="900" dirty="0">
                <a:solidFill>
                  <a:prstClr val="black"/>
                </a:solidFill>
                <a:latin typeface="Calibri" panose="020F0502020204030204"/>
                <a:ea typeface="游ゴシック" panose="020B0400000000000000" pitchFamily="50" charset="-128"/>
              </a:rPr>
              <a:t>　〒</a:t>
            </a:r>
            <a:r>
              <a:rPr kumimoji="1" lang="en-US" altLang="ja-JP" sz="900" dirty="0">
                <a:solidFill>
                  <a:prstClr val="black"/>
                </a:solidFill>
                <a:latin typeface="Calibri" panose="020F0502020204030204"/>
                <a:ea typeface="游ゴシック" panose="020B0400000000000000" pitchFamily="50" charset="-128"/>
              </a:rPr>
              <a:t>101-0032</a:t>
            </a:r>
            <a:r>
              <a:rPr kumimoji="1" lang="ja-JP" altLang="en-US" sz="900" dirty="0">
                <a:solidFill>
                  <a:prstClr val="black"/>
                </a:solidFill>
                <a:latin typeface="Calibri" panose="020F0502020204030204"/>
                <a:ea typeface="游ゴシック" panose="020B0400000000000000" pitchFamily="50" charset="-128"/>
              </a:rPr>
              <a:t>東京都代田区岩本町</a:t>
            </a:r>
            <a:r>
              <a:rPr kumimoji="1" lang="en-US" altLang="ja-JP" sz="900" dirty="0">
                <a:solidFill>
                  <a:prstClr val="black"/>
                </a:solidFill>
                <a:latin typeface="Calibri" panose="020F0502020204030204"/>
                <a:ea typeface="游ゴシック" panose="020B0400000000000000" pitchFamily="50" charset="-128"/>
              </a:rPr>
              <a:t>2-8-2</a:t>
            </a:r>
            <a:r>
              <a:rPr kumimoji="1" lang="ja-JP" altLang="en-US" sz="900" dirty="0">
                <a:solidFill>
                  <a:prstClr val="black"/>
                </a:solidFill>
                <a:latin typeface="Calibri" panose="020F0502020204030204"/>
                <a:ea typeface="游ゴシック" panose="020B0400000000000000" pitchFamily="50" charset="-128"/>
              </a:rPr>
              <a:t>ケイソウビル６</a:t>
            </a:r>
            <a:r>
              <a:rPr kumimoji="1" lang="en-US" altLang="ja-JP" sz="900" dirty="0">
                <a:solidFill>
                  <a:prstClr val="black"/>
                </a:solidFill>
                <a:latin typeface="Calibri" panose="020F0502020204030204"/>
                <a:ea typeface="游ゴシック" panose="020B0400000000000000" pitchFamily="50" charset="-128"/>
              </a:rPr>
              <a:t>F</a:t>
            </a:r>
            <a:endParaRPr kumimoji="1" lang="ja-JP" altLang="en-US" sz="900" dirty="0">
              <a:latin typeface="Calibri" panose="020F0502020204030204"/>
              <a:ea typeface="游ゴシック" panose="020B0400000000000000" pitchFamily="50" charset="-128"/>
            </a:endParaRPr>
          </a:p>
        </p:txBody>
      </p:sp>
      <p:pic>
        <p:nvPicPr>
          <p:cNvPr id="31" name="図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34353" y="8412608"/>
            <a:ext cx="548809" cy="548809"/>
          </a:xfrm>
          <a:prstGeom prst="rect">
            <a:avLst/>
          </a:prstGeom>
        </p:spPr>
      </p:pic>
      <p:sp>
        <p:nvSpPr>
          <p:cNvPr id="32" name="テキスト ボックス 31">
            <a:extLst>
              <a:ext uri="{FF2B5EF4-FFF2-40B4-BE49-F238E27FC236}">
                <a16:creationId xmlns:a16="http://schemas.microsoft.com/office/drawing/2014/main" id="{1EC17D23-D69F-4BE7-8FD7-2A124347EE00}"/>
              </a:ext>
            </a:extLst>
          </p:cNvPr>
          <p:cNvSpPr txBox="1"/>
          <p:nvPr/>
        </p:nvSpPr>
        <p:spPr>
          <a:xfrm>
            <a:off x="5647409" y="8905067"/>
            <a:ext cx="1701453" cy="215444"/>
          </a:xfrm>
          <a:prstGeom prst="rect">
            <a:avLst/>
          </a:prstGeom>
          <a:noFill/>
        </p:spPr>
        <p:txBody>
          <a:bodyPr wrap="square" rtlCol="0">
            <a:spAutoFit/>
          </a:bodyPr>
          <a:lstStyle/>
          <a:p>
            <a:r>
              <a:rPr kumimoji="1" lang="ja-JP" altLang="en-US" sz="800" dirty="0"/>
              <a:t>≪</a:t>
            </a:r>
            <a:r>
              <a:rPr kumimoji="1" lang="en-US" altLang="ja-JP" sz="800" dirty="0"/>
              <a:t>URL</a:t>
            </a:r>
            <a:r>
              <a:rPr kumimoji="1" lang="ja-JP" altLang="en-US" sz="800" dirty="0"/>
              <a:t>　</a:t>
            </a:r>
            <a:r>
              <a:rPr kumimoji="1" lang="en-US" altLang="ja-JP" sz="800" dirty="0"/>
              <a:t>www.deoair.jp</a:t>
            </a:r>
            <a:r>
              <a:rPr kumimoji="1" lang="ja-JP" altLang="en-US" sz="800" dirty="0"/>
              <a:t>≫</a:t>
            </a:r>
            <a:endParaRPr kumimoji="1" lang="en-US" altLang="ja-JP" sz="800" dirty="0"/>
          </a:p>
        </p:txBody>
      </p:sp>
      <p:pic>
        <p:nvPicPr>
          <p:cNvPr id="3" name="図 2"/>
          <p:cNvPicPr>
            <a:picLocks noChangeAspect="1"/>
          </p:cNvPicPr>
          <p:nvPr/>
        </p:nvPicPr>
        <p:blipFill>
          <a:blip r:embed="rId8"/>
          <a:stretch>
            <a:fillRect/>
          </a:stretch>
        </p:blipFill>
        <p:spPr>
          <a:xfrm>
            <a:off x="10275848" y="105366"/>
            <a:ext cx="2362729" cy="625772"/>
          </a:xfrm>
          <a:prstGeom prst="rect">
            <a:avLst/>
          </a:prstGeom>
        </p:spPr>
      </p:pic>
      <p:pic>
        <p:nvPicPr>
          <p:cNvPr id="7" name="図 6"/>
          <p:cNvPicPr>
            <a:picLocks noChangeAspect="1"/>
          </p:cNvPicPr>
          <p:nvPr/>
        </p:nvPicPr>
        <p:blipFill>
          <a:blip r:embed="rId9"/>
          <a:stretch>
            <a:fillRect/>
          </a:stretch>
        </p:blipFill>
        <p:spPr>
          <a:xfrm>
            <a:off x="12735757" y="11787"/>
            <a:ext cx="746301" cy="719351"/>
          </a:xfrm>
          <a:prstGeom prst="rect">
            <a:avLst/>
          </a:prstGeom>
        </p:spPr>
      </p:pic>
      <p:pic>
        <p:nvPicPr>
          <p:cNvPr id="10" name="図 9"/>
          <p:cNvPicPr>
            <a:picLocks noChangeAspect="1"/>
          </p:cNvPicPr>
          <p:nvPr/>
        </p:nvPicPr>
        <p:blipFill>
          <a:blip r:embed="rId10"/>
          <a:stretch>
            <a:fillRect/>
          </a:stretch>
        </p:blipFill>
        <p:spPr>
          <a:xfrm>
            <a:off x="3151904" y="38549"/>
            <a:ext cx="723093" cy="692589"/>
          </a:xfrm>
          <a:prstGeom prst="rect">
            <a:avLst/>
          </a:prstGeom>
        </p:spPr>
      </p:pic>
      <p:pic>
        <p:nvPicPr>
          <p:cNvPr id="1026" name="Picture 2" descr="こころ&quot;が伝わる最適な贈り物とは？お歳暮選びのコツとマナー"/>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338127" y="5099262"/>
            <a:ext cx="1704485" cy="973992"/>
          </a:xfrm>
          <a:prstGeom prst="rect">
            <a:avLst/>
          </a:prstGeom>
          <a:noFill/>
          <a:extLst>
            <a:ext uri="{909E8E84-426E-40DD-AFC4-6F175D3DCCD1}">
              <a14:hiddenFill xmlns:a14="http://schemas.microsoft.com/office/drawing/2010/main">
                <a:solidFill>
                  <a:srgbClr val="FFFFFF"/>
                </a:solidFill>
              </a14:hiddenFill>
            </a:ext>
          </a:extLst>
        </p:spPr>
      </p:pic>
      <p:sp>
        <p:nvSpPr>
          <p:cNvPr id="22" name="テキスト ボックス 21">
            <a:extLst>
              <a:ext uri="{FF2B5EF4-FFF2-40B4-BE49-F238E27FC236}">
                <a16:creationId xmlns:a16="http://schemas.microsoft.com/office/drawing/2014/main" id="{258A0743-972F-42C9-907E-03D799DDFD51}"/>
              </a:ext>
            </a:extLst>
          </p:cNvPr>
          <p:cNvSpPr txBox="1"/>
          <p:nvPr/>
        </p:nvSpPr>
        <p:spPr>
          <a:xfrm>
            <a:off x="2869518" y="5685398"/>
            <a:ext cx="815096" cy="246221"/>
          </a:xfrm>
          <a:prstGeom prst="rect">
            <a:avLst/>
          </a:prstGeom>
          <a:noFill/>
        </p:spPr>
        <p:txBody>
          <a:bodyPr wrap="square" rtlCol="0">
            <a:spAutoFit/>
          </a:bodyPr>
          <a:lstStyle/>
          <a:p>
            <a:pPr defTabSz="342900">
              <a:defRPr/>
            </a:pPr>
            <a:r>
              <a:rPr kumimoji="1" lang="ja-JP" altLang="en-US" sz="1000" dirty="0">
                <a:solidFill>
                  <a:prstClr val="black"/>
                </a:solidFill>
                <a:latin typeface="Calibri" panose="020F0502020204030204"/>
                <a:ea typeface="游ゴシック" panose="020B0400000000000000" pitchFamily="50" charset="-128"/>
              </a:rPr>
              <a:t>内のし</a:t>
            </a:r>
          </a:p>
        </p:txBody>
      </p:sp>
      <p:pic>
        <p:nvPicPr>
          <p:cNvPr id="26" name="図 25">
            <a:extLst>
              <a:ext uri="{FF2B5EF4-FFF2-40B4-BE49-F238E27FC236}">
                <a16:creationId xmlns:a16="http://schemas.microsoft.com/office/drawing/2014/main" id="{3E548FCD-70B3-43A4-BC71-CCD0DBE51E2D}"/>
              </a:ext>
            </a:extLst>
          </p:cNvPr>
          <p:cNvPicPr>
            <a:picLocks noChangeAspect="1"/>
          </p:cNvPicPr>
          <p:nvPr/>
        </p:nvPicPr>
        <p:blipFill>
          <a:blip r:embed="rId12"/>
          <a:stretch>
            <a:fillRect/>
          </a:stretch>
        </p:blipFill>
        <p:spPr>
          <a:xfrm>
            <a:off x="485826" y="4546885"/>
            <a:ext cx="1633296" cy="1598113"/>
          </a:xfrm>
          <a:prstGeom prst="rect">
            <a:avLst/>
          </a:prstGeom>
        </p:spPr>
      </p:pic>
      <p:sp>
        <p:nvSpPr>
          <p:cNvPr id="12" name="テキスト ボックス 11">
            <a:extLst>
              <a:ext uri="{FF2B5EF4-FFF2-40B4-BE49-F238E27FC236}">
                <a16:creationId xmlns:a16="http://schemas.microsoft.com/office/drawing/2014/main" id="{CFFDA6FA-AFDB-42F7-9EAE-C51CDCF68230}"/>
              </a:ext>
            </a:extLst>
          </p:cNvPr>
          <p:cNvSpPr txBox="1"/>
          <p:nvPr/>
        </p:nvSpPr>
        <p:spPr>
          <a:xfrm>
            <a:off x="485826" y="6221625"/>
            <a:ext cx="6169206" cy="815608"/>
          </a:xfrm>
          <a:prstGeom prst="rect">
            <a:avLst/>
          </a:prstGeom>
          <a:noFill/>
        </p:spPr>
        <p:txBody>
          <a:bodyPr wrap="square" rtlCol="0">
            <a:spAutoFit/>
          </a:bodyPr>
          <a:lstStyle/>
          <a:p>
            <a:pPr defTabSz="342900">
              <a:defRPr/>
            </a:pPr>
            <a:r>
              <a:rPr kumimoji="1" lang="ja-JP" altLang="en-US" sz="1600" b="1" dirty="0">
                <a:solidFill>
                  <a:prstClr val="black"/>
                </a:solidFill>
                <a:latin typeface="HGP教科書体" panose="02020600000000000000" pitchFamily="18" charset="-128"/>
                <a:ea typeface="HGP教科書体" panose="02020600000000000000" pitchFamily="18" charset="-128"/>
              </a:rPr>
              <a:t>②ウイルス除菌</a:t>
            </a:r>
            <a:r>
              <a:rPr kumimoji="1" lang="en-US" altLang="ja-JP" sz="1600" b="1" dirty="0">
                <a:solidFill>
                  <a:prstClr val="black"/>
                </a:solidFill>
                <a:latin typeface="HGP教科書体" panose="02020600000000000000" pitchFamily="18" charset="-128"/>
                <a:ea typeface="HGP教科書体" panose="02020600000000000000" pitchFamily="18" charset="-128"/>
              </a:rPr>
              <a:t>3</a:t>
            </a:r>
            <a:r>
              <a:rPr kumimoji="1" lang="ja-JP" altLang="en-US" sz="1600" b="1" dirty="0">
                <a:solidFill>
                  <a:prstClr val="black"/>
                </a:solidFill>
                <a:latin typeface="HGP教科書体" panose="02020600000000000000" pitchFamily="18" charset="-128"/>
                <a:ea typeface="HGP教科書体" panose="02020600000000000000" pitchFamily="18" charset="-128"/>
              </a:rPr>
              <a:t>点セット・実売</a:t>
            </a:r>
            <a:r>
              <a:rPr kumimoji="1" lang="en-US" altLang="ja-JP" sz="1600" b="1" dirty="0">
                <a:solidFill>
                  <a:prstClr val="black"/>
                </a:solidFill>
                <a:latin typeface="HGP教科書体" panose="02020600000000000000" pitchFamily="18" charset="-128"/>
                <a:ea typeface="HGP教科書体" panose="02020600000000000000" pitchFamily="18" charset="-128"/>
              </a:rPr>
              <a:t>6,940</a:t>
            </a:r>
            <a:r>
              <a:rPr kumimoji="1" lang="ja-JP" altLang="en-US" sz="1600" b="1" dirty="0">
                <a:solidFill>
                  <a:prstClr val="black"/>
                </a:solidFill>
                <a:latin typeface="HGP教科書体" panose="02020600000000000000" pitchFamily="18" charset="-128"/>
                <a:ea typeface="HGP教科書体" panose="02020600000000000000" pitchFamily="18" charset="-128"/>
              </a:rPr>
              <a:t>円相当　</a:t>
            </a:r>
          </a:p>
          <a:p>
            <a:pPr defTabSz="342900">
              <a:defRPr/>
            </a:pPr>
            <a:endParaRPr kumimoji="1" lang="en-US" altLang="ja-JP" sz="1000" dirty="0">
              <a:solidFill>
                <a:prstClr val="black"/>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prstClr val="black"/>
                </a:solidFill>
                <a:latin typeface="HGP教科書体" panose="02020600000000000000" pitchFamily="18" charset="-128"/>
                <a:ea typeface="HGP教科書体" panose="02020600000000000000" pitchFamily="18" charset="-128"/>
              </a:rPr>
              <a:t>①ウイルス除去スプレー　３本</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a:t>
            </a:r>
            <a:r>
              <a:rPr kumimoji="1" lang="en-US" altLang="ja-JP" sz="1050" dirty="0">
                <a:solidFill>
                  <a:prstClr val="black"/>
                </a:solidFill>
                <a:latin typeface="HGP教科書体" panose="02020600000000000000" pitchFamily="18" charset="-128"/>
                <a:ea typeface="HGP教科書体" panose="02020600000000000000" pitchFamily="18" charset="-128"/>
              </a:rPr>
              <a:t>5,940</a:t>
            </a:r>
            <a:r>
              <a:rPr kumimoji="1" lang="ja-JP" altLang="en-US" sz="1050" dirty="0">
                <a:solidFill>
                  <a:prstClr val="black"/>
                </a:solidFill>
                <a:latin typeface="HGP教科書体" panose="02020600000000000000" pitchFamily="18" charset="-128"/>
                <a:ea typeface="HGP教科書体" panose="02020600000000000000" pitchFamily="18" charset="-128"/>
              </a:rPr>
              <a:t>（税込み）</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②梱包、包装、配送</a:t>
            </a:r>
            <a:r>
              <a:rPr kumimoji="1" lang="en-US" altLang="ja-JP" sz="1050" dirty="0">
                <a:solidFill>
                  <a:prstClr val="black"/>
                </a:solidFill>
                <a:latin typeface="HGP教科書体" panose="02020600000000000000" pitchFamily="18" charset="-128"/>
                <a:ea typeface="HGP教科書体" panose="02020600000000000000" pitchFamily="18" charset="-128"/>
              </a:rPr>
              <a:t>	</a:t>
            </a:r>
            <a:r>
              <a:rPr kumimoji="1" lang="ja-JP" altLang="en-US" sz="1050" dirty="0">
                <a:solidFill>
                  <a:prstClr val="black"/>
                </a:solidFill>
                <a:latin typeface="HGP教科書体" panose="02020600000000000000" pitchFamily="18" charset="-128"/>
                <a:ea typeface="HGP教科書体" panose="02020600000000000000" pitchFamily="18" charset="-128"/>
              </a:rPr>
              <a:t>　　￥</a:t>
            </a:r>
            <a:r>
              <a:rPr kumimoji="1" lang="en-US" altLang="ja-JP" sz="1050" dirty="0">
                <a:solidFill>
                  <a:prstClr val="black"/>
                </a:solidFill>
                <a:latin typeface="HGP教科書体" panose="02020600000000000000" pitchFamily="18" charset="-128"/>
                <a:ea typeface="HGP教科書体" panose="02020600000000000000" pitchFamily="18" charset="-128"/>
              </a:rPr>
              <a:t>1,000</a:t>
            </a:r>
            <a:r>
              <a:rPr kumimoji="1" lang="ja-JP" altLang="en-US" sz="1050" dirty="0">
                <a:solidFill>
                  <a:prstClr val="black"/>
                </a:solidFill>
                <a:latin typeface="HGP教科書体" panose="02020600000000000000" pitchFamily="18" charset="-128"/>
                <a:ea typeface="HGP教科書体" panose="02020600000000000000" pitchFamily="18" charset="-128"/>
              </a:rPr>
              <a:t>（税込み）　　      ③ウイルス除菌スプレー説明資料　　</a:t>
            </a:r>
            <a:r>
              <a:rPr kumimoji="1" lang="en-US" altLang="ja-JP" sz="1050" dirty="0">
                <a:solidFill>
                  <a:prstClr val="black"/>
                </a:solidFill>
                <a:latin typeface="HGP教科書体" panose="02020600000000000000" pitchFamily="18" charset="-128"/>
                <a:ea typeface="HGP教科書体" panose="02020600000000000000" pitchFamily="18" charset="-128"/>
              </a:rPr>
              <a:t>1</a:t>
            </a:r>
            <a:r>
              <a:rPr kumimoji="1" lang="ja-JP" altLang="en-US" sz="1050" dirty="0">
                <a:solidFill>
                  <a:prstClr val="black"/>
                </a:solidFill>
                <a:latin typeface="HGP教科書体" panose="02020600000000000000" pitchFamily="18" charset="-128"/>
                <a:ea typeface="HGP教科書体" panose="02020600000000000000" pitchFamily="18" charset="-128"/>
              </a:rPr>
              <a:t>部　　　</a:t>
            </a:r>
            <a:endParaRPr kumimoji="1" lang="en-US" altLang="ja-JP" sz="1050" dirty="0">
              <a:solidFill>
                <a:prstClr val="black"/>
              </a:solidFill>
              <a:latin typeface="HGP教科書体" panose="02020600000000000000" pitchFamily="18" charset="-128"/>
              <a:ea typeface="HGP教科書体" panose="02020600000000000000" pitchFamily="18" charset="-128"/>
            </a:endParaRPr>
          </a:p>
        </p:txBody>
      </p:sp>
      <p:sp>
        <p:nvSpPr>
          <p:cNvPr id="21" name="テキスト ボックス 20">
            <a:extLst>
              <a:ext uri="{FF2B5EF4-FFF2-40B4-BE49-F238E27FC236}">
                <a16:creationId xmlns:a16="http://schemas.microsoft.com/office/drawing/2014/main" id="{5E336373-3338-47B4-A8D1-FBFBB60D7CEF}"/>
              </a:ext>
            </a:extLst>
          </p:cNvPr>
          <p:cNvSpPr txBox="1"/>
          <p:nvPr/>
        </p:nvSpPr>
        <p:spPr>
          <a:xfrm>
            <a:off x="4364079" y="7069822"/>
            <a:ext cx="2782393" cy="646331"/>
          </a:xfrm>
          <a:prstGeom prst="rect">
            <a:avLst/>
          </a:prstGeom>
          <a:noFill/>
        </p:spPr>
        <p:txBody>
          <a:bodyPr wrap="square" rtlCol="0">
            <a:spAutoFit/>
          </a:bodyPr>
          <a:lstStyle/>
          <a:p>
            <a:r>
              <a:rPr kumimoji="1" lang="en-US" altLang="ja-JP" sz="2100" b="1" u="sng" dirty="0">
                <a:solidFill>
                  <a:srgbClr val="FF0000"/>
                </a:solidFill>
                <a:latin typeface="HGP教科書体" panose="02020600000000000000" pitchFamily="18" charset="-128"/>
                <a:ea typeface="HGP教科書体" panose="02020600000000000000" pitchFamily="18" charset="-128"/>
              </a:rPr>
              <a:t>3,300</a:t>
            </a:r>
            <a:r>
              <a:rPr kumimoji="1" lang="ja-JP" altLang="en-US" sz="2100" b="1" u="sng" dirty="0">
                <a:solidFill>
                  <a:srgbClr val="FF0000"/>
                </a:solidFill>
                <a:latin typeface="HGP教科書体" panose="02020600000000000000" pitchFamily="18" charset="-128"/>
                <a:ea typeface="HGP教科書体" panose="02020600000000000000" pitchFamily="18" charset="-128"/>
              </a:rPr>
              <a:t>円</a:t>
            </a:r>
            <a:r>
              <a:rPr kumimoji="1" lang="ja-JP" altLang="en-US" sz="1500" b="1" u="sng" dirty="0">
                <a:latin typeface="HGP教科書体" panose="02020600000000000000" pitchFamily="18" charset="-128"/>
                <a:ea typeface="HGP教科書体" panose="02020600000000000000" pitchFamily="18" charset="-128"/>
              </a:rPr>
              <a:t>（税込）</a:t>
            </a:r>
            <a:r>
              <a:rPr kumimoji="1" lang="ja-JP" altLang="en-US" sz="1500" b="1" dirty="0">
                <a:latin typeface="HGP教科書体" panose="02020600000000000000" pitchFamily="18" charset="-128"/>
                <a:ea typeface="HGP教科書体" panose="02020600000000000000" pitchFamily="18" charset="-128"/>
              </a:rPr>
              <a:t>にて</a:t>
            </a:r>
            <a:endParaRPr kumimoji="1" lang="en-US" altLang="ja-JP" sz="1500" b="1" dirty="0">
              <a:latin typeface="HGP教科書体" panose="02020600000000000000" pitchFamily="18" charset="-128"/>
              <a:ea typeface="HGP教科書体" panose="02020600000000000000" pitchFamily="18" charset="-128"/>
            </a:endParaRPr>
          </a:p>
          <a:p>
            <a:r>
              <a:rPr kumimoji="1" lang="ja-JP" altLang="en-US" sz="1500" b="1" dirty="0">
                <a:latin typeface="HGP教科書体" panose="02020600000000000000" pitchFamily="18" charset="-128"/>
                <a:ea typeface="HGP教科書体" panose="02020600000000000000" pitchFamily="18" charset="-128"/>
              </a:rPr>
              <a:t>受付しております。</a:t>
            </a:r>
          </a:p>
        </p:txBody>
      </p:sp>
      <p:sp>
        <p:nvSpPr>
          <p:cNvPr id="23" name="矢印: 右 15">
            <a:extLst>
              <a:ext uri="{FF2B5EF4-FFF2-40B4-BE49-F238E27FC236}">
                <a16:creationId xmlns:a16="http://schemas.microsoft.com/office/drawing/2014/main" id="{2C6BE27C-94A2-4593-9ACD-47AEFF9B74AC}"/>
              </a:ext>
            </a:extLst>
          </p:cNvPr>
          <p:cNvSpPr/>
          <p:nvPr/>
        </p:nvSpPr>
        <p:spPr>
          <a:xfrm>
            <a:off x="3877693" y="7233296"/>
            <a:ext cx="346934" cy="335634"/>
          </a:xfrm>
          <a:prstGeom prst="rightArrow">
            <a:avLst/>
          </a:prstGeom>
          <a:solidFill>
            <a:srgbClr val="FF0000"/>
          </a:solidFill>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sz="1350"/>
          </a:p>
        </p:txBody>
      </p:sp>
      <p:sp>
        <p:nvSpPr>
          <p:cNvPr id="25" name="テキスト ボックス 24">
            <a:extLst>
              <a:ext uri="{FF2B5EF4-FFF2-40B4-BE49-F238E27FC236}">
                <a16:creationId xmlns:a16="http://schemas.microsoft.com/office/drawing/2014/main" id="{0A8671A6-F030-418B-85B5-066BC87261D5}"/>
              </a:ext>
            </a:extLst>
          </p:cNvPr>
          <p:cNvSpPr txBox="1"/>
          <p:nvPr/>
        </p:nvSpPr>
        <p:spPr>
          <a:xfrm>
            <a:off x="4298843" y="6110960"/>
            <a:ext cx="3215936" cy="230832"/>
          </a:xfrm>
          <a:prstGeom prst="rect">
            <a:avLst/>
          </a:prstGeom>
          <a:noFill/>
        </p:spPr>
        <p:txBody>
          <a:bodyPr wrap="square" rtlCol="0">
            <a:spAutoFit/>
          </a:bodyPr>
          <a:lstStyle/>
          <a:p>
            <a:pPr defTabSz="342900">
              <a:defRPr/>
            </a:pPr>
            <a:r>
              <a:rPr kumimoji="1" lang="ja-JP" altLang="en-US" sz="900" dirty="0">
                <a:solidFill>
                  <a:prstClr val="black"/>
                </a:solidFill>
                <a:latin typeface="Calibri" panose="020F0502020204030204"/>
                <a:ea typeface="游ゴシック" panose="020B0400000000000000" pitchFamily="50" charset="-128"/>
              </a:rPr>
              <a:t>箱及び包装紙は現在調整中です。</a:t>
            </a:r>
          </a:p>
        </p:txBody>
      </p:sp>
      <p:sp>
        <p:nvSpPr>
          <p:cNvPr id="38" name="テキスト ボックス 37">
            <a:extLst>
              <a:ext uri="{FF2B5EF4-FFF2-40B4-BE49-F238E27FC236}">
                <a16:creationId xmlns:a16="http://schemas.microsoft.com/office/drawing/2014/main" id="{9E72CCC9-04FD-4DBB-BE62-E3A420BF8C69}"/>
              </a:ext>
            </a:extLst>
          </p:cNvPr>
          <p:cNvSpPr txBox="1"/>
          <p:nvPr/>
        </p:nvSpPr>
        <p:spPr>
          <a:xfrm>
            <a:off x="4836786" y="215992"/>
            <a:ext cx="877163" cy="369332"/>
          </a:xfrm>
          <a:prstGeom prst="rect">
            <a:avLst/>
          </a:prstGeom>
          <a:noFill/>
        </p:spPr>
        <p:txBody>
          <a:bodyPr wrap="none" rtlCol="0">
            <a:spAutoFit/>
          </a:bodyPr>
          <a:lstStyle/>
          <a:p>
            <a:r>
              <a:rPr kumimoji="1" lang="ja-JP" altLang="en-US" dirty="0"/>
              <a:t>社内用</a:t>
            </a:r>
          </a:p>
        </p:txBody>
      </p:sp>
      <p:pic>
        <p:nvPicPr>
          <p:cNvPr id="42" name="図 41">
            <a:extLst>
              <a:ext uri="{FF2B5EF4-FFF2-40B4-BE49-F238E27FC236}">
                <a16:creationId xmlns:a16="http://schemas.microsoft.com/office/drawing/2014/main" id="{296FA488-4119-4727-A4C3-8BD041B9134F}"/>
              </a:ext>
            </a:extLst>
          </p:cNvPr>
          <p:cNvPicPr>
            <a:picLocks noChangeAspect="1"/>
          </p:cNvPicPr>
          <p:nvPr/>
        </p:nvPicPr>
        <p:blipFill rotWithShape="1">
          <a:blip r:embed="rId13"/>
          <a:srcRect l="3996" t="2763" r="2195" b="2101"/>
          <a:stretch/>
        </p:blipFill>
        <p:spPr>
          <a:xfrm>
            <a:off x="4326699" y="5119135"/>
            <a:ext cx="1744866" cy="991119"/>
          </a:xfrm>
          <a:prstGeom prst="rect">
            <a:avLst/>
          </a:prstGeom>
        </p:spPr>
      </p:pic>
      <p:pic>
        <p:nvPicPr>
          <p:cNvPr id="9" name="図 8">
            <a:extLst>
              <a:ext uri="{FF2B5EF4-FFF2-40B4-BE49-F238E27FC236}">
                <a16:creationId xmlns:a16="http://schemas.microsoft.com/office/drawing/2014/main" id="{2233A01F-3210-4B7C-96AA-CF6B71498557}"/>
              </a:ext>
            </a:extLst>
          </p:cNvPr>
          <p:cNvPicPr>
            <a:picLocks noChangeAspect="1"/>
          </p:cNvPicPr>
          <p:nvPr/>
        </p:nvPicPr>
        <p:blipFill>
          <a:blip r:embed="rId14"/>
          <a:stretch>
            <a:fillRect/>
          </a:stretch>
        </p:blipFill>
        <p:spPr>
          <a:xfrm>
            <a:off x="496330" y="7085205"/>
            <a:ext cx="1612287" cy="1598113"/>
          </a:xfrm>
          <a:prstGeom prst="rect">
            <a:avLst/>
          </a:prstGeom>
        </p:spPr>
      </p:pic>
      <p:pic>
        <p:nvPicPr>
          <p:cNvPr id="27" name="Picture 2" descr="こころ&quot;が伝わる最適な贈り物とは？お歳暮選びのコツとマナー">
            <a:extLst>
              <a:ext uri="{FF2B5EF4-FFF2-40B4-BE49-F238E27FC236}">
                <a16:creationId xmlns:a16="http://schemas.microsoft.com/office/drawing/2014/main" id="{71BD43CC-C06F-4D5A-A908-4DD7AABEA978}"/>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36055" y="7692058"/>
            <a:ext cx="1704485" cy="973992"/>
          </a:xfrm>
          <a:prstGeom prst="rect">
            <a:avLst/>
          </a:prstGeom>
          <a:noFill/>
          <a:extLst>
            <a:ext uri="{909E8E84-426E-40DD-AFC4-6F175D3DCCD1}">
              <a14:hiddenFill xmlns:a14="http://schemas.microsoft.com/office/drawing/2010/main">
                <a:solidFill>
                  <a:srgbClr val="FFFFFF"/>
                </a:solidFill>
              </a14:hiddenFill>
            </a:ext>
          </a:extLst>
        </p:spPr>
      </p:pic>
      <p:sp>
        <p:nvSpPr>
          <p:cNvPr id="28" name="テキスト ボックス 27">
            <a:extLst>
              <a:ext uri="{FF2B5EF4-FFF2-40B4-BE49-F238E27FC236}">
                <a16:creationId xmlns:a16="http://schemas.microsoft.com/office/drawing/2014/main" id="{AF409ADC-F858-4177-8260-3E4C35C89038}"/>
              </a:ext>
            </a:extLst>
          </p:cNvPr>
          <p:cNvSpPr txBox="1"/>
          <p:nvPr/>
        </p:nvSpPr>
        <p:spPr>
          <a:xfrm>
            <a:off x="2767446" y="8278194"/>
            <a:ext cx="815096" cy="246221"/>
          </a:xfrm>
          <a:prstGeom prst="rect">
            <a:avLst/>
          </a:prstGeom>
          <a:noFill/>
        </p:spPr>
        <p:txBody>
          <a:bodyPr wrap="square" rtlCol="0">
            <a:spAutoFit/>
          </a:bodyPr>
          <a:lstStyle/>
          <a:p>
            <a:pPr defTabSz="342900">
              <a:defRPr/>
            </a:pPr>
            <a:r>
              <a:rPr kumimoji="1" lang="ja-JP" altLang="en-US" sz="1000" dirty="0">
                <a:solidFill>
                  <a:prstClr val="black"/>
                </a:solidFill>
                <a:latin typeface="Calibri" panose="020F0502020204030204"/>
                <a:ea typeface="游ゴシック" panose="020B0400000000000000" pitchFamily="50" charset="-128"/>
              </a:rPr>
              <a:t>内のし</a:t>
            </a:r>
          </a:p>
        </p:txBody>
      </p:sp>
      <p:pic>
        <p:nvPicPr>
          <p:cNvPr id="34" name="図 33">
            <a:extLst>
              <a:ext uri="{FF2B5EF4-FFF2-40B4-BE49-F238E27FC236}">
                <a16:creationId xmlns:a16="http://schemas.microsoft.com/office/drawing/2014/main" id="{325B70EC-9B90-4093-8A2E-4715F927BE08}"/>
              </a:ext>
            </a:extLst>
          </p:cNvPr>
          <p:cNvPicPr>
            <a:picLocks noChangeAspect="1"/>
          </p:cNvPicPr>
          <p:nvPr/>
        </p:nvPicPr>
        <p:blipFill rotWithShape="1">
          <a:blip r:embed="rId13"/>
          <a:srcRect l="3996" t="2763" r="2195" b="2101"/>
          <a:stretch/>
        </p:blipFill>
        <p:spPr>
          <a:xfrm>
            <a:off x="4224627" y="7711931"/>
            <a:ext cx="1744866" cy="991119"/>
          </a:xfrm>
          <a:prstGeom prst="rect">
            <a:avLst/>
          </a:prstGeom>
        </p:spPr>
      </p:pic>
    </p:spTree>
    <p:extLst>
      <p:ext uri="{BB962C8B-B14F-4D97-AF65-F5344CB8AC3E}">
        <p14:creationId xmlns:p14="http://schemas.microsoft.com/office/powerpoint/2010/main" val="1878932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accent3">
            <a:lumMod val="50000"/>
          </a:schemeClr>
        </a:solidFill>
        <a:effectLst/>
      </p:bgPr>
    </p:bg>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10F4DFAF-93A4-4CB4-9028-CDF18184BFCA}"/>
              </a:ext>
            </a:extLst>
          </p:cNvPr>
          <p:cNvPicPr>
            <a:picLocks noChangeAspect="1"/>
          </p:cNvPicPr>
          <p:nvPr/>
        </p:nvPicPr>
        <p:blipFill rotWithShape="1">
          <a:blip r:embed="rId3"/>
          <a:srcRect r="1368"/>
          <a:stretch/>
        </p:blipFill>
        <p:spPr>
          <a:xfrm>
            <a:off x="2963" y="24769"/>
            <a:ext cx="6864814" cy="1602063"/>
          </a:xfrm>
          <a:prstGeom prst="rect">
            <a:avLst/>
          </a:prstGeom>
        </p:spPr>
      </p:pic>
      <p:pic>
        <p:nvPicPr>
          <p:cNvPr id="69" name="図 68">
            <a:extLst>
              <a:ext uri="{FF2B5EF4-FFF2-40B4-BE49-F238E27FC236}">
                <a16:creationId xmlns:a16="http://schemas.microsoft.com/office/drawing/2014/main" id="{2582DA4C-BB43-4464-9FD7-BB2E96B9CFA2}"/>
              </a:ext>
            </a:extLst>
          </p:cNvPr>
          <p:cNvPicPr>
            <a:picLocks noChangeAspect="1"/>
          </p:cNvPicPr>
          <p:nvPr/>
        </p:nvPicPr>
        <p:blipFill>
          <a:blip r:embed="rId4"/>
          <a:stretch>
            <a:fillRect/>
          </a:stretch>
        </p:blipFill>
        <p:spPr>
          <a:xfrm>
            <a:off x="7048613" y="8763065"/>
            <a:ext cx="6880706" cy="998583"/>
          </a:xfrm>
          <a:prstGeom prst="rect">
            <a:avLst/>
          </a:prstGeom>
        </p:spPr>
      </p:pic>
      <p:pic>
        <p:nvPicPr>
          <p:cNvPr id="44" name="図 43">
            <a:extLst>
              <a:ext uri="{FF2B5EF4-FFF2-40B4-BE49-F238E27FC236}">
                <a16:creationId xmlns:a16="http://schemas.microsoft.com/office/drawing/2014/main" id="{63866177-A4AF-4510-88DB-4C9A8923BDB0}"/>
              </a:ext>
            </a:extLst>
          </p:cNvPr>
          <p:cNvPicPr>
            <a:picLocks noChangeAspect="1"/>
          </p:cNvPicPr>
          <p:nvPr/>
        </p:nvPicPr>
        <p:blipFill rotWithShape="1">
          <a:blip r:embed="rId5"/>
          <a:srcRect l="4662" t="5248" r="4594" b="4972"/>
          <a:stretch/>
        </p:blipFill>
        <p:spPr>
          <a:xfrm>
            <a:off x="3256650" y="6057849"/>
            <a:ext cx="1334038" cy="762309"/>
          </a:xfrm>
          <a:prstGeom prst="rect">
            <a:avLst/>
          </a:prstGeom>
        </p:spPr>
      </p:pic>
      <p:pic>
        <p:nvPicPr>
          <p:cNvPr id="16" name="図 15">
            <a:extLst>
              <a:ext uri="{FF2B5EF4-FFF2-40B4-BE49-F238E27FC236}">
                <a16:creationId xmlns:a16="http://schemas.microsoft.com/office/drawing/2014/main" id="{54E20097-1789-4D77-971C-03B2F819EC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98237" y="783166"/>
            <a:ext cx="2894696" cy="8249578"/>
          </a:xfrm>
          <a:prstGeom prst="rect">
            <a:avLst/>
          </a:prstGeom>
        </p:spPr>
      </p:pic>
      <p:sp>
        <p:nvSpPr>
          <p:cNvPr id="4" name="テキスト ボックス 3">
            <a:extLst>
              <a:ext uri="{FF2B5EF4-FFF2-40B4-BE49-F238E27FC236}">
                <a16:creationId xmlns:a16="http://schemas.microsoft.com/office/drawing/2014/main" id="{6E39CA21-A422-4DA0-BDE9-3A1A71904386}"/>
              </a:ext>
            </a:extLst>
          </p:cNvPr>
          <p:cNvSpPr txBox="1"/>
          <p:nvPr/>
        </p:nvSpPr>
        <p:spPr>
          <a:xfrm>
            <a:off x="1461253" y="8516757"/>
            <a:ext cx="2582737" cy="400110"/>
          </a:xfrm>
          <a:prstGeom prst="rect">
            <a:avLst/>
          </a:prstGeom>
          <a:noFill/>
        </p:spPr>
        <p:txBody>
          <a:bodyPr wrap="square" rtlCol="0">
            <a:spAutoFit/>
          </a:bodyPr>
          <a:lstStyle/>
          <a:p>
            <a:pPr defTabSz="342900">
              <a:defRPr/>
            </a:pPr>
            <a:r>
              <a:rPr kumimoji="1" lang="en-US" altLang="ja-JP" sz="2000" u="sng" dirty="0">
                <a:solidFill>
                  <a:schemeClr val="bg1"/>
                </a:solidFill>
                <a:latin typeface="HGP教科書体" panose="02020600000000000000" pitchFamily="18" charset="-128"/>
                <a:ea typeface="HGP教科書体" panose="02020600000000000000" pitchFamily="18" charset="-128"/>
              </a:rPr>
              <a:t>Mail:  cleair.ec@cleair.jp</a:t>
            </a:r>
          </a:p>
        </p:txBody>
      </p:sp>
      <p:sp>
        <p:nvSpPr>
          <p:cNvPr id="11" name="テキスト ボックス 10">
            <a:extLst>
              <a:ext uri="{FF2B5EF4-FFF2-40B4-BE49-F238E27FC236}">
                <a16:creationId xmlns:a16="http://schemas.microsoft.com/office/drawing/2014/main" id="{CB9842B4-7188-4C48-B712-2E0D4E15DC76}"/>
              </a:ext>
            </a:extLst>
          </p:cNvPr>
          <p:cNvSpPr txBox="1"/>
          <p:nvPr/>
        </p:nvSpPr>
        <p:spPr>
          <a:xfrm>
            <a:off x="201963" y="3708407"/>
            <a:ext cx="1661804" cy="323165"/>
          </a:xfrm>
          <a:prstGeom prst="rect">
            <a:avLst/>
          </a:prstGeom>
          <a:noFill/>
        </p:spPr>
        <p:txBody>
          <a:bodyPr wrap="square" rtlCol="0">
            <a:spAutoFit/>
          </a:bodyPr>
          <a:lstStyle/>
          <a:p>
            <a:r>
              <a:rPr kumimoji="1" lang="ja-JP" altLang="en-US" sz="1500" b="1" dirty="0">
                <a:solidFill>
                  <a:schemeClr val="bg1"/>
                </a:solidFill>
                <a:latin typeface="HGP教科書体" panose="02020600000000000000" pitchFamily="18" charset="-128"/>
                <a:ea typeface="HGP教科書体" panose="02020600000000000000" pitchFamily="18" charset="-128"/>
              </a:rPr>
              <a:t>実売</a:t>
            </a:r>
            <a:r>
              <a:rPr kumimoji="1" lang="en-US" altLang="ja-JP" sz="1500" b="1" dirty="0">
                <a:solidFill>
                  <a:schemeClr val="bg1"/>
                </a:solidFill>
                <a:latin typeface="HGP教科書体" panose="02020600000000000000" pitchFamily="18" charset="-128"/>
                <a:ea typeface="HGP教科書体" panose="02020600000000000000" pitchFamily="18" charset="-128"/>
              </a:rPr>
              <a:t>5,940</a:t>
            </a:r>
            <a:r>
              <a:rPr kumimoji="1" lang="ja-JP" altLang="en-US" sz="1500" b="1" dirty="0">
                <a:solidFill>
                  <a:schemeClr val="bg1"/>
                </a:solidFill>
                <a:latin typeface="HGP教科書体" panose="02020600000000000000" pitchFamily="18" charset="-128"/>
                <a:ea typeface="HGP教科書体" panose="02020600000000000000" pitchFamily="18" charset="-128"/>
              </a:rPr>
              <a:t>円相当</a:t>
            </a:r>
          </a:p>
        </p:txBody>
      </p:sp>
      <p:grpSp>
        <p:nvGrpSpPr>
          <p:cNvPr id="6" name="グループ化 5"/>
          <p:cNvGrpSpPr/>
          <p:nvPr/>
        </p:nvGrpSpPr>
        <p:grpSpPr>
          <a:xfrm>
            <a:off x="-7678699" y="684523"/>
            <a:ext cx="6903276" cy="1136720"/>
            <a:chOff x="-42012" y="1291611"/>
            <a:chExt cx="6903276" cy="1136720"/>
          </a:xfrm>
        </p:grpSpPr>
        <p:pic>
          <p:nvPicPr>
            <p:cNvPr id="2" name="図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12" y="1291611"/>
              <a:ext cx="1696745" cy="1123818"/>
            </a:xfrm>
            <a:prstGeom prst="rect">
              <a:avLst/>
            </a:prstGeom>
          </p:spPr>
        </p:pic>
        <p:pic>
          <p:nvPicPr>
            <p:cNvPr id="5" name="図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90821" y="1316651"/>
              <a:ext cx="1670443" cy="1111680"/>
            </a:xfrm>
            <a:prstGeom prst="rect">
              <a:avLst/>
            </a:prstGeom>
          </p:spPr>
        </p:pic>
        <p:pic>
          <p:nvPicPr>
            <p:cNvPr id="17" name="図 16"/>
            <p:cNvPicPr>
              <a:picLocks noChangeAspect="1"/>
            </p:cNvPicPr>
            <p:nvPr/>
          </p:nvPicPr>
          <p:blipFill rotWithShape="1">
            <a:blip r:embed="rId9"/>
            <a:srcRect t="4407" b="1"/>
            <a:stretch/>
          </p:blipFill>
          <p:spPr>
            <a:xfrm>
              <a:off x="1719800" y="1299231"/>
              <a:ext cx="1670444" cy="1117201"/>
            </a:xfrm>
            <a:prstGeom prst="rect">
              <a:avLst/>
            </a:prstGeom>
          </p:spPr>
        </p:pic>
        <p:pic>
          <p:nvPicPr>
            <p:cNvPr id="18" name="図 17">
              <a:extLst>
                <a:ext uri="{FF2B5EF4-FFF2-40B4-BE49-F238E27FC236}">
                  <a16:creationId xmlns:a16="http://schemas.microsoft.com/office/drawing/2014/main" id="{1DD5E9BE-18D5-4706-86D1-F7FE34BF4BBE}"/>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65673" t="58671" r="12118" b="15415"/>
            <a:stretch/>
          </p:blipFill>
          <p:spPr>
            <a:xfrm>
              <a:off x="3455310" y="1305268"/>
              <a:ext cx="1670444" cy="1114103"/>
            </a:xfrm>
            <a:prstGeom prst="rect">
              <a:avLst/>
            </a:prstGeom>
          </p:spPr>
        </p:pic>
      </p:grpSp>
      <p:sp>
        <p:nvSpPr>
          <p:cNvPr id="8" name="テキスト ボックス 7"/>
          <p:cNvSpPr txBox="1"/>
          <p:nvPr/>
        </p:nvSpPr>
        <p:spPr>
          <a:xfrm>
            <a:off x="1176790" y="1196005"/>
            <a:ext cx="3706463" cy="646331"/>
          </a:xfrm>
          <a:prstGeom prst="rect">
            <a:avLst/>
          </a:prstGeom>
          <a:noFill/>
        </p:spPr>
        <p:txBody>
          <a:bodyPr wrap="none" rtlCol="0">
            <a:spAutoFit/>
          </a:bodyPr>
          <a:lstStyle/>
          <a:p>
            <a:pPr algn="ctr"/>
            <a:r>
              <a:rPr kumimoji="1" lang="ja-JP" altLang="en-US" sz="1200" dirty="0">
                <a:solidFill>
                  <a:schemeClr val="bg1"/>
                </a:solidFill>
                <a:latin typeface="HGP教科書体" panose="02020600000000000000" pitchFamily="18" charset="-128"/>
                <a:ea typeface="HGP教科書体" panose="02020600000000000000" pitchFamily="18" charset="-128"/>
              </a:rPr>
              <a:t>人の営みのあるところに臭いの課題は必ずあります。</a:t>
            </a:r>
            <a:endParaRPr kumimoji="1" lang="en-US" altLang="ja-JP" sz="1200" dirty="0">
              <a:solidFill>
                <a:schemeClr val="bg1"/>
              </a:solidFill>
              <a:latin typeface="HGP教科書体" panose="02020600000000000000" pitchFamily="18" charset="-128"/>
              <a:ea typeface="HGP教科書体" panose="02020600000000000000" pitchFamily="18" charset="-128"/>
            </a:endParaRPr>
          </a:p>
          <a:p>
            <a:pPr algn="ctr"/>
            <a:r>
              <a:rPr kumimoji="1" lang="ja-JP" altLang="en-US" sz="1200" u="sng" dirty="0">
                <a:solidFill>
                  <a:schemeClr val="bg1"/>
                </a:solidFill>
                <a:latin typeface="HGP教科書体" panose="02020600000000000000" pitchFamily="18" charset="-128"/>
                <a:ea typeface="HGP教科書体" panose="02020600000000000000" pitchFamily="18" charset="-128"/>
              </a:rPr>
              <a:t>「本来の空気に戻す」</a:t>
            </a:r>
            <a:r>
              <a:rPr kumimoji="1" lang="ja-JP" altLang="en-US" sz="1200" dirty="0">
                <a:solidFill>
                  <a:schemeClr val="bg1"/>
                </a:solidFill>
                <a:latin typeface="HGP教科書体" panose="02020600000000000000" pitchFamily="18" charset="-128"/>
                <a:ea typeface="HGP教科書体" panose="02020600000000000000" pitchFamily="18" charset="-128"/>
              </a:rPr>
              <a:t>その思いを形にしたのが</a:t>
            </a:r>
            <a:r>
              <a:rPr kumimoji="1" lang="en-US" altLang="ja-JP" sz="1200" dirty="0">
                <a:solidFill>
                  <a:schemeClr val="bg1"/>
                </a:solidFill>
                <a:latin typeface="HGP教科書体" panose="02020600000000000000" pitchFamily="18" charset="-128"/>
                <a:ea typeface="HGP教科書体" panose="02020600000000000000" pitchFamily="18" charset="-128"/>
              </a:rPr>
              <a:t>DEOAIR</a:t>
            </a:r>
            <a:r>
              <a:rPr kumimoji="1" lang="ja-JP" altLang="en-US" sz="1200" dirty="0">
                <a:solidFill>
                  <a:schemeClr val="bg1"/>
                </a:solidFill>
                <a:latin typeface="HGP教科書体" panose="02020600000000000000" pitchFamily="18" charset="-128"/>
                <a:ea typeface="HGP教科書体" panose="02020600000000000000" pitchFamily="18" charset="-128"/>
              </a:rPr>
              <a:t>です。</a:t>
            </a:r>
            <a:endParaRPr kumimoji="1" lang="en-US" altLang="ja-JP" sz="1200" dirty="0">
              <a:solidFill>
                <a:schemeClr val="bg1"/>
              </a:solidFill>
              <a:latin typeface="HGP教科書体" panose="02020600000000000000" pitchFamily="18" charset="-128"/>
              <a:ea typeface="HGP教科書体" panose="02020600000000000000" pitchFamily="18" charset="-128"/>
            </a:endParaRPr>
          </a:p>
          <a:p>
            <a:pPr algn="ctr"/>
            <a:r>
              <a:rPr kumimoji="1" lang="ja-JP" altLang="en-US" sz="1200" dirty="0">
                <a:solidFill>
                  <a:schemeClr val="bg1"/>
                </a:solidFill>
                <a:latin typeface="HGP教科書体" panose="02020600000000000000" pitchFamily="18" charset="-128"/>
                <a:ea typeface="HGP教科書体" panose="02020600000000000000" pitchFamily="18" charset="-128"/>
              </a:rPr>
              <a:t>大切な方への感謝を込めて。</a:t>
            </a:r>
            <a:endParaRPr kumimoji="1" lang="en-US" altLang="ja-JP" sz="1200" dirty="0">
              <a:solidFill>
                <a:schemeClr val="bg1"/>
              </a:solidFill>
              <a:latin typeface="HGP教科書体" panose="02020600000000000000" pitchFamily="18" charset="-128"/>
              <a:ea typeface="HGP教科書体" panose="02020600000000000000" pitchFamily="18" charset="-128"/>
            </a:endParaRPr>
          </a:p>
        </p:txBody>
      </p:sp>
      <p:sp>
        <p:nvSpPr>
          <p:cNvPr id="29" name="矢印: 右 15">
            <a:extLst>
              <a:ext uri="{FF2B5EF4-FFF2-40B4-BE49-F238E27FC236}">
                <a16:creationId xmlns:a16="http://schemas.microsoft.com/office/drawing/2014/main" id="{E19B8C21-A0D5-47CB-82EC-DDF3BD26F514}"/>
              </a:ext>
            </a:extLst>
          </p:cNvPr>
          <p:cNvSpPr/>
          <p:nvPr/>
        </p:nvSpPr>
        <p:spPr>
          <a:xfrm>
            <a:off x="9004579" y="4360001"/>
            <a:ext cx="346934" cy="335634"/>
          </a:xfrm>
          <a:prstGeom prst="rightArrow">
            <a:avLst/>
          </a:prstGeom>
          <a:solidFill>
            <a:srgbClr val="FF0000"/>
          </a:solidFill>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sz="1350" dirty="0"/>
          </a:p>
        </p:txBody>
      </p:sp>
      <p:sp>
        <p:nvSpPr>
          <p:cNvPr id="24" name="テキスト ボックス 23">
            <a:extLst>
              <a:ext uri="{FF2B5EF4-FFF2-40B4-BE49-F238E27FC236}">
                <a16:creationId xmlns:a16="http://schemas.microsoft.com/office/drawing/2014/main" id="{A2D31589-F0E8-4FAB-983F-635616E2CBBF}"/>
              </a:ext>
            </a:extLst>
          </p:cNvPr>
          <p:cNvSpPr txBox="1"/>
          <p:nvPr/>
        </p:nvSpPr>
        <p:spPr>
          <a:xfrm>
            <a:off x="-22706" y="456350"/>
            <a:ext cx="6880706" cy="707886"/>
          </a:xfrm>
          <a:prstGeom prst="rect">
            <a:avLst/>
          </a:prstGeom>
          <a:solidFill>
            <a:schemeClr val="bg1">
              <a:lumMod val="95000"/>
              <a:alpha val="50000"/>
            </a:schemeClr>
          </a:solidFill>
        </p:spPr>
        <p:txBody>
          <a:bodyPr wrap="square" rtlCol="0">
            <a:spAutoFit/>
          </a:bodyPr>
          <a:lstStyle/>
          <a:p>
            <a:pPr algn="ctr"/>
            <a:r>
              <a:rPr kumimoji="1" lang="en-US" altLang="ja-JP" sz="4000" dirty="0">
                <a:solidFill>
                  <a:schemeClr val="bg1"/>
                </a:solidFill>
                <a:latin typeface="Batang" panose="02030600000101010101" pitchFamily="18" charset="-127"/>
                <a:ea typeface="Batang" panose="02030600000101010101" pitchFamily="18" charset="-127"/>
              </a:rPr>
              <a:t>DEOAIR</a:t>
            </a:r>
            <a:r>
              <a:rPr kumimoji="1" lang="ja-JP" altLang="en-US" sz="4000" dirty="0">
                <a:solidFill>
                  <a:schemeClr val="bg1"/>
                </a:solidFill>
                <a:latin typeface="HGP教科書体" panose="02020600000000000000" pitchFamily="18" charset="-128"/>
                <a:ea typeface="HGP教科書体" panose="02020600000000000000" pitchFamily="18" charset="-128"/>
              </a:rPr>
              <a:t>のお歳暮　　　</a:t>
            </a:r>
          </a:p>
        </p:txBody>
      </p:sp>
      <p:sp>
        <p:nvSpPr>
          <p:cNvPr id="30" name="テキスト ボックス 29">
            <a:extLst>
              <a:ext uri="{FF2B5EF4-FFF2-40B4-BE49-F238E27FC236}">
                <a16:creationId xmlns:a16="http://schemas.microsoft.com/office/drawing/2014/main" id="{0DB3A8D6-618B-42B3-82F4-0248A9EFC1D8}"/>
              </a:ext>
            </a:extLst>
          </p:cNvPr>
          <p:cNvSpPr txBox="1"/>
          <p:nvPr/>
        </p:nvSpPr>
        <p:spPr>
          <a:xfrm>
            <a:off x="-309094" y="8917328"/>
            <a:ext cx="4257596" cy="230832"/>
          </a:xfrm>
          <a:prstGeom prst="rect">
            <a:avLst/>
          </a:prstGeom>
          <a:noFill/>
        </p:spPr>
        <p:txBody>
          <a:bodyPr wrap="square" rtlCol="0">
            <a:spAutoFit/>
          </a:bodyPr>
          <a:lstStyle/>
          <a:p>
            <a:pPr algn="ctr" defTabSz="342900">
              <a:defRPr/>
            </a:pPr>
            <a:r>
              <a:rPr kumimoji="1" lang="ja-JP" altLang="en-US" sz="900" dirty="0">
                <a:solidFill>
                  <a:schemeClr val="bg1"/>
                </a:solidFill>
                <a:latin typeface="Calibri" panose="020F0502020204030204"/>
                <a:ea typeface="游ゴシック" panose="020B0400000000000000" pitchFamily="50" charset="-128"/>
              </a:rPr>
              <a:t>株式会社</a:t>
            </a:r>
            <a:r>
              <a:rPr kumimoji="1" lang="en-US" altLang="ja-JP" sz="900" dirty="0" err="1">
                <a:solidFill>
                  <a:schemeClr val="bg1"/>
                </a:solidFill>
                <a:latin typeface="Calibri" panose="020F0502020204030204"/>
                <a:ea typeface="游ゴシック" panose="020B0400000000000000" pitchFamily="50" charset="-128"/>
              </a:rPr>
              <a:t>Cleair</a:t>
            </a:r>
            <a:r>
              <a:rPr kumimoji="1" lang="ja-JP" altLang="en-US" sz="900" dirty="0">
                <a:solidFill>
                  <a:schemeClr val="bg1"/>
                </a:solidFill>
                <a:latin typeface="Calibri" panose="020F0502020204030204"/>
                <a:ea typeface="游ゴシック" panose="020B0400000000000000" pitchFamily="50" charset="-128"/>
              </a:rPr>
              <a:t>　〒</a:t>
            </a:r>
            <a:r>
              <a:rPr kumimoji="1" lang="en-US" altLang="ja-JP" sz="900" dirty="0">
                <a:solidFill>
                  <a:schemeClr val="bg1"/>
                </a:solidFill>
                <a:latin typeface="Calibri" panose="020F0502020204030204"/>
                <a:ea typeface="游ゴシック" panose="020B0400000000000000" pitchFamily="50" charset="-128"/>
              </a:rPr>
              <a:t>101-0032</a:t>
            </a:r>
            <a:r>
              <a:rPr kumimoji="1" lang="ja-JP" altLang="en-US" sz="900" dirty="0">
                <a:solidFill>
                  <a:schemeClr val="bg1"/>
                </a:solidFill>
                <a:latin typeface="Calibri" panose="020F0502020204030204"/>
                <a:ea typeface="游ゴシック" panose="020B0400000000000000" pitchFamily="50" charset="-128"/>
              </a:rPr>
              <a:t>東京都代田区岩本町</a:t>
            </a:r>
            <a:r>
              <a:rPr kumimoji="1" lang="en-US" altLang="ja-JP" sz="900" dirty="0">
                <a:solidFill>
                  <a:schemeClr val="bg1"/>
                </a:solidFill>
                <a:latin typeface="Calibri" panose="020F0502020204030204"/>
                <a:ea typeface="游ゴシック" panose="020B0400000000000000" pitchFamily="50" charset="-128"/>
              </a:rPr>
              <a:t>2-8-2</a:t>
            </a:r>
            <a:r>
              <a:rPr kumimoji="1" lang="ja-JP" altLang="en-US" sz="900" dirty="0">
                <a:solidFill>
                  <a:schemeClr val="bg1"/>
                </a:solidFill>
                <a:latin typeface="Calibri" panose="020F0502020204030204"/>
                <a:ea typeface="游ゴシック" panose="020B0400000000000000" pitchFamily="50" charset="-128"/>
              </a:rPr>
              <a:t>ケイソウビル６</a:t>
            </a:r>
            <a:r>
              <a:rPr kumimoji="1" lang="en-US" altLang="ja-JP" sz="900" dirty="0">
                <a:solidFill>
                  <a:schemeClr val="bg1"/>
                </a:solidFill>
                <a:latin typeface="Calibri" panose="020F0502020204030204"/>
                <a:ea typeface="游ゴシック" panose="020B0400000000000000" pitchFamily="50" charset="-128"/>
              </a:rPr>
              <a:t>F</a:t>
            </a:r>
            <a:endParaRPr kumimoji="1" lang="ja-JP" altLang="en-US" sz="900" dirty="0">
              <a:solidFill>
                <a:schemeClr val="bg1"/>
              </a:solidFill>
              <a:latin typeface="Calibri" panose="020F0502020204030204"/>
              <a:ea typeface="游ゴシック" panose="020B0400000000000000" pitchFamily="50" charset="-128"/>
            </a:endParaRPr>
          </a:p>
        </p:txBody>
      </p:sp>
      <p:pic>
        <p:nvPicPr>
          <p:cNvPr id="31" name="図 3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52010" y="8584328"/>
            <a:ext cx="357475" cy="357475"/>
          </a:xfrm>
          <a:prstGeom prst="rect">
            <a:avLst/>
          </a:prstGeom>
        </p:spPr>
      </p:pic>
      <p:sp>
        <p:nvSpPr>
          <p:cNvPr id="32" name="テキスト ボックス 31">
            <a:extLst>
              <a:ext uri="{FF2B5EF4-FFF2-40B4-BE49-F238E27FC236}">
                <a16:creationId xmlns:a16="http://schemas.microsoft.com/office/drawing/2014/main" id="{1EC17D23-D69F-4BE7-8FD7-2A124347EE00}"/>
              </a:ext>
            </a:extLst>
          </p:cNvPr>
          <p:cNvSpPr txBox="1"/>
          <p:nvPr/>
        </p:nvSpPr>
        <p:spPr>
          <a:xfrm>
            <a:off x="4032527" y="8959294"/>
            <a:ext cx="1701453" cy="215444"/>
          </a:xfrm>
          <a:prstGeom prst="rect">
            <a:avLst/>
          </a:prstGeom>
          <a:noFill/>
        </p:spPr>
        <p:txBody>
          <a:bodyPr wrap="square" rtlCol="0">
            <a:spAutoFit/>
          </a:bodyPr>
          <a:lstStyle/>
          <a:p>
            <a:r>
              <a:rPr kumimoji="1" lang="ja-JP" altLang="en-US" sz="800" dirty="0">
                <a:solidFill>
                  <a:schemeClr val="bg1"/>
                </a:solidFill>
              </a:rPr>
              <a:t>≪</a:t>
            </a:r>
            <a:r>
              <a:rPr kumimoji="1" lang="en-US" altLang="ja-JP" sz="800" dirty="0">
                <a:solidFill>
                  <a:schemeClr val="bg1"/>
                </a:solidFill>
              </a:rPr>
              <a:t>www.deoair.jp</a:t>
            </a:r>
            <a:r>
              <a:rPr kumimoji="1" lang="ja-JP" altLang="en-US" sz="800" dirty="0">
                <a:solidFill>
                  <a:schemeClr val="bg1"/>
                </a:solidFill>
              </a:rPr>
              <a:t>≫</a:t>
            </a:r>
            <a:endParaRPr kumimoji="1" lang="en-US" altLang="ja-JP" sz="800" dirty="0">
              <a:solidFill>
                <a:schemeClr val="bg1"/>
              </a:solidFill>
            </a:endParaRPr>
          </a:p>
        </p:txBody>
      </p:sp>
      <p:pic>
        <p:nvPicPr>
          <p:cNvPr id="3" name="図 2"/>
          <p:cNvPicPr>
            <a:picLocks noChangeAspect="1"/>
          </p:cNvPicPr>
          <p:nvPr/>
        </p:nvPicPr>
        <p:blipFill>
          <a:blip r:embed="rId12"/>
          <a:stretch>
            <a:fillRect/>
          </a:stretch>
        </p:blipFill>
        <p:spPr>
          <a:xfrm>
            <a:off x="10275848" y="105366"/>
            <a:ext cx="2362729" cy="625772"/>
          </a:xfrm>
          <a:prstGeom prst="rect">
            <a:avLst/>
          </a:prstGeom>
        </p:spPr>
      </p:pic>
      <p:pic>
        <p:nvPicPr>
          <p:cNvPr id="7" name="図 6"/>
          <p:cNvPicPr>
            <a:picLocks noChangeAspect="1"/>
          </p:cNvPicPr>
          <p:nvPr/>
        </p:nvPicPr>
        <p:blipFill>
          <a:blip r:embed="rId13"/>
          <a:stretch>
            <a:fillRect/>
          </a:stretch>
        </p:blipFill>
        <p:spPr>
          <a:xfrm>
            <a:off x="12735757" y="11787"/>
            <a:ext cx="746301" cy="719351"/>
          </a:xfrm>
          <a:prstGeom prst="rect">
            <a:avLst/>
          </a:prstGeom>
        </p:spPr>
      </p:pic>
      <p:pic>
        <p:nvPicPr>
          <p:cNvPr id="10" name="図 9"/>
          <p:cNvPicPr>
            <a:picLocks noChangeAspect="1"/>
          </p:cNvPicPr>
          <p:nvPr/>
        </p:nvPicPr>
        <p:blipFill>
          <a:blip r:embed="rId14"/>
          <a:stretch>
            <a:fillRect/>
          </a:stretch>
        </p:blipFill>
        <p:spPr>
          <a:xfrm>
            <a:off x="13351" y="456942"/>
            <a:ext cx="741398" cy="710121"/>
          </a:xfrm>
          <a:prstGeom prst="rect">
            <a:avLst/>
          </a:prstGeom>
        </p:spPr>
      </p:pic>
      <p:pic>
        <p:nvPicPr>
          <p:cNvPr id="26" name="図 25">
            <a:extLst>
              <a:ext uri="{FF2B5EF4-FFF2-40B4-BE49-F238E27FC236}">
                <a16:creationId xmlns:a16="http://schemas.microsoft.com/office/drawing/2014/main" id="{3E548FCD-70B3-43A4-BC71-CCD0DBE51E2D}"/>
              </a:ext>
            </a:extLst>
          </p:cNvPr>
          <p:cNvPicPr>
            <a:picLocks noChangeAspect="1"/>
          </p:cNvPicPr>
          <p:nvPr/>
        </p:nvPicPr>
        <p:blipFill>
          <a:blip r:embed="rId15"/>
          <a:stretch>
            <a:fillRect/>
          </a:stretch>
        </p:blipFill>
        <p:spPr>
          <a:xfrm>
            <a:off x="317593" y="4433650"/>
            <a:ext cx="1361704" cy="1332372"/>
          </a:xfrm>
          <a:prstGeom prst="rect">
            <a:avLst/>
          </a:prstGeom>
        </p:spPr>
      </p:pic>
      <p:sp>
        <p:nvSpPr>
          <p:cNvPr id="12" name="テキスト ボックス 11">
            <a:extLst>
              <a:ext uri="{FF2B5EF4-FFF2-40B4-BE49-F238E27FC236}">
                <a16:creationId xmlns:a16="http://schemas.microsoft.com/office/drawing/2014/main" id="{CFFDA6FA-AFDB-42F7-9EAE-C51CDCF68230}"/>
              </a:ext>
            </a:extLst>
          </p:cNvPr>
          <p:cNvSpPr txBox="1"/>
          <p:nvPr/>
        </p:nvSpPr>
        <p:spPr>
          <a:xfrm>
            <a:off x="116698" y="1999846"/>
            <a:ext cx="2964274" cy="400110"/>
          </a:xfrm>
          <a:prstGeom prst="rect">
            <a:avLst/>
          </a:prstGeom>
          <a:noFill/>
        </p:spPr>
        <p:txBody>
          <a:bodyPr wrap="square" rtlCol="0">
            <a:spAutoFit/>
          </a:bodyPr>
          <a:lstStyle/>
          <a:p>
            <a:pPr defTabSz="342900">
              <a:defRPr/>
            </a:pPr>
            <a:r>
              <a:rPr kumimoji="1" lang="en-US" altLang="ja-JP" sz="2000" b="1" u="sng" dirty="0">
                <a:solidFill>
                  <a:schemeClr val="bg1"/>
                </a:solidFill>
                <a:latin typeface="HGP教科書体" panose="02020600000000000000" pitchFamily="18" charset="-128"/>
                <a:ea typeface="HGP教科書体" panose="02020600000000000000" pitchFamily="18" charset="-128"/>
              </a:rPr>
              <a:t>A:</a:t>
            </a:r>
            <a:r>
              <a:rPr kumimoji="1" lang="ja-JP" altLang="en-US" sz="2000" b="1" u="sng" dirty="0">
                <a:solidFill>
                  <a:schemeClr val="bg1"/>
                </a:solidFill>
                <a:latin typeface="HGP教科書体" panose="02020600000000000000" pitchFamily="18" charset="-128"/>
                <a:ea typeface="HGP教科書体" panose="02020600000000000000" pitchFamily="18" charset="-128"/>
              </a:rPr>
              <a:t>ウイルス除菌</a:t>
            </a:r>
            <a:r>
              <a:rPr kumimoji="1" lang="en-US" altLang="ja-JP" sz="2000" b="1" u="sng" dirty="0">
                <a:solidFill>
                  <a:schemeClr val="bg1"/>
                </a:solidFill>
                <a:latin typeface="HGP教科書体" panose="02020600000000000000" pitchFamily="18" charset="-128"/>
                <a:ea typeface="HGP教科書体" panose="02020600000000000000" pitchFamily="18" charset="-128"/>
              </a:rPr>
              <a:t>3</a:t>
            </a:r>
            <a:r>
              <a:rPr kumimoji="1" lang="ja-JP" altLang="en-US" sz="2000" b="1" u="sng" dirty="0">
                <a:solidFill>
                  <a:schemeClr val="bg1"/>
                </a:solidFill>
                <a:latin typeface="HGP教科書体" panose="02020600000000000000" pitchFamily="18" charset="-128"/>
                <a:ea typeface="HGP教科書体" panose="02020600000000000000" pitchFamily="18" charset="-128"/>
              </a:rPr>
              <a:t>点セット　</a:t>
            </a:r>
          </a:p>
        </p:txBody>
      </p:sp>
      <p:sp>
        <p:nvSpPr>
          <p:cNvPr id="21" name="テキスト ボックス 20">
            <a:extLst>
              <a:ext uri="{FF2B5EF4-FFF2-40B4-BE49-F238E27FC236}">
                <a16:creationId xmlns:a16="http://schemas.microsoft.com/office/drawing/2014/main" id="{5E336373-3338-47B4-A8D1-FBFBB60D7CEF}"/>
              </a:ext>
            </a:extLst>
          </p:cNvPr>
          <p:cNvSpPr txBox="1"/>
          <p:nvPr/>
        </p:nvSpPr>
        <p:spPr>
          <a:xfrm>
            <a:off x="1884679" y="3234943"/>
            <a:ext cx="2782393" cy="754053"/>
          </a:xfrm>
          <a:prstGeom prst="rect">
            <a:avLst/>
          </a:prstGeom>
          <a:noFill/>
        </p:spPr>
        <p:txBody>
          <a:bodyPr wrap="square" rtlCol="0">
            <a:spAutoFit/>
          </a:bodyPr>
          <a:lstStyle/>
          <a:p>
            <a:r>
              <a:rPr kumimoji="1" lang="en-US" altLang="ja-JP" sz="2800" b="1" u="sng" dirty="0">
                <a:solidFill>
                  <a:srgbClr val="FF0000"/>
                </a:solidFill>
                <a:latin typeface="HGP教科書体" panose="02020600000000000000" pitchFamily="18" charset="-128"/>
                <a:ea typeface="HGP教科書体" panose="02020600000000000000" pitchFamily="18" charset="-128"/>
              </a:rPr>
              <a:t>3,980</a:t>
            </a:r>
            <a:r>
              <a:rPr kumimoji="1" lang="ja-JP" altLang="en-US" sz="2800" b="1" u="sng" dirty="0">
                <a:solidFill>
                  <a:srgbClr val="FF0000"/>
                </a:solidFill>
                <a:latin typeface="HGP教科書体" panose="02020600000000000000" pitchFamily="18" charset="-128"/>
                <a:ea typeface="HGP教科書体" panose="02020600000000000000" pitchFamily="18" charset="-128"/>
              </a:rPr>
              <a:t>円</a:t>
            </a:r>
            <a:r>
              <a:rPr kumimoji="1" lang="ja-JP" altLang="en-US" sz="1500" b="1" u="sng" dirty="0">
                <a:solidFill>
                  <a:schemeClr val="bg1"/>
                </a:solidFill>
                <a:latin typeface="HGP教科書体" panose="02020600000000000000" pitchFamily="18" charset="-128"/>
                <a:ea typeface="HGP教科書体" panose="02020600000000000000" pitchFamily="18" charset="-128"/>
              </a:rPr>
              <a:t>（税込）</a:t>
            </a:r>
            <a:endParaRPr kumimoji="1" lang="en-US" altLang="ja-JP" sz="1500" b="1" u="sng" dirty="0">
              <a:solidFill>
                <a:schemeClr val="bg1"/>
              </a:solidFill>
              <a:latin typeface="HGP教科書体" panose="02020600000000000000" pitchFamily="18" charset="-128"/>
              <a:ea typeface="HGP教科書体" panose="02020600000000000000" pitchFamily="18" charset="-128"/>
            </a:endParaRPr>
          </a:p>
          <a:p>
            <a:r>
              <a:rPr kumimoji="1" lang="en-US" altLang="ja-JP" sz="1500" b="1" u="sng" dirty="0">
                <a:solidFill>
                  <a:schemeClr val="bg1"/>
                </a:solidFill>
                <a:latin typeface="HGP教科書体" panose="02020600000000000000" pitchFamily="18" charset="-128"/>
                <a:ea typeface="HGP教科書体" panose="02020600000000000000" pitchFamily="18" charset="-128"/>
              </a:rPr>
              <a:t>+</a:t>
            </a:r>
            <a:r>
              <a:rPr kumimoji="1" lang="ja-JP" altLang="en-US" sz="1500" b="1" u="sng" dirty="0">
                <a:solidFill>
                  <a:schemeClr val="bg1"/>
                </a:solidFill>
                <a:latin typeface="HGP教科書体" panose="02020600000000000000" pitchFamily="18" charset="-128"/>
                <a:ea typeface="HGP教科書体" panose="02020600000000000000" pitchFamily="18" charset="-128"/>
              </a:rPr>
              <a:t>送料別途７７０円（税込）</a:t>
            </a:r>
            <a:endParaRPr kumimoji="1" lang="en-US" altLang="ja-JP" sz="1500" b="1" dirty="0">
              <a:solidFill>
                <a:schemeClr val="bg1"/>
              </a:solidFill>
              <a:latin typeface="HGP教科書体" panose="02020600000000000000" pitchFamily="18" charset="-128"/>
              <a:ea typeface="HGP教科書体" panose="02020600000000000000" pitchFamily="18" charset="-128"/>
            </a:endParaRPr>
          </a:p>
        </p:txBody>
      </p:sp>
      <p:sp>
        <p:nvSpPr>
          <p:cNvPr id="23" name="矢印: 右 15">
            <a:extLst>
              <a:ext uri="{FF2B5EF4-FFF2-40B4-BE49-F238E27FC236}">
                <a16:creationId xmlns:a16="http://schemas.microsoft.com/office/drawing/2014/main" id="{2C6BE27C-94A2-4593-9ACD-47AEFF9B74AC}"/>
              </a:ext>
            </a:extLst>
          </p:cNvPr>
          <p:cNvSpPr/>
          <p:nvPr/>
        </p:nvSpPr>
        <p:spPr>
          <a:xfrm>
            <a:off x="11167725" y="6548971"/>
            <a:ext cx="346934" cy="335634"/>
          </a:xfrm>
          <a:prstGeom prst="rightArrow">
            <a:avLst/>
          </a:prstGeom>
          <a:solidFill>
            <a:srgbClr val="FF0000"/>
          </a:solidFill>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sz="1350"/>
          </a:p>
        </p:txBody>
      </p:sp>
      <p:sp>
        <p:nvSpPr>
          <p:cNvPr id="25" name="テキスト ボックス 24">
            <a:extLst>
              <a:ext uri="{FF2B5EF4-FFF2-40B4-BE49-F238E27FC236}">
                <a16:creationId xmlns:a16="http://schemas.microsoft.com/office/drawing/2014/main" id="{0A8671A6-F030-418B-85B5-066BC87261D5}"/>
              </a:ext>
            </a:extLst>
          </p:cNvPr>
          <p:cNvSpPr txBox="1"/>
          <p:nvPr/>
        </p:nvSpPr>
        <p:spPr>
          <a:xfrm>
            <a:off x="10206435" y="5594132"/>
            <a:ext cx="3215936" cy="230832"/>
          </a:xfrm>
          <a:prstGeom prst="rect">
            <a:avLst/>
          </a:prstGeom>
          <a:noFill/>
        </p:spPr>
        <p:txBody>
          <a:bodyPr wrap="square" rtlCol="0">
            <a:spAutoFit/>
          </a:bodyPr>
          <a:lstStyle/>
          <a:p>
            <a:pPr defTabSz="342900">
              <a:defRPr/>
            </a:pPr>
            <a:r>
              <a:rPr kumimoji="1" lang="ja-JP" altLang="en-US" sz="900" dirty="0">
                <a:solidFill>
                  <a:prstClr val="black"/>
                </a:solidFill>
                <a:latin typeface="Calibri" panose="020F0502020204030204"/>
                <a:ea typeface="游ゴシック" panose="020B0400000000000000" pitchFamily="50" charset="-128"/>
              </a:rPr>
              <a:t>箱及び包装紙の色等は変更となる場合があります。</a:t>
            </a:r>
          </a:p>
        </p:txBody>
      </p:sp>
      <p:pic>
        <p:nvPicPr>
          <p:cNvPr id="9" name="図 8">
            <a:extLst>
              <a:ext uri="{FF2B5EF4-FFF2-40B4-BE49-F238E27FC236}">
                <a16:creationId xmlns:a16="http://schemas.microsoft.com/office/drawing/2014/main" id="{2233A01F-3210-4B7C-96AA-CF6B71498557}"/>
              </a:ext>
            </a:extLst>
          </p:cNvPr>
          <p:cNvPicPr>
            <a:picLocks noChangeAspect="1"/>
          </p:cNvPicPr>
          <p:nvPr/>
        </p:nvPicPr>
        <p:blipFill>
          <a:blip r:embed="rId16"/>
          <a:stretch>
            <a:fillRect/>
          </a:stretch>
        </p:blipFill>
        <p:spPr>
          <a:xfrm>
            <a:off x="257292" y="2397407"/>
            <a:ext cx="1355436" cy="1343520"/>
          </a:xfrm>
          <a:prstGeom prst="rect">
            <a:avLst/>
          </a:prstGeom>
        </p:spPr>
      </p:pic>
      <p:pic>
        <p:nvPicPr>
          <p:cNvPr id="28" name="Picture 2" descr="こころ&quot;が伝わる最適な贈り物とは？お歳暮選びのコツとマナー">
            <a:extLst>
              <a:ext uri="{FF2B5EF4-FFF2-40B4-BE49-F238E27FC236}">
                <a16:creationId xmlns:a16="http://schemas.microsoft.com/office/drawing/2014/main" id="{17BF9D88-9B61-47D3-9AEF-2F0DC7E5AF2D}"/>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565063" y="6047678"/>
            <a:ext cx="1351839" cy="772480"/>
          </a:xfrm>
          <a:prstGeom prst="rect">
            <a:avLst/>
          </a:prstGeom>
          <a:noFill/>
          <a:extLst>
            <a:ext uri="{909E8E84-426E-40DD-AFC4-6F175D3DCCD1}">
              <a14:hiddenFill xmlns:a14="http://schemas.microsoft.com/office/drawing/2010/main">
                <a:solidFill>
                  <a:srgbClr val="FFFFFF"/>
                </a:solidFill>
              </a14:hiddenFill>
            </a:ext>
          </a:extLst>
        </p:spPr>
      </p:pic>
      <p:sp>
        <p:nvSpPr>
          <p:cNvPr id="34" name="テキスト ボックス 33">
            <a:extLst>
              <a:ext uri="{FF2B5EF4-FFF2-40B4-BE49-F238E27FC236}">
                <a16:creationId xmlns:a16="http://schemas.microsoft.com/office/drawing/2014/main" id="{B07BF7AE-4F34-41F8-BB51-A4E80A951E9C}"/>
              </a:ext>
            </a:extLst>
          </p:cNvPr>
          <p:cNvSpPr txBox="1"/>
          <p:nvPr/>
        </p:nvSpPr>
        <p:spPr>
          <a:xfrm>
            <a:off x="1731794" y="6511489"/>
            <a:ext cx="987361" cy="246221"/>
          </a:xfrm>
          <a:prstGeom prst="rect">
            <a:avLst/>
          </a:prstGeom>
          <a:noFill/>
        </p:spPr>
        <p:txBody>
          <a:bodyPr wrap="square" rtlCol="0">
            <a:spAutoFit/>
          </a:bodyPr>
          <a:lstStyle/>
          <a:p>
            <a:pPr defTabSz="342900">
              <a:defRPr/>
            </a:pPr>
            <a:r>
              <a:rPr kumimoji="1" lang="ja-JP" altLang="en-US" sz="1000" dirty="0">
                <a:solidFill>
                  <a:prstClr val="black"/>
                </a:solidFill>
                <a:latin typeface="Calibri" panose="020F0502020204030204"/>
                <a:ea typeface="游ゴシック" panose="020B0400000000000000" pitchFamily="50" charset="-128"/>
              </a:rPr>
              <a:t>内のし</a:t>
            </a:r>
          </a:p>
        </p:txBody>
      </p:sp>
      <p:sp>
        <p:nvSpPr>
          <p:cNvPr id="36" name="テキスト ボックス 35">
            <a:extLst>
              <a:ext uri="{FF2B5EF4-FFF2-40B4-BE49-F238E27FC236}">
                <a16:creationId xmlns:a16="http://schemas.microsoft.com/office/drawing/2014/main" id="{EED853C2-2CAA-4BBC-AD38-8E4524BDAC23}"/>
              </a:ext>
            </a:extLst>
          </p:cNvPr>
          <p:cNvSpPr txBox="1"/>
          <p:nvPr/>
        </p:nvSpPr>
        <p:spPr>
          <a:xfrm>
            <a:off x="1512634" y="6826481"/>
            <a:ext cx="3215936" cy="230832"/>
          </a:xfrm>
          <a:prstGeom prst="rect">
            <a:avLst/>
          </a:prstGeom>
          <a:noFill/>
        </p:spPr>
        <p:txBody>
          <a:bodyPr wrap="square" rtlCol="0">
            <a:spAutoFit/>
          </a:bodyPr>
          <a:lstStyle/>
          <a:p>
            <a:pPr defTabSz="342900">
              <a:defRPr/>
            </a:pPr>
            <a:r>
              <a:rPr kumimoji="1" lang="ja-JP" altLang="en-US" sz="900" dirty="0">
                <a:solidFill>
                  <a:prstClr val="black"/>
                </a:solidFill>
                <a:latin typeface="Calibri" panose="020F0502020204030204"/>
                <a:ea typeface="游ゴシック" panose="020B0400000000000000" pitchFamily="50" charset="-128"/>
              </a:rPr>
              <a:t>箱及び包装紙の色等は変更となる場合があります。</a:t>
            </a:r>
          </a:p>
        </p:txBody>
      </p:sp>
      <p:sp>
        <p:nvSpPr>
          <p:cNvPr id="19" name="テキスト ボックス 18">
            <a:extLst>
              <a:ext uri="{FF2B5EF4-FFF2-40B4-BE49-F238E27FC236}">
                <a16:creationId xmlns:a16="http://schemas.microsoft.com/office/drawing/2014/main" id="{F0F5D22C-05D9-4A04-9BAC-8860530E20FC}"/>
              </a:ext>
            </a:extLst>
          </p:cNvPr>
          <p:cNvSpPr txBox="1"/>
          <p:nvPr/>
        </p:nvSpPr>
        <p:spPr>
          <a:xfrm>
            <a:off x="1793903" y="2514480"/>
            <a:ext cx="2334834" cy="500137"/>
          </a:xfrm>
          <a:prstGeom prst="rect">
            <a:avLst/>
          </a:prstGeom>
          <a:noFill/>
        </p:spPr>
        <p:txBody>
          <a:bodyPr wrap="square" rtlCol="0">
            <a:spAutoFit/>
          </a:bodyPr>
          <a:lstStyle/>
          <a:p>
            <a:pPr defTabSz="342900">
              <a:defRPr/>
            </a:pPr>
            <a:r>
              <a:rPr kumimoji="1" lang="ja-JP" altLang="en-US" sz="1600" b="1" dirty="0">
                <a:solidFill>
                  <a:schemeClr val="bg1"/>
                </a:solidFill>
                <a:latin typeface="HGP教科書体" panose="02020600000000000000" pitchFamily="18" charset="-128"/>
                <a:ea typeface="HGP教科書体" panose="02020600000000000000" pitchFamily="18" charset="-128"/>
              </a:rPr>
              <a:t>セット内容</a:t>
            </a:r>
            <a:endParaRPr kumimoji="1" lang="en-US" altLang="ja-JP" sz="1600" b="1" dirty="0">
              <a:solidFill>
                <a:schemeClr val="bg1"/>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schemeClr val="bg1"/>
                </a:solidFill>
                <a:latin typeface="HGP教科書体" panose="02020600000000000000" pitchFamily="18" charset="-128"/>
                <a:ea typeface="HGP教科書体" panose="02020600000000000000" pitchFamily="18" charset="-128"/>
              </a:rPr>
              <a:t>・ウイルス除去・除菌スプレー</a:t>
            </a:r>
            <a:r>
              <a:rPr kumimoji="1" lang="en-US" altLang="ja-JP" sz="1050" dirty="0">
                <a:solidFill>
                  <a:schemeClr val="bg1"/>
                </a:solidFill>
                <a:latin typeface="HGP教科書体" panose="02020600000000000000" pitchFamily="18" charset="-128"/>
                <a:ea typeface="HGP教科書体" panose="02020600000000000000" pitchFamily="18" charset="-128"/>
              </a:rPr>
              <a:t>300ml×</a:t>
            </a:r>
            <a:r>
              <a:rPr kumimoji="1" lang="ja-JP" altLang="en-US" sz="1050" dirty="0">
                <a:solidFill>
                  <a:schemeClr val="bg1"/>
                </a:solidFill>
                <a:latin typeface="HGP教科書体" panose="02020600000000000000" pitchFamily="18" charset="-128"/>
                <a:ea typeface="HGP教科書体" panose="02020600000000000000" pitchFamily="18" charset="-128"/>
              </a:rPr>
              <a:t>３本</a:t>
            </a:r>
            <a:endParaRPr kumimoji="1" lang="en-US" altLang="ja-JP" sz="1050" dirty="0">
              <a:solidFill>
                <a:schemeClr val="bg1"/>
              </a:solidFill>
              <a:latin typeface="HGP教科書体" panose="02020600000000000000" pitchFamily="18" charset="-128"/>
              <a:ea typeface="HGP教科書体" panose="02020600000000000000" pitchFamily="18" charset="-128"/>
            </a:endParaRPr>
          </a:p>
        </p:txBody>
      </p:sp>
      <p:sp>
        <p:nvSpPr>
          <p:cNvPr id="20" name="テキスト ボックス 19">
            <a:extLst>
              <a:ext uri="{FF2B5EF4-FFF2-40B4-BE49-F238E27FC236}">
                <a16:creationId xmlns:a16="http://schemas.microsoft.com/office/drawing/2014/main" id="{5AA7086A-07C8-4C9E-BF76-495FCCBE81BE}"/>
              </a:ext>
            </a:extLst>
          </p:cNvPr>
          <p:cNvSpPr txBox="1"/>
          <p:nvPr/>
        </p:nvSpPr>
        <p:spPr>
          <a:xfrm>
            <a:off x="122023" y="4007130"/>
            <a:ext cx="2964274" cy="400110"/>
          </a:xfrm>
          <a:prstGeom prst="rect">
            <a:avLst/>
          </a:prstGeom>
          <a:noFill/>
        </p:spPr>
        <p:txBody>
          <a:bodyPr wrap="square" rtlCol="0">
            <a:spAutoFit/>
          </a:bodyPr>
          <a:lstStyle/>
          <a:p>
            <a:pPr defTabSz="342900">
              <a:defRPr/>
            </a:pPr>
            <a:r>
              <a:rPr kumimoji="1" lang="en-US" altLang="ja-JP" sz="2000" b="1" u="sng" dirty="0">
                <a:solidFill>
                  <a:schemeClr val="bg1"/>
                </a:solidFill>
                <a:latin typeface="HGP教科書体" panose="02020600000000000000" pitchFamily="18" charset="-128"/>
                <a:ea typeface="HGP教科書体" panose="02020600000000000000" pitchFamily="18" charset="-128"/>
              </a:rPr>
              <a:t>B:</a:t>
            </a:r>
            <a:r>
              <a:rPr kumimoji="1" lang="ja-JP" altLang="en-US" sz="2000" b="1" u="sng" dirty="0">
                <a:solidFill>
                  <a:schemeClr val="bg1"/>
                </a:solidFill>
                <a:latin typeface="HGP教科書体" panose="02020600000000000000" pitchFamily="18" charset="-128"/>
                <a:ea typeface="HGP教科書体" panose="02020600000000000000" pitchFamily="18" charset="-128"/>
              </a:rPr>
              <a:t>消臭４点セット</a:t>
            </a:r>
          </a:p>
        </p:txBody>
      </p:sp>
      <p:sp>
        <p:nvSpPr>
          <p:cNvPr id="27" name="テキスト ボックス 26">
            <a:extLst>
              <a:ext uri="{FF2B5EF4-FFF2-40B4-BE49-F238E27FC236}">
                <a16:creationId xmlns:a16="http://schemas.microsoft.com/office/drawing/2014/main" id="{83D13AF1-8221-4F71-B9E6-27E7F16CD3B7}"/>
              </a:ext>
            </a:extLst>
          </p:cNvPr>
          <p:cNvSpPr txBox="1"/>
          <p:nvPr/>
        </p:nvSpPr>
        <p:spPr>
          <a:xfrm>
            <a:off x="1884679" y="4301379"/>
            <a:ext cx="2334834" cy="984885"/>
          </a:xfrm>
          <a:prstGeom prst="rect">
            <a:avLst/>
          </a:prstGeom>
          <a:noFill/>
        </p:spPr>
        <p:txBody>
          <a:bodyPr wrap="square" rtlCol="0">
            <a:spAutoFit/>
          </a:bodyPr>
          <a:lstStyle/>
          <a:p>
            <a:pPr defTabSz="342900">
              <a:defRPr/>
            </a:pPr>
            <a:r>
              <a:rPr kumimoji="1" lang="ja-JP" altLang="en-US" sz="1600" b="1" dirty="0">
                <a:solidFill>
                  <a:schemeClr val="bg1"/>
                </a:solidFill>
                <a:latin typeface="HGP教科書体" panose="02020600000000000000" pitchFamily="18" charset="-128"/>
                <a:ea typeface="HGP教科書体" panose="02020600000000000000" pitchFamily="18" charset="-128"/>
              </a:rPr>
              <a:t>セット内容</a:t>
            </a:r>
            <a:endParaRPr kumimoji="1" lang="en-US" altLang="ja-JP" sz="1600" b="1" dirty="0">
              <a:solidFill>
                <a:schemeClr val="bg1"/>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schemeClr val="bg1"/>
                </a:solidFill>
                <a:latin typeface="HGP教科書体" panose="02020600000000000000" pitchFamily="18" charset="-128"/>
                <a:ea typeface="HGP教科書体" panose="02020600000000000000" pitchFamily="18" charset="-128"/>
              </a:rPr>
              <a:t>・消臭スプレー</a:t>
            </a:r>
            <a:r>
              <a:rPr kumimoji="1" lang="en-US" altLang="ja-JP" sz="1050" dirty="0">
                <a:solidFill>
                  <a:schemeClr val="bg1"/>
                </a:solidFill>
                <a:latin typeface="HGP教科書体" panose="02020600000000000000" pitchFamily="18" charset="-128"/>
                <a:ea typeface="HGP教科書体" panose="02020600000000000000" pitchFamily="18" charset="-128"/>
              </a:rPr>
              <a:t>300ml	×</a:t>
            </a:r>
            <a:r>
              <a:rPr kumimoji="1" lang="ja-JP" altLang="en-US" sz="1050" dirty="0">
                <a:solidFill>
                  <a:schemeClr val="bg1"/>
                </a:solidFill>
                <a:latin typeface="HGP教科書体" panose="02020600000000000000" pitchFamily="18" charset="-128"/>
                <a:ea typeface="HGP教科書体" panose="02020600000000000000" pitchFamily="18" charset="-128"/>
              </a:rPr>
              <a:t>１本</a:t>
            </a:r>
            <a:endParaRPr kumimoji="1" lang="en-US" altLang="ja-JP" sz="1050" dirty="0">
              <a:solidFill>
                <a:schemeClr val="bg1"/>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schemeClr val="bg1"/>
                </a:solidFill>
                <a:latin typeface="HGP教科書体" panose="02020600000000000000" pitchFamily="18" charset="-128"/>
                <a:ea typeface="HGP教科書体" panose="02020600000000000000" pitchFamily="18" charset="-128"/>
              </a:rPr>
              <a:t>・消臭スプレー</a:t>
            </a:r>
            <a:r>
              <a:rPr kumimoji="1" lang="en-US" altLang="ja-JP" sz="1050" dirty="0">
                <a:solidFill>
                  <a:schemeClr val="bg1"/>
                </a:solidFill>
                <a:latin typeface="HGP教科書体" panose="02020600000000000000" pitchFamily="18" charset="-128"/>
                <a:ea typeface="HGP教科書体" panose="02020600000000000000" pitchFamily="18" charset="-128"/>
              </a:rPr>
              <a:t>30ml		×</a:t>
            </a:r>
            <a:r>
              <a:rPr kumimoji="1" lang="ja-JP" altLang="en-US" sz="1050" dirty="0">
                <a:solidFill>
                  <a:schemeClr val="bg1"/>
                </a:solidFill>
                <a:latin typeface="HGP教科書体" panose="02020600000000000000" pitchFamily="18" charset="-128"/>
                <a:ea typeface="HGP教科書体" panose="02020600000000000000" pitchFamily="18" charset="-128"/>
              </a:rPr>
              <a:t>１本</a:t>
            </a:r>
            <a:endParaRPr kumimoji="1" lang="en-US" altLang="ja-JP" sz="1050" dirty="0">
              <a:solidFill>
                <a:schemeClr val="bg1"/>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schemeClr val="bg1"/>
                </a:solidFill>
                <a:latin typeface="HGP教科書体" panose="02020600000000000000" pitchFamily="18" charset="-128"/>
                <a:ea typeface="HGP教科書体" panose="02020600000000000000" pitchFamily="18" charset="-128"/>
              </a:rPr>
              <a:t>・消臭スプレー詰替え用</a:t>
            </a:r>
            <a:r>
              <a:rPr kumimoji="1" lang="en-US" altLang="ja-JP" sz="1050" dirty="0">
                <a:solidFill>
                  <a:schemeClr val="bg1"/>
                </a:solidFill>
                <a:latin typeface="HGP教科書体" panose="02020600000000000000" pitchFamily="18" charset="-128"/>
                <a:ea typeface="HGP教科書体" panose="02020600000000000000" pitchFamily="18" charset="-128"/>
              </a:rPr>
              <a:t>	×</a:t>
            </a:r>
            <a:r>
              <a:rPr kumimoji="1" lang="ja-JP" altLang="en-US" sz="1050" dirty="0">
                <a:solidFill>
                  <a:schemeClr val="bg1"/>
                </a:solidFill>
                <a:latin typeface="HGP教科書体" panose="02020600000000000000" pitchFamily="18" charset="-128"/>
                <a:ea typeface="HGP教科書体" panose="02020600000000000000" pitchFamily="18" charset="-128"/>
              </a:rPr>
              <a:t>１袋</a:t>
            </a:r>
            <a:endParaRPr kumimoji="1" lang="en-US" altLang="ja-JP" sz="1050" dirty="0">
              <a:solidFill>
                <a:schemeClr val="bg1"/>
              </a:solidFill>
              <a:latin typeface="HGP教科書体" panose="02020600000000000000" pitchFamily="18" charset="-128"/>
              <a:ea typeface="HGP教科書体" panose="02020600000000000000" pitchFamily="18" charset="-128"/>
            </a:endParaRPr>
          </a:p>
          <a:p>
            <a:pPr defTabSz="342900">
              <a:defRPr/>
            </a:pPr>
            <a:r>
              <a:rPr kumimoji="1" lang="ja-JP" altLang="en-US" sz="1050" dirty="0">
                <a:solidFill>
                  <a:schemeClr val="bg1"/>
                </a:solidFill>
                <a:latin typeface="HGP教科書体" panose="02020600000000000000" pitchFamily="18" charset="-128"/>
                <a:ea typeface="HGP教科書体" panose="02020600000000000000" pitchFamily="18" charset="-128"/>
              </a:rPr>
              <a:t>・消臭ビーズ</a:t>
            </a:r>
            <a:r>
              <a:rPr kumimoji="1" lang="en-US" altLang="ja-JP" sz="1050" dirty="0">
                <a:solidFill>
                  <a:schemeClr val="bg1"/>
                </a:solidFill>
                <a:latin typeface="HGP教科書体" panose="02020600000000000000" pitchFamily="18" charset="-128"/>
                <a:ea typeface="HGP教科書体" panose="02020600000000000000" pitchFamily="18" charset="-128"/>
              </a:rPr>
              <a:t>200ml		×</a:t>
            </a:r>
            <a:r>
              <a:rPr kumimoji="1" lang="ja-JP" altLang="en-US" sz="1050" dirty="0">
                <a:solidFill>
                  <a:schemeClr val="bg1"/>
                </a:solidFill>
                <a:latin typeface="HGP教科書体" panose="02020600000000000000" pitchFamily="18" charset="-128"/>
                <a:ea typeface="HGP教科書体" panose="02020600000000000000" pitchFamily="18" charset="-128"/>
              </a:rPr>
              <a:t>１個</a:t>
            </a:r>
            <a:endParaRPr kumimoji="1" lang="en-US" altLang="ja-JP" sz="1050" dirty="0">
              <a:solidFill>
                <a:schemeClr val="bg1"/>
              </a:solidFill>
              <a:latin typeface="HGP教科書体" panose="02020600000000000000" pitchFamily="18" charset="-128"/>
              <a:ea typeface="HGP教科書体" panose="02020600000000000000" pitchFamily="18" charset="-128"/>
            </a:endParaRPr>
          </a:p>
        </p:txBody>
      </p:sp>
      <p:sp>
        <p:nvSpPr>
          <p:cNvPr id="33" name="テキスト ボックス 32">
            <a:extLst>
              <a:ext uri="{FF2B5EF4-FFF2-40B4-BE49-F238E27FC236}">
                <a16:creationId xmlns:a16="http://schemas.microsoft.com/office/drawing/2014/main" id="{9330F397-F944-4F25-ADA0-280A86745E37}"/>
              </a:ext>
            </a:extLst>
          </p:cNvPr>
          <p:cNvSpPr txBox="1"/>
          <p:nvPr/>
        </p:nvSpPr>
        <p:spPr>
          <a:xfrm>
            <a:off x="1850810" y="5227087"/>
            <a:ext cx="2221718" cy="754053"/>
          </a:xfrm>
          <a:prstGeom prst="rect">
            <a:avLst/>
          </a:prstGeom>
          <a:noFill/>
        </p:spPr>
        <p:txBody>
          <a:bodyPr wrap="square" rtlCol="0">
            <a:spAutoFit/>
          </a:bodyPr>
          <a:lstStyle/>
          <a:p>
            <a:r>
              <a:rPr kumimoji="1" lang="en-US" altLang="ja-JP" sz="2800" b="1" u="sng" dirty="0">
                <a:solidFill>
                  <a:srgbClr val="FF0000"/>
                </a:solidFill>
                <a:latin typeface="HGP教科書体" panose="02020600000000000000" pitchFamily="18" charset="-128"/>
                <a:ea typeface="HGP教科書体" panose="02020600000000000000" pitchFamily="18" charset="-128"/>
              </a:rPr>
              <a:t>3,980</a:t>
            </a:r>
            <a:r>
              <a:rPr kumimoji="1" lang="ja-JP" altLang="en-US" sz="2800" b="1" u="sng" dirty="0">
                <a:solidFill>
                  <a:srgbClr val="FF0000"/>
                </a:solidFill>
                <a:latin typeface="HGP教科書体" panose="02020600000000000000" pitchFamily="18" charset="-128"/>
                <a:ea typeface="HGP教科書体" panose="02020600000000000000" pitchFamily="18" charset="-128"/>
              </a:rPr>
              <a:t>円</a:t>
            </a:r>
            <a:r>
              <a:rPr kumimoji="1" lang="ja-JP" altLang="en-US" sz="1500" b="1" u="sng" dirty="0">
                <a:solidFill>
                  <a:schemeClr val="bg1"/>
                </a:solidFill>
                <a:latin typeface="HGP教科書体" panose="02020600000000000000" pitchFamily="18" charset="-128"/>
                <a:ea typeface="HGP教科書体" panose="02020600000000000000" pitchFamily="18" charset="-128"/>
              </a:rPr>
              <a:t>（税込）</a:t>
            </a:r>
            <a:endParaRPr kumimoji="1" lang="en-US" altLang="ja-JP" sz="1500" b="1" u="sng" dirty="0">
              <a:solidFill>
                <a:schemeClr val="bg1"/>
              </a:solidFill>
              <a:latin typeface="HGP教科書体" panose="02020600000000000000" pitchFamily="18" charset="-128"/>
              <a:ea typeface="HGP教科書体" panose="02020600000000000000" pitchFamily="18" charset="-128"/>
            </a:endParaRPr>
          </a:p>
          <a:p>
            <a:r>
              <a:rPr kumimoji="1" lang="en-US" altLang="ja-JP" sz="1500" b="1" u="sng" dirty="0">
                <a:solidFill>
                  <a:schemeClr val="bg1"/>
                </a:solidFill>
                <a:latin typeface="HGP教科書体" panose="02020600000000000000" pitchFamily="18" charset="-128"/>
                <a:ea typeface="HGP教科書体" panose="02020600000000000000" pitchFamily="18" charset="-128"/>
              </a:rPr>
              <a:t>+</a:t>
            </a:r>
            <a:r>
              <a:rPr kumimoji="1" lang="ja-JP" altLang="en-US" sz="1500" b="1" u="sng" dirty="0">
                <a:solidFill>
                  <a:schemeClr val="bg1"/>
                </a:solidFill>
                <a:latin typeface="HGP教科書体" panose="02020600000000000000" pitchFamily="18" charset="-128"/>
                <a:ea typeface="HGP教科書体" panose="02020600000000000000" pitchFamily="18" charset="-128"/>
              </a:rPr>
              <a:t>送料別途７７０円（税込）</a:t>
            </a:r>
            <a:endParaRPr kumimoji="1" lang="en-US" altLang="ja-JP" sz="1500" b="1" dirty="0">
              <a:solidFill>
                <a:schemeClr val="bg1"/>
              </a:solidFill>
              <a:latin typeface="HGP教科書体" panose="02020600000000000000" pitchFamily="18" charset="-128"/>
              <a:ea typeface="HGP教科書体" panose="02020600000000000000" pitchFamily="18" charset="-128"/>
            </a:endParaRPr>
          </a:p>
        </p:txBody>
      </p:sp>
      <p:sp>
        <p:nvSpPr>
          <p:cNvPr id="40" name="テキスト ボックス 39">
            <a:extLst>
              <a:ext uri="{FF2B5EF4-FFF2-40B4-BE49-F238E27FC236}">
                <a16:creationId xmlns:a16="http://schemas.microsoft.com/office/drawing/2014/main" id="{282DE4F2-AEB0-4C2E-87DC-D66CA9478D44}"/>
              </a:ext>
            </a:extLst>
          </p:cNvPr>
          <p:cNvSpPr txBox="1"/>
          <p:nvPr/>
        </p:nvSpPr>
        <p:spPr>
          <a:xfrm>
            <a:off x="251161" y="5711557"/>
            <a:ext cx="2511150" cy="323165"/>
          </a:xfrm>
          <a:prstGeom prst="rect">
            <a:avLst/>
          </a:prstGeom>
          <a:noFill/>
        </p:spPr>
        <p:txBody>
          <a:bodyPr wrap="square" rtlCol="0">
            <a:spAutoFit/>
          </a:bodyPr>
          <a:lstStyle/>
          <a:p>
            <a:r>
              <a:rPr kumimoji="1" lang="ja-JP" altLang="en-US" sz="1500" b="1" dirty="0">
                <a:solidFill>
                  <a:schemeClr val="bg1"/>
                </a:solidFill>
                <a:latin typeface="HGP教科書体" panose="02020600000000000000" pitchFamily="18" charset="-128"/>
                <a:ea typeface="HGP教科書体" panose="02020600000000000000" pitchFamily="18" charset="-128"/>
              </a:rPr>
              <a:t>実売</a:t>
            </a:r>
            <a:r>
              <a:rPr kumimoji="1" lang="en-US" altLang="ja-JP" sz="1500" b="1" dirty="0">
                <a:solidFill>
                  <a:schemeClr val="bg1"/>
                </a:solidFill>
                <a:latin typeface="HGP教科書体" panose="02020600000000000000" pitchFamily="18" charset="-128"/>
                <a:ea typeface="HGP教科書体" panose="02020600000000000000" pitchFamily="18" charset="-128"/>
              </a:rPr>
              <a:t>5,500</a:t>
            </a:r>
            <a:r>
              <a:rPr kumimoji="1" lang="ja-JP" altLang="en-US" sz="1500" b="1" dirty="0">
                <a:solidFill>
                  <a:schemeClr val="bg1"/>
                </a:solidFill>
                <a:latin typeface="HGP教科書体" panose="02020600000000000000" pitchFamily="18" charset="-128"/>
                <a:ea typeface="HGP教科書体" panose="02020600000000000000" pitchFamily="18" charset="-128"/>
              </a:rPr>
              <a:t>円相当</a:t>
            </a:r>
          </a:p>
        </p:txBody>
      </p:sp>
      <p:sp>
        <p:nvSpPr>
          <p:cNvPr id="46" name="テキスト ボックス 45">
            <a:extLst>
              <a:ext uri="{FF2B5EF4-FFF2-40B4-BE49-F238E27FC236}">
                <a16:creationId xmlns:a16="http://schemas.microsoft.com/office/drawing/2014/main" id="{AC9F8DDA-4821-45CB-B83E-053FDCA63B74}"/>
              </a:ext>
            </a:extLst>
          </p:cNvPr>
          <p:cNvSpPr txBox="1"/>
          <p:nvPr/>
        </p:nvSpPr>
        <p:spPr>
          <a:xfrm>
            <a:off x="315081" y="6164077"/>
            <a:ext cx="1133264" cy="276999"/>
          </a:xfrm>
          <a:prstGeom prst="rect">
            <a:avLst/>
          </a:prstGeom>
          <a:noFill/>
        </p:spPr>
        <p:txBody>
          <a:bodyPr wrap="square" rtlCol="0">
            <a:spAutoFit/>
          </a:bodyPr>
          <a:lstStyle/>
          <a:p>
            <a:pPr defTabSz="342900">
              <a:defRPr/>
            </a:pPr>
            <a:r>
              <a:rPr kumimoji="1" lang="ja-JP" altLang="en-US" sz="1200" b="1" dirty="0">
                <a:solidFill>
                  <a:schemeClr val="bg1"/>
                </a:solidFill>
                <a:latin typeface="HGP教科書体" panose="02020600000000000000" pitchFamily="18" charset="-128"/>
                <a:ea typeface="HGP教科書体" panose="02020600000000000000" pitchFamily="18" charset="-128"/>
              </a:rPr>
              <a:t>承り期間</a:t>
            </a:r>
          </a:p>
        </p:txBody>
      </p:sp>
      <p:sp>
        <p:nvSpPr>
          <p:cNvPr id="48" name="楕円 47">
            <a:extLst>
              <a:ext uri="{FF2B5EF4-FFF2-40B4-BE49-F238E27FC236}">
                <a16:creationId xmlns:a16="http://schemas.microsoft.com/office/drawing/2014/main" id="{E8DF924C-0635-45E2-BB10-DFF0EEF16498}"/>
              </a:ext>
            </a:extLst>
          </p:cNvPr>
          <p:cNvSpPr/>
          <p:nvPr/>
        </p:nvSpPr>
        <p:spPr>
          <a:xfrm>
            <a:off x="281913" y="6453559"/>
            <a:ext cx="828044" cy="811805"/>
          </a:xfrm>
          <a:prstGeom prst="ellips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1600" dirty="0">
              <a:latin typeface="HGP明朝B" panose="02020800000000000000" pitchFamily="18" charset="-128"/>
              <a:ea typeface="HGP明朝B" panose="02020800000000000000" pitchFamily="18" charset="-128"/>
            </a:endParaRPr>
          </a:p>
        </p:txBody>
      </p:sp>
      <p:sp>
        <p:nvSpPr>
          <p:cNvPr id="49" name="テキスト ボックス 48">
            <a:extLst>
              <a:ext uri="{FF2B5EF4-FFF2-40B4-BE49-F238E27FC236}">
                <a16:creationId xmlns:a16="http://schemas.microsoft.com/office/drawing/2014/main" id="{AD0FE333-F6B5-4BAC-8864-C2E34AB1FF24}"/>
              </a:ext>
            </a:extLst>
          </p:cNvPr>
          <p:cNvSpPr txBox="1"/>
          <p:nvPr/>
        </p:nvSpPr>
        <p:spPr>
          <a:xfrm>
            <a:off x="452170" y="6477560"/>
            <a:ext cx="828044" cy="276999"/>
          </a:xfrm>
          <a:prstGeom prst="rect">
            <a:avLst/>
          </a:prstGeom>
          <a:noFill/>
        </p:spPr>
        <p:txBody>
          <a:bodyPr wrap="square" rtlCol="0">
            <a:spAutoFit/>
          </a:bodyPr>
          <a:lstStyle/>
          <a:p>
            <a:pPr defTabSz="342900">
              <a:defRPr/>
            </a:pPr>
            <a:r>
              <a:rPr kumimoji="1" lang="en-US" altLang="ja-JP" sz="1200" b="1" i="1" dirty="0">
                <a:solidFill>
                  <a:schemeClr val="accent2">
                    <a:lumMod val="75000"/>
                  </a:schemeClr>
                </a:solidFill>
                <a:latin typeface="HGP教科書体" panose="02020600000000000000" pitchFamily="18" charset="-128"/>
                <a:ea typeface="HGP教科書体" panose="02020600000000000000" pitchFamily="18" charset="-128"/>
              </a:rPr>
              <a:t>2020</a:t>
            </a:r>
            <a:endParaRPr kumimoji="1" lang="ja-JP" altLang="en-US" sz="1200" b="1" i="1" dirty="0">
              <a:solidFill>
                <a:schemeClr val="accent2">
                  <a:lumMod val="75000"/>
                </a:schemeClr>
              </a:solidFill>
              <a:latin typeface="HGP教科書体" panose="02020600000000000000" pitchFamily="18" charset="-128"/>
              <a:ea typeface="HGP教科書体" panose="02020600000000000000" pitchFamily="18" charset="-128"/>
            </a:endParaRPr>
          </a:p>
        </p:txBody>
      </p:sp>
      <p:sp>
        <p:nvSpPr>
          <p:cNvPr id="53" name="テキスト ボックス 52">
            <a:extLst>
              <a:ext uri="{FF2B5EF4-FFF2-40B4-BE49-F238E27FC236}">
                <a16:creationId xmlns:a16="http://schemas.microsoft.com/office/drawing/2014/main" id="{6C84A5DF-D83B-4EEA-9654-E6CD594B5EF0}"/>
              </a:ext>
            </a:extLst>
          </p:cNvPr>
          <p:cNvSpPr txBox="1"/>
          <p:nvPr/>
        </p:nvSpPr>
        <p:spPr>
          <a:xfrm>
            <a:off x="223782" y="6669800"/>
            <a:ext cx="938637" cy="461665"/>
          </a:xfrm>
          <a:prstGeom prst="rect">
            <a:avLst/>
          </a:prstGeom>
          <a:noFill/>
        </p:spPr>
        <p:txBody>
          <a:bodyPr wrap="square" rtlCol="0">
            <a:spAutoFit/>
          </a:bodyPr>
          <a:lstStyle/>
          <a:p>
            <a:pPr defTabSz="342900">
              <a:defRPr/>
            </a:pPr>
            <a:r>
              <a:rPr kumimoji="1" lang="en-US" altLang="ja-JP" sz="2400" b="1" i="1" dirty="0">
                <a:latin typeface="HGP教科書体" panose="02020600000000000000" pitchFamily="18" charset="-128"/>
                <a:ea typeface="HGP教科書体" panose="02020600000000000000" pitchFamily="18" charset="-128"/>
              </a:rPr>
              <a:t>10/26</a:t>
            </a:r>
            <a:endParaRPr kumimoji="1" lang="ja-JP" altLang="en-US" sz="2400" b="1" i="1" dirty="0">
              <a:latin typeface="HGP教科書体" panose="02020600000000000000" pitchFamily="18" charset="-128"/>
              <a:ea typeface="HGP教科書体" panose="02020600000000000000" pitchFamily="18" charset="-128"/>
            </a:endParaRPr>
          </a:p>
        </p:txBody>
      </p:sp>
      <p:sp>
        <p:nvSpPr>
          <p:cNvPr id="55" name="楕円 54">
            <a:extLst>
              <a:ext uri="{FF2B5EF4-FFF2-40B4-BE49-F238E27FC236}">
                <a16:creationId xmlns:a16="http://schemas.microsoft.com/office/drawing/2014/main" id="{542ECA32-9BB0-450E-978A-032C24014239}"/>
              </a:ext>
            </a:extLst>
          </p:cNvPr>
          <p:cNvSpPr/>
          <p:nvPr/>
        </p:nvSpPr>
        <p:spPr>
          <a:xfrm>
            <a:off x="293948" y="7738235"/>
            <a:ext cx="828044" cy="811805"/>
          </a:xfrm>
          <a:prstGeom prst="ellips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sz="1600" dirty="0">
              <a:latin typeface="HGP明朝B" panose="02020800000000000000" pitchFamily="18" charset="-128"/>
              <a:ea typeface="HGP明朝B" panose="02020800000000000000" pitchFamily="18" charset="-128"/>
            </a:endParaRPr>
          </a:p>
        </p:txBody>
      </p:sp>
      <p:sp>
        <p:nvSpPr>
          <p:cNvPr id="57" name="テキスト ボックス 56">
            <a:extLst>
              <a:ext uri="{FF2B5EF4-FFF2-40B4-BE49-F238E27FC236}">
                <a16:creationId xmlns:a16="http://schemas.microsoft.com/office/drawing/2014/main" id="{8236C561-FFD3-4BCC-A1E2-C151F29F6091}"/>
              </a:ext>
            </a:extLst>
          </p:cNvPr>
          <p:cNvSpPr txBox="1"/>
          <p:nvPr/>
        </p:nvSpPr>
        <p:spPr>
          <a:xfrm>
            <a:off x="455356" y="7752443"/>
            <a:ext cx="828044" cy="276999"/>
          </a:xfrm>
          <a:prstGeom prst="rect">
            <a:avLst/>
          </a:prstGeom>
          <a:noFill/>
        </p:spPr>
        <p:txBody>
          <a:bodyPr wrap="square" rtlCol="0">
            <a:spAutoFit/>
          </a:bodyPr>
          <a:lstStyle/>
          <a:p>
            <a:pPr defTabSz="342900">
              <a:defRPr/>
            </a:pPr>
            <a:r>
              <a:rPr kumimoji="1" lang="en-US" altLang="ja-JP" sz="1200" b="1" i="1" dirty="0">
                <a:solidFill>
                  <a:schemeClr val="accent2">
                    <a:lumMod val="75000"/>
                  </a:schemeClr>
                </a:solidFill>
                <a:latin typeface="HGP教科書体" panose="02020600000000000000" pitchFamily="18" charset="-128"/>
                <a:ea typeface="HGP教科書体" panose="02020600000000000000" pitchFamily="18" charset="-128"/>
              </a:rPr>
              <a:t>2020</a:t>
            </a:r>
            <a:endParaRPr kumimoji="1" lang="ja-JP" altLang="en-US" sz="1200" b="1" i="1" dirty="0">
              <a:solidFill>
                <a:schemeClr val="accent2">
                  <a:lumMod val="75000"/>
                </a:schemeClr>
              </a:solidFill>
              <a:latin typeface="HGP教科書体" panose="02020600000000000000" pitchFamily="18" charset="-128"/>
              <a:ea typeface="HGP教科書体" panose="02020600000000000000" pitchFamily="18" charset="-128"/>
            </a:endParaRPr>
          </a:p>
        </p:txBody>
      </p:sp>
      <p:sp>
        <p:nvSpPr>
          <p:cNvPr id="59" name="テキスト ボックス 58">
            <a:extLst>
              <a:ext uri="{FF2B5EF4-FFF2-40B4-BE49-F238E27FC236}">
                <a16:creationId xmlns:a16="http://schemas.microsoft.com/office/drawing/2014/main" id="{5F5E3C51-6F27-46C2-A6A5-6454EC4DE9A7}"/>
              </a:ext>
            </a:extLst>
          </p:cNvPr>
          <p:cNvSpPr txBox="1"/>
          <p:nvPr/>
        </p:nvSpPr>
        <p:spPr>
          <a:xfrm>
            <a:off x="202910" y="7932892"/>
            <a:ext cx="938637" cy="830997"/>
          </a:xfrm>
          <a:prstGeom prst="rect">
            <a:avLst/>
          </a:prstGeom>
          <a:noFill/>
        </p:spPr>
        <p:txBody>
          <a:bodyPr wrap="square" rtlCol="0">
            <a:spAutoFit/>
          </a:bodyPr>
          <a:lstStyle/>
          <a:p>
            <a:pPr defTabSz="342900">
              <a:defRPr/>
            </a:pPr>
            <a:r>
              <a:rPr kumimoji="1" lang="en-US" altLang="ja-JP" sz="2400" b="1" i="1" dirty="0">
                <a:latin typeface="HGP教科書体" panose="02020600000000000000" pitchFamily="18" charset="-128"/>
                <a:ea typeface="HGP教科書体" panose="02020600000000000000" pitchFamily="18" charset="-128"/>
              </a:rPr>
              <a:t>11/20</a:t>
            </a:r>
          </a:p>
          <a:p>
            <a:pPr defTabSz="342900">
              <a:defRPr/>
            </a:pPr>
            <a:endParaRPr kumimoji="1" lang="ja-JP" altLang="en-US" sz="2400" b="1" i="1" dirty="0">
              <a:latin typeface="HGP教科書体" panose="02020600000000000000" pitchFamily="18" charset="-128"/>
              <a:ea typeface="HGP教科書体" panose="02020600000000000000" pitchFamily="18" charset="-128"/>
            </a:endParaRPr>
          </a:p>
        </p:txBody>
      </p:sp>
      <p:sp>
        <p:nvSpPr>
          <p:cNvPr id="61" name="二等辺三角形 60">
            <a:extLst>
              <a:ext uri="{FF2B5EF4-FFF2-40B4-BE49-F238E27FC236}">
                <a16:creationId xmlns:a16="http://schemas.microsoft.com/office/drawing/2014/main" id="{151D74C4-23B0-471E-9765-2D0C14723393}"/>
              </a:ext>
            </a:extLst>
          </p:cNvPr>
          <p:cNvSpPr/>
          <p:nvPr/>
        </p:nvSpPr>
        <p:spPr>
          <a:xfrm rot="10800000">
            <a:off x="535726" y="7455089"/>
            <a:ext cx="335929" cy="118792"/>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楕円 61">
            <a:extLst>
              <a:ext uri="{FF2B5EF4-FFF2-40B4-BE49-F238E27FC236}">
                <a16:creationId xmlns:a16="http://schemas.microsoft.com/office/drawing/2014/main" id="{D634564A-FCD0-4B2B-9608-5E0D8E38F717}"/>
              </a:ext>
            </a:extLst>
          </p:cNvPr>
          <p:cNvSpPr/>
          <p:nvPr/>
        </p:nvSpPr>
        <p:spPr>
          <a:xfrm flipH="1">
            <a:off x="895389" y="7022270"/>
            <a:ext cx="281583" cy="255020"/>
          </a:xfrm>
          <a:prstGeom prst="ellipse">
            <a:avLst/>
          </a:prstGeom>
          <a:solidFill>
            <a:schemeClr val="accent2">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1600" dirty="0">
                <a:latin typeface="HGP明朝B" panose="02020800000000000000" pitchFamily="18" charset="-128"/>
                <a:ea typeface="HGP明朝B" panose="02020800000000000000" pitchFamily="18" charset="-128"/>
              </a:rPr>
              <a:t>月</a:t>
            </a:r>
          </a:p>
        </p:txBody>
      </p:sp>
      <p:sp>
        <p:nvSpPr>
          <p:cNvPr id="66" name="楕円 65">
            <a:extLst>
              <a:ext uri="{FF2B5EF4-FFF2-40B4-BE49-F238E27FC236}">
                <a16:creationId xmlns:a16="http://schemas.microsoft.com/office/drawing/2014/main" id="{5E155E1A-D289-42C9-AFE1-F127C092AB49}"/>
              </a:ext>
            </a:extLst>
          </p:cNvPr>
          <p:cNvSpPr/>
          <p:nvPr/>
        </p:nvSpPr>
        <p:spPr>
          <a:xfrm>
            <a:off x="940285" y="8273041"/>
            <a:ext cx="281584" cy="315159"/>
          </a:xfrm>
          <a:prstGeom prst="ellipse">
            <a:avLst/>
          </a:prstGeom>
          <a:solidFill>
            <a:schemeClr val="accent2">
              <a:lumMod val="7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ja-JP" altLang="en-US" sz="1600" dirty="0">
                <a:latin typeface="HGP明朝B" panose="02020800000000000000" pitchFamily="18" charset="-128"/>
                <a:ea typeface="HGP明朝B" panose="02020800000000000000" pitchFamily="18" charset="-128"/>
              </a:rPr>
              <a:t>金</a:t>
            </a:r>
          </a:p>
        </p:txBody>
      </p:sp>
      <p:sp>
        <p:nvSpPr>
          <p:cNvPr id="68" name="正方形/長方形 67">
            <a:extLst>
              <a:ext uri="{FF2B5EF4-FFF2-40B4-BE49-F238E27FC236}">
                <a16:creationId xmlns:a16="http://schemas.microsoft.com/office/drawing/2014/main" id="{A2F29496-2D1D-4049-865E-ABE5A5553482}"/>
              </a:ext>
            </a:extLst>
          </p:cNvPr>
          <p:cNvSpPr/>
          <p:nvPr/>
        </p:nvSpPr>
        <p:spPr>
          <a:xfrm>
            <a:off x="1477357" y="7012855"/>
            <a:ext cx="3286490" cy="1561221"/>
          </a:xfrm>
          <a:prstGeom prst="rect">
            <a:avLst/>
          </a:prstGeom>
          <a:solidFill>
            <a:schemeClr val="accent2">
              <a:lumMod val="20000"/>
              <a:lumOff val="8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ja-JP" altLang="en-US" sz="1400" dirty="0">
                <a:solidFill>
                  <a:schemeClr val="tx1"/>
                </a:solidFill>
                <a:latin typeface="HGP教科書体" panose="02020600000000000000" pitchFamily="18" charset="-128"/>
                <a:ea typeface="HGP教科書体" panose="02020600000000000000" pitchFamily="18" charset="-128"/>
              </a:rPr>
              <a:t>ご注文方法</a:t>
            </a:r>
            <a:endParaRPr kumimoji="1" lang="en-US" altLang="ja-JP" sz="1400" dirty="0">
              <a:solidFill>
                <a:schemeClr val="tx1"/>
              </a:solidFill>
              <a:latin typeface="HGP教科書体" panose="02020600000000000000" pitchFamily="18" charset="-128"/>
              <a:ea typeface="HGP教科書体" panose="02020600000000000000" pitchFamily="18" charset="-128"/>
            </a:endParaRPr>
          </a:p>
          <a:p>
            <a:r>
              <a:rPr kumimoji="1" lang="ja-JP" altLang="en-US" sz="1000" dirty="0">
                <a:solidFill>
                  <a:schemeClr val="tx1"/>
                </a:solidFill>
                <a:latin typeface="HGP教科書体" panose="02020600000000000000" pitchFamily="18" charset="-128"/>
                <a:ea typeface="HGP教科書体" panose="02020600000000000000" pitchFamily="18" charset="-128"/>
              </a:rPr>
              <a:t>・ご注文の際は、各営業担当までお問合せ下さい。</a:t>
            </a:r>
            <a:endParaRPr kumimoji="1" lang="en-US" altLang="ja-JP" sz="1000" dirty="0">
              <a:solidFill>
                <a:schemeClr val="tx1"/>
              </a:solidFill>
              <a:latin typeface="HGP教科書体" panose="02020600000000000000" pitchFamily="18" charset="-128"/>
              <a:ea typeface="HGP教科書体" panose="02020600000000000000" pitchFamily="18" charset="-128"/>
            </a:endParaRPr>
          </a:p>
          <a:p>
            <a:r>
              <a:rPr kumimoji="1" lang="ja-JP" altLang="en-US" sz="1000" dirty="0">
                <a:solidFill>
                  <a:schemeClr val="tx1"/>
                </a:solidFill>
                <a:latin typeface="HGP教科書体" panose="02020600000000000000" pitchFamily="18" charset="-128"/>
                <a:ea typeface="HGP教科書体" panose="02020600000000000000" pitchFamily="18" charset="-128"/>
              </a:rPr>
              <a:t>・下記必要情報をご提供下さい。</a:t>
            </a:r>
            <a:endParaRPr kumimoji="1" lang="en-US" altLang="ja-JP" sz="1000" dirty="0">
              <a:solidFill>
                <a:schemeClr val="tx1"/>
              </a:solidFill>
              <a:latin typeface="HGP教科書体" panose="02020600000000000000" pitchFamily="18" charset="-128"/>
              <a:ea typeface="HGP教科書体" panose="02020600000000000000" pitchFamily="18" charset="-128"/>
            </a:endParaRPr>
          </a:p>
          <a:p>
            <a:r>
              <a:rPr kumimoji="1" lang="ja-JP" altLang="en-US" sz="1000" dirty="0">
                <a:solidFill>
                  <a:schemeClr val="tx1"/>
                </a:solidFill>
                <a:latin typeface="HGP教科書体" panose="02020600000000000000" pitchFamily="18" charset="-128"/>
                <a:ea typeface="HGP教科書体" panose="02020600000000000000" pitchFamily="18" charset="-128"/>
              </a:rPr>
              <a:t>必要情報①郵便番号②住所③氏名④電話番号</a:t>
            </a:r>
            <a:endParaRPr kumimoji="1" lang="en-US" altLang="ja-JP" sz="1000" dirty="0">
              <a:solidFill>
                <a:schemeClr val="tx1"/>
              </a:solidFill>
              <a:latin typeface="HGP教科書体" panose="02020600000000000000" pitchFamily="18" charset="-128"/>
              <a:ea typeface="HGP教科書体" panose="02020600000000000000" pitchFamily="18" charset="-128"/>
            </a:endParaRPr>
          </a:p>
          <a:p>
            <a:r>
              <a:rPr kumimoji="1" lang="en-US" altLang="ja-JP" sz="1000" dirty="0">
                <a:solidFill>
                  <a:schemeClr val="tx1"/>
                </a:solidFill>
                <a:latin typeface="HGP教科書体" panose="02020600000000000000" pitchFamily="18" charset="-128"/>
                <a:ea typeface="HGP教科書体" panose="02020600000000000000" pitchFamily="18" charset="-128"/>
              </a:rPr>
              <a:t>※</a:t>
            </a:r>
            <a:r>
              <a:rPr kumimoji="1" lang="ja-JP" altLang="en-US" sz="1000" dirty="0">
                <a:solidFill>
                  <a:schemeClr val="tx1"/>
                </a:solidFill>
                <a:latin typeface="HGP教科書体" panose="02020600000000000000" pitchFamily="18" charset="-128"/>
                <a:ea typeface="HGP教科書体" panose="02020600000000000000" pitchFamily="18" charset="-128"/>
              </a:rPr>
              <a:t>法人の場合は、法人名、役職等もご提供下さい。</a:t>
            </a:r>
            <a:endParaRPr kumimoji="1" lang="en-US" altLang="ja-JP" sz="1000" dirty="0">
              <a:solidFill>
                <a:schemeClr val="tx1"/>
              </a:solidFill>
              <a:latin typeface="HGP教科書体" panose="02020600000000000000" pitchFamily="18" charset="-128"/>
              <a:ea typeface="HGP教科書体" panose="02020600000000000000" pitchFamily="18" charset="-128"/>
            </a:endParaRPr>
          </a:p>
          <a:p>
            <a:r>
              <a:rPr kumimoji="1" lang="ja-JP" altLang="en-US" sz="1000" dirty="0">
                <a:solidFill>
                  <a:schemeClr val="tx1"/>
                </a:solidFill>
                <a:latin typeface="HGP教科書体" panose="02020600000000000000" pitchFamily="18" charset="-128"/>
                <a:ea typeface="HGP教科書体" panose="02020600000000000000" pitchFamily="18" charset="-128"/>
              </a:rPr>
              <a:t>ご注文頂きました後、弊社より配送先入力シートをお送りいたしますので期日内までに下記メールアドレスまでお送り下さい。</a:t>
            </a:r>
            <a:r>
              <a:rPr kumimoji="1" lang="en-US" altLang="ja-JP" sz="1000" dirty="0">
                <a:solidFill>
                  <a:schemeClr val="tx1"/>
                </a:solidFill>
                <a:latin typeface="HGP教科書体" panose="02020600000000000000" pitchFamily="18" charset="-128"/>
                <a:ea typeface="HGP教科書体" panose="02020600000000000000" pitchFamily="18" charset="-128"/>
              </a:rPr>
              <a:t>※2020</a:t>
            </a:r>
            <a:r>
              <a:rPr kumimoji="1" lang="ja-JP" altLang="en-US" sz="1000" dirty="0">
                <a:solidFill>
                  <a:schemeClr val="tx1"/>
                </a:solidFill>
                <a:latin typeface="HGP教科書体" panose="02020600000000000000" pitchFamily="18" charset="-128"/>
                <a:ea typeface="HGP教科書体" panose="02020600000000000000" pitchFamily="18" charset="-128"/>
              </a:rPr>
              <a:t>年１１月末ごろ配送予定</a:t>
            </a:r>
            <a:endParaRPr kumimoji="1" lang="en-US" altLang="ja-JP" sz="1000" dirty="0">
              <a:solidFill>
                <a:schemeClr val="tx1"/>
              </a:solidFill>
              <a:latin typeface="HGP教科書体" panose="02020600000000000000" pitchFamily="18" charset="-128"/>
              <a:ea typeface="HGP教科書体" panose="02020600000000000000" pitchFamily="18" charset="-128"/>
            </a:endParaRPr>
          </a:p>
        </p:txBody>
      </p:sp>
    </p:spTree>
    <p:extLst>
      <p:ext uri="{BB962C8B-B14F-4D97-AF65-F5344CB8AC3E}">
        <p14:creationId xmlns:p14="http://schemas.microsoft.com/office/powerpoint/2010/main" val="1985235251"/>
      </p:ext>
    </p:extLst>
  </p:cSld>
  <p:clrMapOvr>
    <a:masterClrMapping/>
  </p:clrMapOvr>
</p:sld>
</file>

<file path=ppt/theme/theme1.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3472</TotalTime>
  <Words>1079</Words>
  <Application>Microsoft Office PowerPoint</Application>
  <PresentationFormat>画面に合わせる (4:3)</PresentationFormat>
  <Paragraphs>131</Paragraphs>
  <Slides>5</Slides>
  <Notes>2</Notes>
  <HiddenSlides>3</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5</vt:i4>
      </vt:variant>
    </vt:vector>
  </HeadingPairs>
  <TitlesOfParts>
    <vt:vector size="13" baseType="lpstr">
      <vt:lpstr>Batang</vt:lpstr>
      <vt:lpstr>HGP教科書体</vt:lpstr>
      <vt:lpstr>HGP明朝B</vt:lpstr>
      <vt:lpstr>游ゴシック</vt:lpstr>
      <vt:lpstr>Arial</vt:lpstr>
      <vt:lpstr>Calibri</vt:lpstr>
      <vt:lpstr>Calibri Light</vt:lpstr>
      <vt:lpstr>1_Office テーマ</vt:lpstr>
      <vt:lpstr>PowerPoint プレゼンテーション</vt:lpstr>
      <vt:lpstr>裏面 ※エクセルにて注文書案を添付します。</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2018年12月10日（月） リニューアル部部会資料　報告者：田村公裕</dc:title>
  <dc:creator>mnb.tamura03@outlook.jp</dc:creator>
  <cp:lastModifiedBy>nk105</cp:lastModifiedBy>
  <cp:revision>278</cp:revision>
  <cp:lastPrinted>2020-10-21T08:46:26Z</cp:lastPrinted>
  <dcterms:created xsi:type="dcterms:W3CDTF">2018-12-09T17:00:17Z</dcterms:created>
  <dcterms:modified xsi:type="dcterms:W3CDTF">2020-10-21T09:06:23Z</dcterms:modified>
</cp:coreProperties>
</file>