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347" r:id="rId2"/>
    <p:sldId id="349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0" roundtripDataSignature="AMtx7miOYFXj1AhcLkhTnDnwSo3COoYo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5050"/>
    <a:srgbClr val="00FFFF"/>
    <a:srgbClr val="22CFE6"/>
    <a:srgbClr val="FFFFCC"/>
    <a:srgbClr val="0000FF"/>
    <a:srgbClr val="3333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71B2DAF-22B4-413A-B266-0C293E206D37}">
  <a:tblStyle styleId="{F71B2DAF-22B4-413A-B266-0C293E206D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7D9BD64-5D46-4309-A5BE-C7C3AE0CAE52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115A85F-4E86-4941-8BB1-2DDF048D1A64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22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90" Type="http://customschemas.google.com/relationships/presentationmetadata" Target="metadata"/><Relationship Id="rId94" Type="http://schemas.openxmlformats.org/officeDocument/2006/relationships/tableStyles" Target="tableStyle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36F552D-AD52-1413-EA21-151F7889637A}"/>
              </a:ext>
            </a:extLst>
          </p:cNvPr>
          <p:cNvSpPr/>
          <p:nvPr userDrawn="1"/>
        </p:nvSpPr>
        <p:spPr>
          <a:xfrm>
            <a:off x="16622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16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7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13429-646C-0445-BE1F-A2F63ADDA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662281E-87AF-6D36-B70D-1703B61504C0}"/>
              </a:ext>
            </a:extLst>
          </p:cNvPr>
          <p:cNvSpPr/>
          <p:nvPr/>
        </p:nvSpPr>
        <p:spPr>
          <a:xfrm>
            <a:off x="7961243" y="636105"/>
            <a:ext cx="3518453" cy="1237422"/>
          </a:xfrm>
          <a:prstGeom prst="roundRect">
            <a:avLst/>
          </a:prstGeom>
          <a:solidFill>
            <a:schemeClr val="tx1">
              <a:lumMod val="50000"/>
              <a:lumOff val="5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C324313-8E9B-CB64-8958-34163B0152FF}"/>
              </a:ext>
            </a:extLst>
          </p:cNvPr>
          <p:cNvSpPr/>
          <p:nvPr/>
        </p:nvSpPr>
        <p:spPr>
          <a:xfrm>
            <a:off x="546653" y="1938131"/>
            <a:ext cx="2882348" cy="974035"/>
          </a:xfrm>
          <a:prstGeom prst="roundRect">
            <a:avLst/>
          </a:prstGeom>
          <a:solidFill>
            <a:srgbClr val="22CFE6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AE2429D-3759-554C-3EE1-8B28C702ABD3}"/>
              </a:ext>
            </a:extLst>
          </p:cNvPr>
          <p:cNvSpPr/>
          <p:nvPr/>
        </p:nvSpPr>
        <p:spPr>
          <a:xfrm>
            <a:off x="546653" y="3076160"/>
            <a:ext cx="2882348" cy="974035"/>
          </a:xfrm>
          <a:prstGeom prst="roundRect">
            <a:avLst/>
          </a:prstGeom>
          <a:solidFill>
            <a:srgbClr val="22CFE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DBFE90C-34B0-0998-BBCC-E90DDB667BCC}"/>
              </a:ext>
            </a:extLst>
          </p:cNvPr>
          <p:cNvSpPr/>
          <p:nvPr/>
        </p:nvSpPr>
        <p:spPr>
          <a:xfrm>
            <a:off x="546653" y="4214189"/>
            <a:ext cx="2882348" cy="974035"/>
          </a:xfrm>
          <a:prstGeom prst="roundRect">
            <a:avLst/>
          </a:prstGeom>
          <a:solidFill>
            <a:srgbClr val="22CFE6">
              <a:alpha val="9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DEDFB03-517C-1988-C8C8-678F36916814}"/>
              </a:ext>
            </a:extLst>
          </p:cNvPr>
          <p:cNvSpPr/>
          <p:nvPr/>
        </p:nvSpPr>
        <p:spPr>
          <a:xfrm>
            <a:off x="3866321" y="636105"/>
            <a:ext cx="3518453" cy="1237422"/>
          </a:xfrm>
          <a:prstGeom prst="round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A194FF9-F3CB-5CA7-AEAE-0ECA60B73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198701"/>
              </p:ext>
            </p:extLst>
          </p:nvPr>
        </p:nvGraphicFramePr>
        <p:xfrm>
          <a:off x="546652" y="719665"/>
          <a:ext cx="11002617" cy="4508316"/>
        </p:xfrm>
        <a:graphic>
          <a:graphicData uri="http://schemas.openxmlformats.org/drawingml/2006/table">
            <a:tbl>
              <a:tblPr firstRow="1" bandRow="1">
                <a:tableStyleId>{F71B2DAF-22B4-413A-B266-0C293E206D37}</a:tableStyleId>
              </a:tblPr>
              <a:tblGrid>
                <a:gridCol w="2822713">
                  <a:extLst>
                    <a:ext uri="{9D8B030D-6E8A-4147-A177-3AD203B41FA5}">
                      <a16:colId xmlns:a16="http://schemas.microsoft.com/office/drawing/2014/main" val="3763199807"/>
                    </a:ext>
                  </a:extLst>
                </a:gridCol>
                <a:gridCol w="4512365">
                  <a:extLst>
                    <a:ext uri="{9D8B030D-6E8A-4147-A177-3AD203B41FA5}">
                      <a16:colId xmlns:a16="http://schemas.microsoft.com/office/drawing/2014/main" val="1479217644"/>
                    </a:ext>
                  </a:extLst>
                </a:gridCol>
                <a:gridCol w="3667539">
                  <a:extLst>
                    <a:ext uri="{9D8B030D-6E8A-4147-A177-3AD203B41FA5}">
                      <a16:colId xmlns:a16="http://schemas.microsoft.com/office/drawing/2014/main" val="2947387852"/>
                    </a:ext>
                  </a:extLst>
                </a:gridCol>
              </a:tblGrid>
              <a:tr h="1127079"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>
                          <a:latin typeface="+mn-ea"/>
                          <a:ea typeface="+mn-ea"/>
                        </a:rPr>
                        <a:t>1PPON</a:t>
                      </a:r>
                      <a:endParaRPr kumimoji="1" lang="ja-JP" altLang="en-US" sz="2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+mn-ea"/>
                          <a:ea typeface="+mn-ea"/>
                        </a:rPr>
                        <a:t>一般的な</a:t>
                      </a:r>
                      <a:endParaRPr kumimoji="1" lang="en-US" altLang="ja-JP" sz="24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latin typeface="+mn-ea"/>
                          <a:ea typeface="+mn-ea"/>
                        </a:rPr>
                        <a:t>クラウド型システム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490616"/>
                  </a:ext>
                </a:extLst>
              </a:tr>
              <a:tr h="11270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+mn-ea"/>
                          <a:ea typeface="+mn-ea"/>
                        </a:rPr>
                        <a:t>初期費用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無料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万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3375017"/>
                  </a:ext>
                </a:extLst>
              </a:tr>
              <a:tr h="11270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+mn-ea"/>
                          <a:ea typeface="+mn-ea"/>
                        </a:rPr>
                        <a:t>月額料金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9,900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万～</a:t>
                      </a:r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万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742731"/>
                  </a:ext>
                </a:extLst>
              </a:tr>
              <a:tr h="11270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>
                          <a:latin typeface="+mn-ea"/>
                          <a:ea typeface="+mn-ea"/>
                        </a:rPr>
                        <a:t>ID</a:t>
                      </a:r>
                      <a:r>
                        <a:rPr kumimoji="1" lang="ja-JP" altLang="en-US" sz="2400" b="1" dirty="0">
                          <a:latin typeface="+mn-ea"/>
                          <a:ea typeface="+mn-ea"/>
                        </a:rPr>
                        <a:t>追加（</a:t>
                      </a:r>
                      <a:r>
                        <a:rPr kumimoji="1" lang="en-US" altLang="ja-JP" sz="2400" b="1" dirty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2400" b="1" dirty="0">
                          <a:latin typeface="+mn-ea"/>
                          <a:ea typeface="+mn-ea"/>
                        </a:rPr>
                        <a:t>名）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9,900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万～</a:t>
                      </a:r>
                      <a:r>
                        <a:rPr kumimoji="1" lang="en-US" altLang="ja-JP" sz="2800" b="1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2800" b="1" dirty="0">
                          <a:latin typeface="+mn-ea"/>
                          <a:ea typeface="+mn-ea"/>
                        </a:rPr>
                        <a:t>万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148613"/>
                  </a:ext>
                </a:extLst>
              </a:tr>
            </a:tbl>
          </a:graphicData>
        </a:graphic>
      </p:graphicFrame>
      <p:pic>
        <p:nvPicPr>
          <p:cNvPr id="1028" name="Picture 4" descr="王冠のイラスト | 商用OKの無料イラスト素材サイト ツカッテ">
            <a:extLst>
              <a:ext uri="{FF2B5EF4-FFF2-40B4-BE49-F238E27FC236}">
                <a16:creationId xmlns:a16="http://schemas.microsoft.com/office/drawing/2014/main" id="{4B999A00-D1C6-289F-FD88-7D988B5D1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121" y="616226"/>
            <a:ext cx="622852" cy="622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2AF3C7D4-4A47-F621-9543-A3EB111A2C7A}"/>
              </a:ext>
            </a:extLst>
          </p:cNvPr>
          <p:cNvCxnSpPr>
            <a:cxnSpLocks/>
          </p:cNvCxnSpPr>
          <p:nvPr/>
        </p:nvCxnSpPr>
        <p:spPr>
          <a:xfrm>
            <a:off x="7673008" y="1873527"/>
            <a:ext cx="0" cy="3354454"/>
          </a:xfrm>
          <a:prstGeom prst="line">
            <a:avLst/>
          </a:prstGeom>
          <a:ln>
            <a:solidFill>
              <a:srgbClr val="22CFE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5E578A7-EAFE-39DB-232F-FCDEB00824AA}"/>
              </a:ext>
            </a:extLst>
          </p:cNvPr>
          <p:cNvCxnSpPr>
            <a:cxnSpLocks/>
          </p:cNvCxnSpPr>
          <p:nvPr/>
        </p:nvCxnSpPr>
        <p:spPr>
          <a:xfrm>
            <a:off x="3717234" y="1938131"/>
            <a:ext cx="0" cy="3289850"/>
          </a:xfrm>
          <a:prstGeom prst="line">
            <a:avLst/>
          </a:prstGeom>
          <a:ln>
            <a:solidFill>
              <a:srgbClr val="22CFE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E9F73E3-DF5E-4A9E-FD5D-E9F52A770AA7}"/>
              </a:ext>
            </a:extLst>
          </p:cNvPr>
          <p:cNvCxnSpPr>
            <a:cxnSpLocks/>
          </p:cNvCxnSpPr>
          <p:nvPr/>
        </p:nvCxnSpPr>
        <p:spPr>
          <a:xfrm>
            <a:off x="11777869" y="1798983"/>
            <a:ext cx="0" cy="3428998"/>
          </a:xfrm>
          <a:prstGeom prst="line">
            <a:avLst/>
          </a:prstGeom>
          <a:ln>
            <a:solidFill>
              <a:srgbClr val="22CFE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99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1AA9A-9F6F-EBBC-903E-B2EA7F472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FA14E85-A273-55B4-177D-F60E19246DB0}"/>
              </a:ext>
            </a:extLst>
          </p:cNvPr>
          <p:cNvSpPr/>
          <p:nvPr/>
        </p:nvSpPr>
        <p:spPr>
          <a:xfrm>
            <a:off x="2747201" y="5973420"/>
            <a:ext cx="1808923" cy="586403"/>
          </a:xfrm>
          <a:prstGeom prst="roundRect">
            <a:avLst/>
          </a:prstGeom>
          <a:solidFill>
            <a:schemeClr val="tx1">
              <a:lumMod val="50000"/>
              <a:lumOff val="5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一般的な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クラウド型システム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7A8A601-5A52-41D8-0744-723780815C88}"/>
              </a:ext>
            </a:extLst>
          </p:cNvPr>
          <p:cNvSpPr/>
          <p:nvPr/>
        </p:nvSpPr>
        <p:spPr>
          <a:xfrm>
            <a:off x="586405" y="4921307"/>
            <a:ext cx="1292085" cy="942776"/>
          </a:xfrm>
          <a:prstGeom prst="roundRect">
            <a:avLst>
              <a:gd name="adj" fmla="val 0"/>
            </a:avLst>
          </a:prstGeom>
          <a:solidFill>
            <a:srgbClr val="22CFE6">
              <a:alpha val="9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F4D90FB-3A9D-BC30-47D2-C868537BBDCE}"/>
              </a:ext>
            </a:extLst>
          </p:cNvPr>
          <p:cNvSpPr/>
          <p:nvPr/>
        </p:nvSpPr>
        <p:spPr>
          <a:xfrm>
            <a:off x="327985" y="5963478"/>
            <a:ext cx="1808923" cy="586403"/>
          </a:xfrm>
          <a:prstGeom prst="roundRect">
            <a:avLst/>
          </a:prstGeom>
          <a:solidFill>
            <a:srgbClr val="00FFF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１</a:t>
            </a:r>
            <a:r>
              <a:rPr kumimoji="1" lang="en-US" altLang="ja-JP" b="1" dirty="0">
                <a:solidFill>
                  <a:schemeClr val="tx1"/>
                </a:solidFill>
                <a:latin typeface="+mn-ea"/>
              </a:rPr>
              <a:t>PPON</a:t>
            </a:r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028" name="Picture 4" descr="王冠のイラスト | 商用OKの無料イラスト素材サイト ツカッテ">
            <a:extLst>
              <a:ext uri="{FF2B5EF4-FFF2-40B4-BE49-F238E27FC236}">
                <a16:creationId xmlns:a16="http://schemas.microsoft.com/office/drawing/2014/main" id="{092016F3-99E0-F6AC-CD45-755E09016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295" y="4063055"/>
            <a:ext cx="622852" cy="622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F59A5D6E-CB2C-5208-660B-2BA57D1CE6C8}"/>
              </a:ext>
            </a:extLst>
          </p:cNvPr>
          <p:cNvCxnSpPr/>
          <p:nvPr/>
        </p:nvCxnSpPr>
        <p:spPr>
          <a:xfrm>
            <a:off x="0" y="5864092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6F48ADC-6D69-28E1-22C6-F80D97E4FA4E}"/>
              </a:ext>
            </a:extLst>
          </p:cNvPr>
          <p:cNvSpPr/>
          <p:nvPr/>
        </p:nvSpPr>
        <p:spPr>
          <a:xfrm>
            <a:off x="2999239" y="2961865"/>
            <a:ext cx="1292084" cy="2902218"/>
          </a:xfrm>
          <a:prstGeom prst="roundRect">
            <a:avLst>
              <a:gd name="adj" fmla="val 0"/>
            </a:avLst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233501F-6FAC-16E5-4C0B-34363141EED5}"/>
              </a:ext>
            </a:extLst>
          </p:cNvPr>
          <p:cNvSpPr txBox="1"/>
          <p:nvPr/>
        </p:nvSpPr>
        <p:spPr>
          <a:xfrm>
            <a:off x="2932744" y="2522004"/>
            <a:ext cx="148470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000" b="1" dirty="0"/>
              <a:t>400,000</a:t>
            </a:r>
            <a:r>
              <a:rPr kumimoji="1" lang="ja-JP" altLang="en-US" sz="2000" b="1" dirty="0"/>
              <a:t>円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369D5D7-C96C-26DE-D596-277FFF02985E}"/>
              </a:ext>
            </a:extLst>
          </p:cNvPr>
          <p:cNvSpPr txBox="1"/>
          <p:nvPr/>
        </p:nvSpPr>
        <p:spPr>
          <a:xfrm>
            <a:off x="582621" y="4501318"/>
            <a:ext cx="129207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000" b="1" dirty="0"/>
              <a:t>19,800</a:t>
            </a:r>
            <a:r>
              <a:rPr kumimoji="1" lang="ja-JP" altLang="en-US" sz="2000" b="1" dirty="0"/>
              <a:t>円</a:t>
            </a:r>
          </a:p>
        </p:txBody>
      </p:sp>
      <p:pic>
        <p:nvPicPr>
          <p:cNvPr id="2050" name="Picture 2" descr="いろいろな矢印のイラスト その2 | かわいいフリー素材集 いらすとや">
            <a:extLst>
              <a:ext uri="{FF2B5EF4-FFF2-40B4-BE49-F238E27FC236}">
                <a16:creationId xmlns:a16="http://schemas.microsoft.com/office/drawing/2014/main" id="{81F73D6A-873D-ADDF-E29C-6C53BB077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281" y="306229"/>
            <a:ext cx="2459714" cy="202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8C0860A3-D794-2196-25D8-E74F50E4EC72}"/>
              </a:ext>
            </a:extLst>
          </p:cNvPr>
          <p:cNvSpPr/>
          <p:nvPr/>
        </p:nvSpPr>
        <p:spPr>
          <a:xfrm>
            <a:off x="268351" y="1918255"/>
            <a:ext cx="4472615" cy="438425"/>
          </a:xfrm>
          <a:prstGeom prst="roundRect">
            <a:avLst>
              <a:gd name="adj" fmla="val 50000"/>
            </a:avLst>
          </a:prstGeom>
          <a:solidFill>
            <a:srgbClr val="FF5050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rgbClr val="FF5050"/>
                </a:solidFill>
              </a:rPr>
              <a:t>1</a:t>
            </a:r>
            <a:r>
              <a:rPr kumimoji="1" lang="ja-JP" altLang="en-US" sz="2000" dirty="0">
                <a:solidFill>
                  <a:srgbClr val="FF5050"/>
                </a:solidFill>
              </a:rPr>
              <a:t>ヵ月あたり</a:t>
            </a:r>
            <a:r>
              <a:rPr kumimoji="1" lang="ja-JP" altLang="en-US" sz="2000" b="1" u="sng" dirty="0">
                <a:solidFill>
                  <a:srgbClr val="FF5050"/>
                </a:solidFill>
              </a:rPr>
              <a:t>約</a:t>
            </a:r>
            <a:r>
              <a:rPr kumimoji="1" lang="en-US" altLang="ja-JP" sz="2000" b="1" u="sng" dirty="0">
                <a:solidFill>
                  <a:srgbClr val="FF5050"/>
                </a:solidFill>
              </a:rPr>
              <a:t>38</a:t>
            </a:r>
            <a:r>
              <a:rPr kumimoji="1" lang="ja-JP" altLang="en-US" sz="2000" b="1" u="sng" dirty="0">
                <a:solidFill>
                  <a:srgbClr val="FF5050"/>
                </a:solidFill>
              </a:rPr>
              <a:t>万円</a:t>
            </a:r>
            <a:r>
              <a:rPr kumimoji="1" lang="ja-JP" altLang="en-US" sz="2000" dirty="0">
                <a:solidFill>
                  <a:srgbClr val="FF5050"/>
                </a:solidFill>
              </a:rPr>
              <a:t>の差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0FD86D6-0EB2-CFA2-1A70-3EBBF7F0D04C}"/>
              </a:ext>
            </a:extLst>
          </p:cNvPr>
          <p:cNvSpPr/>
          <p:nvPr/>
        </p:nvSpPr>
        <p:spPr>
          <a:xfrm>
            <a:off x="7729334" y="4363277"/>
            <a:ext cx="1637309" cy="1500805"/>
          </a:xfrm>
          <a:prstGeom prst="roundRect">
            <a:avLst>
              <a:gd name="adj" fmla="val 0"/>
            </a:avLst>
          </a:prstGeom>
          <a:solidFill>
            <a:srgbClr val="22CFE6">
              <a:alpha val="9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EB8EB02C-8D27-614F-9027-16DFD4D65AC8}"/>
              </a:ext>
            </a:extLst>
          </p:cNvPr>
          <p:cNvSpPr/>
          <p:nvPr/>
        </p:nvSpPr>
        <p:spPr>
          <a:xfrm>
            <a:off x="10092708" y="1192700"/>
            <a:ext cx="1637308" cy="4681322"/>
          </a:xfrm>
          <a:prstGeom prst="roundRect">
            <a:avLst>
              <a:gd name="adj" fmla="val 0"/>
            </a:avLst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8F91C6E-88FD-187D-6FA9-740647A7B33F}"/>
              </a:ext>
            </a:extLst>
          </p:cNvPr>
          <p:cNvSpPr txBox="1"/>
          <p:nvPr/>
        </p:nvSpPr>
        <p:spPr>
          <a:xfrm>
            <a:off x="9943148" y="1812484"/>
            <a:ext cx="397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～</a:t>
            </a:r>
            <a:endParaRPr kumimoji="1" lang="en-US" altLang="ja-JP" b="1" dirty="0"/>
          </a:p>
          <a:p>
            <a:r>
              <a:rPr kumimoji="1" lang="ja-JP" altLang="en-US" b="1" dirty="0"/>
              <a:t>～</a:t>
            </a:r>
          </a:p>
        </p:txBody>
      </p:sp>
      <p:sp>
        <p:nvSpPr>
          <p:cNvPr id="2049" name="テキスト ボックス 2048">
            <a:extLst>
              <a:ext uri="{FF2B5EF4-FFF2-40B4-BE49-F238E27FC236}">
                <a16:creationId xmlns:a16="http://schemas.microsoft.com/office/drawing/2014/main" id="{B0D9BE8F-23ED-C1B5-0884-A8938D48620F}"/>
              </a:ext>
            </a:extLst>
          </p:cNvPr>
          <p:cNvSpPr txBox="1"/>
          <p:nvPr/>
        </p:nvSpPr>
        <p:spPr>
          <a:xfrm>
            <a:off x="11563442" y="1812484"/>
            <a:ext cx="397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～</a:t>
            </a:r>
            <a:endParaRPr kumimoji="1" lang="en-US" altLang="ja-JP" b="1" dirty="0"/>
          </a:p>
          <a:p>
            <a:r>
              <a:rPr kumimoji="1" lang="ja-JP" altLang="en-US" b="1" dirty="0"/>
              <a:t>～</a:t>
            </a:r>
          </a:p>
        </p:txBody>
      </p:sp>
      <p:sp>
        <p:nvSpPr>
          <p:cNvPr id="2051" name="四角形: 角を丸くする 2050">
            <a:extLst>
              <a:ext uri="{FF2B5EF4-FFF2-40B4-BE49-F238E27FC236}">
                <a16:creationId xmlns:a16="http://schemas.microsoft.com/office/drawing/2014/main" id="{B3558A8C-D9A9-6418-6657-8D1F09D22049}"/>
              </a:ext>
            </a:extLst>
          </p:cNvPr>
          <p:cNvSpPr/>
          <p:nvPr/>
        </p:nvSpPr>
        <p:spPr>
          <a:xfrm>
            <a:off x="7205870" y="306229"/>
            <a:ext cx="4755137" cy="438425"/>
          </a:xfrm>
          <a:prstGeom prst="roundRect">
            <a:avLst>
              <a:gd name="adj" fmla="val 50000"/>
            </a:avLst>
          </a:prstGeom>
          <a:solidFill>
            <a:srgbClr val="FF5050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rgbClr val="FF5050"/>
                </a:solidFill>
              </a:rPr>
              <a:t>1</a:t>
            </a:r>
            <a:r>
              <a:rPr kumimoji="1" lang="ja-JP" altLang="en-US" sz="2000" dirty="0">
                <a:solidFill>
                  <a:srgbClr val="FF5050"/>
                </a:solidFill>
              </a:rPr>
              <a:t>年で</a:t>
            </a:r>
            <a:r>
              <a:rPr kumimoji="1" lang="ja-JP" altLang="en-US" sz="2000" b="1" u="sng" dirty="0">
                <a:solidFill>
                  <a:srgbClr val="FF5050"/>
                </a:solidFill>
              </a:rPr>
              <a:t>約</a:t>
            </a:r>
            <a:r>
              <a:rPr kumimoji="1" lang="en-US" altLang="ja-JP" sz="2000" b="1" u="sng" dirty="0">
                <a:solidFill>
                  <a:srgbClr val="FF5050"/>
                </a:solidFill>
              </a:rPr>
              <a:t>230</a:t>
            </a:r>
            <a:r>
              <a:rPr kumimoji="1" lang="ja-JP" altLang="en-US" sz="2000" b="1" u="sng" dirty="0">
                <a:solidFill>
                  <a:srgbClr val="FF5050"/>
                </a:solidFill>
              </a:rPr>
              <a:t>万円</a:t>
            </a:r>
            <a:r>
              <a:rPr kumimoji="1" lang="ja-JP" altLang="en-US" sz="2000" dirty="0">
                <a:solidFill>
                  <a:srgbClr val="FF5050"/>
                </a:solidFill>
              </a:rPr>
              <a:t>の差</a:t>
            </a:r>
          </a:p>
        </p:txBody>
      </p:sp>
      <p:sp>
        <p:nvSpPr>
          <p:cNvPr id="2052" name="四角形: 角を丸くする 2051">
            <a:extLst>
              <a:ext uri="{FF2B5EF4-FFF2-40B4-BE49-F238E27FC236}">
                <a16:creationId xmlns:a16="http://schemas.microsoft.com/office/drawing/2014/main" id="{3BEC87AF-0A56-B709-1B30-70B78C752238}"/>
              </a:ext>
            </a:extLst>
          </p:cNvPr>
          <p:cNvSpPr/>
          <p:nvPr/>
        </p:nvSpPr>
        <p:spPr>
          <a:xfrm>
            <a:off x="10041357" y="5973420"/>
            <a:ext cx="1808923" cy="586403"/>
          </a:xfrm>
          <a:prstGeom prst="roundRect">
            <a:avLst/>
          </a:prstGeom>
          <a:solidFill>
            <a:schemeClr val="tx1">
              <a:lumMod val="50000"/>
              <a:lumOff val="5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一般的な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クラウド型システム</a:t>
            </a:r>
          </a:p>
        </p:txBody>
      </p:sp>
      <p:sp>
        <p:nvSpPr>
          <p:cNvPr id="2053" name="四角形: 角を丸くする 2052">
            <a:extLst>
              <a:ext uri="{FF2B5EF4-FFF2-40B4-BE49-F238E27FC236}">
                <a16:creationId xmlns:a16="http://schemas.microsoft.com/office/drawing/2014/main" id="{5EF2809F-3BB9-177C-A213-DA250DA5AC08}"/>
              </a:ext>
            </a:extLst>
          </p:cNvPr>
          <p:cNvSpPr/>
          <p:nvPr/>
        </p:nvSpPr>
        <p:spPr>
          <a:xfrm>
            <a:off x="7622141" y="5963478"/>
            <a:ext cx="1808923" cy="586403"/>
          </a:xfrm>
          <a:prstGeom prst="roundRect">
            <a:avLst/>
          </a:prstGeom>
          <a:solidFill>
            <a:srgbClr val="00FFF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１</a:t>
            </a:r>
            <a:r>
              <a:rPr kumimoji="1" lang="en-US" altLang="ja-JP" b="1" dirty="0">
                <a:solidFill>
                  <a:schemeClr val="tx1"/>
                </a:solidFill>
                <a:latin typeface="+mn-ea"/>
              </a:rPr>
              <a:t>PPON</a:t>
            </a:r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054" name="Picture 4" descr="王冠のイラスト | 商用OKの無料イラスト素材サイト ツカッテ">
            <a:extLst>
              <a:ext uri="{FF2B5EF4-FFF2-40B4-BE49-F238E27FC236}">
                <a16:creationId xmlns:a16="http://schemas.microsoft.com/office/drawing/2014/main" id="{9A704871-D1F1-77C8-DB40-CE8337A23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684" y="3387194"/>
            <a:ext cx="622852" cy="622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テキスト ボックス 2054">
            <a:extLst>
              <a:ext uri="{FF2B5EF4-FFF2-40B4-BE49-F238E27FC236}">
                <a16:creationId xmlns:a16="http://schemas.microsoft.com/office/drawing/2014/main" id="{DACABA5C-9209-064A-3785-1AC90FEA1BB1}"/>
              </a:ext>
            </a:extLst>
          </p:cNvPr>
          <p:cNvSpPr txBox="1"/>
          <p:nvPr/>
        </p:nvSpPr>
        <p:spPr>
          <a:xfrm>
            <a:off x="7761294" y="3904973"/>
            <a:ext cx="163730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000" b="1" dirty="0"/>
              <a:t>237,600</a:t>
            </a:r>
            <a:r>
              <a:rPr kumimoji="1" lang="ja-JP" altLang="en-US" sz="2000" b="1" dirty="0"/>
              <a:t>円</a:t>
            </a:r>
          </a:p>
        </p:txBody>
      </p:sp>
      <p:sp>
        <p:nvSpPr>
          <p:cNvPr id="2056" name="テキスト ボックス 2055">
            <a:extLst>
              <a:ext uri="{FF2B5EF4-FFF2-40B4-BE49-F238E27FC236}">
                <a16:creationId xmlns:a16="http://schemas.microsoft.com/office/drawing/2014/main" id="{EA1DAC09-A895-8501-090E-CC5BA04E421D}"/>
              </a:ext>
            </a:extLst>
          </p:cNvPr>
          <p:cNvSpPr txBox="1"/>
          <p:nvPr/>
        </p:nvSpPr>
        <p:spPr>
          <a:xfrm>
            <a:off x="10092235" y="784331"/>
            <a:ext cx="163730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000" b="1" dirty="0"/>
              <a:t>2,600,000</a:t>
            </a:r>
            <a:r>
              <a:rPr kumimoji="1" lang="ja-JP" altLang="en-US" sz="2000" b="1" dirty="0"/>
              <a:t>円</a:t>
            </a:r>
          </a:p>
        </p:txBody>
      </p:sp>
      <p:sp>
        <p:nvSpPr>
          <p:cNvPr id="2057" name="テキスト ボックス 2056">
            <a:extLst>
              <a:ext uri="{FF2B5EF4-FFF2-40B4-BE49-F238E27FC236}">
                <a16:creationId xmlns:a16="http://schemas.microsoft.com/office/drawing/2014/main" id="{CD9CF50C-5001-7EEB-5399-B0E0A2776118}"/>
              </a:ext>
            </a:extLst>
          </p:cNvPr>
          <p:cNvSpPr txBox="1"/>
          <p:nvPr/>
        </p:nvSpPr>
        <p:spPr>
          <a:xfrm>
            <a:off x="4556124" y="3533361"/>
            <a:ext cx="3383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圧倒的な安さ</a:t>
            </a:r>
            <a:endParaRPr kumimoji="1" lang="ja-JP" altLang="en-US" sz="32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062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239234</TotalTime>
  <Words>76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UD デジタル 教科書体 NP-B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naoaki.hatakeyama@gmail.com</dc:creator>
  <cp:lastModifiedBy>鉄平 中本</cp:lastModifiedBy>
  <cp:revision>15</cp:revision>
  <dcterms:created xsi:type="dcterms:W3CDTF">2022-12-04T03:10:15Z</dcterms:created>
  <dcterms:modified xsi:type="dcterms:W3CDTF">2025-07-02T11:35:31Z</dcterms:modified>
</cp:coreProperties>
</file>