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0728325" cy="7380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5" y="67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B9A17-B55E-4DF0-A095-3829ECE0A176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1143000"/>
            <a:ext cx="4483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8F6028-6A82-4B53-923C-B65053A8CB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044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87735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1pPr>
    <a:lvl2pPr marL="493867" algn="l" defTabSz="987735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2pPr>
    <a:lvl3pPr marL="987735" algn="l" defTabSz="987735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3pPr>
    <a:lvl4pPr marL="1481602" algn="l" defTabSz="987735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4pPr>
    <a:lvl5pPr marL="1975470" algn="l" defTabSz="987735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5pPr>
    <a:lvl6pPr marL="2469337" algn="l" defTabSz="987735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6pPr>
    <a:lvl7pPr marL="2963205" algn="l" defTabSz="987735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7pPr>
    <a:lvl8pPr marL="3457072" algn="l" defTabSz="987735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8pPr>
    <a:lvl9pPr marL="3950940" algn="l" defTabSz="987735" rtl="0" eaLnBrk="1" latinLnBrk="0" hangingPunct="1">
      <a:defRPr kumimoji="1" sz="129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4625" y="1207839"/>
            <a:ext cx="9119076" cy="2569434"/>
          </a:xfrm>
        </p:spPr>
        <p:txBody>
          <a:bodyPr anchor="b"/>
          <a:lstStyle>
            <a:lvl1pPr algn="ctr">
              <a:defRPr sz="645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1041" y="3876360"/>
            <a:ext cx="8046244" cy="1781861"/>
          </a:xfrm>
        </p:spPr>
        <p:txBody>
          <a:bodyPr/>
          <a:lstStyle>
            <a:lvl1pPr marL="0" indent="0" algn="ctr">
              <a:buNone/>
              <a:defRPr sz="2583"/>
            </a:lvl1pPr>
            <a:lvl2pPr marL="492039" indent="0" algn="ctr">
              <a:buNone/>
              <a:defRPr sz="2152"/>
            </a:lvl2pPr>
            <a:lvl3pPr marL="984077" indent="0" algn="ctr">
              <a:buNone/>
              <a:defRPr sz="1937"/>
            </a:lvl3pPr>
            <a:lvl4pPr marL="1476116" indent="0" algn="ctr">
              <a:buNone/>
              <a:defRPr sz="1722"/>
            </a:lvl4pPr>
            <a:lvl5pPr marL="1968155" indent="0" algn="ctr">
              <a:buNone/>
              <a:defRPr sz="1722"/>
            </a:lvl5pPr>
            <a:lvl6pPr marL="2460193" indent="0" algn="ctr">
              <a:buNone/>
              <a:defRPr sz="1722"/>
            </a:lvl6pPr>
            <a:lvl7pPr marL="2952232" indent="0" algn="ctr">
              <a:buNone/>
              <a:defRPr sz="1722"/>
            </a:lvl7pPr>
            <a:lvl8pPr marL="3444270" indent="0" algn="ctr">
              <a:buNone/>
              <a:defRPr sz="1722"/>
            </a:lvl8pPr>
            <a:lvl9pPr marL="3936309" indent="0" algn="ctr">
              <a:buNone/>
              <a:defRPr sz="1722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6D74-C476-467C-9CE8-2A98B03CC3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25A1-C31F-40FD-82B8-AEDD323074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419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6D74-C476-467C-9CE8-2A98B03CC3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25A1-C31F-40FD-82B8-AEDD323074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199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77458" y="392932"/>
            <a:ext cx="2313295" cy="625445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7573" y="392932"/>
            <a:ext cx="6805781" cy="625445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6D74-C476-467C-9CE8-2A98B03CC3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25A1-C31F-40FD-82B8-AEDD323074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03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6D74-C476-467C-9CE8-2A98B03CC3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25A1-C31F-40FD-82B8-AEDD323074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0050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985" y="1839949"/>
            <a:ext cx="9253180" cy="3069994"/>
          </a:xfrm>
        </p:spPr>
        <p:txBody>
          <a:bodyPr anchor="b"/>
          <a:lstStyle>
            <a:lvl1pPr>
              <a:defRPr sz="645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985" y="4938987"/>
            <a:ext cx="9253180" cy="1614437"/>
          </a:xfrm>
        </p:spPr>
        <p:txBody>
          <a:bodyPr/>
          <a:lstStyle>
            <a:lvl1pPr marL="0" indent="0">
              <a:buNone/>
              <a:defRPr sz="2583">
                <a:solidFill>
                  <a:schemeClr val="tx1"/>
                </a:solidFill>
              </a:defRPr>
            </a:lvl1pPr>
            <a:lvl2pPr marL="492039" indent="0">
              <a:buNone/>
              <a:defRPr sz="2152">
                <a:solidFill>
                  <a:schemeClr val="tx1">
                    <a:tint val="75000"/>
                  </a:schemeClr>
                </a:solidFill>
              </a:defRPr>
            </a:lvl2pPr>
            <a:lvl3pPr marL="984077" indent="0">
              <a:buNone/>
              <a:defRPr sz="1937">
                <a:solidFill>
                  <a:schemeClr val="tx1">
                    <a:tint val="75000"/>
                  </a:schemeClr>
                </a:solidFill>
              </a:defRPr>
            </a:lvl3pPr>
            <a:lvl4pPr marL="1476116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4pPr>
            <a:lvl5pPr marL="1968155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5pPr>
            <a:lvl6pPr marL="2460193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6pPr>
            <a:lvl7pPr marL="2952232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7pPr>
            <a:lvl8pPr marL="3444270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8pPr>
            <a:lvl9pPr marL="3936309" indent="0">
              <a:buNone/>
              <a:defRPr sz="17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6D74-C476-467C-9CE8-2A98B03CC3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25A1-C31F-40FD-82B8-AEDD323074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91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7572" y="1964660"/>
            <a:ext cx="4559538" cy="468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1215" y="1964660"/>
            <a:ext cx="4559538" cy="468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6D74-C476-467C-9CE8-2A98B03CC3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25A1-C31F-40FD-82B8-AEDD323074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1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970" y="392933"/>
            <a:ext cx="9253180" cy="142651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971" y="1809196"/>
            <a:ext cx="4538584" cy="886659"/>
          </a:xfrm>
        </p:spPr>
        <p:txBody>
          <a:bodyPr anchor="b"/>
          <a:lstStyle>
            <a:lvl1pPr marL="0" indent="0">
              <a:buNone/>
              <a:defRPr sz="2583" b="1"/>
            </a:lvl1pPr>
            <a:lvl2pPr marL="492039" indent="0">
              <a:buNone/>
              <a:defRPr sz="2152" b="1"/>
            </a:lvl2pPr>
            <a:lvl3pPr marL="984077" indent="0">
              <a:buNone/>
              <a:defRPr sz="1937" b="1"/>
            </a:lvl3pPr>
            <a:lvl4pPr marL="1476116" indent="0">
              <a:buNone/>
              <a:defRPr sz="1722" b="1"/>
            </a:lvl4pPr>
            <a:lvl5pPr marL="1968155" indent="0">
              <a:buNone/>
              <a:defRPr sz="1722" b="1"/>
            </a:lvl5pPr>
            <a:lvl6pPr marL="2460193" indent="0">
              <a:buNone/>
              <a:defRPr sz="1722" b="1"/>
            </a:lvl6pPr>
            <a:lvl7pPr marL="2952232" indent="0">
              <a:buNone/>
              <a:defRPr sz="1722" b="1"/>
            </a:lvl7pPr>
            <a:lvl8pPr marL="3444270" indent="0">
              <a:buNone/>
              <a:defRPr sz="1722" b="1"/>
            </a:lvl8pPr>
            <a:lvl9pPr marL="3936309" indent="0">
              <a:buNone/>
              <a:defRPr sz="172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8971" y="2695855"/>
            <a:ext cx="4538584" cy="396519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1215" y="1809196"/>
            <a:ext cx="4560935" cy="886659"/>
          </a:xfrm>
        </p:spPr>
        <p:txBody>
          <a:bodyPr anchor="b"/>
          <a:lstStyle>
            <a:lvl1pPr marL="0" indent="0">
              <a:buNone/>
              <a:defRPr sz="2583" b="1"/>
            </a:lvl1pPr>
            <a:lvl2pPr marL="492039" indent="0">
              <a:buNone/>
              <a:defRPr sz="2152" b="1"/>
            </a:lvl2pPr>
            <a:lvl3pPr marL="984077" indent="0">
              <a:buNone/>
              <a:defRPr sz="1937" b="1"/>
            </a:lvl3pPr>
            <a:lvl4pPr marL="1476116" indent="0">
              <a:buNone/>
              <a:defRPr sz="1722" b="1"/>
            </a:lvl4pPr>
            <a:lvl5pPr marL="1968155" indent="0">
              <a:buNone/>
              <a:defRPr sz="1722" b="1"/>
            </a:lvl5pPr>
            <a:lvl6pPr marL="2460193" indent="0">
              <a:buNone/>
              <a:defRPr sz="1722" b="1"/>
            </a:lvl6pPr>
            <a:lvl7pPr marL="2952232" indent="0">
              <a:buNone/>
              <a:defRPr sz="1722" b="1"/>
            </a:lvl7pPr>
            <a:lvl8pPr marL="3444270" indent="0">
              <a:buNone/>
              <a:defRPr sz="1722" b="1"/>
            </a:lvl8pPr>
            <a:lvl9pPr marL="3936309" indent="0">
              <a:buNone/>
              <a:defRPr sz="172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1215" y="2695855"/>
            <a:ext cx="4560935" cy="396519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6D74-C476-467C-9CE8-2A98B03CC3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25A1-C31F-40FD-82B8-AEDD323074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33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6D74-C476-467C-9CE8-2A98B03CC3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25A1-C31F-40FD-82B8-AEDD323074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927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6D74-C476-467C-9CE8-2A98B03CC3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25A1-C31F-40FD-82B8-AEDD323074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738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970" y="492019"/>
            <a:ext cx="3460164" cy="1722067"/>
          </a:xfrm>
        </p:spPr>
        <p:txBody>
          <a:bodyPr anchor="b"/>
          <a:lstStyle>
            <a:lvl1pPr>
              <a:defRPr sz="344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0935" y="1062626"/>
            <a:ext cx="5431215" cy="5244788"/>
          </a:xfrm>
        </p:spPr>
        <p:txBody>
          <a:bodyPr/>
          <a:lstStyle>
            <a:lvl1pPr>
              <a:defRPr sz="3444"/>
            </a:lvl1pPr>
            <a:lvl2pPr>
              <a:defRPr sz="3013"/>
            </a:lvl2pPr>
            <a:lvl3pPr>
              <a:defRPr sz="2583"/>
            </a:lvl3pPr>
            <a:lvl4pPr>
              <a:defRPr sz="2152"/>
            </a:lvl4pPr>
            <a:lvl5pPr>
              <a:defRPr sz="2152"/>
            </a:lvl5pPr>
            <a:lvl6pPr>
              <a:defRPr sz="2152"/>
            </a:lvl6pPr>
            <a:lvl7pPr>
              <a:defRPr sz="2152"/>
            </a:lvl7pPr>
            <a:lvl8pPr>
              <a:defRPr sz="2152"/>
            </a:lvl8pPr>
            <a:lvl9pPr>
              <a:defRPr sz="215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970" y="2214086"/>
            <a:ext cx="3460164" cy="4101869"/>
          </a:xfrm>
        </p:spPr>
        <p:txBody>
          <a:bodyPr/>
          <a:lstStyle>
            <a:lvl1pPr marL="0" indent="0">
              <a:buNone/>
              <a:defRPr sz="1722"/>
            </a:lvl1pPr>
            <a:lvl2pPr marL="492039" indent="0">
              <a:buNone/>
              <a:defRPr sz="1507"/>
            </a:lvl2pPr>
            <a:lvl3pPr marL="984077" indent="0">
              <a:buNone/>
              <a:defRPr sz="1291"/>
            </a:lvl3pPr>
            <a:lvl4pPr marL="1476116" indent="0">
              <a:buNone/>
              <a:defRPr sz="1076"/>
            </a:lvl4pPr>
            <a:lvl5pPr marL="1968155" indent="0">
              <a:buNone/>
              <a:defRPr sz="1076"/>
            </a:lvl5pPr>
            <a:lvl6pPr marL="2460193" indent="0">
              <a:buNone/>
              <a:defRPr sz="1076"/>
            </a:lvl6pPr>
            <a:lvl7pPr marL="2952232" indent="0">
              <a:buNone/>
              <a:defRPr sz="1076"/>
            </a:lvl7pPr>
            <a:lvl8pPr marL="3444270" indent="0">
              <a:buNone/>
              <a:defRPr sz="1076"/>
            </a:lvl8pPr>
            <a:lvl9pPr marL="3936309" indent="0">
              <a:buNone/>
              <a:defRPr sz="107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6D74-C476-467C-9CE8-2A98B03CC3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25A1-C31F-40FD-82B8-AEDD323074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61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970" y="492019"/>
            <a:ext cx="3460164" cy="1722067"/>
          </a:xfrm>
        </p:spPr>
        <p:txBody>
          <a:bodyPr anchor="b"/>
          <a:lstStyle>
            <a:lvl1pPr>
              <a:defRPr sz="344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60935" y="1062626"/>
            <a:ext cx="5431215" cy="5244788"/>
          </a:xfrm>
        </p:spPr>
        <p:txBody>
          <a:bodyPr anchor="t"/>
          <a:lstStyle>
            <a:lvl1pPr marL="0" indent="0">
              <a:buNone/>
              <a:defRPr sz="3444"/>
            </a:lvl1pPr>
            <a:lvl2pPr marL="492039" indent="0">
              <a:buNone/>
              <a:defRPr sz="3013"/>
            </a:lvl2pPr>
            <a:lvl3pPr marL="984077" indent="0">
              <a:buNone/>
              <a:defRPr sz="2583"/>
            </a:lvl3pPr>
            <a:lvl4pPr marL="1476116" indent="0">
              <a:buNone/>
              <a:defRPr sz="2152"/>
            </a:lvl4pPr>
            <a:lvl5pPr marL="1968155" indent="0">
              <a:buNone/>
              <a:defRPr sz="2152"/>
            </a:lvl5pPr>
            <a:lvl6pPr marL="2460193" indent="0">
              <a:buNone/>
              <a:defRPr sz="2152"/>
            </a:lvl6pPr>
            <a:lvl7pPr marL="2952232" indent="0">
              <a:buNone/>
              <a:defRPr sz="2152"/>
            </a:lvl7pPr>
            <a:lvl8pPr marL="3444270" indent="0">
              <a:buNone/>
              <a:defRPr sz="2152"/>
            </a:lvl8pPr>
            <a:lvl9pPr marL="3936309" indent="0">
              <a:buNone/>
              <a:defRPr sz="215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970" y="2214086"/>
            <a:ext cx="3460164" cy="4101869"/>
          </a:xfrm>
        </p:spPr>
        <p:txBody>
          <a:bodyPr/>
          <a:lstStyle>
            <a:lvl1pPr marL="0" indent="0">
              <a:buNone/>
              <a:defRPr sz="1722"/>
            </a:lvl1pPr>
            <a:lvl2pPr marL="492039" indent="0">
              <a:buNone/>
              <a:defRPr sz="1507"/>
            </a:lvl2pPr>
            <a:lvl3pPr marL="984077" indent="0">
              <a:buNone/>
              <a:defRPr sz="1291"/>
            </a:lvl3pPr>
            <a:lvl4pPr marL="1476116" indent="0">
              <a:buNone/>
              <a:defRPr sz="1076"/>
            </a:lvl4pPr>
            <a:lvl5pPr marL="1968155" indent="0">
              <a:buNone/>
              <a:defRPr sz="1076"/>
            </a:lvl5pPr>
            <a:lvl6pPr marL="2460193" indent="0">
              <a:buNone/>
              <a:defRPr sz="1076"/>
            </a:lvl6pPr>
            <a:lvl7pPr marL="2952232" indent="0">
              <a:buNone/>
              <a:defRPr sz="1076"/>
            </a:lvl7pPr>
            <a:lvl8pPr marL="3444270" indent="0">
              <a:buNone/>
              <a:defRPr sz="1076"/>
            </a:lvl8pPr>
            <a:lvl9pPr marL="3936309" indent="0">
              <a:buNone/>
              <a:defRPr sz="107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6D74-C476-467C-9CE8-2A98B03CC3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25A1-C31F-40FD-82B8-AEDD323074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5492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7573" y="392933"/>
            <a:ext cx="9253180" cy="1426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7573" y="1964660"/>
            <a:ext cx="9253180" cy="4682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7572" y="6840435"/>
            <a:ext cx="2413873" cy="392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A6D74-C476-467C-9CE8-2A98B03CC3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53758" y="6840435"/>
            <a:ext cx="3620810" cy="392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76880" y="6840435"/>
            <a:ext cx="2413873" cy="392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125A1-C31F-40FD-82B8-AEDD323074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35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84077" rtl="0" eaLnBrk="1" latinLnBrk="0" hangingPunct="1">
        <a:lnSpc>
          <a:spcPct val="90000"/>
        </a:lnSpc>
        <a:spcBef>
          <a:spcPct val="0"/>
        </a:spcBef>
        <a:buNone/>
        <a:defRPr kumimoji="1" sz="47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019" indent="-246019" algn="l" defTabSz="984077" rtl="0" eaLnBrk="1" latinLnBrk="0" hangingPunct="1">
        <a:lnSpc>
          <a:spcPct val="90000"/>
        </a:lnSpc>
        <a:spcBef>
          <a:spcPts val="1076"/>
        </a:spcBef>
        <a:buFont typeface="Arial" panose="020B0604020202020204" pitchFamily="34" charset="0"/>
        <a:buChar char="•"/>
        <a:defRPr kumimoji="1" sz="3013" kern="1200">
          <a:solidFill>
            <a:schemeClr val="tx1"/>
          </a:solidFill>
          <a:latin typeface="+mn-lt"/>
          <a:ea typeface="+mn-ea"/>
          <a:cs typeface="+mn-cs"/>
        </a:defRPr>
      </a:lvl1pPr>
      <a:lvl2pPr marL="738058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kumimoji="1" sz="2583" kern="1200">
          <a:solidFill>
            <a:schemeClr val="tx1"/>
          </a:solidFill>
          <a:latin typeface="+mn-lt"/>
          <a:ea typeface="+mn-ea"/>
          <a:cs typeface="+mn-cs"/>
        </a:defRPr>
      </a:lvl2pPr>
      <a:lvl3pPr marL="1230097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kumimoji="1" sz="2152" kern="1200">
          <a:solidFill>
            <a:schemeClr val="tx1"/>
          </a:solidFill>
          <a:latin typeface="+mn-lt"/>
          <a:ea typeface="+mn-ea"/>
          <a:cs typeface="+mn-cs"/>
        </a:defRPr>
      </a:lvl3pPr>
      <a:lvl4pPr marL="1722135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4pPr>
      <a:lvl5pPr marL="2214174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5pPr>
      <a:lvl6pPr marL="2706213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6pPr>
      <a:lvl7pPr marL="3198251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7pPr>
      <a:lvl8pPr marL="3690290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8pPr>
      <a:lvl9pPr marL="4182328" indent="-246019" algn="l" defTabSz="984077" rtl="0" eaLnBrk="1" latinLnBrk="0" hangingPunct="1">
        <a:lnSpc>
          <a:spcPct val="90000"/>
        </a:lnSpc>
        <a:spcBef>
          <a:spcPts val="538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1pPr>
      <a:lvl2pPr marL="492039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84077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3pPr>
      <a:lvl4pPr marL="1476116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4pPr>
      <a:lvl5pPr marL="1968155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5pPr>
      <a:lvl6pPr marL="2460193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6pPr>
      <a:lvl7pPr marL="2952232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7pPr>
      <a:lvl8pPr marL="3444270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8pPr>
      <a:lvl9pPr marL="3936309" algn="l" defTabSz="984077" rtl="0" eaLnBrk="1" latinLnBrk="0" hangingPunct="1"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0BE6D93E-B99A-80E8-8D87-2D1FF2E3334D}"/>
              </a:ext>
            </a:extLst>
          </p:cNvPr>
          <p:cNvSpPr/>
          <p:nvPr/>
        </p:nvSpPr>
        <p:spPr>
          <a:xfrm>
            <a:off x="-1196094" y="-1955"/>
            <a:ext cx="13120511" cy="7380288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2092" dirty="0">
              <a:ln w="10160">
                <a:noFill/>
                <a:prstDash val="solid"/>
              </a:ln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93CD865-732F-C81D-DB8B-225E2917EB5D}"/>
              </a:ext>
            </a:extLst>
          </p:cNvPr>
          <p:cNvSpPr/>
          <p:nvPr/>
        </p:nvSpPr>
        <p:spPr>
          <a:xfrm>
            <a:off x="-891123" y="62657"/>
            <a:ext cx="3114592" cy="629382"/>
          </a:xfrm>
          <a:prstGeom prst="rect">
            <a:avLst/>
          </a:prstGeom>
          <a:noFill/>
        </p:spPr>
        <p:txBody>
          <a:bodyPr wrap="none" lIns="98404" tIns="49202" rIns="98404" bIns="49202">
            <a:spAutoFit/>
          </a:bodyPr>
          <a:lstStyle/>
          <a:p>
            <a:pPr algn="ctr"/>
            <a:r>
              <a:rPr lang="en-US" altLang="ja-JP" sz="3444" b="1" dirty="0">
                <a:ln w="10160">
                  <a:solidFill>
                    <a:srgbClr val="FF00FF"/>
                  </a:solidFill>
                  <a:prstDash val="solid"/>
                </a:ln>
                <a:solidFill>
                  <a:srgbClr val="FFFF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FREE DRINK</a:t>
            </a:r>
            <a:endParaRPr lang="ja-JP" altLang="en-US" sz="3444" b="1" dirty="0">
              <a:ln w="10160">
                <a:solidFill>
                  <a:srgbClr val="FF00FF"/>
                </a:solidFill>
                <a:prstDash val="solid"/>
              </a:ln>
              <a:solidFill>
                <a:srgbClr val="FFFF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CEE6E6E-900C-14A5-4E83-CECC3C0F10AB}"/>
              </a:ext>
            </a:extLst>
          </p:cNvPr>
          <p:cNvSpPr/>
          <p:nvPr/>
        </p:nvSpPr>
        <p:spPr>
          <a:xfrm>
            <a:off x="2212375" y="211703"/>
            <a:ext cx="2779565" cy="331288"/>
          </a:xfrm>
          <a:prstGeom prst="rect">
            <a:avLst/>
          </a:prstGeom>
          <a:noFill/>
        </p:spPr>
        <p:txBody>
          <a:bodyPr wrap="none" lIns="98404" tIns="49202" rIns="98404" bIns="49202">
            <a:spAutoFit/>
          </a:bodyPr>
          <a:lstStyle/>
          <a:p>
            <a:pPr algn="ctr"/>
            <a:r>
              <a:rPr lang="en-US" altLang="ja-JP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※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グラス交換でお願いします</a:t>
            </a:r>
            <a:r>
              <a:rPr lang="en-US" altLang="ja-JP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.</a:t>
            </a:r>
            <a:endParaRPr lang="ja-JP" altLang="en-US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5DE9BB9-1AB7-D1F9-2FDD-071E8F7DE5C2}"/>
              </a:ext>
            </a:extLst>
          </p:cNvPr>
          <p:cNvSpPr/>
          <p:nvPr/>
        </p:nvSpPr>
        <p:spPr>
          <a:xfrm>
            <a:off x="-1111284" y="675565"/>
            <a:ext cx="2314694" cy="6758624"/>
          </a:xfrm>
          <a:prstGeom prst="rect">
            <a:avLst/>
          </a:prstGeom>
          <a:noFill/>
        </p:spPr>
        <p:txBody>
          <a:bodyPr wrap="none" lIns="98404" tIns="49202" rIns="98404" bIns="49202">
            <a:spAutoFit/>
          </a:bodyPr>
          <a:lstStyle/>
          <a:p>
            <a:r>
              <a:rPr lang="en-US" altLang="ja-JP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SOUR</a:t>
            </a: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レモンサワー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カルピスサワー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ライムサワー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endParaRPr lang="en-US" altLang="ja-JP" sz="1507" dirty="0">
              <a:ln w="10160">
                <a:noFill/>
                <a:prstDash val="solid"/>
              </a:ln>
              <a:solidFill>
                <a:srgbClr val="FF00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en-US" altLang="ja-JP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WHISKY</a:t>
            </a: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ハイボール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コークハイ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ジンジャーハイ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赤・白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キティ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オペレーター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カリモーチョ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endParaRPr lang="en-US" altLang="ja-JP" sz="1507" dirty="0">
              <a:ln w="10160">
                <a:noFill/>
                <a:prstDash val="solid"/>
              </a:ln>
              <a:solidFill>
                <a:srgbClr val="FF00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en-US" altLang="ja-JP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GIN</a:t>
            </a: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ジントニック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ジンバック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ジンフィズ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endParaRPr lang="en-US" altLang="ja-JP" sz="1507" dirty="0">
              <a:ln w="10160">
                <a:noFill/>
                <a:prstDash val="solid"/>
              </a:ln>
              <a:solidFill>
                <a:srgbClr val="FF00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en-US" altLang="ja-JP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VODKA</a:t>
            </a: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モスコミュール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スクリュードライバー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endParaRPr lang="en-US" altLang="ja-JP" sz="1507" dirty="0">
              <a:ln w="10160">
                <a:noFill/>
                <a:prstDash val="solid"/>
              </a:ln>
              <a:solidFill>
                <a:srgbClr val="FF00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en-US" altLang="ja-JP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TEQUILA</a:t>
            </a: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メキシコーク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テキーラサンライズ</a:t>
            </a:r>
          </a:p>
          <a:p>
            <a:endParaRPr lang="en-US" altLang="ja-JP" sz="1507" dirty="0">
              <a:ln w="10160">
                <a:noFill/>
                <a:prstDash val="solid"/>
              </a:ln>
              <a:solidFill>
                <a:srgbClr val="FF00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endParaRPr lang="ja-JP" altLang="en-US" sz="1507" dirty="0">
              <a:ln w="10160">
                <a:noFill/>
                <a:prstDash val="solid"/>
              </a:ln>
              <a:solidFill>
                <a:srgbClr val="FF00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FD1DFC9-FAFF-9C65-132A-7EA136A6B52D}"/>
              </a:ext>
            </a:extLst>
          </p:cNvPr>
          <p:cNvSpPr/>
          <p:nvPr/>
        </p:nvSpPr>
        <p:spPr>
          <a:xfrm>
            <a:off x="959297" y="675565"/>
            <a:ext cx="2308282" cy="5797848"/>
          </a:xfrm>
          <a:prstGeom prst="rect">
            <a:avLst/>
          </a:prstGeom>
          <a:noFill/>
        </p:spPr>
        <p:txBody>
          <a:bodyPr wrap="none" lIns="98404" tIns="49202" rIns="98404" bIns="49202">
            <a:spAutoFit/>
          </a:bodyPr>
          <a:lstStyle/>
          <a:p>
            <a:r>
              <a:rPr lang="en-US" altLang="ja-JP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CASSIS</a:t>
            </a:r>
            <a:endParaRPr lang="en-US" altLang="ja-JP" sz="2092" dirty="0">
              <a:ln w="10160">
                <a:noFill/>
                <a:prstDash val="solid"/>
              </a:ln>
              <a:solidFill>
                <a:srgbClr val="FF00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カシスオレンジ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カシスアップル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カシスウーロン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カシスソーダ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endParaRPr lang="en-US" altLang="ja-JP" sz="1507" dirty="0">
              <a:ln w="10160">
                <a:noFill/>
                <a:prstDash val="solid"/>
              </a:ln>
              <a:solidFill>
                <a:srgbClr val="FF00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en-US" altLang="ja-JP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BLUEBUERRY</a:t>
            </a: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ブルーベリーバック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ブルーベリーフィズ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ブルーベリートニック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ブルーベリーアップル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endParaRPr lang="en-US" altLang="ja-JP" sz="1507" dirty="0">
              <a:ln w="10160">
                <a:noFill/>
                <a:prstDash val="solid"/>
              </a:ln>
              <a:solidFill>
                <a:srgbClr val="FF00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en-US" altLang="ja-JP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LYCHEE</a:t>
            </a: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ライチオレンジ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ライチアップル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ライチバック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ライチフィズ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endParaRPr lang="en-US" altLang="ja-JP" sz="1507" dirty="0">
              <a:ln w="10160">
                <a:noFill/>
                <a:prstDash val="solid"/>
              </a:ln>
              <a:solidFill>
                <a:srgbClr val="FF00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en-US" altLang="ja-JP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PEACH</a:t>
            </a: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ファジーネーブル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ピーチウーロン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ピーチバック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ピーチフィズ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endParaRPr lang="ja-JP" altLang="en-US" sz="1507" dirty="0">
              <a:ln w="10160">
                <a:noFill/>
                <a:prstDash val="solid"/>
              </a:ln>
              <a:solidFill>
                <a:srgbClr val="FF00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2454520-AC06-8551-A072-89E5B6DB68DA}"/>
              </a:ext>
            </a:extLst>
          </p:cNvPr>
          <p:cNvSpPr/>
          <p:nvPr/>
        </p:nvSpPr>
        <p:spPr>
          <a:xfrm>
            <a:off x="3093895" y="675567"/>
            <a:ext cx="2133555" cy="6261693"/>
          </a:xfrm>
          <a:prstGeom prst="rect">
            <a:avLst/>
          </a:prstGeom>
          <a:noFill/>
        </p:spPr>
        <p:txBody>
          <a:bodyPr wrap="none" lIns="98404" tIns="49202" rIns="98404" bIns="49202">
            <a:spAutoFit/>
          </a:bodyPr>
          <a:lstStyle/>
          <a:p>
            <a:r>
              <a:rPr lang="en-US" altLang="ja-JP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MILK</a:t>
            </a: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カルアミルク　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ストロベリーミルク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バナナミルク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抹茶ミルク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endParaRPr lang="en-US" altLang="ja-JP" sz="1507" dirty="0">
              <a:ln w="10160">
                <a:noFill/>
                <a:prstDash val="solid"/>
              </a:ln>
              <a:solidFill>
                <a:srgbClr val="FF00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梅酒</a:t>
            </a:r>
            <a:endParaRPr lang="en-US" altLang="ja-JP" sz="1722" dirty="0">
              <a:ln w="10160">
                <a:noFill/>
                <a:prstDash val="solid"/>
              </a:ln>
              <a:solidFill>
                <a:srgbClr val="FF00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水割り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ソーダ割り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ジンジャー割り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endParaRPr lang="en-US" altLang="ja-JP" sz="1507" dirty="0">
              <a:ln w="10160">
                <a:noFill/>
                <a:prstDash val="solid"/>
              </a:ln>
              <a:solidFill>
                <a:srgbClr val="FF00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焼酎</a:t>
            </a:r>
            <a:endParaRPr lang="en-US" altLang="ja-JP" sz="1722" dirty="0">
              <a:ln w="10160">
                <a:noFill/>
                <a:prstDash val="solid"/>
              </a:ln>
              <a:solidFill>
                <a:srgbClr val="FF00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芋・麦・米・紫蘇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水割り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緑茶割り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ウーロン割り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ソーダ割り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endParaRPr lang="en-US" altLang="ja-JP" sz="1507" dirty="0">
              <a:ln w="10160">
                <a:noFill/>
                <a:prstDash val="solid"/>
              </a:ln>
              <a:solidFill>
                <a:srgbClr val="FF00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en-US" altLang="ja-JP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SOFTDRINK</a:t>
            </a:r>
            <a:endParaRPr lang="en-US" altLang="ja-JP" sz="1291" dirty="0">
              <a:ln w="10160">
                <a:noFill/>
                <a:prstDash val="solid"/>
              </a:ln>
              <a:solidFill>
                <a:srgbClr val="FF00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コーラ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ジンジャエール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オレンジ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アップル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カルピス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ウーロン茶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緑茶</a:t>
            </a: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21BECAC7-5F2A-D2E6-BFB4-00944D75B04B}"/>
              </a:ext>
            </a:extLst>
          </p:cNvPr>
          <p:cNvCxnSpPr/>
          <p:nvPr/>
        </p:nvCxnSpPr>
        <p:spPr>
          <a:xfrm>
            <a:off x="5220656" y="379267"/>
            <a:ext cx="0" cy="663200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7F49E60-DC3C-CF43-9A30-3881B1F57646}"/>
              </a:ext>
            </a:extLst>
          </p:cNvPr>
          <p:cNvSpPr/>
          <p:nvPr/>
        </p:nvSpPr>
        <p:spPr>
          <a:xfrm>
            <a:off x="5204232" y="67846"/>
            <a:ext cx="3917697" cy="629382"/>
          </a:xfrm>
          <a:prstGeom prst="rect">
            <a:avLst/>
          </a:prstGeom>
          <a:noFill/>
        </p:spPr>
        <p:txBody>
          <a:bodyPr wrap="none" lIns="98404" tIns="49202" rIns="98404" bIns="49202">
            <a:spAutoFit/>
          </a:bodyPr>
          <a:lstStyle/>
          <a:p>
            <a:pPr algn="ctr"/>
            <a:r>
              <a:rPr lang="en-US" altLang="ja-JP" sz="3444" b="1" dirty="0">
                <a:ln w="10160">
                  <a:solidFill>
                    <a:srgbClr val="FF00FF"/>
                  </a:solidFill>
                  <a:prstDash val="solid"/>
                </a:ln>
                <a:solidFill>
                  <a:srgbClr val="FFFF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EXTRA</a:t>
            </a:r>
            <a:r>
              <a:rPr lang="ja-JP" altLang="en-US" sz="3444" b="1" dirty="0">
                <a:ln w="10160">
                  <a:solidFill>
                    <a:srgbClr val="FF00FF"/>
                  </a:solidFill>
                  <a:prstDash val="solid"/>
                </a:ln>
                <a:solidFill>
                  <a:srgbClr val="FFFF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 </a:t>
            </a:r>
            <a:r>
              <a:rPr lang="en-US" altLang="ja-JP" sz="3444" b="1" dirty="0">
                <a:ln w="10160">
                  <a:solidFill>
                    <a:srgbClr val="FF00FF"/>
                  </a:solidFill>
                  <a:prstDash val="solid"/>
                </a:ln>
                <a:solidFill>
                  <a:srgbClr val="FFFF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CHARGE</a:t>
            </a:r>
            <a:endParaRPr lang="ja-JP" altLang="en-US" sz="3444" b="1" dirty="0">
              <a:ln w="10160">
                <a:solidFill>
                  <a:srgbClr val="FF00FF"/>
                </a:solidFill>
                <a:prstDash val="solid"/>
              </a:ln>
              <a:solidFill>
                <a:srgbClr val="FFFFFF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CCE053-AD82-5107-A594-A28DC9FBAC71}"/>
              </a:ext>
            </a:extLst>
          </p:cNvPr>
          <p:cNvSpPr/>
          <p:nvPr/>
        </p:nvSpPr>
        <p:spPr>
          <a:xfrm>
            <a:off x="5476918" y="675565"/>
            <a:ext cx="2465376" cy="1010448"/>
          </a:xfrm>
          <a:prstGeom prst="rect">
            <a:avLst/>
          </a:prstGeom>
          <a:noFill/>
        </p:spPr>
        <p:txBody>
          <a:bodyPr wrap="none" lIns="98404" tIns="49202" rIns="98404" bIns="49202">
            <a:spAutoFit/>
          </a:bodyPr>
          <a:lstStyle/>
          <a:p>
            <a:r>
              <a:rPr lang="en-US" altLang="ja-JP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1000yen</a:t>
            </a: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en-US" altLang="ja-JP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1800 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アネホ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テキーラ瓶（</a:t>
            </a:r>
            <a:r>
              <a:rPr lang="en-US" altLang="ja-JP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180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ｍｌ）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184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 </a:t>
            </a:r>
            <a:r>
              <a:rPr lang="en-US" altLang="ja-JP" sz="1184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※</a:t>
            </a:r>
            <a:r>
              <a:rPr lang="ja-JP" altLang="en-US" sz="1184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ショットグラスの約</a:t>
            </a:r>
            <a:r>
              <a:rPr lang="en-US" altLang="ja-JP" sz="1184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10</a:t>
            </a:r>
            <a:r>
              <a:rPr lang="ja-JP" altLang="en-US" sz="1184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杯分</a:t>
            </a: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5AF89C44-34F8-D55F-865C-FC4BD8B997B0}"/>
              </a:ext>
            </a:extLst>
          </p:cNvPr>
          <p:cNvCxnSpPr>
            <a:cxnSpLocks/>
          </p:cNvCxnSpPr>
          <p:nvPr/>
        </p:nvCxnSpPr>
        <p:spPr>
          <a:xfrm>
            <a:off x="-295670" y="850783"/>
            <a:ext cx="938618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CD64D5ED-1790-BF0D-6DD5-A24ACBF5A571}"/>
              </a:ext>
            </a:extLst>
          </p:cNvPr>
          <p:cNvCxnSpPr>
            <a:cxnSpLocks/>
          </p:cNvCxnSpPr>
          <p:nvPr/>
        </p:nvCxnSpPr>
        <p:spPr>
          <a:xfrm>
            <a:off x="13454" y="2039830"/>
            <a:ext cx="652719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339D423D-AA70-D485-7279-DD6557518F56}"/>
              </a:ext>
            </a:extLst>
          </p:cNvPr>
          <p:cNvCxnSpPr>
            <a:cxnSpLocks/>
          </p:cNvCxnSpPr>
          <p:nvPr/>
        </p:nvCxnSpPr>
        <p:spPr>
          <a:xfrm>
            <a:off x="-484598" y="4147023"/>
            <a:ext cx="1150770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56DFEF0E-0041-ED31-FAA9-21B7A0AAEE09}"/>
              </a:ext>
            </a:extLst>
          </p:cNvPr>
          <p:cNvCxnSpPr>
            <a:cxnSpLocks/>
          </p:cNvCxnSpPr>
          <p:nvPr/>
        </p:nvCxnSpPr>
        <p:spPr>
          <a:xfrm>
            <a:off x="-90106" y="5313259"/>
            <a:ext cx="733054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直線コネクタ 1023">
            <a:extLst>
              <a:ext uri="{FF2B5EF4-FFF2-40B4-BE49-F238E27FC236}">
                <a16:creationId xmlns:a16="http://schemas.microsoft.com/office/drawing/2014/main" id="{21BCE752-1013-3CE2-C3FF-58C607F4D692}"/>
              </a:ext>
            </a:extLst>
          </p:cNvPr>
          <p:cNvCxnSpPr>
            <a:cxnSpLocks/>
          </p:cNvCxnSpPr>
          <p:nvPr/>
        </p:nvCxnSpPr>
        <p:spPr>
          <a:xfrm>
            <a:off x="61997" y="6262994"/>
            <a:ext cx="555632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直線コネクタ 1026">
            <a:extLst>
              <a:ext uri="{FF2B5EF4-FFF2-40B4-BE49-F238E27FC236}">
                <a16:creationId xmlns:a16="http://schemas.microsoft.com/office/drawing/2014/main" id="{4ABC4B91-BBD0-024C-56D7-3D983C44403F}"/>
              </a:ext>
            </a:extLst>
          </p:cNvPr>
          <p:cNvCxnSpPr>
            <a:cxnSpLocks/>
          </p:cNvCxnSpPr>
          <p:nvPr/>
        </p:nvCxnSpPr>
        <p:spPr>
          <a:xfrm>
            <a:off x="2094285" y="850783"/>
            <a:ext cx="820032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直線コネクタ 1028">
            <a:extLst>
              <a:ext uri="{FF2B5EF4-FFF2-40B4-BE49-F238E27FC236}">
                <a16:creationId xmlns:a16="http://schemas.microsoft.com/office/drawing/2014/main" id="{1AEF824F-389C-684E-2832-48D1E079175B}"/>
              </a:ext>
            </a:extLst>
          </p:cNvPr>
          <p:cNvCxnSpPr>
            <a:cxnSpLocks/>
          </p:cNvCxnSpPr>
          <p:nvPr/>
        </p:nvCxnSpPr>
        <p:spPr>
          <a:xfrm>
            <a:off x="2647499" y="2265338"/>
            <a:ext cx="266819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1" name="直線コネクタ 1030">
            <a:extLst>
              <a:ext uri="{FF2B5EF4-FFF2-40B4-BE49-F238E27FC236}">
                <a16:creationId xmlns:a16="http://schemas.microsoft.com/office/drawing/2014/main" id="{CBE87622-DF1E-2351-9B62-FBBD97BF5690}"/>
              </a:ext>
            </a:extLst>
          </p:cNvPr>
          <p:cNvCxnSpPr>
            <a:cxnSpLocks/>
          </p:cNvCxnSpPr>
          <p:nvPr/>
        </p:nvCxnSpPr>
        <p:spPr>
          <a:xfrm>
            <a:off x="2049300" y="3689212"/>
            <a:ext cx="895768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直線コネクタ 1032">
            <a:extLst>
              <a:ext uri="{FF2B5EF4-FFF2-40B4-BE49-F238E27FC236}">
                <a16:creationId xmlns:a16="http://schemas.microsoft.com/office/drawing/2014/main" id="{99E26551-FEC1-EB02-30CA-7F25B76E8B95}"/>
              </a:ext>
            </a:extLst>
          </p:cNvPr>
          <p:cNvCxnSpPr>
            <a:cxnSpLocks/>
          </p:cNvCxnSpPr>
          <p:nvPr/>
        </p:nvCxnSpPr>
        <p:spPr>
          <a:xfrm>
            <a:off x="1947647" y="5084198"/>
            <a:ext cx="966669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6" name="直線コネクタ 1035">
            <a:extLst>
              <a:ext uri="{FF2B5EF4-FFF2-40B4-BE49-F238E27FC236}">
                <a16:creationId xmlns:a16="http://schemas.microsoft.com/office/drawing/2014/main" id="{2748455D-B0F0-4E13-7F01-D08775A30D1A}"/>
              </a:ext>
            </a:extLst>
          </p:cNvPr>
          <p:cNvCxnSpPr>
            <a:cxnSpLocks/>
          </p:cNvCxnSpPr>
          <p:nvPr/>
        </p:nvCxnSpPr>
        <p:spPr>
          <a:xfrm>
            <a:off x="3889170" y="850783"/>
            <a:ext cx="1094952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8" name="直線コネクタ 1037">
            <a:extLst>
              <a:ext uri="{FF2B5EF4-FFF2-40B4-BE49-F238E27FC236}">
                <a16:creationId xmlns:a16="http://schemas.microsoft.com/office/drawing/2014/main" id="{60A032E2-8430-6176-B91E-EC6DFC69F73B}"/>
              </a:ext>
            </a:extLst>
          </p:cNvPr>
          <p:cNvCxnSpPr>
            <a:cxnSpLocks/>
          </p:cNvCxnSpPr>
          <p:nvPr/>
        </p:nvCxnSpPr>
        <p:spPr>
          <a:xfrm>
            <a:off x="3713139" y="2265338"/>
            <a:ext cx="1140630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9" name="直線コネクタ 1038">
            <a:extLst>
              <a:ext uri="{FF2B5EF4-FFF2-40B4-BE49-F238E27FC236}">
                <a16:creationId xmlns:a16="http://schemas.microsoft.com/office/drawing/2014/main" id="{9DEA180C-9B6E-1AA6-8A4A-71033E5C9AA0}"/>
              </a:ext>
            </a:extLst>
          </p:cNvPr>
          <p:cNvCxnSpPr>
            <a:cxnSpLocks/>
          </p:cNvCxnSpPr>
          <p:nvPr/>
        </p:nvCxnSpPr>
        <p:spPr>
          <a:xfrm>
            <a:off x="3713139" y="3423634"/>
            <a:ext cx="1140630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0" name="直線コネクタ 1039">
            <a:extLst>
              <a:ext uri="{FF2B5EF4-FFF2-40B4-BE49-F238E27FC236}">
                <a16:creationId xmlns:a16="http://schemas.microsoft.com/office/drawing/2014/main" id="{901F30BE-8763-7298-3ECB-6E751C98BC64}"/>
              </a:ext>
            </a:extLst>
          </p:cNvPr>
          <p:cNvCxnSpPr>
            <a:cxnSpLocks/>
          </p:cNvCxnSpPr>
          <p:nvPr/>
        </p:nvCxnSpPr>
        <p:spPr>
          <a:xfrm>
            <a:off x="4620914" y="5084198"/>
            <a:ext cx="232856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2" name="直線コネクタ 1041">
            <a:extLst>
              <a:ext uri="{FF2B5EF4-FFF2-40B4-BE49-F238E27FC236}">
                <a16:creationId xmlns:a16="http://schemas.microsoft.com/office/drawing/2014/main" id="{65F8EBC0-D624-8077-7135-2FFEE68CA4BA}"/>
              </a:ext>
            </a:extLst>
          </p:cNvPr>
          <p:cNvCxnSpPr>
            <a:cxnSpLocks/>
          </p:cNvCxnSpPr>
          <p:nvPr/>
        </p:nvCxnSpPr>
        <p:spPr>
          <a:xfrm>
            <a:off x="6540708" y="881535"/>
            <a:ext cx="1017041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" name="直線コネクタ 1042">
            <a:extLst>
              <a:ext uri="{FF2B5EF4-FFF2-40B4-BE49-F238E27FC236}">
                <a16:creationId xmlns:a16="http://schemas.microsoft.com/office/drawing/2014/main" id="{A5891A74-2B69-F981-5797-8BDD78298C38}"/>
              </a:ext>
            </a:extLst>
          </p:cNvPr>
          <p:cNvCxnSpPr>
            <a:cxnSpLocks/>
          </p:cNvCxnSpPr>
          <p:nvPr/>
        </p:nvCxnSpPr>
        <p:spPr>
          <a:xfrm flipV="1">
            <a:off x="6560267" y="3871800"/>
            <a:ext cx="1212740" cy="10217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7" name="直線コネクタ 1046">
            <a:extLst>
              <a:ext uri="{FF2B5EF4-FFF2-40B4-BE49-F238E27FC236}">
                <a16:creationId xmlns:a16="http://schemas.microsoft.com/office/drawing/2014/main" id="{8D0A333C-2AF9-29C2-DD16-372F303BF2E2}"/>
              </a:ext>
            </a:extLst>
          </p:cNvPr>
          <p:cNvCxnSpPr>
            <a:cxnSpLocks/>
          </p:cNvCxnSpPr>
          <p:nvPr/>
        </p:nvCxnSpPr>
        <p:spPr>
          <a:xfrm>
            <a:off x="9126059" y="881535"/>
            <a:ext cx="1187096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9" name="直線コネクタ 1048">
            <a:extLst>
              <a:ext uri="{FF2B5EF4-FFF2-40B4-BE49-F238E27FC236}">
                <a16:creationId xmlns:a16="http://schemas.microsoft.com/office/drawing/2014/main" id="{A954129D-231F-8B84-F3B8-412FFD2E9A14}"/>
              </a:ext>
            </a:extLst>
          </p:cNvPr>
          <p:cNvCxnSpPr>
            <a:cxnSpLocks/>
          </p:cNvCxnSpPr>
          <p:nvPr/>
        </p:nvCxnSpPr>
        <p:spPr>
          <a:xfrm>
            <a:off x="9131928" y="3882017"/>
            <a:ext cx="1181228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直線コネクタ 1051">
            <a:extLst>
              <a:ext uri="{FF2B5EF4-FFF2-40B4-BE49-F238E27FC236}">
                <a16:creationId xmlns:a16="http://schemas.microsoft.com/office/drawing/2014/main" id="{89EB9F8E-A376-3635-D3CD-F96829CE1BF1}"/>
              </a:ext>
            </a:extLst>
          </p:cNvPr>
          <p:cNvCxnSpPr>
            <a:cxnSpLocks/>
          </p:cNvCxnSpPr>
          <p:nvPr/>
        </p:nvCxnSpPr>
        <p:spPr>
          <a:xfrm>
            <a:off x="7093219" y="5502415"/>
            <a:ext cx="679787" cy="0"/>
          </a:xfrm>
          <a:prstGeom prst="line">
            <a:avLst/>
          </a:prstGeom>
          <a:ln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2" name="四角形: 角を丸くする 1061">
            <a:extLst>
              <a:ext uri="{FF2B5EF4-FFF2-40B4-BE49-F238E27FC236}">
                <a16:creationId xmlns:a16="http://schemas.microsoft.com/office/drawing/2014/main" id="{312B6D45-D45F-41CB-F9CA-09E49342B282}"/>
              </a:ext>
            </a:extLst>
          </p:cNvPr>
          <p:cNvSpPr/>
          <p:nvPr/>
        </p:nvSpPr>
        <p:spPr>
          <a:xfrm>
            <a:off x="8549525" y="5438283"/>
            <a:ext cx="3155361" cy="1190893"/>
          </a:xfrm>
          <a:prstGeom prst="roundRect">
            <a:avLst/>
          </a:prstGeom>
          <a:noFill/>
          <a:ln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092">
              <a:ln>
                <a:solidFill>
                  <a:srgbClr val="FF00FF"/>
                </a:solidFill>
              </a:ln>
            </a:endParaRPr>
          </a:p>
        </p:txBody>
      </p:sp>
      <p:sp>
        <p:nvSpPr>
          <p:cNvPr id="1063" name="正方形/長方形 1062">
            <a:extLst>
              <a:ext uri="{FF2B5EF4-FFF2-40B4-BE49-F238E27FC236}">
                <a16:creationId xmlns:a16="http://schemas.microsoft.com/office/drawing/2014/main" id="{38B53816-BA2F-C4EC-152B-6CD37CC2B953}"/>
              </a:ext>
            </a:extLst>
          </p:cNvPr>
          <p:cNvSpPr/>
          <p:nvPr/>
        </p:nvSpPr>
        <p:spPr>
          <a:xfrm>
            <a:off x="8632697" y="5377766"/>
            <a:ext cx="998459" cy="2295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092"/>
          </a:p>
        </p:txBody>
      </p:sp>
      <p:sp>
        <p:nvSpPr>
          <p:cNvPr id="1061" name="正方形/長方形 1060">
            <a:extLst>
              <a:ext uri="{FF2B5EF4-FFF2-40B4-BE49-F238E27FC236}">
                <a16:creationId xmlns:a16="http://schemas.microsoft.com/office/drawing/2014/main" id="{A303BDA7-A3A1-1EC1-7E4E-5BD7B6E6ACAB}"/>
              </a:ext>
            </a:extLst>
          </p:cNvPr>
          <p:cNvSpPr/>
          <p:nvPr/>
        </p:nvSpPr>
        <p:spPr>
          <a:xfrm>
            <a:off x="8630442" y="5348661"/>
            <a:ext cx="3979999" cy="1266608"/>
          </a:xfrm>
          <a:prstGeom prst="rect">
            <a:avLst/>
          </a:prstGeom>
          <a:noFill/>
        </p:spPr>
        <p:txBody>
          <a:bodyPr wrap="square" lIns="98404" tIns="49202" rIns="98404" bIns="49202">
            <a:spAutoFit/>
          </a:bodyPr>
          <a:lstStyle/>
          <a:p>
            <a:r>
              <a:rPr lang="ja-JP" altLang="en-US" sz="1130" b="1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～お客様へ～</a:t>
            </a:r>
            <a:endParaRPr lang="en-US" altLang="ja-JP" sz="1130" b="1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en-US" altLang="ja-JP" sz="1076" b="1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20</a:t>
            </a:r>
            <a:r>
              <a:rPr lang="ja-JP" altLang="en-US" sz="1076" b="1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歳未満、およびドライバー</a:t>
            </a:r>
            <a:r>
              <a:rPr lang="en-US" altLang="ja-JP" sz="1076" b="1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(</a:t>
            </a:r>
            <a:r>
              <a:rPr lang="ja-JP" altLang="en-US" sz="1076" b="1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二輪、四輪他</a:t>
            </a:r>
            <a:r>
              <a:rPr lang="en-US" altLang="ja-JP" sz="1076" b="1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)</a:t>
            </a:r>
            <a:r>
              <a:rPr lang="ja-JP" altLang="en-US" sz="1076" b="1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の</a:t>
            </a:r>
            <a:endParaRPr lang="en-US" altLang="ja-JP" sz="1076" b="1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076" b="1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飲酒は法律で禁止されています。</a:t>
            </a:r>
            <a:endParaRPr lang="en-US" altLang="ja-JP" sz="1076" b="1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076" b="1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上記に該当する方へのアルコール類の</a:t>
            </a:r>
            <a:endParaRPr lang="en-US" altLang="ja-JP" sz="1076" b="1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076" b="1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提供は出来ません。</a:t>
            </a:r>
            <a:endParaRPr lang="en-US" altLang="ja-JP" sz="1076" b="1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076" b="1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尚、身分証の提示をお願いしています。</a:t>
            </a:r>
            <a:endParaRPr lang="en-US" altLang="ja-JP" sz="1076" b="1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076" b="1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ご了承ください。</a:t>
            </a:r>
          </a:p>
        </p:txBody>
      </p:sp>
      <p:pic>
        <p:nvPicPr>
          <p:cNvPr id="1069" name="図 1068">
            <a:extLst>
              <a:ext uri="{FF2B5EF4-FFF2-40B4-BE49-F238E27FC236}">
                <a16:creationId xmlns:a16="http://schemas.microsoft.com/office/drawing/2014/main" id="{264046F6-FFE4-B5A5-C16A-6593FB11C6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198" y="1808170"/>
            <a:ext cx="2193874" cy="1940592"/>
          </a:xfrm>
          <a:prstGeom prst="rect">
            <a:avLst/>
          </a:prstGeom>
        </p:spPr>
      </p:pic>
      <p:sp>
        <p:nvSpPr>
          <p:cNvPr id="1070" name="正方形/長方形 1069">
            <a:extLst>
              <a:ext uri="{FF2B5EF4-FFF2-40B4-BE49-F238E27FC236}">
                <a16:creationId xmlns:a16="http://schemas.microsoft.com/office/drawing/2014/main" id="{EAA7F89B-C4B1-31CD-9C1A-9095EF92BD15}"/>
              </a:ext>
            </a:extLst>
          </p:cNvPr>
          <p:cNvSpPr/>
          <p:nvPr/>
        </p:nvSpPr>
        <p:spPr>
          <a:xfrm>
            <a:off x="8171530" y="694786"/>
            <a:ext cx="2901393" cy="1060141"/>
          </a:xfrm>
          <a:prstGeom prst="rect">
            <a:avLst/>
          </a:prstGeom>
          <a:noFill/>
        </p:spPr>
        <p:txBody>
          <a:bodyPr wrap="none" lIns="98404" tIns="49202" rIns="98404" bIns="49202">
            <a:spAutoFit/>
          </a:bodyPr>
          <a:lstStyle/>
          <a:p>
            <a:r>
              <a:rPr lang="en-US" altLang="ja-JP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800yen</a:t>
            </a: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コカボム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レッドブルウォッカ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瓶ビール（アサヒ・キリン）</a:t>
            </a:r>
          </a:p>
        </p:txBody>
      </p:sp>
      <p:sp>
        <p:nvSpPr>
          <p:cNvPr id="1071" name="正方形/長方形 1070">
            <a:extLst>
              <a:ext uri="{FF2B5EF4-FFF2-40B4-BE49-F238E27FC236}">
                <a16:creationId xmlns:a16="http://schemas.microsoft.com/office/drawing/2014/main" id="{7B3AF90E-4ADE-8249-5828-78761E4404F2}"/>
              </a:ext>
            </a:extLst>
          </p:cNvPr>
          <p:cNvSpPr/>
          <p:nvPr/>
        </p:nvSpPr>
        <p:spPr>
          <a:xfrm>
            <a:off x="5555999" y="3689212"/>
            <a:ext cx="2122333" cy="1523986"/>
          </a:xfrm>
          <a:prstGeom prst="rect">
            <a:avLst/>
          </a:prstGeom>
          <a:noFill/>
        </p:spPr>
        <p:txBody>
          <a:bodyPr wrap="none" lIns="98404" tIns="49202" rIns="98404" bIns="49202">
            <a:spAutoFit/>
          </a:bodyPr>
          <a:lstStyle/>
          <a:p>
            <a:r>
              <a:rPr lang="en-US" altLang="ja-JP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500yen</a:t>
            </a: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テキーラ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タランチュラ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イエガーマイスター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コカレロ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クライナー</a:t>
            </a:r>
          </a:p>
        </p:txBody>
      </p:sp>
      <p:sp>
        <p:nvSpPr>
          <p:cNvPr id="1072" name="正方形/長方形 1071">
            <a:extLst>
              <a:ext uri="{FF2B5EF4-FFF2-40B4-BE49-F238E27FC236}">
                <a16:creationId xmlns:a16="http://schemas.microsoft.com/office/drawing/2014/main" id="{BC13CEA0-6FAF-8F55-D787-0183B43ECB26}"/>
              </a:ext>
            </a:extLst>
          </p:cNvPr>
          <p:cNvSpPr/>
          <p:nvPr/>
        </p:nvSpPr>
        <p:spPr>
          <a:xfrm>
            <a:off x="8171530" y="3690145"/>
            <a:ext cx="1929973" cy="1292064"/>
          </a:xfrm>
          <a:prstGeom prst="rect">
            <a:avLst/>
          </a:prstGeom>
          <a:noFill/>
        </p:spPr>
        <p:txBody>
          <a:bodyPr wrap="none" lIns="98404" tIns="49202" rIns="98404" bIns="49202">
            <a:spAutoFit/>
          </a:bodyPr>
          <a:lstStyle/>
          <a:p>
            <a:r>
              <a:rPr lang="en-US" altLang="ja-JP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200yen</a:t>
            </a: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コーンポタージュ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コンソメスープ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わかめスープ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</a:p>
        </p:txBody>
      </p:sp>
      <p:sp>
        <p:nvSpPr>
          <p:cNvPr id="1075" name="正方形/長方形 1074">
            <a:extLst>
              <a:ext uri="{FF2B5EF4-FFF2-40B4-BE49-F238E27FC236}">
                <a16:creationId xmlns:a16="http://schemas.microsoft.com/office/drawing/2014/main" id="{67CA2FD5-2AAA-296F-B28A-FD85C7B4AA9D}"/>
              </a:ext>
            </a:extLst>
          </p:cNvPr>
          <p:cNvSpPr/>
          <p:nvPr/>
        </p:nvSpPr>
        <p:spPr>
          <a:xfrm>
            <a:off x="5555997" y="5329440"/>
            <a:ext cx="2984749" cy="1755909"/>
          </a:xfrm>
          <a:prstGeom prst="rect">
            <a:avLst/>
          </a:prstGeom>
          <a:noFill/>
        </p:spPr>
        <p:txBody>
          <a:bodyPr wrap="none" lIns="98404" tIns="49202" rIns="98404" bIns="49202">
            <a:spAutoFit/>
          </a:bodyPr>
          <a:lstStyle/>
          <a:p>
            <a:r>
              <a:rPr lang="en-US" altLang="ja-JP" sz="1722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CHAMPAGE</a:t>
            </a: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rgbClr val="FF00FF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ドン・ペリニョン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ソウメイ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モエ・エ・シャンドン  アイス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モエ・エ・シャンドン  ロゼ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</a:t>
            </a:r>
            <a:r>
              <a:rPr lang="en-US" altLang="ja-JP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MAVAM</a:t>
            </a:r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マバム</a:t>
            </a:r>
            <a:endParaRPr lang="en-US" altLang="ja-JP" sz="1507" dirty="0">
              <a:ln w="10160">
                <a:noFill/>
                <a:prstDash val="solid"/>
              </a:ln>
              <a:solidFill>
                <a:schemeClr val="bg1"/>
              </a:solidFill>
              <a:latin typeface="Noto Serif JP Black" panose="02020200000000000000" pitchFamily="18" charset="-128"/>
              <a:ea typeface="Noto Serif JP Black" panose="02020200000000000000" pitchFamily="18" charset="-128"/>
            </a:endParaRPr>
          </a:p>
          <a:p>
            <a:r>
              <a:rPr lang="ja-JP" altLang="en-US" sz="1507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Noto Serif JP Black" panose="02020200000000000000" pitchFamily="18" charset="-128"/>
                <a:ea typeface="Noto Serif JP Black" panose="02020200000000000000" pitchFamily="18" charset="-128"/>
              </a:rPr>
              <a:t>　カフェド・パリ</a:t>
            </a:r>
          </a:p>
        </p:txBody>
      </p:sp>
      <p:pic>
        <p:nvPicPr>
          <p:cNvPr id="1078" name="図 1077">
            <a:extLst>
              <a:ext uri="{FF2B5EF4-FFF2-40B4-BE49-F238E27FC236}">
                <a16:creationId xmlns:a16="http://schemas.microsoft.com/office/drawing/2014/main" id="{3E138240-AEF6-5AD3-9072-9171C67EED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2028" y="1897279"/>
            <a:ext cx="1630113" cy="1630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29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268</TotalTime>
  <Words>274</Words>
  <Application>Microsoft Office PowerPoint</Application>
  <PresentationFormat>ユーザー設定</PresentationFormat>
  <Paragraphs>111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Noto Serif JP Black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水上 泰貴</dc:creator>
  <cp:lastModifiedBy>光一郎 下村</cp:lastModifiedBy>
  <cp:revision>7</cp:revision>
  <dcterms:created xsi:type="dcterms:W3CDTF">2026-01-23T01:54:49Z</dcterms:created>
  <dcterms:modified xsi:type="dcterms:W3CDTF">2026-01-30T04:07:45Z</dcterms:modified>
</cp:coreProperties>
</file>