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</p:sldIdLst>
  <p:sldSz cx="9144000" cy="5143500" type="screen16x9"/>
  <p:notesSz cx="6858000" cy="9144000"/>
  <p:embeddedFontLst>
    <p:embeddedFont>
      <p:font typeface="Helvetica Neue" panose="020B060007020508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VX/rK0V2tD4ySkpFdeFJAOkXv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004F8C-C7D3-4363-8321-B5F8FA1FED79}">
  <a:tblStyle styleId="{81004F8C-C7D3-4363-8321-B5F8FA1FED7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3C81F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9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" name="Google Shape;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									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									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									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							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5" name="Google Shape;165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							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							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							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2"/>
          <p:cNvSpPr txBox="1">
            <a:spLocks noGrp="1"/>
          </p:cNvSpPr>
          <p:nvPr>
            <p:ph type="title"/>
          </p:nvPr>
        </p:nvSpPr>
        <p:spPr>
          <a:xfrm>
            <a:off x="311698" y="445025"/>
            <a:ext cx="8520604" cy="57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2"/>
          <p:cNvSpPr txBox="1">
            <a:spLocks noGrp="1"/>
          </p:cNvSpPr>
          <p:nvPr>
            <p:ph type="body" idx="1"/>
          </p:nvPr>
        </p:nvSpPr>
        <p:spPr>
          <a:xfrm>
            <a:off x="311698" y="1152475"/>
            <a:ext cx="8520604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2"/>
          <p:cNvSpPr txBox="1">
            <a:spLocks noGrp="1"/>
          </p:cNvSpPr>
          <p:nvPr>
            <p:ph type="body" idx="2"/>
          </p:nvPr>
        </p:nvSpPr>
        <p:spPr>
          <a:xfrm>
            <a:off x="827086" y="1278767"/>
            <a:ext cx="6647979" cy="2585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TWO_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3"/>
          <p:cNvSpPr txBox="1">
            <a:spLocks noGrp="1"/>
          </p:cNvSpPr>
          <p:nvPr>
            <p:ph type="title"/>
          </p:nvPr>
        </p:nvSpPr>
        <p:spPr>
          <a:xfrm>
            <a:off x="311698" y="445025"/>
            <a:ext cx="8520604" cy="57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body" idx="1"/>
          </p:nvPr>
        </p:nvSpPr>
        <p:spPr>
          <a:xfrm>
            <a:off x="311698" y="1152475"/>
            <a:ext cx="3999904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body" idx="2"/>
          </p:nvPr>
        </p:nvSpPr>
        <p:spPr>
          <a:xfrm>
            <a:off x="4832397" y="1152475"/>
            <a:ext cx="399990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4"/>
          <p:cNvSpPr txBox="1">
            <a:spLocks noGrp="1"/>
          </p:cNvSpPr>
          <p:nvPr>
            <p:ph type="title"/>
          </p:nvPr>
        </p:nvSpPr>
        <p:spPr>
          <a:xfrm>
            <a:off x="311698" y="445025"/>
            <a:ext cx="8520604" cy="57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_COLUMN_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5"/>
          <p:cNvSpPr txBox="1">
            <a:spLocks noGrp="1"/>
          </p:cNvSpPr>
          <p:nvPr>
            <p:ph type="title"/>
          </p:nvPr>
        </p:nvSpPr>
        <p:spPr>
          <a:xfrm>
            <a:off x="311698" y="555600"/>
            <a:ext cx="2808004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5"/>
          <p:cNvSpPr txBox="1">
            <a:spLocks noGrp="1"/>
          </p:cNvSpPr>
          <p:nvPr>
            <p:ph type="body" idx="1"/>
          </p:nvPr>
        </p:nvSpPr>
        <p:spPr>
          <a:xfrm>
            <a:off x="311698" y="1389598"/>
            <a:ext cx="2808004" cy="31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_POINT">
  <p:cSld name="MAIN_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6"/>
          <p:cNvSpPr txBox="1">
            <a:spLocks noGrp="1"/>
          </p:cNvSpPr>
          <p:nvPr>
            <p:ph type="title"/>
          </p:nvPr>
        </p:nvSpPr>
        <p:spPr>
          <a:xfrm>
            <a:off x="490250" y="450148"/>
            <a:ext cx="6367801" cy="409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TITLE_AND_DESCRIPTION">
  <p:cSld name="SECTION_TITLE_AND_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/>
          <p:nvPr/>
        </p:nvSpPr>
        <p:spPr>
          <a:xfrm>
            <a:off x="4572000" y="-127"/>
            <a:ext cx="4572000" cy="514350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body" idx="2"/>
          </p:nvPr>
        </p:nvSpPr>
        <p:spPr>
          <a:xfrm>
            <a:off x="4939500" y="724074"/>
            <a:ext cx="3837000" cy="3695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 txBox="1">
            <a:spLocks noGrp="1"/>
          </p:cNvSpPr>
          <p:nvPr>
            <p:ph type="body" idx="1"/>
          </p:nvPr>
        </p:nvSpPr>
        <p:spPr>
          <a:xfrm>
            <a:off x="311698" y="4230575"/>
            <a:ext cx="5998804" cy="605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_NUMBER">
  <p:cSld name="BIG_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9"/>
          <p:cNvSpPr txBox="1">
            <a:spLocks noGrp="1"/>
          </p:cNvSpPr>
          <p:nvPr>
            <p:ph type="title" hasCustomPrompt="1"/>
          </p:nvPr>
        </p:nvSpPr>
        <p:spPr>
          <a:xfrm>
            <a:off x="311698" y="1106125"/>
            <a:ext cx="8520604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  <a:defRPr sz="1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1"/>
          </p:nvPr>
        </p:nvSpPr>
        <p:spPr>
          <a:xfrm>
            <a:off x="311698" y="3152225"/>
            <a:ext cx="8520604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311698" y="445025"/>
            <a:ext cx="8520604" cy="57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311698" y="1152475"/>
            <a:ext cx="8520604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sldNum" idx="12"/>
          </p:nvPr>
        </p:nvSpPr>
        <p:spPr>
          <a:xfrm>
            <a:off x="8684399" y="4700845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with-blind.com/mediainformation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chool.with-blind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i-log.net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i-log.ne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 txBox="1">
            <a:spLocks noGrp="1"/>
          </p:cNvSpPr>
          <p:nvPr>
            <p:ph type="sldNum" idx="4294967295"/>
          </p:nvPr>
        </p:nvSpPr>
        <p:spPr>
          <a:xfrm>
            <a:off x="8762090" y="4706985"/>
            <a:ext cx="259067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1</a:t>
            </a:fld>
            <a:endParaRPr/>
          </a:p>
        </p:txBody>
      </p:sp>
      <p:sp>
        <p:nvSpPr>
          <p:cNvPr id="82" name="Google Shape;82;p4"/>
          <p:cNvSpPr/>
          <p:nvPr/>
        </p:nvSpPr>
        <p:spPr>
          <a:xfrm>
            <a:off x="1905000" y="256809"/>
            <a:ext cx="7239000" cy="381003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</a:pPr>
            <a:r>
              <a:rPr lang="en-US" sz="2500" b="1">
                <a:solidFill>
                  <a:srgbClr val="FFFFFF"/>
                </a:solidFill>
              </a:rPr>
              <a:t>２．運営法人について</a:t>
            </a:r>
            <a:endParaRPr/>
          </a:p>
        </p:txBody>
      </p:sp>
      <p:sp>
        <p:nvSpPr>
          <p:cNvPr id="84" name="Google Shape;84;p4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6" name="Google Shape;86;p4"/>
          <p:cNvGraphicFramePr/>
          <p:nvPr/>
        </p:nvGraphicFramePr>
        <p:xfrm>
          <a:off x="1049106" y="1262321"/>
          <a:ext cx="7045800" cy="3272530"/>
        </p:xfrm>
        <a:graphic>
          <a:graphicData uri="http://schemas.openxmlformats.org/drawingml/2006/table">
            <a:tbl>
              <a:tblPr firstRow="1">
                <a:noFill/>
                <a:tableStyleId>{81004F8C-C7D3-4363-8321-B5F8FA1FED79}</a:tableStyleId>
              </a:tblPr>
              <a:tblGrid>
                <a:gridCol w="1328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US" sz="14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法人名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Helvetica Neue"/>
                        <a:buNone/>
                      </a:pPr>
                      <a:r>
                        <a:rPr lang="en-US" sz="1300" b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一般社団法人</a:t>
                      </a:r>
                      <a:r>
                        <a:rPr lang="en-US" sz="13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With Blind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US" sz="14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設立日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/>
                        <a:t>2022</a:t>
                      </a: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年</a:t>
                      </a:r>
                      <a:r>
                        <a:rPr lang="en-US" sz="1300" u="none" strike="noStrike" cap="none"/>
                        <a:t>4</a:t>
                      </a: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月（</a:t>
                      </a:r>
                      <a:r>
                        <a:rPr lang="en-US" sz="1300" u="none" strike="noStrike" cap="none"/>
                        <a:t>2020</a:t>
                      </a: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年５月より任意団体として活動開始）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US" sz="14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代表理事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Helvetica Neue"/>
                        <a:buNone/>
                      </a:pP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國宗 優奈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US" sz="14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運営メンバー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Helvetica Neue"/>
                        <a:buNone/>
                      </a:pP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国宗 陽介ほか、ヘルパー１０名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US" sz="14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事業内容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/>
                        <a:t>①</a:t>
                      </a: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視覚障害その他の障害がある者等への情報提供及び支援事業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/>
                        <a:t>②</a:t>
                      </a: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インターネットによる各種情報サービスの企画、制作、運営</a:t>
                      </a:r>
                      <a:endParaRPr sz="9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/>
                        <a:t>③</a:t>
                      </a: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障害福祉サービス事業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/>
                        <a:t>④</a:t>
                      </a:r>
                      <a:r>
                        <a:rPr lang="en-US" sz="13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その他上記に付帯する一切の事業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US" sz="14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公式</a:t>
                      </a:r>
                      <a:r>
                        <a:rPr lang="en-US" sz="1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HP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/>
                        <a:t>https://www.with-blind.com/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US" sz="14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連絡先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/>
                        <a:t>service@with-blind.com</a:t>
                      </a:r>
                      <a:endParaRPr sz="1400" u="none" strike="noStrike" cap="none"/>
                    </a:p>
                  </a:txBody>
                  <a:tcPr marL="45725" marR="45725" marT="45725" marB="45725" anchor="ctr">
                    <a:lnL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58585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5" descr="Gemini_Generated_Image_5vh4ij5vh4ij5vh4.pngGoogle Shape;7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5450" y="939600"/>
            <a:ext cx="7238998" cy="404037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5"/>
          <p:cNvSpPr txBox="1">
            <a:spLocks noGrp="1"/>
          </p:cNvSpPr>
          <p:nvPr>
            <p:ph type="sldNum" idx="4294967295"/>
          </p:nvPr>
        </p:nvSpPr>
        <p:spPr>
          <a:xfrm>
            <a:off x="8762089" y="4706985"/>
            <a:ext cx="259068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2</a:t>
            </a:fld>
            <a:endParaRPr/>
          </a:p>
        </p:txBody>
      </p:sp>
      <p:sp>
        <p:nvSpPr>
          <p:cNvPr id="93" name="Google Shape;93;p5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lvl="0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-US" sz="2300" b="1">
                <a:solidFill>
                  <a:schemeClr val="lt1"/>
                </a:solidFill>
              </a:rPr>
              <a:t>３．視覚障害者の社会参加を困難にする５つの壁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6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lvl="0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-US" sz="2300" b="1">
                <a:solidFill>
                  <a:schemeClr val="lt1"/>
                </a:solidFill>
              </a:rPr>
              <a:t>３．視覚障害者の社会参加を困難にする５つの壁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103" name="Google Shape;103;p6"/>
          <p:cNvSpPr txBox="1">
            <a:spLocks noGrp="1"/>
          </p:cNvSpPr>
          <p:nvPr>
            <p:ph type="sldNum" idx="4294967295"/>
          </p:nvPr>
        </p:nvSpPr>
        <p:spPr>
          <a:xfrm>
            <a:off x="8762089" y="4706985"/>
            <a:ext cx="259068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3</a:t>
            </a:fld>
            <a:endParaRPr/>
          </a:p>
        </p:txBody>
      </p:sp>
      <p:sp>
        <p:nvSpPr>
          <p:cNvPr id="104" name="Google Shape;104;p6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"/>
          <p:cNvSpPr txBox="1">
            <a:spLocks noGrp="1"/>
          </p:cNvSpPr>
          <p:nvPr>
            <p:ph type="body" idx="1"/>
          </p:nvPr>
        </p:nvSpPr>
        <p:spPr>
          <a:xfrm>
            <a:off x="933300" y="1201275"/>
            <a:ext cx="7564800" cy="3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 b="1">
                <a:solidFill>
                  <a:srgbClr val="2068DE"/>
                </a:solidFill>
              </a:rPr>
              <a:t>１． 情報の壁</a:t>
            </a:r>
            <a:endParaRPr sz="2100"/>
          </a:p>
          <a:p>
            <a:pPr marL="0" lvl="0" indent="3931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>
                <a:solidFill>
                  <a:srgbClr val="000000"/>
                </a:solidFill>
              </a:rPr>
              <a:t>専門機関が画一的でワンストップで</a:t>
            </a:r>
            <a:r>
              <a:rPr lang="en-US" sz="1700" b="1">
                <a:solidFill>
                  <a:schemeClr val="dk1"/>
                </a:solidFill>
              </a:rPr>
              <a:t>情報が入手しにくい</a:t>
            </a:r>
            <a:endParaRPr sz="1700">
              <a:solidFill>
                <a:schemeClr val="dk1"/>
              </a:solidFill>
            </a:endParaRPr>
          </a:p>
          <a:p>
            <a:pPr marL="0" lvl="2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solidFill>
                  <a:srgbClr val="000000"/>
                </a:solidFill>
              </a:rPr>
              <a:t>        </a:t>
            </a:r>
            <a:r>
              <a:rPr lang="en-US" sz="1500">
                <a:solidFill>
                  <a:srgbClr val="000000"/>
                </a:solidFill>
              </a:rPr>
              <a:t>教育機関と就労支援機関との</a:t>
            </a:r>
            <a:r>
              <a:rPr lang="en-US" sz="1700" b="1">
                <a:solidFill>
                  <a:schemeClr val="dk1"/>
                </a:solidFill>
              </a:rPr>
              <a:t>連携に課題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800" b="1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 b="1">
                <a:solidFill>
                  <a:schemeClr val="accent4"/>
                </a:solidFill>
              </a:rPr>
              <a:t>２． 学びの壁</a:t>
            </a:r>
            <a:endParaRPr sz="2100"/>
          </a:p>
          <a:p>
            <a:pPr marL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>
                <a:solidFill>
                  <a:srgbClr val="000000"/>
                </a:solidFill>
              </a:rPr>
              <a:t>       学べる</a:t>
            </a:r>
            <a:r>
              <a:rPr lang="en-US" sz="1700" b="1">
                <a:solidFill>
                  <a:schemeClr val="dk1"/>
                </a:solidFill>
              </a:rPr>
              <a:t>機会の不足</a:t>
            </a:r>
            <a:r>
              <a:rPr lang="en-US" sz="1400">
                <a:solidFill>
                  <a:srgbClr val="000000"/>
                </a:solidFill>
              </a:rPr>
              <a:t>、</a:t>
            </a:r>
            <a:r>
              <a:rPr lang="en-US" sz="1500">
                <a:solidFill>
                  <a:srgbClr val="000000"/>
                </a:solidFill>
              </a:rPr>
              <a:t>点字や拡大文字の教材入手に障壁教師の専門性、教材入手、</a:t>
            </a:r>
            <a:endParaRPr sz="1500">
              <a:solidFill>
                <a:srgbClr val="000000"/>
              </a:solidFill>
            </a:endParaRPr>
          </a:p>
          <a:p>
            <a:pPr marL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>
                <a:solidFill>
                  <a:srgbClr val="000000"/>
                </a:solidFill>
              </a:rPr>
              <a:t>       学校外での</a:t>
            </a:r>
            <a:r>
              <a:rPr lang="en-US" sz="1700" b="1">
                <a:solidFill>
                  <a:schemeClr val="dk1"/>
                </a:solidFill>
              </a:rPr>
              <a:t>学びに格差</a:t>
            </a:r>
            <a:endParaRPr sz="1700">
              <a:solidFill>
                <a:schemeClr val="dk1"/>
              </a:solidFill>
            </a:endParaRPr>
          </a:p>
          <a:p>
            <a:pPr marL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700" b="1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 b="1">
                <a:solidFill>
                  <a:srgbClr val="43A95A"/>
                </a:solidFill>
              </a:rPr>
              <a:t>３． 生活の壁</a:t>
            </a:r>
            <a:endParaRPr sz="2100"/>
          </a:p>
          <a:p>
            <a:pPr marL="0" lvl="1" indent="47120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b="1">
                <a:solidFill>
                  <a:srgbClr val="000000"/>
                </a:solidFill>
              </a:rPr>
              <a:t>交通インフラ</a:t>
            </a:r>
            <a:r>
              <a:rPr lang="en-US" sz="1500" b="0"/>
              <a:t>や</a:t>
            </a:r>
            <a:r>
              <a:rPr lang="en-US" sz="1500" b="1">
                <a:solidFill>
                  <a:srgbClr val="000000"/>
                </a:solidFill>
              </a:rPr>
              <a:t>ヘルパー不足</a:t>
            </a:r>
            <a:r>
              <a:rPr lang="en-US" sz="1500" b="0">
                <a:solidFill>
                  <a:schemeClr val="dk1"/>
                </a:solidFill>
              </a:rPr>
              <a:t>で外出に障壁</a:t>
            </a:r>
            <a:endParaRPr sz="1500">
              <a:solidFill>
                <a:schemeClr val="dk1"/>
              </a:solidFill>
            </a:endParaRPr>
          </a:p>
          <a:p>
            <a:pPr marL="0" lvl="2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>
                <a:solidFill>
                  <a:srgbClr val="000000"/>
                </a:solidFill>
              </a:rPr>
              <a:t>　　 バスや電車の減便、ヘルパーや</a:t>
            </a:r>
            <a:r>
              <a:rPr lang="en-US" sz="1600" b="1">
                <a:solidFill>
                  <a:schemeClr val="dk1"/>
                </a:solidFill>
              </a:rPr>
              <a:t>歩行訓練の担い手不足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7"/>
          <p:cNvSpPr txBox="1">
            <a:spLocks noGrp="1"/>
          </p:cNvSpPr>
          <p:nvPr>
            <p:ph type="sldNum" idx="4294967295"/>
          </p:nvPr>
        </p:nvSpPr>
        <p:spPr>
          <a:xfrm>
            <a:off x="8762089" y="4706985"/>
            <a:ext cx="259068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4</a:t>
            </a:fld>
            <a:endParaRPr/>
          </a:p>
        </p:txBody>
      </p:sp>
      <p:sp>
        <p:nvSpPr>
          <p:cNvPr id="113" name="Google Shape;113;p7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lvl="0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-US" sz="2300" b="1">
                <a:solidFill>
                  <a:srgbClr val="FFFFFF"/>
                </a:solidFill>
              </a:rPr>
              <a:t>３．</a:t>
            </a:r>
            <a:r>
              <a:rPr lang="en-US" sz="2300" b="1">
                <a:solidFill>
                  <a:schemeClr val="lt1"/>
                </a:solidFill>
              </a:rPr>
              <a:t>視覚障害者の社会参加を困難にする５つの壁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7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"/>
          <p:cNvSpPr txBox="1">
            <a:spLocks noGrp="1"/>
          </p:cNvSpPr>
          <p:nvPr>
            <p:ph type="body" idx="1"/>
          </p:nvPr>
        </p:nvSpPr>
        <p:spPr>
          <a:xfrm>
            <a:off x="662924" y="964273"/>
            <a:ext cx="8027100" cy="38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 b="1">
                <a:solidFill>
                  <a:srgbClr val="F68C0E"/>
                </a:solidFill>
              </a:rPr>
              <a:t>４．職業選択の壁</a:t>
            </a:r>
            <a:endParaRPr sz="21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US" sz="1300">
                <a:solidFill>
                  <a:srgbClr val="000000"/>
                </a:solidFill>
              </a:rPr>
              <a:t>　</a:t>
            </a:r>
            <a:r>
              <a:rPr lang="en-US" sz="1300">
                <a:solidFill>
                  <a:schemeClr val="dk1"/>
                </a:solidFill>
              </a:rPr>
              <a:t>　</a:t>
            </a:r>
            <a:r>
              <a:rPr lang="en-US" sz="1700" b="1">
                <a:solidFill>
                  <a:schemeClr val="dk1"/>
                </a:solidFill>
              </a:rPr>
              <a:t>29.4％</a:t>
            </a:r>
            <a:r>
              <a:rPr lang="en-US" sz="1500">
                <a:solidFill>
                  <a:srgbClr val="000000"/>
                </a:solidFill>
              </a:rPr>
              <a:t>が伝統的職業である</a:t>
            </a:r>
            <a:r>
              <a:rPr lang="en-US" sz="1700" b="1">
                <a:solidFill>
                  <a:schemeClr val="dk1"/>
                </a:solidFill>
              </a:rPr>
              <a:t>あん摩マッサージ指圧業</a:t>
            </a:r>
            <a:r>
              <a:rPr lang="en-US" sz="1500">
                <a:solidFill>
                  <a:srgbClr val="000000"/>
                </a:solidFill>
              </a:rPr>
              <a:t>に従事。</a:t>
            </a:r>
            <a:br>
              <a:rPr lang="en-US" sz="1300">
                <a:solidFill>
                  <a:srgbClr val="000000"/>
                </a:solidFill>
              </a:rPr>
            </a:br>
            <a:r>
              <a:rPr lang="en-US" sz="1300">
                <a:solidFill>
                  <a:srgbClr val="000000"/>
                </a:solidFill>
              </a:rPr>
              <a:t>　</a:t>
            </a:r>
            <a:r>
              <a:rPr lang="en-US" sz="1600" b="1">
                <a:solidFill>
                  <a:schemeClr val="dk1"/>
                </a:solidFill>
              </a:rPr>
              <a:t>　伝統的職業を希望</a:t>
            </a:r>
            <a:r>
              <a:rPr lang="en-US" sz="1500">
                <a:solidFill>
                  <a:srgbClr val="000000"/>
                </a:solidFill>
              </a:rPr>
              <a:t>する求職者も</a:t>
            </a:r>
            <a:r>
              <a:rPr lang="en-US" sz="1500" b="1">
                <a:solidFill>
                  <a:schemeClr val="dk1"/>
                </a:solidFill>
              </a:rPr>
              <a:t>半数以上</a:t>
            </a:r>
            <a:r>
              <a:rPr lang="en-US" sz="1300">
                <a:solidFill>
                  <a:srgbClr val="000000"/>
                </a:solidFill>
              </a:rPr>
              <a:t>。</a:t>
            </a:r>
            <a:endParaRPr/>
          </a:p>
          <a:p>
            <a:pPr marL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US" sz="1300">
                <a:solidFill>
                  <a:srgbClr val="000000"/>
                </a:solidFill>
              </a:rPr>
              <a:t>       </a:t>
            </a:r>
            <a:r>
              <a:rPr lang="en-US" sz="1300">
                <a:solidFill>
                  <a:schemeClr val="dk1"/>
                </a:solidFill>
              </a:rPr>
              <a:t>・</a:t>
            </a:r>
            <a:r>
              <a:rPr lang="en-US" sz="1500" b="1">
                <a:solidFill>
                  <a:schemeClr val="dk1"/>
                </a:solidFill>
              </a:rPr>
              <a:t>海外では検察官等の事例もある</a:t>
            </a:r>
            <a:r>
              <a:rPr lang="en-US" sz="1400">
                <a:solidFill>
                  <a:srgbClr val="000000"/>
                </a:solidFill>
              </a:rPr>
              <a:t>が、国内は</a:t>
            </a:r>
            <a:r>
              <a:rPr lang="en-US" sz="1500">
                <a:solidFill>
                  <a:schemeClr val="dk1"/>
                </a:solidFill>
              </a:rPr>
              <a:t>事務職や</a:t>
            </a:r>
            <a:r>
              <a:rPr lang="en-US" sz="1500" b="1">
                <a:solidFill>
                  <a:schemeClr val="dk1"/>
                </a:solidFill>
              </a:rPr>
              <a:t>専門職</a:t>
            </a:r>
            <a:r>
              <a:rPr lang="en-US" sz="1500" b="1">
                <a:solidFill>
                  <a:srgbClr val="000000"/>
                </a:solidFill>
              </a:rPr>
              <a:t>を目指す視覚障害者が少ない</a:t>
            </a:r>
            <a:endParaRPr sz="1500" b="1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7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 b="1">
                <a:solidFill>
                  <a:srgbClr val="FF0000"/>
                </a:solidFill>
              </a:rPr>
              <a:t>５．働き続けるための壁</a:t>
            </a:r>
            <a:endParaRPr sz="21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US" sz="1300">
                <a:solidFill>
                  <a:srgbClr val="000000"/>
                </a:solidFill>
              </a:rPr>
              <a:t>　　</a:t>
            </a:r>
            <a:r>
              <a:rPr lang="en-US" sz="1500">
                <a:solidFill>
                  <a:srgbClr val="000000"/>
                </a:solidFill>
              </a:rPr>
              <a:t>視覚障害の</a:t>
            </a:r>
            <a:r>
              <a:rPr lang="en-US" sz="1600" b="1">
                <a:solidFill>
                  <a:schemeClr val="dk1"/>
                </a:solidFill>
              </a:rPr>
              <a:t>理解や合理的配慮の不足</a:t>
            </a:r>
            <a:r>
              <a:rPr lang="en-US" sz="1300">
                <a:solidFill>
                  <a:srgbClr val="000000"/>
                </a:solidFill>
              </a:rPr>
              <a:t>。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US" sz="1300">
                <a:solidFill>
                  <a:srgbClr val="000000"/>
                </a:solidFill>
              </a:rPr>
              <a:t>　　</a:t>
            </a:r>
            <a:r>
              <a:rPr lang="en-US" sz="1500">
                <a:solidFill>
                  <a:srgbClr val="000000"/>
                </a:solidFill>
              </a:rPr>
              <a:t>視覚障害に特化した</a:t>
            </a:r>
            <a:r>
              <a:rPr lang="en-US" sz="1600" b="1">
                <a:solidFill>
                  <a:schemeClr val="dk1"/>
                </a:solidFill>
              </a:rPr>
              <a:t>職場定着支援</a:t>
            </a:r>
            <a:r>
              <a:rPr lang="en-US" sz="1600">
                <a:solidFill>
                  <a:srgbClr val="000000"/>
                </a:solidFill>
              </a:rPr>
              <a:t>や</a:t>
            </a:r>
            <a:r>
              <a:rPr lang="en-US" sz="1600" b="1">
                <a:solidFill>
                  <a:srgbClr val="000000"/>
                </a:solidFill>
              </a:rPr>
              <a:t>キャリアアップ</a:t>
            </a:r>
            <a:r>
              <a:rPr lang="en-US" sz="1400">
                <a:solidFill>
                  <a:srgbClr val="000000"/>
                </a:solidFill>
              </a:rPr>
              <a:t>を支える</a:t>
            </a:r>
            <a:r>
              <a:rPr lang="en-US" sz="1600" b="1">
                <a:solidFill>
                  <a:srgbClr val="000000"/>
                </a:solidFill>
              </a:rPr>
              <a:t>研修等が</a:t>
            </a:r>
            <a:r>
              <a:rPr lang="en-US" sz="1600" b="1">
                <a:solidFill>
                  <a:schemeClr val="dk1"/>
                </a:solidFill>
              </a:rPr>
              <a:t>不足</a:t>
            </a:r>
            <a:r>
              <a:rPr lang="en-US" sz="1500">
                <a:solidFill>
                  <a:schemeClr val="dk1"/>
                </a:solidFill>
              </a:rPr>
              <a:t>。</a:t>
            </a:r>
            <a:br>
              <a:rPr lang="en-US" sz="1400">
                <a:solidFill>
                  <a:srgbClr val="000000"/>
                </a:solidFill>
              </a:rPr>
            </a:br>
            <a:r>
              <a:rPr lang="en-US" sz="1300">
                <a:solidFill>
                  <a:srgbClr val="000000"/>
                </a:solidFill>
              </a:rPr>
              <a:t>　　・</a:t>
            </a:r>
            <a:r>
              <a:rPr lang="en-US" sz="1700" b="1">
                <a:solidFill>
                  <a:schemeClr val="dk1"/>
                </a:solidFill>
              </a:rPr>
              <a:t>職場のICTに課題</a:t>
            </a:r>
            <a:r>
              <a:rPr lang="en-US" sz="1500">
                <a:solidFill>
                  <a:srgbClr val="000000"/>
                </a:solidFill>
              </a:rPr>
              <a:t>があると感じている視覚障害者</a:t>
            </a:r>
            <a:r>
              <a:rPr lang="en-US" sz="1500">
                <a:solidFill>
                  <a:schemeClr val="dk1"/>
                </a:solidFill>
              </a:rPr>
              <a:t>が</a:t>
            </a:r>
            <a:r>
              <a:rPr lang="en-US" sz="1700" b="1">
                <a:solidFill>
                  <a:schemeClr val="dk1"/>
                </a:solidFill>
              </a:rPr>
              <a:t>84%</a:t>
            </a:r>
            <a:br>
              <a:rPr lang="en-US" sz="1700" b="1"/>
            </a:br>
            <a:r>
              <a:rPr lang="en-US" sz="1300">
                <a:solidFill>
                  <a:srgbClr val="000000"/>
                </a:solidFill>
              </a:rPr>
              <a:t>　　・</a:t>
            </a:r>
            <a:r>
              <a:rPr lang="en-US" sz="1500">
                <a:solidFill>
                  <a:srgbClr val="000000"/>
                </a:solidFill>
              </a:rPr>
              <a:t>障害者の</a:t>
            </a:r>
            <a:r>
              <a:rPr lang="en-US" sz="1700" b="1">
                <a:solidFill>
                  <a:schemeClr val="dk1"/>
                </a:solidFill>
              </a:rPr>
              <a:t>８割</a:t>
            </a:r>
            <a:r>
              <a:rPr lang="en-US" sz="1400">
                <a:solidFill>
                  <a:srgbClr val="000000"/>
                </a:solidFill>
              </a:rPr>
              <a:t>が</a:t>
            </a:r>
            <a:r>
              <a:rPr lang="en-US" sz="1500" b="1">
                <a:solidFill>
                  <a:srgbClr val="000000"/>
                </a:solidFill>
              </a:rPr>
              <a:t>昇進に関心がある</a:t>
            </a:r>
            <a:r>
              <a:rPr lang="en-US" sz="1500">
                <a:solidFill>
                  <a:srgbClr val="000000"/>
                </a:solidFill>
              </a:rPr>
              <a:t>が</a:t>
            </a:r>
            <a:r>
              <a:rPr lang="en-US" sz="1600" b="1">
                <a:solidFill>
                  <a:schemeClr val="dk1"/>
                </a:solidFill>
              </a:rPr>
              <a:t>９割以上</a:t>
            </a:r>
            <a:r>
              <a:rPr lang="en-US" sz="1500">
                <a:solidFill>
                  <a:srgbClr val="000000"/>
                </a:solidFill>
              </a:rPr>
              <a:t>が管理的職業に</a:t>
            </a:r>
            <a:r>
              <a:rPr lang="en-US" sz="1600" b="1">
                <a:solidFill>
                  <a:srgbClr val="000000"/>
                </a:solidFill>
              </a:rPr>
              <a:t>従事できていない</a:t>
            </a:r>
            <a:br>
              <a:rPr lang="en-US" sz="1300">
                <a:solidFill>
                  <a:srgbClr val="000000"/>
                </a:solidFill>
              </a:rPr>
            </a:br>
            <a:r>
              <a:rPr lang="en-US" sz="1300">
                <a:solidFill>
                  <a:srgbClr val="000000"/>
                </a:solidFill>
              </a:rPr>
              <a:t>　　・</a:t>
            </a:r>
            <a:r>
              <a:rPr lang="en-US" sz="1500">
                <a:solidFill>
                  <a:srgbClr val="000000"/>
                </a:solidFill>
              </a:rPr>
              <a:t>障害者雇用に取り組む</a:t>
            </a:r>
            <a:r>
              <a:rPr lang="en-US" b="1">
                <a:solidFill>
                  <a:schemeClr val="dk1"/>
                </a:solidFill>
              </a:rPr>
              <a:t>63%</a:t>
            </a:r>
            <a:r>
              <a:rPr lang="en-US" sz="1500">
                <a:solidFill>
                  <a:srgbClr val="000000"/>
                </a:solidFill>
              </a:rPr>
              <a:t>の企業が</a:t>
            </a:r>
            <a:r>
              <a:rPr lang="en-US" sz="1600" b="1">
                <a:solidFill>
                  <a:schemeClr val="dk1"/>
                </a:solidFill>
              </a:rPr>
              <a:t>雇用に課題を感じている</a:t>
            </a:r>
            <a:endParaRPr sz="21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8" descr="1.pngGoogle Shape;10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1700" y="1052524"/>
            <a:ext cx="2320602" cy="145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8"/>
          <p:cNvSpPr txBox="1">
            <a:spLocks noGrp="1"/>
          </p:cNvSpPr>
          <p:nvPr>
            <p:ph type="body" idx="1"/>
          </p:nvPr>
        </p:nvSpPr>
        <p:spPr>
          <a:xfrm>
            <a:off x="834625" y="1319800"/>
            <a:ext cx="6414000" cy="23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b="1">
                <a:solidFill>
                  <a:srgbClr val="2068DE"/>
                </a:solidFill>
              </a:rPr>
              <a:t>With Blindが取り組む情報発信の目的</a:t>
            </a:r>
            <a:endParaRPr sz="2000" b="1">
              <a:solidFill>
                <a:srgbClr val="2068DE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1000" b="1">
              <a:solidFill>
                <a:srgbClr val="2068DE"/>
              </a:solidFill>
            </a:endParaRPr>
          </a:p>
          <a:p>
            <a:pPr marL="457200" lvl="0" indent="-3492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Char char="●"/>
            </a:pPr>
            <a:r>
              <a:rPr lang="en-US" b="1">
                <a:solidFill>
                  <a:srgbClr val="1155CC"/>
                </a:solidFill>
              </a:rPr>
              <a:t>視覚障害者に関する社会的な認知向上</a:t>
            </a:r>
            <a:endParaRPr b="1">
              <a:solidFill>
                <a:srgbClr val="1155CC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500" b="1">
              <a:solidFill>
                <a:srgbClr val="1155CC"/>
              </a:solidFill>
            </a:endParaRPr>
          </a:p>
          <a:p>
            <a:pPr marL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700">
                <a:solidFill>
                  <a:schemeClr val="dk1"/>
                </a:solidFill>
              </a:rPr>
              <a:t>2020年、当時は</a:t>
            </a:r>
            <a:r>
              <a:rPr lang="en-US" sz="1700" b="1">
                <a:solidFill>
                  <a:schemeClr val="dk1"/>
                </a:solidFill>
              </a:rPr>
              <a:t>生活を楽しんでいる視覚障害者の情報が少なかった</a:t>
            </a:r>
            <a:r>
              <a:rPr lang="en-US" sz="1700">
                <a:solidFill>
                  <a:schemeClr val="dk1"/>
                </a:solidFill>
              </a:rPr>
              <a:t>ことに問題意識を感じ、楽しい情報発信をテーマに</a:t>
            </a:r>
            <a:r>
              <a:rPr lang="en-US" sz="1700" b="1">
                <a:solidFill>
                  <a:schemeClr val="dk1"/>
                </a:solidFill>
              </a:rPr>
              <a:t>ブログ</a:t>
            </a:r>
            <a:r>
              <a:rPr lang="en-US" sz="1700">
                <a:solidFill>
                  <a:schemeClr val="dk1"/>
                </a:solidFill>
              </a:rPr>
              <a:t>や</a:t>
            </a:r>
            <a:r>
              <a:rPr lang="en-US" sz="1700" b="1">
                <a:solidFill>
                  <a:schemeClr val="dk1"/>
                </a:solidFill>
              </a:rPr>
              <a:t>各種媒体でのコラム</a:t>
            </a:r>
            <a:r>
              <a:rPr lang="en-US" sz="1700">
                <a:solidFill>
                  <a:schemeClr val="dk1"/>
                </a:solidFill>
              </a:rPr>
              <a:t>を担当。</a:t>
            </a:r>
            <a:endParaRPr sz="1700">
              <a:solidFill>
                <a:schemeClr val="dk1"/>
              </a:solidFill>
            </a:endParaRPr>
          </a:p>
          <a:p>
            <a:pPr marL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700" b="1">
                <a:solidFill>
                  <a:schemeClr val="dk1"/>
                </a:solidFill>
              </a:rPr>
              <a:t>NHKラジオ</a:t>
            </a:r>
            <a:r>
              <a:rPr lang="en-US" sz="1700">
                <a:solidFill>
                  <a:schemeClr val="dk1"/>
                </a:solidFill>
              </a:rPr>
              <a:t>にも出演。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23" name="Google Shape;123;p8"/>
          <p:cNvSpPr txBox="1">
            <a:spLocks noGrp="1"/>
          </p:cNvSpPr>
          <p:nvPr>
            <p:ph type="sldNum" idx="4294967295"/>
          </p:nvPr>
        </p:nvSpPr>
        <p:spPr>
          <a:xfrm>
            <a:off x="8762090" y="4706985"/>
            <a:ext cx="259067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5</a:t>
            </a:fld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1905000" y="256809"/>
            <a:ext cx="7239000" cy="381003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0" cy="572700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lang="en-US" sz="2300" b="1">
                <a:solidFill>
                  <a:srgbClr val="FFFFFF"/>
                </a:solidFill>
              </a:rPr>
              <a:t>４ｰ１．</a:t>
            </a:r>
            <a:r>
              <a:rPr lang="en-US" sz="1800" b="1">
                <a:solidFill>
                  <a:schemeClr val="lt1"/>
                </a:solidFill>
              </a:rPr>
              <a:t>With Blindの取組：</a:t>
            </a:r>
            <a:r>
              <a:rPr lang="en-US" sz="2300" b="1">
                <a:solidFill>
                  <a:srgbClr val="FFFFFF"/>
                </a:solidFill>
              </a:rPr>
              <a:t>メディアでの情報発信　</a:t>
            </a: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8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8"/>
          <p:cNvSpPr txBox="1"/>
          <p:nvPr/>
        </p:nvSpPr>
        <p:spPr>
          <a:xfrm>
            <a:off x="834616" y="4213661"/>
            <a:ext cx="4158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【URL】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Arial"/>
              <a:buNone/>
            </a:pPr>
            <a:r>
              <a:rPr lang="en-US" sz="1300" b="0" i="0" u="sng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https://www.with-blind.com/mediainformation/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9" descr="2.pngGoogle Shape;12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1248" y="1051333"/>
            <a:ext cx="2241052" cy="1421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9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9"/>
          <p:cNvSpPr txBox="1">
            <a:spLocks noGrp="1"/>
          </p:cNvSpPr>
          <p:nvPr>
            <p:ph type="sldNum" idx="4294967295"/>
          </p:nvPr>
        </p:nvSpPr>
        <p:spPr>
          <a:xfrm>
            <a:off x="8762089" y="4706985"/>
            <a:ext cx="259068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286"/>
              <a:buFont typeface="Arial"/>
              <a:buNone/>
            </a:pPr>
            <a:fld id="{00000000-1234-1234-1234-123412341234}" type="slidenum">
              <a:rPr lang="en-US" sz="900"/>
              <a:t>6</a:t>
            </a:fld>
            <a:endParaRPr/>
          </a:p>
        </p:txBody>
      </p:sp>
      <p:sp>
        <p:nvSpPr>
          <p:cNvPr id="136" name="Google Shape;136;p9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11111"/>
              <a:buFont typeface="Arial"/>
              <a:buNone/>
            </a:pPr>
            <a:r>
              <a:rPr lang="en-US" sz="2300" b="1">
                <a:solidFill>
                  <a:srgbClr val="FFFFFF"/>
                </a:solidFill>
              </a:rPr>
              <a:t>４ｰ２．</a:t>
            </a:r>
            <a:r>
              <a:rPr lang="en-US" sz="1800" b="1">
                <a:solidFill>
                  <a:schemeClr val="lt1"/>
                </a:solidFill>
              </a:rPr>
              <a:t>With Blindの取組：</a:t>
            </a:r>
            <a:r>
              <a:rPr lang="en-US" sz="2300" b="1">
                <a:solidFill>
                  <a:srgbClr val="FFFFFF"/>
                </a:solidFill>
              </a:rPr>
              <a:t>オンラインスクールの運営（運営状況）</a:t>
            </a: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9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518025" y="1202688"/>
            <a:ext cx="6747900" cy="289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AA19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D9AA19"/>
                </a:solidFill>
                <a:latin typeface="Arial"/>
                <a:ea typeface="Arial"/>
                <a:cs typeface="Arial"/>
                <a:sym typeface="Arial"/>
              </a:rPr>
              <a:t>With Blind </a:t>
            </a:r>
            <a:r>
              <a:rPr lang="en-US" sz="2000" b="1" i="0" u="none" strike="noStrike" cap="none">
                <a:solidFill>
                  <a:srgbClr val="F68C0E"/>
                </a:solidFill>
                <a:latin typeface="Arial"/>
                <a:ea typeface="Arial"/>
                <a:cs typeface="Arial"/>
                <a:sym typeface="Arial"/>
              </a:rPr>
              <a:t>オンラインスクールの特色</a:t>
            </a:r>
            <a:endParaRPr sz="1000" b="0" i="0" u="none" strike="noStrike" cap="none">
              <a:solidFill>
                <a:srgbClr val="F68C0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講師は視覚障害当事者</a:t>
            </a:r>
            <a:r>
              <a:rPr lang="en-U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や視覚障害に理解のある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プロフェッショナル</a:t>
            </a:r>
            <a:r>
              <a:rPr lang="en-U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（学生、教師経験者、ビジネスパーソン等）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教材は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運営側が用意</a:t>
            </a:r>
            <a:b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（点字・拡大文字・テキストデータ等）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１授業45分×５回の月額制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単発講座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を提供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中高生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３人が継続利用</a:t>
            </a:r>
            <a:r>
              <a:rPr lang="en-U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（社会人も含めた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登録者数は200人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9"/>
          <p:cNvSpPr txBox="1"/>
          <p:nvPr/>
        </p:nvSpPr>
        <p:spPr>
          <a:xfrm>
            <a:off x="834618" y="4213661"/>
            <a:ext cx="2787203" cy="57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【URL】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https://school.with-blind.com/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0" descr="2.pngGoogle Shape;13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6757" y="1000346"/>
            <a:ext cx="2241052" cy="142162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0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0"/>
          <p:cNvSpPr txBox="1">
            <a:spLocks noGrp="1"/>
          </p:cNvSpPr>
          <p:nvPr>
            <p:ph type="sldNum" idx="4294967295"/>
          </p:nvPr>
        </p:nvSpPr>
        <p:spPr>
          <a:xfrm>
            <a:off x="8698523" y="4706987"/>
            <a:ext cx="322636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7</a:t>
            </a:fld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title"/>
          </p:nvPr>
        </p:nvSpPr>
        <p:spPr>
          <a:xfrm>
            <a:off x="309383" y="410649"/>
            <a:ext cx="8522918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lang="en-US" sz="2300" b="1">
                <a:solidFill>
                  <a:srgbClr val="FFFFFF"/>
                </a:solidFill>
              </a:rPr>
              <a:t>４-２．</a:t>
            </a:r>
            <a:r>
              <a:rPr lang="en-US" sz="1800" b="1">
                <a:solidFill>
                  <a:schemeClr val="lt1"/>
                </a:solidFill>
              </a:rPr>
              <a:t>With Blindの取組：</a:t>
            </a:r>
            <a:r>
              <a:rPr lang="en-US" sz="2300" b="1">
                <a:solidFill>
                  <a:srgbClr val="FFFFFF"/>
                </a:solidFill>
              </a:rPr>
              <a:t>オンラインスクールの運営（講座内容）</a:t>
            </a:r>
            <a:endParaRPr/>
          </a:p>
        </p:txBody>
      </p:sp>
      <p:sp>
        <p:nvSpPr>
          <p:cNvPr id="149" name="Google Shape;149;p10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0"/>
          <p:cNvSpPr txBox="1">
            <a:spLocks noGrp="1"/>
          </p:cNvSpPr>
          <p:nvPr>
            <p:ph type="body" idx="1"/>
          </p:nvPr>
        </p:nvSpPr>
        <p:spPr>
          <a:xfrm>
            <a:off x="510000" y="1250699"/>
            <a:ext cx="8347800" cy="3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900" b="1">
                <a:solidFill>
                  <a:srgbClr val="C39916"/>
                </a:solidFill>
              </a:rPr>
              <a:t>対象は視覚障害をもつ</a:t>
            </a:r>
            <a:r>
              <a:rPr lang="en-US" sz="1900" b="1">
                <a:solidFill>
                  <a:srgbClr val="F68C0E"/>
                </a:solidFill>
              </a:rPr>
              <a:t>子どもから大人</a:t>
            </a:r>
            <a:endParaRPr sz="1900" b="1">
              <a:solidFill>
                <a:srgbClr val="F68C0E"/>
              </a:solidFill>
            </a:endParaRPr>
          </a:p>
          <a:p>
            <a:pPr marL="429768" lvl="0" indent="-32905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US" sz="1700">
                <a:solidFill>
                  <a:srgbClr val="000000"/>
                </a:solidFill>
              </a:rPr>
              <a:t>オンラインで受講できるため外出のハードルがない</a:t>
            </a:r>
            <a:endParaRPr sz="1700"/>
          </a:p>
          <a:p>
            <a:pPr marL="429768" lvl="0" indent="-32905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</a:pPr>
            <a:r>
              <a:rPr lang="en-US" sz="1700">
                <a:solidFill>
                  <a:srgbClr val="000000"/>
                </a:solidFill>
              </a:rPr>
              <a:t>自宅で</a:t>
            </a:r>
            <a:r>
              <a:rPr lang="en-US" sz="1700" b="1">
                <a:solidFill>
                  <a:schemeClr val="dk1"/>
                </a:solidFill>
              </a:rPr>
              <a:t>全国一律で質の高いマンツーマンレッスン</a:t>
            </a:r>
            <a:r>
              <a:rPr lang="en-US" sz="1700">
                <a:solidFill>
                  <a:srgbClr val="000000"/>
                </a:solidFill>
              </a:rPr>
              <a:t>が受講できる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b="1">
                <a:solidFill>
                  <a:srgbClr val="F68C0E"/>
                </a:solidFill>
              </a:rPr>
              <a:t>基礎</a:t>
            </a:r>
            <a:r>
              <a:rPr lang="en-US" b="1">
                <a:solidFill>
                  <a:srgbClr val="C39916"/>
                </a:solidFill>
              </a:rPr>
              <a:t>科目</a:t>
            </a:r>
            <a:br>
              <a:rPr lang="en-US" sz="1700">
                <a:solidFill>
                  <a:srgbClr val="D9AA19"/>
                </a:solidFill>
              </a:rPr>
            </a:br>
            <a:r>
              <a:rPr lang="en-US" sz="1700" b="1">
                <a:solidFill>
                  <a:srgbClr val="000000"/>
                </a:solidFill>
              </a:rPr>
              <a:t>英語、数学、社会、国語</a:t>
            </a:r>
            <a:r>
              <a:rPr lang="en-US" sz="1700" b="0">
                <a:solidFill>
                  <a:srgbClr val="000000"/>
                </a:solidFill>
              </a:rPr>
              <a:t>等</a:t>
            </a:r>
            <a:endParaRPr sz="1700">
              <a:solidFill>
                <a:srgbClr val="000000"/>
              </a:solidFill>
            </a:endParaRPr>
          </a:p>
          <a:p>
            <a:pPr marL="0" lvl="0" indent="42976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 b="1">
                <a:solidFill>
                  <a:srgbClr val="F68C0E"/>
                </a:solidFill>
              </a:rPr>
              <a:t>応用</a:t>
            </a:r>
            <a:r>
              <a:rPr lang="en-US" b="1">
                <a:solidFill>
                  <a:srgbClr val="D9AA19"/>
                </a:solidFill>
              </a:rPr>
              <a:t>科目</a:t>
            </a:r>
            <a:br>
              <a:rPr lang="en-US" sz="1700">
                <a:solidFill>
                  <a:srgbClr val="D9AA19"/>
                </a:solidFill>
              </a:rPr>
            </a:br>
            <a:r>
              <a:rPr lang="en-US" sz="1700" b="1">
                <a:solidFill>
                  <a:srgbClr val="000000"/>
                </a:solidFill>
              </a:rPr>
              <a:t>ビジネスで活躍する視覚障害者</a:t>
            </a:r>
            <a:r>
              <a:rPr lang="en-US" sz="1700" b="0">
                <a:solidFill>
                  <a:srgbClr val="000000"/>
                </a:solidFill>
              </a:rPr>
              <a:t>を招いた</a:t>
            </a:r>
            <a:r>
              <a:rPr lang="en-US" sz="1700" b="1">
                <a:solidFill>
                  <a:srgbClr val="000000"/>
                </a:solidFill>
              </a:rPr>
              <a:t>キャリア講座</a:t>
            </a:r>
            <a:r>
              <a:rPr lang="en-US" sz="1700" b="0">
                <a:solidFill>
                  <a:srgbClr val="000000"/>
                </a:solidFill>
              </a:rPr>
              <a:t>、</a:t>
            </a:r>
            <a:r>
              <a:rPr lang="en-US" sz="1700" b="1">
                <a:solidFill>
                  <a:srgbClr val="000000"/>
                </a:solidFill>
              </a:rPr>
              <a:t>生成AI</a:t>
            </a:r>
            <a:r>
              <a:rPr lang="en-US" sz="1700" b="0">
                <a:solidFill>
                  <a:srgbClr val="000000"/>
                </a:solidFill>
              </a:rPr>
              <a:t>の使い方、</a:t>
            </a:r>
            <a:r>
              <a:rPr lang="en-US" sz="1700" b="1">
                <a:solidFill>
                  <a:srgbClr val="000000"/>
                </a:solidFill>
              </a:rPr>
              <a:t>プログラミング</a:t>
            </a:r>
            <a:r>
              <a:rPr lang="en-US" sz="1700" b="0"/>
              <a:t>、視覚障害者向け</a:t>
            </a:r>
            <a:r>
              <a:rPr lang="en-US" sz="1700" b="1">
                <a:solidFill>
                  <a:srgbClr val="000000"/>
                </a:solidFill>
              </a:rPr>
              <a:t>メイク講座</a:t>
            </a:r>
            <a:r>
              <a:rPr lang="en-US" sz="1700" b="0"/>
              <a:t>、</a:t>
            </a:r>
            <a:r>
              <a:rPr lang="en-US" sz="1700" b="1">
                <a:solidFill>
                  <a:schemeClr val="dk1"/>
                </a:solidFill>
              </a:rPr>
              <a:t>パソコンやスマートフォン</a:t>
            </a:r>
            <a:r>
              <a:rPr lang="en-US" sz="1700" b="0"/>
              <a:t>の使い方、</a:t>
            </a:r>
            <a:r>
              <a:rPr lang="en-US" sz="1700" b="1">
                <a:solidFill>
                  <a:srgbClr val="000000"/>
                </a:solidFill>
              </a:rPr>
              <a:t>ヨガ</a:t>
            </a:r>
            <a:r>
              <a:rPr lang="en-US" sz="1700" b="0"/>
              <a:t>等</a:t>
            </a:r>
            <a:endParaRPr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1" descr="3.pngGoogle Shape;143;g3d5adb5ae7a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6350" y="1085700"/>
            <a:ext cx="2515953" cy="1404252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1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1"/>
          <p:cNvSpPr txBox="1">
            <a:spLocks noGrp="1"/>
          </p:cNvSpPr>
          <p:nvPr>
            <p:ph type="sldNum" idx="4294967295"/>
          </p:nvPr>
        </p:nvSpPr>
        <p:spPr>
          <a:xfrm>
            <a:off x="8693741" y="4700797"/>
            <a:ext cx="327336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rgbClr val="585858"/>
                </a:solidFill>
              </a:rPr>
              <a:t>8</a:t>
            </a:fld>
            <a:endParaRPr/>
          </a:p>
        </p:txBody>
      </p:sp>
      <p:sp>
        <p:nvSpPr>
          <p:cNvPr id="159" name="Google Shape;159;p11"/>
          <p:cNvSpPr txBox="1">
            <a:spLocks noGrp="1"/>
          </p:cNvSpPr>
          <p:nvPr>
            <p:ph type="title"/>
          </p:nvPr>
        </p:nvSpPr>
        <p:spPr>
          <a:xfrm>
            <a:off x="311698" y="445025"/>
            <a:ext cx="8520602" cy="572702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lvl="0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</a:pPr>
            <a:r>
              <a:rPr lang="en-US" sz="2400" b="1">
                <a:solidFill>
                  <a:srgbClr val="FFFFFF"/>
                </a:solidFill>
              </a:rPr>
              <a:t>４-３．</a:t>
            </a:r>
            <a:r>
              <a:rPr lang="en-US" sz="1800" b="1">
                <a:solidFill>
                  <a:schemeClr val="lt1"/>
                </a:solidFill>
              </a:rPr>
              <a:t>With Blindの取組：</a:t>
            </a:r>
            <a:r>
              <a:rPr lang="en-US" sz="2400" b="1">
                <a:solidFill>
                  <a:schemeClr val="lt1"/>
                </a:solidFill>
              </a:rPr>
              <a:t>外出</a:t>
            </a:r>
            <a:r>
              <a:rPr lang="en-US" sz="2400" b="1">
                <a:solidFill>
                  <a:srgbClr val="FFFFFF"/>
                </a:solidFill>
              </a:rPr>
              <a:t>支援（同行援護）</a:t>
            </a:r>
            <a:endParaRPr sz="2700"/>
          </a:p>
        </p:txBody>
      </p:sp>
      <p:sp>
        <p:nvSpPr>
          <p:cNvPr id="160" name="Google Shape;160;p11"/>
          <p:cNvSpPr/>
          <p:nvPr/>
        </p:nvSpPr>
        <p:spPr>
          <a:xfrm>
            <a:off x="0" y="132618"/>
            <a:ext cx="4648200" cy="152403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1"/>
          <p:cNvSpPr txBox="1"/>
          <p:nvPr/>
        </p:nvSpPr>
        <p:spPr>
          <a:xfrm>
            <a:off x="379049" y="4709000"/>
            <a:ext cx="2158801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1"/>
          <p:cNvSpPr txBox="1">
            <a:spLocks noGrp="1"/>
          </p:cNvSpPr>
          <p:nvPr>
            <p:ph type="body" idx="1"/>
          </p:nvPr>
        </p:nvSpPr>
        <p:spPr>
          <a:xfrm>
            <a:off x="467125" y="1177713"/>
            <a:ext cx="6547800" cy="3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 b="1">
                <a:solidFill>
                  <a:srgbClr val="43A95A"/>
                </a:solidFill>
              </a:rPr>
              <a:t>同行援護は、くらしを激変させる可能性がある</a:t>
            </a:r>
            <a:endParaRPr sz="21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900" b="1">
              <a:solidFill>
                <a:srgbClr val="43A95A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A95A"/>
              </a:buClr>
              <a:buSzPts val="1800"/>
              <a:buChar char="●"/>
            </a:pPr>
            <a:r>
              <a:rPr lang="en-US" b="1">
                <a:solidFill>
                  <a:srgbClr val="43A95A"/>
                </a:solidFill>
              </a:rPr>
              <a:t>制度概要</a:t>
            </a:r>
            <a:endParaRPr b="1">
              <a:solidFill>
                <a:srgbClr val="43A95A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>
                <a:solidFill>
                  <a:schemeClr val="dk1"/>
                </a:solidFill>
              </a:rPr>
              <a:t>指定事業所であるWith Blindが</a:t>
            </a:r>
            <a:r>
              <a:rPr lang="en-US" sz="1600" b="1">
                <a:solidFill>
                  <a:schemeClr val="dk1"/>
                </a:solidFill>
              </a:rPr>
              <a:t>同行援護の資格</a:t>
            </a:r>
            <a:r>
              <a:rPr lang="en-US" sz="1600">
                <a:solidFill>
                  <a:srgbClr val="000000"/>
                </a:solidFill>
              </a:rPr>
              <a:t>を有する</a:t>
            </a:r>
            <a:r>
              <a:rPr lang="en-US" sz="1600" b="1">
                <a:solidFill>
                  <a:schemeClr val="dk1"/>
                </a:solidFill>
              </a:rPr>
              <a:t>ガイドを派遣</a:t>
            </a:r>
            <a:r>
              <a:rPr lang="en-US" sz="1500">
                <a:solidFill>
                  <a:srgbClr val="000000"/>
                </a:solidFill>
              </a:rPr>
              <a:t>して</a:t>
            </a:r>
            <a:r>
              <a:rPr lang="en-US" sz="1500" b="1">
                <a:solidFill>
                  <a:srgbClr val="000000"/>
                </a:solidFill>
              </a:rPr>
              <a:t>視覚障害者の外出を支える制度</a:t>
            </a:r>
            <a:endParaRPr sz="15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>
                <a:solidFill>
                  <a:srgbClr val="000000"/>
                </a:solidFill>
              </a:rPr>
              <a:t>利用者は</a:t>
            </a:r>
            <a:r>
              <a:rPr lang="en-US" sz="1500">
                <a:solidFill>
                  <a:schemeClr val="dk1"/>
                </a:solidFill>
              </a:rPr>
              <a:t>費用の</a:t>
            </a:r>
            <a:r>
              <a:rPr lang="en-US" sz="1600" b="1">
                <a:solidFill>
                  <a:schemeClr val="dk1"/>
                </a:solidFill>
              </a:rPr>
              <a:t>１割を負担</a:t>
            </a:r>
            <a:br>
              <a:rPr lang="en-US" sz="1500" b="1"/>
            </a:br>
            <a:r>
              <a:rPr lang="en-US" sz="1400">
                <a:solidFill>
                  <a:schemeClr val="dk1"/>
                </a:solidFill>
              </a:rPr>
              <a:t>（上限額は収入に応じて異なる）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000"/>
          </a:p>
          <a:p>
            <a:pPr marL="402336" lvl="0" indent="-32080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3A95A"/>
              </a:buClr>
              <a:buSzPts val="1800"/>
              <a:buChar char="●"/>
            </a:pPr>
            <a:r>
              <a:rPr lang="en-US" b="1">
                <a:solidFill>
                  <a:srgbClr val="43A95A"/>
                </a:solidFill>
              </a:rPr>
              <a:t>視覚障害者の声</a:t>
            </a:r>
            <a:endParaRPr>
              <a:solidFill>
                <a:srgbClr val="43A95A"/>
              </a:solidFill>
            </a:endParaRPr>
          </a:p>
          <a:p>
            <a:pPr marL="0" lvl="0" indent="40233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>
                <a:solidFill>
                  <a:schemeClr val="dk1"/>
                </a:solidFill>
              </a:rPr>
              <a:t>「初めての場所に問題なくたどり着けて楽だった」「店員さんを待たずに商品をじっくり見れた」</a:t>
            </a:r>
            <a:endParaRPr sz="1500">
              <a:solidFill>
                <a:schemeClr val="dk1"/>
              </a:solidFill>
            </a:endParaRPr>
          </a:p>
          <a:p>
            <a:pPr marL="0" lvl="0" indent="40233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 b="1">
                <a:solidFill>
                  <a:schemeClr val="dk1"/>
                </a:solidFill>
              </a:rPr>
              <a:t>買い物、趣味やスポーツ</a:t>
            </a:r>
            <a:r>
              <a:rPr lang="en-US" sz="1500">
                <a:solidFill>
                  <a:schemeClr val="dk1"/>
                </a:solidFill>
              </a:rPr>
              <a:t>における視覚的支援での利用が多い</a:t>
            </a:r>
            <a:endParaRPr sz="1500">
              <a:solidFill>
                <a:schemeClr val="dk1"/>
              </a:solidFill>
            </a:endParaRPr>
          </a:p>
          <a:p>
            <a:pPr marL="0" lvl="0" indent="40233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500">
                <a:solidFill>
                  <a:schemeClr val="dk1"/>
                </a:solidFill>
              </a:rPr>
              <a:t>原則</a:t>
            </a:r>
            <a:r>
              <a:rPr lang="en-US" sz="1500" b="1">
                <a:solidFill>
                  <a:schemeClr val="dk1"/>
                </a:solidFill>
              </a:rPr>
              <a:t>通勤や通学での利用はできない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2"/>
          <p:cNvSpPr txBox="1">
            <a:spLocks noGrp="1"/>
          </p:cNvSpPr>
          <p:nvPr>
            <p:ph type="sldNum" idx="4294967295"/>
          </p:nvPr>
        </p:nvSpPr>
        <p:spPr>
          <a:xfrm>
            <a:off x="8698524" y="4706987"/>
            <a:ext cx="322635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9</a:t>
            </a:fld>
            <a:endParaRPr/>
          </a:p>
        </p:txBody>
      </p:sp>
      <p:sp>
        <p:nvSpPr>
          <p:cNvPr id="169" name="Google Shape;169;p12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lvl="0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</a:pPr>
            <a:r>
              <a:rPr lang="en-US" sz="2400" b="1">
                <a:solidFill>
                  <a:srgbClr val="FFFFFF"/>
                </a:solidFill>
              </a:rPr>
              <a:t>４-３．</a:t>
            </a:r>
            <a:r>
              <a:rPr lang="en-US" sz="1800" b="1">
                <a:solidFill>
                  <a:schemeClr val="lt1"/>
                </a:solidFill>
              </a:rPr>
              <a:t>With Blindの取組：</a:t>
            </a:r>
            <a:r>
              <a:rPr lang="en-US" sz="2400" b="1">
                <a:solidFill>
                  <a:srgbClr val="FFFFFF"/>
                </a:solidFill>
              </a:rPr>
              <a:t>外出支援（同行援護）</a:t>
            </a:r>
            <a:endParaRPr sz="2700"/>
          </a:p>
        </p:txBody>
      </p:sp>
      <p:sp>
        <p:nvSpPr>
          <p:cNvPr id="170" name="Google Shape;170;p12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2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2"/>
          <p:cNvSpPr txBox="1">
            <a:spLocks noGrp="1"/>
          </p:cNvSpPr>
          <p:nvPr>
            <p:ph type="body" idx="1"/>
          </p:nvPr>
        </p:nvSpPr>
        <p:spPr>
          <a:xfrm>
            <a:off x="453967" y="1225675"/>
            <a:ext cx="8322300" cy="3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 sz="2000" b="1">
                <a:solidFill>
                  <a:srgbClr val="43A95A"/>
                </a:solidFill>
              </a:rPr>
              <a:t>課題と取り組み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endParaRPr sz="1000" b="1">
              <a:solidFill>
                <a:srgbClr val="43A95A"/>
              </a:solidFill>
            </a:endParaRPr>
          </a:p>
          <a:p>
            <a:pPr marL="402336" lvl="0" indent="-32715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A95A"/>
              </a:buClr>
              <a:buSzPts val="1900"/>
              <a:buChar char="●"/>
            </a:pPr>
            <a:r>
              <a:rPr lang="en-US" sz="1900" b="1">
                <a:solidFill>
                  <a:srgbClr val="43A95A"/>
                </a:solidFill>
              </a:rPr>
              <a:t>制度の課題</a:t>
            </a:r>
            <a:endParaRPr sz="2200">
              <a:solidFill>
                <a:srgbClr val="43A95A"/>
              </a:solidFill>
            </a:endParaRPr>
          </a:p>
          <a:p>
            <a:pPr marL="0" lvl="0" indent="40233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>
                <a:solidFill>
                  <a:srgbClr val="000000"/>
                </a:solidFill>
              </a:rPr>
              <a:t>利用は視覚障害者の</a:t>
            </a:r>
            <a:r>
              <a:rPr lang="en-US" b="1">
                <a:solidFill>
                  <a:schemeClr val="dk1"/>
                </a:solidFill>
              </a:rPr>
              <a:t>約11.7％</a:t>
            </a:r>
            <a:endParaRPr b="1">
              <a:solidFill>
                <a:schemeClr val="dk1"/>
              </a:solidFill>
            </a:endParaRPr>
          </a:p>
          <a:p>
            <a:pPr marL="0" lvl="0" indent="40233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>
                <a:solidFill>
                  <a:srgbClr val="000000"/>
                </a:solidFill>
              </a:rPr>
              <a:t>ガイドの</a:t>
            </a:r>
            <a:r>
              <a:rPr lang="en-US" sz="1600" b="1">
                <a:solidFill>
                  <a:schemeClr val="dk1"/>
                </a:solidFill>
              </a:rPr>
              <a:t>担い手不足と高齢化</a:t>
            </a:r>
            <a:endParaRPr sz="1600" b="1">
              <a:solidFill>
                <a:schemeClr val="dk1"/>
              </a:solidFill>
            </a:endParaRPr>
          </a:p>
          <a:p>
            <a:pPr marL="0" lvl="0" indent="40233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000" b="1"/>
          </a:p>
          <a:p>
            <a:pPr marL="402336" lvl="0" indent="-32715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A95A"/>
              </a:buClr>
              <a:buSzPts val="1900"/>
              <a:buChar char="●"/>
            </a:pPr>
            <a:r>
              <a:rPr lang="en-US" sz="1900" b="1">
                <a:solidFill>
                  <a:srgbClr val="43A95A"/>
                </a:solidFill>
              </a:rPr>
              <a:t>With Blindの取組</a:t>
            </a:r>
            <a:endParaRPr sz="2200">
              <a:solidFill>
                <a:srgbClr val="43A95A"/>
              </a:solidFill>
            </a:endParaRPr>
          </a:p>
          <a:p>
            <a:pPr marL="0" lvl="0" indent="40233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b="1">
                <a:solidFill>
                  <a:schemeClr val="dk1"/>
                </a:solidFill>
              </a:rPr>
              <a:t>ITを活用</a:t>
            </a:r>
            <a:r>
              <a:rPr lang="en-US" sz="1600" b="0">
                <a:solidFill>
                  <a:schemeClr val="dk1"/>
                </a:solidFill>
              </a:rPr>
              <a:t>し、予約、承認、連絡、予定管理、実績管理までを</a:t>
            </a:r>
            <a:r>
              <a:rPr lang="en-US" sz="1600" b="1">
                <a:solidFill>
                  <a:schemeClr val="dk1"/>
                </a:solidFill>
              </a:rPr>
              <a:t>インターネットで行える　　仕組みを導入</a:t>
            </a:r>
            <a:r>
              <a:rPr lang="en-US" sz="1600" b="0">
                <a:solidFill>
                  <a:schemeClr val="dk1"/>
                </a:solidFill>
              </a:rPr>
              <a:t>して利用者、ガイド、</a:t>
            </a:r>
            <a:r>
              <a:rPr lang="en-US" sz="1600" b="1">
                <a:solidFill>
                  <a:schemeClr val="dk1"/>
                </a:solidFill>
              </a:rPr>
              <a:t>事業所の管理コストを軽減</a:t>
            </a:r>
            <a:endParaRPr sz="1600">
              <a:solidFill>
                <a:schemeClr val="dk1"/>
              </a:solidFill>
            </a:endParaRPr>
          </a:p>
          <a:p>
            <a:pPr marL="0" lvl="0" indent="40233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b="1">
                <a:solidFill>
                  <a:schemeClr val="dk1"/>
                </a:solidFill>
              </a:rPr>
              <a:t>全国での利用拡大</a:t>
            </a:r>
            <a:r>
              <a:rPr lang="en-US" sz="1600">
                <a:solidFill>
                  <a:schemeClr val="dk1"/>
                </a:solidFill>
              </a:rPr>
              <a:t>のためガイドの雇用と利用者の登録拡大を推進中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73" name="Google Shape;173;p12" descr="3.pngGoogle Shape;16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6350" y="1085700"/>
            <a:ext cx="2515953" cy="1404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 txBox="1">
            <a:spLocks noGrp="1"/>
          </p:cNvSpPr>
          <p:nvPr>
            <p:ph type="sldNum" idx="4294967295"/>
          </p:nvPr>
        </p:nvSpPr>
        <p:spPr>
          <a:xfrm>
            <a:off x="8698521" y="4706985"/>
            <a:ext cx="322636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10</a:t>
            </a:fld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 fontScale="90000"/>
          </a:bodyPr>
          <a:lstStyle/>
          <a:p>
            <a:pPr marL="0" lvl="0" indent="112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6186"/>
              <a:buFont typeface="Arial"/>
              <a:buNone/>
            </a:pPr>
            <a:r>
              <a:rPr lang="en-US" sz="2256" b="1">
                <a:solidFill>
                  <a:srgbClr val="FFFFFF"/>
                </a:solidFill>
              </a:rPr>
              <a:t>４-４．</a:t>
            </a:r>
            <a:r>
              <a:rPr lang="en-US" sz="1800" b="1">
                <a:solidFill>
                  <a:schemeClr val="lt1"/>
                </a:solidFill>
              </a:rPr>
              <a:t>With Blindの取組</a:t>
            </a:r>
            <a:r>
              <a:rPr lang="en-US" sz="1764" b="1">
                <a:solidFill>
                  <a:schemeClr val="lt1"/>
                </a:solidFill>
              </a:rPr>
              <a:t>：</a:t>
            </a:r>
            <a:r>
              <a:rPr lang="en-US" sz="1862" b="1">
                <a:solidFill>
                  <a:schemeClr val="lt1"/>
                </a:solidFill>
              </a:rPr>
              <a:t>職場での視覚支援（重度障害者等就労支援事業）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81" name="Google Shape;181;p13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3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3"/>
          <p:cNvSpPr txBox="1">
            <a:spLocks noGrp="1"/>
          </p:cNvSpPr>
          <p:nvPr>
            <p:ph type="body" idx="1"/>
          </p:nvPr>
        </p:nvSpPr>
        <p:spPr>
          <a:xfrm>
            <a:off x="512900" y="1268550"/>
            <a:ext cx="6939600" cy="31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/>
          <a:p>
            <a:pPr marL="0" lvl="0" indent="1028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 sz="2000" b="1">
                <a:solidFill>
                  <a:srgbClr val="F68C0E"/>
                </a:solidFill>
              </a:rPr>
              <a:t>With Blindの就労支援事業の概要と活用</a:t>
            </a:r>
            <a:endParaRPr sz="1900"/>
          </a:p>
          <a:p>
            <a:pPr marL="0" lvl="0" indent="1028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1300" b="1">
              <a:solidFill>
                <a:srgbClr val="F68C0E"/>
              </a:solidFill>
            </a:endParaRPr>
          </a:p>
          <a:p>
            <a:pPr marL="411479" lvl="0" indent="-32765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68C0E"/>
              </a:buClr>
              <a:buSzPts val="1900"/>
              <a:buChar char="●"/>
            </a:pPr>
            <a:r>
              <a:rPr lang="en-US" sz="1900" b="1">
                <a:solidFill>
                  <a:srgbClr val="F68C0E"/>
                </a:solidFill>
              </a:rPr>
              <a:t>制度概要</a:t>
            </a:r>
            <a:endParaRPr sz="2100">
              <a:solidFill>
                <a:srgbClr val="F68C0E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 sz="1500" b="1">
                <a:solidFill>
                  <a:srgbClr val="000000"/>
                </a:solidFill>
              </a:rPr>
              <a:t>通勤時や職場</a:t>
            </a:r>
            <a:r>
              <a:rPr lang="en-US" sz="1500">
                <a:solidFill>
                  <a:srgbClr val="000000"/>
                </a:solidFill>
              </a:rPr>
              <a:t>で視覚的に必要な支援を受けることができる制度。</a:t>
            </a:r>
            <a:br>
              <a:rPr lang="en-US" sz="1500">
                <a:solidFill>
                  <a:srgbClr val="000000"/>
                </a:solidFill>
              </a:rPr>
            </a:br>
            <a:r>
              <a:rPr lang="en-US" sz="1500">
                <a:solidFill>
                  <a:srgbClr val="000000"/>
                </a:solidFill>
              </a:rPr>
              <a:t>視覚障害者の</a:t>
            </a:r>
            <a:r>
              <a:rPr lang="en-US" sz="1500" b="1">
                <a:solidFill>
                  <a:srgbClr val="000000"/>
                </a:solidFill>
              </a:rPr>
              <a:t>職場定着と安定</a:t>
            </a:r>
            <a:r>
              <a:rPr lang="en-US" sz="1500">
                <a:solidFill>
                  <a:srgbClr val="000000"/>
                </a:solidFill>
              </a:rPr>
              <a:t>が期待可能。</a:t>
            </a:r>
            <a:endParaRPr/>
          </a:p>
          <a:p>
            <a:pPr marL="0" lvl="1" indent="53720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sz="1500">
              <a:solidFill>
                <a:srgbClr val="000000"/>
              </a:solidFill>
            </a:endParaRPr>
          </a:p>
          <a:p>
            <a:pPr marL="411479" lvl="0" indent="-32765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68C0E"/>
              </a:buClr>
              <a:buSzPts val="1900"/>
              <a:buChar char="●"/>
            </a:pPr>
            <a:r>
              <a:rPr lang="en-US" sz="1900" b="1">
                <a:solidFill>
                  <a:srgbClr val="F68C0E"/>
                </a:solidFill>
              </a:rPr>
              <a:t>視覚障害者の職場での活用</a:t>
            </a:r>
            <a:endParaRPr sz="1900">
              <a:solidFill>
                <a:srgbClr val="F68C0E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 sz="1500">
                <a:solidFill>
                  <a:srgbClr val="000000"/>
                </a:solidFill>
              </a:rPr>
              <a:t>通勤同行、資料の代読、PC入力補助、会議資料の確認、出張時の移動支援など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 sz="1500">
                <a:solidFill>
                  <a:srgbClr val="000000"/>
                </a:solidFill>
              </a:rPr>
              <a:t>職域の拡大が期待できる</a:t>
            </a:r>
            <a:endParaRPr/>
          </a:p>
        </p:txBody>
      </p:sp>
      <p:pic>
        <p:nvPicPr>
          <p:cNvPr id="184" name="Google Shape;184;p13" descr="4.pngGoogle Shape;17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8575" y="1149449"/>
            <a:ext cx="2373726" cy="1391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3" descr="5.pngGoogle Shape;17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7548" y="2540923"/>
            <a:ext cx="2254753" cy="1317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4" descr="4.pngGoogle Shape;177;g3d5adb5ae7a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8575" y="1149449"/>
            <a:ext cx="2373726" cy="1391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4" descr="5.pngGoogle Shape;178;g3d5adb5ae7a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7548" y="2540923"/>
            <a:ext cx="2254753" cy="131762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4"/>
          <p:cNvSpPr/>
          <p:nvPr/>
        </p:nvSpPr>
        <p:spPr>
          <a:xfrm>
            <a:off x="1905000" y="256809"/>
            <a:ext cx="7239000" cy="381002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4"/>
          <p:cNvSpPr txBox="1">
            <a:spLocks noGrp="1"/>
          </p:cNvSpPr>
          <p:nvPr>
            <p:ph type="sldNum" idx="4294967295"/>
          </p:nvPr>
        </p:nvSpPr>
        <p:spPr>
          <a:xfrm>
            <a:off x="8684313" y="4700796"/>
            <a:ext cx="336762" cy="3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rgbClr val="585858"/>
                </a:solidFill>
              </a:rPr>
              <a:t>11</a:t>
            </a:fld>
            <a:endParaRPr/>
          </a:p>
        </p:txBody>
      </p:sp>
      <p:sp>
        <p:nvSpPr>
          <p:cNvPr id="194" name="Google Shape;194;p14"/>
          <p:cNvSpPr txBox="1">
            <a:spLocks noGrp="1"/>
          </p:cNvSpPr>
          <p:nvPr>
            <p:ph type="title"/>
          </p:nvPr>
        </p:nvSpPr>
        <p:spPr>
          <a:xfrm>
            <a:off x="311698" y="445025"/>
            <a:ext cx="8520602" cy="572702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lvl="0" indent="112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6"/>
              <a:buFont typeface="Arial"/>
              <a:buNone/>
            </a:pPr>
            <a:r>
              <a:rPr lang="en-US" sz="2156" b="1">
                <a:solidFill>
                  <a:schemeClr val="lt1"/>
                </a:solidFill>
              </a:rPr>
              <a:t>４-４．</a:t>
            </a:r>
            <a:r>
              <a:rPr lang="en-US" sz="1764" b="1">
                <a:solidFill>
                  <a:schemeClr val="lt1"/>
                </a:solidFill>
              </a:rPr>
              <a:t>With Blindの取組：</a:t>
            </a:r>
            <a:r>
              <a:rPr lang="en-US" sz="1862" b="1">
                <a:solidFill>
                  <a:schemeClr val="lt1"/>
                </a:solidFill>
              </a:rPr>
              <a:t>職場での視覚支援（重度障害者等就労支援事業）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0" y="132618"/>
            <a:ext cx="4648200" cy="152403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4"/>
          <p:cNvSpPr txBox="1"/>
          <p:nvPr/>
        </p:nvSpPr>
        <p:spPr>
          <a:xfrm>
            <a:off x="379049" y="4709000"/>
            <a:ext cx="2158801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4"/>
          <p:cNvSpPr txBox="1">
            <a:spLocks noGrp="1"/>
          </p:cNvSpPr>
          <p:nvPr>
            <p:ph type="body" idx="1"/>
          </p:nvPr>
        </p:nvSpPr>
        <p:spPr>
          <a:xfrm>
            <a:off x="379050" y="1109525"/>
            <a:ext cx="6912300" cy="36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 sz="1900" b="1">
                <a:solidFill>
                  <a:srgbClr val="CB2E5A"/>
                </a:solidFill>
              </a:rPr>
              <a:t>企業側のメリット</a:t>
            </a:r>
            <a:endParaRPr sz="19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b="1">
                <a:solidFill>
                  <a:srgbClr val="000000"/>
                </a:solidFill>
              </a:rPr>
              <a:t>助成金を活用</a:t>
            </a:r>
            <a:r>
              <a:rPr lang="en-US" sz="1600">
                <a:solidFill>
                  <a:srgbClr val="000000"/>
                </a:solidFill>
              </a:rPr>
              <a:t>できるため費用負担を抑えながら支援体制を整えやすい。</a:t>
            </a:r>
            <a:br>
              <a:rPr lang="en-US" sz="1600">
                <a:solidFill>
                  <a:srgbClr val="000000"/>
                </a:solidFill>
              </a:rPr>
            </a:br>
            <a:r>
              <a:rPr lang="en-US" sz="1600">
                <a:solidFill>
                  <a:srgbClr val="000000"/>
                </a:solidFill>
              </a:rPr>
              <a:t>助成率は原則</a:t>
            </a:r>
            <a:r>
              <a:rPr lang="en-US" sz="1600" b="1">
                <a:solidFill>
                  <a:srgbClr val="000000"/>
                </a:solidFill>
              </a:rPr>
              <a:t>4/5</a:t>
            </a:r>
            <a:r>
              <a:rPr lang="en-US" sz="1600">
                <a:solidFill>
                  <a:srgbClr val="000000"/>
                </a:solidFill>
              </a:rPr>
              <a:t>、中小企業は</a:t>
            </a:r>
            <a:r>
              <a:rPr lang="en-US" sz="1600" b="1">
                <a:solidFill>
                  <a:srgbClr val="000000"/>
                </a:solidFill>
              </a:rPr>
              <a:t>9/10</a:t>
            </a:r>
            <a:r>
              <a:rPr lang="en-US" sz="1600">
                <a:solidFill>
                  <a:srgbClr val="000000"/>
                </a:solidFill>
              </a:rPr>
              <a:t>。</a:t>
            </a:r>
            <a:endParaRPr sz="16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>
                <a:solidFill>
                  <a:srgbClr val="000000"/>
                </a:solidFill>
              </a:rPr>
              <a:t>同行援護事業者に委嘱して支援体制が組める</a:t>
            </a:r>
            <a:r>
              <a:rPr lang="en-US" sz="1600">
                <a:solidFill>
                  <a:schemeClr val="dk1"/>
                </a:solidFill>
              </a:rPr>
              <a:t>。</a:t>
            </a:r>
            <a:br>
              <a:rPr lang="en-US" sz="1600">
                <a:solidFill>
                  <a:srgbClr val="000000"/>
                </a:solidFill>
              </a:rPr>
            </a:br>
            <a:r>
              <a:rPr lang="en-US" sz="1600">
                <a:solidFill>
                  <a:srgbClr val="000000"/>
                </a:solidFill>
              </a:rPr>
              <a:t>（補助者の直接雇用は必須ではない）</a:t>
            </a:r>
            <a:endParaRPr sz="16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 sz="1900" b="1">
                <a:solidFill>
                  <a:srgbClr val="CB2E5A"/>
                </a:solidFill>
              </a:rPr>
              <a:t>With Blindが担う役割</a:t>
            </a:r>
            <a:endParaRPr sz="19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>
                <a:solidFill>
                  <a:srgbClr val="000000"/>
                </a:solidFill>
              </a:rPr>
              <a:t>制度説明、企業・自治体との調整、支援内容の設計、実際の支援提供までを</a:t>
            </a:r>
            <a:r>
              <a:rPr lang="en-US" sz="1600" b="1">
                <a:solidFill>
                  <a:srgbClr val="000000"/>
                </a:solidFill>
              </a:rPr>
              <a:t>一体で担える</a:t>
            </a:r>
            <a:r>
              <a:rPr lang="en-US" sz="1600">
                <a:solidFill>
                  <a:srgbClr val="000000"/>
                </a:solidFill>
              </a:rPr>
              <a:t>。</a:t>
            </a:r>
            <a:endParaRPr sz="16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b="1">
                <a:solidFill>
                  <a:srgbClr val="000000"/>
                </a:solidFill>
              </a:rPr>
              <a:t>「企業や利用者が制度を知らない」「複雑で分かりにくい」</a:t>
            </a:r>
            <a:r>
              <a:rPr lang="en-US" sz="1600">
                <a:solidFill>
                  <a:srgbClr val="000000"/>
                </a:solidFill>
              </a:rPr>
              <a:t>といった課題もあり、同行援護事業者と当事者の知見から</a:t>
            </a:r>
            <a:r>
              <a:rPr lang="en-US" sz="1600" b="1">
                <a:solidFill>
                  <a:srgbClr val="000000"/>
                </a:solidFill>
              </a:rPr>
              <a:t>With Blindが間に入る価値</a:t>
            </a:r>
            <a:r>
              <a:rPr lang="en-US" sz="1600">
                <a:solidFill>
                  <a:srgbClr val="000000"/>
                </a:solidFill>
              </a:rPr>
              <a:t>が大きい。</a:t>
            </a: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"/>
          <p:cNvSpPr txBox="1">
            <a:spLocks noGrp="1"/>
          </p:cNvSpPr>
          <p:nvPr>
            <p:ph type="sldNum" idx="4294967295"/>
          </p:nvPr>
        </p:nvSpPr>
        <p:spPr>
          <a:xfrm>
            <a:off x="8698520" y="4706985"/>
            <a:ext cx="322636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12</a:t>
            </a:fld>
            <a:endParaRPr/>
          </a:p>
        </p:txBody>
      </p:sp>
      <p:sp>
        <p:nvSpPr>
          <p:cNvPr id="213" name="Google Shape;213;p16"/>
          <p:cNvSpPr/>
          <p:nvPr/>
        </p:nvSpPr>
        <p:spPr>
          <a:xfrm>
            <a:off x="1905000" y="256809"/>
            <a:ext cx="7239000" cy="381003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6"/>
          <p:cNvSpPr txBox="1">
            <a:spLocks noGrp="1"/>
          </p:cNvSpPr>
          <p:nvPr>
            <p:ph type="title"/>
          </p:nvPr>
        </p:nvSpPr>
        <p:spPr>
          <a:xfrm>
            <a:off x="311699" y="438150"/>
            <a:ext cx="8520602" cy="572701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</a:pPr>
            <a:r>
              <a:rPr lang="en-US" sz="2400" b="1">
                <a:solidFill>
                  <a:srgbClr val="FFFFFF"/>
                </a:solidFill>
              </a:rPr>
              <a:t>【参考】リーフレットデザイン</a:t>
            </a:r>
            <a:endParaRPr sz="2700"/>
          </a:p>
        </p:txBody>
      </p:sp>
      <p:sp>
        <p:nvSpPr>
          <p:cNvPr id="215" name="Google Shape;215;p16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6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16" descr="Google Shape;20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0" y="1112057"/>
            <a:ext cx="2475122" cy="3502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6" descr="Google Shape;20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3880" y="1112057"/>
            <a:ext cx="2476192" cy="3502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 txBox="1">
            <a:spLocks noGrp="1"/>
          </p:cNvSpPr>
          <p:nvPr>
            <p:ph type="sldNum" idx="4294967295"/>
          </p:nvPr>
        </p:nvSpPr>
        <p:spPr>
          <a:xfrm>
            <a:off x="8698523" y="4706985"/>
            <a:ext cx="322635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13</a:t>
            </a:fld>
            <a:endParaRPr/>
          </a:p>
        </p:txBody>
      </p:sp>
      <p:sp>
        <p:nvSpPr>
          <p:cNvPr id="224" name="Google Shape;224;p17"/>
          <p:cNvSpPr/>
          <p:nvPr/>
        </p:nvSpPr>
        <p:spPr>
          <a:xfrm>
            <a:off x="1905000" y="256809"/>
            <a:ext cx="7239000" cy="381003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7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</a:pPr>
            <a:r>
              <a:rPr lang="en-US" sz="2400" b="1">
                <a:solidFill>
                  <a:srgbClr val="FFFFFF"/>
                </a:solidFill>
              </a:rPr>
              <a:t>【参考】メディア掲載実績</a:t>
            </a:r>
            <a:endParaRPr sz="2700"/>
          </a:p>
        </p:txBody>
      </p:sp>
      <p:sp>
        <p:nvSpPr>
          <p:cNvPr id="226" name="Google Shape;226;p17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7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7"/>
          <p:cNvSpPr txBox="1">
            <a:spLocks noGrp="1"/>
          </p:cNvSpPr>
          <p:nvPr>
            <p:ph type="body" idx="1"/>
          </p:nvPr>
        </p:nvSpPr>
        <p:spPr>
          <a:xfrm>
            <a:off x="827101" y="1276350"/>
            <a:ext cx="6838199" cy="32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b="1">
                <a:solidFill>
                  <a:srgbClr val="000000"/>
                </a:solidFill>
              </a:rPr>
              <a:t>主なメディアでの発信実績</a:t>
            </a:r>
            <a:endParaRPr/>
          </a:p>
          <a:p>
            <a:pPr marL="631508" lvl="1" indent="-26828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◆"/>
            </a:pPr>
            <a:r>
              <a:rPr lang="en-US" sz="1900" b="1">
                <a:solidFill>
                  <a:srgbClr val="000000"/>
                </a:solidFill>
              </a:rPr>
              <a:t>NHKラジオに出演</a:t>
            </a:r>
            <a:endParaRPr sz="2200"/>
          </a:p>
          <a:p>
            <a:pPr marL="1020128" lvl="2" indent="-255587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</a:pPr>
            <a:r>
              <a:rPr lang="en-US" sz="1700">
                <a:solidFill>
                  <a:srgbClr val="000000"/>
                </a:solidFill>
              </a:rPr>
              <a:t>オンラインスクールについて取材を受けました</a:t>
            </a:r>
            <a:br>
              <a:rPr lang="en-US" sz="1700">
                <a:solidFill>
                  <a:srgbClr val="000000"/>
                </a:solidFill>
              </a:rPr>
            </a:br>
            <a:r>
              <a:rPr lang="en-US" sz="1700">
                <a:solidFill>
                  <a:srgbClr val="000000"/>
                </a:solidFill>
              </a:rPr>
              <a:t>（2024年8月11日)</a:t>
            </a:r>
            <a:endParaRPr sz="1300"/>
          </a:p>
          <a:p>
            <a:pPr marL="1020128" lvl="2" indent="-255587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</a:pPr>
            <a:r>
              <a:rPr lang="en-US" sz="1700">
                <a:solidFill>
                  <a:srgbClr val="000000"/>
                </a:solidFill>
              </a:rPr>
              <a:t>点字を学ぶ意義について取材を受けました</a:t>
            </a:r>
            <a:br>
              <a:rPr lang="en-US" sz="1700">
                <a:solidFill>
                  <a:srgbClr val="000000"/>
                </a:solidFill>
              </a:rPr>
            </a:br>
            <a:r>
              <a:rPr lang="en-US" sz="1700">
                <a:solidFill>
                  <a:srgbClr val="000000"/>
                </a:solidFill>
              </a:rPr>
              <a:t>（2023年7月9日）</a:t>
            </a:r>
            <a:endParaRPr sz="1300"/>
          </a:p>
          <a:p>
            <a:pPr marL="631508" lvl="1" indent="-25558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◆"/>
            </a:pPr>
            <a:r>
              <a:rPr lang="en-US" sz="1700" b="1">
                <a:solidFill>
                  <a:srgbClr val="000000"/>
                </a:solidFill>
              </a:rPr>
              <a:t>毎日新聞「点字毎日」</a:t>
            </a:r>
            <a:r>
              <a:rPr lang="en-US" b="0">
                <a:solidFill>
                  <a:schemeClr val="dk1"/>
                </a:solidFill>
              </a:rPr>
              <a:t>に各月で</a:t>
            </a:r>
            <a:r>
              <a:rPr lang="en-US" sz="1700" b="1">
                <a:solidFill>
                  <a:srgbClr val="000000"/>
                </a:solidFill>
              </a:rPr>
              <a:t>エッセイを連載</a:t>
            </a:r>
            <a:endParaRPr sz="1300"/>
          </a:p>
          <a:p>
            <a:pPr marL="631508" lvl="1" indent="-25558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◆"/>
            </a:pPr>
            <a:r>
              <a:rPr lang="en-US" sz="1700">
                <a:solidFill>
                  <a:schemeClr val="dk1"/>
                </a:solidFill>
              </a:rPr>
              <a:t>読書バリアフリーに関する書籍で</a:t>
            </a:r>
            <a:r>
              <a:rPr lang="en-US" b="1">
                <a:solidFill>
                  <a:schemeClr val="dk1"/>
                </a:solidFill>
              </a:rPr>
              <a:t>コラムを連載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"/>
          <p:cNvSpPr txBox="1">
            <a:spLocks noGrp="1"/>
          </p:cNvSpPr>
          <p:nvPr>
            <p:ph type="sldNum" idx="4294967295"/>
          </p:nvPr>
        </p:nvSpPr>
        <p:spPr>
          <a:xfrm>
            <a:off x="8698523" y="4706985"/>
            <a:ext cx="322635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14</a:t>
            </a:fld>
            <a:endParaRPr/>
          </a:p>
        </p:txBody>
      </p:sp>
      <p:sp>
        <p:nvSpPr>
          <p:cNvPr id="234" name="Google Shape;234;p18"/>
          <p:cNvSpPr/>
          <p:nvPr/>
        </p:nvSpPr>
        <p:spPr>
          <a:xfrm>
            <a:off x="1905000" y="256809"/>
            <a:ext cx="7239000" cy="381003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8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</a:pPr>
            <a:r>
              <a:rPr lang="en-US" sz="2400" b="1">
                <a:solidFill>
                  <a:srgbClr val="FFFFFF"/>
                </a:solidFill>
              </a:rPr>
              <a:t>【参考】レビューアプリ『Vi-log』の開発</a:t>
            </a:r>
            <a:endParaRPr sz="2700"/>
          </a:p>
        </p:txBody>
      </p:sp>
      <p:sp>
        <p:nvSpPr>
          <p:cNvPr id="236" name="Google Shape;236;p18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8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8"/>
          <p:cNvSpPr txBox="1">
            <a:spLocks noGrp="1"/>
          </p:cNvSpPr>
          <p:nvPr>
            <p:ph type="body" idx="1"/>
          </p:nvPr>
        </p:nvSpPr>
        <p:spPr>
          <a:xfrm>
            <a:off x="481525" y="1283850"/>
            <a:ext cx="8295300" cy="24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b="1">
                <a:solidFill>
                  <a:srgbClr val="000000"/>
                </a:solidFill>
              </a:rPr>
              <a:t>サービス概要</a:t>
            </a:r>
            <a:endParaRPr/>
          </a:p>
          <a:p>
            <a:pPr marL="285012" lvl="0" indent="-285012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b="1">
                <a:solidFill>
                  <a:srgbClr val="000000"/>
                </a:solidFill>
              </a:rPr>
              <a:t>『Vi-log』</a:t>
            </a:r>
            <a:r>
              <a:rPr lang="en-US">
                <a:solidFill>
                  <a:srgbClr val="000000"/>
                </a:solidFill>
              </a:rPr>
              <a:t>は視覚障害者のための</a:t>
            </a:r>
            <a:r>
              <a:rPr lang="en-US" b="1">
                <a:solidFill>
                  <a:srgbClr val="000000"/>
                </a:solidFill>
              </a:rPr>
              <a:t>レビュー共有プラットフォーム</a:t>
            </a:r>
            <a:r>
              <a:rPr lang="en-US">
                <a:solidFill>
                  <a:srgbClr val="000000"/>
                </a:solidFill>
              </a:rPr>
              <a:t>（Webアプリ）</a:t>
            </a:r>
            <a:endParaRPr>
              <a:solidFill>
                <a:srgbClr val="000000"/>
              </a:solidFill>
            </a:endParaRPr>
          </a:p>
          <a:p>
            <a:pPr marL="285012" lvl="0" indent="-285012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000">
              <a:solidFill>
                <a:srgbClr val="000000"/>
              </a:solidFill>
            </a:endParaRPr>
          </a:p>
          <a:p>
            <a:pPr marL="285012" lvl="0" indent="-285012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000000"/>
                </a:solidFill>
              </a:rPr>
              <a:t>　 視覚障害者が日常生活で利用する施設や製品の情報を簡単に検索・共有できる</a:t>
            </a:r>
            <a:r>
              <a:rPr lang="en-US">
                <a:solidFill>
                  <a:schemeClr val="dk1"/>
                </a:solidFill>
              </a:rPr>
              <a:t>視覚障害者向けの情報が不足していたこと、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情報が集約されて、誰もが検索できる場がなかったことが課題だった</a:t>
            </a:r>
            <a:endParaRPr/>
          </a:p>
        </p:txBody>
      </p:sp>
      <p:sp>
        <p:nvSpPr>
          <p:cNvPr id="239" name="Google Shape;239;p18"/>
          <p:cNvSpPr txBox="1"/>
          <p:nvPr/>
        </p:nvSpPr>
        <p:spPr>
          <a:xfrm>
            <a:off x="834616" y="4213661"/>
            <a:ext cx="1867756" cy="57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【URL】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https://vi-log.net/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18" descr="Google Shape;22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4638" y="3607272"/>
            <a:ext cx="2207664" cy="1101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"/>
          <p:cNvSpPr txBox="1">
            <a:spLocks noGrp="1"/>
          </p:cNvSpPr>
          <p:nvPr>
            <p:ph type="sldNum" idx="4294967295"/>
          </p:nvPr>
        </p:nvSpPr>
        <p:spPr>
          <a:xfrm>
            <a:off x="8698521" y="4706985"/>
            <a:ext cx="322636" cy="30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rmAutofit/>
          </a:bodyPr>
          <a:lstStyle/>
          <a:p>
            <a:pPr marL="0" marR="0" lvl="0" indent="0" algn="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900"/>
              <a:buFont typeface="Arial"/>
              <a:buNone/>
            </a:pPr>
            <a:fld id="{00000000-1234-1234-1234-123412341234}" type="slidenum">
              <a:rPr lang="en-US" sz="900"/>
              <a:t>15</a:t>
            </a:fld>
            <a:endParaRPr/>
          </a:p>
        </p:txBody>
      </p:sp>
      <p:sp>
        <p:nvSpPr>
          <p:cNvPr id="246" name="Google Shape;246;p19"/>
          <p:cNvSpPr/>
          <p:nvPr/>
        </p:nvSpPr>
        <p:spPr>
          <a:xfrm>
            <a:off x="1905000" y="256809"/>
            <a:ext cx="7239000" cy="381003"/>
          </a:xfrm>
          <a:prstGeom prst="rect">
            <a:avLst/>
          </a:prstGeom>
          <a:solidFill>
            <a:srgbClr val="26AAD1"/>
          </a:solidFill>
          <a:ln w="9525" cap="flat" cmpd="sng">
            <a:solidFill>
              <a:srgbClr val="26AA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9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3"/>
          </a:xfrm>
          <a:prstGeom prst="rect">
            <a:avLst/>
          </a:prstGeom>
          <a:solidFill>
            <a:srgbClr val="0C5E96"/>
          </a:solidFill>
          <a:ln w="9525" cap="flat" cmpd="sng">
            <a:solidFill>
              <a:srgbClr val="0C5E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75" tIns="91375" rIns="91375" bIns="913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</a:pPr>
            <a:r>
              <a:rPr lang="en-US" sz="2400" b="1">
                <a:solidFill>
                  <a:srgbClr val="FFFFFF"/>
                </a:solidFill>
              </a:rPr>
              <a:t>【参考】レビューアプリ『Vi-log』の提供機能</a:t>
            </a:r>
            <a:endParaRPr sz="2700"/>
          </a:p>
        </p:txBody>
      </p:sp>
      <p:sp>
        <p:nvSpPr>
          <p:cNvPr id="248" name="Google Shape;248;p19"/>
          <p:cNvSpPr/>
          <p:nvPr/>
        </p:nvSpPr>
        <p:spPr>
          <a:xfrm>
            <a:off x="0" y="132619"/>
            <a:ext cx="4648200" cy="152402"/>
          </a:xfrm>
          <a:prstGeom prst="rect">
            <a:avLst/>
          </a:prstGeom>
          <a:solidFill>
            <a:srgbClr val="9AE2F7"/>
          </a:solidFill>
          <a:ln w="9525" cap="flat" cmpd="sng">
            <a:solidFill>
              <a:srgbClr val="9AE2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9"/>
          <p:cNvSpPr txBox="1"/>
          <p:nvPr/>
        </p:nvSpPr>
        <p:spPr>
          <a:xfrm>
            <a:off x="379049" y="4709000"/>
            <a:ext cx="2158802" cy="37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©️一般社団法人 With Blind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9"/>
          <p:cNvSpPr txBox="1">
            <a:spLocks noGrp="1"/>
          </p:cNvSpPr>
          <p:nvPr>
            <p:ph type="body" idx="1"/>
          </p:nvPr>
        </p:nvSpPr>
        <p:spPr>
          <a:xfrm>
            <a:off x="834624" y="1182288"/>
            <a:ext cx="7796400" cy="28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b="1">
                <a:solidFill>
                  <a:srgbClr val="000000"/>
                </a:solidFill>
              </a:rPr>
              <a:t>主な機能</a:t>
            </a:r>
            <a:endParaRPr/>
          </a:p>
          <a:p>
            <a:pPr marL="624077" lvl="1" indent="-246379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◆"/>
            </a:pPr>
            <a:r>
              <a:rPr lang="en-US" sz="1700" b="1">
                <a:solidFill>
                  <a:srgbClr val="000000"/>
                </a:solidFill>
              </a:rPr>
              <a:t>レビュー投稿：</a:t>
            </a:r>
            <a:br>
              <a:rPr lang="en-US" sz="1700">
                <a:solidFill>
                  <a:srgbClr val="000000"/>
                </a:solidFill>
              </a:rPr>
            </a:br>
            <a:r>
              <a:rPr lang="en-US" sz="1700">
                <a:solidFill>
                  <a:srgbClr val="000000"/>
                </a:solidFill>
              </a:rPr>
              <a:t>	場所、商品、アプリについてのレビュー投稿が可能</a:t>
            </a:r>
            <a:br>
              <a:rPr lang="en-US" sz="1700">
                <a:solidFill>
                  <a:srgbClr val="000000"/>
                </a:solidFill>
              </a:rPr>
            </a:br>
            <a:endParaRPr sz="1000"/>
          </a:p>
          <a:p>
            <a:pPr marL="624077" lvl="1" indent="-246379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◆"/>
            </a:pPr>
            <a:r>
              <a:rPr lang="en-US" sz="1700" b="1">
                <a:solidFill>
                  <a:srgbClr val="000000"/>
                </a:solidFill>
              </a:rPr>
              <a:t>カテゴリー検索：</a:t>
            </a:r>
            <a:br>
              <a:rPr lang="en-US" sz="1700">
                <a:solidFill>
                  <a:srgbClr val="000000"/>
                </a:solidFill>
              </a:rPr>
            </a:br>
            <a:r>
              <a:rPr lang="en-US" sz="1700">
                <a:solidFill>
                  <a:srgbClr val="000000"/>
                </a:solidFill>
              </a:rPr>
              <a:t>	カテゴリー別にレビューを検索できる機能</a:t>
            </a:r>
            <a:br>
              <a:rPr lang="en-US" sz="1700">
                <a:solidFill>
                  <a:srgbClr val="000000"/>
                </a:solidFill>
              </a:rPr>
            </a:br>
            <a:endParaRPr sz="1000"/>
          </a:p>
          <a:p>
            <a:pPr marL="624077" lvl="1" indent="-246379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◆"/>
            </a:pPr>
            <a:r>
              <a:rPr lang="en-US" sz="1700" b="1">
                <a:solidFill>
                  <a:srgbClr val="000000"/>
                </a:solidFill>
              </a:rPr>
              <a:t>コミュニティ機能：</a:t>
            </a:r>
            <a:br>
              <a:rPr lang="en-US" sz="1700">
                <a:solidFill>
                  <a:srgbClr val="000000"/>
                </a:solidFill>
              </a:rPr>
            </a:br>
            <a:r>
              <a:rPr lang="en-US" sz="1700">
                <a:solidFill>
                  <a:srgbClr val="000000"/>
                </a:solidFill>
              </a:rPr>
              <a:t>	同じ境遇を持つ人や情報を持っている人とのQ &amp; Aができる機能</a:t>
            </a:r>
            <a:endParaRPr sz="1900"/>
          </a:p>
        </p:txBody>
      </p:sp>
      <p:sp>
        <p:nvSpPr>
          <p:cNvPr id="251" name="Google Shape;251;p19"/>
          <p:cNvSpPr txBox="1"/>
          <p:nvPr/>
        </p:nvSpPr>
        <p:spPr>
          <a:xfrm>
            <a:off x="834616" y="4213661"/>
            <a:ext cx="1867756" cy="57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【URL】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https://vi-log.net/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Microsoft Office PowerPoint</Application>
  <PresentationFormat>画面に合わせる (16:9)</PresentationFormat>
  <Paragraphs>163</Paragraphs>
  <Slides>15</Slides>
  <Notes>15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8" baseType="lpstr">
      <vt:lpstr>Arial</vt:lpstr>
      <vt:lpstr>Helvetica Neue</vt:lpstr>
      <vt:lpstr>Simple Light</vt:lpstr>
      <vt:lpstr>２．運営法人について</vt:lpstr>
      <vt:lpstr>３．視覚障害者の社会参加を困難にする５つの壁</vt:lpstr>
      <vt:lpstr>３．視覚障害者の社会参加を困難にする５つの壁</vt:lpstr>
      <vt:lpstr>３．視覚障害者の社会参加を困難にする５つの壁</vt:lpstr>
      <vt:lpstr>４ｰ１．With Blindの取組：メディアでの情報発信　</vt:lpstr>
      <vt:lpstr>４ｰ２．With Blindの取組：オンラインスクールの運営（運営状況）</vt:lpstr>
      <vt:lpstr>４-２．With Blindの取組：オンラインスクールの運営（講座内容）</vt:lpstr>
      <vt:lpstr>４-３．With Blindの取組：外出支援（同行援護）</vt:lpstr>
      <vt:lpstr>４-３．With Blindの取組：外出支援（同行援護）</vt:lpstr>
      <vt:lpstr>４-４．With Blindの取組：職場での視覚支援（重度障害者等就労支援事業）</vt:lpstr>
      <vt:lpstr>４-４．With Blindの取組：職場での視覚支援（重度障害者等就労支援事業）</vt:lpstr>
      <vt:lpstr>【参考】リーフレットデザイン</vt:lpstr>
      <vt:lpstr>【参考】メディア掲載実績</vt:lpstr>
      <vt:lpstr>【参考】レビューアプリ『Vi-log』の開発</vt:lpstr>
      <vt:lpstr>【参考】レビューアプリ『Vi-log』の提供機能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國宗陽介</cp:lastModifiedBy>
  <cp:revision>2</cp:revision>
  <dcterms:modified xsi:type="dcterms:W3CDTF">2026-05-03T11:42:24Z</dcterms:modified>
</cp:coreProperties>
</file>