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21E358-9D34-4804-9A4A-D5B881C176F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AEAED61-48F1-4A9C-BE87-5168629038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59DC801-C709-4BFE-ACC3-35559E017BEA}"/>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5" name="フッター プレースホルダー 4">
            <a:extLst>
              <a:ext uri="{FF2B5EF4-FFF2-40B4-BE49-F238E27FC236}">
                <a16:creationId xmlns:a16="http://schemas.microsoft.com/office/drawing/2014/main" id="{19A3ACFF-3BDA-49B9-94F6-AAB9C38736C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A31B113-D645-4E75-97AC-BAF2C228D3C0}"/>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673588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53C9E3-106F-4333-BA5D-EE505A3C968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60162BA-21E8-40C6-915C-477D612DEAFB}"/>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60D2348-33E8-4676-885D-5AFCE01B57BC}"/>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5" name="フッター プレースホルダー 4">
            <a:extLst>
              <a:ext uri="{FF2B5EF4-FFF2-40B4-BE49-F238E27FC236}">
                <a16:creationId xmlns:a16="http://schemas.microsoft.com/office/drawing/2014/main" id="{7C399FE2-35C8-4A2D-9F14-CDFAF70238D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6216565-E457-4727-BE73-88F830FA4436}"/>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322152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AD073B-5B43-4045-9EBD-DABF5BDF220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7A9264F-7956-40AE-B9FB-1D05957F34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C13CEB8-63D5-4917-B7B3-081148E644C7}"/>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5" name="フッター プレースホルダー 4">
            <a:extLst>
              <a:ext uri="{FF2B5EF4-FFF2-40B4-BE49-F238E27FC236}">
                <a16:creationId xmlns:a16="http://schemas.microsoft.com/office/drawing/2014/main" id="{6F25A5BB-67E6-4D22-9FBD-6CBEE1D0CCB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8F8C02-53AF-4BAB-AC8C-8CD32DA994DD}"/>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2000674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A5752F-AAFF-4F5C-88CB-0ACAE7E1472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DFD0ADE-9121-4850-A704-76DCF24A6227}"/>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2B87F0C-5A14-42B8-B0E1-F90AF9CC651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B03D5A9-DF09-406A-A292-45CD664AA26C}"/>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6" name="フッター プレースホルダー 5">
            <a:extLst>
              <a:ext uri="{FF2B5EF4-FFF2-40B4-BE49-F238E27FC236}">
                <a16:creationId xmlns:a16="http://schemas.microsoft.com/office/drawing/2014/main" id="{98595662-6F1E-427C-9DB5-5EFFBB6A103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2AD8129-0940-41E6-B2D0-5C8D8EB4F750}"/>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358318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C1578C-AF9B-46A9-A344-B4A5270C7A30}"/>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4E8D9F7-B4C8-4367-A9BF-CB9244B932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2D78392-E1BE-4F22-8569-4FEE272FA81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D649598-DB41-447D-AF54-B65E814A26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68ABA096-B520-483A-91AA-80D4FF8BFD8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A510D34-6BD0-43DF-BC15-F01355F56E22}"/>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8" name="フッター プレースホルダー 7">
            <a:extLst>
              <a:ext uri="{FF2B5EF4-FFF2-40B4-BE49-F238E27FC236}">
                <a16:creationId xmlns:a16="http://schemas.microsoft.com/office/drawing/2014/main" id="{DF45F0E8-2B9B-45DD-94FD-278215BE331C}"/>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8C85866-0237-480E-89CF-066AAE7C994D}"/>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682195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06F216-7288-4EDC-9BE4-F022FE251D8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14A93FA-2782-4E29-BD98-DB73B5C8B895}"/>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4" name="フッター プレースホルダー 3">
            <a:extLst>
              <a:ext uri="{FF2B5EF4-FFF2-40B4-BE49-F238E27FC236}">
                <a16:creationId xmlns:a16="http://schemas.microsoft.com/office/drawing/2014/main" id="{B719EB27-ABF1-4D25-A253-BF597779226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6215496-6CD4-419E-AF67-EB48AA33ADFB}"/>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2522983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31B5278-BA68-4461-AAE2-E78CE21F8009}"/>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3" name="フッター プレースホルダー 2">
            <a:extLst>
              <a:ext uri="{FF2B5EF4-FFF2-40B4-BE49-F238E27FC236}">
                <a16:creationId xmlns:a16="http://schemas.microsoft.com/office/drawing/2014/main" id="{0997BE72-6D23-463C-8384-C2E12B9AD4B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94024CF-4DA9-4048-9840-F3BB28AAA2BD}"/>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1799470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8F4C16-EEB9-4DA6-99B7-31E004B7E8B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98EF83-E6E0-4316-9E9E-126AC084BA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A8153CE-B923-40E4-AB69-1E96CBEA82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D9B2E92-F43F-4D10-8267-67D19B6E2668}"/>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6" name="フッター プレースホルダー 5">
            <a:extLst>
              <a:ext uri="{FF2B5EF4-FFF2-40B4-BE49-F238E27FC236}">
                <a16:creationId xmlns:a16="http://schemas.microsoft.com/office/drawing/2014/main" id="{688D0F29-F806-40DF-AAEF-649105CD7BD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964791B-712B-4C4E-B432-90B44721EBB5}"/>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13189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9D44A5-2C42-4674-81E0-C1E51217BB5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BAB9478-2661-43E3-964D-5446A6F1E9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AD91714-12BA-45A9-818E-5C3C133738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59C63AD-D7D4-49A1-ABE3-9D9935E142E7}"/>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6" name="フッター プレースホルダー 5">
            <a:extLst>
              <a:ext uri="{FF2B5EF4-FFF2-40B4-BE49-F238E27FC236}">
                <a16:creationId xmlns:a16="http://schemas.microsoft.com/office/drawing/2014/main" id="{695E89CF-6FF3-4452-81BB-2362E5AD377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A1457B8-16B6-4E6E-A624-75E55F954B8C}"/>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611101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08B2B0-F3C4-4389-AA41-0CC95D8D2D6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870AE65-456D-4F2B-AAEA-1074479FFFA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6C0029E-C031-4AD4-89D7-93D18646D6CC}"/>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5" name="フッター プレースホルダー 4">
            <a:extLst>
              <a:ext uri="{FF2B5EF4-FFF2-40B4-BE49-F238E27FC236}">
                <a16:creationId xmlns:a16="http://schemas.microsoft.com/office/drawing/2014/main" id="{19B96940-6747-4447-A71F-9FBF44A3EA3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F5FDF09-A84A-4064-B21D-A8778E91EB90}"/>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3544236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6697263-35AE-4C78-B81C-B505DC1D5C92}"/>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38D63BF-01CC-4C28-A9C5-AE32DC9EC244}"/>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78E3A23-2EFD-4B1D-B1C1-F55A6DFDAD92}"/>
              </a:ext>
            </a:extLst>
          </p:cNvPr>
          <p:cNvSpPr>
            <a:spLocks noGrp="1"/>
          </p:cNvSpPr>
          <p:nvPr>
            <p:ph type="dt" sz="half" idx="10"/>
          </p:nvPr>
        </p:nvSpPr>
        <p:spPr/>
        <p:txBody>
          <a:bodyPr/>
          <a:lstStyle/>
          <a:p>
            <a:fld id="{D993F7F2-8481-4401-8EB1-85F1EBAC6373}" type="datetimeFigureOut">
              <a:rPr kumimoji="1" lang="ja-JP" altLang="en-US" smtClean="0"/>
              <a:t>2022/3/9</a:t>
            </a:fld>
            <a:endParaRPr kumimoji="1" lang="ja-JP" altLang="en-US"/>
          </a:p>
        </p:txBody>
      </p:sp>
      <p:sp>
        <p:nvSpPr>
          <p:cNvPr id="5" name="フッター プレースホルダー 4">
            <a:extLst>
              <a:ext uri="{FF2B5EF4-FFF2-40B4-BE49-F238E27FC236}">
                <a16:creationId xmlns:a16="http://schemas.microsoft.com/office/drawing/2014/main" id="{8E1AC784-E017-4F24-BE9D-3B7B8DBEE7C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3ED7212-2976-4F37-95BE-9ED7A5AA4903}"/>
              </a:ext>
            </a:extLst>
          </p:cNvPr>
          <p:cNvSpPr>
            <a:spLocks noGrp="1"/>
          </p:cNvSpPr>
          <p:nvPr>
            <p:ph type="sldNum" sz="quarter" idx="12"/>
          </p:nvPr>
        </p:nvSpPr>
        <p:spPr/>
        <p:txBody>
          <a:body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381185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6E461A8-887D-4F35-A6BB-1B0A6E52B4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D9FFE49-79A5-46C1-B48B-AF07A9BEA8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0FACE85-6311-4DF1-82B8-FF2D2C331C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3F7F2-8481-4401-8EB1-85F1EBAC6373}" type="datetimeFigureOut">
              <a:rPr kumimoji="1" lang="ja-JP" altLang="en-US" smtClean="0"/>
              <a:t>2022/3/9</a:t>
            </a:fld>
            <a:endParaRPr kumimoji="1" lang="ja-JP" altLang="en-US"/>
          </a:p>
        </p:txBody>
      </p:sp>
      <p:sp>
        <p:nvSpPr>
          <p:cNvPr id="5" name="フッター プレースホルダー 4">
            <a:extLst>
              <a:ext uri="{FF2B5EF4-FFF2-40B4-BE49-F238E27FC236}">
                <a16:creationId xmlns:a16="http://schemas.microsoft.com/office/drawing/2014/main" id="{C49A19C6-A3F1-460B-A56B-BE3B342536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91E6A6B-A255-4C6B-8C26-0DB18BBDBE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CA3B71-419B-4D54-8DCF-CD174D8C1463}" type="slidenum">
              <a:rPr kumimoji="1" lang="ja-JP" altLang="en-US" smtClean="0"/>
              <a:t>‹#›</a:t>
            </a:fld>
            <a:endParaRPr kumimoji="1" lang="ja-JP" altLang="en-US"/>
          </a:p>
        </p:txBody>
      </p:sp>
    </p:spTree>
    <p:extLst>
      <p:ext uri="{BB962C8B-B14F-4D97-AF65-F5344CB8AC3E}">
        <p14:creationId xmlns:p14="http://schemas.microsoft.com/office/powerpoint/2010/main" val="1444915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mailto:SUISUI.WATER@GMAIL.COM" TargetMode="External"/><Relationship Id="rId2" Type="http://schemas.openxmlformats.org/officeDocument/2006/relationships/hyperlink" Target="mailto:&#12513;&#12540;&#12523;SUISUI.WATER@GMAIL.COM" TargetMode="External"/><Relationship Id="rId1" Type="http://schemas.openxmlformats.org/officeDocument/2006/relationships/slideLayout" Target="../slideLayouts/slideLayout4.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4E95D311-49F9-487A-AD1F-90207574E9F5}"/>
              </a:ext>
            </a:extLst>
          </p:cNvPr>
          <p:cNvPicPr>
            <a:picLocks noChangeAspect="1"/>
          </p:cNvPicPr>
          <p:nvPr/>
        </p:nvPicPr>
        <p:blipFill>
          <a:blip r:embed="rId2"/>
          <a:stretch>
            <a:fillRect/>
          </a:stretch>
        </p:blipFill>
        <p:spPr>
          <a:xfrm>
            <a:off x="8824404" y="246157"/>
            <a:ext cx="3124940" cy="2343705"/>
          </a:xfrm>
          <a:prstGeom prst="rect">
            <a:avLst/>
          </a:prstGeom>
        </p:spPr>
      </p:pic>
      <p:sp>
        <p:nvSpPr>
          <p:cNvPr id="6" name="タイトル 5">
            <a:extLst>
              <a:ext uri="{FF2B5EF4-FFF2-40B4-BE49-F238E27FC236}">
                <a16:creationId xmlns:a16="http://schemas.microsoft.com/office/drawing/2014/main" id="{F7BDEC88-0020-44F0-AFF7-1B4F4A57F9D1}"/>
              </a:ext>
            </a:extLst>
          </p:cNvPr>
          <p:cNvSpPr>
            <a:spLocks noGrp="1"/>
          </p:cNvSpPr>
          <p:nvPr>
            <p:ph type="title"/>
          </p:nvPr>
        </p:nvSpPr>
        <p:spPr>
          <a:xfrm>
            <a:off x="838200" y="347369"/>
            <a:ext cx="10515600" cy="1325563"/>
          </a:xfrm>
        </p:spPr>
        <p:txBody>
          <a:bodyPr/>
          <a:lstStyle/>
          <a:p>
            <a:r>
              <a:rPr lang="ja-JP" altLang="en-US" dirty="0"/>
              <a:t>湯デリバーってなあに？</a:t>
            </a:r>
          </a:p>
        </p:txBody>
      </p:sp>
      <p:sp>
        <p:nvSpPr>
          <p:cNvPr id="7" name="コンテンツ プレースホルダー 6">
            <a:extLst>
              <a:ext uri="{FF2B5EF4-FFF2-40B4-BE49-F238E27FC236}">
                <a16:creationId xmlns:a16="http://schemas.microsoft.com/office/drawing/2014/main" id="{6DDAF7EB-831E-4086-89AD-59A199FC12CB}"/>
              </a:ext>
            </a:extLst>
          </p:cNvPr>
          <p:cNvSpPr>
            <a:spLocks noGrp="1"/>
          </p:cNvSpPr>
          <p:nvPr>
            <p:ph sz="half" idx="1"/>
          </p:nvPr>
        </p:nvSpPr>
        <p:spPr>
          <a:xfrm>
            <a:off x="838201" y="3835153"/>
            <a:ext cx="5181600" cy="2341809"/>
          </a:xfrm>
        </p:spPr>
        <p:txBody>
          <a:bodyPr>
            <a:normAutofit fontScale="92500" lnSpcReduction="20000"/>
          </a:bodyPr>
          <a:lstStyle/>
          <a:p>
            <a:r>
              <a:rPr lang="ja-JP" altLang="en-US" dirty="0"/>
              <a:t>地下からくみ上げた温泉を</a:t>
            </a:r>
            <a:endParaRPr lang="en-US" altLang="ja-JP" dirty="0"/>
          </a:p>
          <a:p>
            <a:pPr marL="0" indent="0">
              <a:buNone/>
            </a:pPr>
            <a:r>
              <a:rPr lang="ja-JP" altLang="en-US" dirty="0"/>
              <a:t>ご家庭のお風呂までお運びする</a:t>
            </a:r>
            <a:endParaRPr lang="en-US" altLang="ja-JP" dirty="0"/>
          </a:p>
          <a:p>
            <a:pPr marL="0" indent="0">
              <a:buNone/>
            </a:pPr>
            <a:r>
              <a:rPr lang="ja-JP" altLang="en-US" dirty="0"/>
              <a:t>本物の温泉デリバーシステムです</a:t>
            </a:r>
            <a:endParaRPr lang="en-US" altLang="ja-JP" dirty="0"/>
          </a:p>
          <a:p>
            <a:pPr marL="0" indent="0">
              <a:buNone/>
            </a:pPr>
            <a:r>
              <a:rPr lang="ja-JP" altLang="en-US" dirty="0"/>
              <a:t>追い炊き機能のある風呂窯のみ対応です</a:t>
            </a:r>
          </a:p>
        </p:txBody>
      </p:sp>
      <p:sp>
        <p:nvSpPr>
          <p:cNvPr id="8" name="コンテンツ プレースホルダー 7">
            <a:extLst>
              <a:ext uri="{FF2B5EF4-FFF2-40B4-BE49-F238E27FC236}">
                <a16:creationId xmlns:a16="http://schemas.microsoft.com/office/drawing/2014/main" id="{9FAC216E-3CA4-4F30-8A7E-BA08BD523316}"/>
              </a:ext>
            </a:extLst>
          </p:cNvPr>
          <p:cNvSpPr>
            <a:spLocks noGrp="1"/>
          </p:cNvSpPr>
          <p:nvPr>
            <p:ph sz="half" idx="2"/>
          </p:nvPr>
        </p:nvSpPr>
        <p:spPr>
          <a:xfrm>
            <a:off x="6172200" y="3835153"/>
            <a:ext cx="4907132" cy="2341810"/>
          </a:xfrm>
        </p:spPr>
        <p:txBody>
          <a:bodyPr>
            <a:normAutofit fontScale="92500" lnSpcReduction="20000"/>
          </a:bodyPr>
          <a:lstStyle/>
          <a:p>
            <a:r>
              <a:rPr lang="ja-JP" altLang="en-US" dirty="0"/>
              <a:t>地域限定サービスなのは？</a:t>
            </a:r>
            <a:endParaRPr lang="en-US" altLang="ja-JP" dirty="0"/>
          </a:p>
          <a:p>
            <a:pPr marL="0" indent="0">
              <a:buNone/>
            </a:pPr>
            <a:r>
              <a:rPr lang="ja-JP" altLang="en-US" dirty="0"/>
              <a:t>温泉くみ出しから距離が遠すぎると運送費がかかりすぎてお高くなります。</a:t>
            </a:r>
            <a:endParaRPr lang="en-US" altLang="ja-JP" dirty="0"/>
          </a:p>
          <a:p>
            <a:pPr marL="0" indent="0">
              <a:buNone/>
            </a:pPr>
            <a:r>
              <a:rPr lang="ja-JP" altLang="en-US" dirty="0"/>
              <a:t>サービスをお安くご利用いただくため地域限定とさせていただいています</a:t>
            </a:r>
          </a:p>
        </p:txBody>
      </p:sp>
      <p:pic>
        <p:nvPicPr>
          <p:cNvPr id="5" name="図 4">
            <a:extLst>
              <a:ext uri="{FF2B5EF4-FFF2-40B4-BE49-F238E27FC236}">
                <a16:creationId xmlns:a16="http://schemas.microsoft.com/office/drawing/2014/main" id="{6F487364-1F85-49E0-90F6-42619DABD0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3539" y="986307"/>
            <a:ext cx="8963486" cy="3399086"/>
          </a:xfrm>
          <a:prstGeom prst="rect">
            <a:avLst/>
          </a:prstGeom>
        </p:spPr>
      </p:pic>
    </p:spTree>
    <p:extLst>
      <p:ext uri="{BB962C8B-B14F-4D97-AF65-F5344CB8AC3E}">
        <p14:creationId xmlns:p14="http://schemas.microsoft.com/office/powerpoint/2010/main" val="1539817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78CFDA8-81F5-488E-9B92-430A43844669}"/>
              </a:ext>
            </a:extLst>
          </p:cNvPr>
          <p:cNvPicPr>
            <a:picLocks noChangeAspect="1"/>
          </p:cNvPicPr>
          <p:nvPr/>
        </p:nvPicPr>
        <p:blipFill rotWithShape="1">
          <a:blip r:embed="rId2">
            <a:extLst>
              <a:ext uri="{28A0092B-C50C-407E-A947-70E740481C1C}">
                <a14:useLocalDpi xmlns:a14="http://schemas.microsoft.com/office/drawing/2010/main" val="0"/>
              </a:ext>
            </a:extLst>
          </a:blip>
          <a:srcRect l="4045" t="4044" r="-4241" b="-4240"/>
          <a:stretch/>
        </p:blipFill>
        <p:spPr>
          <a:xfrm>
            <a:off x="8966956" y="2850843"/>
            <a:ext cx="2651464" cy="1988598"/>
          </a:xfrm>
          <a:prstGeom prst="rect">
            <a:avLst/>
          </a:prstGeom>
        </p:spPr>
      </p:pic>
      <p:sp>
        <p:nvSpPr>
          <p:cNvPr id="2" name="タイトル 1">
            <a:extLst>
              <a:ext uri="{FF2B5EF4-FFF2-40B4-BE49-F238E27FC236}">
                <a16:creationId xmlns:a16="http://schemas.microsoft.com/office/drawing/2014/main" id="{AEE6ECE8-61BF-4F37-A937-5FE38F825E56}"/>
              </a:ext>
            </a:extLst>
          </p:cNvPr>
          <p:cNvSpPr>
            <a:spLocks noGrp="1"/>
          </p:cNvSpPr>
          <p:nvPr>
            <p:ph type="title"/>
          </p:nvPr>
        </p:nvSpPr>
        <p:spPr/>
        <p:txBody>
          <a:bodyPr/>
          <a:lstStyle/>
          <a:p>
            <a:pPr algn="ctr"/>
            <a:r>
              <a:rPr lang="ja-JP" altLang="en-US" dirty="0">
                <a:ea typeface="HGP明朝E" panose="02020900000000000000" pitchFamily="18" charset="-128"/>
              </a:rPr>
              <a:t>お運び</a:t>
            </a:r>
            <a:r>
              <a:rPr lang="ja-JP" altLang="en-US" b="1" dirty="0">
                <a:ea typeface="HGP明朝E" panose="02020900000000000000" pitchFamily="18" charset="-128"/>
              </a:rPr>
              <a:t>できる</a:t>
            </a:r>
            <a:r>
              <a:rPr lang="ja-JP" altLang="en-US" dirty="0">
                <a:ea typeface="HGP明朝E" panose="02020900000000000000" pitchFamily="18" charset="-128"/>
              </a:rPr>
              <a:t>温泉は</a:t>
            </a:r>
            <a:endParaRPr kumimoji="1" lang="ja-JP" altLang="en-US" dirty="0">
              <a:ea typeface="HGP明朝E" panose="02020900000000000000" pitchFamily="18" charset="-128"/>
            </a:endParaRPr>
          </a:p>
        </p:txBody>
      </p:sp>
      <p:pic>
        <p:nvPicPr>
          <p:cNvPr id="6" name="コンテンツ プレースホルダー 5">
            <a:extLst>
              <a:ext uri="{FF2B5EF4-FFF2-40B4-BE49-F238E27FC236}">
                <a16:creationId xmlns:a16="http://schemas.microsoft.com/office/drawing/2014/main" id="{FAE10DD5-94E7-4138-BB91-87CB9748D45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058194"/>
            <a:ext cx="5181600" cy="3886200"/>
          </a:xfrm>
        </p:spPr>
      </p:pic>
      <p:sp>
        <p:nvSpPr>
          <p:cNvPr id="4" name="コンテンツ プレースホルダー 3">
            <a:extLst>
              <a:ext uri="{FF2B5EF4-FFF2-40B4-BE49-F238E27FC236}">
                <a16:creationId xmlns:a16="http://schemas.microsoft.com/office/drawing/2014/main" id="{C6B659D7-F991-4E5D-BB6D-51512420DFCF}"/>
              </a:ext>
            </a:extLst>
          </p:cNvPr>
          <p:cNvSpPr>
            <a:spLocks noGrp="1"/>
          </p:cNvSpPr>
          <p:nvPr>
            <p:ph sz="half" idx="2"/>
          </p:nvPr>
        </p:nvSpPr>
        <p:spPr/>
        <p:txBody>
          <a:bodyPr/>
          <a:lstStyle/>
          <a:p>
            <a:r>
              <a:rPr kumimoji="1" lang="ja-JP" altLang="en-US" dirty="0">
                <a:latin typeface="HGP明朝B" panose="02020800000000000000" pitchFamily="18" charset="-128"/>
                <a:ea typeface="HGSｺﾞｼｯｸM" panose="020B0600000000000000" pitchFamily="50" charset="-128"/>
              </a:rPr>
              <a:t>百石温泉　月見の湯</a:t>
            </a:r>
            <a:endParaRPr kumimoji="1" lang="en-US" altLang="ja-JP" dirty="0">
              <a:latin typeface="HGP明朝B" panose="02020800000000000000" pitchFamily="18" charset="-128"/>
              <a:ea typeface="HGSｺﾞｼｯｸM" panose="020B0600000000000000" pitchFamily="50" charset="-128"/>
            </a:endParaRPr>
          </a:p>
          <a:p>
            <a:pPr marL="0" indent="0">
              <a:buNone/>
            </a:pPr>
            <a:r>
              <a:rPr lang="ja-JP" altLang="en-US" dirty="0">
                <a:latin typeface="HGP明朝B" panose="02020800000000000000" pitchFamily="18" charset="-128"/>
                <a:ea typeface="HGSｺﾞｼｯｸM" panose="020B0600000000000000" pitchFamily="50" charset="-128"/>
              </a:rPr>
              <a:t>最も新しく湧き出した温泉です</a:t>
            </a:r>
            <a:endParaRPr kumimoji="1" lang="ja-JP" altLang="en-US" dirty="0">
              <a:latin typeface="HGP明朝B" panose="02020800000000000000" pitchFamily="18" charset="-128"/>
              <a:ea typeface="HGSｺﾞｼｯｸM" panose="020B0600000000000000" pitchFamily="50" charset="-128"/>
            </a:endParaRPr>
          </a:p>
        </p:txBody>
      </p:sp>
      <p:pic>
        <p:nvPicPr>
          <p:cNvPr id="7" name="図 6" descr="12">
            <a:extLst>
              <a:ext uri="{FF2B5EF4-FFF2-40B4-BE49-F238E27FC236}">
                <a16:creationId xmlns:a16="http://schemas.microsoft.com/office/drawing/2014/main" id="{B54EE85D-72A0-46D8-AE2D-93BD5C843AA0}"/>
              </a:ext>
            </a:extLst>
          </p:cNvPr>
          <p:cNvPicPr>
            <a:picLocks noGrp="1" noChangeAspect="1"/>
          </p:cNvPicPr>
          <p:nvPr isPhoto="1"/>
        </p:nvPicPr>
        <p:blipFill>
          <a:blip r:embed="rId4">
            <a:lum/>
            <a:extLst>
              <a:ext uri="{28A0092B-C50C-407E-A947-70E740481C1C}">
                <a14:useLocalDpi xmlns:a14="http://schemas.microsoft.com/office/drawing/2010/main" val="0"/>
              </a:ext>
            </a:extLst>
          </a:blip>
          <a:stretch>
            <a:fillRect/>
          </a:stretch>
        </p:blipFill>
        <p:spPr>
          <a:xfrm>
            <a:off x="6019800" y="3247291"/>
            <a:ext cx="2946835" cy="2697103"/>
          </a:xfrm>
          <a:prstGeom prst="rect">
            <a:avLst/>
          </a:prstGeom>
        </p:spPr>
      </p:pic>
    </p:spTree>
    <p:extLst>
      <p:ext uri="{BB962C8B-B14F-4D97-AF65-F5344CB8AC3E}">
        <p14:creationId xmlns:p14="http://schemas.microsoft.com/office/powerpoint/2010/main" val="2623063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D522AB-6A8F-4973-8DA2-09775CD391C6}"/>
              </a:ext>
            </a:extLst>
          </p:cNvPr>
          <p:cNvSpPr>
            <a:spLocks noGrp="1"/>
          </p:cNvSpPr>
          <p:nvPr>
            <p:ph type="title"/>
          </p:nvPr>
        </p:nvSpPr>
        <p:spPr/>
        <p:txBody>
          <a:bodyPr/>
          <a:lstStyle/>
          <a:p>
            <a:r>
              <a:rPr kumimoji="1" lang="ja-JP" altLang="en-US" dirty="0"/>
              <a:t>温泉の泉質効能は？</a:t>
            </a:r>
          </a:p>
        </p:txBody>
      </p:sp>
      <p:pic>
        <p:nvPicPr>
          <p:cNvPr id="6" name="コンテンツ プレースホルダー 5">
            <a:extLst>
              <a:ext uri="{FF2B5EF4-FFF2-40B4-BE49-F238E27FC236}">
                <a16:creationId xmlns:a16="http://schemas.microsoft.com/office/drawing/2014/main" id="{93F221BE-5D8A-48B1-A960-BF52E2E8D9FC}"/>
              </a:ext>
            </a:extLst>
          </p:cNvPr>
          <p:cNvPicPr>
            <a:picLocks noGrp="1" noChangeAspect="1"/>
          </p:cNvPicPr>
          <p:nvPr>
            <p:ph sz="half" idx="1"/>
          </p:nvPr>
        </p:nvPicPr>
        <p:blipFill>
          <a:blip r:embed="rId2"/>
          <a:stretch>
            <a:fillRect/>
          </a:stretch>
        </p:blipFill>
        <p:spPr>
          <a:xfrm>
            <a:off x="1029810" y="1258093"/>
            <a:ext cx="4056778" cy="5409038"/>
          </a:xfrm>
        </p:spPr>
      </p:pic>
      <p:pic>
        <p:nvPicPr>
          <p:cNvPr id="16" name="コンテンツ プレースホルダー 15">
            <a:extLst>
              <a:ext uri="{FF2B5EF4-FFF2-40B4-BE49-F238E27FC236}">
                <a16:creationId xmlns:a16="http://schemas.microsoft.com/office/drawing/2014/main" id="{5E7E29BD-2C5A-46E9-9ECD-8D8705C128B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22780" y="630315"/>
            <a:ext cx="6185318" cy="5942121"/>
          </a:xfrm>
        </p:spPr>
      </p:pic>
    </p:spTree>
    <p:extLst>
      <p:ext uri="{BB962C8B-B14F-4D97-AF65-F5344CB8AC3E}">
        <p14:creationId xmlns:p14="http://schemas.microsoft.com/office/powerpoint/2010/main" val="561900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7BC4A1-8D47-4219-85B8-941594E4A1B9}"/>
              </a:ext>
            </a:extLst>
          </p:cNvPr>
          <p:cNvSpPr>
            <a:spLocks noGrp="1"/>
          </p:cNvSpPr>
          <p:nvPr>
            <p:ph type="title"/>
          </p:nvPr>
        </p:nvSpPr>
        <p:spPr/>
        <p:txBody>
          <a:bodyPr/>
          <a:lstStyle/>
          <a:p>
            <a:pPr algn="ctr"/>
            <a:r>
              <a:rPr kumimoji="1" lang="ja-JP" altLang="en-US" dirty="0"/>
              <a:t>料金とシステムについて</a:t>
            </a:r>
          </a:p>
        </p:txBody>
      </p:sp>
      <p:sp>
        <p:nvSpPr>
          <p:cNvPr id="3" name="コンテンツ プレースホルダー 2">
            <a:extLst>
              <a:ext uri="{FF2B5EF4-FFF2-40B4-BE49-F238E27FC236}">
                <a16:creationId xmlns:a16="http://schemas.microsoft.com/office/drawing/2014/main" id="{4E05B774-101A-44AC-BE68-80ED6A0AE00F}"/>
              </a:ext>
            </a:extLst>
          </p:cNvPr>
          <p:cNvSpPr>
            <a:spLocks noGrp="1"/>
          </p:cNvSpPr>
          <p:nvPr>
            <p:ph sz="half" idx="1"/>
          </p:nvPr>
        </p:nvSpPr>
        <p:spPr/>
        <p:txBody>
          <a:bodyPr/>
          <a:lstStyle/>
          <a:p>
            <a:r>
              <a:rPr lang="ja-JP" altLang="en-US" dirty="0"/>
              <a:t>お試し利用の場合</a:t>
            </a:r>
            <a:endParaRPr lang="en-US" altLang="ja-JP" dirty="0"/>
          </a:p>
          <a:p>
            <a:r>
              <a:rPr lang="en-US" altLang="ja-JP" b="1" dirty="0">
                <a:solidFill>
                  <a:srgbClr val="FF0000"/>
                </a:solidFill>
              </a:rPr>
              <a:t>1</a:t>
            </a:r>
            <a:r>
              <a:rPr lang="ja-JP" altLang="en-US" b="1" dirty="0">
                <a:solidFill>
                  <a:srgbClr val="FF0000"/>
                </a:solidFill>
              </a:rPr>
              <a:t>回税込み</a:t>
            </a:r>
            <a:r>
              <a:rPr lang="en-US" altLang="ja-JP" b="1" dirty="0">
                <a:solidFill>
                  <a:srgbClr val="FF0000"/>
                </a:solidFill>
              </a:rPr>
              <a:t>5500</a:t>
            </a:r>
            <a:r>
              <a:rPr lang="ja-JP" altLang="en-US" b="1" dirty="0">
                <a:solidFill>
                  <a:srgbClr val="FF0000"/>
                </a:solidFill>
              </a:rPr>
              <a:t>円で</a:t>
            </a:r>
            <a:r>
              <a:rPr lang="en-US" altLang="ja-JP" b="1" dirty="0">
                <a:solidFill>
                  <a:srgbClr val="FF0000"/>
                </a:solidFill>
              </a:rPr>
              <a:t>200L</a:t>
            </a:r>
            <a:r>
              <a:rPr lang="ja-JP" altLang="en-US" dirty="0"/>
              <a:t>をご自宅の湯舟までお運びします</a:t>
            </a:r>
            <a:endParaRPr lang="en-US" altLang="ja-JP" dirty="0"/>
          </a:p>
          <a:p>
            <a:r>
              <a:rPr lang="ja-JP" altLang="en-US" sz="2000" dirty="0"/>
              <a:t>（湯運びの専門家がタンクローリーご自宅まで向かいます。湯舟までは湯用ホースで温泉を入れますので係の者がご自宅の中まで入らせていただきます。</a:t>
            </a:r>
            <a:endParaRPr lang="en-US" altLang="ja-JP" sz="2000" dirty="0"/>
          </a:p>
          <a:p>
            <a:pPr marL="0" indent="0">
              <a:buNone/>
            </a:pPr>
            <a:r>
              <a:rPr lang="ja-JP" altLang="en-US" sz="2000" dirty="0"/>
              <a:t>不都合のある場合はご自身でホースを湯舟まで運んでください　</a:t>
            </a:r>
            <a:r>
              <a:rPr lang="en-US" altLang="ja-JP" sz="2000" dirty="0"/>
              <a:t>200L</a:t>
            </a:r>
            <a:r>
              <a:rPr lang="ja-JP" altLang="en-US" sz="2000" dirty="0"/>
              <a:t>ほどになりましたところで切水いたします　諸事情により</a:t>
            </a:r>
            <a:endParaRPr lang="en-US" altLang="ja-JP" sz="2000" dirty="0"/>
          </a:p>
          <a:p>
            <a:pPr marL="0" indent="0">
              <a:buNone/>
            </a:pPr>
            <a:r>
              <a:rPr lang="ja-JP" altLang="en-US" sz="2000" dirty="0"/>
              <a:t>湯量は計測しておりません　ごゆっくり温まれる水量をていくよう致します</a:t>
            </a:r>
            <a:endParaRPr lang="en-US" altLang="ja-JP" sz="2000" dirty="0"/>
          </a:p>
          <a:p>
            <a:endParaRPr lang="ja-JP" altLang="en-US" dirty="0"/>
          </a:p>
        </p:txBody>
      </p:sp>
      <p:sp>
        <p:nvSpPr>
          <p:cNvPr id="4" name="コンテンツ プレースホルダー 3">
            <a:extLst>
              <a:ext uri="{FF2B5EF4-FFF2-40B4-BE49-F238E27FC236}">
                <a16:creationId xmlns:a16="http://schemas.microsoft.com/office/drawing/2014/main" id="{A36F356E-BD26-4DAC-9D65-4A4D1EC0CF08}"/>
              </a:ext>
            </a:extLst>
          </p:cNvPr>
          <p:cNvSpPr>
            <a:spLocks noGrp="1"/>
          </p:cNvSpPr>
          <p:nvPr>
            <p:ph sz="half" idx="2"/>
          </p:nvPr>
        </p:nvSpPr>
        <p:spPr/>
        <p:txBody>
          <a:bodyPr/>
          <a:lstStyle/>
          <a:p>
            <a:r>
              <a:rPr lang="ja-JP" altLang="en-US" dirty="0"/>
              <a:t>定期購入について</a:t>
            </a:r>
            <a:endParaRPr lang="en-US" altLang="ja-JP" dirty="0"/>
          </a:p>
          <a:p>
            <a:r>
              <a:rPr lang="ja-JP" altLang="en-US" dirty="0"/>
              <a:t>本サービスは定期購入がお得です　毎週配達サービスにお申し込みいただきますと</a:t>
            </a:r>
            <a:endParaRPr lang="en-US" altLang="ja-JP" dirty="0"/>
          </a:p>
          <a:p>
            <a:r>
              <a:rPr lang="ja-JP" altLang="en-US" dirty="0"/>
              <a:t>毎月</a:t>
            </a:r>
            <a:r>
              <a:rPr lang="en-US" altLang="ja-JP" dirty="0"/>
              <a:t>4</a:t>
            </a:r>
            <a:r>
              <a:rPr lang="ja-JP" altLang="en-US" dirty="0"/>
              <a:t>回の配達で</a:t>
            </a:r>
            <a:r>
              <a:rPr lang="en-US" altLang="ja-JP" dirty="0">
                <a:solidFill>
                  <a:srgbClr val="FF0000"/>
                </a:solidFill>
                <a:ea typeface="HGPｺﾞｼｯｸM" panose="020B0600000000000000" pitchFamily="50" charset="-128"/>
              </a:rPr>
              <a:t>20000</a:t>
            </a:r>
            <a:r>
              <a:rPr lang="ja-JP" altLang="en-US" dirty="0">
                <a:solidFill>
                  <a:srgbClr val="FF0000"/>
                </a:solidFill>
                <a:ea typeface="HGPｺﾞｼｯｸM" panose="020B0600000000000000" pitchFamily="50" charset="-128"/>
              </a:rPr>
              <a:t>円</a:t>
            </a:r>
            <a:r>
              <a:rPr lang="ja-JP" altLang="en-US" dirty="0"/>
              <a:t>となります</a:t>
            </a:r>
            <a:endParaRPr lang="en-US" altLang="ja-JP" dirty="0"/>
          </a:p>
          <a:p>
            <a:r>
              <a:rPr lang="ja-JP" altLang="en-US" dirty="0"/>
              <a:t>定期購入の方は月末にご指定口座から自動引き落としが指定できます（</a:t>
            </a:r>
            <a:r>
              <a:rPr lang="ja-JP" altLang="en-US" sz="2090" dirty="0"/>
              <a:t>その他クレジットや電子決済などもご利用いただけます）</a:t>
            </a:r>
            <a:endParaRPr lang="ja-JP" altLang="en-US" dirty="0"/>
          </a:p>
        </p:txBody>
      </p:sp>
    </p:spTree>
    <p:extLst>
      <p:ext uri="{BB962C8B-B14F-4D97-AF65-F5344CB8AC3E}">
        <p14:creationId xmlns:p14="http://schemas.microsoft.com/office/powerpoint/2010/main" val="1258955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72EA4F-C082-414F-B206-B66186D8AD92}"/>
              </a:ext>
            </a:extLst>
          </p:cNvPr>
          <p:cNvSpPr>
            <a:spLocks noGrp="1"/>
          </p:cNvSpPr>
          <p:nvPr>
            <p:ph type="title"/>
          </p:nvPr>
        </p:nvSpPr>
        <p:spPr/>
        <p:txBody>
          <a:bodyPr/>
          <a:lstStyle/>
          <a:p>
            <a:pPr algn="ctr"/>
            <a:r>
              <a:rPr kumimoji="1" lang="ja-JP" altLang="en-US" dirty="0"/>
              <a:t>販売代理店募集</a:t>
            </a:r>
          </a:p>
        </p:txBody>
      </p:sp>
      <p:sp>
        <p:nvSpPr>
          <p:cNvPr id="3" name="コンテンツ プレースホルダー 2">
            <a:extLst>
              <a:ext uri="{FF2B5EF4-FFF2-40B4-BE49-F238E27FC236}">
                <a16:creationId xmlns:a16="http://schemas.microsoft.com/office/drawing/2014/main" id="{21AE0452-BC2A-41C1-BB8E-EBFE1CBD38F5}"/>
              </a:ext>
            </a:extLst>
          </p:cNvPr>
          <p:cNvSpPr>
            <a:spLocks noGrp="1"/>
          </p:cNvSpPr>
          <p:nvPr>
            <p:ph sz="half" idx="1"/>
          </p:nvPr>
        </p:nvSpPr>
        <p:spPr/>
        <p:txBody>
          <a:bodyPr/>
          <a:lstStyle/>
          <a:p>
            <a:r>
              <a:rPr kumimoji="1" lang="ja-JP" altLang="en-US" dirty="0"/>
              <a:t>事業法人ニッタ（仮称）では現在</a:t>
            </a:r>
            <a:r>
              <a:rPr lang="ja-JP" altLang="en-US" dirty="0">
                <a:solidFill>
                  <a:srgbClr val="FF0000"/>
                </a:solidFill>
              </a:rPr>
              <a:t>湯</a:t>
            </a:r>
            <a:r>
              <a:rPr kumimoji="1" lang="ja-JP" altLang="en-US" dirty="0">
                <a:solidFill>
                  <a:srgbClr val="FF0000"/>
                </a:solidFill>
              </a:rPr>
              <a:t>デリバー</a:t>
            </a:r>
            <a:r>
              <a:rPr kumimoji="1" lang="ja-JP" altLang="en-US" dirty="0"/>
              <a:t>事業の販売代理店を募集しています。</a:t>
            </a:r>
            <a:endParaRPr kumimoji="1" lang="en-US" altLang="ja-JP" dirty="0"/>
          </a:p>
          <a:p>
            <a:r>
              <a:rPr kumimoji="1" lang="ja-JP" altLang="en-US" dirty="0"/>
              <a:t>各ご家庭への温泉デリバリー契約を締結していただき販売状況をご報告いただく販売代理業です</a:t>
            </a:r>
            <a:endParaRPr kumimoji="1" lang="en-US" altLang="ja-JP" dirty="0"/>
          </a:p>
          <a:p>
            <a:r>
              <a:rPr kumimoji="1" lang="ja-JP" altLang="en-US" dirty="0"/>
              <a:t>契約締結後もお客様との契約が続く限り販売手数料をお支払いいたします</a:t>
            </a:r>
            <a:endParaRPr kumimoji="1" lang="en-US" altLang="ja-JP" dirty="0"/>
          </a:p>
          <a:p>
            <a:endParaRPr kumimoji="1" lang="ja-JP" altLang="en-US" dirty="0"/>
          </a:p>
        </p:txBody>
      </p:sp>
      <p:sp>
        <p:nvSpPr>
          <p:cNvPr id="4" name="コンテンツ プレースホルダー 3">
            <a:extLst>
              <a:ext uri="{FF2B5EF4-FFF2-40B4-BE49-F238E27FC236}">
                <a16:creationId xmlns:a16="http://schemas.microsoft.com/office/drawing/2014/main" id="{B420565B-1019-4AAA-94ED-EC5C6D074353}"/>
              </a:ext>
            </a:extLst>
          </p:cNvPr>
          <p:cNvSpPr>
            <a:spLocks noGrp="1"/>
          </p:cNvSpPr>
          <p:nvPr>
            <p:ph sz="half" idx="2"/>
          </p:nvPr>
        </p:nvSpPr>
        <p:spPr>
          <a:xfrm>
            <a:off x="6172200" y="1825625"/>
            <a:ext cx="5181600" cy="4351338"/>
          </a:xfrm>
        </p:spPr>
        <p:txBody>
          <a:bodyPr/>
          <a:lstStyle/>
          <a:p>
            <a:r>
              <a:rPr kumimoji="1" lang="ja-JP" altLang="en-US" dirty="0"/>
              <a:t>ご家庭との契約締結で長期の収入が確定いたします　当社の事業はすでに</a:t>
            </a:r>
            <a:r>
              <a:rPr kumimoji="1" lang="en-US" altLang="ja-JP" dirty="0"/>
              <a:t>30</a:t>
            </a:r>
            <a:r>
              <a:rPr kumimoji="1" lang="ja-JP" altLang="en-US" dirty="0"/>
              <a:t>年間の実績とお客様との信頼を築いてまいりました</a:t>
            </a:r>
            <a:endParaRPr kumimoji="1" lang="en-US" altLang="ja-JP" dirty="0"/>
          </a:p>
          <a:p>
            <a:r>
              <a:rPr lang="ja-JP" altLang="en-US" dirty="0"/>
              <a:t>この度事業の拡大とサービスの拡充を目指して</a:t>
            </a:r>
            <a:r>
              <a:rPr lang="ja-JP" altLang="en-US" dirty="0">
                <a:solidFill>
                  <a:srgbClr val="FF0000"/>
                </a:solidFill>
              </a:rPr>
              <a:t>湯デリバー</a:t>
            </a:r>
            <a:r>
              <a:rPr lang="ja-JP" altLang="en-US" dirty="0"/>
              <a:t>として再出発いたします。</a:t>
            </a:r>
            <a:endParaRPr lang="en-US" altLang="ja-JP" dirty="0"/>
          </a:p>
          <a:p>
            <a:r>
              <a:rPr lang="ja-JP" altLang="en-US" dirty="0"/>
              <a:t>ご支援ください</a:t>
            </a:r>
            <a:endParaRPr lang="en-US" altLang="ja-JP" dirty="0"/>
          </a:p>
          <a:p>
            <a:endParaRPr kumimoji="1" lang="en-US" altLang="ja-JP" dirty="0">
              <a:solidFill>
                <a:srgbClr val="FF0000"/>
              </a:solidFill>
            </a:endParaRPr>
          </a:p>
          <a:p>
            <a:endParaRPr kumimoji="1" lang="ja-JP" altLang="en-US" dirty="0"/>
          </a:p>
        </p:txBody>
      </p:sp>
    </p:spTree>
    <p:extLst>
      <p:ext uri="{BB962C8B-B14F-4D97-AF65-F5344CB8AC3E}">
        <p14:creationId xmlns:p14="http://schemas.microsoft.com/office/powerpoint/2010/main" val="4213357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473C5A-9974-4D81-A993-5A0DA39D9EE7}"/>
              </a:ext>
            </a:extLst>
          </p:cNvPr>
          <p:cNvSpPr>
            <a:spLocks noGrp="1"/>
          </p:cNvSpPr>
          <p:nvPr>
            <p:ph type="title"/>
          </p:nvPr>
        </p:nvSpPr>
        <p:spPr>
          <a:xfrm>
            <a:off x="838200" y="186431"/>
            <a:ext cx="10515600" cy="1504257"/>
          </a:xfrm>
        </p:spPr>
        <p:txBody>
          <a:bodyPr/>
          <a:lstStyle/>
          <a:p>
            <a:pPr algn="ctr"/>
            <a:r>
              <a:rPr kumimoji="1" lang="ja-JP" altLang="en-US" dirty="0"/>
              <a:t>ご契約概要</a:t>
            </a:r>
          </a:p>
        </p:txBody>
      </p:sp>
      <p:sp>
        <p:nvSpPr>
          <p:cNvPr id="3" name="コンテンツ プレースホルダー 2">
            <a:extLst>
              <a:ext uri="{FF2B5EF4-FFF2-40B4-BE49-F238E27FC236}">
                <a16:creationId xmlns:a16="http://schemas.microsoft.com/office/drawing/2014/main" id="{B19DF82C-8933-4F39-8645-9B3A09251539}"/>
              </a:ext>
            </a:extLst>
          </p:cNvPr>
          <p:cNvSpPr>
            <a:spLocks noGrp="1"/>
          </p:cNvSpPr>
          <p:nvPr>
            <p:ph sz="half" idx="1"/>
          </p:nvPr>
        </p:nvSpPr>
        <p:spPr>
          <a:xfrm>
            <a:off x="838200" y="1296140"/>
            <a:ext cx="5181600" cy="5246703"/>
          </a:xfrm>
        </p:spPr>
        <p:txBody>
          <a:bodyPr>
            <a:normAutofit lnSpcReduction="10000"/>
          </a:bodyPr>
          <a:lstStyle/>
          <a:p>
            <a:pPr marL="0" indent="0">
              <a:buNone/>
            </a:pPr>
            <a:r>
              <a:rPr lang="ja-JP" altLang="en-US" sz="1800" dirty="0"/>
              <a:t>代理店様は新契約を締結していただきます</a:t>
            </a:r>
            <a:endParaRPr lang="en-US" altLang="ja-JP" sz="1800" dirty="0"/>
          </a:p>
          <a:p>
            <a:pPr marL="0" indent="0">
              <a:buNone/>
            </a:pPr>
            <a:r>
              <a:rPr kumimoji="1" lang="ja-JP" altLang="en-US" sz="1800" dirty="0"/>
              <a:t>●各ご家庭のお風呂に追い炊き期のプ位がついていることをご確認ください</a:t>
            </a:r>
            <a:endParaRPr kumimoji="1" lang="en-US" altLang="ja-JP" sz="1800" dirty="0"/>
          </a:p>
          <a:p>
            <a:pPr marL="0" indent="0">
              <a:buNone/>
            </a:pPr>
            <a:r>
              <a:rPr lang="ja-JP" altLang="en-US" sz="1800" dirty="0"/>
              <a:t>●配送日及び時間は湯デリバーが指定させていただきますご指定時間にお留守になる場合は事前にお知らせください</a:t>
            </a:r>
            <a:endParaRPr lang="en-US" altLang="ja-JP" sz="1800" dirty="0"/>
          </a:p>
          <a:p>
            <a:pPr marL="0" indent="0">
              <a:buNone/>
            </a:pPr>
            <a:r>
              <a:rPr kumimoji="1" lang="ja-JP" altLang="en-US" sz="1800" dirty="0"/>
              <a:t>●利用料金のお支払いお客様からの利用料金のお支払いは都度払いのお客様からは現金または電子マネーでいただきます　月間契約を頂きましたお客様には月末</a:t>
            </a:r>
            <a:r>
              <a:rPr kumimoji="1" lang="en-US" altLang="ja-JP" sz="1800" dirty="0"/>
              <a:t>25</a:t>
            </a:r>
            <a:r>
              <a:rPr kumimoji="1" lang="ja-JP" altLang="en-US" sz="1800" dirty="0"/>
              <a:t>日に自動口座引き落としでいただきます</a:t>
            </a:r>
            <a:endParaRPr kumimoji="1" lang="en-US" altLang="ja-JP" sz="1800" dirty="0"/>
          </a:p>
          <a:p>
            <a:pPr marL="0" indent="0">
              <a:buNone/>
            </a:pPr>
            <a:r>
              <a:rPr lang="ja-JP" altLang="en-US" sz="1800" dirty="0"/>
              <a:t>●代理店様へのお支払いは月末締翌月末にお支払いいたします</a:t>
            </a:r>
            <a:endParaRPr lang="en-US" altLang="ja-JP" sz="1800" dirty="0"/>
          </a:p>
          <a:p>
            <a:pPr marL="0" indent="0">
              <a:buNone/>
            </a:pPr>
            <a:endParaRPr lang="en-US" altLang="ja-JP" sz="1800" dirty="0"/>
          </a:p>
          <a:p>
            <a:pPr marL="0" indent="0">
              <a:buNone/>
            </a:pPr>
            <a:r>
              <a:rPr lang="ja-JP" altLang="en-US" sz="1800" dirty="0"/>
              <a:t>お問い合わせ先</a:t>
            </a:r>
            <a:endParaRPr lang="en-US" altLang="ja-JP" sz="1800" dirty="0"/>
          </a:p>
          <a:p>
            <a:pPr marL="0" indent="0">
              <a:buNone/>
            </a:pPr>
            <a:r>
              <a:rPr lang="ja-JP" altLang="en-US" sz="1800" dirty="0"/>
              <a:t>湯デリバー事業事務局　</a:t>
            </a:r>
            <a:r>
              <a:rPr lang="en-US" altLang="ja-JP" sz="1800" dirty="0"/>
              <a:t>09093005023</a:t>
            </a:r>
            <a:r>
              <a:rPr lang="ja-JP" altLang="en-US" sz="1800" dirty="0"/>
              <a:t>　室岡</a:t>
            </a:r>
            <a:endParaRPr lang="en-US" altLang="ja-JP" sz="1800" dirty="0"/>
          </a:p>
          <a:p>
            <a:pPr marL="0" indent="0">
              <a:buNone/>
            </a:pPr>
            <a:r>
              <a:rPr lang="ja-JP" altLang="en-US" sz="1800" dirty="0"/>
              <a:t>　</a:t>
            </a:r>
            <a:r>
              <a:rPr lang="ja-JP" altLang="en-US" sz="1800" dirty="0">
                <a:hlinkClick r:id="rId2"/>
              </a:rPr>
              <a:t>メール </a:t>
            </a:r>
            <a:r>
              <a:rPr lang="en-US" altLang="ja-JP" sz="1800" dirty="0">
                <a:hlinkClick r:id="rId3"/>
              </a:rPr>
              <a:t>SUISUI.WATER@GMAIL.COM</a:t>
            </a:r>
            <a:endParaRPr lang="en-US" altLang="ja-JP" sz="1800" dirty="0"/>
          </a:p>
          <a:p>
            <a:pPr marL="0" indent="0">
              <a:buNone/>
            </a:pPr>
            <a:endParaRPr lang="en-US" altLang="ja-JP" sz="1800" dirty="0"/>
          </a:p>
          <a:p>
            <a:pPr marL="0" indent="0">
              <a:buNone/>
            </a:pPr>
            <a:endParaRPr lang="en-US" altLang="ja-JP" sz="1800" dirty="0"/>
          </a:p>
          <a:p>
            <a:pPr marL="0" indent="0">
              <a:buNone/>
            </a:pPr>
            <a:endParaRPr lang="en-US" altLang="ja-JP" sz="1800" dirty="0"/>
          </a:p>
          <a:p>
            <a:pPr marL="0" indent="0">
              <a:buNone/>
            </a:pPr>
            <a:endParaRPr lang="en-US" altLang="ja-JP" sz="1800" dirty="0"/>
          </a:p>
          <a:p>
            <a:pPr marL="0" indent="0">
              <a:buNone/>
            </a:pPr>
            <a:endParaRPr kumimoji="1" lang="ja-JP" altLang="en-US" sz="1800" dirty="0"/>
          </a:p>
        </p:txBody>
      </p:sp>
      <p:sp>
        <p:nvSpPr>
          <p:cNvPr id="4" name="コンテンツ プレースホルダー 3">
            <a:extLst>
              <a:ext uri="{FF2B5EF4-FFF2-40B4-BE49-F238E27FC236}">
                <a16:creationId xmlns:a16="http://schemas.microsoft.com/office/drawing/2014/main" id="{B9A91E51-6745-4121-825E-E1FCE15C38D0}"/>
              </a:ext>
            </a:extLst>
          </p:cNvPr>
          <p:cNvSpPr>
            <a:spLocks noGrp="1"/>
          </p:cNvSpPr>
          <p:nvPr>
            <p:ph sz="half" idx="2"/>
          </p:nvPr>
        </p:nvSpPr>
        <p:spPr>
          <a:xfrm>
            <a:off x="6172200" y="1296140"/>
            <a:ext cx="5181600" cy="4880823"/>
          </a:xfrm>
        </p:spPr>
        <p:txBody>
          <a:bodyPr>
            <a:normAutofit lnSpcReduction="10000"/>
          </a:bodyPr>
          <a:lstStyle/>
          <a:p>
            <a:r>
              <a:rPr kumimoji="1" lang="ja-JP" altLang="en-US" sz="2000" dirty="0"/>
              <a:t>基本契約</a:t>
            </a:r>
            <a:endParaRPr kumimoji="1" lang="en-US" altLang="ja-JP" sz="2000" dirty="0"/>
          </a:p>
          <a:p>
            <a:r>
              <a:rPr lang="ja-JP" altLang="en-US" sz="2000" dirty="0"/>
              <a:t>都度払い</a:t>
            </a:r>
            <a:r>
              <a:rPr lang="en-US" altLang="ja-JP" sz="2000" dirty="0"/>
              <a:t>5500</a:t>
            </a:r>
            <a:r>
              <a:rPr lang="ja-JP" altLang="en-US" sz="2000" dirty="0"/>
              <a:t>円</a:t>
            </a:r>
            <a:endParaRPr lang="en-US" altLang="ja-JP" sz="2000" dirty="0"/>
          </a:p>
          <a:p>
            <a:r>
              <a:rPr kumimoji="1" lang="ja-JP" altLang="en-US" sz="2000" dirty="0"/>
              <a:t>月払い　</a:t>
            </a:r>
            <a:r>
              <a:rPr kumimoji="1" lang="en-US" altLang="ja-JP" sz="2000" dirty="0"/>
              <a:t>20000</a:t>
            </a:r>
            <a:r>
              <a:rPr kumimoji="1" lang="ja-JP" altLang="en-US" sz="2000" dirty="0"/>
              <a:t>円（週</a:t>
            </a:r>
            <a:r>
              <a:rPr kumimoji="1" lang="en-US" altLang="ja-JP" sz="2000" dirty="0"/>
              <a:t>1</a:t>
            </a:r>
            <a:r>
              <a:rPr kumimoji="1" lang="ja-JP" altLang="en-US" sz="2000" dirty="0"/>
              <a:t>回）</a:t>
            </a:r>
            <a:endParaRPr kumimoji="1" lang="en-US" altLang="ja-JP" sz="2000" dirty="0"/>
          </a:p>
          <a:p>
            <a:r>
              <a:rPr kumimoji="1" lang="ja-JP" altLang="en-US" sz="2000" dirty="0"/>
              <a:t>週</a:t>
            </a:r>
            <a:r>
              <a:rPr kumimoji="1" lang="en-US" altLang="ja-JP" sz="2000" dirty="0"/>
              <a:t>1</a:t>
            </a:r>
            <a:r>
              <a:rPr kumimoji="1" lang="ja-JP" altLang="en-US" sz="2000" dirty="0"/>
              <a:t>回を超えて配送をご依頼いただけるお客様はご連絡ください特別料金にて都度配送いたします</a:t>
            </a:r>
            <a:endParaRPr kumimoji="1" lang="en-US" altLang="ja-JP" sz="2000" dirty="0"/>
          </a:p>
          <a:p>
            <a:r>
              <a:rPr kumimoji="1" lang="ja-JP" altLang="en-US" sz="2000" dirty="0"/>
              <a:t>販売店様には新規契月払い約</a:t>
            </a:r>
            <a:r>
              <a:rPr kumimoji="1" lang="en-US" altLang="ja-JP" sz="2000" dirty="0"/>
              <a:t>1</a:t>
            </a:r>
            <a:r>
              <a:rPr kumimoji="1" lang="ja-JP" altLang="en-US" sz="2000" dirty="0"/>
              <a:t>件につき</a:t>
            </a:r>
            <a:r>
              <a:rPr kumimoji="1" lang="en-US" altLang="ja-JP" sz="2000" dirty="0"/>
              <a:t>800</a:t>
            </a:r>
            <a:r>
              <a:rPr kumimoji="1" lang="ja-JP" altLang="en-US" sz="2000" dirty="0"/>
              <a:t>円お支払いします　</a:t>
            </a:r>
            <a:r>
              <a:rPr lang="ja-JP" altLang="en-US" sz="2000" dirty="0"/>
              <a:t>都度払いのお客様につきましては</a:t>
            </a:r>
            <a:r>
              <a:rPr lang="en-US" altLang="ja-JP" sz="2000" dirty="0"/>
              <a:t>500</a:t>
            </a:r>
            <a:r>
              <a:rPr lang="ja-JP" altLang="en-US" sz="2000" dirty="0"/>
              <a:t>円を代理店様ご指定口座に入金いたします</a:t>
            </a:r>
            <a:endParaRPr lang="en-US" altLang="ja-JP" sz="2000" dirty="0"/>
          </a:p>
          <a:p>
            <a:r>
              <a:rPr kumimoji="1" lang="ja-JP" altLang="en-US" sz="2000" dirty="0"/>
              <a:t>注意***サービスの配送はできる限りお客様のご都合で行いますが現在トレーラー</a:t>
            </a:r>
            <a:r>
              <a:rPr lang="en-US" altLang="ja-JP" sz="2000" dirty="0"/>
              <a:t>1</a:t>
            </a:r>
            <a:r>
              <a:rPr kumimoji="1" lang="ja-JP" altLang="en-US" sz="2000" dirty="0"/>
              <a:t>台での配送ですので</a:t>
            </a:r>
            <a:r>
              <a:rPr kumimoji="1" lang="en-US" altLang="ja-JP" sz="2000" dirty="0"/>
              <a:t>1</a:t>
            </a:r>
            <a:r>
              <a:rPr kumimoji="1" lang="ja-JP" altLang="en-US" sz="2000" dirty="0"/>
              <a:t>日</a:t>
            </a:r>
            <a:r>
              <a:rPr kumimoji="1" lang="en-US" altLang="ja-JP" sz="2000" dirty="0"/>
              <a:t>10</a:t>
            </a:r>
            <a:r>
              <a:rPr kumimoji="1" lang="ja-JP" altLang="en-US" sz="2000" dirty="0"/>
              <a:t>件を限度とし受注をお受けいたしますトレーラーは</a:t>
            </a:r>
            <a:r>
              <a:rPr kumimoji="1" lang="en-US" altLang="ja-JP" sz="2000" dirty="0"/>
              <a:t>2</a:t>
            </a:r>
            <a:r>
              <a:rPr kumimoji="1" lang="ja-JP" altLang="en-US" sz="2000" dirty="0"/>
              <a:t>台準備がありますので都度増設いたします</a:t>
            </a:r>
            <a:endParaRPr kumimoji="1" lang="en-US" altLang="ja-JP" sz="2000" dirty="0"/>
          </a:p>
          <a:p>
            <a:pPr marL="0" indent="0">
              <a:buNone/>
            </a:pPr>
            <a:endParaRPr lang="en-US" altLang="ja-JP" dirty="0"/>
          </a:p>
        </p:txBody>
      </p:sp>
      <p:pic>
        <p:nvPicPr>
          <p:cNvPr id="6" name="図 5">
            <a:extLst>
              <a:ext uri="{FF2B5EF4-FFF2-40B4-BE49-F238E27FC236}">
                <a16:creationId xmlns:a16="http://schemas.microsoft.com/office/drawing/2014/main" id="{6A84A184-830E-4AC6-8F37-C901D8B636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0107" y="5825676"/>
            <a:ext cx="845893" cy="845893"/>
          </a:xfrm>
          <a:prstGeom prst="rect">
            <a:avLst/>
          </a:prstGeom>
        </p:spPr>
      </p:pic>
    </p:spTree>
    <p:extLst>
      <p:ext uri="{BB962C8B-B14F-4D97-AF65-F5344CB8AC3E}">
        <p14:creationId xmlns:p14="http://schemas.microsoft.com/office/powerpoint/2010/main" val="241465618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582</Words>
  <Application>Microsoft Office PowerPoint</Application>
  <PresentationFormat>ワイド画面</PresentationFormat>
  <Paragraphs>48</Paragraphs>
  <Slides>6</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HGP明朝B</vt:lpstr>
      <vt:lpstr>游ゴシック</vt:lpstr>
      <vt:lpstr>游ゴシック Light</vt:lpstr>
      <vt:lpstr>Arial</vt:lpstr>
      <vt:lpstr>Office テーマ</vt:lpstr>
      <vt:lpstr>湯デリバーってなあに？</vt:lpstr>
      <vt:lpstr>お運びできる温泉は</vt:lpstr>
      <vt:lpstr>温泉の泉質効能は？</vt:lpstr>
      <vt:lpstr>料金とシステムについて</vt:lpstr>
      <vt:lpstr>販売代理店募集</vt:lpstr>
      <vt:lpstr>ご契約概要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湯デリバーってなあに？</dc:title>
  <dc:creator>戸田 忠夫</dc:creator>
  <cp:lastModifiedBy>戸田 忠夫</cp:lastModifiedBy>
  <cp:revision>4</cp:revision>
  <cp:lastPrinted>2022-03-09T01:45:54Z</cp:lastPrinted>
  <dcterms:created xsi:type="dcterms:W3CDTF">2022-02-28T08:17:40Z</dcterms:created>
  <dcterms:modified xsi:type="dcterms:W3CDTF">2022-03-09T01:51:27Z</dcterms:modified>
</cp:coreProperties>
</file>