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dp" ContentType="image/vnd.ms-photo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thumbnail" Target="docProps/thumbnail.jpeg" Id="rId2" /><Relationship Type="http://schemas.openxmlformats.org/package/2006/relationships/metadata/core-properties" Target="docProps/core.xml" Id="rId3" /><Relationship Type="http://schemas.openxmlformats.org/officeDocument/2006/relationships/extended-properties" Target="docProps/app.xml" Id="rId4" /><Relationship Type="http://schemas.openxmlformats.org/officeDocument/2006/relationships/custom-properties" Target="docProps/custom.xml" Id="rId5" /><Relationship Type="http://schemas.openxmlformats.org/officeDocument/2006/relationships/officeDocument" Target="ppt/presentation.xml" Id="rId1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2"/>
  </p:sldMasterIdLst>
  <p:notesMasterIdLst>
    <p:notesMasterId r:id="rId3"/>
  </p:notesMasterIdLst>
  <p:handoutMasterIdLst>
    <p:handoutMasterId r:id="rId4"/>
  </p:handoutMasterIdLst>
  <p:sldIdLst>
    <p:sldId id="256" r:id="rId5"/>
    <p:sldId id="258" r:id="rId6"/>
    <p:sldId id="309" r:id="rId7"/>
    <p:sldId id="316" r:id="rId8"/>
    <p:sldId id="314" r:id="rId9"/>
    <p:sldId id="315" r:id="rId10"/>
    <p:sldId id="317" r:id="rId11"/>
    <p:sldId id="318" r:id="rId12"/>
    <p:sldId id="313" r:id="rId13"/>
  </p:sldIdLst>
  <p:sldSz cx="9144000" cy="5143500" type="screen16x9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64"/>
    <p:restoredTop sz="94660"/>
  </p:normalViewPr>
  <p:slideViewPr>
    <p:cSldViewPr>
      <p:cViewPr varScale="1">
        <p:scale>
          <a:sx n="97" d="100"/>
          <a:sy n="97" d="100"/>
        </p:scale>
        <p:origin x="-74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theme/theme1.xml" Id="rId1" /><Relationship Type="http://schemas.openxmlformats.org/officeDocument/2006/relationships/slideMaster" Target="slideMasters/slideMaster1.xml" Id="rId2" /><Relationship Type="http://schemas.openxmlformats.org/officeDocument/2006/relationships/notesMaster" Target="notesMasters/notesMaster1.xml" Id="rId3" /><Relationship Type="http://schemas.openxmlformats.org/officeDocument/2006/relationships/handoutMaster" Target="handoutMasters/handoutMaster1.xml" Id="rId4" /><Relationship Type="http://schemas.openxmlformats.org/officeDocument/2006/relationships/slide" Target="slides/slide1.xml" Id="rId5" /><Relationship Type="http://schemas.openxmlformats.org/officeDocument/2006/relationships/slide" Target="slides/slide2.xml" Id="rId6" /><Relationship Type="http://schemas.openxmlformats.org/officeDocument/2006/relationships/slide" Target="slides/slide3.xml" Id="rId7" /><Relationship Type="http://schemas.openxmlformats.org/officeDocument/2006/relationships/slide" Target="slides/slide4.xml" Id="rId8" /><Relationship Type="http://schemas.openxmlformats.org/officeDocument/2006/relationships/slide" Target="slides/slide5.xml" Id="rId9" /><Relationship Type="http://schemas.openxmlformats.org/officeDocument/2006/relationships/slide" Target="slides/slide6.xml" Id="rId10" /><Relationship Type="http://schemas.openxmlformats.org/officeDocument/2006/relationships/slide" Target="slides/slide7.xml" Id="rId11" /><Relationship Type="http://schemas.openxmlformats.org/officeDocument/2006/relationships/slide" Target="slides/slide8.xml" Id="rId12" /><Relationship Type="http://schemas.openxmlformats.org/officeDocument/2006/relationships/slide" Target="slides/slide9.xml" Id="rId13" /><Relationship Type="http://schemas.openxmlformats.org/officeDocument/2006/relationships/presProps" Target="presProps.xml" Id="rId14" /><Relationship Type="http://schemas.openxmlformats.org/officeDocument/2006/relationships/viewProps" Target="viewProps.xml" Id="rId15" /><Relationship Type="http://schemas.openxmlformats.org/officeDocument/2006/relationships/tableStyles" Target="tableStyles.xml" Id="rId16" /></Relationships>
</file>

<file path=ppt/handoutMasters/_rels/handoutMaster1.xml.rels>&#65279;<?xml version="1.0" encoding="utf-8"?><Relationships xmlns="http://schemas.openxmlformats.org/package/2006/relationships"><Relationship Type="http://schemas.openxmlformats.org/officeDocument/2006/relationships/theme" Target="../theme/theme4.xml" Id="rId1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9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0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6495F-6063-4993-A734-166D669CB266}" type="datetimeFigureOut">
              <a:rPr kumimoji="1" lang="ja-JP" altLang="en-US" smtClean="0"/>
              <a:t>2022/5/19</a:t>
            </a:fld>
            <a:endParaRPr kumimoji="1" lang="ja-JP" altLang="en-US"/>
          </a:p>
        </p:txBody>
      </p:sp>
      <p:sp>
        <p:nvSpPr>
          <p:cNvPr id="1121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2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EFFF0-29BD-4FE4-AA32-41D1110306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../theme/theme3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1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1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1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../slides/slide1.xml" Id="rId1" /><Relationship Type="http://schemas.openxmlformats.org/officeDocument/2006/relationships/notesMaster" Target="../notesMasters/notesMaster1.xml" Id="rI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../slides/slide2.xml" Id="rId1" /><Relationship Type="http://schemas.openxmlformats.org/officeDocument/2006/relationships/notesMaster" Target="../notesMasters/notesMaster1.xml" Id="rId2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1" name="四角形 9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2" name="四角形 1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3" name="四角形 11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5" name="四角形 43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6" name="四角形 44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47" name="四角形 45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image" Target="../media/image1.png" Id="rId1" /><Relationship Type="http://schemas.microsoft.com/office/2007/relationships/hdphoto" Target="../media/hdphoto1.wdp" Id="rId2" /><Relationship Type="http://schemas.openxmlformats.org/officeDocument/2006/relationships/slideMaster" Target="../slideMasters/slideMaster1.xml" Id="rId3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image" Target="../media/image4.png" Id="rId1" /><Relationship Type="http://schemas.microsoft.com/office/2007/relationships/hdphoto" Target="../media/hdphoto4.wdp" Id="rId2" /><Relationship Type="http://schemas.openxmlformats.org/officeDocument/2006/relationships/slideMaster" Target="../slideMasters/slideMaster1.xml" Id="rId3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image" Target="../media/image5.png" Id="rId1" /><Relationship Type="http://schemas.microsoft.com/office/2007/relationships/hdphoto" Target="../media/hdphoto5.wdp" Id="rId2" /><Relationship Type="http://schemas.openxmlformats.org/officeDocument/2006/relationships/slideMaster" Target="../slideMasters/slideMaster1.xml" Id="rId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image" Target="../media/image2.png" Id="rId1" /><Relationship Type="http://schemas.microsoft.com/office/2007/relationships/hdphoto" Target="../media/hdphoto2.wdp" Id="rId2" /><Relationship Type="http://schemas.openxmlformats.org/officeDocument/2006/relationships/slideMaster" Target="../slideMasters/slideMaster1.xml" Id="rId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image" Target="../media/image2.png" Id="rId1" /><Relationship Type="http://schemas.microsoft.com/office/2007/relationships/hdphoto" Target="../media/hdphoto2.wdp" Id="rId2" /><Relationship Type="http://schemas.openxmlformats.org/officeDocument/2006/relationships/slideMaster" Target="../slideMasters/slideMaster1.xml" Id="rId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image" Target="../media/image3.png" Id="rId1" /><Relationship Type="http://schemas.microsoft.com/office/2007/relationships/hdphoto" Target="../media/hdphoto3.wdp" Id="rId2" /><Relationship Type="http://schemas.openxmlformats.org/officeDocument/2006/relationships/slideMaster" Target="../slideMasters/slideMaster1.xml" Id="rId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image" Target="../media/image4.png" Id="rId1" /><Relationship Type="http://schemas.microsoft.com/office/2007/relationships/hdphoto" Target="../media/hdphoto4.wdp" Id="rId2" /><Relationship Type="http://schemas.openxmlformats.org/officeDocument/2006/relationships/slideMaster" Target="../slideMasters/slideMaster1.xml" Id="rId3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image" Target="../media/image1.png" Id="rId1" /><Relationship Type="http://schemas.microsoft.com/office/2007/relationships/hdphoto" Target="../media/hdphoto1.wdp" Id="rId2" /><Relationship Type="http://schemas.openxmlformats.org/officeDocument/2006/relationships/slideMaster" Target="../slideMasters/slideMaster1.xml" Id="rId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image" Target="../media/image1.png" Id="rId1" /><Relationship Type="http://schemas.microsoft.com/office/2007/relationships/hdphoto" Target="../media/hdphoto1.wdp" Id="rId2" /><Relationship Type="http://schemas.openxmlformats.org/officeDocument/2006/relationships/slideMaster" Target="../slideMasters/slideMaster1.xml" Id="rId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image" Target="../media/image3.png" Id="rId1" /><Relationship Type="http://schemas.microsoft.com/office/2007/relationships/hdphoto" Target="../media/hdphoto3.wdp" Id="rId2" /><Relationship Type="http://schemas.openxmlformats.org/officeDocument/2006/relationships/slideMaster" Target="../slideMasters/slideMaster1.xml" Id="rId3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image" Target="../media/image4.png" Id="rId1" /><Relationship Type="http://schemas.microsoft.com/office/2007/relationships/hdphoto" Target="../media/hdphoto4.wdp" Id="rId2" /><Relationship Type="http://schemas.openxmlformats.org/officeDocument/2006/relationships/slideMaster" Target="../slideMasters/slideMaster1.xml" Id="rId3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正方形/長方形 6"/>
          <p:cNvSpPr/>
          <p:nvPr/>
        </p:nvSpPr>
        <p:spPr>
          <a:xfrm>
            <a:off x="-7632" y="0"/>
            <a:ext cx="9151632" cy="5143500"/>
          </a:xfrm>
          <a:prstGeom prst="rect">
            <a:avLst/>
          </a:prstGeom>
          <a:blipFill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-40000"/>
                      </a14:imgEffect>
                      <a14:imgEffect>
                        <a14:colorTemperature colorTemp="112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3" name="タイトル 1"/>
          <p:cNvSpPr>
            <a:spLocks noGrp="1"/>
          </p:cNvSpPr>
          <p:nvPr>
            <p:ph type="ctrTitle"/>
          </p:nvPr>
        </p:nvSpPr>
        <p:spPr>
          <a:xfrm>
            <a:off x="1080000" y="1512000"/>
            <a:ext cx="7200000" cy="111600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34" name="サブタイトル 2"/>
          <p:cNvSpPr>
            <a:spLocks noGrp="1"/>
          </p:cNvSpPr>
          <p:nvPr>
            <p:ph type="subTitle" idx="1"/>
          </p:nvPr>
        </p:nvSpPr>
        <p:spPr>
          <a:xfrm>
            <a:off x="1295636" y="2787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C138-F62F-4DB2-BC38-B4C78A2EFCF8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3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正方形/長方形 6"/>
          <p:cNvSpPr/>
          <p:nvPr/>
        </p:nvSpPr>
        <p:spPr>
          <a:xfrm>
            <a:off x="0" y="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9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66596-AAD6-44BF-A99C-2B880A08D718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10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0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03" name="タイトル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正方形/長方形 6"/>
          <p:cNvSpPr/>
          <p:nvPr/>
        </p:nvSpPr>
        <p:spPr>
          <a:xfrm>
            <a:off x="-396552" y="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6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344308" y="205979"/>
            <a:ext cx="1548172" cy="438864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107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5698976" cy="4388644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08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DEC8C-27AA-4382-BA28-851FDE6E36FF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109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0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正方形/長方形 7"/>
          <p:cNvSpPr/>
          <p:nvPr/>
        </p:nvSpPr>
        <p:spPr>
          <a:xfrm>
            <a:off x="-7632" y="0"/>
            <a:ext cx="9151632" cy="5143500"/>
          </a:xfrm>
          <a:prstGeom prst="rect">
            <a:avLst/>
          </a:prstGeom>
          <a:blipFill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0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44008" y="375506"/>
            <a:ext cx="4042792" cy="4219117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41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BC62A-F039-4ED0-AC58-DFA9F8B112E3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42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3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44" name="タイトル 8"/>
          <p:cNvSpPr>
            <a:spLocks noGrp="1"/>
          </p:cNvSpPr>
          <p:nvPr>
            <p:ph type="title"/>
          </p:nvPr>
        </p:nvSpPr>
        <p:spPr>
          <a:xfrm>
            <a:off x="359532" y="1743658"/>
            <a:ext cx="4104456" cy="147616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正方形/長方形 6"/>
          <p:cNvSpPr/>
          <p:nvPr/>
        </p:nvSpPr>
        <p:spPr>
          <a:xfrm>
            <a:off x="-7632" y="0"/>
            <a:ext cx="9151632" cy="5143500"/>
          </a:xfrm>
          <a:prstGeom prst="rect">
            <a:avLst/>
          </a:prstGeom>
          <a:blipFill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6015" y="1887674"/>
            <a:ext cx="3778697" cy="1125140"/>
          </a:xfr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accent4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48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1996-6D01-403C-8F9F-3F5E592459AF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49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0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51" name="タイトル 8"/>
          <p:cNvSpPr>
            <a:spLocks noGrp="1"/>
          </p:cNvSpPr>
          <p:nvPr>
            <p:ph type="title"/>
          </p:nvPr>
        </p:nvSpPr>
        <p:spPr>
          <a:xfrm>
            <a:off x="359532" y="1743658"/>
            <a:ext cx="4104456" cy="1476164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正方形/長方形 7"/>
          <p:cNvSpPr/>
          <p:nvPr/>
        </p:nvSpPr>
        <p:spPr>
          <a:xfrm>
            <a:off x="-7632" y="18000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54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383617"/>
            <a:ext cx="4038600" cy="32110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5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383617"/>
            <a:ext cx="4038600" cy="321100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6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22717-EA90-427A-A05F-4554C7BAB904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57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8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59" name="タイトル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2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63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4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65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9616-1500-4CBE-AF5F-664F63EFF64E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66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7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68" name="正方形/長方形 9"/>
          <p:cNvSpPr/>
          <p:nvPr/>
        </p:nvSpPr>
        <p:spPr>
          <a:xfrm>
            <a:off x="0" y="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69" name="タイトル 10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正方形/長方形 5"/>
          <p:cNvSpPr/>
          <p:nvPr/>
        </p:nvSpPr>
        <p:spPr>
          <a:xfrm>
            <a:off x="-7632" y="0"/>
            <a:ext cx="9151632" cy="5143500"/>
          </a:xfrm>
          <a:prstGeom prst="rect">
            <a:avLst/>
          </a:prstGeom>
          <a:blipFill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-40000"/>
                      </a14:imgEffect>
                      <a14:imgEffect>
                        <a14:colorTemperature colorTemp="112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2" name="タイトル 1"/>
          <p:cNvSpPr>
            <a:spLocks noGrp="1"/>
          </p:cNvSpPr>
          <p:nvPr>
            <p:ph type="title"/>
          </p:nvPr>
        </p:nvSpPr>
        <p:spPr>
          <a:xfrm>
            <a:off x="935596" y="1815666"/>
            <a:ext cx="7344404" cy="1116000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7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E1EFD-4B06-4C15-97FC-32C288C275D8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7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正方形/長方形 4"/>
          <p:cNvSpPr/>
          <p:nvPr/>
        </p:nvSpPr>
        <p:spPr>
          <a:xfrm>
            <a:off x="-7632" y="0"/>
            <a:ext cx="9151632" cy="5143500"/>
          </a:xfrm>
          <a:prstGeom prst="rect">
            <a:avLst/>
          </a:prstGeom>
          <a:blipFill>
            <a:blip r:embed="rId1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brightnessContrast bright="-40000"/>
                      </a14:imgEffect>
                      <a14:imgEffect>
                        <a14:colorTemperature colorTemp="112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8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B2D31-4C00-476D-8F87-B0E53F493992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79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0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正方形/長方形 8"/>
          <p:cNvSpPr/>
          <p:nvPr/>
        </p:nvSpPr>
        <p:spPr>
          <a:xfrm>
            <a:off x="-7632" y="18000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8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1347614"/>
            <a:ext cx="5111750" cy="324700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8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347614"/>
            <a:ext cx="3008313" cy="324700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FD376-2773-489B-91A4-8BC259AB8B2E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8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正方形/長方形 7"/>
          <p:cNvSpPr/>
          <p:nvPr/>
        </p:nvSpPr>
        <p:spPr>
          <a:xfrm>
            <a:off x="0" y="0"/>
            <a:ext cx="9151632" cy="5143500"/>
          </a:xfrm>
          <a:prstGeom prst="rect">
            <a:avLst/>
          </a:prstGeom>
          <a:blipFill>
            <a:blip r:embed="rId1">
              <a:alphaModFix amt="55000"/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1" name="タイトル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1092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/>
          </a:p>
        </p:txBody>
      </p:sp>
      <p:sp>
        <p:nvSpPr>
          <p:cNvPr id="109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9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566F8-BBC1-4833-884A-4B87AA0A7A28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9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hdr="0" ftr="0" dt="0"/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../slideLayouts/slideLayout1.xml" Id="rId1" /><Relationship Type="http://schemas.openxmlformats.org/officeDocument/2006/relationships/slideLayout" Target="../slideLayouts/slideLayout2.xml" Id="rId2" /><Relationship Type="http://schemas.openxmlformats.org/officeDocument/2006/relationships/slideLayout" Target="../slideLayouts/slideLayout3.xml" Id="rId3" /><Relationship Type="http://schemas.openxmlformats.org/officeDocument/2006/relationships/slideLayout" Target="../slideLayouts/slideLayout4.xml" Id="rId4" /><Relationship Type="http://schemas.openxmlformats.org/officeDocument/2006/relationships/slideLayout" Target="../slideLayouts/slideLayout5.xml" Id="rId5" /><Relationship Type="http://schemas.openxmlformats.org/officeDocument/2006/relationships/slideLayout" Target="../slideLayouts/slideLayout6.xml" Id="rId6" /><Relationship Type="http://schemas.openxmlformats.org/officeDocument/2006/relationships/slideLayout" Target="../slideLayouts/slideLayout7.xml" Id="rId7" /><Relationship Type="http://schemas.openxmlformats.org/officeDocument/2006/relationships/slideLayout" Target="../slideLayouts/slideLayout8.xml" Id="rId8" /><Relationship Type="http://schemas.openxmlformats.org/officeDocument/2006/relationships/slideLayout" Target="../slideLayouts/slideLayout9.xml" Id="rId9" /><Relationship Type="http://schemas.openxmlformats.org/officeDocument/2006/relationships/slideLayout" Target="../slideLayouts/slideLayout10.xml" Id="rId10" /><Relationship Type="http://schemas.openxmlformats.org/officeDocument/2006/relationships/slideLayout" Target="../slideLayouts/slideLayout11.xml" Id="rId11" /><Relationship Type="http://schemas.openxmlformats.org/officeDocument/2006/relationships/image" Target="../media/image6.png" Id="rId12" /><Relationship Type="http://schemas.openxmlformats.org/officeDocument/2006/relationships/theme" Target="../theme/theme2.xml" Id="rId13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/>
          <a:stretch>
            <a:fillRect/>
          </a:stretch>
        </a:blip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正方形/長方形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 flip="none" rotWithShape="1">
            <a:gsLst>
              <a:gs pos="0">
                <a:schemeClr val="bg2"/>
              </a:gs>
              <a:gs pos="50000">
                <a:schemeClr val="bg2">
                  <a:alpha val="50000"/>
                </a:schemeClr>
              </a:gs>
              <a:gs pos="100000">
                <a:schemeClr val="accent4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8159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311611"/>
            <a:ext cx="8229600" cy="3283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</a:p>
          <a:p>
            <a:pPr lvl="4"/>
            <a:endParaRPr kumimoji="1" lang="ja-JP" altLang="en-US" dirty="0"/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5000"/>
                  </a:schemeClr>
                </a:solidFill>
                <a:latin typeface="+mn-ea"/>
                <a:ea typeface="+mn-ea"/>
              </a:defRPr>
            </a:lvl1pPr>
          </a:lstStyle>
          <a:p>
            <a:fld id="{FCBC83CD-EF19-4BA8-B682-4A8682BE2E66}" type="datetime1">
              <a:rPr kumimoji="1" lang="ja-JP" altLang="en-US" smtClean="0"/>
              <a:t>2019/7/3</a:t>
            </a:fld>
            <a:endParaRPr kumimoji="1" lang="ja-JP" altLang="en-US"/>
          </a:p>
        </p:txBody>
      </p:sp>
      <p:sp>
        <p:nvSpPr>
          <p:cNvPr id="102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25000"/>
                  </a:schemeClr>
                </a:solidFill>
                <a:latin typeface="+mn-ea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103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5000"/>
                  </a:schemeClr>
                </a:solidFill>
                <a:latin typeface="+mn-ea"/>
                <a:ea typeface="+mn-ea"/>
              </a:defRPr>
            </a:lvl1pPr>
          </a:lstStyle>
          <a:p>
            <a:fld id="{39362F48-171C-44F2-9951-3DCF434892F3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ln w="3175">
            <a:solidFill>
              <a:schemeClr val="tx1">
                <a:alpha val="50000"/>
              </a:schemeClr>
            </a:solidFill>
          </a:ln>
          <a:solidFill>
            <a:schemeClr val="bg2">
              <a:lumMod val="50000"/>
            </a:schemeClr>
          </a:solidFill>
          <a:effectLst>
            <a:innerShdw blurRad="139700">
              <a:schemeClr val="tx1"/>
            </a:innerShdw>
          </a:effectLst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457200" indent="-4572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Ø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Ø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Char char="•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Char char="•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171700" indent="-34290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Char char="•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286000" indent="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None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743200" indent="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None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200400" indent="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None/>
        <a:defRPr kumimoji="1"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spcBef>
          <a:spcPct val="20000"/>
        </a:spcBef>
        <a:buSzPct val="80000"/>
        <a:buFont typeface="Arial" panose="020B0604020202020204" pitchFamily="34" charset="0"/>
        <a:buNone/>
        <a:defRPr kumimoji="1"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image" Target="../media/image7.png" Id="rId1" /><Relationship Type="http://schemas.openxmlformats.org/officeDocument/2006/relationships/image" Target="../media/image8.jpeg" Id="rId2" /><Relationship Type="http://schemas.openxmlformats.org/officeDocument/2006/relationships/slideLayout" Target="../slideLayouts/slideLayout1.xml" Id="rId3" /><Relationship Type="http://schemas.openxmlformats.org/officeDocument/2006/relationships/notesSlide" Target="../notesSlides/notesSlide1.xml" Id="rI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image" Target="../media/image9.png" Id="rId1" /><Relationship Type="http://schemas.openxmlformats.org/officeDocument/2006/relationships/slideLayout" Target="../slideLayouts/slideLayout2.xml" Id="rId2" /><Relationship Type="http://schemas.openxmlformats.org/officeDocument/2006/relationships/notesSlide" Target="../notesSlides/notesSlide2.xml" Id="rI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image" Target="../media/image10.png" Id="rId1" /><Relationship Type="http://schemas.openxmlformats.org/officeDocument/2006/relationships/image" Target="../media/image11.png" Id="rId2" /><Relationship Type="http://schemas.openxmlformats.org/officeDocument/2006/relationships/image" Target="../media/image12.jpeg" Id="rId3" /><Relationship Type="http://schemas.openxmlformats.org/officeDocument/2006/relationships/slideLayout" Target="../slideLayouts/slideLayout2.xml" Id="rI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image" Target="../media/image13.jpeg" Id="rId1" /><Relationship Type="http://schemas.openxmlformats.org/officeDocument/2006/relationships/image" Target="../media/image14.jpeg" Id="rId2" /><Relationship Type="http://schemas.openxmlformats.org/officeDocument/2006/relationships/slideLayout" Target="../slideLayouts/slideLayout2.xml" Id="rI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..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image" Target="../media/image15.jpeg" Id="rId1" /><Relationship Type="http://schemas.openxmlformats.org/officeDocument/2006/relationships/slideLayout" Target="../slideLayouts/slideLayout2.xml" Id="rI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image" Target="../media/image16.jpeg" Id="rId1" /><Relationship Type="http://schemas.openxmlformats.org/officeDocument/2006/relationships/slideLayout" Target="../slideLayouts/slideLayout2.xml" Id="rI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image" Target="../media/image17.jpeg" Id="rId1" /><Relationship Type="http://schemas.openxmlformats.org/officeDocument/2006/relationships/slideLayout" Target="../slideLayouts/slideLayout2.xml" Id="rI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..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タイトル 1"/>
          <p:cNvSpPr>
            <a:spLocks noGrp="1"/>
          </p:cNvSpPr>
          <p:nvPr>
            <p:ph type="ctrTitle" idx="0"/>
          </p:nvPr>
        </p:nvSpPr>
        <p:spPr>
          <a:xfrm>
            <a:off x="-36000" y="843750"/>
            <a:ext cx="8229600" cy="1008112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/>
              <a:t>豚肉が人間の健康をサポートする</a:t>
            </a:r>
            <a:endParaRPr kumimoji="1" lang="ja-JP" altLang="en-US" dirty="0">
              <a:latin typeface="HGSｺﾞｼｯｸE"/>
              <a:ea typeface="HGSｺﾞｼｯｸE"/>
            </a:endParaRPr>
          </a:p>
          <a:p>
            <a:r>
              <a:rPr kumimoji="1" lang="ja-JP" altLang="en-US" dirty="0"/>
              <a:t>～ぶたミン～</a:t>
            </a:r>
            <a:endParaRPr kumimoji="1" lang="ja-JP" altLang="en-US" dirty="0">
              <a:latin typeface="HGSｺﾞｼｯｸE"/>
              <a:ea typeface="HGSｺﾞｼｯｸE"/>
            </a:endParaRPr>
          </a:p>
          <a:p>
            <a:endParaRPr kumimoji="1" lang="ja-JP" altLang="en-US" sz="4800" dirty="0">
              <a:solidFill>
                <a:schemeClr val="bg1"/>
              </a:solidFill>
              <a:latin typeface="AR P勘亭流H"/>
              <a:ea typeface="AR P勘亭流H"/>
            </a:endParaRPr>
          </a:p>
        </p:txBody>
      </p:sp>
      <p:sp>
        <p:nvSpPr>
          <p:cNvPr id="1125" name="サブタイトル 2"/>
          <p:cNvSpPr>
            <a:spLocks noGrp="1"/>
          </p:cNvSpPr>
          <p:nvPr>
            <p:ph type="subTitle" idx="1"/>
          </p:nvPr>
        </p:nvSpPr>
        <p:spPr>
          <a:xfrm>
            <a:off x="5868000" y="4299750"/>
            <a:ext cx="3179800" cy="576305"/>
          </a:xfrm>
        </p:spPr>
        <p:txBody>
          <a:bodyPr>
            <a:normAutofit fontScale="25000" lnSpcReduction="20000"/>
          </a:bodyPr>
          <a:lstStyle/>
          <a:p>
            <a:r>
              <a:rPr kumimoji="1" lang="ja-JP" altLang="en-US" sz="6600"/>
              <a:t>令和3年2月1</a:t>
            </a:r>
            <a:r>
              <a:rPr kumimoji="1" lang="ja-JP" altLang="en-US" sz="6600"/>
              <a:t>日</a:t>
            </a:r>
            <a:endParaRPr kumimoji="1" lang="ja-JP" altLang="en-US" sz="6600"/>
          </a:p>
          <a:p>
            <a:r>
              <a:rPr kumimoji="1" lang="ja-JP" altLang="en-US" sz="6600"/>
              <a:t>JAあいち経済連</a:t>
            </a:r>
            <a:endParaRPr kumimoji="1" lang="ja-JP" altLang="en-US"/>
          </a:p>
        </p:txBody>
      </p:sp>
      <p:sp>
        <p:nvSpPr>
          <p:cNvPr id="1126" name="テキスト 54"/>
          <p:cNvSpPr txBox="1"/>
          <p:nvPr/>
        </p:nvSpPr>
        <p:spPr>
          <a:xfrm>
            <a:off x="4079557" y="2720902"/>
            <a:ext cx="5067194" cy="58388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3200">
                <a:latin typeface="AR P浪漫明朝体U"/>
                <a:ea typeface="AR P浪漫明朝体U"/>
                <a:cs typeface="Tahoma"/>
              </a:rPr>
              <a:t>~健康を考えるあなたへ~</a:t>
            </a:r>
            <a:endParaRPr lang="ja-JP" altLang="en-US" sz="3200">
              <a:latin typeface="AR P浪漫明朝体U"/>
              <a:ea typeface="AR P浪漫明朝体U"/>
              <a:cs typeface="Tahoma"/>
            </a:endParaRPr>
          </a:p>
        </p:txBody>
      </p:sp>
      <p:pic>
        <p:nvPicPr>
          <p:cNvPr id="1127" name="図 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4000" y="4270403"/>
            <a:ext cx="635000" cy="635000"/>
          </a:xfrm>
          <a:prstGeom prst="rect">
            <a:avLst/>
          </a:prstGeom>
        </p:spPr>
      </p:pic>
      <p:sp>
        <p:nvSpPr>
          <p:cNvPr id="112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1129" name="図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" y="2362875"/>
            <a:ext cx="3611935" cy="24091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5" name="四角形 17"/>
          <p:cNvSpPr>
            <a:spLocks noGrp="1"/>
          </p:cNvSpPr>
          <p:nvPr>
            <p:ph type="title" idx="0"/>
          </p:nvPr>
        </p:nvSpPr>
        <p:spPr>
          <a:xfrm>
            <a:off x="324000" y="87586"/>
            <a:ext cx="7519482" cy="1476164"/>
          </a:xfrm>
          <a:prstGeom prst="rect">
            <a:avLst/>
          </a:prstGeom>
        </p:spPr>
        <p:txBody>
          <a:bodyPr>
            <a:normAutofit/>
          </a:bodyPr>
          <a:p>
            <a:pPr algn="l"/>
            <a:r>
              <a:rPr kumimoji="1" lang="ja-JP" altLang="en-US"/>
              <a:t>1. 健康ってなんだろ(1)</a:t>
            </a:r>
            <a:endParaRPr kumimoji="1" lang="ja-JP" altLang="en-US"/>
          </a:p>
        </p:txBody>
      </p:sp>
      <p:sp>
        <p:nvSpPr>
          <p:cNvPr id="113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1137" name="図 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32000" y="2211750"/>
            <a:ext cx="2299524" cy="2299524"/>
          </a:xfrm>
          <a:prstGeom prst="rect">
            <a:avLst/>
          </a:prstGeom>
        </p:spPr>
      </p:pic>
      <p:sp>
        <p:nvSpPr>
          <p:cNvPr id="1138" name="図形 49"/>
          <p:cNvSpPr/>
          <p:nvPr/>
        </p:nvSpPr>
        <p:spPr>
          <a:xfrm>
            <a:off x="5817969" y="1491750"/>
            <a:ext cx="1806242" cy="914400"/>
          </a:xfrm>
          <a:prstGeom prst="cloudCallout">
            <a:avLst>
              <a:gd name="adj1" fmla="val -96941"/>
              <a:gd name="adj2" fmla="val 419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運動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39" name="図形 50"/>
          <p:cNvSpPr/>
          <p:nvPr/>
        </p:nvSpPr>
        <p:spPr>
          <a:xfrm>
            <a:off x="6300000" y="2618550"/>
            <a:ext cx="1806242" cy="914400"/>
          </a:xfrm>
          <a:prstGeom prst="cloudCallout">
            <a:avLst>
              <a:gd name="adj1" fmla="val -128157"/>
              <a:gd name="adj2" fmla="val -6957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食欲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40" name="図形 51"/>
          <p:cNvSpPr/>
          <p:nvPr/>
        </p:nvSpPr>
        <p:spPr>
          <a:xfrm>
            <a:off x="828000" y="3075750"/>
            <a:ext cx="1806242" cy="914400"/>
          </a:xfrm>
          <a:prstGeom prst="cloudCallout">
            <a:avLst>
              <a:gd name="adj1" fmla="val 99945"/>
              <a:gd name="adj2" fmla="val -6144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血圧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41" name="図形 52"/>
          <p:cNvSpPr/>
          <p:nvPr/>
        </p:nvSpPr>
        <p:spPr>
          <a:xfrm>
            <a:off x="972001" y="1563750"/>
            <a:ext cx="1806242" cy="914400"/>
          </a:xfrm>
          <a:prstGeom prst="cloudCallout">
            <a:avLst>
              <a:gd name="adj1" fmla="val 99911"/>
              <a:gd name="adj2" fmla="val 512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睡眠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42" name="図形 53"/>
          <p:cNvSpPr/>
          <p:nvPr/>
        </p:nvSpPr>
        <p:spPr>
          <a:xfrm>
            <a:off x="1476000" y="3989785"/>
            <a:ext cx="1806242" cy="914400"/>
          </a:xfrm>
          <a:prstGeom prst="cloudCallout">
            <a:avLst>
              <a:gd name="adj1" fmla="val 72574"/>
              <a:gd name="adj2" fmla="val -11884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老化</a:t>
            </a: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43" name="図形 54"/>
          <p:cNvSpPr/>
          <p:nvPr/>
        </p:nvSpPr>
        <p:spPr>
          <a:xfrm>
            <a:off x="6300000" y="3852863"/>
            <a:ext cx="2016000" cy="914400"/>
          </a:xfrm>
          <a:prstGeom prst="cloudCallout">
            <a:avLst>
              <a:gd name="adj1" fmla="val -114548"/>
              <a:gd name="adj2" fmla="val -13635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r>
              <a:rPr lang="ja-JP" altLang="en-US">
                <a:solidFill>
                  <a:schemeClr val="tx1"/>
                </a:solidFill>
              </a:rPr>
              <a:t>サプリメント</a:t>
            </a:r>
            <a:endParaRPr lang="ja-JP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4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150" name="テキスト 63"/>
          <p:cNvSpPr txBox="1"/>
          <p:nvPr/>
        </p:nvSpPr>
        <p:spPr>
          <a:xfrm>
            <a:off x="323333" y="375506"/>
            <a:ext cx="6234680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kumimoji="1"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1.健康ってなんだろ(2)</a:t>
            </a:r>
            <a:r>
              <a:rPr kumimoji="1"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51" name="テキスト 71"/>
          <p:cNvSpPr txBox="1"/>
          <p:nvPr/>
        </p:nvSpPr>
        <p:spPr>
          <a:xfrm>
            <a:off x="66177" y="1471012"/>
            <a:ext cx="3370975" cy="409253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3200"/>
              <a:t>(1)栄養バランスの</a:t>
            </a:r>
            <a:endParaRPr lang="ja-JP" altLang="en-US" sz="3200"/>
          </a:p>
          <a:p>
            <a:pPr>
              <a:defRPr lang="ja-JP" altLang="en-US"/>
            </a:pPr>
            <a:r>
              <a:rPr lang="ja-JP" altLang="en-US" sz="3200"/>
              <a:t>　</a:t>
            </a:r>
            <a:r>
              <a:rPr lang="ja-JP" altLang="en-US" sz="3200"/>
              <a:t>　</a:t>
            </a:r>
            <a:r>
              <a:rPr lang="ja-JP" altLang="en-US" sz="3200"/>
              <a:t>とれた食事</a:t>
            </a:r>
            <a:endParaRPr lang="ja-JP" altLang="en-US" sz="3200"/>
          </a:p>
          <a:p>
            <a:pPr>
              <a:defRPr lang="ja-JP" altLang="en-US"/>
            </a:pPr>
            <a:endParaRPr lang="ja-JP" altLang="en-US" sz="3200"/>
          </a:p>
          <a:p>
            <a:pPr>
              <a:defRPr lang="ja-JP" altLang="en-US"/>
            </a:pPr>
            <a:r>
              <a:rPr lang="ja-JP" altLang="en-US" sz="3200"/>
              <a:t>(2)適度な運動</a:t>
            </a:r>
            <a:endParaRPr lang="ja-JP" altLang="en-US" sz="3200"/>
          </a:p>
          <a:p>
            <a:pPr>
              <a:defRPr lang="ja-JP" altLang="en-US"/>
            </a:pPr>
            <a:endParaRPr lang="ja-JP" altLang="en-US" sz="3200"/>
          </a:p>
          <a:p>
            <a:pPr>
              <a:defRPr lang="ja-JP" altLang="en-US"/>
            </a:pPr>
            <a:r>
              <a:rPr lang="ja-JP" altLang="en-US" sz="3200"/>
              <a:t>(3)十分な睡眠</a:t>
            </a:r>
            <a:endParaRPr lang="ja-JP" altLang="en-US" sz="3200"/>
          </a:p>
          <a:p>
            <a:pPr>
              <a:defRPr lang="ja-JP" altLang="en-US"/>
            </a:pPr>
            <a:endParaRPr lang="ja-JP" altLang="en-US" sz="20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</p:txBody>
      </p:sp>
      <p:sp>
        <p:nvSpPr>
          <p:cNvPr id="1152" name="図形 72"/>
          <p:cNvSpPr/>
          <p:nvPr/>
        </p:nvSpPr>
        <p:spPr>
          <a:xfrm rot="16200000">
            <a:off x="2812314" y="2798055"/>
            <a:ext cx="935476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53" name="テキスト 60"/>
          <p:cNvSpPr txBox="1"/>
          <p:nvPr/>
        </p:nvSpPr>
        <p:spPr>
          <a:xfrm>
            <a:off x="3636000" y="1995750"/>
            <a:ext cx="4538776" cy="193809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4000" b="1" u="sng">
                <a:solidFill>
                  <a:srgbClr val="FF0000"/>
                </a:solidFill>
              </a:rPr>
              <a:t>めんどくさい・・・</a:t>
            </a:r>
            <a:endParaRPr lang="ja-JP" altLang="en-US" sz="40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r>
              <a:rPr lang="ja-JP" altLang="en-US" sz="4000" b="1" u="sng">
                <a:solidFill>
                  <a:srgbClr val="FF0000"/>
                </a:solidFill>
              </a:rPr>
              <a:t>お金がかかる・・・</a:t>
            </a:r>
            <a:endParaRPr lang="ja-JP" altLang="en-US" sz="40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r>
              <a:rPr lang="ja-JP" altLang="en-US" sz="4000" b="1" u="sng">
                <a:solidFill>
                  <a:srgbClr val="FF0000"/>
                </a:solidFill>
              </a:rPr>
              <a:t>時間がない・・・</a:t>
            </a:r>
            <a:endParaRPr lang="ja-JP" altLang="en-US" sz="4000" b="1" u="sng">
              <a:solidFill>
                <a:srgbClr val="FF0000"/>
              </a:solidFill>
            </a:endParaRPr>
          </a:p>
        </p:txBody>
      </p:sp>
      <p:pic>
        <p:nvPicPr>
          <p:cNvPr id="1154" name="図 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46162" y="2371996"/>
            <a:ext cx="1428750" cy="1428750"/>
          </a:xfrm>
          <a:prstGeom prst="rect">
            <a:avLst/>
          </a:prstGeom>
        </p:spPr>
      </p:pic>
      <p:pic>
        <p:nvPicPr>
          <p:cNvPr id="1155" name="図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625" y="3800746"/>
            <a:ext cx="1428750" cy="1428750"/>
          </a:xfrm>
          <a:prstGeom prst="rect">
            <a:avLst/>
          </a:prstGeom>
        </p:spPr>
      </p:pic>
      <p:pic>
        <p:nvPicPr>
          <p:cNvPr id="1156" name="図 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420" y="377190"/>
            <a:ext cx="2425380" cy="16185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5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159" name="テキスト 63"/>
          <p:cNvSpPr txBox="1"/>
          <p:nvPr/>
        </p:nvSpPr>
        <p:spPr>
          <a:xfrm>
            <a:off x="323333" y="375506"/>
            <a:ext cx="6234680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kumimoji="1"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1.健康ってなんだろ(3)</a:t>
            </a:r>
            <a:r>
              <a:rPr kumimoji="1"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60" name="テキスト 71"/>
          <p:cNvSpPr txBox="1"/>
          <p:nvPr/>
        </p:nvSpPr>
        <p:spPr>
          <a:xfrm>
            <a:off x="181412" y="1082499"/>
            <a:ext cx="5187290" cy="286142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800"/>
              <a:t>健康な体を手に入れるためには</a:t>
            </a:r>
            <a:r>
              <a:rPr lang="ja-JP" altLang="en-US" sz="2800">
                <a:solidFill>
                  <a:srgbClr val="FF0000"/>
                </a:solidFill>
              </a:rPr>
              <a:t>努力</a:t>
            </a:r>
            <a:r>
              <a:rPr lang="ja-JP" altLang="en-US" sz="2800"/>
              <a:t>をしないといけない。そのためその努力はやがてストレスになってしまい長続きしない</a:t>
            </a:r>
            <a:endParaRPr lang="ja-JP" altLang="en-US" sz="2000"/>
          </a:p>
          <a:p>
            <a:pPr>
              <a:defRPr lang="ja-JP" altLang="en-US"/>
            </a:pPr>
            <a:endParaRPr lang="ja-JP" altLang="en-US" sz="20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</p:txBody>
      </p:sp>
      <p:sp>
        <p:nvSpPr>
          <p:cNvPr id="1161" name="図形 72"/>
          <p:cNvSpPr/>
          <p:nvPr/>
        </p:nvSpPr>
        <p:spPr>
          <a:xfrm rot="21540000">
            <a:off x="1919336" y="2823500"/>
            <a:ext cx="850760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sp>
        <p:nvSpPr>
          <p:cNvPr id="1162" name="テキスト 101"/>
          <p:cNvSpPr txBox="1"/>
          <p:nvPr/>
        </p:nvSpPr>
        <p:spPr>
          <a:xfrm>
            <a:off x="40" y="3324195"/>
            <a:ext cx="5368661" cy="2430542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800"/>
              <a:t>生活のワンシーンを変えるだけでだけであれば、ストレスなく毎日続けられ健康体を手に入れられる</a:t>
            </a:r>
            <a:endParaRPr lang="ja-JP" altLang="en-US" sz="2800"/>
          </a:p>
          <a:p>
            <a:pPr>
              <a:defRPr lang="ja-JP" altLang="en-US"/>
            </a:pPr>
            <a:endParaRPr lang="ja-JP" altLang="en-US" sz="20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</p:txBody>
      </p:sp>
      <p:pic>
        <p:nvPicPr>
          <p:cNvPr id="1163" name="図 1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7300" y="3111500"/>
            <a:ext cx="3048000" cy="2032000"/>
          </a:xfrm>
          <a:prstGeom prst="rect">
            <a:avLst/>
          </a:prstGeom>
        </p:spPr>
      </p:pic>
      <p:pic>
        <p:nvPicPr>
          <p:cNvPr id="1164" name="図 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7300" y="729003"/>
            <a:ext cx="3048000" cy="203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6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167" name="テキスト 63"/>
          <p:cNvSpPr txBox="1"/>
          <p:nvPr/>
        </p:nvSpPr>
        <p:spPr>
          <a:xfrm>
            <a:off x="321774" y="375506"/>
            <a:ext cx="5910789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kumimoji="1"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2. 豚肉の消費量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68" name="テキスト 71"/>
          <p:cNvSpPr txBox="1"/>
          <p:nvPr/>
        </p:nvSpPr>
        <p:spPr>
          <a:xfrm>
            <a:off x="-913" y="1071683"/>
            <a:ext cx="9163193" cy="304609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豚肉は1世帯当たりの</a:t>
            </a:r>
            <a:r>
              <a:rPr lang="ja-JP" altLang="en-US" sz="2400" b="0" u="sng">
                <a:solidFill>
                  <a:schemeClr val="tx1"/>
                </a:solidFill>
              </a:rPr>
              <a:t>全国平均は19,564gで牛肉の3倍あり、毎月</a:t>
            </a:r>
            <a:r>
              <a:rPr lang="ja-JP" altLang="en-US" sz="2400" b="0" u="sng">
                <a:solidFill>
                  <a:schemeClr val="tx1"/>
                </a:solidFill>
              </a:rPr>
              <a:t>6,567g豚肉を食べている。</a:t>
            </a:r>
            <a:r>
              <a:rPr lang="ja-JP" altLang="en-US" sz="2400" b="0" u="none">
                <a:solidFill>
                  <a:schemeClr val="tx1"/>
                </a:solidFill>
              </a:rPr>
              <a:t>また、農畜産業復興機構が行った食肉接種頻度によると、1週間に1回以上食べる食肉を調査したところ、豚肉(69.5％)、鶏肉(55.1％)、牛肉(44.9％)と豚肉が一番高い)</a:t>
            </a: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毎週食べる豚肉を</a:t>
            </a:r>
            <a:r>
              <a:rPr lang="ja-JP" altLang="en-US" sz="2400" b="0" u="sng">
                <a:solidFill>
                  <a:schemeClr val="tx1"/>
                </a:solidFill>
              </a:rPr>
              <a:t>1週間に1度以上普通の豚ではなく自分を健康にす</a:t>
            </a:r>
            <a:r>
              <a:rPr lang="ja-JP" altLang="en-US" sz="2400" b="0" u="sng">
                <a:solidFill>
                  <a:schemeClr val="tx1"/>
                </a:solidFill>
              </a:rPr>
              <a:t>る豚をたべるだけで</a:t>
            </a:r>
            <a:r>
              <a:rPr lang="ja-JP" altLang="en-US" sz="2400" b="1" u="sng">
                <a:solidFill>
                  <a:schemeClr val="tx1"/>
                </a:solidFill>
              </a:rPr>
              <a:t>簡単に自分自身を健康にできる可能性がある</a:t>
            </a:r>
            <a:endParaRPr lang="ja-JP" altLang="en-US" sz="2400" b="1" u="sng">
              <a:solidFill>
                <a:schemeClr val="tx1"/>
              </a:solidFill>
            </a:endParaRPr>
          </a:p>
        </p:txBody>
      </p:sp>
      <p:sp>
        <p:nvSpPr>
          <p:cNvPr id="1169" name="図形 72"/>
          <p:cNvSpPr/>
          <p:nvPr/>
        </p:nvSpPr>
        <p:spPr>
          <a:xfrm>
            <a:off x="3780000" y="2779397"/>
            <a:ext cx="936000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172" name="テキスト 63"/>
          <p:cNvSpPr txBox="1"/>
          <p:nvPr/>
        </p:nvSpPr>
        <p:spPr>
          <a:xfrm>
            <a:off x="321774" y="375506"/>
            <a:ext cx="5910789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3．Pig makes a health (1)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73" name="テキスト 71"/>
          <p:cNvSpPr txBox="1"/>
          <p:nvPr/>
        </p:nvSpPr>
        <p:spPr>
          <a:xfrm>
            <a:off x="4716000" y="1563750"/>
            <a:ext cx="4253821" cy="378475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/>
              <a:t>ごま粕を飼料に使用することで抗酸化力のある</a:t>
            </a:r>
            <a:r>
              <a:rPr lang="ja-JP" altLang="en-US" sz="2400" u="sng">
                <a:solidFill>
                  <a:srgbClr val="FF0000"/>
                </a:solidFill>
              </a:rPr>
              <a:t>セ</a:t>
            </a:r>
            <a:r>
              <a:rPr lang="ja-JP" altLang="en-US" sz="2400" b="1" u="sng">
                <a:solidFill>
                  <a:srgbClr val="FF0000"/>
                </a:solidFill>
              </a:rPr>
              <a:t>サミンが移行</a:t>
            </a:r>
            <a:r>
              <a:rPr lang="ja-JP" altLang="en-US" sz="2400" b="1" u="sng">
                <a:solidFill>
                  <a:srgbClr val="FF0000"/>
                </a:solidFill>
              </a:rPr>
              <a:t>（4㎎/100ｇ）</a:t>
            </a: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セサミンが活性酸素の抑制し、</a:t>
            </a:r>
            <a:r>
              <a:rPr lang="ja-JP" altLang="en-US" sz="2400" b="1" u="sng">
                <a:solidFill>
                  <a:srgbClr val="FF0000"/>
                </a:solidFill>
              </a:rPr>
              <a:t>癌や老化の予防</a:t>
            </a:r>
            <a:r>
              <a:rPr lang="ja-JP" altLang="en-US" sz="2400" b="0" u="none">
                <a:solidFill>
                  <a:schemeClr val="tx1"/>
                </a:solidFill>
              </a:rPr>
              <a:t>につながるといわれています</a:t>
            </a: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</p:txBody>
      </p:sp>
      <p:sp>
        <p:nvSpPr>
          <p:cNvPr id="1174" name="図形 72"/>
          <p:cNvSpPr/>
          <p:nvPr/>
        </p:nvSpPr>
        <p:spPr>
          <a:xfrm>
            <a:off x="6374911" y="2715750"/>
            <a:ext cx="936000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175" name="四角形 86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1955" y="1563750"/>
            <a:ext cx="4051938" cy="27090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7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1178" name="テキスト 63"/>
          <p:cNvSpPr txBox="1"/>
          <p:nvPr/>
        </p:nvSpPr>
        <p:spPr>
          <a:xfrm>
            <a:off x="321774" y="375506"/>
            <a:ext cx="5910789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3．Pig makes a health (2)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79" name="テキスト 71"/>
          <p:cNvSpPr txBox="1"/>
          <p:nvPr/>
        </p:nvSpPr>
        <p:spPr>
          <a:xfrm>
            <a:off x="4644000" y="1256349"/>
            <a:ext cx="4253821" cy="3784759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/>
              <a:t>米ぬか、玄米(20％以上)使用することでビタミンＢ１</a:t>
            </a:r>
            <a:r>
              <a:rPr lang="ja-JP" altLang="en-US" sz="2400" b="0" u="none">
                <a:solidFill>
                  <a:schemeClr val="tx1"/>
                </a:solidFill>
              </a:rPr>
              <a:t>が強化された</a:t>
            </a:r>
            <a:r>
              <a:rPr lang="ja-JP" altLang="en-US" sz="2400" b="0" u="none">
                <a:solidFill>
                  <a:schemeClr val="tx1"/>
                </a:solidFill>
              </a:rPr>
              <a:t>豚肉になる</a:t>
            </a: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・総コレステロールが低下し、</a:t>
            </a:r>
            <a:r>
              <a:rPr lang="ja-JP" altLang="en-US" sz="2400" b="0" u="none">
                <a:solidFill>
                  <a:srgbClr val="FF0000"/>
                </a:solidFill>
              </a:rPr>
              <a:t>心筋梗塞や脳梗塞などの疾患リスクが下がります</a:t>
            </a: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</p:txBody>
      </p:sp>
      <p:sp>
        <p:nvSpPr>
          <p:cNvPr id="1180" name="図形 72"/>
          <p:cNvSpPr/>
          <p:nvPr/>
        </p:nvSpPr>
        <p:spPr>
          <a:xfrm>
            <a:off x="6232563" y="2571750"/>
            <a:ext cx="936000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181" name="四角形 116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80001" y="1885356"/>
            <a:ext cx="4042792" cy="25267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83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1184" name="テキスト 63"/>
          <p:cNvSpPr txBox="1"/>
          <p:nvPr/>
        </p:nvSpPr>
        <p:spPr>
          <a:xfrm>
            <a:off x="321774" y="375506"/>
            <a:ext cx="5910789" cy="706993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4000">
                <a:ln>
                  <a:solidFill>
                    <a:schemeClr val="tx1"/>
                  </a:solidFill>
                </a:ln>
                <a:solidFill>
                  <a:schemeClr val="accent4">
                    <a:lumMod val="75000"/>
                  </a:schemeClr>
                </a:solidFill>
              </a:rPr>
              <a:t>3．Pig makes a health (3)</a:t>
            </a:r>
            <a:endParaRPr lang="ja-JP" altLang="en-US" sz="4000">
              <a:ln>
                <a:solidFill>
                  <a:schemeClr val="tx1"/>
                </a:solidFill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185" name="テキスト 71"/>
          <p:cNvSpPr txBox="1"/>
          <p:nvPr/>
        </p:nvSpPr>
        <p:spPr>
          <a:xfrm>
            <a:off x="4644000" y="1071683"/>
            <a:ext cx="4253821" cy="3415427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ビタミンEが</a:t>
            </a:r>
            <a:r>
              <a:rPr lang="ja-JP" altLang="en-US" sz="2400" b="0" u="none">
                <a:solidFill>
                  <a:schemeClr val="tx1"/>
                </a:solidFill>
              </a:rPr>
              <a:t>入れることで</a:t>
            </a:r>
            <a:r>
              <a:rPr lang="ja-JP" altLang="en-US" sz="2400" b="0" u="none">
                <a:solidFill>
                  <a:schemeClr val="tx1"/>
                </a:solidFill>
              </a:rPr>
              <a:t>豚肉の脂の酸化防止およびビタミンE活性の増強</a:t>
            </a: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1" u="sng">
              <a:solidFill>
                <a:srgbClr val="FF0000"/>
              </a:solidFill>
            </a:endParaRPr>
          </a:p>
          <a:p>
            <a:pPr>
              <a:defRPr lang="ja-JP" altLang="en-US"/>
            </a:pPr>
            <a:endParaRPr lang="ja-JP" altLang="en-US" sz="2400" b="0" u="none">
              <a:solidFill>
                <a:schemeClr val="tx1"/>
              </a:solidFill>
            </a:endParaRPr>
          </a:p>
          <a:p>
            <a:pPr>
              <a:defRPr lang="ja-JP" altLang="en-US"/>
            </a:pPr>
            <a:r>
              <a:rPr lang="ja-JP" altLang="en-US" sz="2400" b="0" u="none">
                <a:solidFill>
                  <a:schemeClr val="tx1"/>
                </a:solidFill>
              </a:rPr>
              <a:t>・豚肉の酸化を防ぐことにより、</a:t>
            </a:r>
            <a:r>
              <a:rPr lang="ja-JP" altLang="en-US" sz="2400" b="0" u="none">
                <a:solidFill>
                  <a:srgbClr val="FF0000"/>
                </a:solidFill>
              </a:rPr>
              <a:t>肝臓へダメージの蓄積を防ぎ、</a:t>
            </a:r>
            <a:r>
              <a:rPr lang="ja-JP" altLang="en-US" sz="2400" b="0" u="sng">
                <a:solidFill>
                  <a:srgbClr val="FF0000"/>
                </a:solidFill>
              </a:rPr>
              <a:t>アンチエイジング</a:t>
            </a:r>
            <a:r>
              <a:rPr lang="ja-JP" altLang="en-US" sz="2400" b="1" u="sng">
                <a:solidFill>
                  <a:srgbClr val="FF0000"/>
                </a:solidFill>
              </a:rPr>
              <a:t>効果</a:t>
            </a:r>
            <a:r>
              <a:rPr lang="ja-JP" altLang="en-US" sz="2400"/>
              <a:t>も期待できます。</a:t>
            </a:r>
            <a:endParaRPr lang="ja-JP" altLang="en-US" sz="2400" b="1" u="sng">
              <a:solidFill>
                <a:srgbClr val="FF0000"/>
              </a:solidFill>
            </a:endParaRPr>
          </a:p>
        </p:txBody>
      </p:sp>
      <p:sp>
        <p:nvSpPr>
          <p:cNvPr id="1186" name="図形 72"/>
          <p:cNvSpPr/>
          <p:nvPr/>
        </p:nvSpPr>
        <p:spPr>
          <a:xfrm>
            <a:off x="6085201" y="2283750"/>
            <a:ext cx="936000" cy="576000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187" name="四角形 130"/>
          <p:cNvPicPr>
            <a:picLocks noGrp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21774" y="1798517"/>
            <a:ext cx="4042792" cy="21224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8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62F48-171C-44F2-9951-3DCF434892F3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90" name="テキスト 77"/>
          <p:cNvSpPr txBox="1"/>
          <p:nvPr/>
        </p:nvSpPr>
        <p:spPr>
          <a:xfrm>
            <a:off x="1613525" y="2612869"/>
            <a:ext cx="18288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91" name="テキスト 78"/>
          <p:cNvSpPr txBox="1"/>
          <p:nvPr/>
        </p:nvSpPr>
        <p:spPr>
          <a:xfrm>
            <a:off x="189490" y="1781872"/>
            <a:ext cx="8954512" cy="1199436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r>
              <a:rPr lang="ja-JP" altLang="en-US" sz="3600">
                <a:latin typeface="HG行書体"/>
                <a:ea typeface="HG行書体"/>
              </a:rPr>
              <a:t>毎日の日常生活の一部を変えればいい・・</a:t>
            </a:r>
            <a:endParaRPr lang="ja-JP" altLang="en-US" sz="3600">
              <a:latin typeface="HG行書体"/>
              <a:ea typeface="HG行書体"/>
            </a:endParaRPr>
          </a:p>
          <a:p>
            <a:pPr>
              <a:defRPr lang="ja-JP" altLang="en-US"/>
            </a:pPr>
            <a:r>
              <a:rPr lang="ja-JP" altLang="en-US" sz="3600">
                <a:latin typeface="HG行書体"/>
                <a:ea typeface="HG行書体"/>
              </a:rPr>
              <a:t>ただそれだけであなたは健康になれる</a:t>
            </a:r>
            <a:endParaRPr lang="ja-JP" altLang="en-US" sz="3600">
              <a:latin typeface="HG行書体"/>
              <a:ea typeface="HG行書体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Fo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cu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サンド">
  <a:themeElements>
    <a:clrScheme name="サンド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サンド">
      <a:majorFont>
        <a:latin typeface="Calibri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サンド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cu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ocu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ocu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3.3.5</AppVersion>
  <PresentationFormat>ユーザー設定</PresentationFormat>
  <Slides>9</Slides>
  <Notes>2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渡邊 裕毅（ワタナベ ユウキ）</dc:creator>
  <cp:lastModifiedBy>稲本 雅大(イナモト マサヒロ)</cp:lastModifiedBy>
  <dcterms:created xsi:type="dcterms:W3CDTF">2019-06-21T06:20:15Z</dcterms:created>
  <dcterms:modified xsi:type="dcterms:W3CDTF">2023-03-20T10:56:50Z</dcterms:modified>
  <cp:revision>34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