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52" r:id="rId2"/>
    <p:sldMasterId id="2147483759" r:id="rId3"/>
  </p:sldMasterIdLst>
  <p:notesMasterIdLst>
    <p:notesMasterId r:id="rId21"/>
  </p:notesMasterIdLst>
  <p:handoutMasterIdLst>
    <p:handoutMasterId r:id="rId22"/>
  </p:handoutMasterIdLst>
  <p:sldIdLst>
    <p:sldId id="403" r:id="rId4"/>
    <p:sldId id="405" r:id="rId5"/>
    <p:sldId id="406" r:id="rId6"/>
    <p:sldId id="407" r:id="rId7"/>
    <p:sldId id="408" r:id="rId8"/>
    <p:sldId id="444" r:id="rId9"/>
    <p:sldId id="430" r:id="rId10"/>
    <p:sldId id="445" r:id="rId11"/>
    <p:sldId id="447" r:id="rId12"/>
    <p:sldId id="442" r:id="rId13"/>
    <p:sldId id="431" r:id="rId14"/>
    <p:sldId id="409" r:id="rId15"/>
    <p:sldId id="421" r:id="rId16"/>
    <p:sldId id="410" r:id="rId17"/>
    <p:sldId id="449" r:id="rId18"/>
    <p:sldId id="446" r:id="rId19"/>
    <p:sldId id="454" r:id="rId20"/>
  </p:sldIdLst>
  <p:sldSz cx="9144000" cy="6858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小園　力生" initials="小園　力生" lastIdx="0" clrIdx="0">
    <p:extLst>
      <p:ext uri="{19B8F6BF-5375-455C-9EA6-DF929625EA0E}">
        <p15:presenceInfo xmlns:p15="http://schemas.microsoft.com/office/powerpoint/2012/main" userId="S-1-5-21-688993384-767627382-1750670660-11033" providerId="AD"/>
      </p:ext>
    </p:extLst>
  </p:cmAuthor>
  <p:cmAuthor id="2" name="吾妻　亮太郎" initials="吾妻" lastIdx="1" clrIdx="1">
    <p:extLst>
      <p:ext uri="{19B8F6BF-5375-455C-9EA6-DF929625EA0E}">
        <p15:presenceInfo xmlns:p15="http://schemas.microsoft.com/office/powerpoint/2012/main" userId="吾妻　亮太郎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46"/>
    <a:srgbClr val="CAE9F2"/>
    <a:srgbClr val="FFFFFF"/>
    <a:srgbClr val="676767"/>
    <a:srgbClr val="6699FF"/>
    <a:srgbClr val="FFBFEA"/>
    <a:srgbClr val="FFEFBF"/>
    <a:srgbClr val="BAD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6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60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1.1.10\passage$\100621239.ENEXGROUP\Desktop\HL&#37096;&#38272;\&#22522;&#30436;&#25972;&#20633;&#37096;\5&#21495;\Book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dirty="0" err="1" smtClean="0"/>
              <a:t>ToCLINE</a:t>
            </a:r>
            <a:r>
              <a:rPr lang="ja-JP" altLang="en-US" dirty="0" smtClean="0"/>
              <a:t> 登録数</a:t>
            </a:r>
            <a:r>
              <a:rPr lang="ja-JP" altLang="en-US" sz="1200" dirty="0" smtClean="0"/>
              <a:t>（対家庭用供給軒数）</a:t>
            </a:r>
            <a:endParaRPr lang="ja-JP" altLang="en-US" sz="12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Sheet1!$C$6</c:f>
              <c:strCache>
                <c:ptCount val="1"/>
                <c:pt idx="0">
                  <c:v>HL北海道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6.0753980820877169E-3"/>
                  <c:y val="2.38816343462279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Sheet1!$G$7:$G$15</c:f>
              <c:numCache>
                <c:formatCode>m/d/yyyy</c:formatCode>
                <c:ptCount val="5"/>
                <c:pt idx="0">
                  <c:v>44682</c:v>
                </c:pt>
                <c:pt idx="1">
                  <c:v>44652</c:v>
                </c:pt>
                <c:pt idx="2">
                  <c:v>44621</c:v>
                </c:pt>
                <c:pt idx="3">
                  <c:v>44593</c:v>
                </c:pt>
                <c:pt idx="4">
                  <c:v>44562</c:v>
                </c:pt>
              </c:numCache>
            </c:numRef>
          </c:cat>
          <c:val>
            <c:numRef>
              <c:f>Sheet1!$C$7:$C$15</c:f>
              <c:numCache>
                <c:formatCode>General</c:formatCode>
                <c:ptCount val="5"/>
                <c:pt idx="0">
                  <c:v>2664</c:v>
                </c:pt>
                <c:pt idx="1">
                  <c:v>2620</c:v>
                </c:pt>
                <c:pt idx="2">
                  <c:v>2557</c:v>
                </c:pt>
                <c:pt idx="3">
                  <c:v>2447</c:v>
                </c:pt>
                <c:pt idx="4">
                  <c:v>1815</c:v>
                </c:pt>
              </c:numCache>
            </c:numRef>
          </c:val>
        </c:ser>
        <c:ser>
          <c:idx val="1"/>
          <c:order val="1"/>
          <c:tx>
            <c:strRef>
              <c:f>Sheet1!$D$6</c:f>
              <c:strCache>
                <c:ptCount val="1"/>
                <c:pt idx="0">
                  <c:v>HL東北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2.1263893287307011E-2"/>
                  <c:y val="9.552653738491215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Sheet1!$G$7:$G$15</c:f>
              <c:numCache>
                <c:formatCode>m/d/yyyy</c:formatCode>
                <c:ptCount val="5"/>
                <c:pt idx="0">
                  <c:v>44682</c:v>
                </c:pt>
                <c:pt idx="1">
                  <c:v>44652</c:v>
                </c:pt>
                <c:pt idx="2">
                  <c:v>44621</c:v>
                </c:pt>
                <c:pt idx="3">
                  <c:v>44593</c:v>
                </c:pt>
                <c:pt idx="4">
                  <c:v>44562</c:v>
                </c:pt>
              </c:numCache>
            </c:numRef>
          </c:cat>
          <c:val>
            <c:numRef>
              <c:f>Sheet1!$D$7:$D$15</c:f>
              <c:numCache>
                <c:formatCode>General</c:formatCode>
                <c:ptCount val="5"/>
                <c:pt idx="0">
                  <c:v>6550</c:v>
                </c:pt>
                <c:pt idx="1">
                  <c:v>6347</c:v>
                </c:pt>
                <c:pt idx="2">
                  <c:v>6098</c:v>
                </c:pt>
                <c:pt idx="3">
                  <c:v>5521</c:v>
                </c:pt>
                <c:pt idx="4">
                  <c:v>4787</c:v>
                </c:pt>
              </c:numCache>
            </c:numRef>
          </c:val>
        </c:ser>
        <c:ser>
          <c:idx val="2"/>
          <c:order val="2"/>
          <c:tx>
            <c:strRef>
              <c:f>Sheet1!$E$6</c:f>
              <c:strCache>
                <c:ptCount val="1"/>
                <c:pt idx="0">
                  <c:v>HL西日本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Sheet1!$G$7:$G$15</c:f>
              <c:numCache>
                <c:formatCode>m/d/yyyy</c:formatCode>
                <c:ptCount val="5"/>
                <c:pt idx="0">
                  <c:v>44682</c:v>
                </c:pt>
                <c:pt idx="1">
                  <c:v>44652</c:v>
                </c:pt>
                <c:pt idx="2">
                  <c:v>44621</c:v>
                </c:pt>
                <c:pt idx="3">
                  <c:v>44593</c:v>
                </c:pt>
                <c:pt idx="4">
                  <c:v>44562</c:v>
                </c:pt>
              </c:numCache>
            </c:numRef>
          </c:cat>
          <c:val>
            <c:numRef>
              <c:f>Sheet1!$E$7:$E$15</c:f>
              <c:numCache>
                <c:formatCode>General</c:formatCode>
                <c:ptCount val="5"/>
                <c:pt idx="0">
                  <c:v>10116</c:v>
                </c:pt>
                <c:pt idx="1">
                  <c:v>9928</c:v>
                </c:pt>
                <c:pt idx="2">
                  <c:v>9688</c:v>
                </c:pt>
                <c:pt idx="3">
                  <c:v>8443</c:v>
                </c:pt>
                <c:pt idx="4">
                  <c:v>7500</c:v>
                </c:pt>
              </c:numCache>
            </c:numRef>
          </c:val>
        </c:ser>
        <c:ser>
          <c:idx val="3"/>
          <c:order val="3"/>
          <c:tx>
            <c:strRef>
              <c:f>Sheet1!$F$6</c:f>
              <c:strCache>
                <c:ptCount val="1"/>
                <c:pt idx="0">
                  <c:v>HL四国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1.8226194246263039E-2"/>
                  <c:y val="7.64212299079297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Sheet1!$G$7:$G$15</c:f>
              <c:numCache>
                <c:formatCode>m/d/yyyy</c:formatCode>
                <c:ptCount val="5"/>
                <c:pt idx="0">
                  <c:v>44682</c:v>
                </c:pt>
                <c:pt idx="1">
                  <c:v>44652</c:v>
                </c:pt>
                <c:pt idx="2">
                  <c:v>44621</c:v>
                </c:pt>
                <c:pt idx="3">
                  <c:v>44593</c:v>
                </c:pt>
                <c:pt idx="4">
                  <c:v>44562</c:v>
                </c:pt>
              </c:numCache>
            </c:numRef>
          </c:cat>
          <c:val>
            <c:numRef>
              <c:f>Sheet1!$F$7:$F$15</c:f>
              <c:numCache>
                <c:formatCode>General</c:formatCode>
                <c:ptCount val="5"/>
                <c:pt idx="0">
                  <c:v>3490</c:v>
                </c:pt>
                <c:pt idx="1">
                  <c:v>3434</c:v>
                </c:pt>
                <c:pt idx="2">
                  <c:v>3326</c:v>
                </c:pt>
                <c:pt idx="3">
                  <c:v>2917</c:v>
                </c:pt>
                <c:pt idx="4">
                  <c:v>2289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81079792"/>
        <c:axId val="681080184"/>
      </c:barChart>
      <c:dateAx>
        <c:axId val="681079792"/>
        <c:scaling>
          <c:orientation val="minMax"/>
        </c:scaling>
        <c:delete val="0"/>
        <c:axPos val="b"/>
        <c:numFmt formatCode="yyyy/m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81080184"/>
        <c:crosses val="autoZero"/>
        <c:auto val="1"/>
        <c:lblOffset val="100"/>
        <c:baseTimeUnit val="months"/>
      </c:dateAx>
      <c:valAx>
        <c:axId val="681080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8107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A8CCC7-4201-419E-AEDC-76FFC4C05FC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BC0B75C-690E-49E2-9423-E368F19AF66A}">
      <dgm:prSet phldrT="[テキスト]" custT="1"/>
      <dgm:spPr/>
      <dgm:t>
        <a:bodyPr/>
        <a:lstStyle/>
        <a:p>
          <a:r>
            <a:rPr kumimoji="1" lang="ja-JP" altLang="en-US" sz="1600" dirty="0" smtClean="0">
              <a:latin typeface="Meiryo UI" panose="020B0604030504040204" pitchFamily="50" charset="-128"/>
              <a:ea typeface="Meiryo UI" panose="020B0604030504040204" pitchFamily="50" charset="-128"/>
            </a:rPr>
            <a:t>輸入基地</a:t>
          </a:r>
          <a:endParaRPr kumimoji="1" lang="ja-JP" altLang="en-US" sz="160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CE39F217-AC93-4D5A-893A-F79ACA9F0C86}" type="parTrans" cxnId="{D31655C7-A63E-49AA-9E70-D5E77AF9FF05}">
      <dgm:prSet/>
      <dgm:spPr/>
      <dgm:t>
        <a:bodyPr/>
        <a:lstStyle/>
        <a:p>
          <a:endParaRPr kumimoji="1" lang="ja-JP" altLang="en-US" sz="160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4752DE98-E397-4569-95EE-FFD2D88B2FA5}" type="sibTrans" cxnId="{D31655C7-A63E-49AA-9E70-D5E77AF9FF05}">
      <dgm:prSet/>
      <dgm:spPr/>
      <dgm:t>
        <a:bodyPr/>
        <a:lstStyle/>
        <a:p>
          <a:endParaRPr kumimoji="1" lang="ja-JP" altLang="en-US" sz="160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EED9ED77-3310-401A-A13B-149988FF5BC7}">
      <dgm:prSet phldrT="[テキスト]" custT="1"/>
      <dgm:spPr/>
      <dgm:t>
        <a:bodyPr/>
        <a:lstStyle/>
        <a:p>
          <a:r>
            <a:rPr kumimoji="1" lang="ja-JP" altLang="en-US" sz="1600" dirty="0" smtClean="0">
              <a:latin typeface="Meiryo UI" panose="020B0604030504040204" pitchFamily="50" charset="-128"/>
              <a:ea typeface="Meiryo UI" panose="020B0604030504040204" pitchFamily="50" charset="-128"/>
            </a:rPr>
            <a:t>お客様</a:t>
          </a:r>
          <a:endParaRPr kumimoji="1" lang="ja-JP" altLang="en-US" sz="160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F85088FD-0E6E-44D9-97F1-CFFB77EC05EA}" type="parTrans" cxnId="{8C1AB383-E773-4DF5-AAEE-81BDE5E37986}">
      <dgm:prSet/>
      <dgm:spPr/>
      <dgm:t>
        <a:bodyPr/>
        <a:lstStyle/>
        <a:p>
          <a:endParaRPr kumimoji="1" lang="ja-JP" altLang="en-US" sz="160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6DBBFB22-6650-4B47-B549-F99CB5989154}" type="sibTrans" cxnId="{8C1AB383-E773-4DF5-AAEE-81BDE5E37986}">
      <dgm:prSet/>
      <dgm:spPr/>
      <dgm:t>
        <a:bodyPr/>
        <a:lstStyle/>
        <a:p>
          <a:endParaRPr kumimoji="1" lang="ja-JP" altLang="en-US" sz="160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7865546F-BE39-48D2-BEFD-05D562FA8887}">
      <dgm:prSet phldrT="[テキスト]" custT="1"/>
      <dgm:spPr/>
      <dgm:t>
        <a:bodyPr/>
        <a:lstStyle/>
        <a:p>
          <a:r>
            <a:rPr kumimoji="1" lang="ja-JP" altLang="en-US" sz="1600" dirty="0" smtClean="0">
              <a:latin typeface="Meiryo UI" panose="020B0604030504040204" pitchFamily="50" charset="-128"/>
              <a:ea typeface="Meiryo UI" panose="020B0604030504040204" pitchFamily="50" charset="-128"/>
            </a:rPr>
            <a:t>ローリー</a:t>
          </a:r>
          <a:endParaRPr kumimoji="1" lang="ja-JP" altLang="en-US" sz="160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C484B0C8-254F-4CF4-BC41-4BD89F5EF905}" type="parTrans" cxnId="{8A5664CE-83B7-4EC6-9038-4B1D9AF00594}">
      <dgm:prSet/>
      <dgm:spPr/>
      <dgm:t>
        <a:bodyPr/>
        <a:lstStyle/>
        <a:p>
          <a:endParaRPr kumimoji="1" lang="ja-JP" altLang="en-US" sz="160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0E923012-5797-42DF-A31D-1EEFD3C7CAE1}" type="sibTrans" cxnId="{8A5664CE-83B7-4EC6-9038-4B1D9AF00594}">
      <dgm:prSet/>
      <dgm:spPr/>
      <dgm:t>
        <a:bodyPr/>
        <a:lstStyle/>
        <a:p>
          <a:endParaRPr kumimoji="1" lang="ja-JP" altLang="en-US" sz="160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DA6D1BA0-98DE-4E61-BF93-66799F883E8E}">
      <dgm:prSet phldrT="[テキスト]" custT="1"/>
      <dgm:spPr/>
      <dgm:t>
        <a:bodyPr/>
        <a:lstStyle/>
        <a:p>
          <a:pPr>
            <a:lnSpc>
              <a:spcPct val="100000"/>
            </a:lnSpc>
          </a:pPr>
          <a:r>
            <a:rPr kumimoji="1" lang="ja-JP" altLang="en-US" sz="1600" dirty="0" smtClean="0">
              <a:latin typeface="Meiryo UI" panose="020B0604030504040204" pitchFamily="50" charset="-128"/>
              <a:ea typeface="Meiryo UI" panose="020B0604030504040204" pitchFamily="50" charset="-128"/>
            </a:rPr>
            <a:t>充填配送　センター</a:t>
          </a:r>
          <a:endParaRPr kumimoji="1" lang="ja-JP" altLang="en-US" sz="160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9C6644AD-6420-498F-BAC4-58F2D266A143}" type="parTrans" cxnId="{41E0F816-81C3-4F48-A37F-09ADFCC19AC1}">
      <dgm:prSet/>
      <dgm:spPr/>
      <dgm:t>
        <a:bodyPr/>
        <a:lstStyle/>
        <a:p>
          <a:endParaRPr kumimoji="1" lang="ja-JP" altLang="en-US" sz="160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1E960C20-B49A-4470-BB9B-D9519E5390CA}" type="sibTrans" cxnId="{41E0F816-81C3-4F48-A37F-09ADFCC19AC1}">
      <dgm:prSet/>
      <dgm:spPr/>
      <dgm:t>
        <a:bodyPr/>
        <a:lstStyle/>
        <a:p>
          <a:endParaRPr kumimoji="1" lang="ja-JP" altLang="en-US" sz="160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9519D495-4168-4DA4-A124-CDAADD54C1AA}">
      <dgm:prSet phldrT="[テキスト]" custT="1"/>
      <dgm:spPr/>
      <dgm:t>
        <a:bodyPr/>
        <a:lstStyle/>
        <a:p>
          <a:r>
            <a:rPr kumimoji="1" lang="ja-JP" altLang="en-US" sz="1600" dirty="0" smtClean="0">
              <a:latin typeface="Meiryo UI" panose="020B0604030504040204" pitchFamily="50" charset="-128"/>
              <a:ea typeface="Meiryo UI" panose="020B0604030504040204" pitchFamily="50" charset="-128"/>
            </a:rPr>
            <a:t>配送車</a:t>
          </a:r>
          <a:endParaRPr kumimoji="1" lang="ja-JP" altLang="en-US" sz="160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E8CAB10E-3CA3-48E2-8720-76F351E28D44}" type="parTrans" cxnId="{AD68907B-0E21-40E7-B704-FCFA1B9FE81C}">
      <dgm:prSet/>
      <dgm:spPr/>
      <dgm:t>
        <a:bodyPr/>
        <a:lstStyle/>
        <a:p>
          <a:endParaRPr kumimoji="1" lang="ja-JP" altLang="en-US" sz="160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F64CC688-F407-4EC8-BFB9-D1C688ED9A68}" type="sibTrans" cxnId="{AD68907B-0E21-40E7-B704-FCFA1B9FE81C}">
      <dgm:prSet/>
      <dgm:spPr/>
      <dgm:t>
        <a:bodyPr/>
        <a:lstStyle/>
        <a:p>
          <a:endParaRPr kumimoji="1" lang="ja-JP" altLang="en-US" sz="160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E0BE84C2-68B3-404B-ADDE-94DAAB049058}" type="pres">
      <dgm:prSet presAssocID="{90A8CCC7-4201-419E-AEDC-76FFC4C05FC3}" presName="Name0" presStyleCnt="0">
        <dgm:presLayoutVars>
          <dgm:dir/>
          <dgm:resizeHandles val="exact"/>
        </dgm:presLayoutVars>
      </dgm:prSet>
      <dgm:spPr/>
    </dgm:pt>
    <dgm:pt modelId="{27FC17F2-F3F6-4407-A7F1-7FCF9C3C28A4}" type="pres">
      <dgm:prSet presAssocID="{ABC0B75C-690E-49E2-9423-E368F19AF66A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8CE8F76-F535-48E5-9691-4171F7693D4F}" type="pres">
      <dgm:prSet presAssocID="{4752DE98-E397-4569-95EE-FFD2D88B2FA5}" presName="parSpace" presStyleCnt="0"/>
      <dgm:spPr/>
    </dgm:pt>
    <dgm:pt modelId="{DDA7BA81-4CDD-4DB6-BB44-09E3DE960B48}" type="pres">
      <dgm:prSet presAssocID="{7865546F-BE39-48D2-BEFD-05D562FA8887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12763572-5AF3-490E-9369-4D2637B8B23D}" type="pres">
      <dgm:prSet presAssocID="{0E923012-5797-42DF-A31D-1EEFD3C7CAE1}" presName="parSpace" presStyleCnt="0"/>
      <dgm:spPr/>
    </dgm:pt>
    <dgm:pt modelId="{D06E9A20-D1CE-41AA-8BFB-53BF247559A8}" type="pres">
      <dgm:prSet presAssocID="{DA6D1BA0-98DE-4E61-BF93-66799F883E8E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EC606CC-FBE5-4177-8DDB-9EFA4FBA836A}" type="pres">
      <dgm:prSet presAssocID="{1E960C20-B49A-4470-BB9B-D9519E5390CA}" presName="parSpace" presStyleCnt="0"/>
      <dgm:spPr/>
    </dgm:pt>
    <dgm:pt modelId="{643FC89C-1B02-4CC2-AC09-3809B2FA8DFF}" type="pres">
      <dgm:prSet presAssocID="{9519D495-4168-4DA4-A124-CDAADD54C1AA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67708E71-12EE-4357-9305-23393E789554}" type="pres">
      <dgm:prSet presAssocID="{F64CC688-F407-4EC8-BFB9-D1C688ED9A68}" presName="parSpace" presStyleCnt="0"/>
      <dgm:spPr/>
    </dgm:pt>
    <dgm:pt modelId="{9EA6DFF3-F835-46D5-B0D6-0DCCD9B987E8}" type="pres">
      <dgm:prSet presAssocID="{EED9ED77-3310-401A-A13B-149988FF5BC7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8C1AB383-E773-4DF5-AAEE-81BDE5E37986}" srcId="{90A8CCC7-4201-419E-AEDC-76FFC4C05FC3}" destId="{EED9ED77-3310-401A-A13B-149988FF5BC7}" srcOrd="4" destOrd="0" parTransId="{F85088FD-0E6E-44D9-97F1-CFFB77EC05EA}" sibTransId="{6DBBFB22-6650-4B47-B549-F99CB5989154}"/>
    <dgm:cxn modelId="{560725E5-0634-479A-BCFC-2BA481376D41}" type="presOf" srcId="{EED9ED77-3310-401A-A13B-149988FF5BC7}" destId="{9EA6DFF3-F835-46D5-B0D6-0DCCD9B987E8}" srcOrd="0" destOrd="0" presId="urn:microsoft.com/office/officeart/2005/8/layout/hChevron3"/>
    <dgm:cxn modelId="{B14E8634-BFBD-4ECF-8E04-6EA6226F9E77}" type="presOf" srcId="{DA6D1BA0-98DE-4E61-BF93-66799F883E8E}" destId="{D06E9A20-D1CE-41AA-8BFB-53BF247559A8}" srcOrd="0" destOrd="0" presId="urn:microsoft.com/office/officeart/2005/8/layout/hChevron3"/>
    <dgm:cxn modelId="{4AA7B250-F57C-46A1-93E7-195705EA56A6}" type="presOf" srcId="{ABC0B75C-690E-49E2-9423-E368F19AF66A}" destId="{27FC17F2-F3F6-4407-A7F1-7FCF9C3C28A4}" srcOrd="0" destOrd="0" presId="urn:microsoft.com/office/officeart/2005/8/layout/hChevron3"/>
    <dgm:cxn modelId="{23722BBA-09F3-400D-A6A9-0438994B8E9C}" type="presOf" srcId="{90A8CCC7-4201-419E-AEDC-76FFC4C05FC3}" destId="{E0BE84C2-68B3-404B-ADDE-94DAAB049058}" srcOrd="0" destOrd="0" presId="urn:microsoft.com/office/officeart/2005/8/layout/hChevron3"/>
    <dgm:cxn modelId="{E26C91B4-DF37-457F-81F4-7966029C81FC}" type="presOf" srcId="{9519D495-4168-4DA4-A124-CDAADD54C1AA}" destId="{643FC89C-1B02-4CC2-AC09-3809B2FA8DFF}" srcOrd="0" destOrd="0" presId="urn:microsoft.com/office/officeart/2005/8/layout/hChevron3"/>
    <dgm:cxn modelId="{8A5664CE-83B7-4EC6-9038-4B1D9AF00594}" srcId="{90A8CCC7-4201-419E-AEDC-76FFC4C05FC3}" destId="{7865546F-BE39-48D2-BEFD-05D562FA8887}" srcOrd="1" destOrd="0" parTransId="{C484B0C8-254F-4CF4-BC41-4BD89F5EF905}" sibTransId="{0E923012-5797-42DF-A31D-1EEFD3C7CAE1}"/>
    <dgm:cxn modelId="{D31655C7-A63E-49AA-9E70-D5E77AF9FF05}" srcId="{90A8CCC7-4201-419E-AEDC-76FFC4C05FC3}" destId="{ABC0B75C-690E-49E2-9423-E368F19AF66A}" srcOrd="0" destOrd="0" parTransId="{CE39F217-AC93-4D5A-893A-F79ACA9F0C86}" sibTransId="{4752DE98-E397-4569-95EE-FFD2D88B2FA5}"/>
    <dgm:cxn modelId="{AD68907B-0E21-40E7-B704-FCFA1B9FE81C}" srcId="{90A8CCC7-4201-419E-AEDC-76FFC4C05FC3}" destId="{9519D495-4168-4DA4-A124-CDAADD54C1AA}" srcOrd="3" destOrd="0" parTransId="{E8CAB10E-3CA3-48E2-8720-76F351E28D44}" sibTransId="{F64CC688-F407-4EC8-BFB9-D1C688ED9A68}"/>
    <dgm:cxn modelId="{41E0F816-81C3-4F48-A37F-09ADFCC19AC1}" srcId="{90A8CCC7-4201-419E-AEDC-76FFC4C05FC3}" destId="{DA6D1BA0-98DE-4E61-BF93-66799F883E8E}" srcOrd="2" destOrd="0" parTransId="{9C6644AD-6420-498F-BAC4-58F2D266A143}" sibTransId="{1E960C20-B49A-4470-BB9B-D9519E5390CA}"/>
    <dgm:cxn modelId="{7682BA0E-0241-4DB9-8B43-ADE186D4C954}" type="presOf" srcId="{7865546F-BE39-48D2-BEFD-05D562FA8887}" destId="{DDA7BA81-4CDD-4DB6-BB44-09E3DE960B48}" srcOrd="0" destOrd="0" presId="urn:microsoft.com/office/officeart/2005/8/layout/hChevron3"/>
    <dgm:cxn modelId="{30A8EA83-6443-4EDD-94C9-2EA82011524F}" type="presParOf" srcId="{E0BE84C2-68B3-404B-ADDE-94DAAB049058}" destId="{27FC17F2-F3F6-4407-A7F1-7FCF9C3C28A4}" srcOrd="0" destOrd="0" presId="urn:microsoft.com/office/officeart/2005/8/layout/hChevron3"/>
    <dgm:cxn modelId="{0B144212-ACEC-42B9-992E-84586308A188}" type="presParOf" srcId="{E0BE84C2-68B3-404B-ADDE-94DAAB049058}" destId="{88CE8F76-F535-48E5-9691-4171F7693D4F}" srcOrd="1" destOrd="0" presId="urn:microsoft.com/office/officeart/2005/8/layout/hChevron3"/>
    <dgm:cxn modelId="{23A70643-440E-4600-A7D3-CD5A25D8ADA3}" type="presParOf" srcId="{E0BE84C2-68B3-404B-ADDE-94DAAB049058}" destId="{DDA7BA81-4CDD-4DB6-BB44-09E3DE960B48}" srcOrd="2" destOrd="0" presId="urn:microsoft.com/office/officeart/2005/8/layout/hChevron3"/>
    <dgm:cxn modelId="{F0C2C60C-63A7-42BC-8CBE-C0C41C113A4F}" type="presParOf" srcId="{E0BE84C2-68B3-404B-ADDE-94DAAB049058}" destId="{12763572-5AF3-490E-9369-4D2637B8B23D}" srcOrd="3" destOrd="0" presId="urn:microsoft.com/office/officeart/2005/8/layout/hChevron3"/>
    <dgm:cxn modelId="{89FEA39E-A643-42BE-BD89-A65C383DEE3F}" type="presParOf" srcId="{E0BE84C2-68B3-404B-ADDE-94DAAB049058}" destId="{D06E9A20-D1CE-41AA-8BFB-53BF247559A8}" srcOrd="4" destOrd="0" presId="urn:microsoft.com/office/officeart/2005/8/layout/hChevron3"/>
    <dgm:cxn modelId="{F11E9677-56C1-49C3-BA55-E0C6787B2195}" type="presParOf" srcId="{E0BE84C2-68B3-404B-ADDE-94DAAB049058}" destId="{9EC606CC-FBE5-4177-8DDB-9EFA4FBA836A}" srcOrd="5" destOrd="0" presId="urn:microsoft.com/office/officeart/2005/8/layout/hChevron3"/>
    <dgm:cxn modelId="{8CA36C74-72E7-4A60-B55F-649E87293A42}" type="presParOf" srcId="{E0BE84C2-68B3-404B-ADDE-94DAAB049058}" destId="{643FC89C-1B02-4CC2-AC09-3809B2FA8DFF}" srcOrd="6" destOrd="0" presId="urn:microsoft.com/office/officeart/2005/8/layout/hChevron3"/>
    <dgm:cxn modelId="{66556B50-789F-429E-A2A9-3BD35E7098C8}" type="presParOf" srcId="{E0BE84C2-68B3-404B-ADDE-94DAAB049058}" destId="{67708E71-12EE-4357-9305-23393E789554}" srcOrd="7" destOrd="0" presId="urn:microsoft.com/office/officeart/2005/8/layout/hChevron3"/>
    <dgm:cxn modelId="{3A0944BE-1F8A-4E5E-8AF6-9B204A136956}" type="presParOf" srcId="{E0BE84C2-68B3-404B-ADDE-94DAAB049058}" destId="{9EA6DFF3-F835-46D5-B0D6-0DCCD9B987E8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FC17F2-F3F6-4407-A7F1-7FCF9C3C28A4}">
      <dsp:nvSpPr>
        <dsp:cNvPr id="0" name=""/>
        <dsp:cNvSpPr/>
      </dsp:nvSpPr>
      <dsp:spPr>
        <a:xfrm>
          <a:off x="979" y="159825"/>
          <a:ext cx="1910553" cy="7642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>
              <a:latin typeface="Meiryo UI" panose="020B0604030504040204" pitchFamily="50" charset="-128"/>
              <a:ea typeface="Meiryo UI" panose="020B0604030504040204" pitchFamily="50" charset="-128"/>
            </a:rPr>
            <a:t>輸入基地</a:t>
          </a:r>
          <a:endParaRPr kumimoji="1" lang="ja-JP" altLang="en-US" sz="1600" kern="120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979" y="159825"/>
        <a:ext cx="1719498" cy="764221"/>
      </dsp:txXfrm>
    </dsp:sp>
    <dsp:sp modelId="{DDA7BA81-4CDD-4DB6-BB44-09E3DE960B48}">
      <dsp:nvSpPr>
        <dsp:cNvPr id="0" name=""/>
        <dsp:cNvSpPr/>
      </dsp:nvSpPr>
      <dsp:spPr>
        <a:xfrm>
          <a:off x="1529422" y="159825"/>
          <a:ext cx="1910553" cy="7642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>
              <a:latin typeface="Meiryo UI" panose="020B0604030504040204" pitchFamily="50" charset="-128"/>
              <a:ea typeface="Meiryo UI" panose="020B0604030504040204" pitchFamily="50" charset="-128"/>
            </a:rPr>
            <a:t>ローリー</a:t>
          </a:r>
          <a:endParaRPr kumimoji="1" lang="ja-JP" altLang="en-US" sz="1600" kern="120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1911533" y="159825"/>
        <a:ext cx="1146332" cy="764221"/>
      </dsp:txXfrm>
    </dsp:sp>
    <dsp:sp modelId="{D06E9A20-D1CE-41AA-8BFB-53BF247559A8}">
      <dsp:nvSpPr>
        <dsp:cNvPr id="0" name=""/>
        <dsp:cNvSpPr/>
      </dsp:nvSpPr>
      <dsp:spPr>
        <a:xfrm>
          <a:off x="3057866" y="159825"/>
          <a:ext cx="1910553" cy="7642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>
              <a:latin typeface="Meiryo UI" panose="020B0604030504040204" pitchFamily="50" charset="-128"/>
              <a:ea typeface="Meiryo UI" panose="020B0604030504040204" pitchFamily="50" charset="-128"/>
            </a:rPr>
            <a:t>充填配送　センター</a:t>
          </a:r>
          <a:endParaRPr kumimoji="1" lang="ja-JP" altLang="en-US" sz="1600" kern="120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3439977" y="159825"/>
        <a:ext cx="1146332" cy="764221"/>
      </dsp:txXfrm>
    </dsp:sp>
    <dsp:sp modelId="{643FC89C-1B02-4CC2-AC09-3809B2FA8DFF}">
      <dsp:nvSpPr>
        <dsp:cNvPr id="0" name=""/>
        <dsp:cNvSpPr/>
      </dsp:nvSpPr>
      <dsp:spPr>
        <a:xfrm>
          <a:off x="4586309" y="159825"/>
          <a:ext cx="1910553" cy="7642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>
              <a:latin typeface="Meiryo UI" panose="020B0604030504040204" pitchFamily="50" charset="-128"/>
              <a:ea typeface="Meiryo UI" panose="020B0604030504040204" pitchFamily="50" charset="-128"/>
            </a:rPr>
            <a:t>配送車</a:t>
          </a:r>
          <a:endParaRPr kumimoji="1" lang="ja-JP" altLang="en-US" sz="1600" kern="120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4968420" y="159825"/>
        <a:ext cx="1146332" cy="764221"/>
      </dsp:txXfrm>
    </dsp:sp>
    <dsp:sp modelId="{9EA6DFF3-F835-46D5-B0D6-0DCCD9B987E8}">
      <dsp:nvSpPr>
        <dsp:cNvPr id="0" name=""/>
        <dsp:cNvSpPr/>
      </dsp:nvSpPr>
      <dsp:spPr>
        <a:xfrm>
          <a:off x="6114752" y="159825"/>
          <a:ext cx="1910553" cy="7642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>
              <a:latin typeface="Meiryo UI" panose="020B0604030504040204" pitchFamily="50" charset="-128"/>
              <a:ea typeface="Meiryo UI" panose="020B0604030504040204" pitchFamily="50" charset="-128"/>
            </a:rPr>
            <a:t>お客様</a:t>
          </a:r>
          <a:endParaRPr kumimoji="1" lang="ja-JP" altLang="en-US" sz="1600" kern="120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6496863" y="159825"/>
        <a:ext cx="1146332" cy="7642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451" y="2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E972F-8B7C-4E79-BB7E-2D7081ADE92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86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451" y="944086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0EF73-94BA-4840-935B-A987848AD8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77697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2" y="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9788A-B62D-4D2D-8560-275FF6837EA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40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867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2" y="9440867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5BAD7-7526-4BEC-A999-962BB122B9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30317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ACDCC-C2D9-429C-9AD2-A889793F6DAA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809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FEBEC-3FF1-49B0-BB1B-C3C0A22FBE92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179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入口が違う？</a:t>
            </a:r>
            <a:endParaRPr kumimoji="1" lang="en-US" altLang="ja-JP" dirty="0" smtClean="0"/>
          </a:p>
          <a:p>
            <a:r>
              <a:rPr kumimoji="1" lang="ja-JP" altLang="en-US" dirty="0" smtClean="0"/>
              <a:t>顧客軒数が増やすも～↑に</a:t>
            </a:r>
            <a:endParaRPr kumimoji="1" lang="en-US" altLang="ja-JP" dirty="0" smtClean="0"/>
          </a:p>
          <a:p>
            <a:r>
              <a:rPr kumimoji="1" lang="ja-JP" altLang="en-US" dirty="0" smtClean="0"/>
              <a:t>様々な取り組みによって築いたが、</a:t>
            </a:r>
            <a:endParaRPr kumimoji="1" lang="en-US" altLang="ja-JP" dirty="0" smtClean="0"/>
          </a:p>
          <a:p>
            <a:r>
              <a:rPr kumimoji="1" lang="ja-JP" altLang="en-US" dirty="0" smtClean="0"/>
              <a:t>これまでの取り組み：コンパクトに</a:t>
            </a:r>
            <a:endParaRPr kumimoji="1" lang="en-US" altLang="ja-JP" dirty="0" smtClean="0"/>
          </a:p>
          <a:p>
            <a:r>
              <a:rPr kumimoji="1" lang="ja-JP" altLang="en-US" dirty="0" smtClean="0"/>
              <a:t>グラフは残す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様々な取り組みによってこれに気付いた（</a:t>
            </a:r>
            <a:r>
              <a:rPr kumimoji="1" lang="en-US" altLang="ja-JP" dirty="0" smtClean="0"/>
              <a:t>55</a:t>
            </a:r>
            <a:r>
              <a:rPr kumimoji="1" lang="ja-JP" altLang="en-US" dirty="0" smtClean="0"/>
              <a:t>万件～）これまでのとりくみはコンパクトに。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FEBEC-3FF1-49B0-BB1B-C3C0A22FBE92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7011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ACDCC-C2D9-429C-9AD2-A889793F6DAA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8220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基盤構築の中身（できているもの）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AZ</a:t>
            </a:r>
            <a:r>
              <a:rPr kumimoji="1" lang="ja-JP" altLang="en-US" dirty="0" smtClean="0"/>
              <a:t>ナビ→</a:t>
            </a:r>
            <a:r>
              <a:rPr kumimoji="1" lang="en-US" altLang="ja-JP" dirty="0" smtClean="0"/>
              <a:t>SFA</a:t>
            </a:r>
            <a:r>
              <a:rPr kumimoji="1" lang="ja-JP" altLang="en-US" dirty="0" err="1" smtClean="0"/>
              <a:t>、</a:t>
            </a:r>
            <a:r>
              <a:rPr kumimoji="1" lang="ja-JP" altLang="en-US" dirty="0" smtClean="0"/>
              <a:t>ビズテル→</a:t>
            </a:r>
            <a:r>
              <a:rPr kumimoji="1" lang="en-US" altLang="ja-JP" dirty="0" smtClean="0"/>
              <a:t>CRM</a:t>
            </a:r>
            <a:r>
              <a:rPr kumimoji="1" lang="ja-JP" altLang="en-US" dirty="0" err="1" smtClean="0"/>
              <a:t>。</a:t>
            </a:r>
            <a:r>
              <a:rPr kumimoji="1" lang="en-US" altLang="ja-JP" dirty="0" smtClean="0"/>
              <a:t>LINE</a:t>
            </a:r>
            <a:r>
              <a:rPr kumimoji="1" lang="ja-JP" altLang="en-US" dirty="0" smtClean="0"/>
              <a:t>配信→顧客管理システム。書式→業務フォーマット。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ACDCC-C2D9-429C-9AD2-A889793F6DAA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3715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EDI=Electronic Data </a:t>
            </a:r>
            <a:r>
              <a:rPr kumimoji="1" lang="en-US" altLang="ja-JP" dirty="0" err="1" smtClean="0"/>
              <a:t>Interchang</a:t>
            </a:r>
            <a:r>
              <a:rPr kumimoji="1" lang="ja-JP" altLang="en-US" dirty="0" smtClean="0"/>
              <a:t>（電子データ交換）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ACDCC-C2D9-429C-9AD2-A889793F6DAA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3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  <a:p>
            <a:r>
              <a:rPr kumimoji="1" lang="ja-JP" altLang="en-US" dirty="0" smtClean="0"/>
              <a:t>業務・人材・顧客のデータが軸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7C142-C882-42AB-A606-8AC2B116E26C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6574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24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2498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2107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169DA-AC1F-4681-A36C-2EB2C5F1C7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654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4"/>
          <p:cNvSpPr txBox="1">
            <a:spLocks/>
          </p:cNvSpPr>
          <p:nvPr userDrawn="1"/>
        </p:nvSpPr>
        <p:spPr>
          <a:xfrm>
            <a:off x="2" y="185790"/>
            <a:ext cx="9146339" cy="568092"/>
          </a:xfrm>
          <a:prstGeom prst="rect">
            <a:avLst/>
          </a:prstGeom>
          <a:solidFill>
            <a:srgbClr val="26779E"/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endParaRPr lang="ja-JP" altLang="en-US" sz="3200" dirty="0">
              <a:solidFill>
                <a:prstClr val="white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" y="185791"/>
            <a:ext cx="9146339" cy="568092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471868" y="1274308"/>
            <a:ext cx="81000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297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4"/>
          <p:cNvSpPr>
            <a:spLocks noChangeArrowheads="1"/>
          </p:cNvSpPr>
          <p:nvPr/>
        </p:nvSpPr>
        <p:spPr bwMode="auto">
          <a:xfrm>
            <a:off x="216878" y="5886450"/>
            <a:ext cx="8707315" cy="55245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17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50000"/>
              </a:spcAft>
              <a:buClr>
                <a:srgbClr val="3366FF"/>
              </a:buClr>
              <a:buFont typeface="Wingdings" pitchFamily="2" charset="2"/>
              <a:buNone/>
            </a:pPr>
            <a:endParaRPr kumimoji="0" lang="ja-JP" altLang="en-US" sz="923" dirty="0">
              <a:solidFill>
                <a:prstClr val="black"/>
              </a:solidFill>
              <a:ea typeface="ＭＳ Ｐゴシック" pitchFamily="50" charset="-128"/>
            </a:endParaRPr>
          </a:p>
        </p:txBody>
      </p:sp>
      <p:sp>
        <p:nvSpPr>
          <p:cNvPr id="6" name="Rectangle 65"/>
          <p:cNvSpPr>
            <a:spLocks noChangeArrowheads="1"/>
          </p:cNvSpPr>
          <p:nvPr/>
        </p:nvSpPr>
        <p:spPr bwMode="auto">
          <a:xfrm>
            <a:off x="231531" y="344488"/>
            <a:ext cx="8692662" cy="60801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17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50000"/>
              </a:spcAft>
              <a:buClr>
                <a:srgbClr val="3366FF"/>
              </a:buClr>
              <a:buFont typeface="Wingdings" pitchFamily="2" charset="2"/>
              <a:buNone/>
            </a:pPr>
            <a:endParaRPr kumimoji="0" lang="ja-JP" altLang="en-US" sz="923" dirty="0">
              <a:solidFill>
                <a:prstClr val="black"/>
              </a:solidFill>
              <a:ea typeface="ＭＳ Ｐゴシック" pitchFamily="50" charset="-128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28600" y="6715550"/>
            <a:ext cx="4117731" cy="142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50000"/>
              </a:spcAft>
              <a:buClr>
                <a:srgbClr val="3366FF"/>
              </a:buClr>
              <a:buFont typeface="Wingdings" pitchFamily="2" charset="2"/>
              <a:buNone/>
            </a:pPr>
            <a:r>
              <a:rPr kumimoji="0" lang="en-GB" altLang="ja-JP" sz="923" dirty="0">
                <a:solidFill>
                  <a:srgbClr val="333333"/>
                </a:solidFill>
                <a:ea typeface="ＭＳ Ｐゴシック" pitchFamily="50" charset="-128"/>
              </a:rPr>
              <a:t>STRICTLY CONFIDENTIAL</a:t>
            </a:r>
            <a:endParaRPr kumimoji="0" lang="en-US" altLang="ja-JP" sz="923" dirty="0">
              <a:solidFill>
                <a:srgbClr val="333333"/>
              </a:solidFill>
              <a:ea typeface="ＭＳ Ｐゴシック" pitchFamily="50" charset="-128"/>
            </a:endParaRPr>
          </a:p>
        </p:txBody>
      </p:sp>
      <p:sp>
        <p:nvSpPr>
          <p:cNvPr id="1466372" name="Rectangle 4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5218234" y="1962150"/>
            <a:ext cx="3705958" cy="2247900"/>
          </a:xfrm>
          <a:solidFill>
            <a:schemeClr val="accent3">
              <a:lumMod val="50000"/>
            </a:schemeClr>
          </a:solidFill>
        </p:spPr>
        <p:txBody>
          <a:bodyPr lIns="10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altLang="ja-JP" dirty="0"/>
              <a:t>Click to edit Master title style</a:t>
            </a:r>
          </a:p>
        </p:txBody>
      </p:sp>
      <p:sp>
        <p:nvSpPr>
          <p:cNvPr id="1466373" name="Rectangle 5"/>
          <p:cNvSpPr>
            <a:spLocks noGrp="1" noChangeArrowheads="1"/>
          </p:cNvSpPr>
          <p:nvPr>
            <p:ph type="subTitle" sz="quarter" idx="1"/>
          </p:nvPr>
        </p:nvSpPr>
        <p:spPr bwMode="gray">
          <a:xfrm>
            <a:off x="5209443" y="4540251"/>
            <a:ext cx="3714750" cy="550863"/>
          </a:xfrm>
          <a:solidFill>
            <a:schemeClr val="accent3">
              <a:lumMod val="50000"/>
            </a:schemeClr>
          </a:solidFill>
        </p:spPr>
        <p:txBody>
          <a:bodyPr/>
          <a:lstStyle>
            <a:lvl1pPr marL="0" indent="0" algn="r">
              <a:buFont typeface="Wingdings" pitchFamily="2" charset="2"/>
              <a:buNone/>
              <a:defRPr sz="1477">
                <a:solidFill>
                  <a:schemeClr val="bg1"/>
                </a:solidFill>
              </a:defRPr>
            </a:lvl1pPr>
          </a:lstStyle>
          <a:p>
            <a:r>
              <a:rPr lang="en-AU" altLang="ja-JP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181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28600" y="6715550"/>
            <a:ext cx="4117731" cy="142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50000"/>
              </a:spcAft>
              <a:buClr>
                <a:srgbClr val="3366FF"/>
              </a:buClr>
              <a:buFont typeface="Wingdings" pitchFamily="2" charset="2"/>
              <a:buNone/>
            </a:pPr>
            <a:r>
              <a:rPr kumimoji="0" lang="en-GB" altLang="ja-JP" sz="923" dirty="0">
                <a:solidFill>
                  <a:srgbClr val="333333"/>
                </a:solidFill>
                <a:ea typeface="ＭＳ Ｐゴシック" pitchFamily="50" charset="-128"/>
              </a:rPr>
              <a:t>STRICTLY CONFIDENTIAL</a:t>
            </a:r>
            <a:endParaRPr kumimoji="0" lang="en-US" altLang="ja-JP" sz="923" dirty="0">
              <a:solidFill>
                <a:srgbClr val="333333"/>
              </a:solidFill>
              <a:ea typeface="ＭＳ Ｐゴシック" pitchFamily="50" charset="-128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gray">
          <a:xfrm>
            <a:off x="209551" y="2820989"/>
            <a:ext cx="8724019" cy="10001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17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50000"/>
              </a:spcAft>
              <a:buClr>
                <a:srgbClr val="3366FF"/>
              </a:buClr>
              <a:buFont typeface="Wingdings" pitchFamily="2" charset="2"/>
              <a:buNone/>
            </a:pPr>
            <a:endParaRPr kumimoji="0" lang="ja-JP" altLang="en-US" sz="923" dirty="0">
              <a:solidFill>
                <a:prstClr val="black"/>
              </a:solidFill>
              <a:ea typeface="ＭＳ Ｐゴシック" pitchFamily="50" charset="-128"/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title"/>
          </p:nvPr>
        </p:nvSpPr>
        <p:spPr bwMode="white">
          <a:xfrm>
            <a:off x="1539355" y="2955925"/>
            <a:ext cx="7147445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ja-JP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53816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常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 hasCustomPrompt="1"/>
          </p:nvPr>
        </p:nvSpPr>
        <p:spPr>
          <a:xfrm>
            <a:off x="251521" y="1223755"/>
            <a:ext cx="8682502" cy="5215145"/>
          </a:xfrm>
        </p:spPr>
        <p:txBody>
          <a:bodyPr/>
          <a:lstStyle>
            <a:lvl1pPr marL="263776" indent="-263776">
              <a:buFont typeface="Wingdings" panose="05000000000000000000" pitchFamily="2" charset="2"/>
              <a:buChar char="n"/>
              <a:defRPr/>
            </a:lvl1pPr>
          </a:lstStyle>
          <a:p>
            <a:pPr lvl="0"/>
            <a:r>
              <a:rPr lang="ja-JP" altLang="en-US" dirty="0" smtClean="0"/>
              <a:t>マスタ </a:t>
            </a:r>
            <a:r>
              <a:rPr lang="ja-JP" altLang="en-US" dirty="0"/>
              <a:t>テキストの書式</a:t>
            </a:r>
            <a:r>
              <a:rPr lang="ja-JP" altLang="en-US" dirty="0" smtClean="0"/>
              <a:t>設定</a:t>
            </a:r>
            <a:endParaRPr lang="ja-JP" altLang="en-US" dirty="0"/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618767" y="6613526"/>
            <a:ext cx="1905000" cy="244475"/>
          </a:xfrm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923C256-5B13-4F4F-B324-15FA9F93D4A5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5" name="コンテンツ プレースホルダ 2"/>
          <p:cNvSpPr>
            <a:spLocks noGrp="1"/>
          </p:cNvSpPr>
          <p:nvPr>
            <p:ph idx="11" hasCustomPrompt="1"/>
          </p:nvPr>
        </p:nvSpPr>
        <p:spPr>
          <a:xfrm>
            <a:off x="251521" y="663636"/>
            <a:ext cx="8682502" cy="119019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None/>
              <a:defRPr sz="1662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  <a:lvl2pPr marL="177316" indent="0">
              <a:buNone/>
              <a:defRPr/>
            </a:lvl2pPr>
            <a:lvl5pPr marL="693144" indent="0">
              <a:buNone/>
              <a:defRPr/>
            </a:lvl5pPr>
          </a:lstStyle>
          <a:p>
            <a:pPr lvl="0"/>
            <a:r>
              <a:rPr lang="ja-JP" altLang="en-US" dirty="0" smtClean="0"/>
              <a:t>マスタ </a:t>
            </a:r>
            <a:r>
              <a:rPr lang="ja-JP" altLang="en-US" dirty="0"/>
              <a:t>テキストの書式</a:t>
            </a:r>
            <a:r>
              <a:rPr lang="ja-JP" altLang="en-US" dirty="0" smtClean="0"/>
              <a:t>設定</a:t>
            </a:r>
            <a:endParaRPr lang="en-US" altLang="ja-JP" dirty="0" smtClean="0"/>
          </a:p>
          <a:p>
            <a:pPr lvl="0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36880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618767" y="6613526"/>
            <a:ext cx="1905000" cy="244475"/>
          </a:xfrm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C87C0DD-B704-4952-9FB6-C4B90CF26F75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70116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231137" y="6613526"/>
            <a:ext cx="1905000" cy="244475"/>
          </a:xfrm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923C256-5B13-4F4F-B324-15FA9F93D4A5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5" name="Rectangle 4"/>
          <p:cNvSpPr txBox="1">
            <a:spLocks noChangeArrowheads="1"/>
          </p:cNvSpPr>
          <p:nvPr userDrawn="1"/>
        </p:nvSpPr>
        <p:spPr bwMode="gray">
          <a:xfrm>
            <a:off x="0" y="3225"/>
            <a:ext cx="1248554" cy="685477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692" tIns="42203" rIns="84406" bIns="42203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/>
            <a:endParaRPr kumimoji="0" lang="en-AU" altLang="ja-JP" sz="1846" kern="0" dirty="0">
              <a:solidFill>
                <a:prstClr val="white"/>
              </a:solidFill>
            </a:endParaRPr>
          </a:p>
        </p:txBody>
      </p:sp>
      <p:sp>
        <p:nvSpPr>
          <p:cNvPr id="7" name="テキスト プレースホルダ 2"/>
          <p:cNvSpPr>
            <a:spLocks noGrp="1"/>
          </p:cNvSpPr>
          <p:nvPr>
            <p:ph type="body" sz="half" idx="1" hasCustomPrompt="1"/>
          </p:nvPr>
        </p:nvSpPr>
        <p:spPr>
          <a:xfrm>
            <a:off x="1248554" y="687411"/>
            <a:ext cx="7870167" cy="5486400"/>
          </a:xfrm>
        </p:spPr>
        <p:txBody>
          <a:bodyPr/>
          <a:lstStyle>
            <a:lvl1pPr>
              <a:defRPr sz="1662"/>
            </a:lvl1pPr>
          </a:lstStyle>
          <a:p>
            <a:pPr lvl="0"/>
            <a:r>
              <a:rPr lang="ja-JP" altLang="en-US" dirty="0"/>
              <a:t>マスタ テキストの書式</a:t>
            </a:r>
            <a:r>
              <a:rPr lang="ja-JP" altLang="en-US" dirty="0" smtClean="0"/>
              <a:t>設定</a:t>
            </a:r>
            <a:endParaRPr lang="ja-JP" altLang="en-US" dirty="0"/>
          </a:p>
        </p:txBody>
      </p:sp>
      <p:sp>
        <p:nvSpPr>
          <p:cNvPr id="8" name="テキスト プレースホルダ 2"/>
          <p:cNvSpPr>
            <a:spLocks noGrp="1"/>
          </p:cNvSpPr>
          <p:nvPr>
            <p:ph type="body" sz="half" idx="11" hasCustomPrompt="1"/>
          </p:nvPr>
        </p:nvSpPr>
        <p:spPr bwMode="gray">
          <a:xfrm>
            <a:off x="0" y="3225"/>
            <a:ext cx="1248554" cy="6854775"/>
          </a:xfrm>
        </p:spPr>
        <p:txBody>
          <a:bodyPr anchor="ctr"/>
          <a:lstStyle>
            <a:lvl1pPr marL="0" indent="0" algn="ctr">
              <a:buNone/>
              <a:defRPr sz="1662">
                <a:solidFill>
                  <a:schemeClr val="bg1"/>
                </a:solidFill>
              </a:defRPr>
            </a:lvl1pPr>
          </a:lstStyle>
          <a:p>
            <a:pPr lvl="0"/>
            <a:r>
              <a:rPr lang="ja-JP" altLang="en-US" dirty="0" smtClean="0"/>
              <a:t>目次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09536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7347" y="109510"/>
            <a:ext cx="8629308" cy="500091"/>
          </a:xfrm>
        </p:spPr>
        <p:txBody>
          <a:bodyPr>
            <a:noAutofit/>
          </a:bodyPr>
          <a:lstStyle>
            <a:lvl1pPr>
              <a:defRPr sz="2215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169DA-AC1F-4681-A36C-2EB2C5F1C7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49010" y="675822"/>
            <a:ext cx="8640000" cy="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711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011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405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6292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7878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53366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33873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4"/>
          <p:cNvSpPr txBox="1">
            <a:spLocks/>
          </p:cNvSpPr>
          <p:nvPr userDrawn="1"/>
        </p:nvSpPr>
        <p:spPr>
          <a:xfrm>
            <a:off x="2" y="185790"/>
            <a:ext cx="9146339" cy="568092"/>
          </a:xfrm>
          <a:prstGeom prst="rect">
            <a:avLst/>
          </a:prstGeom>
          <a:solidFill>
            <a:srgbClr val="26779E"/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endParaRPr lang="ja-JP" altLang="en-US" sz="3200" dirty="0">
              <a:solidFill>
                <a:prstClr val="white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" y="185791"/>
            <a:ext cx="9146339" cy="568092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0944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4"/>
          <p:cNvSpPr txBox="1">
            <a:spLocks/>
          </p:cNvSpPr>
          <p:nvPr userDrawn="1"/>
        </p:nvSpPr>
        <p:spPr>
          <a:xfrm>
            <a:off x="2" y="185790"/>
            <a:ext cx="9146339" cy="568092"/>
          </a:xfrm>
          <a:prstGeom prst="rect">
            <a:avLst/>
          </a:prstGeom>
          <a:solidFill>
            <a:srgbClr val="26779E"/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endParaRPr lang="ja-JP" altLang="en-US" sz="3200" dirty="0">
              <a:solidFill>
                <a:prstClr val="white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" y="185791"/>
            <a:ext cx="9146339" cy="568092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471868" y="1274308"/>
            <a:ext cx="81000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7589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9043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3885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112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20959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69828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000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496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501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9402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42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477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6712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EC4D9-2700-4A20-B2F4-CD834C62137D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C011F-66E2-460B-ADB6-5A1E2CB656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720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751" r:id="rId12"/>
    <p:sldLayoutId id="2147483772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6878" y="228601"/>
            <a:ext cx="8707315" cy="423863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17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50000"/>
              </a:spcAft>
              <a:buClr>
                <a:srgbClr val="3366FF"/>
              </a:buClr>
              <a:buFont typeface="Wingdings" pitchFamily="2" charset="2"/>
              <a:buNone/>
            </a:pPr>
            <a:endParaRPr kumimoji="0" lang="ja-JP" altLang="en-US" sz="923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3931" y="952500"/>
            <a:ext cx="8374674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ja-JP" dirty="0"/>
              <a:t>Click to edit Master text styles</a:t>
            </a:r>
          </a:p>
          <a:p>
            <a:pPr lvl="1"/>
            <a:r>
              <a:rPr lang="en-AU" altLang="ja-JP" dirty="0"/>
              <a:t>Second level</a:t>
            </a:r>
          </a:p>
          <a:p>
            <a:pPr lvl="2"/>
            <a:r>
              <a:rPr lang="en-AU" altLang="ja-JP" dirty="0"/>
              <a:t>Third level</a:t>
            </a:r>
          </a:p>
          <a:p>
            <a:pPr lvl="3"/>
            <a:r>
              <a:rPr lang="en-AU" altLang="ja-JP" dirty="0"/>
              <a:t>Fourth level</a:t>
            </a:r>
          </a:p>
          <a:p>
            <a:pPr lvl="4"/>
            <a:r>
              <a:rPr lang="en-AU" altLang="ja-JP" dirty="0"/>
              <a:t>Fifth level</a:t>
            </a:r>
          </a:p>
        </p:txBody>
      </p:sp>
      <p:sp>
        <p:nvSpPr>
          <p:cNvPr id="146534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18034" y="6613526"/>
            <a:ext cx="1905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spcAft>
                <a:spcPct val="50000"/>
              </a:spcAft>
              <a:buClr>
                <a:srgbClr val="3366FF"/>
              </a:buClr>
              <a:buFont typeface="Wingdings" pitchFamily="2" charset="2"/>
              <a:buNone/>
              <a:defRPr sz="1108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fontAlgn="base">
              <a:defRPr/>
            </a:pPr>
            <a:fld id="{512D58FD-F70E-4B5D-80B1-ABD23FEFDFC4}" type="slidenum">
              <a:rPr kumimoji="0" lang="en-US" altLang="ja-JP" smtClean="0"/>
              <a:pPr fontAlgn="base">
                <a:defRPr/>
              </a:pPr>
              <a:t>‹#›</a:t>
            </a:fld>
            <a:endParaRPr kumimoji="0" lang="en-US" altLang="ja-JP" dirty="0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228600" y="6715550"/>
            <a:ext cx="4117731" cy="142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50000"/>
              </a:spcAft>
              <a:buClr>
                <a:srgbClr val="3366FF"/>
              </a:buClr>
              <a:buFont typeface="Wingdings" pitchFamily="2" charset="2"/>
              <a:buNone/>
            </a:pPr>
            <a:r>
              <a:rPr kumimoji="0" lang="en-GB" altLang="ja-JP" sz="923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STRICTLY CONFIDENTIAL</a:t>
            </a:r>
            <a:endParaRPr kumimoji="0" lang="en-US" altLang="ja-JP" sz="923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31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83931" y="323851"/>
            <a:ext cx="8374674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ja-JP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298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846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846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846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846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846">
          <a:solidFill>
            <a:schemeClr val="bg1"/>
          </a:solidFill>
          <a:latin typeface="Arial" charset="0"/>
        </a:defRPr>
      </a:lvl5pPr>
      <a:lvl6pPr marL="422041" algn="r" rtl="0" fontAlgn="base">
        <a:spcBef>
          <a:spcPct val="0"/>
        </a:spcBef>
        <a:spcAft>
          <a:spcPct val="0"/>
        </a:spcAft>
        <a:defRPr sz="2954">
          <a:solidFill>
            <a:schemeClr val="bg1"/>
          </a:solidFill>
          <a:latin typeface="Arial" charset="0"/>
        </a:defRPr>
      </a:lvl6pPr>
      <a:lvl7pPr marL="844083" algn="r" rtl="0" fontAlgn="base">
        <a:spcBef>
          <a:spcPct val="0"/>
        </a:spcBef>
        <a:spcAft>
          <a:spcPct val="0"/>
        </a:spcAft>
        <a:defRPr sz="2954">
          <a:solidFill>
            <a:schemeClr val="bg1"/>
          </a:solidFill>
          <a:latin typeface="Arial" charset="0"/>
        </a:defRPr>
      </a:lvl7pPr>
      <a:lvl8pPr marL="1266124" algn="r" rtl="0" fontAlgn="base">
        <a:spcBef>
          <a:spcPct val="0"/>
        </a:spcBef>
        <a:spcAft>
          <a:spcPct val="0"/>
        </a:spcAft>
        <a:defRPr sz="2954">
          <a:solidFill>
            <a:schemeClr val="bg1"/>
          </a:solidFill>
          <a:latin typeface="Arial" charset="0"/>
        </a:defRPr>
      </a:lvl8pPr>
      <a:lvl9pPr marL="1688165" algn="r" rtl="0" fontAlgn="base">
        <a:spcBef>
          <a:spcPct val="0"/>
        </a:spcBef>
        <a:spcAft>
          <a:spcPct val="0"/>
        </a:spcAft>
        <a:defRPr sz="2954">
          <a:solidFill>
            <a:schemeClr val="bg1"/>
          </a:solidFill>
          <a:latin typeface="Arial" charset="0"/>
        </a:defRPr>
      </a:lvl9pPr>
    </p:titleStyle>
    <p:bodyStyle>
      <a:lvl1pPr marL="175851" indent="-175851" algn="l" rtl="0" eaLnBrk="0" fontAlgn="base" hangingPunct="0">
        <a:lnSpc>
          <a:spcPct val="80000"/>
        </a:lnSpc>
        <a:spcBef>
          <a:spcPct val="0"/>
        </a:spcBef>
        <a:spcAft>
          <a:spcPct val="50000"/>
        </a:spcAft>
        <a:buClr>
          <a:schemeClr val="tx2"/>
        </a:buClr>
        <a:buFont typeface="Wingdings" panose="05000000000000000000" pitchFamily="2" charset="2"/>
        <a:buChar char="n"/>
        <a:defRPr sz="1477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1pPr>
      <a:lvl2pPr marL="351701" indent="-174386" algn="l" rtl="0" eaLnBrk="0" fontAlgn="base" hangingPunct="0">
        <a:lnSpc>
          <a:spcPct val="80000"/>
        </a:lnSpc>
        <a:spcBef>
          <a:spcPct val="0"/>
        </a:spcBef>
        <a:spcAft>
          <a:spcPct val="50000"/>
        </a:spcAft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Ø"/>
        <a:defRPr sz="1292">
          <a:solidFill>
            <a:srgbClr val="4D4D4D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2pPr>
      <a:lvl3pPr marL="539275" indent="-186109" algn="l" rtl="0" eaLnBrk="0" fontAlgn="base" hangingPunct="0">
        <a:lnSpc>
          <a:spcPct val="80000"/>
        </a:lnSpc>
        <a:spcBef>
          <a:spcPct val="0"/>
        </a:spcBef>
        <a:spcAft>
          <a:spcPct val="50000"/>
        </a:spcAft>
        <a:buClr>
          <a:schemeClr val="bg2"/>
        </a:buClr>
        <a:buFont typeface="Wingdings" panose="05000000000000000000" pitchFamily="2" charset="2"/>
        <a:buChar char="ü"/>
        <a:defRPr sz="1108">
          <a:solidFill>
            <a:srgbClr val="4D4D4D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3pPr>
      <a:lvl4pPr marL="691679" indent="-150939" algn="l" rtl="0" eaLnBrk="0" fontAlgn="base" hangingPunct="0">
        <a:lnSpc>
          <a:spcPct val="80000"/>
        </a:lnSpc>
        <a:spcBef>
          <a:spcPct val="0"/>
        </a:spcBef>
        <a:spcAft>
          <a:spcPct val="50000"/>
        </a:spcAft>
        <a:buClr>
          <a:schemeClr val="bg2"/>
        </a:buClr>
        <a:buFont typeface="Wingdings" panose="05000000000000000000" pitchFamily="2" charset="2"/>
        <a:buChar char="l"/>
        <a:defRPr sz="1108">
          <a:solidFill>
            <a:srgbClr val="4D4D4D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4pPr>
      <a:lvl5pPr marL="879253" indent="-186109" algn="l" rtl="0" eaLnBrk="0" fontAlgn="base" hangingPunct="0">
        <a:lnSpc>
          <a:spcPct val="80000"/>
        </a:lnSpc>
        <a:spcBef>
          <a:spcPct val="0"/>
        </a:spcBef>
        <a:spcAft>
          <a:spcPct val="50000"/>
        </a:spcAft>
        <a:buClr>
          <a:schemeClr val="bg2"/>
        </a:buClr>
        <a:buFont typeface="Wingdings" panose="05000000000000000000" pitchFamily="2" charset="2"/>
        <a:buChar char="u"/>
        <a:defRPr sz="1108">
          <a:solidFill>
            <a:srgbClr val="4D4D4D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5pPr>
      <a:lvl6pPr marL="1301294" indent="-186109" algn="l" rtl="0" fontAlgn="base">
        <a:spcBef>
          <a:spcPct val="0"/>
        </a:spcBef>
        <a:spcAft>
          <a:spcPct val="50000"/>
        </a:spcAft>
        <a:buClr>
          <a:schemeClr val="bg2"/>
        </a:buClr>
        <a:buFont typeface="Wingdings" pitchFamily="2" charset="2"/>
        <a:buChar char="§"/>
        <a:defRPr sz="1108">
          <a:solidFill>
            <a:schemeClr val="tx1"/>
          </a:solidFill>
          <a:latin typeface="+mn-lt"/>
        </a:defRPr>
      </a:lvl6pPr>
      <a:lvl7pPr marL="1723335" indent="-186109" algn="l" rtl="0" fontAlgn="base">
        <a:spcBef>
          <a:spcPct val="0"/>
        </a:spcBef>
        <a:spcAft>
          <a:spcPct val="50000"/>
        </a:spcAft>
        <a:buClr>
          <a:schemeClr val="bg2"/>
        </a:buClr>
        <a:buFont typeface="Wingdings" pitchFamily="2" charset="2"/>
        <a:buChar char="§"/>
        <a:defRPr sz="1108">
          <a:solidFill>
            <a:schemeClr val="tx1"/>
          </a:solidFill>
          <a:latin typeface="+mn-lt"/>
        </a:defRPr>
      </a:lvl7pPr>
      <a:lvl8pPr marL="2145377" indent="-186109" algn="l" rtl="0" fontAlgn="base">
        <a:spcBef>
          <a:spcPct val="0"/>
        </a:spcBef>
        <a:spcAft>
          <a:spcPct val="50000"/>
        </a:spcAft>
        <a:buClr>
          <a:schemeClr val="bg2"/>
        </a:buClr>
        <a:buFont typeface="Wingdings" pitchFamily="2" charset="2"/>
        <a:buChar char="§"/>
        <a:defRPr sz="1108">
          <a:solidFill>
            <a:schemeClr val="tx1"/>
          </a:solidFill>
          <a:latin typeface="+mn-lt"/>
        </a:defRPr>
      </a:lvl8pPr>
      <a:lvl9pPr marL="2567418" indent="-186109" algn="l" rtl="0" fontAlgn="base">
        <a:spcBef>
          <a:spcPct val="0"/>
        </a:spcBef>
        <a:spcAft>
          <a:spcPct val="50000"/>
        </a:spcAft>
        <a:buClr>
          <a:schemeClr val="bg2"/>
        </a:buClr>
        <a:buFont typeface="Wingdings" pitchFamily="2" charset="2"/>
        <a:buChar char="§"/>
        <a:defRPr sz="1108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58FFF-ED62-40E3-87EF-905DDBCB9AC8}" type="datetimeFigureOut">
              <a:rPr kumimoji="1" lang="ja-JP" altLang="en-US" smtClean="0"/>
              <a:t>2022/7/25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72610-82D2-4048-A585-A88CD2BFE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85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71" r:id="rId7"/>
    <p:sldLayoutId id="2147483766" r:id="rId8"/>
    <p:sldLayoutId id="2147483767" r:id="rId9"/>
    <p:sldLayoutId id="2147483768" r:id="rId10"/>
    <p:sldLayoutId id="2147483769" r:id="rId11"/>
    <p:sldLayoutId id="214748377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chart" Target="../charts/chart1.xml"/><Relationship Id="rId7" Type="http://schemas.openxmlformats.org/officeDocument/2006/relationships/image" Target="../media/image3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38.png"/><Relationship Id="rId18" Type="http://schemas.openxmlformats.org/officeDocument/2006/relationships/image" Target="../media/image62.png"/><Relationship Id="rId3" Type="http://schemas.openxmlformats.org/officeDocument/2006/relationships/image" Target="../media/image42.png"/><Relationship Id="rId7" Type="http://schemas.openxmlformats.org/officeDocument/2006/relationships/image" Target="../media/image53.jpeg"/><Relationship Id="rId12" Type="http://schemas.openxmlformats.org/officeDocument/2006/relationships/image" Target="../media/image41.png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59.jpe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3.png"/><Relationship Id="rId7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39.png"/><Relationship Id="rId4" Type="http://schemas.openxmlformats.org/officeDocument/2006/relationships/image" Target="../media/image46.png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11" Type="http://schemas.openxmlformats.org/officeDocument/2006/relationships/image" Target="../media/image42.png"/><Relationship Id="rId5" Type="http://schemas.openxmlformats.org/officeDocument/2006/relationships/image" Target="../media/image75.png"/><Relationship Id="rId10" Type="http://schemas.openxmlformats.org/officeDocument/2006/relationships/image" Target="../media/image77.png"/><Relationship Id="rId4" Type="http://schemas.openxmlformats.org/officeDocument/2006/relationships/image" Target="../media/image74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コネクタ 6"/>
          <p:cNvCxnSpPr/>
          <p:nvPr/>
        </p:nvCxnSpPr>
        <p:spPr>
          <a:xfrm flipV="1">
            <a:off x="726708" y="3195588"/>
            <a:ext cx="769058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テキスト ボックス 4"/>
          <p:cNvSpPr txBox="1"/>
          <p:nvPr/>
        </p:nvSpPr>
        <p:spPr>
          <a:xfrm>
            <a:off x="2648043" y="2559566"/>
            <a:ext cx="3847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HL</a:t>
            </a:r>
            <a:r>
              <a:rPr lang="ja-JP" altLang="en-US" sz="24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小売事業における</a:t>
            </a:r>
            <a:r>
              <a:rPr lang="en-US" altLang="ja-JP" sz="24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DX</a:t>
            </a:r>
            <a:r>
              <a:rPr lang="ja-JP" altLang="en-US" sz="24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革新</a:t>
            </a:r>
            <a:endParaRPr kumimoji="1" lang="ja-JP" altLang="en-US" sz="2400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66504" y="5604845"/>
            <a:ext cx="16290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6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2022.7.8</a:t>
            </a:r>
          </a:p>
          <a:p>
            <a:pPr algn="r"/>
            <a:r>
              <a:rPr lang="ja-JP" altLang="en-US" sz="16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伊藤忠エネクス㈱</a:t>
            </a:r>
            <a:endParaRPr lang="en-US" altLang="ja-JP" sz="16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r>
              <a:rPr kumimoji="1" lang="ja-JP" altLang="en-US" sz="16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基盤整備</a:t>
            </a:r>
            <a:r>
              <a:rPr kumimoji="1" lang="ja-JP" altLang="en-US" sz="1600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部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960019" y="4110754"/>
            <a:ext cx="3223959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グループ会社社長会映像用資料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5818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400" dirty="0" smtClean="0"/>
              <a:t>課題⑤　顧客との接点がアナログ　</a:t>
            </a:r>
            <a:r>
              <a:rPr lang="ja-JP" altLang="en-US" sz="2400" dirty="0"/>
              <a:t>実現した解決策（成果物）</a:t>
            </a:r>
            <a:endParaRPr kumimoji="1" lang="ja-JP" altLang="en-US" sz="2400" dirty="0"/>
          </a:p>
        </p:txBody>
      </p:sp>
      <p:sp>
        <p:nvSpPr>
          <p:cNvPr id="3" name="角丸四角形 2"/>
          <p:cNvSpPr/>
          <p:nvPr/>
        </p:nvSpPr>
        <p:spPr>
          <a:xfrm>
            <a:off x="257346" y="859744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デジタルタッチポイントの整備による</a:t>
            </a:r>
            <a:r>
              <a:rPr lang="en-US" altLang="ja-JP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種類</a:t>
            </a:r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altLang="ja-JP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LINE</a:t>
            </a:r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稼働開始</a:t>
            </a:r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228" y="1402198"/>
            <a:ext cx="1889397" cy="1154413"/>
          </a:xfrm>
          <a:prstGeom prst="rect">
            <a:avLst/>
          </a:prstGeom>
        </p:spPr>
      </p:pic>
      <p:graphicFrame>
        <p:nvGraphicFramePr>
          <p:cNvPr id="7" name="グラフ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8034680"/>
              </p:ext>
            </p:extLst>
          </p:nvPr>
        </p:nvGraphicFramePr>
        <p:xfrm>
          <a:off x="4636976" y="4526613"/>
          <a:ext cx="4076884" cy="2293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角丸四角形 7"/>
          <p:cNvSpPr/>
          <p:nvPr/>
        </p:nvSpPr>
        <p:spPr>
          <a:xfrm>
            <a:off x="374108" y="1116405"/>
            <a:ext cx="3868339" cy="6938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en-US" altLang="ja-JP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D-NEXT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endParaRPr lang="ja-JP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4751750" y="1157037"/>
            <a:ext cx="3868339" cy="6938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en-US" altLang="ja-JP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ToC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LINE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endParaRPr lang="ja-JP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6" y="5418321"/>
            <a:ext cx="4636975" cy="1091808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0203" y="1360783"/>
            <a:ext cx="645538" cy="645538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068" y="1708758"/>
            <a:ext cx="1616601" cy="275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4" b="17573"/>
          <a:stretch/>
        </p:blipFill>
        <p:spPr>
          <a:xfrm>
            <a:off x="1610492" y="1981496"/>
            <a:ext cx="1713028" cy="2408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41" y="1596074"/>
            <a:ext cx="1539766" cy="2430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角丸四角形 13"/>
          <p:cNvSpPr/>
          <p:nvPr/>
        </p:nvSpPr>
        <p:spPr>
          <a:xfrm>
            <a:off x="447113" y="4752352"/>
            <a:ext cx="3868339" cy="4681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en-US" altLang="ja-JP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D-NEXT</a:t>
            </a:r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登録率</a:t>
            </a:r>
            <a:endParaRPr lang="en-US" altLang="ja-JP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（スマホ所持</a:t>
            </a:r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販売店</a:t>
            </a:r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は約</a:t>
            </a:r>
            <a:r>
              <a:rPr lang="en-US" altLang="ja-JP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％完了）</a:t>
            </a:r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endParaRPr lang="ja-JP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427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2400" dirty="0" smtClean="0"/>
              <a:t>課題⑥　個の力が弱い</a:t>
            </a:r>
            <a:r>
              <a:rPr lang="ja-JP" altLang="en-US" sz="2400" dirty="0"/>
              <a:t>　実現した解決策（成果物）</a:t>
            </a:r>
            <a:endParaRPr kumimoji="1" lang="ja-JP" altLang="en-US" sz="2400" dirty="0"/>
          </a:p>
        </p:txBody>
      </p:sp>
      <p:sp>
        <p:nvSpPr>
          <p:cNvPr id="3" name="角丸四角形 2"/>
          <p:cNvSpPr/>
          <p:nvPr/>
        </p:nvSpPr>
        <p:spPr>
          <a:xfrm>
            <a:off x="257346" y="859744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人材教育プラットフォーム・新人事制度運用開始によるスキルの見える化・標準化</a:t>
            </a:r>
            <a:endParaRPr lang="ja-JP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3116044" y="1303512"/>
            <a:ext cx="2966509" cy="36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en-US" altLang="ja-JP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D-NEXT-Challenge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</a:p>
        </p:txBody>
      </p:sp>
      <p:sp>
        <p:nvSpPr>
          <p:cNvPr id="16" name="角丸四角形 15"/>
          <p:cNvSpPr/>
          <p:nvPr/>
        </p:nvSpPr>
        <p:spPr>
          <a:xfrm>
            <a:off x="653628" y="1323144"/>
            <a:ext cx="2005801" cy="36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人材の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見える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化</a:t>
            </a:r>
            <a:endParaRPr lang="ja-JP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6484566" y="1323144"/>
            <a:ext cx="2005801" cy="36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ジョブ型新人事制度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</a:p>
        </p:txBody>
      </p:sp>
      <p:sp>
        <p:nvSpPr>
          <p:cNvPr id="26" name="図形 25"/>
          <p:cNvSpPr/>
          <p:nvPr/>
        </p:nvSpPr>
        <p:spPr>
          <a:xfrm>
            <a:off x="1727461" y="3600063"/>
            <a:ext cx="5776333" cy="729815"/>
          </a:xfrm>
          <a:prstGeom prst="funnel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二等辺三角形 26"/>
          <p:cNvSpPr/>
          <p:nvPr/>
        </p:nvSpPr>
        <p:spPr>
          <a:xfrm rot="10800000">
            <a:off x="3923331" y="5287910"/>
            <a:ext cx="1351933" cy="369605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角丸四角形 27"/>
          <p:cNvSpPr/>
          <p:nvPr/>
        </p:nvSpPr>
        <p:spPr>
          <a:xfrm>
            <a:off x="3048412" y="4250449"/>
            <a:ext cx="3019687" cy="6938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人材開発プログラム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</a:p>
        </p:txBody>
      </p:sp>
      <p:pic>
        <p:nvPicPr>
          <p:cNvPr id="29" name="図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628" y="2311397"/>
            <a:ext cx="1896454" cy="1130773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7000"/>
              </a:prstClr>
            </a:outerShdw>
          </a:effectLst>
        </p:spPr>
      </p:pic>
      <p:pic>
        <p:nvPicPr>
          <p:cNvPr id="30" name="図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138"/>
          <a:stretch/>
        </p:blipFill>
        <p:spPr>
          <a:xfrm>
            <a:off x="3596966" y="2454637"/>
            <a:ext cx="2052135" cy="987533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7000"/>
              </a:prstClr>
            </a:outerShdw>
          </a:effectLst>
        </p:spPr>
      </p:pic>
      <p:pic>
        <p:nvPicPr>
          <p:cNvPr id="31" name="図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1733" y="2300920"/>
            <a:ext cx="1738634" cy="1141250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7000"/>
              </a:prstClr>
            </a:outerShdw>
          </a:effectLst>
        </p:spPr>
      </p:pic>
      <p:sp>
        <p:nvSpPr>
          <p:cNvPr id="32" name="角丸四角形 31"/>
          <p:cNvSpPr/>
          <p:nvPr/>
        </p:nvSpPr>
        <p:spPr>
          <a:xfrm>
            <a:off x="70482" y="1655636"/>
            <a:ext cx="3120339" cy="5282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人材棚卸表による</a:t>
            </a:r>
            <a:endParaRPr lang="en-US" altLang="ja-JP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グループ会社人材スキルの見える化</a:t>
            </a:r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ja-JP" altLang="en-US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角丸四角形 32"/>
          <p:cNvSpPr/>
          <p:nvPr/>
        </p:nvSpPr>
        <p:spPr>
          <a:xfrm>
            <a:off x="3062865" y="1655636"/>
            <a:ext cx="3120339" cy="5282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「教え合う」をコンセプトに</a:t>
            </a:r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した</a:t>
            </a:r>
            <a:endParaRPr lang="en-US" altLang="ja-JP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人材</a:t>
            </a:r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教育</a:t>
            </a:r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プラットフォーム</a:t>
            </a:r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ja-JP" altLang="en-US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角丸四角形 33"/>
          <p:cNvSpPr/>
          <p:nvPr/>
        </p:nvSpPr>
        <p:spPr>
          <a:xfrm>
            <a:off x="2793842" y="4858299"/>
            <a:ext cx="3525597" cy="38703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職種別・レベル別の人材開発プログラム策定</a:t>
            </a:r>
            <a:endParaRPr lang="ja-JP" altLang="en-US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1" name="図 1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9439" y="3918581"/>
            <a:ext cx="2746522" cy="1738935"/>
          </a:xfrm>
          <a:prstGeom prst="rect">
            <a:avLst/>
          </a:prstGeom>
        </p:spPr>
      </p:pic>
      <p:sp>
        <p:nvSpPr>
          <p:cNvPr id="102" name="角丸四角形 101"/>
          <p:cNvSpPr/>
          <p:nvPr/>
        </p:nvSpPr>
        <p:spPr>
          <a:xfrm>
            <a:off x="5877067" y="1642491"/>
            <a:ext cx="3525597" cy="5414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en-US" altLang="ja-JP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LPG</a:t>
            </a:r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小売り知識と技術を備えた</a:t>
            </a:r>
            <a:endParaRPr lang="en-US" altLang="ja-JP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プロフェッショナル人材の育成に向けた人材定義　　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ja-JP" altLang="en-US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3" name="乗算記号 102"/>
          <p:cNvSpPr/>
          <p:nvPr/>
        </p:nvSpPr>
        <p:spPr>
          <a:xfrm>
            <a:off x="2793842" y="1289563"/>
            <a:ext cx="448733" cy="431218"/>
          </a:xfrm>
          <a:prstGeom prst="mathMultiply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乗算記号 103"/>
          <p:cNvSpPr/>
          <p:nvPr/>
        </p:nvSpPr>
        <p:spPr>
          <a:xfrm>
            <a:off x="5958837" y="1298549"/>
            <a:ext cx="448733" cy="431218"/>
          </a:xfrm>
          <a:prstGeom prst="mathMultiply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角丸四角形 19"/>
          <p:cNvSpPr/>
          <p:nvPr/>
        </p:nvSpPr>
        <p:spPr>
          <a:xfrm>
            <a:off x="947058" y="5773755"/>
            <a:ext cx="7233556" cy="6938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スキル型人材の育成</a:t>
            </a:r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979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タイトル 4"/>
          <p:cNvSpPr txBox="1">
            <a:spLocks/>
          </p:cNvSpPr>
          <p:nvPr/>
        </p:nvSpPr>
        <p:spPr>
          <a:xfrm>
            <a:off x="2" y="185790"/>
            <a:ext cx="9146339" cy="568092"/>
          </a:xfrm>
          <a:prstGeom prst="rect">
            <a:avLst/>
          </a:prstGeom>
          <a:solidFill>
            <a:srgbClr val="26779E"/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en-US" sz="3200" dirty="0"/>
              <a:t>４．現在構築できた基盤</a:t>
            </a:r>
          </a:p>
        </p:txBody>
      </p:sp>
      <p:sp>
        <p:nvSpPr>
          <p:cNvPr id="54" name="正方形/長方形 53"/>
          <p:cNvSpPr/>
          <p:nvPr/>
        </p:nvSpPr>
        <p:spPr>
          <a:xfrm>
            <a:off x="249135" y="1478718"/>
            <a:ext cx="8645731" cy="19157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 dirty="0"/>
          </a:p>
        </p:txBody>
      </p:sp>
      <p:sp>
        <p:nvSpPr>
          <p:cNvPr id="64" name="正方形/長方形 63"/>
          <p:cNvSpPr/>
          <p:nvPr/>
        </p:nvSpPr>
        <p:spPr>
          <a:xfrm>
            <a:off x="1343899" y="2606039"/>
            <a:ext cx="133241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業務フォーマット棚卸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623973" y="1286851"/>
            <a:ext cx="14750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見える</a:t>
            </a:r>
            <a:r>
              <a:rPr lang="ja-JP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化</a:t>
            </a:r>
            <a:r>
              <a:rPr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した</a:t>
            </a:r>
            <a:r>
              <a:rPr lang="ja-JP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こと</a:t>
            </a:r>
            <a:r>
              <a:rPr lang="ja-JP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ja-JP" altLang="en-US" sz="9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下矢印 72"/>
          <p:cNvSpPr/>
          <p:nvPr/>
        </p:nvSpPr>
        <p:spPr>
          <a:xfrm>
            <a:off x="3686533" y="3280787"/>
            <a:ext cx="1770934" cy="258255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4946484" y="2591432"/>
            <a:ext cx="72167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SFA</a:t>
            </a:r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導入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1343899" y="2270146"/>
            <a:ext cx="119455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業務棚卸・最適化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76" name="正方形/長方形 75"/>
          <p:cNvSpPr/>
          <p:nvPr/>
        </p:nvSpPr>
        <p:spPr>
          <a:xfrm>
            <a:off x="4959657" y="2297886"/>
            <a:ext cx="76976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CRM</a:t>
            </a:r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導入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77" name="正方形/長方形 76"/>
          <p:cNvSpPr/>
          <p:nvPr/>
        </p:nvSpPr>
        <p:spPr>
          <a:xfrm>
            <a:off x="3648726" y="2604735"/>
            <a:ext cx="8931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サービス棚卸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83" name="正方形/長方形 82"/>
          <p:cNvSpPr/>
          <p:nvPr/>
        </p:nvSpPr>
        <p:spPr>
          <a:xfrm>
            <a:off x="6794757" y="2642539"/>
            <a:ext cx="125066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人材管理の可視化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87" name="正方形/長方形 86"/>
          <p:cNvSpPr/>
          <p:nvPr/>
        </p:nvSpPr>
        <p:spPr>
          <a:xfrm>
            <a:off x="6794757" y="2336807"/>
            <a:ext cx="72327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人材棚卸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94" name="図 93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36861" y="2305868"/>
            <a:ext cx="228019" cy="267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図 94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25784" y="2558628"/>
            <a:ext cx="266022" cy="281918"/>
          </a:xfrm>
          <a:prstGeom prst="roundRect">
            <a:avLst>
              <a:gd name="adj" fmla="val 46442"/>
            </a:avLst>
          </a:prstGeom>
        </p:spPr>
      </p:pic>
      <p:pic>
        <p:nvPicPr>
          <p:cNvPr id="97" name="図 96"/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95787" y="2614659"/>
            <a:ext cx="332507" cy="243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図 98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881" y="2614250"/>
            <a:ext cx="308607" cy="208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図 99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40530" y="2282461"/>
            <a:ext cx="267992" cy="26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図 100"/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53532" y="2597462"/>
            <a:ext cx="278368" cy="268974"/>
          </a:xfrm>
          <a:prstGeom prst="rect">
            <a:avLst/>
          </a:prstGeom>
        </p:spPr>
      </p:pic>
      <p:pic>
        <p:nvPicPr>
          <p:cNvPr id="102" name="図 101"/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53433" y="2245758"/>
            <a:ext cx="278368" cy="268974"/>
          </a:xfrm>
          <a:prstGeom prst="rect">
            <a:avLst/>
          </a:prstGeom>
        </p:spPr>
      </p:pic>
      <p:sp>
        <p:nvSpPr>
          <p:cNvPr id="103" name="テキスト ボックス 102"/>
          <p:cNvSpPr txBox="1"/>
          <p:nvPr/>
        </p:nvSpPr>
        <p:spPr>
          <a:xfrm>
            <a:off x="648799" y="1634144"/>
            <a:ext cx="2556000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</a:t>
            </a:r>
            <a:endParaRPr lang="ja-JP" altLang="en-US" sz="105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04" name="直線コネクタ 103"/>
          <p:cNvCxnSpPr/>
          <p:nvPr/>
        </p:nvCxnSpPr>
        <p:spPr>
          <a:xfrm>
            <a:off x="575748" y="1563850"/>
            <a:ext cx="1438857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テキスト ボックス 104"/>
          <p:cNvSpPr txBox="1"/>
          <p:nvPr/>
        </p:nvSpPr>
        <p:spPr>
          <a:xfrm>
            <a:off x="3258118" y="1634144"/>
            <a:ext cx="2556000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</a:t>
            </a:r>
          </a:p>
        </p:txBody>
      </p:sp>
      <p:sp>
        <p:nvSpPr>
          <p:cNvPr id="106" name="テキスト ボックス 105"/>
          <p:cNvSpPr txBox="1"/>
          <p:nvPr/>
        </p:nvSpPr>
        <p:spPr>
          <a:xfrm>
            <a:off x="3258117" y="1920672"/>
            <a:ext cx="5174391" cy="215444"/>
          </a:xfrm>
          <a:prstGeom prst="rect">
            <a:avLst/>
          </a:prstGeom>
          <a:solidFill>
            <a:schemeClr val="bg2">
              <a:lumMod val="50000"/>
            </a:schemeClr>
          </a:solidFill>
          <a:ln w="28575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altLang="ja-JP" sz="800" b="1" dirty="0">
              <a:solidFill>
                <a:schemeClr val="bg1"/>
              </a:solidFill>
            </a:endParaRPr>
          </a:p>
        </p:txBody>
      </p:sp>
      <p:pic>
        <p:nvPicPr>
          <p:cNvPr id="107" name="図 10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95" y="2296798"/>
            <a:ext cx="210175" cy="210175"/>
          </a:xfrm>
          <a:prstGeom prst="rect">
            <a:avLst/>
          </a:prstGeom>
        </p:spPr>
      </p:pic>
      <p:sp>
        <p:nvSpPr>
          <p:cNvPr id="108" name="正方形/長方形 107"/>
          <p:cNvSpPr/>
          <p:nvPr/>
        </p:nvSpPr>
        <p:spPr>
          <a:xfrm>
            <a:off x="3594727" y="2288618"/>
            <a:ext cx="105990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販社データ収集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9" name="テキスト ボックス 108"/>
          <p:cNvSpPr txBox="1"/>
          <p:nvPr/>
        </p:nvSpPr>
        <p:spPr>
          <a:xfrm>
            <a:off x="5867438" y="1634144"/>
            <a:ext cx="2556000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人材</a:t>
            </a:r>
          </a:p>
        </p:txBody>
      </p:sp>
      <p:sp>
        <p:nvSpPr>
          <p:cNvPr id="110" name="正方形/長方形 109"/>
          <p:cNvSpPr/>
          <p:nvPr/>
        </p:nvSpPr>
        <p:spPr>
          <a:xfrm>
            <a:off x="5495705" y="1894347"/>
            <a:ext cx="72327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情報統合</a:t>
            </a:r>
            <a:endParaRPr lang="ja-JP" altLang="ja-JP" sz="1050" b="1" kern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11" name="テキスト ボックス 110"/>
          <p:cNvSpPr txBox="1"/>
          <p:nvPr/>
        </p:nvSpPr>
        <p:spPr>
          <a:xfrm>
            <a:off x="648496" y="1920672"/>
            <a:ext cx="2556303" cy="215444"/>
          </a:xfrm>
          <a:prstGeom prst="rect">
            <a:avLst/>
          </a:prstGeom>
          <a:solidFill>
            <a:schemeClr val="bg2">
              <a:lumMod val="50000"/>
            </a:schemeClr>
          </a:solidFill>
          <a:ln w="28575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altLang="ja-JP" sz="800" b="1" dirty="0">
              <a:solidFill>
                <a:schemeClr val="bg1"/>
              </a:solidFill>
            </a:endParaRPr>
          </a:p>
        </p:txBody>
      </p:sp>
      <p:sp>
        <p:nvSpPr>
          <p:cNvPr id="112" name="正方形/長方形 111"/>
          <p:cNvSpPr/>
          <p:nvPr/>
        </p:nvSpPr>
        <p:spPr>
          <a:xfrm>
            <a:off x="1537759" y="1894347"/>
            <a:ext cx="77777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業務フロー</a:t>
            </a:r>
            <a:endParaRPr lang="ja-JP" altLang="ja-JP" sz="1050" b="1" kern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13" name="正方形/長方形 112"/>
          <p:cNvSpPr/>
          <p:nvPr/>
        </p:nvSpPr>
        <p:spPr>
          <a:xfrm>
            <a:off x="295516" y="3589016"/>
            <a:ext cx="8645731" cy="22510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 dirty="0"/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720235" y="3338065"/>
            <a:ext cx="1356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標準</a:t>
            </a:r>
            <a:r>
              <a:rPr lang="ja-JP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化したこと</a:t>
            </a:r>
            <a:r>
              <a:rPr lang="ja-JP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ja-JP" altLang="en-US" sz="9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5" name="テキスト ボックス 114"/>
          <p:cNvSpPr txBox="1"/>
          <p:nvPr/>
        </p:nvSpPr>
        <p:spPr>
          <a:xfrm>
            <a:off x="685750" y="3685358"/>
            <a:ext cx="2556000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</a:t>
            </a:r>
            <a:endParaRPr lang="ja-JP" altLang="en-US" sz="105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16" name="直線コネクタ 115"/>
          <p:cNvCxnSpPr/>
          <p:nvPr/>
        </p:nvCxnSpPr>
        <p:spPr>
          <a:xfrm>
            <a:off x="612699" y="3615064"/>
            <a:ext cx="1438857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7" name="テキスト ボックス 116"/>
          <p:cNvSpPr txBox="1"/>
          <p:nvPr/>
        </p:nvSpPr>
        <p:spPr>
          <a:xfrm>
            <a:off x="3295069" y="3685358"/>
            <a:ext cx="2556000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</a:t>
            </a:r>
          </a:p>
        </p:txBody>
      </p:sp>
      <p:sp>
        <p:nvSpPr>
          <p:cNvPr id="118" name="テキスト ボックス 117"/>
          <p:cNvSpPr txBox="1"/>
          <p:nvPr/>
        </p:nvSpPr>
        <p:spPr>
          <a:xfrm>
            <a:off x="3295068" y="3971886"/>
            <a:ext cx="5174391" cy="215444"/>
          </a:xfrm>
          <a:prstGeom prst="rect">
            <a:avLst/>
          </a:prstGeom>
          <a:solidFill>
            <a:schemeClr val="bg2">
              <a:lumMod val="50000"/>
            </a:schemeClr>
          </a:solidFill>
          <a:ln w="28575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altLang="ja-JP" sz="800" b="1" dirty="0">
              <a:solidFill>
                <a:schemeClr val="bg1"/>
              </a:solidFill>
            </a:endParaRPr>
          </a:p>
        </p:txBody>
      </p:sp>
      <p:sp>
        <p:nvSpPr>
          <p:cNvPr id="119" name="テキスト ボックス 118"/>
          <p:cNvSpPr txBox="1"/>
          <p:nvPr/>
        </p:nvSpPr>
        <p:spPr>
          <a:xfrm>
            <a:off x="5904389" y="3685358"/>
            <a:ext cx="2556000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人材</a:t>
            </a:r>
          </a:p>
        </p:txBody>
      </p:sp>
      <p:sp>
        <p:nvSpPr>
          <p:cNvPr id="120" name="正方形/長方形 119"/>
          <p:cNvSpPr/>
          <p:nvPr/>
        </p:nvSpPr>
        <p:spPr>
          <a:xfrm>
            <a:off x="5532656" y="3945561"/>
            <a:ext cx="72327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情報統合</a:t>
            </a:r>
            <a:endParaRPr lang="ja-JP" altLang="ja-JP" sz="1050" b="1" kern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21" name="テキスト ボックス 120"/>
          <p:cNvSpPr txBox="1"/>
          <p:nvPr/>
        </p:nvSpPr>
        <p:spPr>
          <a:xfrm>
            <a:off x="685447" y="3971886"/>
            <a:ext cx="2556303" cy="215444"/>
          </a:xfrm>
          <a:prstGeom prst="rect">
            <a:avLst/>
          </a:prstGeom>
          <a:solidFill>
            <a:schemeClr val="bg2">
              <a:lumMod val="50000"/>
            </a:schemeClr>
          </a:solidFill>
          <a:ln w="28575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altLang="ja-JP" sz="800" b="1" dirty="0">
              <a:solidFill>
                <a:schemeClr val="bg1"/>
              </a:solidFill>
            </a:endParaRPr>
          </a:p>
        </p:txBody>
      </p:sp>
      <p:sp>
        <p:nvSpPr>
          <p:cNvPr id="122" name="正方形/長方形 121"/>
          <p:cNvSpPr/>
          <p:nvPr/>
        </p:nvSpPr>
        <p:spPr>
          <a:xfrm>
            <a:off x="1574710" y="3945561"/>
            <a:ext cx="77777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業務フロー</a:t>
            </a:r>
            <a:endParaRPr lang="ja-JP" altLang="ja-JP" sz="1050" b="1" kern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23" name="図 122"/>
          <p:cNvPicPr>
            <a:picLocks noChangeAspect="1"/>
          </p:cNvPicPr>
          <p:nvPr/>
        </p:nvPicPr>
        <p:blipFill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50311" y="5153272"/>
            <a:ext cx="361928" cy="233075"/>
          </a:xfrm>
          <a:prstGeom prst="roundRect">
            <a:avLst>
              <a:gd name="adj" fmla="val 50000"/>
            </a:avLst>
          </a:prstGeom>
        </p:spPr>
      </p:pic>
      <p:sp>
        <p:nvSpPr>
          <p:cNvPr id="124" name="正方形/長方形 123"/>
          <p:cNvSpPr/>
          <p:nvPr/>
        </p:nvSpPr>
        <p:spPr>
          <a:xfrm>
            <a:off x="1278263" y="4787539"/>
            <a:ext cx="133241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業務フォーマット統一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25" name="正方形/長方形 124"/>
          <p:cNvSpPr/>
          <p:nvPr/>
        </p:nvSpPr>
        <p:spPr>
          <a:xfrm>
            <a:off x="1286706" y="4313542"/>
            <a:ext cx="145103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「標準</a:t>
            </a:r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業務</a:t>
            </a:r>
            <a:r>
              <a:rPr lang="ja-JP" altLang="en-US" sz="1050" b="1" kern="10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フロー」作成</a:t>
            </a:r>
            <a:endParaRPr lang="en-US" altLang="ja-JP" sz="1050" b="1" kern="100" dirty="0" smtClean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050" b="1" kern="10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標準お仕事ツール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26" name="正方形/長方形 125"/>
          <p:cNvSpPr/>
          <p:nvPr/>
        </p:nvSpPr>
        <p:spPr>
          <a:xfrm>
            <a:off x="3978856" y="4253855"/>
            <a:ext cx="130195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BI</a:t>
            </a:r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ツール導入・分析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27" name="正方形/長方形 126"/>
          <p:cNvSpPr/>
          <p:nvPr/>
        </p:nvSpPr>
        <p:spPr>
          <a:xfrm>
            <a:off x="4149809" y="4798025"/>
            <a:ext cx="114967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顧客管理システム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28" name="正方形/長方形 127"/>
          <p:cNvSpPr/>
          <p:nvPr/>
        </p:nvSpPr>
        <p:spPr>
          <a:xfrm>
            <a:off x="3881721" y="4528388"/>
            <a:ext cx="189507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グループ統一顧客サービス設計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29" name="正方形/長方形 128"/>
          <p:cNvSpPr/>
          <p:nvPr/>
        </p:nvSpPr>
        <p:spPr>
          <a:xfrm>
            <a:off x="6522356" y="4563268"/>
            <a:ext cx="1459054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975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人材教育プラットフォーム</a:t>
            </a:r>
            <a:endParaRPr lang="en-US" altLang="ja-JP" sz="975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algn="ctr"/>
            <a:r>
              <a:rPr lang="ja-JP" altLang="en-US" sz="975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運用開始</a:t>
            </a:r>
            <a:endParaRPr lang="ja-JP" altLang="ja-JP" sz="975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30" name="正方形/長方形 129"/>
          <p:cNvSpPr/>
          <p:nvPr/>
        </p:nvSpPr>
        <p:spPr>
          <a:xfrm>
            <a:off x="1291515" y="5153135"/>
            <a:ext cx="133241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報告フォーマット統一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31" name="図 130"/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6807" y="4790176"/>
            <a:ext cx="278368" cy="293621"/>
          </a:xfrm>
          <a:prstGeom prst="rect">
            <a:avLst/>
          </a:prstGeom>
        </p:spPr>
      </p:pic>
      <p:pic>
        <p:nvPicPr>
          <p:cNvPr id="132" name="図 131"/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18727" y="4604384"/>
            <a:ext cx="284786" cy="290658"/>
          </a:xfrm>
          <a:prstGeom prst="roundRect">
            <a:avLst>
              <a:gd name="adj" fmla="val 30117"/>
            </a:avLst>
          </a:prstGeom>
        </p:spPr>
      </p:pic>
      <p:pic>
        <p:nvPicPr>
          <p:cNvPr id="133" name="図 132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05409" y="4481440"/>
            <a:ext cx="242886" cy="280986"/>
          </a:xfrm>
          <a:prstGeom prst="roundRect">
            <a:avLst>
              <a:gd name="adj" fmla="val 46442"/>
            </a:avLst>
          </a:prstGeom>
        </p:spPr>
      </p:pic>
      <p:pic>
        <p:nvPicPr>
          <p:cNvPr id="134" name="図 133"/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80915" y="4371764"/>
            <a:ext cx="278368" cy="293621"/>
          </a:xfrm>
          <a:prstGeom prst="rect">
            <a:avLst/>
          </a:prstGeom>
        </p:spPr>
      </p:pic>
      <p:sp>
        <p:nvSpPr>
          <p:cNvPr id="135" name="正方形/長方形 134"/>
          <p:cNvSpPr/>
          <p:nvPr/>
        </p:nvSpPr>
        <p:spPr>
          <a:xfrm>
            <a:off x="4042348" y="5120807"/>
            <a:ext cx="7049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Zendesk</a:t>
            </a:r>
            <a:r>
              <a:rPr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CRM</a:t>
            </a:r>
            <a:r>
              <a:rPr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" name="正方形/長方形 135"/>
          <p:cNvSpPr/>
          <p:nvPr/>
        </p:nvSpPr>
        <p:spPr>
          <a:xfrm>
            <a:off x="4857166" y="5062923"/>
            <a:ext cx="77257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D-NEXT</a:t>
            </a:r>
          </a:p>
          <a:p>
            <a:pPr algn="ctr"/>
            <a:r>
              <a:rPr lang="en-US" altLang="ja-JP" sz="800" b="1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toC</a:t>
            </a:r>
            <a:r>
              <a:rPr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LINE</a:t>
            </a:r>
          </a:p>
          <a:p>
            <a:pPr algn="ctr"/>
            <a:r>
              <a:rPr lang="ja-JP" altLang="en-US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SNS</a:t>
            </a:r>
            <a:r>
              <a:rPr lang="ja-JP" altLang="en-US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37" name="図 13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212" y="4243328"/>
            <a:ext cx="251374" cy="251374"/>
          </a:xfrm>
          <a:prstGeom prst="rect">
            <a:avLst/>
          </a:prstGeom>
        </p:spPr>
      </p:pic>
      <p:pic>
        <p:nvPicPr>
          <p:cNvPr id="138" name="図 137"/>
          <p:cNvPicPr>
            <a:picLocks noChangeAspect="1"/>
          </p:cNvPicPr>
          <p:nvPr/>
        </p:nvPicPr>
        <p:blipFill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9337" y="5168637"/>
            <a:ext cx="337055" cy="256455"/>
          </a:xfrm>
          <a:prstGeom prst="rect">
            <a:avLst/>
          </a:prstGeom>
        </p:spPr>
      </p:pic>
      <p:pic>
        <p:nvPicPr>
          <p:cNvPr id="139" name="図 1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491" y="5155385"/>
            <a:ext cx="256455" cy="256455"/>
          </a:xfrm>
          <a:prstGeom prst="rect">
            <a:avLst/>
          </a:prstGeom>
        </p:spPr>
      </p:pic>
      <p:sp>
        <p:nvSpPr>
          <p:cNvPr id="140" name="左中かっこ 139"/>
          <p:cNvSpPr/>
          <p:nvPr/>
        </p:nvSpPr>
        <p:spPr>
          <a:xfrm rot="16200000">
            <a:off x="4642563" y="4516253"/>
            <a:ext cx="105576" cy="1064826"/>
          </a:xfrm>
          <a:prstGeom prst="leftBrac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 sz="1350" b="1"/>
          </a:p>
        </p:txBody>
      </p:sp>
      <p:sp>
        <p:nvSpPr>
          <p:cNvPr id="141" name="下矢印 140"/>
          <p:cNvSpPr/>
          <p:nvPr/>
        </p:nvSpPr>
        <p:spPr>
          <a:xfrm>
            <a:off x="3686533" y="5778966"/>
            <a:ext cx="1770934" cy="258255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42" name="直線コネクタ 141"/>
          <p:cNvCxnSpPr/>
          <p:nvPr/>
        </p:nvCxnSpPr>
        <p:spPr>
          <a:xfrm>
            <a:off x="635061" y="6084824"/>
            <a:ext cx="1438857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3" name="テキスト ボックス 142"/>
          <p:cNvSpPr txBox="1"/>
          <p:nvPr/>
        </p:nvSpPr>
        <p:spPr>
          <a:xfrm>
            <a:off x="640085" y="5802564"/>
            <a:ext cx="1516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もたらされた価値</a:t>
            </a:r>
            <a:r>
              <a:rPr lang="ja-JP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ja-JP" altLang="en-US" sz="9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4" name="正方形/長方形 143"/>
          <p:cNvSpPr/>
          <p:nvPr/>
        </p:nvSpPr>
        <p:spPr>
          <a:xfrm>
            <a:off x="685598" y="6196507"/>
            <a:ext cx="2556000" cy="51653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350" b="1" dirty="0" smtClean="0">
                <a:solidFill>
                  <a:schemeClr val="bg1"/>
                </a:solidFill>
              </a:rPr>
              <a:t>働き方の変化</a:t>
            </a:r>
            <a:endParaRPr lang="en-US" altLang="ja-JP" sz="1350" b="1" dirty="0">
              <a:solidFill>
                <a:schemeClr val="bg1"/>
              </a:solidFill>
            </a:endParaRPr>
          </a:p>
        </p:txBody>
      </p:sp>
      <p:sp>
        <p:nvSpPr>
          <p:cNvPr id="145" name="正方形/長方形 144"/>
          <p:cNvSpPr/>
          <p:nvPr/>
        </p:nvSpPr>
        <p:spPr>
          <a:xfrm>
            <a:off x="5913459" y="6196507"/>
            <a:ext cx="2556000" cy="51653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500" b="1" dirty="0" smtClean="0">
                <a:solidFill>
                  <a:schemeClr val="bg1"/>
                </a:solidFill>
              </a:rPr>
              <a:t>データ・ノウハウの蓄積</a:t>
            </a:r>
            <a:endParaRPr lang="ja-JP" altLang="en-US" sz="1350" b="1" dirty="0">
              <a:solidFill>
                <a:schemeClr val="bg1"/>
              </a:solidFill>
            </a:endParaRPr>
          </a:p>
        </p:txBody>
      </p:sp>
      <p:sp>
        <p:nvSpPr>
          <p:cNvPr id="146" name="正方形/長方形 145"/>
          <p:cNvSpPr/>
          <p:nvPr/>
        </p:nvSpPr>
        <p:spPr>
          <a:xfrm>
            <a:off x="3299528" y="6196507"/>
            <a:ext cx="2556000" cy="51653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350" b="1" dirty="0">
                <a:solidFill>
                  <a:schemeClr val="bg1"/>
                </a:solidFill>
              </a:rPr>
              <a:t>デジタル</a:t>
            </a:r>
            <a:r>
              <a:rPr lang="ja-JP" altLang="en-US" sz="1350" b="1" dirty="0" smtClean="0">
                <a:solidFill>
                  <a:schemeClr val="bg1"/>
                </a:solidFill>
              </a:rPr>
              <a:t>プラットフォームの構築</a:t>
            </a:r>
            <a:endParaRPr lang="en-US" altLang="ja-JP" sz="1350" b="1" dirty="0">
              <a:solidFill>
                <a:schemeClr val="bg1"/>
              </a:solidFill>
            </a:endParaRPr>
          </a:p>
        </p:txBody>
      </p:sp>
      <p:cxnSp>
        <p:nvCxnSpPr>
          <p:cNvPr id="147" name="直線コネクタ 146"/>
          <p:cNvCxnSpPr/>
          <p:nvPr/>
        </p:nvCxnSpPr>
        <p:spPr>
          <a:xfrm>
            <a:off x="3232759" y="2167412"/>
            <a:ext cx="386" cy="9113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コネクタ 147"/>
          <p:cNvCxnSpPr/>
          <p:nvPr/>
        </p:nvCxnSpPr>
        <p:spPr>
          <a:xfrm flipH="1">
            <a:off x="3264172" y="4221628"/>
            <a:ext cx="4897" cy="128757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正方形/長方形 148"/>
          <p:cNvSpPr/>
          <p:nvPr/>
        </p:nvSpPr>
        <p:spPr>
          <a:xfrm>
            <a:off x="2737852" y="4860758"/>
            <a:ext cx="1067600" cy="253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ja-JP" sz="1050" b="1" kern="10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IO</a:t>
            </a:r>
            <a:r>
              <a:rPr lang="ja-JP" altLang="en-US" sz="1050" b="1" kern="10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センター構築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50" name="図 149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21967" y="4576835"/>
            <a:ext cx="302258" cy="32973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角丸四角形 150"/>
          <p:cNvSpPr/>
          <p:nvPr/>
        </p:nvSpPr>
        <p:spPr>
          <a:xfrm>
            <a:off x="257346" y="768627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en-US" altLang="ja-JP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2021</a:t>
            </a:r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年度の成果物</a:t>
            </a:r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53" name="直線コネクタ 152"/>
          <p:cNvCxnSpPr/>
          <p:nvPr/>
        </p:nvCxnSpPr>
        <p:spPr>
          <a:xfrm>
            <a:off x="471868" y="1211788"/>
            <a:ext cx="81000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86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タイトル 4"/>
          <p:cNvSpPr txBox="1">
            <a:spLocks/>
          </p:cNvSpPr>
          <p:nvPr/>
        </p:nvSpPr>
        <p:spPr>
          <a:xfrm>
            <a:off x="2" y="185790"/>
            <a:ext cx="9146339" cy="568092"/>
          </a:xfrm>
          <a:prstGeom prst="rect">
            <a:avLst/>
          </a:prstGeom>
          <a:solidFill>
            <a:srgbClr val="26779E"/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en-US" sz="3200" dirty="0"/>
              <a:t>７</a:t>
            </a:r>
            <a:r>
              <a:rPr lang="ja-JP" altLang="en-US" sz="3200" dirty="0" smtClean="0"/>
              <a:t>．</a:t>
            </a:r>
            <a:r>
              <a:rPr lang="en-US" altLang="ja-JP" sz="3200" dirty="0"/>
              <a:t>HL</a:t>
            </a:r>
            <a:r>
              <a:rPr lang="ja-JP" altLang="en-US" sz="3200" dirty="0"/>
              <a:t>モデル推進手段としての “</a:t>
            </a:r>
            <a:r>
              <a:rPr lang="en-US" altLang="ja-JP" sz="3200" dirty="0"/>
              <a:t>DX</a:t>
            </a:r>
            <a:r>
              <a:rPr lang="ja-JP" altLang="en-US" sz="3200" dirty="0"/>
              <a:t>”</a:t>
            </a:r>
          </a:p>
        </p:txBody>
      </p:sp>
      <p:grpSp>
        <p:nvGrpSpPr>
          <p:cNvPr id="57" name="グループ化 56"/>
          <p:cNvGrpSpPr/>
          <p:nvPr/>
        </p:nvGrpSpPr>
        <p:grpSpPr>
          <a:xfrm>
            <a:off x="7593237" y="4605627"/>
            <a:ext cx="523416" cy="500882"/>
            <a:chOff x="-1430435" y="4578748"/>
            <a:chExt cx="523416" cy="500882"/>
          </a:xfrm>
        </p:grpSpPr>
        <p:pic>
          <p:nvPicPr>
            <p:cNvPr id="67" name="図 66"/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325853" y="4578748"/>
              <a:ext cx="319442" cy="3484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図 70"/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226461" y="4731148"/>
              <a:ext cx="319442" cy="3484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図 79"/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430435" y="4731148"/>
              <a:ext cx="319442" cy="34848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2" name="図 8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572" y="6238729"/>
            <a:ext cx="426389" cy="426389"/>
          </a:xfrm>
          <a:prstGeom prst="rect">
            <a:avLst/>
          </a:prstGeom>
        </p:spPr>
      </p:pic>
      <p:pic>
        <p:nvPicPr>
          <p:cNvPr id="84" name="図 83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1672" y="4452769"/>
            <a:ext cx="373878" cy="425976"/>
          </a:xfrm>
          <a:prstGeom prst="rect">
            <a:avLst/>
          </a:prstGeom>
        </p:spPr>
      </p:pic>
      <p:sp>
        <p:nvSpPr>
          <p:cNvPr id="88" name="ホームベース 87"/>
          <p:cNvSpPr/>
          <p:nvPr/>
        </p:nvSpPr>
        <p:spPr>
          <a:xfrm>
            <a:off x="6559927" y="2104360"/>
            <a:ext cx="2064664" cy="662042"/>
          </a:xfrm>
          <a:prstGeom prst="homePlate">
            <a:avLst>
              <a:gd name="adj" fmla="val 2966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ja-JP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デジタルトランス</a:t>
            </a:r>
            <a:endParaRPr lang="ja-JP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ja-JP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フォーメーション</a:t>
            </a:r>
            <a:endParaRPr lang="en-US" altLang="ja-JP" b="1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9" name="ホームベース 88"/>
          <p:cNvSpPr/>
          <p:nvPr/>
        </p:nvSpPr>
        <p:spPr>
          <a:xfrm>
            <a:off x="4576578" y="2104360"/>
            <a:ext cx="2235192" cy="662042"/>
          </a:xfrm>
          <a:prstGeom prst="homePlate">
            <a:avLst>
              <a:gd name="adj" fmla="val 2966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ja-JP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データドリブン</a:t>
            </a:r>
            <a:endParaRPr lang="en-US" altLang="ja-JP" b="1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ja-JP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経営</a:t>
            </a:r>
            <a:endParaRPr lang="ja-JP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0" name="ホームベース 89"/>
          <p:cNvSpPr/>
          <p:nvPr/>
        </p:nvSpPr>
        <p:spPr>
          <a:xfrm>
            <a:off x="2481735" y="2104360"/>
            <a:ext cx="2284071" cy="662042"/>
          </a:xfrm>
          <a:prstGeom prst="homePlate">
            <a:avLst>
              <a:gd name="adj" fmla="val 2118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ja-JP" altLang="ja-JP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デジタライゼーション</a:t>
            </a:r>
            <a:endParaRPr lang="ja-JP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3" name="ホームベース 92"/>
          <p:cNvSpPr/>
          <p:nvPr/>
        </p:nvSpPr>
        <p:spPr>
          <a:xfrm>
            <a:off x="524590" y="2104360"/>
            <a:ext cx="2141704" cy="656542"/>
          </a:xfrm>
          <a:prstGeom prst="homePlate">
            <a:avLst>
              <a:gd name="adj" fmla="val 2524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ja-JP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デジタイゼーション</a:t>
            </a:r>
            <a:endParaRPr lang="ja-JP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5" name="ホームベース 94"/>
          <p:cNvSpPr/>
          <p:nvPr/>
        </p:nvSpPr>
        <p:spPr>
          <a:xfrm>
            <a:off x="524591" y="1661607"/>
            <a:ext cx="8100000" cy="381796"/>
          </a:xfrm>
          <a:prstGeom prst="homePlate">
            <a:avLst>
              <a:gd name="adj" fmla="val 50001"/>
            </a:avLst>
          </a:prstGeom>
          <a:gradFill flip="none" rotWithShape="1">
            <a:gsLst>
              <a:gs pos="0">
                <a:srgbClr val="0070C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3" name="テキスト ボックス 102"/>
          <p:cNvSpPr txBox="1"/>
          <p:nvPr/>
        </p:nvSpPr>
        <p:spPr>
          <a:xfrm>
            <a:off x="1009274" y="1674071"/>
            <a:ext cx="88838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アナログ</a:t>
            </a:r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4" name="テキスト ボックス 103"/>
          <p:cNvSpPr txBox="1"/>
          <p:nvPr/>
        </p:nvSpPr>
        <p:spPr>
          <a:xfrm>
            <a:off x="7304528" y="1682883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デジタル</a:t>
            </a:r>
            <a:endParaRPr kumimoji="1" lang="ja-JP" alt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5" name="Picture 2" descr="走る人イラスト／無料イラストなら「イラストAC」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07" y="1366018"/>
            <a:ext cx="566835" cy="59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図 105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64499" y="4567834"/>
            <a:ext cx="536044" cy="5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Picture 2" descr="タブレット端末を操作のシルエット | 無料のAi・PNG白黒シルエットイラスト"/>
          <p:cNvPicPr>
            <a:picLocks noChangeAspect="1" noChangeArrowheads="1"/>
          </p:cNvPicPr>
          <p:nvPr/>
        </p:nvPicPr>
        <p:blipFill rotWithShape="1"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0" t="11612" r="23097" b="12841"/>
          <a:stretch/>
        </p:blipFill>
        <p:spPr bwMode="auto">
          <a:xfrm>
            <a:off x="865824" y="3877882"/>
            <a:ext cx="315918" cy="42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テキスト ボックス 107"/>
          <p:cNvSpPr txBox="1"/>
          <p:nvPr/>
        </p:nvSpPr>
        <p:spPr>
          <a:xfrm>
            <a:off x="250699" y="3698359"/>
            <a:ext cx="9573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保安点検用</a:t>
            </a:r>
            <a:endParaRPr lang="en-US" altLang="ja-JP" sz="1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タブレット導入</a:t>
            </a:r>
            <a:endParaRPr lang="en-US" altLang="ja-JP" sz="1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9" name="図 108"/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81464" y="4112229"/>
            <a:ext cx="356381" cy="383630"/>
          </a:xfrm>
          <a:prstGeom prst="roundRect">
            <a:avLst>
              <a:gd name="adj" fmla="val 48754"/>
            </a:avLst>
          </a:prstGeom>
        </p:spPr>
      </p:pic>
      <p:pic>
        <p:nvPicPr>
          <p:cNvPr id="110" name="図 109"/>
          <p:cNvPicPr>
            <a:picLocks noChangeAspect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59908" y="4164539"/>
            <a:ext cx="303517" cy="358340"/>
          </a:xfrm>
          <a:prstGeom prst="roundRect">
            <a:avLst>
              <a:gd name="adj" fmla="val 46442"/>
            </a:avLst>
          </a:prstGeom>
        </p:spPr>
      </p:pic>
      <p:pic>
        <p:nvPicPr>
          <p:cNvPr id="111" name="図 110"/>
          <p:cNvPicPr>
            <a:picLocks noChangeAspect="1"/>
          </p:cNvPicPr>
          <p:nvPr/>
        </p:nvPicPr>
        <p:blipFill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43263" y="5271441"/>
            <a:ext cx="347346" cy="361792"/>
          </a:xfrm>
          <a:prstGeom prst="roundRect">
            <a:avLst>
              <a:gd name="adj" fmla="val 30117"/>
            </a:avLst>
          </a:prstGeom>
        </p:spPr>
      </p:pic>
      <p:sp>
        <p:nvSpPr>
          <p:cNvPr id="112" name="正方形/長方形 111"/>
          <p:cNvSpPr/>
          <p:nvPr/>
        </p:nvSpPr>
        <p:spPr>
          <a:xfrm>
            <a:off x="2524672" y="4044301"/>
            <a:ext cx="10301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AZ</a:t>
            </a:r>
            <a:r>
              <a:rPr lang="ja-JP" altLang="en-US" sz="1100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ナビ（</a:t>
            </a:r>
            <a:r>
              <a:rPr lang="en-US" altLang="ja-JP" sz="1100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SFA</a:t>
            </a:r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3" name="図 112"/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32347" y="4788605"/>
            <a:ext cx="463930" cy="352990"/>
          </a:xfrm>
          <a:prstGeom prst="rect">
            <a:avLst/>
          </a:prstGeom>
        </p:spPr>
      </p:pic>
      <p:sp>
        <p:nvSpPr>
          <p:cNvPr id="114" name="正方形/長方形 113"/>
          <p:cNvSpPr/>
          <p:nvPr/>
        </p:nvSpPr>
        <p:spPr>
          <a:xfrm>
            <a:off x="3896616" y="4359255"/>
            <a:ext cx="13254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ja-JP" sz="16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IO</a:t>
            </a:r>
            <a:r>
              <a:rPr lang="ja-JP" altLang="en-US" sz="12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（統合）</a:t>
            </a:r>
            <a:endParaRPr lang="en-US" altLang="ja-JP" sz="1200" b="1" kern="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ja-JP" altLang="en-US" sz="16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センター</a:t>
            </a:r>
            <a:endParaRPr lang="ja-JP" altLang="en-US" sz="1400" kern="100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15" name="正方形/長方形 114"/>
          <p:cNvSpPr/>
          <p:nvPr/>
        </p:nvSpPr>
        <p:spPr>
          <a:xfrm>
            <a:off x="1728521" y="4041258"/>
            <a:ext cx="103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業務フロー</a:t>
            </a:r>
            <a:endParaRPr lang="en-US" altLang="ja-JP" sz="1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" name="正方形/長方形 115"/>
          <p:cNvSpPr/>
          <p:nvPr/>
        </p:nvSpPr>
        <p:spPr>
          <a:xfrm>
            <a:off x="1540058" y="4513143"/>
            <a:ext cx="10301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Zendesk</a:t>
            </a:r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CRM</a:t>
            </a:r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" name="正方形/長方形 116"/>
          <p:cNvSpPr/>
          <p:nvPr/>
        </p:nvSpPr>
        <p:spPr>
          <a:xfrm>
            <a:off x="1750927" y="5192769"/>
            <a:ext cx="17704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D-next Challenge</a:t>
            </a:r>
          </a:p>
          <a:p>
            <a:pPr algn="ctr"/>
            <a:r>
              <a:rPr lang="en-US" altLang="ja-JP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人材教育プラットフォーム</a:t>
            </a:r>
            <a:r>
              <a:rPr lang="en-US" altLang="ja-JP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</p:txBody>
      </p:sp>
      <p:sp>
        <p:nvSpPr>
          <p:cNvPr id="118" name="二等辺三角形 117"/>
          <p:cNvSpPr/>
          <p:nvPr/>
        </p:nvSpPr>
        <p:spPr>
          <a:xfrm rot="5400000">
            <a:off x="6616085" y="5747220"/>
            <a:ext cx="573286" cy="270919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9" name="図 118"/>
          <p:cNvPicPr>
            <a:picLocks noChangeAspect="1"/>
          </p:cNvPicPr>
          <p:nvPr/>
        </p:nvPicPr>
        <p:blipFill>
          <a:blip r:embed="rId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242" y="4766124"/>
            <a:ext cx="411476" cy="3029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正方形/長方形 119"/>
          <p:cNvSpPr/>
          <p:nvPr/>
        </p:nvSpPr>
        <p:spPr>
          <a:xfrm>
            <a:off x="2524672" y="4564203"/>
            <a:ext cx="10301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D-NEXT</a:t>
            </a:r>
          </a:p>
          <a:p>
            <a:pPr algn="ctr"/>
            <a:r>
              <a:rPr lang="en-US" altLang="ja-JP" sz="1100" dirty="0" err="1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toC</a:t>
            </a:r>
            <a:r>
              <a:rPr lang="en-US" altLang="ja-JP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LINE</a:t>
            </a:r>
          </a:p>
          <a:p>
            <a:pPr algn="ctr"/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SNS</a:t>
            </a:r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" name="二等辺三角形 120"/>
          <p:cNvSpPr/>
          <p:nvPr/>
        </p:nvSpPr>
        <p:spPr>
          <a:xfrm rot="5400000">
            <a:off x="3756926" y="5105357"/>
            <a:ext cx="573286" cy="270919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22" name="正方形/長方形 121"/>
          <p:cNvSpPr/>
          <p:nvPr/>
        </p:nvSpPr>
        <p:spPr>
          <a:xfrm>
            <a:off x="6501465" y="3820928"/>
            <a:ext cx="1126454" cy="277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100" b="1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ビジネス</a:t>
            </a:r>
            <a:r>
              <a:rPr lang="en-US" altLang="ja-JP" sz="1100" b="1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DX</a:t>
            </a:r>
            <a:endParaRPr lang="ja-JP" altLang="en-US" sz="1100" b="1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3" name="正方形/長方形 122"/>
          <p:cNvSpPr/>
          <p:nvPr/>
        </p:nvSpPr>
        <p:spPr>
          <a:xfrm>
            <a:off x="7762345" y="3820928"/>
            <a:ext cx="1126454" cy="277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100" b="1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DX</a:t>
            </a:r>
            <a:r>
              <a:rPr lang="ja-JP" altLang="en-US" sz="1100" b="1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</a:t>
            </a:r>
            <a:endParaRPr lang="ja-JP" altLang="en-US" sz="1100" b="1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4" name="テキスト ボックス 123"/>
          <p:cNvSpPr txBox="1"/>
          <p:nvPr/>
        </p:nvSpPr>
        <p:spPr>
          <a:xfrm>
            <a:off x="328609" y="4477588"/>
            <a:ext cx="5838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LPWA</a:t>
            </a:r>
            <a:endParaRPr lang="en-US" altLang="ja-JP" sz="1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25" name="グループ化 124"/>
          <p:cNvGrpSpPr/>
          <p:nvPr/>
        </p:nvGrpSpPr>
        <p:grpSpPr>
          <a:xfrm>
            <a:off x="4006838" y="6161720"/>
            <a:ext cx="1765662" cy="506642"/>
            <a:chOff x="-407348" y="5260304"/>
            <a:chExt cx="5968280" cy="1217619"/>
          </a:xfrm>
        </p:grpSpPr>
        <p:pic>
          <p:nvPicPr>
            <p:cNvPr id="126" name="図 125"/>
            <p:cNvPicPr>
              <a:picLocks noChangeAspect="1"/>
            </p:cNvPicPr>
            <p:nvPr/>
          </p:nvPicPr>
          <p:blipFill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882304" y="5607984"/>
              <a:ext cx="678628" cy="8699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正方形/長方形 126"/>
            <p:cNvSpPr/>
            <p:nvPr/>
          </p:nvSpPr>
          <p:spPr>
            <a:xfrm>
              <a:off x="-407348" y="5260304"/>
              <a:ext cx="5799899" cy="911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ja-JP" altLang="en-US" sz="1100" b="1" dirty="0" smtClean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人材</a:t>
              </a:r>
              <a:r>
                <a:rPr lang="ja-JP" altLang="en-US" sz="1100" b="1" dirty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教育</a:t>
              </a:r>
              <a:r>
                <a:rPr lang="ja-JP" altLang="en-US" sz="1100" b="1" dirty="0" smtClean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プログラム</a:t>
              </a:r>
              <a:endParaRPr lang="en-US" altLang="ja-JP" sz="1100" b="1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lang="en-US" altLang="ja-JP" sz="900" dirty="0" smtClean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HL</a:t>
              </a:r>
              <a:r>
                <a:rPr lang="ja-JP" altLang="en-US" sz="900" dirty="0" smtClean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グループ人材の育成・高度化</a:t>
              </a:r>
              <a:endParaRPr kumimoji="1" lang="ja-JP" altLang="en-US" sz="900" b="1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28" name="二等辺三角形 127"/>
          <p:cNvSpPr/>
          <p:nvPr/>
        </p:nvSpPr>
        <p:spPr>
          <a:xfrm rot="5400000">
            <a:off x="1235742" y="4141673"/>
            <a:ext cx="573286" cy="270919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29" name="テキスト ボックス 128"/>
          <p:cNvSpPr txBox="1"/>
          <p:nvPr/>
        </p:nvSpPr>
        <p:spPr>
          <a:xfrm>
            <a:off x="1009273" y="3435308"/>
            <a:ext cx="2898835" cy="3182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21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年度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" name="正方形/長方形 129"/>
          <p:cNvSpPr/>
          <p:nvPr/>
        </p:nvSpPr>
        <p:spPr>
          <a:xfrm>
            <a:off x="524591" y="2811773"/>
            <a:ext cx="1930120" cy="5686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デジタル</a:t>
            </a:r>
            <a:r>
              <a:rPr lang="ja-JP" altLang="en-US" sz="14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endParaRPr lang="en-US" altLang="ja-JP" sz="14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4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置き換える</a:t>
            </a:r>
            <a:endParaRPr lang="ja-JP" altLang="en-US" sz="1400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1" name="正方形/長方形 130"/>
          <p:cNvSpPr/>
          <p:nvPr/>
        </p:nvSpPr>
        <p:spPr>
          <a:xfrm>
            <a:off x="2564591" y="2811773"/>
            <a:ext cx="1930120" cy="5686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データを集約する</a:t>
            </a:r>
          </a:p>
          <a:p>
            <a:pPr algn="ctr"/>
            <a:r>
              <a:rPr lang="ja-JP" altLang="en-US" sz="1400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仕組みを設計する</a:t>
            </a:r>
          </a:p>
        </p:txBody>
      </p:sp>
      <p:sp>
        <p:nvSpPr>
          <p:cNvPr id="132" name="正方形/長方形 131"/>
          <p:cNvSpPr/>
          <p:nvPr/>
        </p:nvSpPr>
        <p:spPr>
          <a:xfrm>
            <a:off x="6644591" y="2811773"/>
            <a:ext cx="1930120" cy="5686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>
                    <a:lumMod val="9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データに基づく</a:t>
            </a:r>
          </a:p>
          <a:p>
            <a:pPr algn="ctr"/>
            <a:r>
              <a:rPr lang="ja-JP" altLang="en-US" sz="1400" dirty="0">
                <a:solidFill>
                  <a:schemeClr val="bg1">
                    <a:lumMod val="9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新規事業を</a:t>
            </a:r>
            <a:r>
              <a:rPr lang="ja-JP" altLang="en-US" sz="1400" dirty="0" smtClean="0">
                <a:solidFill>
                  <a:schemeClr val="bg1">
                    <a:lumMod val="9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展開</a:t>
            </a:r>
            <a:endParaRPr lang="ja-JP" altLang="en-US" sz="1400" dirty="0">
              <a:solidFill>
                <a:schemeClr val="bg1">
                  <a:lumMod val="9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3" name="正方形/長方形 132"/>
          <p:cNvSpPr/>
          <p:nvPr/>
        </p:nvSpPr>
        <p:spPr>
          <a:xfrm>
            <a:off x="4604591" y="2811773"/>
            <a:ext cx="1930120" cy="56860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データの収集・既存</a:t>
            </a:r>
          </a:p>
          <a:p>
            <a:pPr algn="ctr"/>
            <a:r>
              <a:rPr lang="ja-JP" altLang="en-US" sz="1400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業務の問題点抽出</a:t>
            </a:r>
          </a:p>
        </p:txBody>
      </p:sp>
      <p:sp>
        <p:nvSpPr>
          <p:cNvPr id="134" name="正方形/長方形 133"/>
          <p:cNvSpPr/>
          <p:nvPr/>
        </p:nvSpPr>
        <p:spPr>
          <a:xfrm>
            <a:off x="3797980" y="3820263"/>
            <a:ext cx="2569059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情報統合</a:t>
            </a:r>
            <a:endParaRPr lang="ja-JP" altLang="en-US" sz="1200" b="1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5" name="テキスト ボックス 134"/>
          <p:cNvSpPr txBox="1"/>
          <p:nvPr/>
        </p:nvSpPr>
        <p:spPr>
          <a:xfrm>
            <a:off x="4291172" y="3439534"/>
            <a:ext cx="3299331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22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年度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" name="テキスト ボックス 135"/>
          <p:cNvSpPr txBox="1"/>
          <p:nvPr/>
        </p:nvSpPr>
        <p:spPr>
          <a:xfrm>
            <a:off x="4626344" y="5592436"/>
            <a:ext cx="16033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仮想</a:t>
            </a:r>
            <a:r>
              <a:rPr lang="en-US" altLang="ja-JP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EDI</a:t>
            </a:r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導入検証による</a:t>
            </a:r>
            <a:endParaRPr lang="en-US" altLang="ja-JP" sz="1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機器受発注高度化</a:t>
            </a:r>
            <a:endParaRPr lang="en-US" altLang="ja-JP" sz="1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7" name="角丸四角形 136"/>
          <p:cNvSpPr/>
          <p:nvPr/>
        </p:nvSpPr>
        <p:spPr>
          <a:xfrm>
            <a:off x="7081890" y="5297497"/>
            <a:ext cx="1799614" cy="46702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36000" rtlCol="0" anchor="ctr"/>
          <a:lstStyle/>
          <a:p>
            <a:pPr algn="ctr"/>
            <a:endParaRPr kumimoji="1" lang="ja-JP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8" name="正方形/長方形 137"/>
          <p:cNvSpPr/>
          <p:nvPr/>
        </p:nvSpPr>
        <p:spPr>
          <a:xfrm>
            <a:off x="6979232" y="5241306"/>
            <a:ext cx="15951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ja-JP" altLang="en-US" sz="14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ライフイノベーション</a:t>
            </a:r>
            <a:endParaRPr lang="en-US" altLang="ja-JP" sz="1400" b="1" kern="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ja-JP" altLang="en-US" sz="14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サービス</a:t>
            </a:r>
            <a:endParaRPr lang="ja-JP" altLang="en-US" sz="1100" kern="100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39" name="図 1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619" y="5533694"/>
            <a:ext cx="318197" cy="318197"/>
          </a:xfrm>
          <a:prstGeom prst="rect">
            <a:avLst/>
          </a:prstGeom>
        </p:spPr>
      </p:pic>
      <p:sp>
        <p:nvSpPr>
          <p:cNvPr id="140" name="角丸四角形 139"/>
          <p:cNvSpPr/>
          <p:nvPr/>
        </p:nvSpPr>
        <p:spPr>
          <a:xfrm>
            <a:off x="7808563" y="5755839"/>
            <a:ext cx="680277" cy="6384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36000" rtlCol="0" anchor="ctr"/>
          <a:lstStyle/>
          <a:p>
            <a:pPr algn="ctr"/>
            <a:r>
              <a:rPr kumimoji="1" lang="en-US" altLang="ja-JP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L.I.S.</a:t>
            </a:r>
            <a:endParaRPr kumimoji="1" lang="ja-JP" alt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41" name="Picture 2" descr="Edi」の画像、写真素材、ベクター画像 | Shutterstock"/>
          <p:cNvPicPr>
            <a:picLocks noChangeAspect="1" noChangeArrowheads="1"/>
          </p:cNvPicPr>
          <p:nvPr/>
        </p:nvPicPr>
        <p:blipFill rotWithShape="1">
          <a:blip r:embed="rId1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9"/>
          <a:stretch/>
        </p:blipFill>
        <p:spPr bwMode="auto">
          <a:xfrm>
            <a:off x="5993300" y="5828890"/>
            <a:ext cx="383770" cy="48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図 141"/>
          <p:cNvPicPr>
            <a:picLocks noChangeAspect="1"/>
          </p:cNvPicPr>
          <p:nvPr/>
        </p:nvPicPr>
        <p:blipFill>
          <a:blip r:embed="rId16">
            <a:lum bright="70000" contrast="-70000"/>
          </a:blip>
          <a:stretch>
            <a:fillRect/>
          </a:stretch>
        </p:blipFill>
        <p:spPr>
          <a:xfrm>
            <a:off x="6171480" y="5240442"/>
            <a:ext cx="524290" cy="446384"/>
          </a:xfrm>
          <a:prstGeom prst="rect">
            <a:avLst/>
          </a:prstGeom>
        </p:spPr>
      </p:pic>
      <p:sp>
        <p:nvSpPr>
          <p:cNvPr id="143" name="正方形/長方形 142"/>
          <p:cNvSpPr/>
          <p:nvPr/>
        </p:nvSpPr>
        <p:spPr>
          <a:xfrm>
            <a:off x="5096416" y="5099828"/>
            <a:ext cx="1702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ja-JP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DWH</a:t>
            </a:r>
            <a:r>
              <a:rPr lang="ja-JP" altLang="en-US" sz="1400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構築</a:t>
            </a:r>
            <a:endParaRPr lang="ja-JP" altLang="en-US" sz="1400" kern="100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44" name="正方形/長方形 143"/>
          <p:cNvSpPr/>
          <p:nvPr/>
        </p:nvSpPr>
        <p:spPr>
          <a:xfrm>
            <a:off x="7917221" y="4062185"/>
            <a:ext cx="10683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ja-JP" altLang="en-US" sz="14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グループ外</a:t>
            </a:r>
            <a:endParaRPr lang="en-US" altLang="ja-JP" sz="1400" b="1" kern="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ja-JP" altLang="en-US" sz="14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展開へ</a:t>
            </a:r>
            <a:endParaRPr lang="ja-JP" altLang="en-US" sz="1100" kern="100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48" name="図 1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182" y="4318383"/>
            <a:ext cx="334617" cy="334617"/>
          </a:xfrm>
          <a:prstGeom prst="rect">
            <a:avLst/>
          </a:prstGeom>
        </p:spPr>
      </p:pic>
      <p:sp>
        <p:nvSpPr>
          <p:cNvPr id="149" name="円/楕円 148"/>
          <p:cNvSpPr/>
          <p:nvPr/>
        </p:nvSpPr>
        <p:spPr>
          <a:xfrm>
            <a:off x="5121285" y="4409591"/>
            <a:ext cx="674554" cy="43427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50" name="図 14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592" y="4178394"/>
            <a:ext cx="425107" cy="425107"/>
          </a:xfrm>
          <a:prstGeom prst="rect">
            <a:avLst/>
          </a:prstGeom>
        </p:spPr>
      </p:pic>
      <p:sp>
        <p:nvSpPr>
          <p:cNvPr id="151" name="正方形/長方形 150"/>
          <p:cNvSpPr/>
          <p:nvPr/>
        </p:nvSpPr>
        <p:spPr>
          <a:xfrm>
            <a:off x="5061532" y="4531474"/>
            <a:ext cx="8013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1400" b="1" kern="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現在地</a:t>
            </a:r>
            <a:endParaRPr lang="ja-JP" altLang="en-US" sz="1100" kern="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52" name="二等辺三角形 151"/>
          <p:cNvSpPr/>
          <p:nvPr/>
        </p:nvSpPr>
        <p:spPr>
          <a:xfrm rot="5400000">
            <a:off x="5850160" y="4558008"/>
            <a:ext cx="573286" cy="270919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3" name="角丸四角形 152"/>
          <p:cNvSpPr/>
          <p:nvPr/>
        </p:nvSpPr>
        <p:spPr>
          <a:xfrm>
            <a:off x="6467734" y="4058237"/>
            <a:ext cx="1248663" cy="2997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4000" rIns="0" bIns="35100" rtlCol="0" anchor="ctr"/>
          <a:lstStyle/>
          <a:p>
            <a:pPr algn="ctr"/>
            <a:r>
              <a:rPr lang="ja-JP" altLang="en-US" sz="1400" b="1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推進・拡大へ</a:t>
            </a:r>
            <a:endParaRPr lang="ja-JP" altLang="en-US" sz="1400" b="1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4" name="正方形/長方形 153"/>
          <p:cNvSpPr/>
          <p:nvPr/>
        </p:nvSpPr>
        <p:spPr>
          <a:xfrm>
            <a:off x="6986083" y="5961258"/>
            <a:ext cx="2028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ja-JP" altLang="en-US" sz="14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小売フランチャイズモデルのパッケージ販売</a:t>
            </a:r>
            <a:endParaRPr lang="en-US" altLang="ja-JP" sz="1400" b="1" kern="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55" name="正方形/長方形 154"/>
          <p:cNvSpPr/>
          <p:nvPr/>
        </p:nvSpPr>
        <p:spPr>
          <a:xfrm>
            <a:off x="6210813" y="4456133"/>
            <a:ext cx="181740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1400" b="1" kern="100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次</a:t>
            </a:r>
            <a:r>
              <a:rPr lang="ja-JP" altLang="en-US" sz="14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世代型</a:t>
            </a:r>
            <a:r>
              <a:rPr lang="en-US" altLang="ja-JP" sz="14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IO</a:t>
            </a:r>
            <a:r>
              <a:rPr lang="ja-JP" altLang="en-US" sz="14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センター</a:t>
            </a:r>
            <a:endParaRPr lang="en-US" altLang="ja-JP" sz="1400" b="1" kern="100" dirty="0" smtClean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ja-JP" altLang="en-US" sz="9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</a:t>
            </a:r>
            <a:r>
              <a:rPr lang="ja-JP" altLang="en-US" sz="900" b="1" kern="100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マーケ</a:t>
            </a:r>
            <a:r>
              <a:rPr lang="ja-JP" altLang="en-US" sz="900" b="1" kern="1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ティング多機能型）</a:t>
            </a:r>
            <a:endParaRPr lang="ja-JP" altLang="en-US" sz="800" kern="100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58" name="角丸四角形 157"/>
          <p:cNvSpPr/>
          <p:nvPr/>
        </p:nvSpPr>
        <p:spPr>
          <a:xfrm>
            <a:off x="257346" y="768627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既存の基盤と新しい基盤を繋ぐ“身の丈</a:t>
            </a:r>
            <a:r>
              <a:rPr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DX”</a:t>
            </a:r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59" name="直線コネクタ 158"/>
          <p:cNvCxnSpPr/>
          <p:nvPr/>
        </p:nvCxnSpPr>
        <p:spPr>
          <a:xfrm>
            <a:off x="471868" y="1211788"/>
            <a:ext cx="81000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63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タイトル 4"/>
          <p:cNvSpPr txBox="1">
            <a:spLocks/>
          </p:cNvSpPr>
          <p:nvPr/>
        </p:nvSpPr>
        <p:spPr>
          <a:xfrm>
            <a:off x="2" y="185790"/>
            <a:ext cx="9146339" cy="568092"/>
          </a:xfrm>
          <a:prstGeom prst="rect">
            <a:avLst/>
          </a:prstGeom>
          <a:solidFill>
            <a:srgbClr val="26779E"/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en-US" sz="3200" dirty="0"/>
              <a:t>６</a:t>
            </a:r>
            <a:r>
              <a:rPr lang="ja-JP" altLang="en-US" sz="3200" dirty="0" smtClean="0"/>
              <a:t>．磨いて創る次の基盤</a:t>
            </a:r>
            <a:endParaRPr lang="ja-JP" altLang="en-US" sz="3200" dirty="0"/>
          </a:p>
        </p:txBody>
      </p:sp>
      <p:sp>
        <p:nvSpPr>
          <p:cNvPr id="23" name="下矢印 22"/>
          <p:cNvSpPr/>
          <p:nvPr/>
        </p:nvSpPr>
        <p:spPr>
          <a:xfrm>
            <a:off x="1428813" y="5486518"/>
            <a:ext cx="1163835" cy="258255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下矢印 23"/>
          <p:cNvSpPr/>
          <p:nvPr/>
        </p:nvSpPr>
        <p:spPr>
          <a:xfrm>
            <a:off x="6600471" y="5486518"/>
            <a:ext cx="1163835" cy="258255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下矢印 24"/>
          <p:cNvSpPr/>
          <p:nvPr/>
        </p:nvSpPr>
        <p:spPr>
          <a:xfrm>
            <a:off x="4014642" y="5486518"/>
            <a:ext cx="1163835" cy="258255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角丸四角形 35"/>
          <p:cNvSpPr/>
          <p:nvPr/>
        </p:nvSpPr>
        <p:spPr>
          <a:xfrm>
            <a:off x="325411" y="3986415"/>
            <a:ext cx="8493179" cy="149134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拡張・発展</a:t>
            </a:r>
            <a:endParaRPr lang="ja-JP" altLang="en-US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685447" y="5842194"/>
            <a:ext cx="2556000" cy="70596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350" b="1" dirty="0"/>
              <a:t>標準業務フローの</a:t>
            </a:r>
            <a:endParaRPr lang="en-US" altLang="ja-JP" sz="1350" b="1" dirty="0"/>
          </a:p>
          <a:p>
            <a:pPr algn="ctr"/>
            <a:r>
              <a:rPr lang="ja-JP" altLang="en-US" sz="1500" b="1" dirty="0">
                <a:solidFill>
                  <a:srgbClr val="FFC000"/>
                </a:solidFill>
              </a:rPr>
              <a:t>浸透・運用定着</a:t>
            </a:r>
          </a:p>
        </p:txBody>
      </p:sp>
      <p:sp>
        <p:nvSpPr>
          <p:cNvPr id="43" name="正方形/長方形 42"/>
          <p:cNvSpPr/>
          <p:nvPr/>
        </p:nvSpPr>
        <p:spPr>
          <a:xfrm>
            <a:off x="5913459" y="5842194"/>
            <a:ext cx="2556000" cy="70596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350" b="1" dirty="0"/>
              <a:t>人材教育・</a:t>
            </a:r>
            <a:r>
              <a:rPr lang="ja-JP" altLang="en-US" sz="1500" b="1" dirty="0">
                <a:solidFill>
                  <a:srgbClr val="FFC000"/>
                </a:solidFill>
              </a:rPr>
              <a:t>スキル可視化</a:t>
            </a:r>
            <a:r>
              <a:rPr lang="ja-JP" altLang="en-US" sz="1350" b="1" dirty="0"/>
              <a:t>と</a:t>
            </a:r>
            <a:r>
              <a:rPr lang="ja-JP" altLang="en-US" sz="1500" b="1" dirty="0">
                <a:solidFill>
                  <a:srgbClr val="FFC000"/>
                </a:solidFill>
              </a:rPr>
              <a:t>教育プログラム</a:t>
            </a:r>
            <a:r>
              <a:rPr lang="ja-JP" altLang="en-US" sz="1350" b="1" dirty="0"/>
              <a:t>実施</a:t>
            </a:r>
            <a:endParaRPr lang="en-US" altLang="ja-JP" sz="1350" b="1" dirty="0"/>
          </a:p>
        </p:txBody>
      </p:sp>
      <p:sp>
        <p:nvSpPr>
          <p:cNvPr id="44" name="正方形/長方形 43"/>
          <p:cNvSpPr/>
          <p:nvPr/>
        </p:nvSpPr>
        <p:spPr>
          <a:xfrm>
            <a:off x="3299453" y="5842194"/>
            <a:ext cx="2556000" cy="70596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500" b="1" dirty="0">
                <a:solidFill>
                  <a:srgbClr val="FFC000"/>
                </a:solidFill>
              </a:rPr>
              <a:t>情報統合・活用</a:t>
            </a:r>
            <a:r>
              <a:rPr lang="ja-JP" altLang="en-US" sz="1350" b="1" dirty="0"/>
              <a:t>に向けた整備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643621" y="1386918"/>
            <a:ext cx="1827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2021</a:t>
            </a:r>
            <a:r>
              <a:rPr lang="ja-JP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年度の成果物</a:t>
            </a:r>
            <a:r>
              <a:rPr lang="ja-JP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ja-JP" altLang="en-US" sz="9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47" name="直線コネクタ 46"/>
          <p:cNvCxnSpPr/>
          <p:nvPr/>
        </p:nvCxnSpPr>
        <p:spPr>
          <a:xfrm>
            <a:off x="612698" y="1663917"/>
            <a:ext cx="18000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円/楕円 47"/>
          <p:cNvSpPr/>
          <p:nvPr/>
        </p:nvSpPr>
        <p:spPr>
          <a:xfrm>
            <a:off x="748748" y="4310624"/>
            <a:ext cx="2821241" cy="881740"/>
          </a:xfrm>
          <a:prstGeom prst="ellipse">
            <a:avLst/>
          </a:prstGeom>
          <a:solidFill>
            <a:schemeClr val="tx1">
              <a:alpha val="31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9" name="円/楕円 48"/>
          <p:cNvSpPr/>
          <p:nvPr/>
        </p:nvSpPr>
        <p:spPr>
          <a:xfrm>
            <a:off x="5568816" y="4310624"/>
            <a:ext cx="2821241" cy="881740"/>
          </a:xfrm>
          <a:prstGeom prst="ellipse">
            <a:avLst/>
          </a:prstGeom>
          <a:solidFill>
            <a:schemeClr val="tx1">
              <a:alpha val="31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546885" y="4549466"/>
            <a:ext cx="3284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chemeClr val="bg1"/>
                </a:solidFill>
              </a:rPr>
              <a:t>G</a:t>
            </a:r>
            <a:r>
              <a:rPr lang="ja-JP" altLang="en-US" sz="1200" b="1" dirty="0">
                <a:solidFill>
                  <a:schemeClr val="bg1"/>
                </a:solidFill>
              </a:rPr>
              <a:t>会社で統一した管理・アップデート</a:t>
            </a:r>
            <a:r>
              <a:rPr lang="ja-JP" altLang="en-US" sz="1200" b="1" dirty="0" smtClean="0">
                <a:solidFill>
                  <a:schemeClr val="bg1"/>
                </a:solidFill>
              </a:rPr>
              <a:t>の</a:t>
            </a:r>
            <a:endParaRPr lang="en-US" altLang="ja-JP" sz="1200" b="1" dirty="0" smtClean="0">
              <a:solidFill>
                <a:schemeClr val="bg1"/>
              </a:solidFill>
            </a:endParaRPr>
          </a:p>
          <a:p>
            <a:pPr algn="ctr"/>
            <a:r>
              <a:rPr lang="ja-JP" altLang="en-US" sz="1200" b="1" dirty="0" smtClean="0">
                <a:solidFill>
                  <a:schemeClr val="bg1"/>
                </a:solidFill>
              </a:rPr>
              <a:t>仕組</a:t>
            </a:r>
            <a:r>
              <a:rPr lang="ja-JP" altLang="en-US" sz="1200" b="1" dirty="0">
                <a:solidFill>
                  <a:schemeClr val="bg1"/>
                </a:solidFill>
              </a:rPr>
              <a:t>（事故再発防止策等）</a:t>
            </a: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5366953" y="4549466"/>
            <a:ext cx="3284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</a:rPr>
              <a:t>グループ全体での情報の規模・質を高めて</a:t>
            </a:r>
            <a:r>
              <a:rPr lang="ja-JP" altLang="en-US" sz="1200" b="1" dirty="0" smtClean="0">
                <a:solidFill>
                  <a:schemeClr val="bg1"/>
                </a:solidFill>
              </a:rPr>
              <a:t>、</a:t>
            </a:r>
            <a:endParaRPr lang="en-US" altLang="ja-JP" sz="1200" b="1" dirty="0" smtClean="0">
              <a:solidFill>
                <a:schemeClr val="bg1"/>
              </a:solidFill>
            </a:endParaRPr>
          </a:p>
          <a:p>
            <a:pPr algn="ctr"/>
            <a:r>
              <a:rPr lang="ja-JP" altLang="en-US" sz="1200" b="1" dirty="0" smtClean="0">
                <a:solidFill>
                  <a:schemeClr val="bg1"/>
                </a:solidFill>
              </a:rPr>
              <a:t>政策</a:t>
            </a:r>
            <a:r>
              <a:rPr lang="ja-JP" altLang="en-US" sz="1200" b="1" dirty="0">
                <a:solidFill>
                  <a:schemeClr val="bg1"/>
                </a:solidFill>
              </a:rPr>
              <a:t>・施策の効率化・高度化</a:t>
            </a:r>
            <a:r>
              <a:rPr lang="ja-JP" altLang="en-US" sz="1200" b="1" dirty="0" smtClean="0">
                <a:solidFill>
                  <a:schemeClr val="bg1"/>
                </a:solidFill>
              </a:rPr>
              <a:t>へ</a:t>
            </a:r>
            <a:endParaRPr lang="ja-JP" altLang="en-US" sz="1200" b="1" dirty="0">
              <a:solidFill>
                <a:schemeClr val="bg1"/>
              </a:solidFill>
            </a:endParaRPr>
          </a:p>
        </p:txBody>
      </p:sp>
      <p:sp>
        <p:nvSpPr>
          <p:cNvPr id="52" name="正方形/長方形 51"/>
          <p:cNvSpPr/>
          <p:nvPr/>
        </p:nvSpPr>
        <p:spPr>
          <a:xfrm>
            <a:off x="295516" y="1657760"/>
            <a:ext cx="8645731" cy="22510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5750" y="1754102"/>
            <a:ext cx="2556000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</a:t>
            </a:r>
            <a:endParaRPr lang="ja-JP" altLang="en-US" sz="105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3295069" y="1754102"/>
            <a:ext cx="2556000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</a:t>
            </a: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3295068" y="2040630"/>
            <a:ext cx="5174391" cy="215444"/>
          </a:xfrm>
          <a:prstGeom prst="rect">
            <a:avLst/>
          </a:prstGeom>
          <a:solidFill>
            <a:schemeClr val="bg2">
              <a:lumMod val="50000"/>
            </a:schemeClr>
          </a:solidFill>
          <a:ln w="28575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altLang="ja-JP" sz="800" b="1" dirty="0">
              <a:solidFill>
                <a:schemeClr val="bg1"/>
              </a:solidFill>
            </a:endParaRP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5904389" y="1754102"/>
            <a:ext cx="2556000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人材</a:t>
            </a:r>
          </a:p>
        </p:txBody>
      </p:sp>
      <p:sp>
        <p:nvSpPr>
          <p:cNvPr id="57" name="正方形/長方形 56"/>
          <p:cNvSpPr/>
          <p:nvPr/>
        </p:nvSpPr>
        <p:spPr>
          <a:xfrm>
            <a:off x="5532656" y="2014305"/>
            <a:ext cx="72327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情報統合</a:t>
            </a:r>
            <a:endParaRPr lang="ja-JP" altLang="ja-JP" sz="1050" b="1" kern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685447" y="2040630"/>
            <a:ext cx="2556303" cy="215444"/>
          </a:xfrm>
          <a:prstGeom prst="rect">
            <a:avLst/>
          </a:prstGeom>
          <a:solidFill>
            <a:schemeClr val="bg2">
              <a:lumMod val="50000"/>
            </a:schemeClr>
          </a:solidFill>
          <a:ln w="28575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altLang="ja-JP" sz="800" b="1" dirty="0">
              <a:solidFill>
                <a:schemeClr val="bg1"/>
              </a:solidFill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1574710" y="2014305"/>
            <a:ext cx="77777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業務フロー</a:t>
            </a:r>
            <a:endParaRPr lang="ja-JP" altLang="ja-JP" sz="1050" b="1" kern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60" name="図 59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50311" y="3222016"/>
            <a:ext cx="361928" cy="233075"/>
          </a:xfrm>
          <a:prstGeom prst="roundRect">
            <a:avLst>
              <a:gd name="adj" fmla="val 50000"/>
            </a:avLst>
          </a:prstGeom>
        </p:spPr>
      </p:pic>
      <p:sp>
        <p:nvSpPr>
          <p:cNvPr id="61" name="正方形/長方形 60"/>
          <p:cNvSpPr/>
          <p:nvPr/>
        </p:nvSpPr>
        <p:spPr>
          <a:xfrm>
            <a:off x="1278263" y="2856283"/>
            <a:ext cx="133241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業務フォーマット統一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1286706" y="2382286"/>
            <a:ext cx="145103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「標準</a:t>
            </a:r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業務</a:t>
            </a:r>
            <a:r>
              <a:rPr lang="ja-JP" altLang="en-US" sz="1050" b="1" kern="10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フロー」作成</a:t>
            </a:r>
            <a:endParaRPr lang="en-US" altLang="ja-JP" sz="1050" b="1" kern="100" dirty="0" smtClean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050" b="1" kern="10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標準お仕事ツール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3978856" y="2322599"/>
            <a:ext cx="130195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BI</a:t>
            </a:r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ツール導入・分析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4149809" y="2866769"/>
            <a:ext cx="114967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顧客管理システム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3881721" y="2597132"/>
            <a:ext cx="189507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グループ統一顧客サービス設計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6" name="正方形/長方形 65"/>
          <p:cNvSpPr/>
          <p:nvPr/>
        </p:nvSpPr>
        <p:spPr>
          <a:xfrm>
            <a:off x="6522356" y="2632012"/>
            <a:ext cx="1459054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975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人材教育プラットフォーム</a:t>
            </a:r>
            <a:endParaRPr lang="en-US" altLang="ja-JP" sz="975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algn="ctr"/>
            <a:r>
              <a:rPr lang="ja-JP" altLang="en-US" sz="975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運用開始</a:t>
            </a:r>
            <a:endParaRPr lang="ja-JP" altLang="ja-JP" sz="975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7" name="正方形/長方形 66"/>
          <p:cNvSpPr/>
          <p:nvPr/>
        </p:nvSpPr>
        <p:spPr>
          <a:xfrm>
            <a:off x="1291515" y="3221879"/>
            <a:ext cx="133241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報告フォーマット統一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68" name="図 67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6807" y="2858920"/>
            <a:ext cx="278368" cy="293621"/>
          </a:xfrm>
          <a:prstGeom prst="rect">
            <a:avLst/>
          </a:prstGeom>
        </p:spPr>
      </p:pic>
      <p:pic>
        <p:nvPicPr>
          <p:cNvPr id="69" name="図 68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18727" y="2673128"/>
            <a:ext cx="284786" cy="290658"/>
          </a:xfrm>
          <a:prstGeom prst="roundRect">
            <a:avLst>
              <a:gd name="adj" fmla="val 30117"/>
            </a:avLst>
          </a:prstGeom>
        </p:spPr>
      </p:pic>
      <p:pic>
        <p:nvPicPr>
          <p:cNvPr id="70" name="図 69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05409" y="2550184"/>
            <a:ext cx="242886" cy="280986"/>
          </a:xfrm>
          <a:prstGeom prst="roundRect">
            <a:avLst>
              <a:gd name="adj" fmla="val 46442"/>
            </a:avLst>
          </a:prstGeom>
        </p:spPr>
      </p:pic>
      <p:pic>
        <p:nvPicPr>
          <p:cNvPr id="71" name="図 70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80915" y="2440508"/>
            <a:ext cx="278368" cy="293621"/>
          </a:xfrm>
          <a:prstGeom prst="rect">
            <a:avLst/>
          </a:prstGeom>
        </p:spPr>
      </p:pic>
      <p:sp>
        <p:nvSpPr>
          <p:cNvPr id="72" name="正方形/長方形 71"/>
          <p:cNvSpPr/>
          <p:nvPr/>
        </p:nvSpPr>
        <p:spPr>
          <a:xfrm>
            <a:off x="4042348" y="3189551"/>
            <a:ext cx="7049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Zendesk</a:t>
            </a:r>
            <a:r>
              <a:rPr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CRM</a:t>
            </a:r>
            <a:r>
              <a:rPr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4857166" y="3131667"/>
            <a:ext cx="77257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D-NEXT</a:t>
            </a:r>
          </a:p>
          <a:p>
            <a:pPr algn="ctr"/>
            <a:r>
              <a:rPr lang="en-US" altLang="ja-JP" sz="800" b="1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toC</a:t>
            </a:r>
            <a:r>
              <a:rPr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LINE</a:t>
            </a:r>
          </a:p>
          <a:p>
            <a:pPr algn="ctr"/>
            <a:r>
              <a:rPr lang="ja-JP" altLang="en-US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SNS</a:t>
            </a:r>
            <a:r>
              <a:rPr lang="ja-JP" altLang="en-US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4" name="図 7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212" y="2312072"/>
            <a:ext cx="251374" cy="251374"/>
          </a:xfrm>
          <a:prstGeom prst="rect">
            <a:avLst/>
          </a:prstGeom>
        </p:spPr>
      </p:pic>
      <p:pic>
        <p:nvPicPr>
          <p:cNvPr id="75" name="図 74"/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9337" y="3237381"/>
            <a:ext cx="337055" cy="256455"/>
          </a:xfrm>
          <a:prstGeom prst="rect">
            <a:avLst/>
          </a:prstGeom>
        </p:spPr>
      </p:pic>
      <p:pic>
        <p:nvPicPr>
          <p:cNvPr id="76" name="図 7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491" y="3224129"/>
            <a:ext cx="256455" cy="256455"/>
          </a:xfrm>
          <a:prstGeom prst="rect">
            <a:avLst/>
          </a:prstGeom>
        </p:spPr>
      </p:pic>
      <p:sp>
        <p:nvSpPr>
          <p:cNvPr id="77" name="左中かっこ 76"/>
          <p:cNvSpPr/>
          <p:nvPr/>
        </p:nvSpPr>
        <p:spPr>
          <a:xfrm rot="16200000">
            <a:off x="4642563" y="2584997"/>
            <a:ext cx="105576" cy="1064826"/>
          </a:xfrm>
          <a:prstGeom prst="leftBrac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 sz="1350" b="1"/>
          </a:p>
        </p:txBody>
      </p:sp>
      <p:sp>
        <p:nvSpPr>
          <p:cNvPr id="78" name="下矢印 77"/>
          <p:cNvSpPr/>
          <p:nvPr/>
        </p:nvSpPr>
        <p:spPr>
          <a:xfrm>
            <a:off x="3686533" y="3814433"/>
            <a:ext cx="1770934" cy="258255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79" name="直線コネクタ 78"/>
          <p:cNvCxnSpPr/>
          <p:nvPr/>
        </p:nvCxnSpPr>
        <p:spPr>
          <a:xfrm flipH="1">
            <a:off x="3257546" y="2277117"/>
            <a:ext cx="4897" cy="128757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正方形/長方形 79"/>
          <p:cNvSpPr/>
          <p:nvPr/>
        </p:nvSpPr>
        <p:spPr>
          <a:xfrm>
            <a:off x="2737852" y="2929502"/>
            <a:ext cx="1067600" cy="253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ja-JP" sz="1050" b="1" kern="10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IO</a:t>
            </a:r>
            <a:r>
              <a:rPr lang="ja-JP" altLang="en-US" sz="1050" b="1" kern="10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センター構築</a:t>
            </a:r>
            <a:endParaRPr lang="ja-JP" altLang="ja-JP" sz="1050" b="1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81" name="図 80"/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21967" y="2645579"/>
            <a:ext cx="302258" cy="329736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角丸四角形 81"/>
          <p:cNvSpPr/>
          <p:nvPr/>
        </p:nvSpPr>
        <p:spPr>
          <a:xfrm>
            <a:off x="257346" y="768627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en-US" altLang="ja-JP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2022</a:t>
            </a:r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年度の取組内容</a:t>
            </a:r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83" name="直線コネクタ 82"/>
          <p:cNvCxnSpPr/>
          <p:nvPr/>
        </p:nvCxnSpPr>
        <p:spPr>
          <a:xfrm>
            <a:off x="471868" y="1211788"/>
            <a:ext cx="81000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0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８</a:t>
            </a:r>
            <a:r>
              <a:rPr lang="ja-JP" altLang="en-US" dirty="0" smtClean="0"/>
              <a:t>．基盤を磨く　　①次世代</a:t>
            </a:r>
            <a:r>
              <a:rPr lang="en-US" altLang="ja-JP" dirty="0" smtClean="0"/>
              <a:t>IO</a:t>
            </a:r>
            <a:r>
              <a:rPr lang="ja-JP" altLang="en-US" dirty="0" smtClean="0"/>
              <a:t>センターの構築・運用　</a:t>
            </a:r>
            <a:endParaRPr kumimoji="1" lang="ja-JP" altLang="en-US" dirty="0"/>
          </a:p>
        </p:txBody>
      </p:sp>
      <p:sp>
        <p:nvSpPr>
          <p:cNvPr id="3" name="角丸四角形 2"/>
          <p:cNvSpPr/>
          <p:nvPr/>
        </p:nvSpPr>
        <p:spPr>
          <a:xfrm>
            <a:off x="257347" y="828948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研修機能・保安センター機能を付加した多機能センターの構築</a:t>
            </a:r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484185" y="1650201"/>
            <a:ext cx="8262257" cy="4763184"/>
            <a:chOff x="484185" y="1650201"/>
            <a:chExt cx="8262257" cy="4763184"/>
          </a:xfrm>
        </p:grpSpPr>
        <p:pic>
          <p:nvPicPr>
            <p:cNvPr id="2050" name="Picture 2" descr="https://sozai-good.com/download?id=80067&amp;type=2&amp;subnumber=0&amp;extention=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313" y="1806340"/>
              <a:ext cx="8019711" cy="44509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正方形/長方形 3"/>
            <p:cNvSpPr/>
            <p:nvPr/>
          </p:nvSpPr>
          <p:spPr>
            <a:xfrm>
              <a:off x="484185" y="1650201"/>
              <a:ext cx="8262257" cy="4763184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角丸四角形 4"/>
            <p:cNvSpPr/>
            <p:nvPr/>
          </p:nvSpPr>
          <p:spPr>
            <a:xfrm>
              <a:off x="739242" y="2444817"/>
              <a:ext cx="3130113" cy="1328792"/>
            </a:xfrm>
            <a:prstGeom prst="roundRect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  <a:effectLst>
              <a:glow rad="101600">
                <a:schemeClr val="bg1">
                  <a:alpha val="40000"/>
                </a:schemeClr>
              </a:glow>
              <a:softEdge rad="127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2400" b="1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事務センター</a:t>
              </a:r>
              <a:endParaRPr kumimoji="1" lang="en-US" altLang="ja-JP" sz="2400" b="1" dirty="0" smtClean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kumimoji="1" lang="ja-JP" altLang="en-US" sz="160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事務集約・</a:t>
              </a:r>
              <a:r>
                <a:rPr kumimoji="1" lang="en-US" altLang="ja-JP" sz="160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WEB</a:t>
              </a:r>
              <a:r>
                <a:rPr kumimoji="1" lang="ja-JP" altLang="en-US" sz="160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受発注による</a:t>
              </a:r>
              <a:endParaRPr kumimoji="1" lang="en-US" altLang="ja-JP" sz="1600" dirty="0" smtClean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kumimoji="1" lang="ja-JP" altLang="en-US" sz="160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効率化</a:t>
              </a:r>
              <a:endParaRPr kumimoji="1" lang="en-US" altLang="ja-JP" sz="1600" dirty="0" smtClean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角丸四角形 13"/>
            <p:cNvSpPr/>
            <p:nvPr/>
          </p:nvSpPr>
          <p:spPr>
            <a:xfrm>
              <a:off x="739241" y="4254365"/>
              <a:ext cx="3130113" cy="1328792"/>
            </a:xfrm>
            <a:prstGeom prst="roundRect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 sz="2400" b="1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研修センター</a:t>
              </a:r>
              <a:endParaRPr kumimoji="1" lang="en-US" altLang="ja-JP" sz="2400" b="1" dirty="0" smtClean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2400" dirty="0" smtClean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 sz="120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営業職・サービス職の為の小売型研修センター</a:t>
              </a:r>
              <a:endPara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6" name="角丸四角形 15"/>
            <p:cNvSpPr/>
            <p:nvPr/>
          </p:nvSpPr>
          <p:spPr>
            <a:xfrm>
              <a:off x="5455911" y="4254365"/>
              <a:ext cx="3130113" cy="1328792"/>
            </a:xfrm>
            <a:prstGeom prst="roundRect">
              <a:avLst/>
            </a:prstGeom>
            <a:ln w="38100">
              <a:solidFill>
                <a:schemeClr val="bg1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2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保安</a:t>
              </a:r>
              <a:r>
                <a:rPr kumimoji="1" lang="ja-JP" altLang="en-US" sz="2400" b="1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センター</a:t>
              </a:r>
              <a:endParaRPr kumimoji="1" lang="en-US" altLang="ja-JP" sz="2400" b="1" dirty="0" smtClean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2400" dirty="0" smtClean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en-US" altLang="ja-JP" sz="160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24</a:t>
              </a:r>
              <a:r>
                <a:rPr lang="ja-JP" altLang="en-US" sz="160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時間対応の保安機関</a:t>
              </a:r>
              <a:endPara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1" name="角丸四角形 20"/>
            <p:cNvSpPr/>
            <p:nvPr/>
          </p:nvSpPr>
          <p:spPr>
            <a:xfrm>
              <a:off x="5361273" y="2444817"/>
              <a:ext cx="3224752" cy="1328792"/>
            </a:xfrm>
            <a:prstGeom prst="roundRect">
              <a:avLst/>
            </a:prstGeom>
            <a:solidFill>
              <a:schemeClr val="accent6"/>
            </a:solidFill>
            <a:ln w="38100">
              <a:solidFill>
                <a:schemeClr val="bg1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2400" b="1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コンタクト</a:t>
              </a:r>
              <a:r>
                <a:rPr kumimoji="1" lang="ja-JP" altLang="en-US" sz="2400" b="1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センター</a:t>
              </a:r>
              <a:endParaRPr kumimoji="1" lang="en-US" altLang="ja-JP" sz="2400" b="1" dirty="0" smtClean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kumimoji="1" lang="ja-JP" altLang="en-US" sz="160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受電・架電の適正管理</a:t>
              </a:r>
              <a:endPara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2" name="フリーフォーム 21"/>
            <p:cNvSpPr/>
            <p:nvPr/>
          </p:nvSpPr>
          <p:spPr>
            <a:xfrm>
              <a:off x="3231715" y="3559999"/>
              <a:ext cx="2680570" cy="1273106"/>
            </a:xfrm>
            <a:custGeom>
              <a:avLst/>
              <a:gdLst>
                <a:gd name="connsiteX0" fmla="*/ 0 w 2245142"/>
                <a:gd name="connsiteY0" fmla="*/ 204320 h 1225898"/>
                <a:gd name="connsiteX1" fmla="*/ 204320 w 2245142"/>
                <a:gd name="connsiteY1" fmla="*/ 0 h 1225898"/>
                <a:gd name="connsiteX2" fmla="*/ 2040822 w 2245142"/>
                <a:gd name="connsiteY2" fmla="*/ 0 h 1225898"/>
                <a:gd name="connsiteX3" fmla="*/ 2245142 w 2245142"/>
                <a:gd name="connsiteY3" fmla="*/ 204320 h 1225898"/>
                <a:gd name="connsiteX4" fmla="*/ 2245142 w 2245142"/>
                <a:gd name="connsiteY4" fmla="*/ 1021578 h 1225898"/>
                <a:gd name="connsiteX5" fmla="*/ 2040822 w 2245142"/>
                <a:gd name="connsiteY5" fmla="*/ 1225898 h 1225898"/>
                <a:gd name="connsiteX6" fmla="*/ 204320 w 2245142"/>
                <a:gd name="connsiteY6" fmla="*/ 1225898 h 1225898"/>
                <a:gd name="connsiteX7" fmla="*/ 0 w 2245142"/>
                <a:gd name="connsiteY7" fmla="*/ 1021578 h 1225898"/>
                <a:gd name="connsiteX8" fmla="*/ 0 w 2245142"/>
                <a:gd name="connsiteY8" fmla="*/ 204320 h 122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5142" h="1225898">
                  <a:moveTo>
                    <a:pt x="0" y="204320"/>
                  </a:moveTo>
                  <a:cubicBezTo>
                    <a:pt x="0" y="91477"/>
                    <a:pt x="91477" y="0"/>
                    <a:pt x="204320" y="0"/>
                  </a:cubicBezTo>
                  <a:lnTo>
                    <a:pt x="2040822" y="0"/>
                  </a:lnTo>
                  <a:cubicBezTo>
                    <a:pt x="2153665" y="0"/>
                    <a:pt x="2245142" y="91477"/>
                    <a:pt x="2245142" y="204320"/>
                  </a:cubicBezTo>
                  <a:lnTo>
                    <a:pt x="2245142" y="1021578"/>
                  </a:lnTo>
                  <a:cubicBezTo>
                    <a:pt x="2245142" y="1134421"/>
                    <a:pt x="2153665" y="1225898"/>
                    <a:pt x="2040822" y="1225898"/>
                  </a:cubicBezTo>
                  <a:lnTo>
                    <a:pt x="204320" y="1225898"/>
                  </a:lnTo>
                  <a:cubicBezTo>
                    <a:pt x="91477" y="1225898"/>
                    <a:pt x="0" y="1134421"/>
                    <a:pt x="0" y="1021578"/>
                  </a:cubicBezTo>
                  <a:lnTo>
                    <a:pt x="0" y="204320"/>
                  </a:lnTo>
                  <a:close/>
                </a:path>
              </a:pathLst>
            </a:custGeom>
            <a:ln w="76200">
              <a:solidFill>
                <a:schemeClr val="bg1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1283" tIns="151283" rIns="151283" bIns="151283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1" lang="ja-JP" altLang="en-US" sz="2400" b="1" kern="1200" dirty="0" smtClean="0">
                  <a:latin typeface="+mn-ea"/>
                </a:rPr>
                <a:t>次世代</a:t>
              </a:r>
              <a:r>
                <a:rPr kumimoji="1" lang="en-US" altLang="ja-JP" sz="2400" b="1" kern="1200" dirty="0" smtClean="0">
                  <a:latin typeface="+mn-ea"/>
                </a:rPr>
                <a:t>IO</a:t>
              </a:r>
              <a:r>
                <a:rPr kumimoji="1" lang="ja-JP" altLang="en-US" sz="2400" b="1" kern="1200" dirty="0" smtClean="0">
                  <a:latin typeface="+mn-ea"/>
                </a:rPr>
                <a:t>センター</a:t>
              </a:r>
              <a:endParaRPr kumimoji="1" lang="ja-JP" altLang="en-US" sz="2400" b="1" kern="1200" dirty="0">
                <a:latin typeface="+mn-ea"/>
              </a:endParaRPr>
            </a:p>
          </p:txBody>
        </p:sp>
        <p:sp>
          <p:nvSpPr>
            <p:cNvPr id="23" name="フリーフォーム 22"/>
            <p:cNvSpPr/>
            <p:nvPr/>
          </p:nvSpPr>
          <p:spPr>
            <a:xfrm>
              <a:off x="3679165" y="2500503"/>
              <a:ext cx="1872299" cy="365333"/>
            </a:xfrm>
            <a:custGeom>
              <a:avLst/>
              <a:gdLst>
                <a:gd name="connsiteX0" fmla="*/ 0 w 2245142"/>
                <a:gd name="connsiteY0" fmla="*/ 204320 h 1225898"/>
                <a:gd name="connsiteX1" fmla="*/ 204320 w 2245142"/>
                <a:gd name="connsiteY1" fmla="*/ 0 h 1225898"/>
                <a:gd name="connsiteX2" fmla="*/ 2040822 w 2245142"/>
                <a:gd name="connsiteY2" fmla="*/ 0 h 1225898"/>
                <a:gd name="connsiteX3" fmla="*/ 2245142 w 2245142"/>
                <a:gd name="connsiteY3" fmla="*/ 204320 h 1225898"/>
                <a:gd name="connsiteX4" fmla="*/ 2245142 w 2245142"/>
                <a:gd name="connsiteY4" fmla="*/ 1021578 h 1225898"/>
                <a:gd name="connsiteX5" fmla="*/ 2040822 w 2245142"/>
                <a:gd name="connsiteY5" fmla="*/ 1225898 h 1225898"/>
                <a:gd name="connsiteX6" fmla="*/ 204320 w 2245142"/>
                <a:gd name="connsiteY6" fmla="*/ 1225898 h 1225898"/>
                <a:gd name="connsiteX7" fmla="*/ 0 w 2245142"/>
                <a:gd name="connsiteY7" fmla="*/ 1021578 h 1225898"/>
                <a:gd name="connsiteX8" fmla="*/ 0 w 2245142"/>
                <a:gd name="connsiteY8" fmla="*/ 204320 h 122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5142" h="1225898">
                  <a:moveTo>
                    <a:pt x="0" y="204320"/>
                  </a:moveTo>
                  <a:cubicBezTo>
                    <a:pt x="0" y="91477"/>
                    <a:pt x="91477" y="0"/>
                    <a:pt x="204320" y="0"/>
                  </a:cubicBezTo>
                  <a:lnTo>
                    <a:pt x="2040822" y="0"/>
                  </a:lnTo>
                  <a:cubicBezTo>
                    <a:pt x="2153665" y="0"/>
                    <a:pt x="2245142" y="91477"/>
                    <a:pt x="2245142" y="204320"/>
                  </a:cubicBezTo>
                  <a:lnTo>
                    <a:pt x="2245142" y="1021578"/>
                  </a:lnTo>
                  <a:cubicBezTo>
                    <a:pt x="2245142" y="1134421"/>
                    <a:pt x="2153665" y="1225898"/>
                    <a:pt x="2040822" y="1225898"/>
                  </a:cubicBezTo>
                  <a:lnTo>
                    <a:pt x="204320" y="1225898"/>
                  </a:lnTo>
                  <a:cubicBezTo>
                    <a:pt x="91477" y="1225898"/>
                    <a:pt x="0" y="1134421"/>
                    <a:pt x="0" y="1021578"/>
                  </a:cubicBezTo>
                  <a:lnTo>
                    <a:pt x="0" y="204320"/>
                  </a:lnTo>
                  <a:close/>
                </a:path>
              </a:pathLst>
            </a:custGeom>
            <a:solidFill>
              <a:schemeClr val="bg2"/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1283" tIns="151283" rIns="151283" bIns="151283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1" lang="ja-JP" altLang="en-US" sz="1200" b="1" kern="1200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現在の東北</a:t>
              </a:r>
              <a:r>
                <a:rPr kumimoji="1" lang="en-US" altLang="ja-JP" sz="1200" b="1" kern="1200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IO</a:t>
              </a:r>
              <a:r>
                <a:rPr kumimoji="1" lang="ja-JP" altLang="en-US" sz="1200" b="1" kern="1200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センター</a:t>
              </a:r>
              <a:endParaRPr kumimoji="1" lang="ja-JP" altLang="en-US" sz="1200" b="1" kern="1200" dirty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24" name="二等辺三角形 23"/>
            <p:cNvSpPr/>
            <p:nvPr/>
          </p:nvSpPr>
          <p:spPr>
            <a:xfrm rot="10800000">
              <a:off x="4190704" y="3007693"/>
              <a:ext cx="849220" cy="245691"/>
            </a:xfrm>
            <a:prstGeom prst="triangl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3" name="テキスト ボックス 12"/>
          <p:cNvSpPr txBox="1"/>
          <p:nvPr/>
        </p:nvSpPr>
        <p:spPr>
          <a:xfrm>
            <a:off x="484184" y="6256675"/>
            <a:ext cx="8402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最適化されたコストセンターからプロフィット型へのバージョンアップ</a:t>
            </a:r>
            <a:endParaRPr kumimoji="1" lang="ja-JP" altLang="en-US" sz="2000" b="1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722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角丸四角形 43"/>
          <p:cNvSpPr/>
          <p:nvPr/>
        </p:nvSpPr>
        <p:spPr>
          <a:xfrm>
            <a:off x="747677" y="4092380"/>
            <a:ext cx="7833106" cy="1492565"/>
          </a:xfrm>
          <a:prstGeom prst="round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829692" y="4463209"/>
            <a:ext cx="3431230" cy="40911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IO</a:t>
            </a:r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（統合）</a:t>
            </a:r>
            <a:r>
              <a:rPr lang="ja-JP" altLang="en-US" sz="24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センター</a:t>
            </a:r>
            <a:endParaRPr lang="en-US" altLang="ja-JP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5056189" y="4865932"/>
            <a:ext cx="3431230" cy="6474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ja-JP" altLang="en-US" sz="1400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業務・顧客・人材データを集約・蓄積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ja-JP" sz="1400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SFA,CRM</a:t>
            </a:r>
            <a:r>
              <a:rPr lang="ja-JP" altLang="en-US" sz="1400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等のデータを統合</a:t>
            </a:r>
          </a:p>
        </p:txBody>
      </p:sp>
      <p:sp>
        <p:nvSpPr>
          <p:cNvPr id="82" name="正方形/長方形 81"/>
          <p:cNvSpPr/>
          <p:nvPr/>
        </p:nvSpPr>
        <p:spPr>
          <a:xfrm>
            <a:off x="822688" y="4866433"/>
            <a:ext cx="3431230" cy="6469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ja-JP" altLang="en-US" sz="1400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顧客データの集約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ja-JP" altLang="en-US" sz="1400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データに基づいた施策の実行・検証</a:t>
            </a:r>
          </a:p>
        </p:txBody>
      </p:sp>
      <p:sp>
        <p:nvSpPr>
          <p:cNvPr id="83" name="テキスト ボックス 82"/>
          <p:cNvSpPr txBox="1"/>
          <p:nvPr/>
        </p:nvSpPr>
        <p:spPr>
          <a:xfrm>
            <a:off x="5056189" y="4455838"/>
            <a:ext cx="3431230" cy="40911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kumimoji="1" lang="en-US" altLang="ja-JP" sz="24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DWH</a:t>
            </a:r>
          </a:p>
        </p:txBody>
      </p:sp>
      <p:sp>
        <p:nvSpPr>
          <p:cNvPr id="2" name="乗算記号 1"/>
          <p:cNvSpPr/>
          <p:nvPr/>
        </p:nvSpPr>
        <p:spPr>
          <a:xfrm>
            <a:off x="4293964" y="4713524"/>
            <a:ext cx="688229" cy="584635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8" name="直線コネクタ 47"/>
          <p:cNvCxnSpPr/>
          <p:nvPr/>
        </p:nvCxnSpPr>
        <p:spPr>
          <a:xfrm>
            <a:off x="942406" y="1252329"/>
            <a:ext cx="7352637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二等辺三角形 44"/>
          <p:cNvSpPr/>
          <p:nvPr/>
        </p:nvSpPr>
        <p:spPr>
          <a:xfrm rot="10800000">
            <a:off x="3790152" y="6117427"/>
            <a:ext cx="1762481" cy="24025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角丸四角形 52"/>
          <p:cNvSpPr/>
          <p:nvPr/>
        </p:nvSpPr>
        <p:spPr>
          <a:xfrm>
            <a:off x="5695663" y="6302488"/>
            <a:ext cx="2206100" cy="37846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新事業・新サービス</a:t>
            </a:r>
            <a:endParaRPr kumimoji="1" lang="ja-JP" altLang="en-US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6" name="角丸四角形 55"/>
          <p:cNvSpPr/>
          <p:nvPr/>
        </p:nvSpPr>
        <p:spPr>
          <a:xfrm>
            <a:off x="1416495" y="6296392"/>
            <a:ext cx="2389933" cy="38456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LTV</a:t>
            </a:r>
            <a:r>
              <a:rPr kumimoji="1" lang="ja-JP" altLang="en-US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の最大化</a:t>
            </a:r>
            <a:endParaRPr kumimoji="1" lang="ja-JP" altLang="en-US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1208390" y="1510504"/>
            <a:ext cx="6527365" cy="790440"/>
            <a:chOff x="987551" y="1385802"/>
            <a:chExt cx="7190843" cy="1177261"/>
          </a:xfrm>
        </p:grpSpPr>
        <p:pic>
          <p:nvPicPr>
            <p:cNvPr id="65" name="図 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71531" y="2065044"/>
              <a:ext cx="1177921" cy="375569"/>
            </a:xfrm>
            <a:prstGeom prst="rect">
              <a:avLst/>
            </a:prstGeom>
          </p:spPr>
        </p:pic>
        <p:pic>
          <p:nvPicPr>
            <p:cNvPr id="77" name="図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15550" y="1469432"/>
              <a:ext cx="892987" cy="569991"/>
            </a:xfrm>
            <a:prstGeom prst="rect">
              <a:avLst/>
            </a:prstGeom>
          </p:spPr>
        </p:pic>
        <p:pic>
          <p:nvPicPr>
            <p:cNvPr id="78" name="図 7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2524" y="2130810"/>
              <a:ext cx="950355" cy="273133"/>
            </a:xfrm>
            <a:prstGeom prst="rect">
              <a:avLst/>
            </a:prstGeom>
          </p:spPr>
        </p:pic>
        <p:pic>
          <p:nvPicPr>
            <p:cNvPr id="80" name="図 7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14812" y="2156086"/>
              <a:ext cx="997905" cy="271456"/>
            </a:xfrm>
            <a:prstGeom prst="rect">
              <a:avLst/>
            </a:prstGeom>
          </p:spPr>
        </p:pic>
        <p:grpSp>
          <p:nvGrpSpPr>
            <p:cNvPr id="4" name="グループ化 3"/>
            <p:cNvGrpSpPr/>
            <p:nvPr/>
          </p:nvGrpSpPr>
          <p:grpSpPr>
            <a:xfrm>
              <a:off x="5376704" y="1547332"/>
              <a:ext cx="830838" cy="414190"/>
              <a:chOff x="5565446" y="1547332"/>
              <a:chExt cx="830838" cy="414190"/>
            </a:xfrm>
          </p:grpSpPr>
          <p:pic>
            <p:nvPicPr>
              <p:cNvPr id="76" name="図 7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65446" y="1547332"/>
                <a:ext cx="414190" cy="414190"/>
              </a:xfrm>
              <a:prstGeom prst="rect">
                <a:avLst/>
              </a:prstGeom>
            </p:spPr>
          </p:pic>
          <p:pic>
            <p:nvPicPr>
              <p:cNvPr id="84" name="図 83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89366" y="1548663"/>
                <a:ext cx="406918" cy="411528"/>
              </a:xfrm>
              <a:prstGeom prst="rect">
                <a:avLst/>
              </a:prstGeom>
            </p:spPr>
          </p:pic>
        </p:grpSp>
        <p:pic>
          <p:nvPicPr>
            <p:cNvPr id="85" name="図 8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686866" y="1558835"/>
              <a:ext cx="563959" cy="391185"/>
            </a:xfrm>
            <a:prstGeom prst="rect">
              <a:avLst/>
            </a:prstGeom>
          </p:spPr>
        </p:pic>
        <p:sp>
          <p:nvSpPr>
            <p:cNvPr id="67" name="角丸四角形 66"/>
            <p:cNvSpPr/>
            <p:nvPr/>
          </p:nvSpPr>
          <p:spPr>
            <a:xfrm>
              <a:off x="987551" y="1385802"/>
              <a:ext cx="7190843" cy="1177261"/>
            </a:xfrm>
            <a:prstGeom prst="roundRect">
              <a:avLst/>
            </a:prstGeom>
            <a:solidFill>
              <a:schemeClr val="bg1">
                <a:alpha val="8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テキスト ボックス 68"/>
            <p:cNvSpPr txBox="1"/>
            <p:nvPr/>
          </p:nvSpPr>
          <p:spPr>
            <a:xfrm>
              <a:off x="3033989" y="1639018"/>
              <a:ext cx="16770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400" dirty="0" smtClean="0">
                  <a:solidFill>
                    <a:schemeClr val="bg1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顧客接点履歴データ</a:t>
              </a:r>
              <a:endParaRPr kumimoji="1" lang="ja-JP" altLang="en-US" sz="1400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2068909" y="1884468"/>
              <a:ext cx="9589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400" dirty="0" smtClean="0">
                  <a:solidFill>
                    <a:schemeClr val="bg1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顧客データ</a:t>
              </a:r>
              <a:endParaRPr kumimoji="1" lang="ja-JP" altLang="en-US" sz="1400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1" name="テキスト ボックス 70"/>
            <p:cNvSpPr txBox="1"/>
            <p:nvPr/>
          </p:nvSpPr>
          <p:spPr>
            <a:xfrm>
              <a:off x="4184512" y="2130810"/>
              <a:ext cx="13179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400" dirty="0" smtClean="0">
                  <a:solidFill>
                    <a:schemeClr val="bg1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行動管理データ</a:t>
              </a:r>
              <a:endParaRPr kumimoji="1" lang="ja-JP" altLang="en-US" sz="1400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6122640" y="2101819"/>
              <a:ext cx="13885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400" dirty="0" smtClean="0">
                  <a:solidFill>
                    <a:schemeClr val="bg1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社員スキルデータ</a:t>
              </a:r>
              <a:endParaRPr kumimoji="1" lang="ja-JP" altLang="en-US" sz="1400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3" name="テキスト ボックス 72"/>
            <p:cNvSpPr txBox="1"/>
            <p:nvPr/>
          </p:nvSpPr>
          <p:spPr>
            <a:xfrm>
              <a:off x="5106241" y="1569550"/>
              <a:ext cx="17956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400" dirty="0" smtClean="0">
                  <a:solidFill>
                    <a:schemeClr val="bg1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ソーシャルメディアデータ</a:t>
              </a:r>
              <a:endParaRPr kumimoji="1" lang="ja-JP" altLang="en-US" sz="1400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86" name="二等辺三角形 85"/>
          <p:cNvSpPr/>
          <p:nvPr/>
        </p:nvSpPr>
        <p:spPr>
          <a:xfrm rot="10800000">
            <a:off x="3756838" y="3685600"/>
            <a:ext cx="1762481" cy="24025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2882924" y="4093385"/>
            <a:ext cx="338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データの収集・集約・統合・活用</a:t>
            </a:r>
            <a:endParaRPr kumimoji="1" lang="ja-JP" altLang="en-US" b="1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3453809" y="5684744"/>
            <a:ext cx="2435164" cy="312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新たな価値の創造</a:t>
            </a:r>
            <a:endParaRPr kumimoji="1" lang="ja-JP" altLang="en-US" sz="2000" b="1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タイトル 4"/>
          <p:cNvSpPr txBox="1">
            <a:spLocks/>
          </p:cNvSpPr>
          <p:nvPr/>
        </p:nvSpPr>
        <p:spPr>
          <a:xfrm>
            <a:off x="2" y="185790"/>
            <a:ext cx="9146339" cy="568092"/>
          </a:xfrm>
          <a:prstGeom prst="rect">
            <a:avLst/>
          </a:prstGeom>
          <a:solidFill>
            <a:srgbClr val="26779E"/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en-US" sz="3200" dirty="0"/>
              <a:t>８</a:t>
            </a:r>
            <a:r>
              <a:rPr lang="ja-JP" altLang="en-US" sz="3200" dirty="0" smtClean="0"/>
              <a:t>．</a:t>
            </a:r>
            <a:r>
              <a:rPr lang="ja-JP" altLang="en-US" sz="3200" dirty="0"/>
              <a:t>基盤を磨く　</a:t>
            </a:r>
            <a:r>
              <a:rPr lang="ja-JP" altLang="en-US" sz="3200" dirty="0" smtClean="0"/>
              <a:t>データ統合・データドリブン経営</a:t>
            </a:r>
            <a:endParaRPr lang="ja-JP" altLang="en-US" sz="3200" dirty="0"/>
          </a:p>
        </p:txBody>
      </p:sp>
      <p:sp>
        <p:nvSpPr>
          <p:cNvPr id="33" name="角丸四角形 32"/>
          <p:cNvSpPr/>
          <p:nvPr/>
        </p:nvSpPr>
        <p:spPr>
          <a:xfrm>
            <a:off x="1569216" y="2943550"/>
            <a:ext cx="6278703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現有データから</a:t>
            </a:r>
            <a:r>
              <a:rPr lang="ja-JP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実現可能かつ有用性の高い</a:t>
            </a:r>
            <a:r>
              <a:rPr lang="ja-JP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取り組みを実施</a:t>
            </a:r>
            <a:endParaRPr lang="ja-JP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二等辺三角形 34"/>
          <p:cNvSpPr/>
          <p:nvPr/>
        </p:nvSpPr>
        <p:spPr>
          <a:xfrm rot="10800000">
            <a:off x="3691930" y="2492550"/>
            <a:ext cx="1762481" cy="24025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角丸四角形 35"/>
          <p:cNvSpPr/>
          <p:nvPr/>
        </p:nvSpPr>
        <p:spPr>
          <a:xfrm>
            <a:off x="258517" y="845137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</a:t>
            </a:r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における規模の経済により新たな価値を創造する</a:t>
            </a:r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角丸四角形 36"/>
          <p:cNvSpPr/>
          <p:nvPr/>
        </p:nvSpPr>
        <p:spPr>
          <a:xfrm>
            <a:off x="113402" y="1529599"/>
            <a:ext cx="464673" cy="228195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フェーズ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１</a:t>
            </a:r>
            <a:endParaRPr lang="en-US" altLang="ja-JP" sz="1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角丸四角形 37"/>
          <p:cNvSpPr/>
          <p:nvPr/>
        </p:nvSpPr>
        <p:spPr>
          <a:xfrm>
            <a:off x="105782" y="4113888"/>
            <a:ext cx="464673" cy="228195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フェーズ</a:t>
            </a:r>
            <a:r>
              <a:rPr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</a:p>
        </p:txBody>
      </p:sp>
      <p:pic>
        <p:nvPicPr>
          <p:cNvPr id="1026" name="Picture 2" descr="株式会社ブレインパッド（BrainPad Inc.）｜データ活用推進パートナー｜データ活用の促進を通じて持続可能な未来をつくる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" t="36871" r="4867" b="38545"/>
          <a:stretch/>
        </p:blipFill>
        <p:spPr bwMode="auto">
          <a:xfrm>
            <a:off x="7467319" y="3281541"/>
            <a:ext cx="1371741" cy="373604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99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/>
          <p:cNvSpPr/>
          <p:nvPr/>
        </p:nvSpPr>
        <p:spPr>
          <a:xfrm>
            <a:off x="145592" y="1701817"/>
            <a:ext cx="959907" cy="50413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８</a:t>
            </a:r>
            <a:r>
              <a:rPr kumimoji="1" lang="en-US" altLang="ja-JP" dirty="0" smtClean="0"/>
              <a:t>.</a:t>
            </a:r>
            <a:r>
              <a:rPr kumimoji="1" lang="ja-JP" altLang="en-US" dirty="0" smtClean="0"/>
              <a:t>基盤を磨く　</a:t>
            </a:r>
            <a:r>
              <a:rPr lang="ja-JP" altLang="en-US" dirty="0"/>
              <a:t>　デジタル接点の最適化と広報機能の強化</a:t>
            </a:r>
          </a:p>
        </p:txBody>
      </p:sp>
      <p:sp>
        <p:nvSpPr>
          <p:cNvPr id="3" name="角丸四角形 2"/>
          <p:cNvSpPr/>
          <p:nvPr/>
        </p:nvSpPr>
        <p:spPr>
          <a:xfrm>
            <a:off x="257346" y="768627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9" name="正方形/長方形 88"/>
          <p:cNvSpPr/>
          <p:nvPr/>
        </p:nvSpPr>
        <p:spPr>
          <a:xfrm>
            <a:off x="1500288" y="1701817"/>
            <a:ext cx="1800000" cy="252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3" tIns="60961" rIns="121923" bIns="609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コーポレートサイト</a:t>
            </a:r>
          </a:p>
        </p:txBody>
      </p:sp>
      <p:sp>
        <p:nvSpPr>
          <p:cNvPr id="90" name="正方形/長方形 89"/>
          <p:cNvSpPr/>
          <p:nvPr/>
        </p:nvSpPr>
        <p:spPr>
          <a:xfrm>
            <a:off x="1500288" y="4577226"/>
            <a:ext cx="1800000" cy="252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3" tIns="60961" rIns="121923" bIns="609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コンテンツ</a:t>
            </a:r>
            <a:r>
              <a:rPr lang="ja-JP" altLang="en-US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サイト</a:t>
            </a:r>
            <a:endParaRPr lang="en-US" altLang="ja-JP" sz="11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1" name="二等辺三角形 90"/>
          <p:cNvSpPr/>
          <p:nvPr/>
        </p:nvSpPr>
        <p:spPr>
          <a:xfrm rot="5400000">
            <a:off x="2777127" y="4107855"/>
            <a:ext cx="1762481" cy="24025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" name="正方形/長方形 91"/>
          <p:cNvSpPr/>
          <p:nvPr/>
        </p:nvSpPr>
        <p:spPr>
          <a:xfrm>
            <a:off x="4209526" y="1701817"/>
            <a:ext cx="1800000" cy="252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3" tIns="60961" rIns="121923" bIns="609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会員</a:t>
            </a:r>
            <a:r>
              <a:rPr lang="ja-JP" altLang="en-US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サイト</a:t>
            </a:r>
          </a:p>
        </p:txBody>
      </p:sp>
      <p:sp>
        <p:nvSpPr>
          <p:cNvPr id="93" name="正方形/長方形 92"/>
          <p:cNvSpPr/>
          <p:nvPr/>
        </p:nvSpPr>
        <p:spPr>
          <a:xfrm>
            <a:off x="4209526" y="4577226"/>
            <a:ext cx="1800000" cy="252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3" tIns="60961" rIns="121923" bIns="609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サービス</a:t>
            </a:r>
            <a:r>
              <a:rPr lang="ja-JP" altLang="en-US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サイト</a:t>
            </a:r>
          </a:p>
        </p:txBody>
      </p:sp>
      <p:sp>
        <p:nvSpPr>
          <p:cNvPr id="94" name="二等辺三角形 93"/>
          <p:cNvSpPr/>
          <p:nvPr/>
        </p:nvSpPr>
        <p:spPr>
          <a:xfrm rot="5400000">
            <a:off x="5618701" y="3226614"/>
            <a:ext cx="1762481" cy="24025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正方形/長方形 94"/>
          <p:cNvSpPr/>
          <p:nvPr/>
        </p:nvSpPr>
        <p:spPr>
          <a:xfrm>
            <a:off x="6918764" y="1701817"/>
            <a:ext cx="1800000" cy="252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3" tIns="60961" rIns="121923" bIns="609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商品・サービス</a:t>
            </a:r>
          </a:p>
        </p:txBody>
      </p:sp>
      <p:pic>
        <p:nvPicPr>
          <p:cNvPr id="96" name="図 9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5" b="52686"/>
          <a:stretch/>
        </p:blipFill>
        <p:spPr>
          <a:xfrm>
            <a:off x="1500288" y="3034707"/>
            <a:ext cx="1702858" cy="847069"/>
          </a:xfrm>
          <a:prstGeom prst="rect">
            <a:avLst/>
          </a:prstGeom>
        </p:spPr>
      </p:pic>
      <p:pic>
        <p:nvPicPr>
          <p:cNvPr id="97" name="図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867" y="5963276"/>
            <a:ext cx="1209363" cy="699097"/>
          </a:xfrm>
          <a:prstGeom prst="rect">
            <a:avLst/>
          </a:prstGeom>
        </p:spPr>
      </p:pic>
      <p:pic>
        <p:nvPicPr>
          <p:cNvPr id="98" name="図 9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84"/>
          <a:stretch/>
        </p:blipFill>
        <p:spPr>
          <a:xfrm>
            <a:off x="1640141" y="5414182"/>
            <a:ext cx="1057711" cy="1077764"/>
          </a:xfrm>
          <a:prstGeom prst="rect">
            <a:avLst/>
          </a:prstGeom>
        </p:spPr>
      </p:pic>
      <p:sp>
        <p:nvSpPr>
          <p:cNvPr id="99" name="二等辺三角形 98"/>
          <p:cNvSpPr/>
          <p:nvPr/>
        </p:nvSpPr>
        <p:spPr>
          <a:xfrm rot="5400000">
            <a:off x="451587" y="4065085"/>
            <a:ext cx="1762481" cy="24025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二等辺三角形 99"/>
          <p:cNvSpPr/>
          <p:nvPr/>
        </p:nvSpPr>
        <p:spPr>
          <a:xfrm rot="10800000">
            <a:off x="4228286" y="4108158"/>
            <a:ext cx="1762481" cy="24025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98" y="2004398"/>
            <a:ext cx="396000" cy="541053"/>
          </a:xfrm>
          <a:prstGeom prst="rect">
            <a:avLst/>
          </a:prstGeom>
        </p:spPr>
      </p:pic>
      <p:pic>
        <p:nvPicPr>
          <p:cNvPr id="102" name="図 101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98" y="3211926"/>
            <a:ext cx="396000" cy="541053"/>
          </a:xfrm>
          <a:prstGeom prst="rect">
            <a:avLst/>
          </a:prstGeom>
        </p:spPr>
      </p:pic>
      <p:pic>
        <p:nvPicPr>
          <p:cNvPr id="103" name="図 102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98" y="4419454"/>
            <a:ext cx="396000" cy="541053"/>
          </a:xfrm>
          <a:prstGeom prst="rect">
            <a:avLst/>
          </a:prstGeom>
        </p:spPr>
      </p:pic>
      <p:sp>
        <p:nvSpPr>
          <p:cNvPr id="106" name="二等辺三角形 105"/>
          <p:cNvSpPr/>
          <p:nvPr/>
        </p:nvSpPr>
        <p:spPr>
          <a:xfrm rot="5400000">
            <a:off x="5618701" y="5827566"/>
            <a:ext cx="1762481" cy="24025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7" name="図 106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98" y="5626983"/>
            <a:ext cx="396000" cy="541053"/>
          </a:xfrm>
          <a:prstGeom prst="rect">
            <a:avLst/>
          </a:prstGeom>
        </p:spPr>
      </p:pic>
      <p:sp>
        <p:nvSpPr>
          <p:cNvPr id="23" name="角丸四角形 22"/>
          <p:cNvSpPr/>
          <p:nvPr/>
        </p:nvSpPr>
        <p:spPr>
          <a:xfrm>
            <a:off x="6750876" y="2188029"/>
            <a:ext cx="2135777" cy="4439179"/>
          </a:xfrm>
          <a:prstGeom prst="round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4" name="角丸四角形 23"/>
          <p:cNvSpPr/>
          <p:nvPr/>
        </p:nvSpPr>
        <p:spPr>
          <a:xfrm>
            <a:off x="7049628" y="2480306"/>
            <a:ext cx="1538272" cy="640699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15" b="0" i="0" u="none" strike="noStrike" kern="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会員サービス</a:t>
            </a:r>
            <a:endParaRPr kumimoji="0" lang="ja-JP" altLang="en-US" sz="1015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4053965" y="4904900"/>
            <a:ext cx="2120249" cy="91884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物販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機能</a:t>
            </a:r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をもった</a:t>
            </a:r>
            <a:endParaRPr lang="en-US" altLang="ja-JP" sz="1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新サービス</a:t>
            </a:r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プラットフォーム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構築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9099" y="3029697"/>
            <a:ext cx="1482022" cy="905509"/>
          </a:xfrm>
          <a:prstGeom prst="rect">
            <a:avLst/>
          </a:prstGeom>
        </p:spPr>
      </p:pic>
      <p:pic>
        <p:nvPicPr>
          <p:cNvPr id="104" name="図 10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4" r="11386"/>
          <a:stretch/>
        </p:blipFill>
        <p:spPr>
          <a:xfrm>
            <a:off x="3984315" y="2409517"/>
            <a:ext cx="1559379" cy="1125854"/>
          </a:xfrm>
          <a:prstGeom prst="rect">
            <a:avLst/>
          </a:prstGeom>
        </p:spPr>
      </p:pic>
      <p:pic>
        <p:nvPicPr>
          <p:cNvPr id="27" name="図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7006" y="3528634"/>
            <a:ext cx="362131" cy="362131"/>
          </a:xfrm>
          <a:prstGeom prst="rect">
            <a:avLst/>
          </a:prstGeom>
        </p:spPr>
      </p:pic>
      <p:sp>
        <p:nvSpPr>
          <p:cNvPr id="28" name="正方形/長方形 27"/>
          <p:cNvSpPr/>
          <p:nvPr/>
        </p:nvSpPr>
        <p:spPr>
          <a:xfrm rot="16200000">
            <a:off x="-592737" y="5251660"/>
            <a:ext cx="1800000" cy="252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eaVert" wrap="square" lIns="121923" tIns="60961" rIns="121923" bIns="609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新規顧客</a:t>
            </a:r>
          </a:p>
        </p:txBody>
      </p:sp>
      <p:sp>
        <p:nvSpPr>
          <p:cNvPr id="29" name="正方形/長方形 28"/>
          <p:cNvSpPr/>
          <p:nvPr/>
        </p:nvSpPr>
        <p:spPr>
          <a:xfrm rot="16200000">
            <a:off x="-568353" y="2727817"/>
            <a:ext cx="1800000" cy="252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eaVert" wrap="square" lIns="121923" tIns="60961" rIns="121923" bIns="609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既存顧客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4436029" y="2236321"/>
            <a:ext cx="6559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MYENEX</a:t>
            </a:r>
            <a:endParaRPr lang="ja-JP" altLang="en-US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511737" y="2839943"/>
            <a:ext cx="6286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D-NEXT</a:t>
            </a:r>
            <a:endParaRPr lang="ja-JP" altLang="en-US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1839586" y="5183350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hitotema</a:t>
            </a:r>
            <a:endParaRPr lang="ja-JP" altLang="en-US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697852" y="5732444"/>
            <a:ext cx="84350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プチ暮らしの森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869650" y="2777385"/>
            <a:ext cx="10214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コーポレートページ</a:t>
            </a:r>
            <a:endParaRPr lang="ja-JP" altLang="en-US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8" name="図 37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386" y="2643917"/>
            <a:ext cx="397660" cy="2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角丸四角形 38"/>
          <p:cNvSpPr/>
          <p:nvPr/>
        </p:nvSpPr>
        <p:spPr>
          <a:xfrm>
            <a:off x="7049628" y="4003822"/>
            <a:ext cx="1538272" cy="640699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15" kern="0" dirty="0" smtClean="0">
                <a:solidFill>
                  <a:srgbClr val="E7E6E6">
                    <a:lumMod val="50000"/>
                  </a:srgbClr>
                </a:solidFill>
              </a:rPr>
              <a:t>サブスク型サービス</a:t>
            </a:r>
            <a:endParaRPr kumimoji="0" lang="ja-JP" altLang="en-US" sz="1015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40" name="角丸四角形 39"/>
          <p:cNvSpPr/>
          <p:nvPr/>
        </p:nvSpPr>
        <p:spPr>
          <a:xfrm>
            <a:off x="7049628" y="5527337"/>
            <a:ext cx="1538272" cy="640699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15" kern="0" dirty="0" smtClean="0">
                <a:solidFill>
                  <a:srgbClr val="E7E6E6">
                    <a:lumMod val="50000"/>
                  </a:srgbClr>
                </a:solidFill>
              </a:rPr>
              <a:t>見守りサービス</a:t>
            </a:r>
            <a:endParaRPr kumimoji="0" lang="ja-JP" altLang="en-US" sz="1015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41" name="角丸四角形 40"/>
          <p:cNvSpPr/>
          <p:nvPr/>
        </p:nvSpPr>
        <p:spPr>
          <a:xfrm>
            <a:off x="7845039" y="5963276"/>
            <a:ext cx="742861" cy="180821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15" kern="0" dirty="0" err="1">
                <a:solidFill>
                  <a:srgbClr val="E7E6E6">
                    <a:lumMod val="50000"/>
                  </a:srgbClr>
                </a:solidFill>
              </a:rPr>
              <a:t>e</a:t>
            </a:r>
            <a:r>
              <a:rPr kumimoji="0" lang="en-US" altLang="ja-JP" sz="1015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tc</a:t>
            </a:r>
            <a:r>
              <a:rPr kumimoji="0" lang="en-US" altLang="ja-JP" sz="1015" b="0" i="0" u="none" strike="noStrike" kern="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…</a:t>
            </a:r>
            <a:endParaRPr kumimoji="0" lang="ja-JP" altLang="en-US" sz="1015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1500288" y="2014721"/>
            <a:ext cx="1785240" cy="40853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広報機能強化</a:t>
            </a:r>
            <a:endParaRPr lang="en-US" altLang="ja-JP" sz="11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コーポレートサイト統一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4205527" y="2001827"/>
            <a:ext cx="1785240" cy="23343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会員サイトへの導線明確化</a:t>
            </a:r>
            <a:endParaRPr kumimoji="1" lang="en-US" altLang="ja-JP" sz="11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" name="二等辺三角形 43"/>
          <p:cNvSpPr/>
          <p:nvPr/>
        </p:nvSpPr>
        <p:spPr>
          <a:xfrm rot="10800000" flipV="1">
            <a:off x="1500289" y="4108158"/>
            <a:ext cx="1762481" cy="24025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/>
          <p:cNvSpPr/>
          <p:nvPr/>
        </p:nvSpPr>
        <p:spPr>
          <a:xfrm>
            <a:off x="1500288" y="4904900"/>
            <a:ext cx="1785240" cy="23343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広告強化</a:t>
            </a:r>
            <a:endParaRPr kumimoji="1" lang="en-US" altLang="ja-JP" sz="11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530" y="4149115"/>
            <a:ext cx="346775" cy="317241"/>
          </a:xfrm>
          <a:prstGeom prst="rect">
            <a:avLst/>
          </a:prstGeom>
        </p:spPr>
      </p:pic>
      <p:pic>
        <p:nvPicPr>
          <p:cNvPr id="52" name="図 51"/>
          <p:cNvPicPr>
            <a:picLocks noChangeAspect="1"/>
          </p:cNvPicPr>
          <p:nvPr/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76314" y="5583261"/>
            <a:ext cx="536044" cy="584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25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462005" y="3373744"/>
            <a:ext cx="1392735" cy="3139321"/>
          </a:xfrm>
          <a:prstGeom prst="rect">
            <a:avLst/>
          </a:prstGeom>
          <a:solidFill>
            <a:schemeClr val="accent1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正方形/長方形 15"/>
          <p:cNvSpPr/>
          <p:nvPr/>
        </p:nvSpPr>
        <p:spPr>
          <a:xfrm>
            <a:off x="2092074" y="3373744"/>
            <a:ext cx="280629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ヒトが訪問する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設備と物流機能を保有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決済機能を保有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業法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よる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参入障壁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地方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エリア密着型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利幅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大きい</a:t>
            </a:r>
            <a:endParaRPr lang="ja-JP" altLang="en-US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2" name="図表 1"/>
          <p:cNvGraphicFramePr/>
          <p:nvPr>
            <p:extLst/>
          </p:nvPr>
        </p:nvGraphicFramePr>
        <p:xfrm>
          <a:off x="558857" y="1969366"/>
          <a:ext cx="8026286" cy="1083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519066" y="4743349"/>
            <a:ext cx="1278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事業特性</a:t>
            </a:r>
            <a:endParaRPr kumimoji="1" lang="ja-JP" altLang="en-US" sz="2000" dirty="0">
              <a:solidFill>
                <a:schemeClr val="bg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165426" y="3425410"/>
            <a:ext cx="3690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点検</a:t>
            </a:r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配送</a:t>
            </a:r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等はすべて</a:t>
            </a:r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ヒトが対面で、要資格と専門スキル</a:t>
            </a:r>
            <a:endParaRPr lang="ja-JP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165426" y="3966733"/>
            <a:ext cx="3764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</a:t>
            </a:r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密度を高めること、統廃合・協業により徹底</a:t>
            </a:r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効率化</a:t>
            </a:r>
            <a:endParaRPr lang="en-US" altLang="ja-JP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165426" y="5611291"/>
            <a:ext cx="32955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原則</a:t>
            </a:r>
            <a:r>
              <a:rPr lang="en-US" altLang="ja-JP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分圏内</a:t>
            </a:r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地場</a:t>
            </a:r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での</a:t>
            </a:r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つながりの深さが</a:t>
            </a:r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肝要</a:t>
            </a:r>
            <a:endParaRPr lang="en-US" altLang="ja-JP" sz="1200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165426" y="6178926"/>
            <a:ext cx="331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上記</a:t>
            </a:r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要因により高い参入障壁、高い</a:t>
            </a:r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利益率</a:t>
            </a:r>
            <a:endParaRPr lang="ja-JP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165426" y="4526987"/>
            <a:ext cx="3764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ガス・灯油・電気料金等を毎月決済</a:t>
            </a:r>
            <a:endParaRPr lang="en-US" altLang="ja-JP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5165426" y="5074094"/>
            <a:ext cx="3764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安全確保の為、法令に基づき販売・保安業務を遂行</a:t>
            </a:r>
            <a:endParaRPr lang="en-US" altLang="ja-JP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13" y="857186"/>
            <a:ext cx="1464224" cy="1097661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65" b="22043"/>
          <a:stretch/>
        </p:blipFill>
        <p:spPr>
          <a:xfrm flipH="1">
            <a:off x="2342720" y="1244260"/>
            <a:ext cx="1269742" cy="705867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86" b="23011"/>
          <a:stretch/>
        </p:blipFill>
        <p:spPr>
          <a:xfrm flipH="1">
            <a:off x="5200549" y="1293119"/>
            <a:ext cx="1655688" cy="711482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115" y="1055871"/>
            <a:ext cx="1358552" cy="101891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" t="10034" r="-250" b="9358"/>
          <a:stretch/>
        </p:blipFill>
        <p:spPr>
          <a:xfrm>
            <a:off x="3803597" y="1240369"/>
            <a:ext cx="1361829" cy="834416"/>
          </a:xfrm>
          <a:prstGeom prst="rect">
            <a:avLst/>
          </a:prstGeom>
        </p:spPr>
      </p:pic>
      <p:sp>
        <p:nvSpPr>
          <p:cNvPr id="23" name="タイトル 4"/>
          <p:cNvSpPr txBox="1">
            <a:spLocks/>
          </p:cNvSpPr>
          <p:nvPr/>
        </p:nvSpPr>
        <p:spPr>
          <a:xfrm>
            <a:off x="2" y="185790"/>
            <a:ext cx="9146339" cy="568092"/>
          </a:xfrm>
          <a:prstGeom prst="rect">
            <a:avLst/>
          </a:prstGeom>
          <a:solidFill>
            <a:srgbClr val="26779E"/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en-US" sz="3200" dirty="0">
                <a:solidFill>
                  <a:prstClr val="white"/>
                </a:solidFill>
              </a:rPr>
              <a:t>０．</a:t>
            </a:r>
            <a:r>
              <a:rPr lang="en-US" altLang="ja-JP" sz="3200" dirty="0">
                <a:solidFill>
                  <a:prstClr val="white"/>
                </a:solidFill>
              </a:rPr>
              <a:t>LP</a:t>
            </a:r>
            <a:r>
              <a:rPr lang="ja-JP" altLang="en-US" sz="3200" dirty="0">
                <a:solidFill>
                  <a:prstClr val="white"/>
                </a:solidFill>
              </a:rPr>
              <a:t>ガス小売事業の特徴</a:t>
            </a:r>
          </a:p>
        </p:txBody>
      </p:sp>
    </p:spTree>
    <p:extLst>
      <p:ext uri="{BB962C8B-B14F-4D97-AF65-F5344CB8AC3E}">
        <p14:creationId xmlns:p14="http://schemas.microsoft.com/office/powerpoint/2010/main" val="271287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218" y="3223058"/>
            <a:ext cx="6730416" cy="3651501"/>
          </a:xfrm>
          <a:prstGeom prst="rect">
            <a:avLst/>
          </a:prstGeom>
        </p:spPr>
      </p:pic>
      <p:sp>
        <p:nvSpPr>
          <p:cNvPr id="32" name="二等辺三角形 31"/>
          <p:cNvSpPr/>
          <p:nvPr/>
        </p:nvSpPr>
        <p:spPr>
          <a:xfrm rot="5400000">
            <a:off x="3547950" y="2440471"/>
            <a:ext cx="1192306" cy="293527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4463324" y="1991081"/>
            <a:ext cx="339527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b="1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グループ合計</a:t>
            </a:r>
            <a:r>
              <a:rPr lang="en-US" altLang="ja-JP" b="1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55</a:t>
            </a:r>
            <a:r>
              <a:rPr lang="ja-JP" altLang="en-US" b="1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万軒の</a:t>
            </a:r>
            <a:r>
              <a:rPr lang="ja-JP" altLang="en-US" b="1" u="sng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</a:t>
            </a:r>
            <a:r>
              <a:rPr lang="ja-JP" altLang="en-US" b="1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軒数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4463324" y="2453840"/>
            <a:ext cx="322879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b="1" u="sng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社員</a:t>
            </a:r>
            <a:r>
              <a:rPr lang="en-US" altLang="ja-JP" b="1" u="sng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3000</a:t>
            </a:r>
            <a:r>
              <a:rPr lang="ja-JP" altLang="en-US" b="1" u="sng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人以上の人材基盤</a:t>
            </a:r>
            <a:endParaRPr lang="ja-JP" altLang="en-US" b="1" u="sng" dirty="0">
              <a:solidFill>
                <a:schemeClr val="accent5">
                  <a:lumMod val="60000"/>
                  <a:lumOff val="4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4468079" y="2903147"/>
            <a:ext cx="2873940" cy="367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b="1" u="sng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多種多様な商材・営業施策</a:t>
            </a:r>
            <a:endParaRPr lang="ja-JP" altLang="en-US" b="1" u="sng" dirty="0">
              <a:solidFill>
                <a:schemeClr val="accent5">
                  <a:lumMod val="60000"/>
                  <a:lumOff val="4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角丸四角形 20"/>
          <p:cNvSpPr/>
          <p:nvPr/>
        </p:nvSpPr>
        <p:spPr>
          <a:xfrm>
            <a:off x="257346" y="768627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顧客軒数を増やすも利益は伸びず</a:t>
            </a:r>
          </a:p>
        </p:txBody>
      </p:sp>
      <p:cxnSp>
        <p:nvCxnSpPr>
          <p:cNvPr id="24" name="直線コネクタ 23"/>
          <p:cNvCxnSpPr/>
          <p:nvPr/>
        </p:nvCxnSpPr>
        <p:spPr>
          <a:xfrm>
            <a:off x="471868" y="1274308"/>
            <a:ext cx="81000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正方形/長方形 24"/>
          <p:cNvSpPr/>
          <p:nvPr/>
        </p:nvSpPr>
        <p:spPr>
          <a:xfrm>
            <a:off x="1638378" y="2870063"/>
            <a:ext cx="1080000" cy="475011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LPG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2744882" y="2870063"/>
            <a:ext cx="1080000" cy="475011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灯油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1638378" y="2340170"/>
            <a:ext cx="1080000" cy="475011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機器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2744882" y="2340170"/>
            <a:ext cx="1080000" cy="475011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M&amp;A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1638378" y="1810277"/>
            <a:ext cx="1080000" cy="475011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電力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2744882" y="1810277"/>
            <a:ext cx="1080000" cy="475011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JV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タイトル 4"/>
          <p:cNvSpPr txBox="1">
            <a:spLocks/>
          </p:cNvSpPr>
          <p:nvPr/>
        </p:nvSpPr>
        <p:spPr>
          <a:xfrm>
            <a:off x="2" y="185790"/>
            <a:ext cx="9146339" cy="568092"/>
          </a:xfrm>
          <a:prstGeom prst="rect">
            <a:avLst/>
          </a:prstGeom>
          <a:solidFill>
            <a:srgbClr val="26779E"/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en-US" sz="3200" dirty="0">
                <a:solidFill>
                  <a:prstClr val="white"/>
                </a:solidFill>
              </a:rPr>
              <a:t>１．エネクスグループの</a:t>
            </a:r>
            <a:r>
              <a:rPr lang="en-US" altLang="ja-JP" sz="3200" dirty="0">
                <a:solidFill>
                  <a:prstClr val="white"/>
                </a:solidFill>
              </a:rPr>
              <a:t>LP</a:t>
            </a:r>
            <a:r>
              <a:rPr lang="ja-JP" altLang="en-US" sz="3200" dirty="0">
                <a:solidFill>
                  <a:prstClr val="white"/>
                </a:solidFill>
              </a:rPr>
              <a:t>ガス小売事業</a:t>
            </a:r>
          </a:p>
        </p:txBody>
      </p:sp>
    </p:spTree>
    <p:extLst>
      <p:ext uri="{BB962C8B-B14F-4D97-AF65-F5344CB8AC3E}">
        <p14:creationId xmlns:p14="http://schemas.microsoft.com/office/powerpoint/2010/main" val="158213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257346" y="768627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規模の拡大を行ってきたが、それに応じて事業の課題が</a:t>
            </a:r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顕在化</a:t>
            </a:r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4" name="直線コネクタ 3"/>
          <p:cNvCxnSpPr/>
          <p:nvPr/>
        </p:nvCxnSpPr>
        <p:spPr>
          <a:xfrm>
            <a:off x="471868" y="1274308"/>
            <a:ext cx="81000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3" name="グループ化 22"/>
          <p:cNvGrpSpPr/>
          <p:nvPr/>
        </p:nvGrpSpPr>
        <p:grpSpPr>
          <a:xfrm>
            <a:off x="964891" y="1443314"/>
            <a:ext cx="7225380" cy="714522"/>
            <a:chOff x="964891" y="1785966"/>
            <a:chExt cx="7225380" cy="714522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991536" y="1785966"/>
              <a:ext cx="3137510" cy="649976"/>
              <a:chOff x="991536" y="1785966"/>
              <a:chExt cx="3137510" cy="649976"/>
            </a:xfrm>
          </p:grpSpPr>
          <p:sp>
            <p:nvSpPr>
              <p:cNvPr id="5" name="テキスト ボックス 4"/>
              <p:cNvSpPr txBox="1"/>
              <p:nvPr/>
            </p:nvSpPr>
            <p:spPr>
              <a:xfrm>
                <a:off x="1712041" y="2035832"/>
                <a:ext cx="241700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000" b="1" dirty="0" smtClean="0">
                    <a:solidFill>
                      <a:schemeClr val="bg2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買収しっぱなし</a:t>
                </a:r>
                <a:endParaRPr kumimoji="1" lang="ja-JP" altLang="en-US" sz="2000" b="1" dirty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pic>
            <p:nvPicPr>
              <p:cNvPr id="9" name="図 8"/>
              <p:cNvPicPr>
                <a:picLocks noChangeAspect="1"/>
              </p:cNvPicPr>
              <p:nvPr/>
            </p:nvPicPr>
            <p:blipFill>
              <a:blip r:embed="rId3" cstate="print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1536" y="1785966"/>
                <a:ext cx="620347" cy="648000"/>
              </a:xfrm>
              <a:prstGeom prst="rect">
                <a:avLst/>
              </a:prstGeom>
            </p:spPr>
          </p:pic>
        </p:grpSp>
        <p:cxnSp>
          <p:nvCxnSpPr>
            <p:cNvPr id="39" name="直線コネクタ 38"/>
            <p:cNvCxnSpPr/>
            <p:nvPr/>
          </p:nvCxnSpPr>
          <p:spPr>
            <a:xfrm>
              <a:off x="964891" y="2472276"/>
              <a:ext cx="7225380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テキスト ボックス 24"/>
            <p:cNvSpPr txBox="1"/>
            <p:nvPr/>
          </p:nvSpPr>
          <p:spPr>
            <a:xfrm>
              <a:off x="3534188" y="1946490"/>
              <a:ext cx="465608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M&amp;A</a:t>
              </a:r>
              <a:r>
                <a:rPr kumimoji="1"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で規模拡大も買収後の</a:t>
              </a:r>
              <a:r>
                <a:rPr kumimoji="1" lang="en-US" altLang="ja-JP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PMI</a:t>
              </a:r>
              <a:r>
                <a:rPr kumimoji="1"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が不十分</a:t>
              </a:r>
              <a:endParaRPr kumimoji="1" lang="en-US" altLang="ja-JP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r"/>
              <a:r>
                <a:rPr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各地各様の</a:t>
              </a:r>
              <a:r>
                <a:rPr lang="ja-JP" altLang="en-US" sz="1600" b="1" dirty="0" smtClean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業務ルールが乱立</a:t>
              </a:r>
              <a:endParaRPr kumimoji="1" lang="en-US" altLang="ja-JP" sz="16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18" name="グループ化 17"/>
          <p:cNvGrpSpPr/>
          <p:nvPr/>
        </p:nvGrpSpPr>
        <p:grpSpPr>
          <a:xfrm>
            <a:off x="959309" y="2380057"/>
            <a:ext cx="7230962" cy="710753"/>
            <a:chOff x="959309" y="3040710"/>
            <a:chExt cx="7230962" cy="710753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963883" y="3040710"/>
              <a:ext cx="3311310" cy="688524"/>
              <a:chOff x="963883" y="3040710"/>
              <a:chExt cx="3311310" cy="688524"/>
            </a:xfrm>
          </p:grpSpPr>
          <p:sp>
            <p:nvSpPr>
              <p:cNvPr id="6" name="テキスト ボックス 5"/>
              <p:cNvSpPr txBox="1"/>
              <p:nvPr/>
            </p:nvSpPr>
            <p:spPr>
              <a:xfrm>
                <a:off x="1712259" y="3329124"/>
                <a:ext cx="256293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000" b="1" dirty="0" smtClean="0">
                    <a:solidFill>
                      <a:schemeClr val="bg2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事務スタッフに丸投げ</a:t>
                </a:r>
                <a:endParaRPr kumimoji="1" lang="ja-JP" altLang="en-US" sz="2000" b="1" dirty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pic>
            <p:nvPicPr>
              <p:cNvPr id="11" name="図 1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3883" y="3040710"/>
                <a:ext cx="648000" cy="648000"/>
              </a:xfrm>
              <a:prstGeom prst="rect">
                <a:avLst/>
              </a:prstGeom>
            </p:spPr>
          </p:pic>
        </p:grpSp>
        <p:cxnSp>
          <p:nvCxnSpPr>
            <p:cNvPr id="29" name="直線コネクタ 28"/>
            <p:cNvCxnSpPr/>
            <p:nvPr/>
          </p:nvCxnSpPr>
          <p:spPr>
            <a:xfrm>
              <a:off x="959309" y="3729234"/>
              <a:ext cx="7225380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テキスト ボックス 30"/>
            <p:cNvSpPr txBox="1"/>
            <p:nvPr/>
          </p:nvSpPr>
          <p:spPr>
            <a:xfrm>
              <a:off x="4552335" y="3197465"/>
              <a:ext cx="363793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処理能力の高い事務スタッフに</a:t>
              </a:r>
              <a:r>
                <a:rPr kumimoji="1" lang="ja-JP" altLang="en-US" sz="1600" b="1" dirty="0" smtClean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業務が集中</a:t>
              </a:r>
              <a:endParaRPr kumimoji="1" lang="en-US" altLang="ja-JP" sz="16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r"/>
              <a:r>
                <a:rPr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スタッフ間でも業務量・範囲に大きな差</a:t>
              </a:r>
              <a:endParaRPr kumimoji="1" lang="en-US" altLang="ja-JP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19" name="グループ化 18"/>
          <p:cNvGrpSpPr/>
          <p:nvPr/>
        </p:nvGrpSpPr>
        <p:grpSpPr>
          <a:xfrm>
            <a:off x="959309" y="3306161"/>
            <a:ext cx="7230962" cy="701377"/>
            <a:chOff x="959309" y="4284815"/>
            <a:chExt cx="7230962" cy="701377"/>
          </a:xfrm>
        </p:grpSpPr>
        <p:grpSp>
          <p:nvGrpSpPr>
            <p:cNvPr id="16" name="グループ化 15"/>
            <p:cNvGrpSpPr/>
            <p:nvPr/>
          </p:nvGrpSpPr>
          <p:grpSpPr>
            <a:xfrm>
              <a:off x="977709" y="4284815"/>
              <a:ext cx="3297484" cy="701377"/>
              <a:chOff x="977709" y="4284815"/>
              <a:chExt cx="3297484" cy="701377"/>
            </a:xfrm>
          </p:grpSpPr>
          <p:sp>
            <p:nvSpPr>
              <p:cNvPr id="34" name="テキスト ボックス 33"/>
              <p:cNvSpPr txBox="1"/>
              <p:nvPr/>
            </p:nvSpPr>
            <p:spPr>
              <a:xfrm>
                <a:off x="1685365" y="4586082"/>
                <a:ext cx="258982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b="1" dirty="0">
                    <a:solidFill>
                      <a:schemeClr val="bg2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営業</a:t>
                </a:r>
                <a:r>
                  <a:rPr kumimoji="1" lang="ja-JP" altLang="en-US" sz="2000" b="1" dirty="0" smtClean="0">
                    <a:solidFill>
                      <a:schemeClr val="bg2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スタッフに丸投げ</a:t>
                </a:r>
                <a:endParaRPr kumimoji="1" lang="ja-JP" altLang="en-US" sz="2000" b="1" dirty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pic>
            <p:nvPicPr>
              <p:cNvPr id="35" name="図 34"/>
              <p:cNvPicPr>
                <a:picLocks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7709" y="4284815"/>
                <a:ext cx="648000" cy="648000"/>
              </a:xfrm>
              <a:prstGeom prst="rect">
                <a:avLst/>
              </a:prstGeom>
            </p:spPr>
          </p:pic>
        </p:grpSp>
        <p:cxnSp>
          <p:nvCxnSpPr>
            <p:cNvPr id="32" name="直線コネクタ 31"/>
            <p:cNvCxnSpPr/>
            <p:nvPr/>
          </p:nvCxnSpPr>
          <p:spPr>
            <a:xfrm>
              <a:off x="959309" y="4959503"/>
              <a:ext cx="7225380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テキスト ボックス 36"/>
            <p:cNvSpPr txBox="1"/>
            <p:nvPr/>
          </p:nvSpPr>
          <p:spPr>
            <a:xfrm>
              <a:off x="4552335" y="4401415"/>
              <a:ext cx="363793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ja-JP" altLang="en-US" sz="1600" b="1" dirty="0" smtClean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個人の勘と経験に依存</a:t>
              </a:r>
              <a:r>
                <a:rPr kumimoji="1"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した営業戦略</a:t>
              </a:r>
              <a:endParaRPr kumimoji="1" lang="en-US" altLang="ja-JP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r"/>
              <a:r>
                <a:rPr lang="ja-JP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合理的</a:t>
              </a:r>
              <a:r>
                <a:rPr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な事業運営が出来ていない</a:t>
              </a:r>
              <a:endParaRPr kumimoji="1" lang="en-US" altLang="ja-JP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55" name="グループ化 54"/>
          <p:cNvGrpSpPr/>
          <p:nvPr/>
        </p:nvGrpSpPr>
        <p:grpSpPr>
          <a:xfrm>
            <a:off x="959309" y="4327582"/>
            <a:ext cx="7230962" cy="553998"/>
            <a:chOff x="959309" y="5675145"/>
            <a:chExt cx="7230962" cy="553998"/>
          </a:xfrm>
        </p:grpSpPr>
        <p:sp>
          <p:nvSpPr>
            <p:cNvPr id="60" name="テキスト ボックス 59"/>
            <p:cNvSpPr txBox="1"/>
            <p:nvPr/>
          </p:nvSpPr>
          <p:spPr>
            <a:xfrm>
              <a:off x="1712041" y="5781484"/>
              <a:ext cx="25088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 smtClean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顧客</a:t>
              </a:r>
              <a:r>
                <a:rPr lang="ja-JP" altLang="en-US" sz="2000" b="1" dirty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との接点が</a:t>
              </a:r>
              <a:r>
                <a:rPr lang="ja-JP" altLang="en-US" sz="2000" b="1" dirty="0" smtClean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希薄</a:t>
              </a:r>
              <a:endParaRPr lang="ja-JP" altLang="en-US" sz="2000" b="1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cxnSp>
          <p:nvCxnSpPr>
            <p:cNvPr id="57" name="直線コネクタ 56"/>
            <p:cNvCxnSpPr/>
            <p:nvPr/>
          </p:nvCxnSpPr>
          <p:spPr>
            <a:xfrm>
              <a:off x="959309" y="6215136"/>
              <a:ext cx="7225380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テキスト ボックス 57"/>
            <p:cNvSpPr txBox="1"/>
            <p:nvPr/>
          </p:nvSpPr>
          <p:spPr>
            <a:xfrm>
              <a:off x="4275193" y="5675145"/>
              <a:ext cx="391507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顧客ごと</a:t>
              </a:r>
              <a:r>
                <a:rPr lang="ja-JP" altLang="en-US" sz="1600" b="1" dirty="0" smtClean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接点量・質に大きなばらつき</a:t>
              </a:r>
              <a:endParaRPr lang="en-US" altLang="ja-JP" sz="16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r"/>
              <a:r>
                <a:rPr kumimoji="1"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顧客データも蓄積出来ていない</a:t>
              </a:r>
              <a:endParaRPr kumimoji="1" lang="en-US" altLang="ja-JP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959309" y="5238524"/>
            <a:ext cx="7230962" cy="553998"/>
            <a:chOff x="959309" y="5675145"/>
            <a:chExt cx="7230962" cy="553998"/>
          </a:xfrm>
        </p:grpSpPr>
        <p:sp>
          <p:nvSpPr>
            <p:cNvPr id="66" name="テキスト ボックス 65"/>
            <p:cNvSpPr txBox="1"/>
            <p:nvPr/>
          </p:nvSpPr>
          <p:spPr>
            <a:xfrm>
              <a:off x="1712041" y="5781484"/>
              <a:ext cx="28402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 smtClean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顧客</a:t>
              </a:r>
              <a:r>
                <a:rPr lang="ja-JP" altLang="en-US" sz="2000" b="1" dirty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との接点が</a:t>
              </a:r>
              <a:r>
                <a:rPr lang="ja-JP" altLang="en-US" sz="2000" b="1" dirty="0" smtClean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アナログ</a:t>
              </a:r>
              <a:endParaRPr lang="ja-JP" altLang="en-US" sz="2000" b="1" dirty="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cxnSp>
          <p:nvCxnSpPr>
            <p:cNvPr id="63" name="直線コネクタ 62"/>
            <p:cNvCxnSpPr/>
            <p:nvPr/>
          </p:nvCxnSpPr>
          <p:spPr>
            <a:xfrm>
              <a:off x="959309" y="6215136"/>
              <a:ext cx="7225380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テキスト ボックス 63"/>
            <p:cNvSpPr txBox="1"/>
            <p:nvPr/>
          </p:nvSpPr>
          <p:spPr>
            <a:xfrm>
              <a:off x="4275193" y="5675145"/>
              <a:ext cx="391507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訪問・郵送・電話などのアナログ手法が主な手段</a:t>
              </a:r>
              <a:endParaRPr lang="en-US" altLang="ja-JP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r"/>
              <a:r>
                <a:rPr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外部環境の変化により</a:t>
              </a:r>
              <a:r>
                <a:rPr lang="ja-JP" altLang="en-US" sz="1600" b="1" dirty="0" smtClean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接触機会が</a:t>
              </a:r>
              <a:r>
                <a:rPr lang="ja-JP" altLang="en-US" sz="16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減少</a:t>
              </a:r>
              <a:endParaRPr kumimoji="1" lang="en-US" altLang="ja-JP" sz="16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67" name="図 66"/>
          <p:cNvPicPr>
            <a:picLocks noChangeAspect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12" y="4186030"/>
            <a:ext cx="525385" cy="648000"/>
          </a:xfrm>
          <a:prstGeom prst="rect">
            <a:avLst/>
          </a:prstGeom>
        </p:spPr>
      </p:pic>
      <p:pic>
        <p:nvPicPr>
          <p:cNvPr id="68" name="図 67"/>
          <p:cNvPicPr>
            <a:picLocks noChangeAspect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17" y="5113744"/>
            <a:ext cx="455774" cy="648000"/>
          </a:xfrm>
          <a:prstGeom prst="rect">
            <a:avLst/>
          </a:prstGeom>
        </p:spPr>
      </p:pic>
      <p:sp>
        <p:nvSpPr>
          <p:cNvPr id="41" name="タイトル 4"/>
          <p:cNvSpPr txBox="1">
            <a:spLocks/>
          </p:cNvSpPr>
          <p:nvPr/>
        </p:nvSpPr>
        <p:spPr>
          <a:xfrm>
            <a:off x="2" y="185790"/>
            <a:ext cx="9146339" cy="568092"/>
          </a:xfrm>
          <a:prstGeom prst="rect">
            <a:avLst/>
          </a:prstGeom>
          <a:solidFill>
            <a:srgbClr val="26779E"/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en-US" sz="3200" dirty="0">
                <a:solidFill>
                  <a:prstClr val="white"/>
                </a:solidFill>
              </a:rPr>
              <a:t>２</a:t>
            </a:r>
            <a:r>
              <a:rPr lang="ja-JP" altLang="en-US" sz="3200" dirty="0" smtClean="0">
                <a:solidFill>
                  <a:prstClr val="white"/>
                </a:solidFill>
              </a:rPr>
              <a:t>．</a:t>
            </a:r>
            <a:r>
              <a:rPr lang="en-US" altLang="ja-JP" sz="3200" dirty="0" smtClean="0">
                <a:solidFill>
                  <a:prstClr val="white"/>
                </a:solidFill>
              </a:rPr>
              <a:t>HL</a:t>
            </a:r>
            <a:r>
              <a:rPr lang="ja-JP" altLang="en-US" sz="3200" dirty="0">
                <a:solidFill>
                  <a:prstClr val="white"/>
                </a:solidFill>
              </a:rPr>
              <a:t>部門の事業課題</a:t>
            </a:r>
          </a:p>
        </p:txBody>
      </p:sp>
      <p:grpSp>
        <p:nvGrpSpPr>
          <p:cNvPr id="43" name="グループ化 42"/>
          <p:cNvGrpSpPr/>
          <p:nvPr/>
        </p:nvGrpSpPr>
        <p:grpSpPr>
          <a:xfrm>
            <a:off x="906387" y="5973207"/>
            <a:ext cx="7230962" cy="687831"/>
            <a:chOff x="959309" y="5541312"/>
            <a:chExt cx="7230962" cy="687831"/>
          </a:xfrm>
        </p:grpSpPr>
        <p:grpSp>
          <p:nvGrpSpPr>
            <p:cNvPr id="44" name="グループ化 43"/>
            <p:cNvGrpSpPr/>
            <p:nvPr/>
          </p:nvGrpSpPr>
          <p:grpSpPr>
            <a:xfrm>
              <a:off x="971704" y="5541312"/>
              <a:ext cx="3249194" cy="648000"/>
              <a:chOff x="998852" y="5541312"/>
              <a:chExt cx="3249194" cy="648000"/>
            </a:xfrm>
          </p:grpSpPr>
          <p:pic>
            <p:nvPicPr>
              <p:cNvPr id="47" name="図 46"/>
              <p:cNvPicPr>
                <a:picLocks/>
              </p:cNvPicPr>
              <p:nvPr/>
            </p:nvPicPr>
            <p:blipFill>
              <a:blip r:embed="rId7" cstate="print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8852" y="5541312"/>
                <a:ext cx="648000" cy="648000"/>
              </a:xfrm>
              <a:prstGeom prst="rect">
                <a:avLst/>
              </a:prstGeom>
            </p:spPr>
          </p:pic>
          <p:sp>
            <p:nvSpPr>
              <p:cNvPr id="48" name="テキスト ボックス 47"/>
              <p:cNvSpPr txBox="1"/>
              <p:nvPr/>
            </p:nvSpPr>
            <p:spPr>
              <a:xfrm>
                <a:off x="1739189" y="5781484"/>
                <a:ext cx="25088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b="1" dirty="0">
                    <a:solidFill>
                      <a:schemeClr val="bg2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個</a:t>
                </a:r>
                <a:r>
                  <a:rPr lang="ja-JP" altLang="en-US" sz="2000" b="1" dirty="0" smtClean="0">
                    <a:solidFill>
                      <a:schemeClr val="bg2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の力が弱い</a:t>
                </a:r>
                <a:endParaRPr kumimoji="1" lang="ja-JP" altLang="en-US" sz="2000" b="1" dirty="0">
                  <a:solidFill>
                    <a:schemeClr val="bg2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  <p:cxnSp>
          <p:nvCxnSpPr>
            <p:cNvPr id="45" name="直線コネクタ 44"/>
            <p:cNvCxnSpPr/>
            <p:nvPr/>
          </p:nvCxnSpPr>
          <p:spPr>
            <a:xfrm>
              <a:off x="959309" y="6215136"/>
              <a:ext cx="7225380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テキスト ボックス 45"/>
            <p:cNvSpPr txBox="1"/>
            <p:nvPr/>
          </p:nvSpPr>
          <p:spPr>
            <a:xfrm>
              <a:off x="4275193" y="5675145"/>
              <a:ext cx="391507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個々の環境により業務</a:t>
              </a:r>
              <a:r>
                <a:rPr lang="ja-JP" altLang="en-US" sz="1600" b="1" dirty="0" smtClean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スキルに大きなばらつき</a:t>
              </a:r>
              <a:endParaRPr lang="en-US" altLang="ja-JP" sz="16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r"/>
              <a:r>
                <a:rPr kumimoji="1" lang="ja-JP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専門技術の継承が出来ていない</a:t>
              </a:r>
              <a:endParaRPr kumimoji="1" lang="en-US" altLang="ja-JP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5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257346" y="768627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これまで築いた</a:t>
            </a:r>
            <a:r>
              <a:rPr lang="ja-JP" altLang="en-US" sz="2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基盤</a:t>
            </a:r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の整備</a:t>
            </a:r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4" name="直線コネクタ 3"/>
          <p:cNvCxnSpPr/>
          <p:nvPr/>
        </p:nvCxnSpPr>
        <p:spPr>
          <a:xfrm>
            <a:off x="471868" y="1274308"/>
            <a:ext cx="81000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角丸四角形 4"/>
          <p:cNvSpPr/>
          <p:nvPr/>
        </p:nvSpPr>
        <p:spPr>
          <a:xfrm>
            <a:off x="823803" y="2571642"/>
            <a:ext cx="2448000" cy="936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見える化</a:t>
            </a:r>
            <a:endParaRPr kumimoji="1"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823803" y="4218965"/>
            <a:ext cx="2448000" cy="936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標準化</a:t>
            </a:r>
            <a:endParaRPr kumimoji="1"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823803" y="5866288"/>
            <a:ext cx="2448000" cy="936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集約</a:t>
            </a:r>
            <a:endParaRPr kumimoji="1"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二等辺三角形 8"/>
          <p:cNvSpPr/>
          <p:nvPr/>
        </p:nvSpPr>
        <p:spPr>
          <a:xfrm rot="10800000">
            <a:off x="1357094" y="3728638"/>
            <a:ext cx="1351933" cy="369605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二等辺三角形 9"/>
          <p:cNvSpPr/>
          <p:nvPr/>
        </p:nvSpPr>
        <p:spPr>
          <a:xfrm rot="10800000">
            <a:off x="1357094" y="5375961"/>
            <a:ext cx="1351933" cy="369605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3668159" y="2171532"/>
            <a:ext cx="1003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</a:t>
            </a:r>
            <a:endParaRPr lang="en-US" altLang="ja-JP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494453" y="2171532"/>
            <a:ext cx="1003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</a:t>
            </a:r>
            <a:endParaRPr lang="en-US" altLang="ja-JP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7320746" y="2171532"/>
            <a:ext cx="1003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人材</a:t>
            </a:r>
            <a:endParaRPr lang="en-US" altLang="ja-JP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3629714" y="3326723"/>
            <a:ext cx="1260000" cy="108000"/>
          </a:xfrm>
          <a:prstGeom prst="rect">
            <a:avLst/>
          </a:prstGeom>
          <a:solidFill>
            <a:srgbClr val="D2DE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3668159" y="3036952"/>
            <a:ext cx="10800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営業活動</a:t>
            </a:r>
            <a:endParaRPr lang="en-US" altLang="ja-JP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5386743" y="3326723"/>
            <a:ext cx="1260000" cy="108000"/>
          </a:xfrm>
          <a:prstGeom prst="rect">
            <a:avLst/>
          </a:prstGeom>
          <a:solidFill>
            <a:srgbClr val="D2DE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/>
        </p:nvSpPr>
        <p:spPr>
          <a:xfrm>
            <a:off x="5381842" y="3036952"/>
            <a:ext cx="12649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顧客接点</a:t>
            </a:r>
            <a:endParaRPr lang="en-US" altLang="ja-JP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7320746" y="3036952"/>
            <a:ext cx="10800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社員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スキル</a:t>
            </a:r>
            <a:endParaRPr lang="en-US" altLang="ja-JP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3629714" y="6384017"/>
            <a:ext cx="1260000" cy="108000"/>
          </a:xfrm>
          <a:prstGeom prst="rect">
            <a:avLst/>
          </a:prstGeom>
          <a:solidFill>
            <a:srgbClr val="D2DE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/>
          <p:cNvSpPr/>
          <p:nvPr/>
        </p:nvSpPr>
        <p:spPr>
          <a:xfrm>
            <a:off x="3668159" y="6116376"/>
            <a:ext cx="1272041" cy="29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統合センター</a:t>
            </a:r>
            <a:endParaRPr lang="en-US" altLang="ja-JP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5381841" y="6384017"/>
            <a:ext cx="1260000" cy="108000"/>
          </a:xfrm>
          <a:prstGeom prst="rect">
            <a:avLst/>
          </a:prstGeom>
          <a:solidFill>
            <a:srgbClr val="D2DE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/>
          <p:cNvSpPr/>
          <p:nvPr/>
        </p:nvSpPr>
        <p:spPr>
          <a:xfrm>
            <a:off x="5366042" y="6116376"/>
            <a:ext cx="1272041" cy="29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DWH</a:t>
            </a:r>
            <a:endParaRPr lang="en-US" altLang="ja-JP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3629714" y="4774218"/>
            <a:ext cx="1260000" cy="108000"/>
          </a:xfrm>
          <a:prstGeom prst="rect">
            <a:avLst/>
          </a:prstGeom>
          <a:solidFill>
            <a:srgbClr val="D2DE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/>
          <p:cNvSpPr/>
          <p:nvPr/>
        </p:nvSpPr>
        <p:spPr>
          <a:xfrm>
            <a:off x="3565566" y="4511226"/>
            <a:ext cx="14554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標準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フロー</a:t>
            </a:r>
            <a:endParaRPr lang="en-US" altLang="ja-JP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5386743" y="4774218"/>
            <a:ext cx="1260000" cy="108000"/>
          </a:xfrm>
          <a:prstGeom prst="rect">
            <a:avLst/>
          </a:prstGeom>
          <a:solidFill>
            <a:srgbClr val="D2DE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正方形/長方形 48"/>
          <p:cNvSpPr/>
          <p:nvPr/>
        </p:nvSpPr>
        <p:spPr>
          <a:xfrm>
            <a:off x="5381841" y="4511226"/>
            <a:ext cx="12649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標準サービス</a:t>
            </a:r>
            <a:endParaRPr lang="en-US" altLang="ja-JP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7221417" y="4774218"/>
            <a:ext cx="1368000" cy="108000"/>
          </a:xfrm>
          <a:prstGeom prst="rect">
            <a:avLst/>
          </a:prstGeom>
          <a:solidFill>
            <a:srgbClr val="D2DE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/>
          <p:cNvSpPr/>
          <p:nvPr/>
        </p:nvSpPr>
        <p:spPr>
          <a:xfrm>
            <a:off x="7119266" y="4511226"/>
            <a:ext cx="14829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人事・研修制度</a:t>
            </a:r>
            <a:endParaRPr lang="en-US" altLang="ja-JP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" name="正方形/長方形 52"/>
          <p:cNvSpPr/>
          <p:nvPr/>
        </p:nvSpPr>
        <p:spPr>
          <a:xfrm>
            <a:off x="7221417" y="6384017"/>
            <a:ext cx="1440000" cy="108000"/>
          </a:xfrm>
          <a:prstGeom prst="rect">
            <a:avLst/>
          </a:prstGeom>
          <a:solidFill>
            <a:srgbClr val="D2DE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正方形/長方形 53"/>
          <p:cNvSpPr/>
          <p:nvPr/>
        </p:nvSpPr>
        <p:spPr>
          <a:xfrm>
            <a:off x="7130210" y="6116376"/>
            <a:ext cx="16288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人材開発プログラム</a:t>
            </a:r>
            <a:endParaRPr lang="en-US" altLang="ja-JP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5" name="角丸四角形 54"/>
          <p:cNvSpPr/>
          <p:nvPr/>
        </p:nvSpPr>
        <p:spPr>
          <a:xfrm>
            <a:off x="257346" y="1291788"/>
            <a:ext cx="8629307" cy="6938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基盤＝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エネクス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グループの業務・顧客・人材・拠点・設備・システム・ルール等の</a:t>
            </a:r>
            <a:endParaRPr lang="en-US" altLang="ja-JP" b="1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“事業を行う為の有形・無形の資産”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総称</a:t>
            </a:r>
          </a:p>
        </p:txBody>
      </p:sp>
      <p:sp>
        <p:nvSpPr>
          <p:cNvPr id="56" name="正方形/長方形 55"/>
          <p:cNvSpPr/>
          <p:nvPr/>
        </p:nvSpPr>
        <p:spPr>
          <a:xfrm>
            <a:off x="7320746" y="3326723"/>
            <a:ext cx="1152000" cy="108000"/>
          </a:xfrm>
          <a:prstGeom prst="rect">
            <a:avLst/>
          </a:prstGeom>
          <a:solidFill>
            <a:srgbClr val="D2DE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正方形/長方形 56"/>
          <p:cNvSpPr/>
          <p:nvPr/>
        </p:nvSpPr>
        <p:spPr>
          <a:xfrm>
            <a:off x="1270457" y="2167497"/>
            <a:ext cx="15252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手段</a:t>
            </a:r>
            <a:endParaRPr lang="en-US" altLang="ja-JP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タイトル 4"/>
          <p:cNvSpPr txBox="1">
            <a:spLocks/>
          </p:cNvSpPr>
          <p:nvPr/>
        </p:nvSpPr>
        <p:spPr>
          <a:xfrm>
            <a:off x="2" y="185790"/>
            <a:ext cx="9146339" cy="568092"/>
          </a:xfrm>
          <a:prstGeom prst="rect">
            <a:avLst/>
          </a:prstGeom>
          <a:solidFill>
            <a:srgbClr val="26779E"/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en-US" sz="3200" dirty="0"/>
              <a:t>３．解決策</a:t>
            </a:r>
            <a:endParaRPr lang="ja-JP" altLang="en-US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63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400" dirty="0" smtClean="0"/>
              <a:t>課題①　買収しっぱなし　　</a:t>
            </a:r>
            <a:r>
              <a:rPr lang="ja-JP" altLang="en-US" sz="2400" dirty="0"/>
              <a:t>実現した解決策（成果物）</a:t>
            </a:r>
            <a:endParaRPr kumimoji="1" lang="ja-JP" altLang="en-US" sz="2400" dirty="0"/>
          </a:p>
        </p:txBody>
      </p:sp>
      <p:sp>
        <p:nvSpPr>
          <p:cNvPr id="6" name="角丸四角形 5"/>
          <p:cNvSpPr/>
          <p:nvPr/>
        </p:nvSpPr>
        <p:spPr>
          <a:xfrm>
            <a:off x="257346" y="843416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業務標準化のための標準業務フロー・マニュアルの作成・展開</a:t>
            </a:r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角丸四角形 24"/>
          <p:cNvSpPr/>
          <p:nvPr/>
        </p:nvSpPr>
        <p:spPr>
          <a:xfrm>
            <a:off x="567379" y="1670724"/>
            <a:ext cx="2080361" cy="3710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業務管理規定</a:t>
            </a:r>
            <a:endParaRPr lang="ja-JP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角丸四角形 25"/>
          <p:cNvSpPr/>
          <p:nvPr/>
        </p:nvSpPr>
        <p:spPr>
          <a:xfrm>
            <a:off x="6625125" y="1670191"/>
            <a:ext cx="2080361" cy="3710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標準業務マニュアル</a:t>
            </a:r>
            <a:endParaRPr lang="ja-JP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71" y="2603069"/>
            <a:ext cx="1975269" cy="2854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図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46" y="2139447"/>
            <a:ext cx="1975269" cy="2854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図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377" y="4002702"/>
            <a:ext cx="2245489" cy="1621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図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319" y="2510191"/>
            <a:ext cx="2433507" cy="1682173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32" name="角丸四角形 31"/>
          <p:cNvSpPr/>
          <p:nvPr/>
        </p:nvSpPr>
        <p:spPr>
          <a:xfrm>
            <a:off x="3759377" y="1670192"/>
            <a:ext cx="2080361" cy="3710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標準業務フロー</a:t>
            </a:r>
            <a:endParaRPr lang="ja-JP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698" y="2661366"/>
            <a:ext cx="3487214" cy="215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400" dirty="0" smtClean="0"/>
              <a:t>課題②　事務スタッフに丸投げ　</a:t>
            </a:r>
            <a:r>
              <a:rPr lang="ja-JP" altLang="en-US" sz="2400" dirty="0"/>
              <a:t>実現した解決策（成果物）</a:t>
            </a:r>
            <a:endParaRPr kumimoji="1" lang="ja-JP" altLang="en-US" sz="2400" dirty="0"/>
          </a:p>
        </p:txBody>
      </p:sp>
      <p:sp>
        <p:nvSpPr>
          <p:cNvPr id="3" name="角丸四角形 2"/>
          <p:cNvSpPr/>
          <p:nvPr/>
        </p:nvSpPr>
        <p:spPr>
          <a:xfrm>
            <a:off x="257346" y="859744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クラウド型</a:t>
            </a:r>
            <a:r>
              <a:rPr lang="en-US" altLang="ja-JP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PBX</a:t>
            </a:r>
            <a:r>
              <a:rPr lang="ja-JP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導入による業務平準化と</a:t>
            </a:r>
            <a:r>
              <a:rPr lang="en-US" altLang="ja-JP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CRM</a:t>
            </a:r>
            <a:r>
              <a:rPr lang="ja-JP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導入によるデータ</a:t>
            </a:r>
            <a:r>
              <a:rPr lang="ja-JP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の見える化</a:t>
            </a:r>
            <a:endParaRPr lang="ja-JP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二等辺三角形 3"/>
          <p:cNvSpPr/>
          <p:nvPr/>
        </p:nvSpPr>
        <p:spPr>
          <a:xfrm rot="10800000">
            <a:off x="3896032" y="2147648"/>
            <a:ext cx="1351933" cy="369605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39" y="3941513"/>
            <a:ext cx="3819688" cy="2562215"/>
          </a:xfrm>
          <a:prstGeom prst="rect">
            <a:avLst/>
          </a:prstGeom>
          <a:ln>
            <a:noFill/>
          </a:ln>
        </p:spPr>
      </p:pic>
      <p:sp>
        <p:nvSpPr>
          <p:cNvPr id="6" name="円/楕円 5"/>
          <p:cNvSpPr/>
          <p:nvPr/>
        </p:nvSpPr>
        <p:spPr bwMode="auto">
          <a:xfrm rot="21155885">
            <a:off x="1154108" y="5570140"/>
            <a:ext cx="698856" cy="339957"/>
          </a:xfrm>
          <a:prstGeom prst="ellipse">
            <a:avLst/>
          </a:prstGeom>
          <a:solidFill>
            <a:schemeClr val="bg1">
              <a:alpha val="74000"/>
            </a:schemeClr>
          </a:solidFill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none" lIns="90000" tIns="45720" rIns="90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円/楕円 6"/>
          <p:cNvSpPr/>
          <p:nvPr/>
        </p:nvSpPr>
        <p:spPr bwMode="auto">
          <a:xfrm rot="1540381">
            <a:off x="3166060" y="4863829"/>
            <a:ext cx="445124" cy="689039"/>
          </a:xfrm>
          <a:prstGeom prst="ellipse">
            <a:avLst/>
          </a:prstGeom>
          <a:solidFill>
            <a:schemeClr val="bg1">
              <a:alpha val="65000"/>
            </a:schemeClr>
          </a:solidFill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none" lIns="90000" tIns="45720" rIns="90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円/楕円 7"/>
          <p:cNvSpPr/>
          <p:nvPr/>
        </p:nvSpPr>
        <p:spPr bwMode="auto">
          <a:xfrm rot="21155885">
            <a:off x="1290019" y="5968724"/>
            <a:ext cx="566542" cy="275593"/>
          </a:xfrm>
          <a:prstGeom prst="ellipse">
            <a:avLst/>
          </a:prstGeom>
          <a:solidFill>
            <a:schemeClr val="bg1">
              <a:alpha val="74000"/>
            </a:schemeClr>
          </a:solidFill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none" lIns="90000" tIns="45720" rIns="90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円/楕円 8"/>
          <p:cNvSpPr/>
          <p:nvPr/>
        </p:nvSpPr>
        <p:spPr bwMode="auto">
          <a:xfrm rot="20016309">
            <a:off x="3407843" y="3998570"/>
            <a:ext cx="756161" cy="709024"/>
          </a:xfrm>
          <a:prstGeom prst="ellipse">
            <a:avLst/>
          </a:prstGeom>
          <a:solidFill>
            <a:schemeClr val="bg1">
              <a:alpha val="74000"/>
            </a:schemeClr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5720" rIns="90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198548" y="4531240"/>
            <a:ext cx="2677584" cy="67710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1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東北</a:t>
            </a:r>
            <a:r>
              <a:rPr lang="en-US" altLang="ja-JP" sz="1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IO</a:t>
            </a:r>
            <a:r>
              <a:rPr lang="ja-JP" altLang="en-US" sz="1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センター</a:t>
            </a:r>
            <a:endParaRPr lang="en-US" altLang="ja-JP" sz="1400" b="1" dirty="0" smtClean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システム導入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100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受電集約</a:t>
            </a:r>
            <a:r>
              <a:rPr kumimoji="1" lang="en-US" altLang="ja-JP" sz="1200" b="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100</a:t>
            </a:r>
            <a:r>
              <a:rPr kumimoji="1" lang="ja-JP" altLang="en-US" sz="1200" b="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20149" y="4664766"/>
            <a:ext cx="1829943" cy="67710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ja-JP" sz="1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HL</a:t>
            </a:r>
            <a:r>
              <a:rPr lang="ja-JP" altLang="en-US" sz="1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西日本</a:t>
            </a:r>
            <a:endParaRPr lang="en-US" altLang="ja-JP" sz="1400" b="1" dirty="0" smtClean="0">
              <a:solidFill>
                <a:schemeClr val="accent5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システム導入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100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受電開始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100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3060111" y="5892129"/>
            <a:ext cx="1631659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エネアーク関東</a:t>
            </a:r>
            <a:endParaRPr lang="en-US" altLang="ja-JP" sz="16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構築に向け準備中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円/楕円 14"/>
          <p:cNvSpPr/>
          <p:nvPr/>
        </p:nvSpPr>
        <p:spPr bwMode="auto">
          <a:xfrm>
            <a:off x="2831168" y="5524414"/>
            <a:ext cx="375795" cy="397551"/>
          </a:xfrm>
          <a:prstGeom prst="ellipse">
            <a:avLst/>
          </a:prstGeom>
          <a:solidFill>
            <a:srgbClr val="FFFFFF">
              <a:alpha val="77000"/>
            </a:srgbClr>
          </a:solidFill>
          <a:ln w="38100" cap="flat" cmpd="sng" algn="ctr">
            <a:solidFill>
              <a:srgbClr val="4B77BE">
                <a:lumMod val="60000"/>
                <a:lumOff val="40000"/>
              </a:srgb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5720" rIns="90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050092" y="3455830"/>
            <a:ext cx="1358064" cy="86177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altLang="ja-JP" sz="1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HL</a:t>
            </a:r>
            <a:r>
              <a:rPr lang="ja-JP" altLang="en-US" sz="1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北海道</a:t>
            </a:r>
            <a:endParaRPr lang="en-US" altLang="ja-JP" sz="1400" b="1" dirty="0" smtClean="0">
              <a:solidFill>
                <a:schemeClr val="accent5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システム導入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85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受電開始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15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集約時期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月予定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447456" y="6128940"/>
            <a:ext cx="1383712" cy="677108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altLang="ja-JP" sz="1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HL</a:t>
            </a:r>
            <a:r>
              <a:rPr lang="ja-JP" altLang="en-US" sz="1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四国</a:t>
            </a:r>
            <a:endParaRPr lang="en-US" altLang="ja-JP" sz="1400" b="1" dirty="0" smtClean="0">
              <a:solidFill>
                <a:schemeClr val="accent5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システム導入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７％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受電開始９％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0" name="角丸四角形 19"/>
          <p:cNvSpPr/>
          <p:nvPr/>
        </p:nvSpPr>
        <p:spPr>
          <a:xfrm>
            <a:off x="108513" y="2519910"/>
            <a:ext cx="3868339" cy="12399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・各事業所にシステム導入</a:t>
            </a:r>
            <a:endParaRPr lang="en-US" altLang="ja-JP" b="1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事業所内での受電業務を開始し</a:t>
            </a:r>
            <a:endParaRPr lang="en-US" altLang="ja-JP" b="1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データ見える化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endParaRPr lang="ja-JP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乗算記号 18"/>
          <p:cNvSpPr/>
          <p:nvPr/>
        </p:nvSpPr>
        <p:spPr>
          <a:xfrm>
            <a:off x="4350499" y="1439831"/>
            <a:ext cx="448733" cy="431218"/>
          </a:xfrm>
          <a:prstGeom prst="mathMultiply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993" y="2823762"/>
            <a:ext cx="4359845" cy="7642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4"/>
          <a:srcRect l="1" t="18725" r="1122" b="37169"/>
          <a:stretch/>
        </p:blipFill>
        <p:spPr>
          <a:xfrm>
            <a:off x="6432279" y="4620041"/>
            <a:ext cx="2666464" cy="18145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417" y="3927847"/>
            <a:ext cx="2791815" cy="15965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角丸四角形 22"/>
          <p:cNvSpPr/>
          <p:nvPr/>
        </p:nvSpPr>
        <p:spPr>
          <a:xfrm>
            <a:off x="710138" y="1462680"/>
            <a:ext cx="2711141" cy="4788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コンタクトセンター用</a:t>
            </a:r>
            <a:endParaRPr lang="en-US" altLang="ja-JP" b="1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IP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電話ネットワークの整備</a:t>
            </a:r>
            <a:endParaRPr lang="en-US" altLang="ja-JP" b="1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角丸四角形 23"/>
          <p:cNvSpPr/>
          <p:nvPr/>
        </p:nvSpPr>
        <p:spPr>
          <a:xfrm>
            <a:off x="5728452" y="1462680"/>
            <a:ext cx="2711141" cy="4788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顧客の声の見える化</a:t>
            </a:r>
            <a:endParaRPr lang="en-US" altLang="ja-JP" b="1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078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2400" dirty="0" smtClean="0"/>
              <a:t>課題③</a:t>
            </a:r>
            <a:r>
              <a:rPr kumimoji="1" lang="ja-JP" altLang="en-US" sz="2400" dirty="0" smtClean="0"/>
              <a:t>　</a:t>
            </a:r>
            <a:r>
              <a:rPr lang="ja-JP" altLang="en-US" sz="2400" dirty="0"/>
              <a:t>営業スタッフに丸投げ　</a:t>
            </a:r>
            <a:r>
              <a:rPr lang="ja-JP" altLang="en-US" sz="2400" dirty="0" smtClean="0"/>
              <a:t>実現した解決策（成果物）</a:t>
            </a:r>
            <a:endParaRPr kumimoji="1" lang="ja-JP" altLang="en-US" sz="2400" dirty="0"/>
          </a:p>
        </p:txBody>
      </p:sp>
      <p:sp>
        <p:nvSpPr>
          <p:cNvPr id="3" name="角丸四角形 2"/>
          <p:cNvSpPr/>
          <p:nvPr/>
        </p:nvSpPr>
        <p:spPr>
          <a:xfrm>
            <a:off x="257346" y="859744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SFA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の導入に</a:t>
            </a:r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より　月次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から</a:t>
            </a:r>
            <a:r>
              <a:rPr lang="ja-JP" altLang="en-US" sz="28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日次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への小売管理へ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743" y="4828537"/>
            <a:ext cx="5836512" cy="18948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65" y="1806048"/>
            <a:ext cx="2365084" cy="25923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角丸四角形 7"/>
          <p:cNvSpPr/>
          <p:nvPr/>
        </p:nvSpPr>
        <p:spPr>
          <a:xfrm>
            <a:off x="669539" y="1296804"/>
            <a:ext cx="2711141" cy="4788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販社共通の営業</a:t>
            </a:r>
            <a:r>
              <a:rPr lang="en-US" altLang="ja-JP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KPI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導入</a:t>
            </a:r>
            <a:endParaRPr lang="en-US" altLang="ja-JP" b="1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4887272" y="1266444"/>
            <a:ext cx="3088828" cy="4788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直行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直帰型営業とデータの蓄積</a:t>
            </a:r>
            <a:endParaRPr lang="en-US" altLang="ja-JP" b="1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3103149" y="4398382"/>
            <a:ext cx="3088828" cy="4788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業務の可視化とデータ分析</a:t>
            </a:r>
            <a:endParaRPr lang="en-US" altLang="ja-JP" b="1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302" y="1513978"/>
            <a:ext cx="5401524" cy="30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3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1" y="2282586"/>
            <a:ext cx="4596782" cy="321896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2400" dirty="0"/>
              <a:t>課題④　顧客との接点が</a:t>
            </a:r>
            <a:r>
              <a:rPr lang="ja-JP" altLang="en-US" sz="2400" dirty="0" smtClean="0"/>
              <a:t>希薄　</a:t>
            </a:r>
            <a:r>
              <a:rPr lang="ja-JP" altLang="en-US" sz="2400" dirty="0"/>
              <a:t>実現した解決策（成果物）</a:t>
            </a:r>
            <a:endParaRPr kumimoji="1" lang="ja-JP" altLang="en-US" sz="2400" dirty="0"/>
          </a:p>
        </p:txBody>
      </p:sp>
      <p:sp>
        <p:nvSpPr>
          <p:cNvPr id="3" name="角丸四角形 2"/>
          <p:cNvSpPr/>
          <p:nvPr/>
        </p:nvSpPr>
        <p:spPr>
          <a:xfrm>
            <a:off x="257346" y="786858"/>
            <a:ext cx="8629307" cy="406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46800" rtlCol="0" anchor="ctr"/>
          <a:lstStyle/>
          <a:p>
            <a:pPr algn="ctr"/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全社顧客会員化サービス設計の策定</a:t>
            </a:r>
            <a:endParaRPr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6357" y="1355307"/>
            <a:ext cx="7919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戸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建既存顧客をターゲットにした囲い込み戦略による</a:t>
            </a:r>
            <a:r>
              <a:rPr lang="en-US" altLang="ja-JP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LTV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の最大化</a:t>
            </a:r>
            <a:endParaRPr kumimoji="1" lang="ja-JP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716" y="2312128"/>
            <a:ext cx="400574" cy="37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角丸四角形 5"/>
          <p:cNvSpPr/>
          <p:nvPr/>
        </p:nvSpPr>
        <p:spPr>
          <a:xfrm>
            <a:off x="2440827" y="2312127"/>
            <a:ext cx="2247211" cy="14202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220585" y="2406114"/>
            <a:ext cx="3662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複数ペルソナ</a:t>
            </a:r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想定に</a:t>
            </a:r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よる</a:t>
            </a:r>
            <a:endParaRPr lang="en-US" altLang="ja-JP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</a:t>
            </a:r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ニーズに合致した複合型サービスの展開</a:t>
            </a:r>
          </a:p>
          <a:p>
            <a:pPr algn="ctr"/>
            <a:endParaRPr kumimoji="1" lang="ja-JP" altLang="en-US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102185" y="1960806"/>
            <a:ext cx="290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LTV</a:t>
            </a:r>
            <a:r>
              <a:rPr kumimoji="1" lang="ja-JP" altLang="en-US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の最大化</a:t>
            </a:r>
            <a:endParaRPr kumimoji="1" lang="ja-JP" altLang="en-US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7041" y="5941228"/>
            <a:ext cx="4847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</a:t>
            </a:r>
            <a:r>
              <a:rPr kumimoji="1"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年に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渡って、</a:t>
            </a:r>
            <a:r>
              <a:rPr kumimoji="1"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繰り返される、顧客との、深い接点</a:t>
            </a:r>
            <a:endParaRPr kumimoji="1" lang="ja-JP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5039752" y="3369763"/>
            <a:ext cx="3571532" cy="2440003"/>
            <a:chOff x="4845847" y="3193016"/>
            <a:chExt cx="4314273" cy="2655262"/>
          </a:xfrm>
        </p:grpSpPr>
        <p:sp>
          <p:nvSpPr>
            <p:cNvPr id="4" name="フローチャート: 磁気ディスク 3"/>
            <p:cNvSpPr/>
            <p:nvPr/>
          </p:nvSpPr>
          <p:spPr>
            <a:xfrm>
              <a:off x="4845847" y="5041528"/>
              <a:ext cx="4314273" cy="646121"/>
            </a:xfrm>
            <a:prstGeom prst="flowChartMagneticDisk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会員サービス</a:t>
              </a:r>
              <a:endPara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3" name="フローチャート: 磁気ディスク 12"/>
            <p:cNvSpPr/>
            <p:nvPr/>
          </p:nvSpPr>
          <p:spPr>
            <a:xfrm>
              <a:off x="5489923" y="4067436"/>
              <a:ext cx="2997648" cy="1209792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出張サービス    </a:t>
              </a:r>
              <a:endParaRPr kumimoji="1"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 sz="120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自社ポイント</a:t>
              </a:r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等</a:t>
              </a:r>
              <a:endPara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5899249" y="5514774"/>
              <a:ext cx="2186245" cy="333504"/>
            </a:xfrm>
            <a:prstGeom prst="round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顧客共通プラットフォーム</a:t>
              </a:r>
              <a:endParaRPr kumimoji="1" lang="ja-JP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18" name="図 1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5298" y="5300730"/>
              <a:ext cx="470401" cy="264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テキスト ボックス 18"/>
            <p:cNvSpPr txBox="1"/>
            <p:nvPr/>
          </p:nvSpPr>
          <p:spPr>
            <a:xfrm>
              <a:off x="6098605" y="4971766"/>
              <a:ext cx="1723807" cy="252000"/>
            </a:xfrm>
            <a:prstGeom prst="round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顧客共通サービス</a:t>
              </a:r>
              <a:endParaRPr kumimoji="1" lang="ja-JP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20" name="図 1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4589" y="4648335"/>
              <a:ext cx="290538" cy="312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図 2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5298" y="4535497"/>
              <a:ext cx="282919" cy="287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フローチャート: 磁気ディスク 10"/>
            <p:cNvSpPr/>
            <p:nvPr/>
          </p:nvSpPr>
          <p:spPr>
            <a:xfrm>
              <a:off x="6369751" y="3193016"/>
              <a:ext cx="540000" cy="1224000"/>
            </a:xfrm>
            <a:prstGeom prst="flowChartMagneticDis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105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点検</a:t>
              </a:r>
              <a:endPara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2" name="フローチャート: 磁気ディスク 21"/>
            <p:cNvSpPr/>
            <p:nvPr/>
          </p:nvSpPr>
          <p:spPr>
            <a:xfrm>
              <a:off x="5747130" y="3193016"/>
              <a:ext cx="540000" cy="1224000"/>
            </a:xfrm>
            <a:prstGeom prst="flowChartMagneticDis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105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見守り</a:t>
              </a:r>
              <a:endPara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3" name="フローチャート: 磁気ディスク 22"/>
            <p:cNvSpPr/>
            <p:nvPr/>
          </p:nvSpPr>
          <p:spPr>
            <a:xfrm>
              <a:off x="7614992" y="3193016"/>
              <a:ext cx="540000" cy="1224000"/>
            </a:xfrm>
            <a:prstGeom prst="flowChartMagneticDis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105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掃除</a:t>
              </a:r>
              <a:endPara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4" name="フローチャート: 磁気ディスク 23"/>
            <p:cNvSpPr/>
            <p:nvPr/>
          </p:nvSpPr>
          <p:spPr>
            <a:xfrm>
              <a:off x="6992372" y="3193016"/>
              <a:ext cx="540000" cy="1224000"/>
            </a:xfrm>
            <a:prstGeom prst="flowChartMagneticDis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900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サブスク</a:t>
              </a:r>
              <a:endParaRPr kumimoji="1"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6047847" y="4342873"/>
              <a:ext cx="1723807" cy="252000"/>
            </a:xfrm>
            <a:prstGeom prst="round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顧客個別サービス</a:t>
              </a:r>
              <a:endParaRPr kumimoji="1" lang="ja-JP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936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8|0.7"/>
</p:tagLst>
</file>

<file path=ppt/theme/theme1.xml><?xml version="1.0" encoding="utf-8"?>
<a:theme xmlns:a="http://schemas.openxmlformats.org/drawingml/2006/main" name="1_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RRENT TEMPLATE - Generic Print - Nov 05">
  <a:themeElements>
    <a:clrScheme name="シック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CURRENT TEMPLATE - Generic Print - Nov 0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2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50000"/>
          </a:spcAft>
          <a:buClr>
            <a:srgbClr val="3366FF"/>
          </a:buClr>
          <a:buSzTx/>
          <a:buFont typeface="Wingdings" pitchFamily="2" charset="2"/>
          <a:buNone/>
          <a:tabLst/>
          <a:defRPr kumimoji="0" lang="en-AU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ln>
          <a:headEnd type="none" w="sm" len="sm"/>
          <a:tailEnd type="none" w="sm" len="sm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>
    <a:extraClrScheme>
      <a:clrScheme name="1_CURRENT TEMPLATE - Generic Print - Nov 05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RRENT TEMPLATE - Generic Print - Nov 05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RRENT TEMPLATE - Generic Print - Nov 05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RRENT TEMPLATE - Generic Print - Nov 05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RRENT TEMPLATE - Generic Print - Nov 05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RRENT TEMPLATE - Generic Print - Nov 05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RRENT TEMPLATE - Generic Print - Nov 05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RRENT TEMPLATE - Generic Print - Nov 05 8">
        <a:dk1>
          <a:srgbClr val="000000"/>
        </a:dk1>
        <a:lt1>
          <a:srgbClr val="FFFFFF"/>
        </a:lt1>
        <a:dk2>
          <a:srgbClr val="003366"/>
        </a:dk2>
        <a:lt2>
          <a:srgbClr val="333333"/>
        </a:lt2>
        <a:accent1>
          <a:srgbClr val="669999"/>
        </a:accent1>
        <a:accent2>
          <a:srgbClr val="0064FF"/>
        </a:accent2>
        <a:accent3>
          <a:srgbClr val="FFFFFF"/>
        </a:accent3>
        <a:accent4>
          <a:srgbClr val="000000"/>
        </a:accent4>
        <a:accent5>
          <a:srgbClr val="B8CACA"/>
        </a:accent5>
        <a:accent6>
          <a:srgbClr val="005AE7"/>
        </a:accent6>
        <a:hlink>
          <a:srgbClr val="8CC8C8"/>
        </a:hlink>
        <a:folHlink>
          <a:srgbClr val="C8C8C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7092</TotalTime>
  <Words>1450</Words>
  <Application>Microsoft Office PowerPoint</Application>
  <PresentationFormat>画面に合わせる (4:3)</PresentationFormat>
  <Paragraphs>360</Paragraphs>
  <Slides>17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17</vt:i4>
      </vt:variant>
    </vt:vector>
  </HeadingPairs>
  <TitlesOfParts>
    <vt:vector size="27" baseType="lpstr">
      <vt:lpstr>Meiryo UI</vt:lpstr>
      <vt:lpstr>ＭＳ Ｐゴシック</vt:lpstr>
      <vt:lpstr>Arial</vt:lpstr>
      <vt:lpstr>Calibri</vt:lpstr>
      <vt:lpstr>Calibri Light</vt:lpstr>
      <vt:lpstr>Times New Roman</vt:lpstr>
      <vt:lpstr>Wingdings</vt:lpstr>
      <vt:lpstr>1_デザインの設定</vt:lpstr>
      <vt:lpstr>1_CURRENT TEMPLATE - Generic Print - Nov 05</vt:lpstr>
      <vt:lpstr>2_デザインの設定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課題①　買収しっぱなし　　実現した解決策（成果物）</vt:lpstr>
      <vt:lpstr>課題②　事務スタッフに丸投げ　実現した解決策（成果物）</vt:lpstr>
      <vt:lpstr>課題③　営業スタッフに丸投げ　実現した解決策（成果物）</vt:lpstr>
      <vt:lpstr>課題④　顧客との接点が希薄　実現した解決策（成果物）</vt:lpstr>
      <vt:lpstr>課題⑤　顧客との接点がアナログ　実現した解決策（成果物）</vt:lpstr>
      <vt:lpstr>課題⑥　個の力が弱い　実現した解決策（成果物）</vt:lpstr>
      <vt:lpstr>PowerPoint プレゼンテーション</vt:lpstr>
      <vt:lpstr>PowerPoint プレゼンテーション</vt:lpstr>
      <vt:lpstr>PowerPoint プレゼンテーション</vt:lpstr>
      <vt:lpstr>８．基盤を磨く　　①次世代IOセンターの構築・運用　</vt:lpstr>
      <vt:lpstr>PowerPoint プレゼンテーション</vt:lpstr>
      <vt:lpstr>８.基盤を磨く　　デジタル接点の最適化と広報機能の強化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吾妻　亮太郎</dc:creator>
  <cp:lastModifiedBy>阿部　義家</cp:lastModifiedBy>
  <cp:revision>280</cp:revision>
  <cp:lastPrinted>2022-07-25T04:24:32Z</cp:lastPrinted>
  <dcterms:created xsi:type="dcterms:W3CDTF">2022-04-15T03:05:04Z</dcterms:created>
  <dcterms:modified xsi:type="dcterms:W3CDTF">2022-07-25T06:40:01Z</dcterms:modified>
</cp:coreProperties>
</file>