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Lst>
  <p:sldSz cx="6858000" cy="9144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54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51" d="100"/>
          <a:sy n="51" d="100"/>
        </p:scale>
        <p:origin x="221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2986262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274985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1635189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4265900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838430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414781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2253727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3472603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3118495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2383397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1A36CF6-3DCC-46D1-AF06-A041BF1FEC03}" type="datetimeFigureOut">
              <a:rPr kumimoji="1" lang="ja-JP" altLang="en-US" smtClean="0"/>
              <a:t>2023/1/23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679451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A1A36CF6-3DCC-46D1-AF06-A041BF1FEC03}" type="datetimeFigureOut">
              <a:rPr kumimoji="1" lang="ja-JP" altLang="en-US" smtClean="0"/>
              <a:t>2023/1/23</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F546BF2A-EB83-4DA7-B588-13447AB29FAC}" type="slidenum">
              <a:rPr kumimoji="1" lang="ja-JP" altLang="en-US" smtClean="0"/>
              <a:t>‹#›</a:t>
            </a:fld>
            <a:endParaRPr kumimoji="1" lang="ja-JP" altLang="en-US"/>
          </a:p>
        </p:txBody>
      </p:sp>
    </p:spTree>
    <p:extLst>
      <p:ext uri="{BB962C8B-B14F-4D97-AF65-F5344CB8AC3E}">
        <p14:creationId xmlns:p14="http://schemas.microsoft.com/office/powerpoint/2010/main" val="26973567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emf"/><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emf"/><Relationship Id="rId7" Type="http://schemas.openxmlformats.org/officeDocument/2006/relationships/image" Target="../media/image14.jp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emf"/><Relationship Id="rId9"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テキスト が含まれている画像&#10;&#10;自動的に生成された説明">
            <a:extLst>
              <a:ext uri="{FF2B5EF4-FFF2-40B4-BE49-F238E27FC236}">
                <a16:creationId xmlns:a16="http://schemas.microsoft.com/office/drawing/2014/main" id="{AEB44918-83F5-49EA-9EBB-90E03DC4A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50" y="5353050"/>
            <a:ext cx="1885950" cy="1257300"/>
          </a:xfrm>
          <a:prstGeom prst="rect">
            <a:avLst/>
          </a:prstGeom>
        </p:spPr>
      </p:pic>
      <p:pic>
        <p:nvPicPr>
          <p:cNvPr id="13" name="図 12" descr="マップ&#10;&#10;自動的に生成された説明">
            <a:extLst>
              <a:ext uri="{FF2B5EF4-FFF2-40B4-BE49-F238E27FC236}">
                <a16:creationId xmlns:a16="http://schemas.microsoft.com/office/drawing/2014/main" id="{5B411F7B-6637-4177-BE0B-D23CF5CB9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4927600"/>
            <a:ext cx="2324100" cy="1549400"/>
          </a:xfrm>
          <a:prstGeom prst="rect">
            <a:avLst/>
          </a:prstGeom>
        </p:spPr>
      </p:pic>
      <p:sp>
        <p:nvSpPr>
          <p:cNvPr id="12" name="正方形/長方形 11">
            <a:extLst>
              <a:ext uri="{FF2B5EF4-FFF2-40B4-BE49-F238E27FC236}">
                <a16:creationId xmlns:a16="http://schemas.microsoft.com/office/drawing/2014/main" id="{B213C516-1223-4D12-AFAD-EF4E9A08904D}"/>
              </a:ext>
            </a:extLst>
          </p:cNvPr>
          <p:cNvSpPr/>
          <p:nvPr/>
        </p:nvSpPr>
        <p:spPr>
          <a:xfrm>
            <a:off x="0" y="0"/>
            <a:ext cx="6858000" cy="9144000"/>
          </a:xfrm>
          <a:prstGeom prst="rect">
            <a:avLst/>
          </a:prstGeom>
          <a:solidFill>
            <a:srgbClr val="E754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descr="タイムライン&#10;&#10;自動的に生成された説明">
            <a:extLst>
              <a:ext uri="{FF2B5EF4-FFF2-40B4-BE49-F238E27FC236}">
                <a16:creationId xmlns:a16="http://schemas.microsoft.com/office/drawing/2014/main" id="{7F8EF7B7-0FBB-4BAD-941C-B50C888CC2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 y="6781800"/>
            <a:ext cx="2950602" cy="1962150"/>
          </a:xfrm>
          <a:prstGeom prst="rect">
            <a:avLst/>
          </a:prstGeom>
        </p:spPr>
      </p:pic>
      <p:pic>
        <p:nvPicPr>
          <p:cNvPr id="9" name="図 8">
            <a:extLst>
              <a:ext uri="{FF2B5EF4-FFF2-40B4-BE49-F238E27FC236}">
                <a16:creationId xmlns:a16="http://schemas.microsoft.com/office/drawing/2014/main" id="{373ACAEB-C8ED-407F-B286-7F1443E29C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0020" y="6805612"/>
            <a:ext cx="3029380" cy="2014538"/>
          </a:xfrm>
          <a:prstGeom prst="rect">
            <a:avLst/>
          </a:prstGeom>
        </p:spPr>
      </p:pic>
      <p:sp>
        <p:nvSpPr>
          <p:cNvPr id="14" name="テキスト ボックス 13">
            <a:extLst>
              <a:ext uri="{FF2B5EF4-FFF2-40B4-BE49-F238E27FC236}">
                <a16:creationId xmlns:a16="http://schemas.microsoft.com/office/drawing/2014/main" id="{1B088F35-D9AB-466A-B9B7-4B1836CCE3C7}"/>
              </a:ext>
            </a:extLst>
          </p:cNvPr>
          <p:cNvSpPr txBox="1"/>
          <p:nvPr/>
        </p:nvSpPr>
        <p:spPr>
          <a:xfrm>
            <a:off x="647700" y="1009650"/>
            <a:ext cx="6019800" cy="369332"/>
          </a:xfrm>
          <a:prstGeom prst="rect">
            <a:avLst/>
          </a:prstGeom>
          <a:noFill/>
        </p:spPr>
        <p:txBody>
          <a:bodyPr wrap="square" rtlCol="0">
            <a:spAutoFit/>
          </a:bodyPr>
          <a:lstStyle/>
          <a:p>
            <a:r>
              <a:rPr kumimoji="1" lang="en-US" altLang="ja-JP" dirty="0"/>
              <a:t>LIXIL</a:t>
            </a:r>
            <a:r>
              <a:rPr kumimoji="1" lang="ja-JP" altLang="en-US" dirty="0"/>
              <a:t> ならではの使い勝手の魅力を実感できます！！</a:t>
            </a:r>
          </a:p>
        </p:txBody>
      </p:sp>
      <p:pic>
        <p:nvPicPr>
          <p:cNvPr id="2" name="図 1">
            <a:extLst>
              <a:ext uri="{FF2B5EF4-FFF2-40B4-BE49-F238E27FC236}">
                <a16:creationId xmlns:a16="http://schemas.microsoft.com/office/drawing/2014/main" id="{684C1DB2-29E4-4A6C-BA2A-BAF6EA85CAD2}"/>
              </a:ext>
            </a:extLst>
          </p:cNvPr>
          <p:cNvPicPr>
            <a:picLocks noChangeAspect="1"/>
          </p:cNvPicPr>
          <p:nvPr/>
        </p:nvPicPr>
        <p:blipFill rotWithShape="1">
          <a:blip r:embed="rId6"/>
          <a:srcRect b="87971"/>
          <a:stretch/>
        </p:blipFill>
        <p:spPr>
          <a:xfrm>
            <a:off x="89916" y="160020"/>
            <a:ext cx="6768084" cy="754380"/>
          </a:xfrm>
          <a:prstGeom prst="rect">
            <a:avLst/>
          </a:prstGeom>
        </p:spPr>
      </p:pic>
      <p:pic>
        <p:nvPicPr>
          <p:cNvPr id="3" name="図 2">
            <a:extLst>
              <a:ext uri="{FF2B5EF4-FFF2-40B4-BE49-F238E27FC236}">
                <a16:creationId xmlns:a16="http://schemas.microsoft.com/office/drawing/2014/main" id="{A50D86C4-51BC-4D94-A9B9-39FC2F00CECE}"/>
              </a:ext>
            </a:extLst>
          </p:cNvPr>
          <p:cNvPicPr>
            <a:picLocks noChangeAspect="1"/>
          </p:cNvPicPr>
          <p:nvPr/>
        </p:nvPicPr>
        <p:blipFill rotWithShape="1">
          <a:blip r:embed="rId7"/>
          <a:srcRect t="11431"/>
          <a:stretch/>
        </p:blipFill>
        <p:spPr>
          <a:xfrm>
            <a:off x="91440" y="1352550"/>
            <a:ext cx="6766560" cy="5181600"/>
          </a:xfrm>
          <a:prstGeom prst="rect">
            <a:avLst/>
          </a:prstGeom>
        </p:spPr>
      </p:pic>
    </p:spTree>
    <p:extLst>
      <p:ext uri="{BB962C8B-B14F-4D97-AF65-F5344CB8AC3E}">
        <p14:creationId xmlns:p14="http://schemas.microsoft.com/office/powerpoint/2010/main" val="2283450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0E94445-84C7-499E-A59D-B776E00196FB}"/>
              </a:ext>
            </a:extLst>
          </p:cNvPr>
          <p:cNvPicPr>
            <a:picLocks noChangeAspect="1"/>
          </p:cNvPicPr>
          <p:nvPr/>
        </p:nvPicPr>
        <p:blipFill>
          <a:blip r:embed="rId2"/>
          <a:stretch>
            <a:fillRect/>
          </a:stretch>
        </p:blipFill>
        <p:spPr>
          <a:xfrm>
            <a:off x="0" y="133350"/>
            <a:ext cx="6858000" cy="5753100"/>
          </a:xfrm>
          <a:prstGeom prst="rect">
            <a:avLst/>
          </a:prstGeom>
        </p:spPr>
      </p:pic>
      <p:pic>
        <p:nvPicPr>
          <p:cNvPr id="6" name="図 5">
            <a:extLst>
              <a:ext uri="{FF2B5EF4-FFF2-40B4-BE49-F238E27FC236}">
                <a16:creationId xmlns:a16="http://schemas.microsoft.com/office/drawing/2014/main" id="{8384B577-50FE-437A-BCB0-FF352C95E332}"/>
              </a:ext>
            </a:extLst>
          </p:cNvPr>
          <p:cNvPicPr>
            <a:picLocks noChangeAspect="1"/>
          </p:cNvPicPr>
          <p:nvPr/>
        </p:nvPicPr>
        <p:blipFill rotWithShape="1">
          <a:blip r:embed="rId3"/>
          <a:srcRect t="28978" b="65931"/>
          <a:stretch/>
        </p:blipFill>
        <p:spPr>
          <a:xfrm rot="10800000">
            <a:off x="0" y="5886450"/>
            <a:ext cx="6858000" cy="495300"/>
          </a:xfrm>
          <a:prstGeom prst="rect">
            <a:avLst/>
          </a:prstGeom>
        </p:spPr>
      </p:pic>
      <p:grpSp>
        <p:nvGrpSpPr>
          <p:cNvPr id="12" name="グループ化 11">
            <a:extLst>
              <a:ext uri="{FF2B5EF4-FFF2-40B4-BE49-F238E27FC236}">
                <a16:creationId xmlns:a16="http://schemas.microsoft.com/office/drawing/2014/main" id="{D904AB08-F22B-44E4-B4BF-4875E5B4E053}"/>
              </a:ext>
            </a:extLst>
          </p:cNvPr>
          <p:cNvGrpSpPr/>
          <p:nvPr/>
        </p:nvGrpSpPr>
        <p:grpSpPr>
          <a:xfrm rot="10800000">
            <a:off x="0" y="685800"/>
            <a:ext cx="6858000" cy="2209800"/>
            <a:chOff x="-6477000" y="3352800"/>
            <a:chExt cx="6858000" cy="2209800"/>
          </a:xfrm>
          <a:solidFill>
            <a:srgbClr val="E75400"/>
          </a:solidFill>
        </p:grpSpPr>
        <p:sp>
          <p:nvSpPr>
            <p:cNvPr id="4" name="正方形/長方形 3">
              <a:extLst>
                <a:ext uri="{FF2B5EF4-FFF2-40B4-BE49-F238E27FC236}">
                  <a16:creationId xmlns:a16="http://schemas.microsoft.com/office/drawing/2014/main" id="{E52DEBD0-5F56-44D8-9982-44B88E4D835A}"/>
                </a:ext>
              </a:extLst>
            </p:cNvPr>
            <p:cNvSpPr/>
            <p:nvPr/>
          </p:nvSpPr>
          <p:spPr>
            <a:xfrm>
              <a:off x="-6477000" y="3352800"/>
              <a:ext cx="6858000" cy="2209800"/>
            </a:xfrm>
            <a:prstGeom prst="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C78506EC-9325-4353-AE9C-7DD861EDAAF9}"/>
                </a:ext>
              </a:extLst>
            </p:cNvPr>
            <p:cNvSpPr txBox="1"/>
            <p:nvPr/>
          </p:nvSpPr>
          <p:spPr>
            <a:xfrm>
              <a:off x="-5981700" y="4133850"/>
              <a:ext cx="5772150" cy="707886"/>
            </a:xfrm>
            <a:prstGeom prst="rect">
              <a:avLst/>
            </a:prstGeom>
            <a:grpFill/>
          </p:spPr>
          <p:txBody>
            <a:bodyPr wrap="square" rtlCol="0">
              <a:spAutoFit/>
            </a:bodyPr>
            <a:lstStyle/>
            <a:p>
              <a:pPr algn="ctr"/>
              <a:r>
                <a:rPr kumimoji="1" lang="ja-JP" altLang="en-US" sz="4000" b="1" dirty="0">
                  <a:solidFill>
                    <a:schemeClr val="bg1"/>
                  </a:solidFill>
                </a:rPr>
                <a:t>特別ご招待状</a:t>
              </a:r>
            </a:p>
          </p:txBody>
        </p:sp>
      </p:grpSp>
      <p:sp>
        <p:nvSpPr>
          <p:cNvPr id="13" name="正方形/長方形 12">
            <a:extLst>
              <a:ext uri="{FF2B5EF4-FFF2-40B4-BE49-F238E27FC236}">
                <a16:creationId xmlns:a16="http://schemas.microsoft.com/office/drawing/2014/main" id="{9D2EEC81-7D10-4BD2-A1C9-7D44D0DAC8AB}"/>
              </a:ext>
            </a:extLst>
          </p:cNvPr>
          <p:cNvSpPr/>
          <p:nvPr/>
        </p:nvSpPr>
        <p:spPr>
          <a:xfrm>
            <a:off x="0" y="2914650"/>
            <a:ext cx="6858000" cy="2552700"/>
          </a:xfrm>
          <a:prstGeom prst="rect">
            <a:avLst/>
          </a:prstGeom>
          <a:solidFill>
            <a:srgbClr val="E754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396972EA-A349-4137-B644-0D04F86157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649" y="3618970"/>
            <a:ext cx="2343151" cy="1560986"/>
          </a:xfrm>
          <a:prstGeom prst="rect">
            <a:avLst/>
          </a:prstGeom>
        </p:spPr>
      </p:pic>
      <p:sp>
        <p:nvSpPr>
          <p:cNvPr id="14" name="正方形/長方形 13">
            <a:extLst>
              <a:ext uri="{FF2B5EF4-FFF2-40B4-BE49-F238E27FC236}">
                <a16:creationId xmlns:a16="http://schemas.microsoft.com/office/drawing/2014/main" id="{2DA69065-45CC-428C-ABAE-D844849B6E9D}"/>
              </a:ext>
            </a:extLst>
          </p:cNvPr>
          <p:cNvSpPr/>
          <p:nvPr/>
        </p:nvSpPr>
        <p:spPr>
          <a:xfrm>
            <a:off x="0" y="6286500"/>
            <a:ext cx="6858000" cy="2857500"/>
          </a:xfrm>
          <a:prstGeom prst="rect">
            <a:avLst/>
          </a:prstGeom>
          <a:solidFill>
            <a:srgbClr val="E754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6B9562BC-B907-4C5E-9451-F2EA404C96C8}"/>
              </a:ext>
            </a:extLst>
          </p:cNvPr>
          <p:cNvPicPr>
            <a:picLocks noChangeAspect="1"/>
          </p:cNvPicPr>
          <p:nvPr/>
        </p:nvPicPr>
        <p:blipFill rotWithShape="1">
          <a:blip r:embed="rId3"/>
          <a:srcRect r="56944" b="73763"/>
          <a:stretch/>
        </p:blipFill>
        <p:spPr>
          <a:xfrm rot="10800000">
            <a:off x="209550" y="6457950"/>
            <a:ext cx="2952750" cy="2552700"/>
          </a:xfrm>
          <a:prstGeom prst="rect">
            <a:avLst/>
          </a:prstGeom>
        </p:spPr>
      </p:pic>
      <p:pic>
        <p:nvPicPr>
          <p:cNvPr id="5" name="図 4">
            <a:extLst>
              <a:ext uri="{FF2B5EF4-FFF2-40B4-BE49-F238E27FC236}">
                <a16:creationId xmlns:a16="http://schemas.microsoft.com/office/drawing/2014/main" id="{C9322B49-A30C-4506-AD00-01029CDA8556}"/>
              </a:ext>
            </a:extLst>
          </p:cNvPr>
          <p:cNvPicPr>
            <a:picLocks noChangeAspect="1"/>
          </p:cNvPicPr>
          <p:nvPr/>
        </p:nvPicPr>
        <p:blipFill rotWithShape="1">
          <a:blip r:embed="rId5"/>
          <a:srcRect l="2500" t="36585" r="51944" b="36518"/>
          <a:stretch/>
        </p:blipFill>
        <p:spPr>
          <a:xfrm rot="10800000">
            <a:off x="3409947" y="6496050"/>
            <a:ext cx="3295652" cy="2411452"/>
          </a:xfrm>
          <a:prstGeom prst="rect">
            <a:avLst/>
          </a:prstGeom>
        </p:spPr>
      </p:pic>
      <p:sp>
        <p:nvSpPr>
          <p:cNvPr id="19" name="テキスト ボックス 18">
            <a:extLst>
              <a:ext uri="{FF2B5EF4-FFF2-40B4-BE49-F238E27FC236}">
                <a16:creationId xmlns:a16="http://schemas.microsoft.com/office/drawing/2014/main" id="{47B6B718-DDCF-4853-B2D9-CF5EC80A6176}"/>
              </a:ext>
            </a:extLst>
          </p:cNvPr>
          <p:cNvSpPr txBox="1"/>
          <p:nvPr/>
        </p:nvSpPr>
        <p:spPr>
          <a:xfrm>
            <a:off x="952500" y="9363075"/>
            <a:ext cx="6734175" cy="1754326"/>
          </a:xfrm>
          <a:prstGeom prst="rect">
            <a:avLst/>
          </a:prstGeom>
          <a:noFill/>
        </p:spPr>
        <p:txBody>
          <a:bodyPr wrap="square" rtlCol="0">
            <a:spAutoFit/>
          </a:bodyPr>
          <a:lstStyle/>
          <a:p>
            <a:r>
              <a:rPr kumimoji="1" lang="en-US" altLang="ja-JP" sz="1200" dirty="0"/>
              <a:t>1.</a:t>
            </a:r>
            <a:r>
              <a:rPr kumimoji="1" lang="ja-JP" altLang="en-US" sz="1200" dirty="0"/>
              <a:t>あなたに合った理想の商品が見つかる！</a:t>
            </a:r>
          </a:p>
          <a:p>
            <a:r>
              <a:rPr kumimoji="1" lang="ja-JP" altLang="en-US" sz="1200" dirty="0"/>
              <a:t>数ある商品の中から、お客さまに合う商品をご提案いたします。ご要望やお悩みをヒアリングし機能などを説明しながらご紹介させていただきます。</a:t>
            </a:r>
          </a:p>
          <a:p>
            <a:r>
              <a:rPr kumimoji="1" lang="en-US" altLang="ja-JP" sz="1200" dirty="0"/>
              <a:t>2.</a:t>
            </a:r>
            <a:r>
              <a:rPr kumimoji="1" lang="ja-JP" altLang="en-US" sz="1200" dirty="0"/>
              <a:t>理想の暮らしがイメージできる！</a:t>
            </a:r>
          </a:p>
          <a:p>
            <a:r>
              <a:rPr kumimoji="1" lang="ja-JP" altLang="en-US" sz="1200" dirty="0"/>
              <a:t>実際に商品を見て質感などを体感したり、色味なども確認できるので、よりイメージがしやすくなります。</a:t>
            </a:r>
          </a:p>
          <a:p>
            <a:r>
              <a:rPr kumimoji="1" lang="en-US" altLang="ja-JP" sz="1200" dirty="0"/>
              <a:t>3.</a:t>
            </a:r>
            <a:r>
              <a:rPr kumimoji="1" lang="ja-JP" altLang="en-US" sz="1200" dirty="0"/>
              <a:t>あなたに合ったプラン作成や相談ができる！</a:t>
            </a:r>
          </a:p>
          <a:p>
            <a:r>
              <a:rPr kumimoji="1" lang="ja-JP" altLang="en-US" sz="1200" dirty="0"/>
              <a:t>お客さまのご要望や新築・リフォームに合わせたプランの作成などお気軽にご相談ください。ご自身に合ったプランを作って、理想の住まいづくりを始めませんか？</a:t>
            </a:r>
          </a:p>
        </p:txBody>
      </p:sp>
      <p:sp>
        <p:nvSpPr>
          <p:cNvPr id="20" name="テキスト ボックス 19">
            <a:extLst>
              <a:ext uri="{FF2B5EF4-FFF2-40B4-BE49-F238E27FC236}">
                <a16:creationId xmlns:a16="http://schemas.microsoft.com/office/drawing/2014/main" id="{72CE211A-A924-4E9A-AD43-AED53317FBBC}"/>
              </a:ext>
            </a:extLst>
          </p:cNvPr>
          <p:cNvSpPr txBox="1"/>
          <p:nvPr/>
        </p:nvSpPr>
        <p:spPr>
          <a:xfrm>
            <a:off x="2952750" y="3771900"/>
            <a:ext cx="3467099" cy="1384995"/>
          </a:xfrm>
          <a:prstGeom prst="rect">
            <a:avLst/>
          </a:prstGeom>
          <a:solidFill>
            <a:schemeClr val="bg1"/>
          </a:solidFill>
        </p:spPr>
        <p:txBody>
          <a:bodyPr wrap="square" rtlCol="0">
            <a:spAutoFit/>
          </a:bodyPr>
          <a:lstStyle/>
          <a:p>
            <a:r>
              <a:rPr kumimoji="1" lang="en-US" altLang="ja-JP" sz="1200" dirty="0"/>
              <a:t>1.</a:t>
            </a:r>
            <a:r>
              <a:rPr kumimoji="1" lang="ja-JP" altLang="en-US" sz="1200" dirty="0"/>
              <a:t>あなたに合った理想の商品が見つかる！</a:t>
            </a:r>
          </a:p>
          <a:p>
            <a:endParaRPr kumimoji="1" lang="en-US" altLang="ja-JP" sz="1200" dirty="0"/>
          </a:p>
          <a:p>
            <a:r>
              <a:rPr kumimoji="1" lang="en-US" altLang="ja-JP" sz="1200" dirty="0"/>
              <a:t>2.</a:t>
            </a:r>
            <a:r>
              <a:rPr kumimoji="1" lang="ja-JP" altLang="en-US" sz="1200" dirty="0"/>
              <a:t>理想の暮らしがイメージできる！</a:t>
            </a:r>
          </a:p>
          <a:p>
            <a:endParaRPr kumimoji="1" lang="en-US" altLang="ja-JP" sz="1200" dirty="0"/>
          </a:p>
          <a:p>
            <a:r>
              <a:rPr kumimoji="1" lang="en-US" altLang="ja-JP" sz="1200" dirty="0"/>
              <a:t>3.</a:t>
            </a:r>
            <a:r>
              <a:rPr kumimoji="1" lang="ja-JP" altLang="en-US" sz="1200" dirty="0"/>
              <a:t>あなたに合ったプラン作成や相談ができる！</a:t>
            </a:r>
            <a:endParaRPr kumimoji="1" lang="en-US" altLang="ja-JP" sz="1200" dirty="0"/>
          </a:p>
          <a:p>
            <a:endParaRPr kumimoji="1" lang="en-US" altLang="ja-JP" sz="1200" dirty="0"/>
          </a:p>
          <a:p>
            <a:endParaRPr kumimoji="1" lang="ja-JP" altLang="en-US" sz="1200" dirty="0"/>
          </a:p>
        </p:txBody>
      </p:sp>
      <p:pic>
        <p:nvPicPr>
          <p:cNvPr id="21" name="図 20">
            <a:extLst>
              <a:ext uri="{FF2B5EF4-FFF2-40B4-BE49-F238E27FC236}">
                <a16:creationId xmlns:a16="http://schemas.microsoft.com/office/drawing/2014/main" id="{65CF52B7-0C99-4FB7-9372-E91757DA8C6D}"/>
              </a:ext>
            </a:extLst>
          </p:cNvPr>
          <p:cNvPicPr>
            <a:picLocks noChangeAspect="1"/>
          </p:cNvPicPr>
          <p:nvPr/>
        </p:nvPicPr>
        <p:blipFill>
          <a:blip r:embed="rId6"/>
          <a:stretch>
            <a:fillRect/>
          </a:stretch>
        </p:blipFill>
        <p:spPr>
          <a:xfrm>
            <a:off x="2883360" y="2261594"/>
            <a:ext cx="1091279" cy="506012"/>
          </a:xfrm>
          <a:prstGeom prst="rect">
            <a:avLst/>
          </a:prstGeom>
        </p:spPr>
      </p:pic>
      <p:sp>
        <p:nvSpPr>
          <p:cNvPr id="16" name="テキスト ボックス 15">
            <a:extLst>
              <a:ext uri="{FF2B5EF4-FFF2-40B4-BE49-F238E27FC236}">
                <a16:creationId xmlns:a16="http://schemas.microsoft.com/office/drawing/2014/main" id="{6A49B83E-BDA4-47D9-95BC-A2D7ED727501}"/>
              </a:ext>
            </a:extLst>
          </p:cNvPr>
          <p:cNvSpPr txBox="1"/>
          <p:nvPr/>
        </p:nvSpPr>
        <p:spPr>
          <a:xfrm>
            <a:off x="2990851" y="3001446"/>
            <a:ext cx="3867149" cy="707886"/>
          </a:xfrm>
          <a:prstGeom prst="rect">
            <a:avLst/>
          </a:prstGeom>
          <a:noFill/>
        </p:spPr>
        <p:txBody>
          <a:bodyPr wrap="square">
            <a:spAutoFit/>
          </a:bodyPr>
          <a:lstStyle/>
          <a:p>
            <a:r>
              <a:rPr lang="ja-JP" altLang="en-US" sz="2000" b="1" i="0" dirty="0">
                <a:solidFill>
                  <a:schemeClr val="bg1"/>
                </a:solidFill>
                <a:effectLst/>
                <a:latin typeface="Hiragino Kaku Gothic ProN"/>
              </a:rPr>
              <a:t>ショールームご予約</a:t>
            </a:r>
            <a:endParaRPr lang="en-US" altLang="ja-JP" sz="2000" b="1" i="0" dirty="0">
              <a:solidFill>
                <a:schemeClr val="bg1"/>
              </a:solidFill>
              <a:effectLst/>
              <a:latin typeface="Hiragino Kaku Gothic ProN"/>
            </a:endParaRPr>
          </a:p>
          <a:p>
            <a:r>
              <a:rPr lang="en-US" altLang="ja-JP" sz="2000" b="1" i="0" dirty="0">
                <a:solidFill>
                  <a:schemeClr val="bg1"/>
                </a:solidFill>
                <a:effectLst/>
                <a:latin typeface="Hiragino Kaku Gothic ProN"/>
              </a:rPr>
              <a:t>0570-783-291</a:t>
            </a:r>
            <a:r>
              <a:rPr lang="ja-JP" altLang="en-US" sz="2000" b="1" i="0" dirty="0">
                <a:solidFill>
                  <a:schemeClr val="bg1"/>
                </a:solidFill>
                <a:effectLst/>
                <a:latin typeface="Hiragino Kaku Gothic ProN"/>
              </a:rPr>
              <a:t>（ナビダイヤル）</a:t>
            </a:r>
            <a:endParaRPr lang="ja-JP" altLang="en-US" sz="2000" b="1" dirty="0">
              <a:solidFill>
                <a:schemeClr val="bg1"/>
              </a:solidFill>
            </a:endParaRPr>
          </a:p>
        </p:txBody>
      </p:sp>
      <p:pic>
        <p:nvPicPr>
          <p:cNvPr id="17" name="図 16">
            <a:extLst>
              <a:ext uri="{FF2B5EF4-FFF2-40B4-BE49-F238E27FC236}">
                <a16:creationId xmlns:a16="http://schemas.microsoft.com/office/drawing/2014/main" id="{FB78DE38-FDC3-408F-BF3C-15D6B60D6C45}"/>
              </a:ext>
            </a:extLst>
          </p:cNvPr>
          <p:cNvPicPr>
            <a:picLocks noChangeAspect="1"/>
          </p:cNvPicPr>
          <p:nvPr/>
        </p:nvPicPr>
        <p:blipFill>
          <a:blip r:embed="rId6"/>
          <a:stretch>
            <a:fillRect/>
          </a:stretch>
        </p:blipFill>
        <p:spPr>
          <a:xfrm rot="10800000">
            <a:off x="159210" y="3023594"/>
            <a:ext cx="1091279" cy="506012"/>
          </a:xfrm>
          <a:prstGeom prst="rect">
            <a:avLst/>
          </a:prstGeom>
        </p:spPr>
      </p:pic>
    </p:spTree>
    <p:extLst>
      <p:ext uri="{BB962C8B-B14F-4D97-AF65-F5344CB8AC3E}">
        <p14:creationId xmlns:p14="http://schemas.microsoft.com/office/powerpoint/2010/main" val="866899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0E94445-84C7-499E-A59D-B776E00196FB}"/>
              </a:ext>
            </a:extLst>
          </p:cNvPr>
          <p:cNvPicPr>
            <a:picLocks noChangeAspect="1"/>
          </p:cNvPicPr>
          <p:nvPr/>
        </p:nvPicPr>
        <p:blipFill>
          <a:blip r:embed="rId2"/>
          <a:stretch>
            <a:fillRect/>
          </a:stretch>
        </p:blipFill>
        <p:spPr>
          <a:xfrm>
            <a:off x="0" y="133350"/>
            <a:ext cx="6858000" cy="5753100"/>
          </a:xfrm>
          <a:prstGeom prst="rect">
            <a:avLst/>
          </a:prstGeom>
        </p:spPr>
      </p:pic>
      <p:pic>
        <p:nvPicPr>
          <p:cNvPr id="6" name="図 5">
            <a:extLst>
              <a:ext uri="{FF2B5EF4-FFF2-40B4-BE49-F238E27FC236}">
                <a16:creationId xmlns:a16="http://schemas.microsoft.com/office/drawing/2014/main" id="{8384B577-50FE-437A-BCB0-FF352C95E332}"/>
              </a:ext>
            </a:extLst>
          </p:cNvPr>
          <p:cNvPicPr>
            <a:picLocks noChangeAspect="1"/>
          </p:cNvPicPr>
          <p:nvPr/>
        </p:nvPicPr>
        <p:blipFill rotWithShape="1">
          <a:blip r:embed="rId3"/>
          <a:srcRect t="28978" b="65931"/>
          <a:stretch/>
        </p:blipFill>
        <p:spPr>
          <a:xfrm rot="10800000">
            <a:off x="0" y="5886450"/>
            <a:ext cx="6858000" cy="495300"/>
          </a:xfrm>
          <a:prstGeom prst="rect">
            <a:avLst/>
          </a:prstGeom>
        </p:spPr>
      </p:pic>
      <p:grpSp>
        <p:nvGrpSpPr>
          <p:cNvPr id="12" name="グループ化 11">
            <a:extLst>
              <a:ext uri="{FF2B5EF4-FFF2-40B4-BE49-F238E27FC236}">
                <a16:creationId xmlns:a16="http://schemas.microsoft.com/office/drawing/2014/main" id="{D904AB08-F22B-44E4-B4BF-4875E5B4E053}"/>
              </a:ext>
            </a:extLst>
          </p:cNvPr>
          <p:cNvGrpSpPr/>
          <p:nvPr/>
        </p:nvGrpSpPr>
        <p:grpSpPr>
          <a:xfrm rot="10800000">
            <a:off x="0" y="685800"/>
            <a:ext cx="6858000" cy="2209800"/>
            <a:chOff x="-6477000" y="3352800"/>
            <a:chExt cx="6858000" cy="2209800"/>
          </a:xfrm>
        </p:grpSpPr>
        <p:sp>
          <p:nvSpPr>
            <p:cNvPr id="4" name="正方形/長方形 3">
              <a:extLst>
                <a:ext uri="{FF2B5EF4-FFF2-40B4-BE49-F238E27FC236}">
                  <a16:creationId xmlns:a16="http://schemas.microsoft.com/office/drawing/2014/main" id="{E52DEBD0-5F56-44D8-9982-44B88E4D835A}"/>
                </a:ext>
              </a:extLst>
            </p:cNvPr>
            <p:cNvSpPr/>
            <p:nvPr/>
          </p:nvSpPr>
          <p:spPr>
            <a:xfrm>
              <a:off x="-6477000" y="3352800"/>
              <a:ext cx="6858000" cy="2209800"/>
            </a:xfrm>
            <a:prstGeom prst="rect">
              <a:avLst/>
            </a:prstGeom>
            <a:solidFill>
              <a:srgbClr val="E754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905F1F6-9873-4F36-9055-A32715844431}"/>
                </a:ext>
              </a:extLst>
            </p:cNvPr>
            <p:cNvSpPr txBox="1"/>
            <p:nvPr/>
          </p:nvSpPr>
          <p:spPr>
            <a:xfrm>
              <a:off x="-4343400" y="3390900"/>
              <a:ext cx="2266950" cy="584775"/>
            </a:xfrm>
            <a:prstGeom prst="rect">
              <a:avLst/>
            </a:prstGeom>
            <a:noFill/>
          </p:spPr>
          <p:txBody>
            <a:bodyPr wrap="square" rtlCol="0">
              <a:spAutoFit/>
            </a:bodyPr>
            <a:lstStyle/>
            <a:p>
              <a:pPr algn="ctr"/>
              <a:r>
                <a:rPr kumimoji="1" lang="en-US" altLang="ja-JP" sz="3200" dirty="0">
                  <a:solidFill>
                    <a:schemeClr val="bg1"/>
                  </a:solidFill>
                </a:rPr>
                <a:t>LIXIL</a:t>
              </a:r>
              <a:endParaRPr kumimoji="1" lang="ja-JP" altLang="en-US" sz="3200" dirty="0">
                <a:solidFill>
                  <a:schemeClr val="bg1"/>
                </a:solidFill>
              </a:endParaRPr>
            </a:p>
          </p:txBody>
        </p:sp>
        <p:sp>
          <p:nvSpPr>
            <p:cNvPr id="11" name="テキスト ボックス 10">
              <a:extLst>
                <a:ext uri="{FF2B5EF4-FFF2-40B4-BE49-F238E27FC236}">
                  <a16:creationId xmlns:a16="http://schemas.microsoft.com/office/drawing/2014/main" id="{C78506EC-9325-4353-AE9C-7DD861EDAAF9}"/>
                </a:ext>
              </a:extLst>
            </p:cNvPr>
            <p:cNvSpPr txBox="1"/>
            <p:nvPr/>
          </p:nvSpPr>
          <p:spPr>
            <a:xfrm>
              <a:off x="-5981700" y="4133850"/>
              <a:ext cx="5772150" cy="707886"/>
            </a:xfrm>
            <a:prstGeom prst="rect">
              <a:avLst/>
            </a:prstGeom>
            <a:noFill/>
          </p:spPr>
          <p:txBody>
            <a:bodyPr wrap="square" rtlCol="0">
              <a:spAutoFit/>
            </a:bodyPr>
            <a:lstStyle/>
            <a:p>
              <a:pPr algn="ctr"/>
              <a:r>
                <a:rPr kumimoji="1" lang="ja-JP" altLang="en-US" sz="4000" b="1" dirty="0">
                  <a:solidFill>
                    <a:schemeClr val="bg1"/>
                  </a:solidFill>
                </a:rPr>
                <a:t>特別ご招待状</a:t>
              </a:r>
            </a:p>
          </p:txBody>
        </p:sp>
      </p:grpSp>
      <p:sp>
        <p:nvSpPr>
          <p:cNvPr id="13" name="正方形/長方形 12">
            <a:extLst>
              <a:ext uri="{FF2B5EF4-FFF2-40B4-BE49-F238E27FC236}">
                <a16:creationId xmlns:a16="http://schemas.microsoft.com/office/drawing/2014/main" id="{9D2EEC81-7D10-4BD2-A1C9-7D44D0DAC8AB}"/>
              </a:ext>
            </a:extLst>
          </p:cNvPr>
          <p:cNvSpPr/>
          <p:nvPr/>
        </p:nvSpPr>
        <p:spPr>
          <a:xfrm>
            <a:off x="0" y="2914650"/>
            <a:ext cx="6858000" cy="2895600"/>
          </a:xfrm>
          <a:prstGeom prst="rect">
            <a:avLst/>
          </a:prstGeom>
          <a:solidFill>
            <a:srgbClr val="E754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2DA69065-45CC-428C-ABAE-D844849B6E9D}"/>
              </a:ext>
            </a:extLst>
          </p:cNvPr>
          <p:cNvSpPr/>
          <p:nvPr/>
        </p:nvSpPr>
        <p:spPr>
          <a:xfrm>
            <a:off x="0" y="6286500"/>
            <a:ext cx="6858000" cy="2857500"/>
          </a:xfrm>
          <a:prstGeom prst="rect">
            <a:avLst/>
          </a:prstGeom>
          <a:solidFill>
            <a:srgbClr val="E754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6B9562BC-B907-4C5E-9451-F2EA404C96C8}"/>
              </a:ext>
            </a:extLst>
          </p:cNvPr>
          <p:cNvPicPr>
            <a:picLocks noChangeAspect="1"/>
          </p:cNvPicPr>
          <p:nvPr/>
        </p:nvPicPr>
        <p:blipFill rotWithShape="1">
          <a:blip r:embed="rId3"/>
          <a:srcRect r="56944" b="73763"/>
          <a:stretch/>
        </p:blipFill>
        <p:spPr>
          <a:xfrm rot="10800000">
            <a:off x="209550" y="6457950"/>
            <a:ext cx="2952750" cy="2552700"/>
          </a:xfrm>
          <a:prstGeom prst="rect">
            <a:avLst/>
          </a:prstGeom>
        </p:spPr>
      </p:pic>
      <p:pic>
        <p:nvPicPr>
          <p:cNvPr id="5" name="図 4">
            <a:extLst>
              <a:ext uri="{FF2B5EF4-FFF2-40B4-BE49-F238E27FC236}">
                <a16:creationId xmlns:a16="http://schemas.microsoft.com/office/drawing/2014/main" id="{C9322B49-A30C-4506-AD00-01029CDA8556}"/>
              </a:ext>
            </a:extLst>
          </p:cNvPr>
          <p:cNvPicPr>
            <a:picLocks noChangeAspect="1"/>
          </p:cNvPicPr>
          <p:nvPr/>
        </p:nvPicPr>
        <p:blipFill rotWithShape="1">
          <a:blip r:embed="rId4"/>
          <a:srcRect l="2500" t="36585" r="51944" b="36518"/>
          <a:stretch/>
        </p:blipFill>
        <p:spPr>
          <a:xfrm rot="10800000">
            <a:off x="3409947" y="6496050"/>
            <a:ext cx="3295652" cy="2411452"/>
          </a:xfrm>
          <a:prstGeom prst="rect">
            <a:avLst/>
          </a:prstGeom>
        </p:spPr>
      </p:pic>
      <p:sp>
        <p:nvSpPr>
          <p:cNvPr id="19" name="テキスト ボックス 18">
            <a:extLst>
              <a:ext uri="{FF2B5EF4-FFF2-40B4-BE49-F238E27FC236}">
                <a16:creationId xmlns:a16="http://schemas.microsoft.com/office/drawing/2014/main" id="{47B6B718-DDCF-4853-B2D9-CF5EC80A6176}"/>
              </a:ext>
            </a:extLst>
          </p:cNvPr>
          <p:cNvSpPr txBox="1"/>
          <p:nvPr/>
        </p:nvSpPr>
        <p:spPr>
          <a:xfrm>
            <a:off x="952500" y="9363075"/>
            <a:ext cx="6734175" cy="1754326"/>
          </a:xfrm>
          <a:prstGeom prst="rect">
            <a:avLst/>
          </a:prstGeom>
          <a:noFill/>
        </p:spPr>
        <p:txBody>
          <a:bodyPr wrap="square" rtlCol="0">
            <a:spAutoFit/>
          </a:bodyPr>
          <a:lstStyle/>
          <a:p>
            <a:r>
              <a:rPr kumimoji="1" lang="en-US" altLang="ja-JP" sz="1200" dirty="0"/>
              <a:t>1.</a:t>
            </a:r>
            <a:r>
              <a:rPr kumimoji="1" lang="ja-JP" altLang="en-US" sz="1200" dirty="0"/>
              <a:t>あなたに合った理想の商品が見つかる！</a:t>
            </a:r>
          </a:p>
          <a:p>
            <a:r>
              <a:rPr kumimoji="1" lang="ja-JP" altLang="en-US" sz="1200" dirty="0"/>
              <a:t>数ある商品の中から、お客さまに合う商品をご提案いたします。ご要望やお悩みをヒアリングし機能などを説明しながらご紹介させていただきます。</a:t>
            </a:r>
          </a:p>
          <a:p>
            <a:r>
              <a:rPr kumimoji="1" lang="en-US" altLang="ja-JP" sz="1200" dirty="0"/>
              <a:t>2.</a:t>
            </a:r>
            <a:r>
              <a:rPr kumimoji="1" lang="ja-JP" altLang="en-US" sz="1200" dirty="0"/>
              <a:t>理想の暮らしがイメージできる！</a:t>
            </a:r>
          </a:p>
          <a:p>
            <a:r>
              <a:rPr kumimoji="1" lang="ja-JP" altLang="en-US" sz="1200" dirty="0"/>
              <a:t>実際に商品を見て質感などを体感したり、色味なども確認できるので、よりイメージがしやすくなります。</a:t>
            </a:r>
          </a:p>
          <a:p>
            <a:r>
              <a:rPr kumimoji="1" lang="en-US" altLang="ja-JP" sz="1200" dirty="0"/>
              <a:t>3.</a:t>
            </a:r>
            <a:r>
              <a:rPr kumimoji="1" lang="ja-JP" altLang="en-US" sz="1200" dirty="0"/>
              <a:t>あなたに合ったプラン作成や相談ができる！</a:t>
            </a:r>
          </a:p>
          <a:p>
            <a:r>
              <a:rPr kumimoji="1" lang="ja-JP" altLang="en-US" sz="1200" dirty="0"/>
              <a:t>お客さまのご要望や新築・リフォームに合わせたプランの作成などお気軽にご相談ください。ご自身に合ったプランを作って、理想の住まいづくりを始めませんか？</a:t>
            </a:r>
          </a:p>
        </p:txBody>
      </p:sp>
      <p:pic>
        <p:nvPicPr>
          <p:cNvPr id="15" name="図 14" descr="挿絵 が含まれている画像&#10;&#10;自動的に生成された説明">
            <a:extLst>
              <a:ext uri="{FF2B5EF4-FFF2-40B4-BE49-F238E27FC236}">
                <a16:creationId xmlns:a16="http://schemas.microsoft.com/office/drawing/2014/main" id="{B7D17656-D377-4E16-87A2-387070CB32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1774" y="4438650"/>
            <a:ext cx="923925" cy="1197086"/>
          </a:xfrm>
          <a:prstGeom prst="rect">
            <a:avLst/>
          </a:prstGeom>
        </p:spPr>
      </p:pic>
      <p:pic>
        <p:nvPicPr>
          <p:cNvPr id="17" name="図 16" descr="挿絵 が含まれている画像&#10;&#10;自動的に生成された説明">
            <a:extLst>
              <a:ext uri="{FF2B5EF4-FFF2-40B4-BE49-F238E27FC236}">
                <a16:creationId xmlns:a16="http://schemas.microsoft.com/office/drawing/2014/main" id="{133036B9-0277-4F5E-9C21-892ACF79A8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90812" y="3149470"/>
            <a:ext cx="936062" cy="1184405"/>
          </a:xfrm>
          <a:prstGeom prst="rect">
            <a:avLst/>
          </a:prstGeom>
        </p:spPr>
      </p:pic>
      <p:pic>
        <p:nvPicPr>
          <p:cNvPr id="22" name="図 21" descr="屋内, 天井, 部屋, テーブル が含まれている画像&#10;&#10;自動的に生成された説明">
            <a:extLst>
              <a:ext uri="{FF2B5EF4-FFF2-40B4-BE49-F238E27FC236}">
                <a16:creationId xmlns:a16="http://schemas.microsoft.com/office/drawing/2014/main" id="{A747F525-537D-4985-9016-E3690D91C3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00" y="3200400"/>
            <a:ext cx="2409825" cy="2152649"/>
          </a:xfrm>
          <a:prstGeom prst="rect">
            <a:avLst/>
          </a:prstGeom>
        </p:spPr>
      </p:pic>
      <p:pic>
        <p:nvPicPr>
          <p:cNvPr id="24" name="図 23" descr="挿絵, 抽象 が含まれている画像&#10;&#10;自動的に生成された説明">
            <a:extLst>
              <a:ext uri="{FF2B5EF4-FFF2-40B4-BE49-F238E27FC236}">
                <a16:creationId xmlns:a16="http://schemas.microsoft.com/office/drawing/2014/main" id="{1ACA1E7D-9F10-45DA-8A35-76649ABF29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3052686" y="2309777"/>
            <a:ext cx="1095528" cy="504895"/>
          </a:xfrm>
          <a:prstGeom prst="rect">
            <a:avLst/>
          </a:prstGeom>
        </p:spPr>
      </p:pic>
      <p:sp>
        <p:nvSpPr>
          <p:cNvPr id="26" name="テキスト ボックス 25">
            <a:extLst>
              <a:ext uri="{FF2B5EF4-FFF2-40B4-BE49-F238E27FC236}">
                <a16:creationId xmlns:a16="http://schemas.microsoft.com/office/drawing/2014/main" id="{79A7C000-B864-4DB0-927C-BE12DCE4792D}"/>
              </a:ext>
            </a:extLst>
          </p:cNvPr>
          <p:cNvSpPr txBox="1"/>
          <p:nvPr/>
        </p:nvSpPr>
        <p:spPr>
          <a:xfrm>
            <a:off x="3876675" y="3039546"/>
            <a:ext cx="2981325" cy="338554"/>
          </a:xfrm>
          <a:prstGeom prst="rect">
            <a:avLst/>
          </a:prstGeom>
          <a:noFill/>
        </p:spPr>
        <p:txBody>
          <a:bodyPr wrap="square">
            <a:spAutoFit/>
          </a:bodyPr>
          <a:lstStyle/>
          <a:p>
            <a:r>
              <a:rPr lang="en-US" altLang="ja-JP" sz="1600" b="0" i="0" dirty="0">
                <a:solidFill>
                  <a:schemeClr val="bg1"/>
                </a:solidFill>
                <a:effectLst/>
                <a:latin typeface="Hiragino Kaku Gothic ProN"/>
              </a:rPr>
              <a:t>0570-783-291</a:t>
            </a:r>
            <a:r>
              <a:rPr lang="ja-JP" altLang="en-US" sz="1600" b="0" i="0" dirty="0">
                <a:solidFill>
                  <a:schemeClr val="bg1"/>
                </a:solidFill>
                <a:effectLst/>
                <a:latin typeface="Hiragino Kaku Gothic ProN"/>
              </a:rPr>
              <a:t>（ナビダイヤル）</a:t>
            </a:r>
            <a:endParaRPr lang="ja-JP" altLang="en-US" sz="1600" dirty="0">
              <a:solidFill>
                <a:schemeClr val="bg1"/>
              </a:solidFill>
            </a:endParaRPr>
          </a:p>
        </p:txBody>
      </p:sp>
      <p:pic>
        <p:nvPicPr>
          <p:cNvPr id="29" name="図 28">
            <a:extLst>
              <a:ext uri="{FF2B5EF4-FFF2-40B4-BE49-F238E27FC236}">
                <a16:creationId xmlns:a16="http://schemas.microsoft.com/office/drawing/2014/main" id="{0BADEA9C-3E2F-434B-869F-CDFB1FBA9840}"/>
              </a:ext>
            </a:extLst>
          </p:cNvPr>
          <p:cNvPicPr>
            <a:picLocks noChangeAspect="1"/>
          </p:cNvPicPr>
          <p:nvPr/>
        </p:nvPicPr>
        <p:blipFill rotWithShape="1">
          <a:blip r:embed="rId9"/>
          <a:srcRect l="9720" t="55554" r="59589" b="32043"/>
          <a:stretch/>
        </p:blipFill>
        <p:spPr>
          <a:xfrm>
            <a:off x="3657600" y="3571874"/>
            <a:ext cx="1866900" cy="497297"/>
          </a:xfrm>
          <a:prstGeom prst="rect">
            <a:avLst/>
          </a:prstGeom>
        </p:spPr>
      </p:pic>
      <p:pic>
        <p:nvPicPr>
          <p:cNvPr id="30" name="図 29">
            <a:extLst>
              <a:ext uri="{FF2B5EF4-FFF2-40B4-BE49-F238E27FC236}">
                <a16:creationId xmlns:a16="http://schemas.microsoft.com/office/drawing/2014/main" id="{4AFF6C82-E85A-41C3-9C8E-73731B3870CE}"/>
              </a:ext>
            </a:extLst>
          </p:cNvPr>
          <p:cNvPicPr>
            <a:picLocks noChangeAspect="1"/>
          </p:cNvPicPr>
          <p:nvPr/>
        </p:nvPicPr>
        <p:blipFill rotWithShape="1">
          <a:blip r:embed="rId9"/>
          <a:srcRect l="9027" t="2596" r="36945" b="58703"/>
          <a:stretch/>
        </p:blipFill>
        <p:spPr>
          <a:xfrm>
            <a:off x="8315326" y="3872536"/>
            <a:ext cx="4670257" cy="2509213"/>
          </a:xfrm>
          <a:prstGeom prst="rect">
            <a:avLst/>
          </a:prstGeom>
        </p:spPr>
      </p:pic>
      <p:pic>
        <p:nvPicPr>
          <p:cNvPr id="21" name="図 20">
            <a:extLst>
              <a:ext uri="{FF2B5EF4-FFF2-40B4-BE49-F238E27FC236}">
                <a16:creationId xmlns:a16="http://schemas.microsoft.com/office/drawing/2014/main" id="{9558D89E-DFDF-4E36-834E-0C54920331FE}"/>
              </a:ext>
            </a:extLst>
          </p:cNvPr>
          <p:cNvPicPr>
            <a:picLocks noChangeAspect="1"/>
          </p:cNvPicPr>
          <p:nvPr/>
        </p:nvPicPr>
        <p:blipFill rotWithShape="1">
          <a:blip r:embed="rId9"/>
          <a:srcRect l="15087" t="17497" r="66402" b="58703"/>
          <a:stretch/>
        </p:blipFill>
        <p:spPr>
          <a:xfrm>
            <a:off x="5654321" y="4697867"/>
            <a:ext cx="956029" cy="921884"/>
          </a:xfrm>
          <a:prstGeom prst="rect">
            <a:avLst/>
          </a:prstGeom>
        </p:spPr>
      </p:pic>
      <p:pic>
        <p:nvPicPr>
          <p:cNvPr id="23" name="図 22">
            <a:extLst>
              <a:ext uri="{FF2B5EF4-FFF2-40B4-BE49-F238E27FC236}">
                <a16:creationId xmlns:a16="http://schemas.microsoft.com/office/drawing/2014/main" id="{088F4381-6EBE-42B4-984B-55BD3DA60CA7}"/>
              </a:ext>
            </a:extLst>
          </p:cNvPr>
          <p:cNvPicPr>
            <a:picLocks noChangeAspect="1"/>
          </p:cNvPicPr>
          <p:nvPr/>
        </p:nvPicPr>
        <p:blipFill rotWithShape="1">
          <a:blip r:embed="rId9"/>
          <a:srcRect l="9026" t="2596" r="60451" b="84266"/>
          <a:stretch/>
        </p:blipFill>
        <p:spPr>
          <a:xfrm>
            <a:off x="3790949" y="4863137"/>
            <a:ext cx="1619251" cy="522805"/>
          </a:xfrm>
          <a:prstGeom prst="rect">
            <a:avLst/>
          </a:prstGeom>
        </p:spPr>
      </p:pic>
      <p:pic>
        <p:nvPicPr>
          <p:cNvPr id="25" name="図 24">
            <a:extLst>
              <a:ext uri="{FF2B5EF4-FFF2-40B4-BE49-F238E27FC236}">
                <a16:creationId xmlns:a16="http://schemas.microsoft.com/office/drawing/2014/main" id="{EB1C726D-364A-4188-88CA-EDE9607C7091}"/>
              </a:ext>
            </a:extLst>
          </p:cNvPr>
          <p:cNvPicPr>
            <a:picLocks noChangeAspect="1"/>
          </p:cNvPicPr>
          <p:nvPr/>
        </p:nvPicPr>
        <p:blipFill rotWithShape="1">
          <a:blip r:embed="rId9"/>
          <a:srcRect l="15661" t="69161" r="66866" b="6452"/>
          <a:stretch/>
        </p:blipFill>
        <p:spPr>
          <a:xfrm>
            <a:off x="5657850" y="3486150"/>
            <a:ext cx="956641" cy="880110"/>
          </a:xfrm>
          <a:prstGeom prst="rect">
            <a:avLst/>
          </a:prstGeom>
        </p:spPr>
      </p:pic>
    </p:spTree>
    <p:extLst>
      <p:ext uri="{BB962C8B-B14F-4D97-AF65-F5344CB8AC3E}">
        <p14:creationId xmlns:p14="http://schemas.microsoft.com/office/powerpoint/2010/main" val="371194030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217</TotalTime>
  <Words>299</Words>
  <Application>Microsoft Office PowerPoint</Application>
  <PresentationFormat>画面に合わせる (4:3)</PresentationFormat>
  <Paragraphs>24</Paragraphs>
  <Slides>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vt:i4>
      </vt:variant>
    </vt:vector>
  </HeadingPairs>
  <TitlesOfParts>
    <vt:vector size="8" baseType="lpstr">
      <vt:lpstr>Hiragino Kaku Gothic ProN</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藤本 史存(Fumiari Fujimoto)</dc:creator>
  <cp:lastModifiedBy>藤本 史存(Fumiari Fujimoto)</cp:lastModifiedBy>
  <cp:revision>15</cp:revision>
  <cp:lastPrinted>2023-01-19T08:17:12Z</cp:lastPrinted>
  <dcterms:created xsi:type="dcterms:W3CDTF">2023-01-17T09:31:02Z</dcterms:created>
  <dcterms:modified xsi:type="dcterms:W3CDTF">2023-01-23T04:32:28Z</dcterms:modified>
</cp:coreProperties>
</file>