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0" r:id="rId3"/>
    <p:sldId id="264" r:id="rId4"/>
    <p:sldId id="265" r:id="rId5"/>
    <p:sldId id="267" r:id="rId6"/>
    <p:sldId id="268" r:id="rId7"/>
    <p:sldId id="285" r:id="rId8"/>
    <p:sldId id="269" r:id="rId9"/>
    <p:sldId id="270" r:id="rId10"/>
    <p:sldId id="281" r:id="rId11"/>
    <p:sldId id="282" r:id="rId12"/>
    <p:sldId id="266" r:id="rId13"/>
    <p:sldId id="272" r:id="rId1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48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94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76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46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87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808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403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9988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98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91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321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36720-CCF6-46B0-8F1E-836B17905F00}" type="datetimeFigureOut">
              <a:rPr kumimoji="1" lang="ja-JP" altLang="en-US" smtClean="0"/>
              <a:t>2022/9/12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A6453-57FE-4CEE-9798-AE6B41215E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3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0" y="2636912"/>
            <a:ext cx="9144000" cy="1392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ご近所「踏切」動画撮影</a:t>
            </a:r>
            <a:endParaRPr lang="en-US" altLang="ja-JP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05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撮影内容・フォーマットについて</a:t>
            </a:r>
            <a:endParaRPr lang="en-US" altLang="ja-JP" sz="3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25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/>
          <p:cNvSpPr/>
          <p:nvPr/>
        </p:nvSpPr>
        <p:spPr>
          <a:xfrm>
            <a:off x="454378" y="5779676"/>
            <a:ext cx="8208913" cy="7920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555895" y="3334534"/>
            <a:ext cx="2952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合計：</a:t>
            </a:r>
            <a:r>
              <a:rPr lang="en-US" altLang="ja-JP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lang="ja-JP" altLang="en-US" sz="1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素材</a:t>
            </a:r>
          </a:p>
        </p:txBody>
      </p:sp>
      <p:pic>
        <p:nvPicPr>
          <p:cNvPr id="33" name="Picture 4" descr="C:\Users\takadera\Desktop\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テキスト ボックス 33"/>
          <p:cNvSpPr txBox="1"/>
          <p:nvPr/>
        </p:nvSpPr>
        <p:spPr>
          <a:xfrm>
            <a:off x="875454" y="1003588"/>
            <a:ext cx="736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最低限「マスト」で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撮影しなければならない素材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135413" y="3288132"/>
            <a:ext cx="846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+</a:t>
            </a:r>
            <a:endParaRPr lang="ja-JP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75454" y="3783556"/>
            <a:ext cx="736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可能であれば追加で撮影していただきたい動画素材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1033614" y="4178483"/>
            <a:ext cx="7066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実績・本数・クォリティーにより、今後の継続撮影依頼を優先させて</a:t>
            </a:r>
            <a:r>
              <a:rPr lang="ja-JP" altLang="en-US" sz="1400" b="1" dirty="0" smtClean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いただきます</a:t>
            </a:r>
            <a:endParaRPr lang="ja-JP" altLang="en-US" sz="14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9" name="グループ化 38"/>
          <p:cNvGrpSpPr/>
          <p:nvPr/>
        </p:nvGrpSpPr>
        <p:grpSpPr>
          <a:xfrm>
            <a:off x="903070" y="1440142"/>
            <a:ext cx="7343136" cy="440673"/>
            <a:chOff x="602935" y="2376246"/>
            <a:chExt cx="7343136" cy="440673"/>
          </a:xfrm>
        </p:grpSpPr>
        <p:sp>
          <p:nvSpPr>
            <p:cNvPr id="66" name="正方形/長方形 65"/>
            <p:cNvSpPr/>
            <p:nvPr/>
          </p:nvSpPr>
          <p:spPr>
            <a:xfrm>
              <a:off x="961295" y="2418347"/>
              <a:ext cx="6984776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1059833" y="2439918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踏切の「</a:t>
              </a:r>
              <a: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方向から」の動画素材</a:t>
              </a:r>
            </a:p>
          </p:txBody>
        </p:sp>
        <p:sp>
          <p:nvSpPr>
            <p:cNvPr id="68" name="円/楕円 67"/>
            <p:cNvSpPr/>
            <p:nvPr/>
          </p:nvSpPr>
          <p:spPr>
            <a:xfrm>
              <a:off x="602935" y="2376246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903070" y="1933550"/>
            <a:ext cx="7343136" cy="440673"/>
            <a:chOff x="602935" y="2869654"/>
            <a:chExt cx="7343136" cy="440673"/>
          </a:xfrm>
        </p:grpSpPr>
        <p:sp>
          <p:nvSpPr>
            <p:cNvPr id="70" name="正方形/長方形 69"/>
            <p:cNvSpPr/>
            <p:nvPr/>
          </p:nvSpPr>
          <p:spPr>
            <a:xfrm>
              <a:off x="961295" y="2911755"/>
              <a:ext cx="6984776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1059833" y="2933326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「踏切の名前」がわかる動画素材</a:t>
              </a:r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602935" y="2869654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3" name="グループ化 72"/>
          <p:cNvGrpSpPr/>
          <p:nvPr/>
        </p:nvGrpSpPr>
        <p:grpSpPr>
          <a:xfrm>
            <a:off x="894835" y="2424567"/>
            <a:ext cx="7368623" cy="440673"/>
            <a:chOff x="594700" y="3360671"/>
            <a:chExt cx="7368623" cy="440673"/>
          </a:xfrm>
        </p:grpSpPr>
        <p:sp>
          <p:nvSpPr>
            <p:cNvPr id="74" name="正方形/長方形 73"/>
            <p:cNvSpPr/>
            <p:nvPr/>
          </p:nvSpPr>
          <p:spPr>
            <a:xfrm>
              <a:off x="949133" y="3402772"/>
              <a:ext cx="7014190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1077085" y="3424343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「踏切各部分のアップ」の動画素材</a:t>
              </a:r>
            </a:p>
          </p:txBody>
        </p:sp>
        <p:sp>
          <p:nvSpPr>
            <p:cNvPr id="76" name="円/楕円 75"/>
            <p:cNvSpPr/>
            <p:nvPr/>
          </p:nvSpPr>
          <p:spPr>
            <a:xfrm>
              <a:off x="594700" y="3360671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C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7" name="グループ化 76"/>
          <p:cNvGrpSpPr/>
          <p:nvPr/>
        </p:nvGrpSpPr>
        <p:grpSpPr>
          <a:xfrm>
            <a:off x="894833" y="4478550"/>
            <a:ext cx="7339211" cy="440673"/>
            <a:chOff x="594698" y="5414654"/>
            <a:chExt cx="7339211" cy="440673"/>
          </a:xfrm>
        </p:grpSpPr>
        <p:sp>
          <p:nvSpPr>
            <p:cNvPr id="78" name="正方形/長方形 77"/>
            <p:cNvSpPr/>
            <p:nvPr/>
          </p:nvSpPr>
          <p:spPr>
            <a:xfrm>
              <a:off x="931881" y="5433115"/>
              <a:ext cx="7002028" cy="3564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1047671" y="5454686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踏切周辺の「イメージ動画素材」</a:t>
              </a:r>
            </a:p>
          </p:txBody>
        </p:sp>
        <p:sp>
          <p:nvSpPr>
            <p:cNvPr id="80" name="円/楕円 79"/>
            <p:cNvSpPr/>
            <p:nvPr/>
          </p:nvSpPr>
          <p:spPr>
            <a:xfrm>
              <a:off x="594698" y="5414654"/>
              <a:ext cx="440673" cy="4406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E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1" name="グループ化 80"/>
          <p:cNvGrpSpPr/>
          <p:nvPr/>
        </p:nvGrpSpPr>
        <p:grpSpPr>
          <a:xfrm>
            <a:off x="894832" y="4923116"/>
            <a:ext cx="7339212" cy="450100"/>
            <a:chOff x="594697" y="5859220"/>
            <a:chExt cx="7339212" cy="450100"/>
          </a:xfrm>
        </p:grpSpPr>
        <p:sp>
          <p:nvSpPr>
            <p:cNvPr id="82" name="正方形/長方形 81"/>
            <p:cNvSpPr/>
            <p:nvPr/>
          </p:nvSpPr>
          <p:spPr>
            <a:xfrm>
              <a:off x="914629" y="5923795"/>
              <a:ext cx="7002028" cy="3564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1030418" y="5970766"/>
              <a:ext cx="6903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子供が喜びそうな「キャラクター電車・レアな電車」が通過する動画素材</a:t>
              </a:r>
            </a:p>
          </p:txBody>
        </p:sp>
        <p:sp>
          <p:nvSpPr>
            <p:cNvPr id="84" name="円/楕円 83"/>
            <p:cNvSpPr/>
            <p:nvPr/>
          </p:nvSpPr>
          <p:spPr>
            <a:xfrm>
              <a:off x="594697" y="5859220"/>
              <a:ext cx="440673" cy="4406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F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85" name="正方形/長方形 84"/>
          <p:cNvSpPr/>
          <p:nvPr/>
        </p:nvSpPr>
        <p:spPr>
          <a:xfrm>
            <a:off x="454379" y="633553"/>
            <a:ext cx="8208912" cy="495568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/>
          <p:cNvSpPr/>
          <p:nvPr/>
        </p:nvSpPr>
        <p:spPr>
          <a:xfrm>
            <a:off x="3747995" y="404664"/>
            <a:ext cx="1656184" cy="4577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200"/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3756020" y="447055"/>
            <a:ext cx="1621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セット</a:t>
            </a:r>
          </a:p>
        </p:txBody>
      </p:sp>
      <p:grpSp>
        <p:nvGrpSpPr>
          <p:cNvPr id="88" name="グループ化 87"/>
          <p:cNvGrpSpPr/>
          <p:nvPr/>
        </p:nvGrpSpPr>
        <p:grpSpPr>
          <a:xfrm>
            <a:off x="894834" y="2916319"/>
            <a:ext cx="7361677" cy="440673"/>
            <a:chOff x="594699" y="3852423"/>
            <a:chExt cx="7361677" cy="440673"/>
          </a:xfrm>
        </p:grpSpPr>
        <p:sp>
          <p:nvSpPr>
            <p:cNvPr id="89" name="正方形/長方形 88"/>
            <p:cNvSpPr/>
            <p:nvPr/>
          </p:nvSpPr>
          <p:spPr>
            <a:xfrm>
              <a:off x="949133" y="3894524"/>
              <a:ext cx="7007243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テキスト ボックス 89"/>
            <p:cNvSpPr txBox="1"/>
            <p:nvPr/>
          </p:nvSpPr>
          <p:spPr>
            <a:xfrm>
              <a:off x="1070138" y="3916095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踏切位置が分かる</a:t>
              </a:r>
              <a: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google map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のプリントスクリーン</a:t>
              </a:r>
            </a:p>
          </p:txBody>
        </p:sp>
        <p:sp>
          <p:nvSpPr>
            <p:cNvPr id="91" name="円/楕円 90"/>
            <p:cNvSpPr/>
            <p:nvPr/>
          </p:nvSpPr>
          <p:spPr>
            <a:xfrm>
              <a:off x="594699" y="3852423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D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" name="正方形/長方形 1"/>
          <p:cNvSpPr/>
          <p:nvPr/>
        </p:nvSpPr>
        <p:spPr>
          <a:xfrm>
            <a:off x="7659719" y="1545089"/>
            <a:ext cx="512681" cy="24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485809" y="1516514"/>
            <a:ext cx="70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種</a:t>
            </a:r>
          </a:p>
        </p:txBody>
      </p:sp>
      <p:sp>
        <p:nvSpPr>
          <p:cNvPr id="92" name="正方形/長方形 91"/>
          <p:cNvSpPr/>
          <p:nvPr/>
        </p:nvSpPr>
        <p:spPr>
          <a:xfrm>
            <a:off x="7243550" y="2030065"/>
            <a:ext cx="927477" cy="24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171542" y="1997222"/>
            <a:ext cx="101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種</a:t>
            </a:r>
          </a:p>
        </p:txBody>
      </p:sp>
      <p:sp>
        <p:nvSpPr>
          <p:cNvPr id="93" name="正方形/長方形 92"/>
          <p:cNvSpPr/>
          <p:nvPr/>
        </p:nvSpPr>
        <p:spPr>
          <a:xfrm>
            <a:off x="7243549" y="2519400"/>
            <a:ext cx="927477" cy="24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171542" y="2486546"/>
            <a:ext cx="101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種</a:t>
            </a:r>
          </a:p>
        </p:txBody>
      </p:sp>
      <p:sp>
        <p:nvSpPr>
          <p:cNvPr id="94" name="正方形/長方形 93"/>
          <p:cNvSpPr/>
          <p:nvPr/>
        </p:nvSpPr>
        <p:spPr>
          <a:xfrm>
            <a:off x="7604187" y="3014862"/>
            <a:ext cx="566840" cy="246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7483235" y="2984252"/>
            <a:ext cx="688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</a:t>
            </a:r>
          </a:p>
        </p:txBody>
      </p:sp>
      <p:sp>
        <p:nvSpPr>
          <p:cNvPr id="95" name="正方形/長方形 94"/>
          <p:cNvSpPr/>
          <p:nvPr/>
        </p:nvSpPr>
        <p:spPr>
          <a:xfrm>
            <a:off x="448494" y="6023384"/>
            <a:ext cx="8208912" cy="357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上記</a:t>
            </a:r>
            <a:r>
              <a:rPr kumimoji="1" lang="en-US" altLang="ja-JP" sz="2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セットあたり</a:t>
            </a:r>
            <a:r>
              <a:rPr lang="en-US" altLang="ja-JP" sz="40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en-US" altLang="ja-JP" sz="28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lang="en-US" altLang="ja-JP" sz="40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000</a:t>
            </a:r>
            <a:r>
              <a:rPr lang="ja-JP" altLang="en-US" sz="2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円で買取させて</a:t>
            </a:r>
            <a:r>
              <a:rPr lang="ja-JP" altLang="en-US" sz="2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いただきます</a:t>
            </a:r>
            <a:endParaRPr lang="en-US" altLang="ja-JP" sz="2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029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467544" y="364502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買取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NG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に関わる条件やレギュレーションについても記載しているので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必ずお読み頂き、理解・準拠して撮影してください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Picture 4" descr="C:\Users\takadera\Desktop\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0" y="2708920"/>
            <a:ext cx="914400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05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動画撮影時の注意点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07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318837" y="520105"/>
            <a:ext cx="86503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■「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踏切が鳴り始めた後」から撮影開始したカットは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NG</a:t>
            </a:r>
            <a:r>
              <a:rPr lang="ja-JP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必ず「鳴り始める前」から撮影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　鳴り始めるタイミングが不明な場合が多いので、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無音状態のうちに、早めから長めに撮影してください。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　その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ためバッテリー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や記録メモリー類は多めに持参すること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をお勧め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0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鳴り終わって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遮断器が上がった後も、</a:t>
            </a:r>
            <a:r>
              <a:rPr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秒程度長めに撮影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（編集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時、カット変わりの「のりしろ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」として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余分な映像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必要だ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からです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。）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する場合は、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必ず三脚で固定して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お願いします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。手持ち撮影は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NG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時は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三脚の水平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に気をつけて下さい。水平が傾いた映像は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NG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146" name="Picture 2" descr="C:\Users\takadera\Desktop\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099" y="3742113"/>
            <a:ext cx="4523818" cy="253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線コネクタ 4"/>
          <p:cNvCxnSpPr/>
          <p:nvPr/>
        </p:nvCxnSpPr>
        <p:spPr>
          <a:xfrm>
            <a:off x="1619672" y="4894241"/>
            <a:ext cx="6317943" cy="6201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2382099" y="6330806"/>
            <a:ext cx="4523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水平が傾いた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NG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構図の例</a:t>
            </a:r>
            <a:endParaRPr lang="en-US" altLang="ja-JP" sz="16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Picture 4" descr="C:\Users\takadera\Desktop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91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395536" y="1124744"/>
            <a:ext cx="835292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必ずフル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HD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1920×1080pix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）で撮影して下さい。これに満たないサイズの映像は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NG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踏切内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や線路内に立ち入っての撮影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絶対に行わない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でください。また、車やバイク移動の際には必ず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通行の邪魔にならない場所に駐車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してください。撮影時にトラブルが発生したときの責任は撮影者にあり、当方では責任を持ちません。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可能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な限りで構わないので、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通行人の顔はなるべく分からない構図で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撮影してください。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スマホ）のマイクは意外に音をよく拾います。撮影中はおしゃべりしない、カメラや三脚をなるべく触らない（触った時に「ボコッ」というタッチノイズが入る）、撮影中に撮影者は移動しない（足音が入る）、風に煽られたとき音の出ない服装（ウインドブレーカー等は音がよく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出る）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等を心がけて、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撮影者起因の余計なノイズが発生しないように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気をつけて下さい。（踏切の「カンカン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」という音、電車が通過するときの音、遮断器が上がって歩く人達の足音や車が通過する音など、撮影現地のいわゆる「環境音」だけになるようにお願いします。）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Picture 4" descr="C:\Users\takadera\Desktop\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875454" y="1939692"/>
            <a:ext cx="736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最低限「マスト」で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撮影しなければならない素材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471631" y="513383"/>
            <a:ext cx="820891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踏切あたり、下記の動画素材</a:t>
            </a:r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A~D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（もしくは</a:t>
            </a:r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）を</a:t>
            </a:r>
            <a:endParaRPr lang="en-US" altLang="ja-JP" sz="24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セットとして撮影して頂きます</a:t>
            </a:r>
            <a:endParaRPr kumimoji="1" lang="ja-JP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135413" y="4224236"/>
            <a:ext cx="846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+</a:t>
            </a:r>
            <a:endParaRPr lang="ja-JP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875454" y="4719660"/>
            <a:ext cx="736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可能であれば追加で撮影していただきたい動画素材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033614" y="5114587"/>
            <a:ext cx="7066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4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実績・本数・クォリティーにより、今後の継続撮影依頼を優先させて</a:t>
            </a:r>
            <a:r>
              <a:rPr lang="ja-JP" altLang="en-US" sz="1400" b="1" dirty="0" smtClean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いただきます</a:t>
            </a:r>
            <a:endParaRPr lang="ja-JP" altLang="en-US" sz="14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903070" y="2376246"/>
            <a:ext cx="7343136" cy="440673"/>
            <a:chOff x="602935" y="2376246"/>
            <a:chExt cx="7343136" cy="440673"/>
          </a:xfrm>
        </p:grpSpPr>
        <p:sp>
          <p:nvSpPr>
            <p:cNvPr id="11" name="正方形/長方形 10"/>
            <p:cNvSpPr/>
            <p:nvPr/>
          </p:nvSpPr>
          <p:spPr>
            <a:xfrm>
              <a:off x="961295" y="2418347"/>
              <a:ext cx="6984776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1059833" y="2439918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踏切の「</a:t>
              </a:r>
              <a: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方向から」の動画素材</a:t>
              </a:r>
            </a:p>
          </p:txBody>
        </p:sp>
        <p:sp>
          <p:nvSpPr>
            <p:cNvPr id="3" name="円/楕円 2"/>
            <p:cNvSpPr/>
            <p:nvPr/>
          </p:nvSpPr>
          <p:spPr>
            <a:xfrm>
              <a:off x="602935" y="2376246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903070" y="2869654"/>
            <a:ext cx="7343136" cy="440673"/>
            <a:chOff x="602935" y="2869654"/>
            <a:chExt cx="7343136" cy="440673"/>
          </a:xfrm>
        </p:grpSpPr>
        <p:sp>
          <p:nvSpPr>
            <p:cNvPr id="14" name="正方形/長方形 13"/>
            <p:cNvSpPr/>
            <p:nvPr/>
          </p:nvSpPr>
          <p:spPr>
            <a:xfrm>
              <a:off x="961295" y="2911755"/>
              <a:ext cx="6984776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1059833" y="2933326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「踏切の名前」がわかる動画素材</a:t>
              </a:r>
            </a:p>
          </p:txBody>
        </p:sp>
        <p:sp>
          <p:nvSpPr>
            <p:cNvPr id="36" name="円/楕円 35"/>
            <p:cNvSpPr/>
            <p:nvPr/>
          </p:nvSpPr>
          <p:spPr>
            <a:xfrm>
              <a:off x="602935" y="2869654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894835" y="3360671"/>
            <a:ext cx="7368623" cy="440673"/>
            <a:chOff x="594700" y="3360671"/>
            <a:chExt cx="7368623" cy="440673"/>
          </a:xfrm>
        </p:grpSpPr>
        <p:sp>
          <p:nvSpPr>
            <p:cNvPr id="17" name="正方形/長方形 16"/>
            <p:cNvSpPr/>
            <p:nvPr/>
          </p:nvSpPr>
          <p:spPr>
            <a:xfrm>
              <a:off x="949133" y="3402772"/>
              <a:ext cx="7014190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1077085" y="3424343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「踏切各部分のアップ」の動画素材</a:t>
              </a:r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594700" y="3360671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C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894833" y="5414654"/>
            <a:ext cx="7339211" cy="440673"/>
            <a:chOff x="594698" y="5414654"/>
            <a:chExt cx="7339211" cy="440673"/>
          </a:xfrm>
        </p:grpSpPr>
        <p:sp>
          <p:nvSpPr>
            <p:cNvPr id="23" name="正方形/長方形 22"/>
            <p:cNvSpPr/>
            <p:nvPr/>
          </p:nvSpPr>
          <p:spPr>
            <a:xfrm>
              <a:off x="931881" y="5433115"/>
              <a:ext cx="7002028" cy="3564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1047671" y="5454686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踏切周辺の「イメージ動画素材」</a:t>
              </a:r>
            </a:p>
          </p:txBody>
        </p:sp>
        <p:sp>
          <p:nvSpPr>
            <p:cNvPr id="38" name="円/楕円 37"/>
            <p:cNvSpPr/>
            <p:nvPr/>
          </p:nvSpPr>
          <p:spPr>
            <a:xfrm>
              <a:off x="594698" y="5414654"/>
              <a:ext cx="440673" cy="4406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E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894832" y="5859220"/>
            <a:ext cx="7339212" cy="450100"/>
            <a:chOff x="594697" y="5859220"/>
            <a:chExt cx="7339212" cy="450100"/>
          </a:xfrm>
        </p:grpSpPr>
        <p:sp>
          <p:nvSpPr>
            <p:cNvPr id="2" name="正方形/長方形 1"/>
            <p:cNvSpPr/>
            <p:nvPr/>
          </p:nvSpPr>
          <p:spPr>
            <a:xfrm>
              <a:off x="914629" y="5923795"/>
              <a:ext cx="7002028" cy="3564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1030418" y="5970766"/>
              <a:ext cx="6903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子供が喜びそうな「キャラクター電車・レアな電車」が通過する動画素材</a:t>
              </a:r>
            </a:p>
          </p:txBody>
        </p:sp>
        <p:sp>
          <p:nvSpPr>
            <p:cNvPr id="39" name="円/楕円 38"/>
            <p:cNvSpPr/>
            <p:nvPr/>
          </p:nvSpPr>
          <p:spPr>
            <a:xfrm>
              <a:off x="594697" y="5859220"/>
              <a:ext cx="440673" cy="4406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F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454379" y="1569657"/>
            <a:ext cx="8208912" cy="495568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3747995" y="1340768"/>
            <a:ext cx="1656184" cy="4577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20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756020" y="1383159"/>
            <a:ext cx="1621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セット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894834" y="3852423"/>
            <a:ext cx="7361677" cy="440673"/>
            <a:chOff x="594699" y="3852423"/>
            <a:chExt cx="7361677" cy="440673"/>
          </a:xfrm>
        </p:grpSpPr>
        <p:sp>
          <p:nvSpPr>
            <p:cNvPr id="30" name="正方形/長方形 29"/>
            <p:cNvSpPr/>
            <p:nvPr/>
          </p:nvSpPr>
          <p:spPr>
            <a:xfrm>
              <a:off x="949133" y="3894524"/>
              <a:ext cx="7007243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1070138" y="3916095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踏切位置が分かる</a:t>
              </a:r>
              <a: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google map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のプリントスクリーン</a:t>
              </a:r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594699" y="3852423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D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052" name="Picture 4" descr="C:\Users\takadera\Desktop\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754108" y="1304523"/>
            <a:ext cx="1512168" cy="4777100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C:\Users\takadera\Desktop\train_line_senr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6" y="3247447"/>
            <a:ext cx="8913118" cy="51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akadera\Desktop\train_line_senr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6" y="3915421"/>
            <a:ext cx="8913118" cy="51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akadera\Desktop\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68" y="12274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akadera\Desktop\0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86" y="31038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下矢印 4"/>
          <p:cNvSpPr/>
          <p:nvPr/>
        </p:nvSpPr>
        <p:spPr>
          <a:xfrm>
            <a:off x="4320046" y="1906347"/>
            <a:ext cx="432048" cy="52721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211960" y="1318536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</a:p>
        </p:txBody>
      </p:sp>
      <p:sp>
        <p:nvSpPr>
          <p:cNvPr id="11" name="下矢印 10"/>
          <p:cNvSpPr/>
          <p:nvPr/>
        </p:nvSpPr>
        <p:spPr>
          <a:xfrm rot="18000000">
            <a:off x="2321054" y="2332845"/>
            <a:ext cx="432048" cy="79208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590823" y="214980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</a:p>
        </p:txBody>
      </p:sp>
      <p:sp>
        <p:nvSpPr>
          <p:cNvPr id="13" name="下矢印 12"/>
          <p:cNvSpPr/>
          <p:nvPr/>
        </p:nvSpPr>
        <p:spPr>
          <a:xfrm rot="2700000">
            <a:off x="5707087" y="2369571"/>
            <a:ext cx="432048" cy="79208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067877" y="2011711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</a:p>
        </p:txBody>
      </p:sp>
      <p:sp>
        <p:nvSpPr>
          <p:cNvPr id="15" name="下矢印 14"/>
          <p:cNvSpPr/>
          <p:nvPr/>
        </p:nvSpPr>
        <p:spPr>
          <a:xfrm rot="10800000">
            <a:off x="4320046" y="5010536"/>
            <a:ext cx="432048" cy="51993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175547" y="550397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</a:p>
        </p:txBody>
      </p:sp>
      <p:sp>
        <p:nvSpPr>
          <p:cNvPr id="17" name="下矢印 16"/>
          <p:cNvSpPr/>
          <p:nvPr/>
        </p:nvSpPr>
        <p:spPr>
          <a:xfrm rot="13500000">
            <a:off x="2870436" y="4534217"/>
            <a:ext cx="432048" cy="79208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221614" y="509117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</a:p>
        </p:txBody>
      </p:sp>
      <p:sp>
        <p:nvSpPr>
          <p:cNvPr id="19" name="下矢印 18"/>
          <p:cNvSpPr/>
          <p:nvPr/>
        </p:nvSpPr>
        <p:spPr>
          <a:xfrm rot="8100000">
            <a:off x="5995120" y="4559608"/>
            <a:ext cx="432048" cy="79208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355911" y="5154497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⑥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75949" y="658192"/>
            <a:ext cx="8372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下記図のよう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lang="en-US" altLang="ja-JP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方向から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「踏切が鳴る～電車が通過する～踏切の音が止まって遮断器が上がる」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までの間の動画を撮影してください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xmlns="" id="{86457E1D-AF98-19C4-7522-7F0B1A84285E}"/>
              </a:ext>
            </a:extLst>
          </p:cNvPr>
          <p:cNvSpPr txBox="1"/>
          <p:nvPr/>
        </p:nvSpPr>
        <p:spPr>
          <a:xfrm>
            <a:off x="14024" y="6168539"/>
            <a:ext cx="9238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道路の真ん中に三脚を置くなど、交通の往来の妨げになる行為</a:t>
            </a:r>
            <a:r>
              <a:rPr lang="ja-JP" altLang="en-US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endParaRPr lang="en-US" altLang="ja-JP" b="1" dirty="0" smtClean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くれぐれ</a:t>
            </a:r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も行わないようお願い</a:t>
            </a:r>
            <a:r>
              <a:rPr lang="ja-JP" altLang="en-US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いたします</a:t>
            </a:r>
            <a:endParaRPr lang="ja-JP" altLang="en-US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13973" y="230741"/>
            <a:ext cx="6984776" cy="3564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12511" y="252312"/>
            <a:ext cx="6840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踏切の「</a:t>
            </a:r>
            <a:r>
              <a: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方向から」の動画素材</a:t>
            </a:r>
          </a:p>
        </p:txBody>
      </p:sp>
      <p:sp>
        <p:nvSpPr>
          <p:cNvPr id="30" name="円/楕円 29"/>
          <p:cNvSpPr/>
          <p:nvPr/>
        </p:nvSpPr>
        <p:spPr>
          <a:xfrm>
            <a:off x="155613" y="188640"/>
            <a:ext cx="440673" cy="440673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1" name="Picture 4" descr="C:\Users\takadera\Desktop\00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4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akadera\Desktop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62" y="2018747"/>
            <a:ext cx="3400438" cy="191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akadera\Desktop\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130" y="2018747"/>
            <a:ext cx="3400438" cy="191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/>
          <p:cNvSpPr txBox="1"/>
          <p:nvPr/>
        </p:nvSpPr>
        <p:spPr>
          <a:xfrm>
            <a:off x="4677874" y="1811638"/>
            <a:ext cx="33665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△ 「カメラの手前から奥へ電車が走り抜けていく」画</a:t>
            </a:r>
            <a:endParaRPr lang="en-US" altLang="ja-JP" sz="105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24079" y="4389626"/>
            <a:ext cx="829584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踏切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の周囲の環境にもよりますが、構図の中には「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踏切警報灯のランプ」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方向表示器（設置なしの場合あり）」「遮断器」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を入れてください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0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の風景だけでなく、電車の見え方も大事です。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画面に対して電車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lang="en-US" altLang="ja-JP" b="1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大きめ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な構図にして迫力ある電車の通過風景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を撮影してください。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900432" y="1116808"/>
            <a:ext cx="7343136" cy="440673"/>
            <a:chOff x="155613" y="188640"/>
            <a:chExt cx="7343136" cy="440673"/>
          </a:xfrm>
        </p:grpSpPr>
        <p:sp>
          <p:nvSpPr>
            <p:cNvPr id="9" name="正方形/長方形 8"/>
            <p:cNvSpPr/>
            <p:nvPr/>
          </p:nvSpPr>
          <p:spPr>
            <a:xfrm>
              <a:off x="513973" y="230741"/>
              <a:ext cx="6984776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612511" y="252312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踏切の「</a:t>
              </a:r>
              <a: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方向から」の動画素材</a:t>
              </a:r>
            </a:p>
          </p:txBody>
        </p:sp>
        <p:sp>
          <p:nvSpPr>
            <p:cNvPr id="11" name="円/楕円 10"/>
            <p:cNvSpPr/>
            <p:nvPr/>
          </p:nvSpPr>
          <p:spPr>
            <a:xfrm>
              <a:off x="155613" y="188640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3" name="Picture 4" descr="C:\Users\takadera\Desktop\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1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2015715" y="1918573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には必ず名前が付いています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踏切名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が分かる動画素材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を撮影してください。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074" name="Picture 2" descr="C:\Users\takadera\Desktop\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016" y="3039840"/>
            <a:ext cx="3553967" cy="199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0" y="516840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上記例だと「野 第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号踏切道」が名前になります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900432" y="1194180"/>
            <a:ext cx="7343136" cy="440673"/>
            <a:chOff x="602935" y="2869654"/>
            <a:chExt cx="7343136" cy="440673"/>
          </a:xfrm>
        </p:grpSpPr>
        <p:sp>
          <p:nvSpPr>
            <p:cNvPr id="11" name="正方形/長方形 10"/>
            <p:cNvSpPr/>
            <p:nvPr/>
          </p:nvSpPr>
          <p:spPr>
            <a:xfrm>
              <a:off x="961295" y="2911755"/>
              <a:ext cx="6984776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1059833" y="2933326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「踏切の名前」がわかる動画素材</a:t>
              </a:r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602935" y="2869654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9" name="Picture 4" descr="C:\Users\takadera\Desktop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6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431540" y="1088737"/>
            <a:ext cx="828092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踏切警報灯」や「方向表示機」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のアップの構図のカットを撮影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下さい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可能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であれば両サイド（上り線寄り・下り線寄り）の警報灯・表示機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撮影して頂きたい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ですが、片サイドだけでも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できれば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「ややアップ」「思い切りアップ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など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バリエーション</a:t>
            </a:r>
            <a:r>
              <a:rPr lang="ja-JP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を付けて</a:t>
            </a:r>
            <a:r>
              <a:rPr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していただけるとなお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22808" y="5518973"/>
            <a:ext cx="3563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警報灯・表示機を入れた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ややアップのカットの例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098" name="Picture 2" descr="C:\Users\takadera\Desktop\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08" y="3384917"/>
            <a:ext cx="3563731" cy="200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akadera\Desktop\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84917"/>
            <a:ext cx="3563731" cy="200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4788023" y="5516061"/>
            <a:ext cx="3563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警報灯・表示機を思い切り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アップにしたカットの例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894835" y="746021"/>
            <a:ext cx="7368623" cy="440673"/>
            <a:chOff x="594700" y="3360671"/>
            <a:chExt cx="7368623" cy="440673"/>
          </a:xfrm>
        </p:grpSpPr>
        <p:sp>
          <p:nvSpPr>
            <p:cNvPr id="16" name="正方形/長方形 15"/>
            <p:cNvSpPr/>
            <p:nvPr/>
          </p:nvSpPr>
          <p:spPr>
            <a:xfrm>
              <a:off x="949133" y="3402772"/>
              <a:ext cx="7014190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1077085" y="3424343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「踏切各部分のアップ」の動画素材</a:t>
              </a:r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594700" y="3360671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C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4" name="Picture 4" descr="C:\Users\takadera\Desktop\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35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395536" y="1052736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後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から撮影場所がどこだったのか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、当方で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把握できるよう、</a:t>
            </a:r>
            <a:r>
              <a:rPr lang="ja-JP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「撮影場所（踏切）</a:t>
            </a:r>
            <a:r>
              <a:rPr lang="ja-JP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lang="en-US" altLang="ja-JP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位置</a:t>
            </a:r>
            <a:r>
              <a:rPr lang="ja-JP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が分かるような</a:t>
            </a:r>
            <a:r>
              <a:rPr lang="en-US" altLang="ja-JP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googlemap</a:t>
            </a:r>
            <a:r>
              <a:rPr lang="ja-JP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のプリントスクリーン画像」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を取っておいてください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地図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や住所など、場所が分かるようにお願いします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撮影後、改めて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PC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などでご準備頂いても構いません）</a:t>
            </a:r>
            <a:endParaRPr lang="en-US" altLang="ja-JP" sz="16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50" name="Picture 2" descr="C:\Users\takadera\Desktop\Screenshot_20220901-16492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143" y="2379513"/>
            <a:ext cx="2093714" cy="418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グループ化 6"/>
          <p:cNvGrpSpPr/>
          <p:nvPr/>
        </p:nvGrpSpPr>
        <p:grpSpPr>
          <a:xfrm>
            <a:off x="894834" y="476672"/>
            <a:ext cx="7361677" cy="440673"/>
            <a:chOff x="594699" y="3852423"/>
            <a:chExt cx="7361677" cy="440673"/>
          </a:xfrm>
        </p:grpSpPr>
        <p:sp>
          <p:nvSpPr>
            <p:cNvPr id="8" name="正方形/長方形 7"/>
            <p:cNvSpPr/>
            <p:nvPr/>
          </p:nvSpPr>
          <p:spPr>
            <a:xfrm>
              <a:off x="949133" y="3894524"/>
              <a:ext cx="7007243" cy="356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070138" y="3916095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踏切位置が分かる</a:t>
              </a:r>
              <a:r>
                <a:rPr lang="en-US" altLang="ja-JP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google map</a:t>
              </a: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のプリントスクリーン</a:t>
              </a:r>
            </a:p>
          </p:txBody>
        </p:sp>
        <p:sp>
          <p:nvSpPr>
            <p:cNvPr id="10" name="円/楕円 9"/>
            <p:cNvSpPr/>
            <p:nvPr/>
          </p:nvSpPr>
          <p:spPr>
            <a:xfrm>
              <a:off x="594699" y="3852423"/>
              <a:ext cx="440673" cy="4406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D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1" name="Picture 4" descr="C:\Users\takadera\Desktop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11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395536" y="980728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の「最低限、マストで撮影しなければならない動画素材」が最低限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となる映像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素材ですが、様々な「イメージカット」があると、より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良い</a:t>
            </a:r>
            <a:endParaRPr lang="en-US" altLang="ja-JP" dirty="0" smtClean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動画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制作ができます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。いろいろ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な方向・構図でお試し下さい。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43008" y="4066953"/>
            <a:ext cx="3563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近くに陸橋や跨線橋がある場合、その上から</a:t>
            </a:r>
            <a:r>
              <a:rPr lang="en-US" altLang="ja-JP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608223" y="4064041"/>
            <a:ext cx="3563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遮断器の一部分のアップを</a:t>
            </a:r>
            <a:r>
              <a:rPr lang="en-US" altLang="ja-JP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pic>
        <p:nvPicPr>
          <p:cNvPr id="5122" name="Picture 2" descr="C:\Users\takadera\Desktop\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669" y="4429891"/>
            <a:ext cx="3563731" cy="200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takadera\Desktop\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29891"/>
            <a:ext cx="3563731" cy="200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takadera\Desktop\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14718"/>
            <a:ext cx="3563731" cy="200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takadera\Desktop\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222" y="2014718"/>
            <a:ext cx="3563731" cy="200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467544" y="6482126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三脚を上手く動かして右→左などにカメラを振ったり</a:t>
            </a:r>
            <a:r>
              <a:rPr lang="en-US" altLang="ja-JP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608669" y="6479214"/>
            <a:ext cx="3563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横断する人の様子を</a:t>
            </a:r>
            <a:r>
              <a:rPr lang="en-US" altLang="ja-JP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  <p:pic>
        <p:nvPicPr>
          <p:cNvPr id="20" name="Picture 4" descr="C:\Users\takadera\Desktop\00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グループ化 20"/>
          <p:cNvGrpSpPr/>
          <p:nvPr/>
        </p:nvGrpSpPr>
        <p:grpSpPr>
          <a:xfrm>
            <a:off x="894833" y="444696"/>
            <a:ext cx="7339211" cy="440673"/>
            <a:chOff x="594698" y="5414654"/>
            <a:chExt cx="7339211" cy="440673"/>
          </a:xfrm>
        </p:grpSpPr>
        <p:sp>
          <p:nvSpPr>
            <p:cNvPr id="23" name="正方形/長方形 22"/>
            <p:cNvSpPr/>
            <p:nvPr/>
          </p:nvSpPr>
          <p:spPr>
            <a:xfrm>
              <a:off x="931881" y="5433115"/>
              <a:ext cx="7002028" cy="3564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1047671" y="5454686"/>
              <a:ext cx="6840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踏切周辺の「イメージ動画素材」</a:t>
              </a:r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594698" y="5414654"/>
              <a:ext cx="440673" cy="4406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E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938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/>
          <p:cNvSpPr txBox="1"/>
          <p:nvPr/>
        </p:nvSpPr>
        <p:spPr>
          <a:xfrm>
            <a:off x="467544" y="860443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 全国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各地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にはアニメ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やマンガ等のキャラクターがラッピングされて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電車が多種類あります。また、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日常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では観る機会の少ないレアな電車（蒸気機関車など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）を狙って、踏切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を通過する</a:t>
            </a:r>
            <a:r>
              <a:rPr lang="ja-JP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映像撮影にもぜひ挑戦してみてください。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170" name="Picture 2" descr="C:\Users\takadera\Desktop\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02" y="1982954"/>
            <a:ext cx="3484497" cy="231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takadera\Desktop\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24" y="1982954"/>
            <a:ext cx="3309599" cy="229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/>
          <p:cNvSpPr txBox="1"/>
          <p:nvPr/>
        </p:nvSpPr>
        <p:spPr>
          <a:xfrm>
            <a:off x="4665623" y="4345359"/>
            <a:ext cx="3309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万葉線「ドラえもんトラム」</a:t>
            </a:r>
            <a:endParaRPr lang="en-US" altLang="ja-JP" sz="14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55576" y="4345359"/>
            <a:ext cx="3309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大井川鉄道「</a:t>
            </a:r>
            <a:r>
              <a:rPr lang="ja-JP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かんしゃトーマス」</a:t>
            </a:r>
            <a:endParaRPr lang="en-US" altLang="ja-JP" sz="14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Picture 4" descr="C:\Users\takadera\Desktop\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グループ化 13"/>
          <p:cNvGrpSpPr/>
          <p:nvPr/>
        </p:nvGrpSpPr>
        <p:grpSpPr>
          <a:xfrm>
            <a:off x="894832" y="284379"/>
            <a:ext cx="7339212" cy="450100"/>
            <a:chOff x="594697" y="5859220"/>
            <a:chExt cx="7339212" cy="450100"/>
          </a:xfrm>
        </p:grpSpPr>
        <p:sp>
          <p:nvSpPr>
            <p:cNvPr id="15" name="正方形/長方形 14"/>
            <p:cNvSpPr/>
            <p:nvPr/>
          </p:nvSpPr>
          <p:spPr>
            <a:xfrm>
              <a:off x="914629" y="5923795"/>
              <a:ext cx="7002028" cy="3564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1030418" y="5970766"/>
              <a:ext cx="6903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子供が喜びそうな「キャラクター電車・レアな電車」が通過する動画素材</a:t>
              </a:r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594697" y="5859220"/>
              <a:ext cx="440673" cy="4406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F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074" name="Picture 2" descr="C:\Users\takadera\Desktop\site-739781-20220824HP_22033TS_img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77" y="4771347"/>
            <a:ext cx="7219646" cy="160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テキスト ボックス 20"/>
          <p:cNvSpPr txBox="1"/>
          <p:nvPr/>
        </p:nvSpPr>
        <p:spPr>
          <a:xfrm>
            <a:off x="1062658" y="6308625"/>
            <a:ext cx="701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京浜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急行「</a:t>
            </a:r>
            <a:r>
              <a:rPr lang="ja-JP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すみっ</a:t>
            </a:r>
            <a:r>
              <a:rPr lang="ja-JP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コぐらしラッピング電車」</a:t>
            </a:r>
            <a:endParaRPr lang="en-US" altLang="ja-JP" sz="14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52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973</Words>
  <Application>Microsoft Office PowerPoint</Application>
  <PresentationFormat>画面に合わせる (4:3)</PresentationFormat>
  <Paragraphs>127</Paragraphs>
  <Slides>13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4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takadera</dc:creator>
  <cp:lastModifiedBy>takadera</cp:lastModifiedBy>
  <cp:revision>72</cp:revision>
  <dcterms:created xsi:type="dcterms:W3CDTF">2022-08-05T01:38:23Z</dcterms:created>
  <dcterms:modified xsi:type="dcterms:W3CDTF">2022-09-12T01:46:37Z</dcterms:modified>
</cp:coreProperties>
</file>