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9"/>
  </p:notesMasterIdLst>
  <p:sldIdLst>
    <p:sldId id="265" r:id="rId2"/>
    <p:sldId id="266" r:id="rId3"/>
    <p:sldId id="268" r:id="rId4"/>
    <p:sldId id="264" r:id="rId5"/>
    <p:sldId id="270" r:id="rId6"/>
    <p:sldId id="269" r:id="rId7"/>
    <p:sldId id="271" r:id="rId8"/>
  </p:sldIdLst>
  <p:sldSz cx="8999538" cy="288004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9BB8"/>
    <a:srgbClr val="81A1BF"/>
    <a:srgbClr val="97A2BA"/>
    <a:srgbClr val="0D1319"/>
    <a:srgbClr val="66697E"/>
    <a:srgbClr val="95B2C9"/>
    <a:srgbClr val="A5BBD3"/>
    <a:srgbClr val="A0B9D0"/>
    <a:srgbClr val="A8BFD7"/>
    <a:srgbClr val="989E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692"/>
    <p:restoredTop sz="96327"/>
  </p:normalViewPr>
  <p:slideViewPr>
    <p:cSldViewPr snapToGrid="0" snapToObjects="1">
      <p:cViewPr>
        <p:scale>
          <a:sx n="96" d="100"/>
          <a:sy n="96" d="100"/>
        </p:scale>
        <p:origin x="203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F34D7-06CA-E144-A63A-93746EA83E5B}" type="datetimeFigureOut">
              <a:rPr kumimoji="1" lang="ja-JP" altLang="en-US" smtClean="0"/>
              <a:t>2023/1/11</a:t>
            </a:fld>
            <a:endParaRPr kumimoji="1" lang="ja-JP" altLang="en-US"/>
          </a:p>
        </p:txBody>
      </p:sp>
      <p:sp>
        <p:nvSpPr>
          <p:cNvPr id="4" name="スライド イメージ プレースホルダー 3"/>
          <p:cNvSpPr>
            <a:spLocks noGrp="1" noRot="1" noChangeAspect="1"/>
          </p:cNvSpPr>
          <p:nvPr>
            <p:ph type="sldImg" idx="2"/>
          </p:nvPr>
        </p:nvSpPr>
        <p:spPr>
          <a:xfrm>
            <a:off x="2947988" y="1143000"/>
            <a:ext cx="96202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0162DE-FD4D-1B4E-AAE0-CE9FBC285F46}" type="slidenum">
              <a:rPr kumimoji="1" lang="ja-JP" altLang="en-US" smtClean="0"/>
              <a:t>‹#›</a:t>
            </a:fld>
            <a:endParaRPr kumimoji="1" lang="ja-JP" altLang="en-US"/>
          </a:p>
        </p:txBody>
      </p:sp>
    </p:spTree>
    <p:extLst>
      <p:ext uri="{BB962C8B-B14F-4D97-AF65-F5344CB8AC3E}">
        <p14:creationId xmlns:p14="http://schemas.microsoft.com/office/powerpoint/2010/main" val="2427665787"/>
      </p:ext>
    </p:extLst>
  </p:cSld>
  <p:clrMap bg1="lt1" tx1="dk1" bg2="lt2" tx2="dk2" accent1="accent1" accent2="accent2" accent3="accent3" accent4="accent4" accent5="accent5" accent6="accent6" hlink="hlink" folHlink="folHlink"/>
  <p:notesStyle>
    <a:lvl1pPr marL="0" algn="l" defTabSz="961857" rtl="0" eaLnBrk="1" latinLnBrk="0" hangingPunct="1">
      <a:defRPr kumimoji="1" sz="1262" kern="1200">
        <a:solidFill>
          <a:schemeClr val="tx1"/>
        </a:solidFill>
        <a:latin typeface="+mn-lt"/>
        <a:ea typeface="+mn-ea"/>
        <a:cs typeface="+mn-cs"/>
      </a:defRPr>
    </a:lvl1pPr>
    <a:lvl2pPr marL="480929" algn="l" defTabSz="961857" rtl="0" eaLnBrk="1" latinLnBrk="0" hangingPunct="1">
      <a:defRPr kumimoji="1" sz="1262" kern="1200">
        <a:solidFill>
          <a:schemeClr val="tx1"/>
        </a:solidFill>
        <a:latin typeface="+mn-lt"/>
        <a:ea typeface="+mn-ea"/>
        <a:cs typeface="+mn-cs"/>
      </a:defRPr>
    </a:lvl2pPr>
    <a:lvl3pPr marL="961857" algn="l" defTabSz="961857" rtl="0" eaLnBrk="1" latinLnBrk="0" hangingPunct="1">
      <a:defRPr kumimoji="1" sz="1262" kern="1200">
        <a:solidFill>
          <a:schemeClr val="tx1"/>
        </a:solidFill>
        <a:latin typeface="+mn-lt"/>
        <a:ea typeface="+mn-ea"/>
        <a:cs typeface="+mn-cs"/>
      </a:defRPr>
    </a:lvl3pPr>
    <a:lvl4pPr marL="1442786" algn="l" defTabSz="961857" rtl="0" eaLnBrk="1" latinLnBrk="0" hangingPunct="1">
      <a:defRPr kumimoji="1" sz="1262" kern="1200">
        <a:solidFill>
          <a:schemeClr val="tx1"/>
        </a:solidFill>
        <a:latin typeface="+mn-lt"/>
        <a:ea typeface="+mn-ea"/>
        <a:cs typeface="+mn-cs"/>
      </a:defRPr>
    </a:lvl4pPr>
    <a:lvl5pPr marL="1923715" algn="l" defTabSz="961857" rtl="0" eaLnBrk="1" latinLnBrk="0" hangingPunct="1">
      <a:defRPr kumimoji="1" sz="1262" kern="1200">
        <a:solidFill>
          <a:schemeClr val="tx1"/>
        </a:solidFill>
        <a:latin typeface="+mn-lt"/>
        <a:ea typeface="+mn-ea"/>
        <a:cs typeface="+mn-cs"/>
      </a:defRPr>
    </a:lvl5pPr>
    <a:lvl6pPr marL="2404643" algn="l" defTabSz="961857" rtl="0" eaLnBrk="1" latinLnBrk="0" hangingPunct="1">
      <a:defRPr kumimoji="1" sz="1262" kern="1200">
        <a:solidFill>
          <a:schemeClr val="tx1"/>
        </a:solidFill>
        <a:latin typeface="+mn-lt"/>
        <a:ea typeface="+mn-ea"/>
        <a:cs typeface="+mn-cs"/>
      </a:defRPr>
    </a:lvl6pPr>
    <a:lvl7pPr marL="2885572" algn="l" defTabSz="961857" rtl="0" eaLnBrk="1" latinLnBrk="0" hangingPunct="1">
      <a:defRPr kumimoji="1" sz="1262" kern="1200">
        <a:solidFill>
          <a:schemeClr val="tx1"/>
        </a:solidFill>
        <a:latin typeface="+mn-lt"/>
        <a:ea typeface="+mn-ea"/>
        <a:cs typeface="+mn-cs"/>
      </a:defRPr>
    </a:lvl7pPr>
    <a:lvl8pPr marL="3366501" algn="l" defTabSz="961857" rtl="0" eaLnBrk="1" latinLnBrk="0" hangingPunct="1">
      <a:defRPr kumimoji="1" sz="1262" kern="1200">
        <a:solidFill>
          <a:schemeClr val="tx1"/>
        </a:solidFill>
        <a:latin typeface="+mn-lt"/>
        <a:ea typeface="+mn-ea"/>
        <a:cs typeface="+mn-cs"/>
      </a:defRPr>
    </a:lvl8pPr>
    <a:lvl9pPr marL="3847429" algn="l" defTabSz="961857" rtl="0" eaLnBrk="1" latinLnBrk="0" hangingPunct="1">
      <a:defRPr kumimoji="1" sz="126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1</a:t>
            </a:fld>
            <a:endParaRPr kumimoji="1" lang="ja-JP" altLang="en-US"/>
          </a:p>
        </p:txBody>
      </p:sp>
    </p:spTree>
    <p:extLst>
      <p:ext uri="{BB962C8B-B14F-4D97-AF65-F5344CB8AC3E}">
        <p14:creationId xmlns:p14="http://schemas.microsoft.com/office/powerpoint/2010/main" val="2671699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2</a:t>
            </a:fld>
            <a:endParaRPr kumimoji="1" lang="ja-JP" altLang="en-US"/>
          </a:p>
        </p:txBody>
      </p:sp>
    </p:spTree>
    <p:extLst>
      <p:ext uri="{BB962C8B-B14F-4D97-AF65-F5344CB8AC3E}">
        <p14:creationId xmlns:p14="http://schemas.microsoft.com/office/powerpoint/2010/main" val="2014407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3</a:t>
            </a:fld>
            <a:endParaRPr kumimoji="1" lang="ja-JP" altLang="en-US"/>
          </a:p>
        </p:txBody>
      </p:sp>
    </p:spTree>
    <p:extLst>
      <p:ext uri="{BB962C8B-B14F-4D97-AF65-F5344CB8AC3E}">
        <p14:creationId xmlns:p14="http://schemas.microsoft.com/office/powerpoint/2010/main" val="2318500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4</a:t>
            </a:fld>
            <a:endParaRPr kumimoji="1" lang="ja-JP" altLang="en-US"/>
          </a:p>
        </p:txBody>
      </p:sp>
    </p:spTree>
    <p:extLst>
      <p:ext uri="{BB962C8B-B14F-4D97-AF65-F5344CB8AC3E}">
        <p14:creationId xmlns:p14="http://schemas.microsoft.com/office/powerpoint/2010/main" val="1467427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5</a:t>
            </a:fld>
            <a:endParaRPr kumimoji="1" lang="ja-JP" altLang="en-US"/>
          </a:p>
        </p:txBody>
      </p:sp>
    </p:spTree>
    <p:extLst>
      <p:ext uri="{BB962C8B-B14F-4D97-AF65-F5344CB8AC3E}">
        <p14:creationId xmlns:p14="http://schemas.microsoft.com/office/powerpoint/2010/main" val="1922035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6</a:t>
            </a:fld>
            <a:endParaRPr kumimoji="1" lang="ja-JP" altLang="en-US"/>
          </a:p>
        </p:txBody>
      </p:sp>
    </p:spTree>
    <p:extLst>
      <p:ext uri="{BB962C8B-B14F-4D97-AF65-F5344CB8AC3E}">
        <p14:creationId xmlns:p14="http://schemas.microsoft.com/office/powerpoint/2010/main" val="2281456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7</a:t>
            </a:fld>
            <a:endParaRPr kumimoji="1" lang="ja-JP" altLang="en-US"/>
          </a:p>
        </p:txBody>
      </p:sp>
    </p:spTree>
    <p:extLst>
      <p:ext uri="{BB962C8B-B14F-4D97-AF65-F5344CB8AC3E}">
        <p14:creationId xmlns:p14="http://schemas.microsoft.com/office/powerpoint/2010/main" val="1759948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74968" y="4713406"/>
            <a:ext cx="7649607" cy="10026815"/>
          </a:xfrm>
        </p:spPr>
        <p:txBody>
          <a:bodyPr anchor="b"/>
          <a:lstStyle>
            <a:lvl1pPr algn="ctr">
              <a:defRPr sz="5905"/>
            </a:lvl1pPr>
          </a:lstStyle>
          <a:p>
            <a:r>
              <a:rPr lang="ja-JP" altLang="en-US"/>
              <a:t>マスター タイトルの書式設定</a:t>
            </a:r>
            <a:endParaRPr lang="en-US" dirty="0"/>
          </a:p>
        </p:txBody>
      </p:sp>
      <p:sp>
        <p:nvSpPr>
          <p:cNvPr id="3" name="Subtitle 2"/>
          <p:cNvSpPr>
            <a:spLocks noGrp="1"/>
          </p:cNvSpPr>
          <p:nvPr>
            <p:ph type="subTitle" idx="1"/>
          </p:nvPr>
        </p:nvSpPr>
        <p:spPr>
          <a:xfrm>
            <a:off x="1124942" y="15126892"/>
            <a:ext cx="6749654" cy="6953434"/>
          </a:xfrm>
        </p:spPr>
        <p:txBody>
          <a:bodyPr/>
          <a:lstStyle>
            <a:lvl1pPr marL="0" indent="0" algn="ctr">
              <a:buNone/>
              <a:defRPr sz="2362"/>
            </a:lvl1pPr>
            <a:lvl2pPr marL="449976" indent="0" algn="ctr">
              <a:buNone/>
              <a:defRPr sz="1968"/>
            </a:lvl2pPr>
            <a:lvl3pPr marL="899952" indent="0" algn="ctr">
              <a:buNone/>
              <a:defRPr sz="1772"/>
            </a:lvl3pPr>
            <a:lvl4pPr marL="1349929" indent="0" algn="ctr">
              <a:buNone/>
              <a:defRPr sz="1575"/>
            </a:lvl4pPr>
            <a:lvl5pPr marL="1799905" indent="0" algn="ctr">
              <a:buNone/>
              <a:defRPr sz="1575"/>
            </a:lvl5pPr>
            <a:lvl6pPr marL="2249881" indent="0" algn="ctr">
              <a:buNone/>
              <a:defRPr sz="1575"/>
            </a:lvl6pPr>
            <a:lvl7pPr marL="2699857" indent="0" algn="ctr">
              <a:buNone/>
              <a:defRPr sz="1575"/>
            </a:lvl7pPr>
            <a:lvl8pPr marL="3149834" indent="0" algn="ctr">
              <a:buNone/>
              <a:defRPr sz="1575"/>
            </a:lvl8pPr>
            <a:lvl9pPr marL="3599810" indent="0" algn="ctr">
              <a:buNone/>
              <a:defRPr sz="1575"/>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3586527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230132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40297" y="1533357"/>
            <a:ext cx="1940525" cy="2440702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18719" y="1533357"/>
            <a:ext cx="5709082" cy="2440702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3716095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4242820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14031" y="7180115"/>
            <a:ext cx="7762102" cy="11980175"/>
          </a:xfrm>
        </p:spPr>
        <p:txBody>
          <a:bodyPr anchor="b"/>
          <a:lstStyle>
            <a:lvl1pPr>
              <a:defRPr sz="5905"/>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14031" y="19273626"/>
            <a:ext cx="7762102" cy="6300092"/>
          </a:xfrm>
        </p:spPr>
        <p:txBody>
          <a:bodyPr/>
          <a:lstStyle>
            <a:lvl1pPr marL="0" indent="0">
              <a:buNone/>
              <a:defRPr sz="2362">
                <a:solidFill>
                  <a:schemeClr val="tx1"/>
                </a:solidFill>
              </a:defRPr>
            </a:lvl1pPr>
            <a:lvl2pPr marL="449976" indent="0">
              <a:buNone/>
              <a:defRPr sz="1968">
                <a:solidFill>
                  <a:schemeClr val="tx1">
                    <a:tint val="75000"/>
                  </a:schemeClr>
                </a:solidFill>
              </a:defRPr>
            </a:lvl2pPr>
            <a:lvl3pPr marL="899952" indent="0">
              <a:buNone/>
              <a:defRPr sz="1772">
                <a:solidFill>
                  <a:schemeClr val="tx1">
                    <a:tint val="75000"/>
                  </a:schemeClr>
                </a:solidFill>
              </a:defRPr>
            </a:lvl3pPr>
            <a:lvl4pPr marL="1349929" indent="0">
              <a:buNone/>
              <a:defRPr sz="1575">
                <a:solidFill>
                  <a:schemeClr val="tx1">
                    <a:tint val="75000"/>
                  </a:schemeClr>
                </a:solidFill>
              </a:defRPr>
            </a:lvl4pPr>
            <a:lvl5pPr marL="1799905" indent="0">
              <a:buNone/>
              <a:defRPr sz="1575">
                <a:solidFill>
                  <a:schemeClr val="tx1">
                    <a:tint val="75000"/>
                  </a:schemeClr>
                </a:solidFill>
              </a:defRPr>
            </a:lvl5pPr>
            <a:lvl6pPr marL="2249881" indent="0">
              <a:buNone/>
              <a:defRPr sz="1575">
                <a:solidFill>
                  <a:schemeClr val="tx1">
                    <a:tint val="75000"/>
                  </a:schemeClr>
                </a:solidFill>
              </a:defRPr>
            </a:lvl6pPr>
            <a:lvl7pPr marL="2699857" indent="0">
              <a:buNone/>
              <a:defRPr sz="1575">
                <a:solidFill>
                  <a:schemeClr val="tx1">
                    <a:tint val="75000"/>
                  </a:schemeClr>
                </a:solidFill>
              </a:defRPr>
            </a:lvl7pPr>
            <a:lvl8pPr marL="3149834" indent="0">
              <a:buNone/>
              <a:defRPr sz="1575">
                <a:solidFill>
                  <a:schemeClr val="tx1">
                    <a:tint val="75000"/>
                  </a:schemeClr>
                </a:solidFill>
              </a:defRPr>
            </a:lvl8pPr>
            <a:lvl9pPr marL="3599810" indent="0">
              <a:buNone/>
              <a:defRPr sz="1575">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3352719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18718" y="7666780"/>
            <a:ext cx="3824804" cy="1827360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556016" y="7666780"/>
            <a:ext cx="3824804" cy="1827360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1013618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19890" y="1533363"/>
            <a:ext cx="7762102" cy="556675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19891" y="7060107"/>
            <a:ext cx="3807226" cy="3460048"/>
          </a:xfrm>
        </p:spPr>
        <p:txBody>
          <a:bodyPr anchor="b"/>
          <a:lstStyle>
            <a:lvl1pPr marL="0" indent="0">
              <a:buNone/>
              <a:defRPr sz="2362" b="1"/>
            </a:lvl1pPr>
            <a:lvl2pPr marL="449976" indent="0">
              <a:buNone/>
              <a:defRPr sz="1968" b="1"/>
            </a:lvl2pPr>
            <a:lvl3pPr marL="899952" indent="0">
              <a:buNone/>
              <a:defRPr sz="1772" b="1"/>
            </a:lvl3pPr>
            <a:lvl4pPr marL="1349929" indent="0">
              <a:buNone/>
              <a:defRPr sz="1575" b="1"/>
            </a:lvl4pPr>
            <a:lvl5pPr marL="1799905" indent="0">
              <a:buNone/>
              <a:defRPr sz="1575" b="1"/>
            </a:lvl5pPr>
            <a:lvl6pPr marL="2249881" indent="0">
              <a:buNone/>
              <a:defRPr sz="1575" b="1"/>
            </a:lvl6pPr>
            <a:lvl7pPr marL="2699857" indent="0">
              <a:buNone/>
              <a:defRPr sz="1575" b="1"/>
            </a:lvl7pPr>
            <a:lvl8pPr marL="3149834" indent="0">
              <a:buNone/>
              <a:defRPr sz="1575" b="1"/>
            </a:lvl8pPr>
            <a:lvl9pPr marL="3599810" indent="0">
              <a:buNone/>
              <a:defRPr sz="1575" b="1"/>
            </a:lvl9pPr>
          </a:lstStyle>
          <a:p>
            <a:pPr lvl="0"/>
            <a:r>
              <a:rPr lang="ja-JP" altLang="en-US"/>
              <a:t>マスター テキストの書式設定</a:t>
            </a:r>
          </a:p>
        </p:txBody>
      </p:sp>
      <p:sp>
        <p:nvSpPr>
          <p:cNvPr id="4" name="Content Placeholder 3"/>
          <p:cNvSpPr>
            <a:spLocks noGrp="1"/>
          </p:cNvSpPr>
          <p:nvPr>
            <p:ph sz="half" idx="2"/>
          </p:nvPr>
        </p:nvSpPr>
        <p:spPr>
          <a:xfrm>
            <a:off x="619891" y="10520155"/>
            <a:ext cx="3807226" cy="1547356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556017" y="7060107"/>
            <a:ext cx="3825976" cy="3460048"/>
          </a:xfrm>
        </p:spPr>
        <p:txBody>
          <a:bodyPr anchor="b"/>
          <a:lstStyle>
            <a:lvl1pPr marL="0" indent="0">
              <a:buNone/>
              <a:defRPr sz="2362" b="1"/>
            </a:lvl1pPr>
            <a:lvl2pPr marL="449976" indent="0">
              <a:buNone/>
              <a:defRPr sz="1968" b="1"/>
            </a:lvl2pPr>
            <a:lvl3pPr marL="899952" indent="0">
              <a:buNone/>
              <a:defRPr sz="1772" b="1"/>
            </a:lvl3pPr>
            <a:lvl4pPr marL="1349929" indent="0">
              <a:buNone/>
              <a:defRPr sz="1575" b="1"/>
            </a:lvl4pPr>
            <a:lvl5pPr marL="1799905" indent="0">
              <a:buNone/>
              <a:defRPr sz="1575" b="1"/>
            </a:lvl5pPr>
            <a:lvl6pPr marL="2249881" indent="0">
              <a:buNone/>
              <a:defRPr sz="1575" b="1"/>
            </a:lvl6pPr>
            <a:lvl7pPr marL="2699857" indent="0">
              <a:buNone/>
              <a:defRPr sz="1575" b="1"/>
            </a:lvl7pPr>
            <a:lvl8pPr marL="3149834" indent="0">
              <a:buNone/>
              <a:defRPr sz="1575" b="1"/>
            </a:lvl8pPr>
            <a:lvl9pPr marL="3599810" indent="0">
              <a:buNone/>
              <a:defRPr sz="1575" b="1"/>
            </a:lvl9pPr>
          </a:lstStyle>
          <a:p>
            <a:pPr lvl="0"/>
            <a:r>
              <a:rPr lang="ja-JP" altLang="en-US"/>
              <a:t>マスター テキストの書式設定</a:t>
            </a:r>
          </a:p>
        </p:txBody>
      </p:sp>
      <p:sp>
        <p:nvSpPr>
          <p:cNvPr id="6" name="Content Placeholder 5"/>
          <p:cNvSpPr>
            <a:spLocks noGrp="1"/>
          </p:cNvSpPr>
          <p:nvPr>
            <p:ph sz="quarter" idx="4"/>
          </p:nvPr>
        </p:nvSpPr>
        <p:spPr>
          <a:xfrm>
            <a:off x="4556017" y="10520155"/>
            <a:ext cx="3825976" cy="1547356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4252100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1781820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2081206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19893" y="1920029"/>
            <a:ext cx="2902585" cy="6720099"/>
          </a:xfrm>
        </p:spPr>
        <p:txBody>
          <a:bodyPr anchor="b"/>
          <a:lstStyle>
            <a:lvl1pPr>
              <a:defRPr sz="3149"/>
            </a:lvl1pPr>
          </a:lstStyle>
          <a:p>
            <a:r>
              <a:rPr lang="ja-JP" altLang="en-US"/>
              <a:t>マスター タイトルの書式設定</a:t>
            </a:r>
            <a:endParaRPr lang="en-US" dirty="0"/>
          </a:p>
        </p:txBody>
      </p:sp>
      <p:sp>
        <p:nvSpPr>
          <p:cNvPr id="3" name="Content Placeholder 2"/>
          <p:cNvSpPr>
            <a:spLocks noGrp="1"/>
          </p:cNvSpPr>
          <p:nvPr>
            <p:ph idx="1"/>
          </p:nvPr>
        </p:nvSpPr>
        <p:spPr>
          <a:xfrm>
            <a:off x="3825976" y="4146735"/>
            <a:ext cx="4556016" cy="20466969"/>
          </a:xfrm>
        </p:spPr>
        <p:txBody>
          <a:bodyPr/>
          <a:lstStyle>
            <a:lvl1pPr>
              <a:defRPr sz="3149"/>
            </a:lvl1pPr>
            <a:lvl2pPr>
              <a:defRPr sz="2756"/>
            </a:lvl2pPr>
            <a:lvl3pPr>
              <a:defRPr sz="2362"/>
            </a:lvl3pPr>
            <a:lvl4pPr>
              <a:defRPr sz="1968"/>
            </a:lvl4pPr>
            <a:lvl5pPr>
              <a:defRPr sz="1968"/>
            </a:lvl5pPr>
            <a:lvl6pPr>
              <a:defRPr sz="1968"/>
            </a:lvl6pPr>
            <a:lvl7pPr>
              <a:defRPr sz="1968"/>
            </a:lvl7pPr>
            <a:lvl8pPr>
              <a:defRPr sz="1968"/>
            </a:lvl8pPr>
            <a:lvl9pPr>
              <a:defRPr sz="196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19893" y="8640127"/>
            <a:ext cx="2902585" cy="16006906"/>
          </a:xfrm>
        </p:spPr>
        <p:txBody>
          <a:bodyPr/>
          <a:lstStyle>
            <a:lvl1pPr marL="0" indent="0">
              <a:buNone/>
              <a:defRPr sz="1575"/>
            </a:lvl1pPr>
            <a:lvl2pPr marL="449976" indent="0">
              <a:buNone/>
              <a:defRPr sz="1378"/>
            </a:lvl2pPr>
            <a:lvl3pPr marL="899952" indent="0">
              <a:buNone/>
              <a:defRPr sz="1181"/>
            </a:lvl3pPr>
            <a:lvl4pPr marL="1349929" indent="0">
              <a:buNone/>
              <a:defRPr sz="984"/>
            </a:lvl4pPr>
            <a:lvl5pPr marL="1799905" indent="0">
              <a:buNone/>
              <a:defRPr sz="984"/>
            </a:lvl5pPr>
            <a:lvl6pPr marL="2249881" indent="0">
              <a:buNone/>
              <a:defRPr sz="984"/>
            </a:lvl6pPr>
            <a:lvl7pPr marL="2699857" indent="0">
              <a:buNone/>
              <a:defRPr sz="984"/>
            </a:lvl7pPr>
            <a:lvl8pPr marL="3149834" indent="0">
              <a:buNone/>
              <a:defRPr sz="984"/>
            </a:lvl8pPr>
            <a:lvl9pPr marL="3599810" indent="0">
              <a:buNone/>
              <a:defRPr sz="98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2261718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19893" y="1920029"/>
            <a:ext cx="2902585" cy="6720099"/>
          </a:xfrm>
        </p:spPr>
        <p:txBody>
          <a:bodyPr anchor="b"/>
          <a:lstStyle>
            <a:lvl1pPr>
              <a:defRPr sz="314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25976" y="4146735"/>
            <a:ext cx="4556016" cy="20466969"/>
          </a:xfrm>
        </p:spPr>
        <p:txBody>
          <a:bodyPr anchor="t"/>
          <a:lstStyle>
            <a:lvl1pPr marL="0" indent="0">
              <a:buNone/>
              <a:defRPr sz="3149"/>
            </a:lvl1pPr>
            <a:lvl2pPr marL="449976" indent="0">
              <a:buNone/>
              <a:defRPr sz="2756"/>
            </a:lvl2pPr>
            <a:lvl3pPr marL="899952" indent="0">
              <a:buNone/>
              <a:defRPr sz="2362"/>
            </a:lvl3pPr>
            <a:lvl4pPr marL="1349929" indent="0">
              <a:buNone/>
              <a:defRPr sz="1968"/>
            </a:lvl4pPr>
            <a:lvl5pPr marL="1799905" indent="0">
              <a:buNone/>
              <a:defRPr sz="1968"/>
            </a:lvl5pPr>
            <a:lvl6pPr marL="2249881" indent="0">
              <a:buNone/>
              <a:defRPr sz="1968"/>
            </a:lvl6pPr>
            <a:lvl7pPr marL="2699857" indent="0">
              <a:buNone/>
              <a:defRPr sz="1968"/>
            </a:lvl7pPr>
            <a:lvl8pPr marL="3149834" indent="0">
              <a:buNone/>
              <a:defRPr sz="1968"/>
            </a:lvl8pPr>
            <a:lvl9pPr marL="3599810" indent="0">
              <a:buNone/>
              <a:defRPr sz="1968"/>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19893" y="8640127"/>
            <a:ext cx="2902585" cy="16006906"/>
          </a:xfrm>
        </p:spPr>
        <p:txBody>
          <a:bodyPr/>
          <a:lstStyle>
            <a:lvl1pPr marL="0" indent="0">
              <a:buNone/>
              <a:defRPr sz="1575"/>
            </a:lvl1pPr>
            <a:lvl2pPr marL="449976" indent="0">
              <a:buNone/>
              <a:defRPr sz="1378"/>
            </a:lvl2pPr>
            <a:lvl3pPr marL="899952" indent="0">
              <a:buNone/>
              <a:defRPr sz="1181"/>
            </a:lvl3pPr>
            <a:lvl4pPr marL="1349929" indent="0">
              <a:buNone/>
              <a:defRPr sz="984"/>
            </a:lvl4pPr>
            <a:lvl5pPr marL="1799905" indent="0">
              <a:buNone/>
              <a:defRPr sz="984"/>
            </a:lvl5pPr>
            <a:lvl6pPr marL="2249881" indent="0">
              <a:buNone/>
              <a:defRPr sz="984"/>
            </a:lvl6pPr>
            <a:lvl7pPr marL="2699857" indent="0">
              <a:buNone/>
              <a:defRPr sz="984"/>
            </a:lvl7pPr>
            <a:lvl8pPr marL="3149834" indent="0">
              <a:buNone/>
              <a:defRPr sz="984"/>
            </a:lvl8pPr>
            <a:lvl9pPr marL="3599810" indent="0">
              <a:buNone/>
              <a:defRPr sz="98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964F5B9-7D2F-024E-939B-A97DDCEFB8AC}" type="datetimeFigureOut">
              <a:rPr kumimoji="1" lang="ja-JP" altLang="en-US" smtClean="0"/>
              <a:t>2023/1/11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65722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8718" y="1533363"/>
            <a:ext cx="7762102" cy="556675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18718" y="7666780"/>
            <a:ext cx="7762102" cy="18273605"/>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18718" y="26693735"/>
            <a:ext cx="2024896" cy="1533356"/>
          </a:xfrm>
          <a:prstGeom prst="rect">
            <a:avLst/>
          </a:prstGeom>
        </p:spPr>
        <p:txBody>
          <a:bodyPr vert="horz" lIns="91440" tIns="45720" rIns="91440" bIns="45720" rtlCol="0" anchor="ctr"/>
          <a:lstStyle>
            <a:lvl1pPr algn="l">
              <a:defRPr sz="1181">
                <a:solidFill>
                  <a:schemeClr val="tx1">
                    <a:tint val="75000"/>
                  </a:schemeClr>
                </a:solidFill>
              </a:defRPr>
            </a:lvl1pPr>
          </a:lstStyle>
          <a:p>
            <a:fld id="{5964F5B9-7D2F-024E-939B-A97DDCEFB8AC}" type="datetimeFigureOut">
              <a:rPr kumimoji="1" lang="ja-JP" altLang="en-US" smtClean="0"/>
              <a:t>2023/1/11</a:t>
            </a:fld>
            <a:endParaRPr kumimoji="1" lang="ja-JP" altLang="en-US"/>
          </a:p>
        </p:txBody>
      </p:sp>
      <p:sp>
        <p:nvSpPr>
          <p:cNvPr id="5" name="Footer Placeholder 4"/>
          <p:cNvSpPr>
            <a:spLocks noGrp="1"/>
          </p:cNvSpPr>
          <p:nvPr>
            <p:ph type="ftr" sz="quarter" idx="3"/>
          </p:nvPr>
        </p:nvSpPr>
        <p:spPr>
          <a:xfrm>
            <a:off x="2981097" y="26693735"/>
            <a:ext cx="3037344" cy="1533356"/>
          </a:xfrm>
          <a:prstGeom prst="rect">
            <a:avLst/>
          </a:prstGeom>
        </p:spPr>
        <p:txBody>
          <a:bodyPr vert="horz" lIns="91440" tIns="45720" rIns="91440" bIns="45720" rtlCol="0" anchor="ctr"/>
          <a:lstStyle>
            <a:lvl1pPr algn="ctr">
              <a:defRPr sz="118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355924" y="26693735"/>
            <a:ext cx="2024896" cy="1533356"/>
          </a:xfrm>
          <a:prstGeom prst="rect">
            <a:avLst/>
          </a:prstGeom>
        </p:spPr>
        <p:txBody>
          <a:bodyPr vert="horz" lIns="91440" tIns="45720" rIns="91440" bIns="45720" rtlCol="0" anchor="ctr"/>
          <a:lstStyle>
            <a:lvl1pPr algn="r">
              <a:defRPr sz="1181">
                <a:solidFill>
                  <a:schemeClr val="tx1">
                    <a:tint val="75000"/>
                  </a:schemeClr>
                </a:solidFill>
              </a:defRPr>
            </a:lvl1p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33745496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899952" rtl="0" eaLnBrk="1" latinLnBrk="0" hangingPunct="1">
        <a:lnSpc>
          <a:spcPct val="90000"/>
        </a:lnSpc>
        <a:spcBef>
          <a:spcPct val="0"/>
        </a:spcBef>
        <a:buNone/>
        <a:defRPr kumimoji="1" sz="4330" kern="1200">
          <a:solidFill>
            <a:schemeClr val="tx1"/>
          </a:solidFill>
          <a:latin typeface="+mj-lt"/>
          <a:ea typeface="+mj-ea"/>
          <a:cs typeface="+mj-cs"/>
        </a:defRPr>
      </a:lvl1pPr>
    </p:titleStyle>
    <p:bodyStyle>
      <a:lvl1pPr marL="224988" indent="-224988" algn="l" defTabSz="899952" rtl="0" eaLnBrk="1" latinLnBrk="0" hangingPunct="1">
        <a:lnSpc>
          <a:spcPct val="90000"/>
        </a:lnSpc>
        <a:spcBef>
          <a:spcPts val="984"/>
        </a:spcBef>
        <a:buFont typeface="Arial" panose="020B0604020202020204" pitchFamily="34" charset="0"/>
        <a:buChar char="•"/>
        <a:defRPr kumimoji="1" sz="2756" kern="1200">
          <a:solidFill>
            <a:schemeClr val="tx1"/>
          </a:solidFill>
          <a:latin typeface="+mn-lt"/>
          <a:ea typeface="+mn-ea"/>
          <a:cs typeface="+mn-cs"/>
        </a:defRPr>
      </a:lvl1pPr>
      <a:lvl2pPr marL="674964" indent="-224988" algn="l" defTabSz="899952" rtl="0" eaLnBrk="1" latinLnBrk="0" hangingPunct="1">
        <a:lnSpc>
          <a:spcPct val="90000"/>
        </a:lnSpc>
        <a:spcBef>
          <a:spcPts val="492"/>
        </a:spcBef>
        <a:buFont typeface="Arial" panose="020B0604020202020204" pitchFamily="34" charset="0"/>
        <a:buChar char="•"/>
        <a:defRPr kumimoji="1" sz="2362" kern="1200">
          <a:solidFill>
            <a:schemeClr val="tx1"/>
          </a:solidFill>
          <a:latin typeface="+mn-lt"/>
          <a:ea typeface="+mn-ea"/>
          <a:cs typeface="+mn-cs"/>
        </a:defRPr>
      </a:lvl2pPr>
      <a:lvl3pPr marL="1124941" indent="-224988" algn="l" defTabSz="899952" rtl="0" eaLnBrk="1" latinLnBrk="0" hangingPunct="1">
        <a:lnSpc>
          <a:spcPct val="90000"/>
        </a:lnSpc>
        <a:spcBef>
          <a:spcPts val="492"/>
        </a:spcBef>
        <a:buFont typeface="Arial" panose="020B0604020202020204" pitchFamily="34" charset="0"/>
        <a:buChar char="•"/>
        <a:defRPr kumimoji="1" sz="1968" kern="1200">
          <a:solidFill>
            <a:schemeClr val="tx1"/>
          </a:solidFill>
          <a:latin typeface="+mn-lt"/>
          <a:ea typeface="+mn-ea"/>
          <a:cs typeface="+mn-cs"/>
        </a:defRPr>
      </a:lvl3pPr>
      <a:lvl4pPr marL="1574917"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4pPr>
      <a:lvl5pPr marL="2024893"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5pPr>
      <a:lvl6pPr marL="2474869"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6pPr>
      <a:lvl7pPr marL="2924846"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7pPr>
      <a:lvl8pPr marL="3374822"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8pPr>
      <a:lvl9pPr marL="3824798"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9pPr>
    </p:bodyStyle>
    <p:otherStyle>
      <a:defPPr>
        <a:defRPr lang="en-US"/>
      </a:defPPr>
      <a:lvl1pPr marL="0" algn="l" defTabSz="899952" rtl="0" eaLnBrk="1" latinLnBrk="0" hangingPunct="1">
        <a:defRPr kumimoji="1" sz="1772" kern="1200">
          <a:solidFill>
            <a:schemeClr val="tx1"/>
          </a:solidFill>
          <a:latin typeface="+mn-lt"/>
          <a:ea typeface="+mn-ea"/>
          <a:cs typeface="+mn-cs"/>
        </a:defRPr>
      </a:lvl1pPr>
      <a:lvl2pPr marL="449976" algn="l" defTabSz="899952" rtl="0" eaLnBrk="1" latinLnBrk="0" hangingPunct="1">
        <a:defRPr kumimoji="1" sz="1772" kern="1200">
          <a:solidFill>
            <a:schemeClr val="tx1"/>
          </a:solidFill>
          <a:latin typeface="+mn-lt"/>
          <a:ea typeface="+mn-ea"/>
          <a:cs typeface="+mn-cs"/>
        </a:defRPr>
      </a:lvl2pPr>
      <a:lvl3pPr marL="899952" algn="l" defTabSz="899952" rtl="0" eaLnBrk="1" latinLnBrk="0" hangingPunct="1">
        <a:defRPr kumimoji="1" sz="1772" kern="1200">
          <a:solidFill>
            <a:schemeClr val="tx1"/>
          </a:solidFill>
          <a:latin typeface="+mn-lt"/>
          <a:ea typeface="+mn-ea"/>
          <a:cs typeface="+mn-cs"/>
        </a:defRPr>
      </a:lvl3pPr>
      <a:lvl4pPr marL="1349929" algn="l" defTabSz="899952" rtl="0" eaLnBrk="1" latinLnBrk="0" hangingPunct="1">
        <a:defRPr kumimoji="1" sz="1772" kern="1200">
          <a:solidFill>
            <a:schemeClr val="tx1"/>
          </a:solidFill>
          <a:latin typeface="+mn-lt"/>
          <a:ea typeface="+mn-ea"/>
          <a:cs typeface="+mn-cs"/>
        </a:defRPr>
      </a:lvl4pPr>
      <a:lvl5pPr marL="1799905" algn="l" defTabSz="899952" rtl="0" eaLnBrk="1" latinLnBrk="0" hangingPunct="1">
        <a:defRPr kumimoji="1" sz="1772" kern="1200">
          <a:solidFill>
            <a:schemeClr val="tx1"/>
          </a:solidFill>
          <a:latin typeface="+mn-lt"/>
          <a:ea typeface="+mn-ea"/>
          <a:cs typeface="+mn-cs"/>
        </a:defRPr>
      </a:lvl5pPr>
      <a:lvl6pPr marL="2249881" algn="l" defTabSz="899952" rtl="0" eaLnBrk="1" latinLnBrk="0" hangingPunct="1">
        <a:defRPr kumimoji="1" sz="1772" kern="1200">
          <a:solidFill>
            <a:schemeClr val="tx1"/>
          </a:solidFill>
          <a:latin typeface="+mn-lt"/>
          <a:ea typeface="+mn-ea"/>
          <a:cs typeface="+mn-cs"/>
        </a:defRPr>
      </a:lvl6pPr>
      <a:lvl7pPr marL="2699857" algn="l" defTabSz="899952" rtl="0" eaLnBrk="1" latinLnBrk="0" hangingPunct="1">
        <a:defRPr kumimoji="1" sz="1772" kern="1200">
          <a:solidFill>
            <a:schemeClr val="tx1"/>
          </a:solidFill>
          <a:latin typeface="+mn-lt"/>
          <a:ea typeface="+mn-ea"/>
          <a:cs typeface="+mn-cs"/>
        </a:defRPr>
      </a:lvl7pPr>
      <a:lvl8pPr marL="3149834" algn="l" defTabSz="899952" rtl="0" eaLnBrk="1" latinLnBrk="0" hangingPunct="1">
        <a:defRPr kumimoji="1" sz="1772" kern="1200">
          <a:solidFill>
            <a:schemeClr val="tx1"/>
          </a:solidFill>
          <a:latin typeface="+mn-lt"/>
          <a:ea typeface="+mn-ea"/>
          <a:cs typeface="+mn-cs"/>
        </a:defRPr>
      </a:lvl8pPr>
      <a:lvl9pPr marL="3599810" algn="l" defTabSz="899952" rtl="0" eaLnBrk="1" latinLnBrk="0" hangingPunct="1">
        <a:defRPr kumimoji="1" sz="177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jpeg"/><Relationship Id="rId2" Type="http://schemas.openxmlformats.org/officeDocument/2006/relationships/notesSlide" Target="../notesSlides/notesSlide1.xml"/><Relationship Id="rId16" Type="http://schemas.openxmlformats.org/officeDocument/2006/relationships/image" Target="../media/image14.jp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g"/><Relationship Id="rId15" Type="http://schemas.openxmlformats.org/officeDocument/2006/relationships/image" Target="../media/image13.jpe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jp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2.png"/><Relationship Id="rId7" Type="http://schemas.openxmlformats.org/officeDocument/2006/relationships/image" Target="../media/image20.jpeg"/><Relationship Id="rId12"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4.jpg"/><Relationship Id="rId10" Type="http://schemas.openxmlformats.org/officeDocument/2006/relationships/image" Target="../media/image23.png"/><Relationship Id="rId4" Type="http://schemas.openxmlformats.org/officeDocument/2006/relationships/image" Target="../media/image9.pn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9.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正方形/長方形 107">
            <a:extLst>
              <a:ext uri="{FF2B5EF4-FFF2-40B4-BE49-F238E27FC236}">
                <a16:creationId xmlns:a16="http://schemas.microsoft.com/office/drawing/2014/main" id="{B476DCA2-A71E-2BD3-DA14-AFCD1F79A408}"/>
              </a:ext>
            </a:extLst>
          </p:cNvPr>
          <p:cNvSpPr/>
          <p:nvPr/>
        </p:nvSpPr>
        <p:spPr>
          <a:xfrm>
            <a:off x="0" y="25569982"/>
            <a:ext cx="8999538" cy="356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7" name="グループ化 76">
            <a:extLst>
              <a:ext uri="{FF2B5EF4-FFF2-40B4-BE49-F238E27FC236}">
                <a16:creationId xmlns:a16="http://schemas.microsoft.com/office/drawing/2014/main" id="{0B4FBA88-7511-81BD-BDFA-3514C542FA51}"/>
              </a:ext>
            </a:extLst>
          </p:cNvPr>
          <p:cNvGrpSpPr/>
          <p:nvPr/>
        </p:nvGrpSpPr>
        <p:grpSpPr>
          <a:xfrm>
            <a:off x="-7532" y="633682"/>
            <a:ext cx="9007070" cy="4140000"/>
            <a:chOff x="-7532" y="633682"/>
            <a:chExt cx="9007070" cy="4140000"/>
          </a:xfrm>
        </p:grpSpPr>
        <p:pic>
          <p:nvPicPr>
            <p:cNvPr id="58" name="図 57">
              <a:extLst>
                <a:ext uri="{FF2B5EF4-FFF2-40B4-BE49-F238E27FC236}">
                  <a16:creationId xmlns:a16="http://schemas.microsoft.com/office/drawing/2014/main" id="{72493048-0BB8-36A6-BD00-B57C525BE113}"/>
                </a:ext>
              </a:extLst>
            </p:cNvPr>
            <p:cNvPicPr>
              <a:picLocks noChangeAspect="1"/>
            </p:cNvPicPr>
            <p:nvPr/>
          </p:nvPicPr>
          <p:blipFill rotWithShape="1">
            <a:blip r:embed="rId3"/>
            <a:srcRect l="-5029" r="15193"/>
            <a:stretch/>
          </p:blipFill>
          <p:spPr>
            <a:xfrm>
              <a:off x="2386767" y="633682"/>
              <a:ext cx="6612771" cy="4140000"/>
            </a:xfrm>
            <a:prstGeom prst="rect">
              <a:avLst/>
            </a:prstGeom>
          </p:spPr>
        </p:pic>
        <p:sp>
          <p:nvSpPr>
            <p:cNvPr id="63" name="正方形/長方形 62">
              <a:extLst>
                <a:ext uri="{FF2B5EF4-FFF2-40B4-BE49-F238E27FC236}">
                  <a16:creationId xmlns:a16="http://schemas.microsoft.com/office/drawing/2014/main" id="{58B8CF9D-87DB-EDCA-8E37-70D8A2437480}"/>
                </a:ext>
              </a:extLst>
            </p:cNvPr>
            <p:cNvSpPr/>
            <p:nvPr/>
          </p:nvSpPr>
          <p:spPr>
            <a:xfrm>
              <a:off x="-7532" y="633682"/>
              <a:ext cx="4235148" cy="4140000"/>
            </a:xfrm>
            <a:prstGeom prst="rect">
              <a:avLst/>
            </a:prstGeom>
            <a:gradFill>
              <a:gsLst>
                <a:gs pos="54000">
                  <a:srgbClr val="95B2C9"/>
                </a:gs>
                <a:gs pos="80000">
                  <a:srgbClr val="A5BBD3"/>
                </a:gs>
                <a:gs pos="100000">
                  <a:srgbClr val="A8BFD7">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4"/>
          <a:stretch>
            <a:fillRect/>
          </a:stretch>
        </p:blipFill>
        <p:spPr>
          <a:xfrm>
            <a:off x="543831" y="288534"/>
            <a:ext cx="1716406" cy="260894"/>
          </a:xfrm>
          <a:prstGeom prst="rect">
            <a:avLst/>
          </a:prstGeom>
        </p:spPr>
      </p:pic>
      <p:sp>
        <p:nvSpPr>
          <p:cNvPr id="13" name="テキスト ボックス 12">
            <a:extLst>
              <a:ext uri="{FF2B5EF4-FFF2-40B4-BE49-F238E27FC236}">
                <a16:creationId xmlns:a16="http://schemas.microsoft.com/office/drawing/2014/main" id="{BB2FDDE1-516A-D64B-2DE4-9F4BB940B245}"/>
              </a:ext>
            </a:extLst>
          </p:cNvPr>
          <p:cNvSpPr txBox="1"/>
          <p:nvPr/>
        </p:nvSpPr>
        <p:spPr>
          <a:xfrm>
            <a:off x="5573158"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4" name="テキスト ボックス 13">
            <a:extLst>
              <a:ext uri="{FF2B5EF4-FFF2-40B4-BE49-F238E27FC236}">
                <a16:creationId xmlns:a16="http://schemas.microsoft.com/office/drawing/2014/main" id="{FF393B78-8686-8BBA-D551-6C4FC8CD471C}"/>
              </a:ext>
            </a:extLst>
          </p:cNvPr>
          <p:cNvSpPr txBox="1"/>
          <p:nvPr/>
        </p:nvSpPr>
        <p:spPr>
          <a:xfrm>
            <a:off x="3541896" y="326640"/>
            <a:ext cx="1082348"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事業領域・強み</a:t>
            </a:r>
          </a:p>
        </p:txBody>
      </p:sp>
      <p:sp>
        <p:nvSpPr>
          <p:cNvPr id="16" name="テキスト ボックス 15">
            <a:extLst>
              <a:ext uri="{FF2B5EF4-FFF2-40B4-BE49-F238E27FC236}">
                <a16:creationId xmlns:a16="http://schemas.microsoft.com/office/drawing/2014/main" id="{6F17EE2A-CF27-2ACD-4F54-E287CDC962D7}"/>
              </a:ext>
            </a:extLst>
          </p:cNvPr>
          <p:cNvSpPr txBox="1"/>
          <p:nvPr/>
        </p:nvSpPr>
        <p:spPr>
          <a:xfrm>
            <a:off x="474988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7" name="テキスト ボックス 16">
            <a:extLst>
              <a:ext uri="{FF2B5EF4-FFF2-40B4-BE49-F238E27FC236}">
                <a16:creationId xmlns:a16="http://schemas.microsoft.com/office/drawing/2014/main" id="{D473CAD9-97D0-30AD-DD8D-7DA178EB4248}"/>
              </a:ext>
            </a:extLst>
          </p:cNvPr>
          <p:cNvSpPr txBox="1"/>
          <p:nvPr/>
        </p:nvSpPr>
        <p:spPr>
          <a:xfrm>
            <a:off x="662413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8" name="テキスト ボックス 17">
            <a:extLst>
              <a:ext uri="{FF2B5EF4-FFF2-40B4-BE49-F238E27FC236}">
                <a16:creationId xmlns:a16="http://schemas.microsoft.com/office/drawing/2014/main" id="{E6E74ADD-F97A-39A3-1381-35FEC3645D00}"/>
              </a:ext>
            </a:extLst>
          </p:cNvPr>
          <p:cNvSpPr txBox="1"/>
          <p:nvPr/>
        </p:nvSpPr>
        <p:spPr>
          <a:xfrm>
            <a:off x="775429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grpSp>
        <p:nvGrpSpPr>
          <p:cNvPr id="43" name="グループ化 42">
            <a:extLst>
              <a:ext uri="{FF2B5EF4-FFF2-40B4-BE49-F238E27FC236}">
                <a16:creationId xmlns:a16="http://schemas.microsoft.com/office/drawing/2014/main" id="{F3B0959E-FD06-8163-C4AE-EE84E53B57DA}"/>
              </a:ext>
            </a:extLst>
          </p:cNvPr>
          <p:cNvGrpSpPr/>
          <p:nvPr/>
        </p:nvGrpSpPr>
        <p:grpSpPr>
          <a:xfrm>
            <a:off x="567517" y="20302968"/>
            <a:ext cx="2521443" cy="4576545"/>
            <a:chOff x="539933" y="8676683"/>
            <a:chExt cx="2521443" cy="4576545"/>
          </a:xfrm>
        </p:grpSpPr>
        <p:sp>
          <p:nvSpPr>
            <p:cNvPr id="3" name="正方形/長方形 2">
              <a:extLst>
                <a:ext uri="{FF2B5EF4-FFF2-40B4-BE49-F238E27FC236}">
                  <a16:creationId xmlns:a16="http://schemas.microsoft.com/office/drawing/2014/main" id="{74AEB800-9179-BCD1-ADB9-1988860E63A7}"/>
                </a:ext>
              </a:extLst>
            </p:cNvPr>
            <p:cNvSpPr/>
            <p:nvPr/>
          </p:nvSpPr>
          <p:spPr>
            <a:xfrm>
              <a:off x="543831" y="8680037"/>
              <a:ext cx="2517545" cy="4573191"/>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5CAB801-4E05-9B2D-F78C-8E626B789840}"/>
                </a:ext>
              </a:extLst>
            </p:cNvPr>
            <p:cNvSpPr txBox="1"/>
            <p:nvPr/>
          </p:nvSpPr>
          <p:spPr>
            <a:xfrm>
              <a:off x="636243" y="10608266"/>
              <a:ext cx="2369744" cy="2590902"/>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施設全体の最適化を可能にする</a:t>
              </a:r>
              <a:r>
                <a:rPr lang="en-US" altLang="ja-JP" sz="1300" b="1" dirty="0">
                  <a:solidFill>
                    <a:srgbClr val="0F0F0F"/>
                  </a:solidFill>
                  <a:latin typeface="Manrope"/>
                </a:rPr>
                <a:t>AI</a:t>
              </a:r>
              <a:r>
                <a:rPr lang="ja-JP" altLang="en-US" sz="1300" b="1">
                  <a:solidFill>
                    <a:srgbClr val="0F0F0F"/>
                  </a:solidFill>
                  <a:latin typeface="Manrope"/>
                </a:rPr>
                <a:t>行動解析システムの開発</a:t>
              </a:r>
              <a:endParaRPr lang="en-US" altLang="ja-JP" sz="1300" b="1" dirty="0">
                <a:solidFill>
                  <a:srgbClr val="0F0F0F"/>
                </a:solidFill>
                <a:latin typeface="Manrope"/>
              </a:endParaRPr>
            </a:p>
            <a:p>
              <a:pPr algn="l">
                <a:lnSpc>
                  <a:spcPct val="110000"/>
                </a:lnSpc>
              </a:pPr>
              <a:endParaRPr lang="ja-JP" altLang="en-US" sz="1200" b="1">
                <a:solidFill>
                  <a:srgbClr val="0F0F0F"/>
                </a:solidFill>
                <a:latin typeface="Manrope"/>
              </a:endParaRPr>
            </a:p>
            <a:p>
              <a:pPr algn="l">
                <a:lnSpc>
                  <a:spcPct val="110000"/>
                </a:lnSpc>
              </a:pPr>
              <a:r>
                <a:rPr lang="ja-JP" altLang="en-US" sz="1000">
                  <a:solidFill>
                    <a:srgbClr val="0F0F0F"/>
                  </a:solidFill>
                  <a:latin typeface="Manrope"/>
                </a:rPr>
                <a:t>■背景：</a:t>
              </a:r>
              <a:r>
                <a:rPr lang="ja-JP" altLang="en-US" sz="1000">
                  <a:solidFill>
                    <a:srgbClr val="333333"/>
                  </a:solidFill>
                  <a:latin typeface="YuGothic"/>
                </a:rPr>
                <a:t>従来の介護センサー類では被介護者のプライバシー確保しつつ危険を事前察知することに課題を抱えており、</a:t>
              </a:r>
              <a:r>
                <a:rPr lang="ja-JP" altLang="en-US" sz="1000">
                  <a:solidFill>
                    <a:srgbClr val="0F0F0F"/>
                  </a:solidFill>
                  <a:latin typeface="Manrope"/>
                </a:rPr>
                <a:t>実現するためのシステム開発支援を求めていた。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pPr algn="l">
                <a:lnSpc>
                  <a:spcPct val="110000"/>
                </a:lnSpc>
              </a:pPr>
              <a:r>
                <a:rPr lang="ja-JP" altLang="en-US" sz="1000">
                  <a:solidFill>
                    <a:srgbClr val="0F0F0F"/>
                  </a:solidFill>
                  <a:latin typeface="Manrope"/>
                </a:rPr>
                <a:t> ■実施概要：デバイスフリーで構成可能なアーキテクチャを設計。クライアント施設における危険行動の分析を重ね学習データとし、画像解析技術を用いた行動予知</a:t>
              </a:r>
              <a:r>
                <a:rPr lang="en-US" altLang="ja-JP" sz="1000" dirty="0">
                  <a:solidFill>
                    <a:srgbClr val="0F0F0F"/>
                  </a:solidFill>
                  <a:latin typeface="Manrope"/>
                </a:rPr>
                <a:t>AI</a:t>
              </a:r>
              <a:r>
                <a:rPr lang="ja-JP" altLang="en-US" sz="1000">
                  <a:solidFill>
                    <a:srgbClr val="0F0F0F"/>
                  </a:solidFill>
                  <a:latin typeface="Manrope"/>
                </a:rPr>
                <a:t>を開発した。</a:t>
              </a:r>
            </a:p>
          </p:txBody>
        </p:sp>
        <p:sp>
          <p:nvSpPr>
            <p:cNvPr id="7" name="角丸四角形 6">
              <a:extLst>
                <a:ext uri="{FF2B5EF4-FFF2-40B4-BE49-F238E27FC236}">
                  <a16:creationId xmlns:a16="http://schemas.microsoft.com/office/drawing/2014/main" id="{4E74A0A1-2759-6A64-ACEE-2DEC7D6D1DE7}"/>
                </a:ext>
              </a:extLst>
            </p:cNvPr>
            <p:cNvSpPr/>
            <p:nvPr/>
          </p:nvSpPr>
          <p:spPr>
            <a:xfrm>
              <a:off x="719971" y="10402238"/>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4666301-0762-17BB-912E-1BA1D6F4DD37}"/>
                </a:ext>
              </a:extLst>
            </p:cNvPr>
            <p:cNvSpPr txBox="1"/>
            <p:nvPr/>
          </p:nvSpPr>
          <p:spPr>
            <a:xfrm>
              <a:off x="734447" y="10364771"/>
              <a:ext cx="504888" cy="255006"/>
            </a:xfrm>
            <a:prstGeom prst="rect">
              <a:avLst/>
            </a:prstGeom>
            <a:noFill/>
          </p:spPr>
          <p:txBody>
            <a:bodyPr wrap="square" rtlCol="0">
              <a:spAutoFit/>
            </a:bodyPr>
            <a:lstStyle/>
            <a:p>
              <a:pPr algn="ctr">
                <a:lnSpc>
                  <a:spcPct val="110000"/>
                </a:lnSpc>
              </a:pPr>
              <a:r>
                <a:rPr lang="en-US" altLang="ja-JP" sz="1000" b="1" dirty="0">
                  <a:solidFill>
                    <a:schemeClr val="bg1"/>
                  </a:solidFill>
                  <a:latin typeface="+mn-ea"/>
                </a:rPr>
                <a:t>AI</a:t>
              </a:r>
              <a:endParaRPr lang="ja-JP" altLang="en-US" sz="1000" b="1">
                <a:solidFill>
                  <a:schemeClr val="bg1"/>
                </a:solidFill>
                <a:latin typeface="+mn-ea"/>
              </a:endParaRPr>
            </a:p>
          </p:txBody>
        </p:sp>
        <p:pic>
          <p:nvPicPr>
            <p:cNvPr id="35" name="図 34">
              <a:extLst>
                <a:ext uri="{FF2B5EF4-FFF2-40B4-BE49-F238E27FC236}">
                  <a16:creationId xmlns:a16="http://schemas.microsoft.com/office/drawing/2014/main" id="{822371B7-1D59-CD36-869D-3F5C47EEDD3F}"/>
                </a:ext>
              </a:extLst>
            </p:cNvPr>
            <p:cNvPicPr>
              <a:picLocks noChangeAspect="1"/>
            </p:cNvPicPr>
            <p:nvPr/>
          </p:nvPicPr>
          <p:blipFill>
            <a:blip r:embed="rId5"/>
            <a:stretch>
              <a:fillRect/>
            </a:stretch>
          </p:blipFill>
          <p:spPr>
            <a:xfrm>
              <a:off x="539933" y="8676683"/>
              <a:ext cx="2517545" cy="1575263"/>
            </a:xfrm>
            <a:prstGeom prst="rect">
              <a:avLst/>
            </a:prstGeom>
          </p:spPr>
        </p:pic>
      </p:grpSp>
      <p:grpSp>
        <p:nvGrpSpPr>
          <p:cNvPr id="47" name="グループ化 46">
            <a:extLst>
              <a:ext uri="{FF2B5EF4-FFF2-40B4-BE49-F238E27FC236}">
                <a16:creationId xmlns:a16="http://schemas.microsoft.com/office/drawing/2014/main" id="{0989B84B-5DED-CE09-D67B-052A826AEC11}"/>
              </a:ext>
            </a:extLst>
          </p:cNvPr>
          <p:cNvGrpSpPr/>
          <p:nvPr/>
        </p:nvGrpSpPr>
        <p:grpSpPr>
          <a:xfrm>
            <a:off x="11531720" y="20306320"/>
            <a:ext cx="2517546" cy="4573191"/>
            <a:chOff x="6005981" y="13466362"/>
            <a:chExt cx="2517546" cy="4573191"/>
          </a:xfrm>
        </p:grpSpPr>
        <p:sp>
          <p:nvSpPr>
            <p:cNvPr id="25" name="正方形/長方形 24">
              <a:extLst>
                <a:ext uri="{FF2B5EF4-FFF2-40B4-BE49-F238E27FC236}">
                  <a16:creationId xmlns:a16="http://schemas.microsoft.com/office/drawing/2014/main" id="{C02AB12A-DE0F-D603-2FAC-2B61C4239393}"/>
                </a:ext>
              </a:extLst>
            </p:cNvPr>
            <p:cNvSpPr/>
            <p:nvPr/>
          </p:nvSpPr>
          <p:spPr>
            <a:xfrm>
              <a:off x="6005981" y="13466362"/>
              <a:ext cx="2517545" cy="4573191"/>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FBFA38AC-956C-91FD-E438-EF9A78029B16}"/>
                </a:ext>
              </a:extLst>
            </p:cNvPr>
            <p:cNvSpPr txBox="1"/>
            <p:nvPr/>
          </p:nvSpPr>
          <p:spPr>
            <a:xfrm>
              <a:off x="6086009" y="15389458"/>
              <a:ext cx="2369744" cy="2590902"/>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介護施設へのテクノロジー導入・評価手法の開発</a:t>
              </a:r>
              <a:endParaRPr lang="en-US" altLang="ja-JP" sz="1300" b="1" dirty="0">
                <a:solidFill>
                  <a:srgbClr val="0F0F0F"/>
                </a:solidFill>
                <a:latin typeface="Manrope"/>
              </a:endParaRPr>
            </a:p>
            <a:p>
              <a:pPr algn="l">
                <a:lnSpc>
                  <a:spcPct val="110000"/>
                </a:lnSpc>
              </a:pPr>
              <a:endParaRPr lang="ja-JP" altLang="en-US" sz="1200" b="1">
                <a:solidFill>
                  <a:srgbClr val="0F0F0F"/>
                </a:solidFill>
                <a:latin typeface="Manrope"/>
              </a:endParaRPr>
            </a:p>
            <a:p>
              <a:pPr algn="l">
                <a:lnSpc>
                  <a:spcPct val="110000"/>
                </a:lnSpc>
              </a:pPr>
              <a:r>
                <a:rPr lang="ja-JP" altLang="en-US" sz="1000">
                  <a:solidFill>
                    <a:srgbClr val="0F0F0F"/>
                  </a:solidFill>
                  <a:latin typeface="Manrope"/>
                </a:rPr>
                <a:t>■背景：</a:t>
              </a:r>
              <a:r>
                <a:rPr lang="ja-JP" altLang="en-US" sz="1000">
                  <a:solidFill>
                    <a:srgbClr val="333333"/>
                  </a:solidFill>
                  <a:latin typeface="YuGothic"/>
                </a:rPr>
                <a:t>従来の介護センサー類では被介護者のプライバシー確保しつつ危険を事前察知することに課題を抱えており、</a:t>
              </a:r>
              <a:r>
                <a:rPr lang="ja-JP" altLang="en-US" sz="1000">
                  <a:solidFill>
                    <a:srgbClr val="0F0F0F"/>
                  </a:solidFill>
                  <a:latin typeface="Manrope"/>
                </a:rPr>
                <a:t>実現するためのシステム開発支援を求めていた。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pPr algn="l">
                <a:lnSpc>
                  <a:spcPct val="110000"/>
                </a:lnSpc>
              </a:pPr>
              <a:r>
                <a:rPr lang="ja-JP" altLang="en-US" sz="1000">
                  <a:solidFill>
                    <a:srgbClr val="0F0F0F"/>
                  </a:solidFill>
                  <a:latin typeface="Manrope"/>
                </a:rPr>
                <a:t> ■実施概要：デバイスフリーで構成可能なアーキテクチャを設計。クライアント施設における危険行動の分析を重ね学習データとし、画像解析技術を用いた行動予知</a:t>
              </a:r>
              <a:r>
                <a:rPr lang="en-US" altLang="ja-JP" sz="1000" dirty="0">
                  <a:solidFill>
                    <a:srgbClr val="0F0F0F"/>
                  </a:solidFill>
                  <a:latin typeface="Manrope"/>
                </a:rPr>
                <a:t>AI</a:t>
              </a:r>
              <a:r>
                <a:rPr lang="ja-JP" altLang="en-US" sz="1000">
                  <a:solidFill>
                    <a:srgbClr val="0F0F0F"/>
                  </a:solidFill>
                  <a:latin typeface="Manrope"/>
                </a:rPr>
                <a:t>を開発した。</a:t>
              </a:r>
            </a:p>
          </p:txBody>
        </p:sp>
        <p:sp>
          <p:nvSpPr>
            <p:cNvPr id="33" name="角丸四角形 32">
              <a:extLst>
                <a:ext uri="{FF2B5EF4-FFF2-40B4-BE49-F238E27FC236}">
                  <a16:creationId xmlns:a16="http://schemas.microsoft.com/office/drawing/2014/main" id="{2C4984FE-87FA-3074-FD98-C03C133E5909}"/>
                </a:ext>
              </a:extLst>
            </p:cNvPr>
            <p:cNvSpPr/>
            <p:nvPr/>
          </p:nvSpPr>
          <p:spPr>
            <a:xfrm>
              <a:off x="6169737" y="15183430"/>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16C69516-75E9-86D3-F607-63A8520266E3}"/>
                </a:ext>
              </a:extLst>
            </p:cNvPr>
            <p:cNvSpPr txBox="1"/>
            <p:nvPr/>
          </p:nvSpPr>
          <p:spPr>
            <a:xfrm>
              <a:off x="6133182" y="15145963"/>
              <a:ext cx="603092" cy="255006"/>
            </a:xfrm>
            <a:prstGeom prst="rect">
              <a:avLst/>
            </a:prstGeom>
            <a:noFill/>
          </p:spPr>
          <p:txBody>
            <a:bodyPr wrap="square" rtlCol="0">
              <a:spAutoFit/>
            </a:bodyPr>
            <a:lstStyle/>
            <a:p>
              <a:pPr algn="ctr">
                <a:lnSpc>
                  <a:spcPct val="110000"/>
                </a:lnSpc>
              </a:pPr>
              <a:r>
                <a:rPr lang="ja-JP" altLang="en-US" sz="1000" b="1">
                  <a:solidFill>
                    <a:schemeClr val="bg1"/>
                  </a:solidFill>
                  <a:latin typeface="+mn-ea"/>
                </a:rPr>
                <a:t>標準化</a:t>
              </a:r>
            </a:p>
          </p:txBody>
        </p:sp>
        <p:pic>
          <p:nvPicPr>
            <p:cNvPr id="37" name="図 36">
              <a:extLst>
                <a:ext uri="{FF2B5EF4-FFF2-40B4-BE49-F238E27FC236}">
                  <a16:creationId xmlns:a16="http://schemas.microsoft.com/office/drawing/2014/main" id="{178529AE-2237-FA80-9D6A-08F519F76469}"/>
                </a:ext>
              </a:extLst>
            </p:cNvPr>
            <p:cNvPicPr>
              <a:picLocks noChangeAspect="1"/>
            </p:cNvPicPr>
            <p:nvPr/>
          </p:nvPicPr>
          <p:blipFill rotWithShape="1">
            <a:blip r:embed="rId6"/>
            <a:srcRect l="24841" r="25969"/>
            <a:stretch/>
          </p:blipFill>
          <p:spPr>
            <a:xfrm>
              <a:off x="6010481" y="13467191"/>
              <a:ext cx="2513046" cy="1571080"/>
            </a:xfrm>
            <a:prstGeom prst="rect">
              <a:avLst/>
            </a:prstGeom>
          </p:spPr>
        </p:pic>
      </p:grpSp>
      <p:grpSp>
        <p:nvGrpSpPr>
          <p:cNvPr id="46" name="グループ化 45">
            <a:extLst>
              <a:ext uri="{FF2B5EF4-FFF2-40B4-BE49-F238E27FC236}">
                <a16:creationId xmlns:a16="http://schemas.microsoft.com/office/drawing/2014/main" id="{351E52F9-D327-3596-289F-040C1FBB28B8}"/>
              </a:ext>
            </a:extLst>
          </p:cNvPr>
          <p:cNvGrpSpPr/>
          <p:nvPr/>
        </p:nvGrpSpPr>
        <p:grpSpPr>
          <a:xfrm>
            <a:off x="8786181" y="20302967"/>
            <a:ext cx="2530635" cy="4576544"/>
            <a:chOff x="8755821" y="8681731"/>
            <a:chExt cx="2530635" cy="4576544"/>
          </a:xfrm>
        </p:grpSpPr>
        <p:sp>
          <p:nvSpPr>
            <p:cNvPr id="23" name="正方形/長方形 22">
              <a:extLst>
                <a:ext uri="{FF2B5EF4-FFF2-40B4-BE49-F238E27FC236}">
                  <a16:creationId xmlns:a16="http://schemas.microsoft.com/office/drawing/2014/main" id="{964A1DBA-6B4F-0795-4511-AEC3AE8857A2}"/>
                </a:ext>
              </a:extLst>
            </p:cNvPr>
            <p:cNvSpPr/>
            <p:nvPr/>
          </p:nvSpPr>
          <p:spPr>
            <a:xfrm>
              <a:off x="8761286" y="8685084"/>
              <a:ext cx="2517545" cy="4573191"/>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19862858-62C6-4AE6-1F0B-A3E839EFF8A5}"/>
                </a:ext>
              </a:extLst>
            </p:cNvPr>
            <p:cNvSpPr txBox="1"/>
            <p:nvPr/>
          </p:nvSpPr>
          <p:spPr>
            <a:xfrm>
              <a:off x="8853698" y="10613313"/>
              <a:ext cx="2369744" cy="2590902"/>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デバイスに依存しない介護センシングシステムの開発</a:t>
              </a:r>
              <a:endParaRPr lang="en-US" altLang="ja-JP" sz="1300" b="1" dirty="0">
                <a:solidFill>
                  <a:srgbClr val="0F0F0F"/>
                </a:solidFill>
                <a:latin typeface="Manrope"/>
              </a:endParaRPr>
            </a:p>
            <a:p>
              <a:pPr algn="l">
                <a:lnSpc>
                  <a:spcPct val="110000"/>
                </a:lnSpc>
              </a:pPr>
              <a:endParaRPr lang="ja-JP" altLang="en-US" sz="1200" b="1">
                <a:solidFill>
                  <a:srgbClr val="0F0F0F"/>
                </a:solidFill>
                <a:latin typeface="Manrope"/>
              </a:endParaRPr>
            </a:p>
            <a:p>
              <a:pPr algn="l">
                <a:lnSpc>
                  <a:spcPct val="110000"/>
                </a:lnSpc>
              </a:pPr>
              <a:r>
                <a:rPr lang="ja-JP" altLang="en-US" sz="1000">
                  <a:solidFill>
                    <a:srgbClr val="0F0F0F"/>
                  </a:solidFill>
                  <a:latin typeface="Manrope"/>
                </a:rPr>
                <a:t>■背景：</a:t>
              </a:r>
              <a:r>
                <a:rPr lang="ja-JP" altLang="en-US" sz="1000">
                  <a:solidFill>
                    <a:srgbClr val="333333"/>
                  </a:solidFill>
                  <a:latin typeface="YuGothic"/>
                </a:rPr>
                <a:t>従来の介護センサー類では被介護者のプライバシー確保しつつ危険を事前察知することに課題を抱えており、</a:t>
              </a:r>
              <a:r>
                <a:rPr lang="ja-JP" altLang="en-US" sz="1000">
                  <a:solidFill>
                    <a:srgbClr val="0F0F0F"/>
                  </a:solidFill>
                  <a:latin typeface="Manrope"/>
                </a:rPr>
                <a:t>実現するためのシステム開発支援を求めていた。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pPr algn="l">
                <a:lnSpc>
                  <a:spcPct val="110000"/>
                </a:lnSpc>
              </a:pPr>
              <a:r>
                <a:rPr lang="ja-JP" altLang="en-US" sz="1000">
                  <a:solidFill>
                    <a:srgbClr val="0F0F0F"/>
                  </a:solidFill>
                  <a:latin typeface="Manrope"/>
                </a:rPr>
                <a:t> ■実施概要：デバイスフリーで構成可能なアーキテクチャを設計。クライアント施設における危険行動の分析を重ね学習データとし、画像解析技術を用いた行動予知</a:t>
              </a:r>
              <a:r>
                <a:rPr lang="en-US" altLang="ja-JP" sz="1000" dirty="0">
                  <a:solidFill>
                    <a:srgbClr val="0F0F0F"/>
                  </a:solidFill>
                  <a:latin typeface="Manrope"/>
                </a:rPr>
                <a:t>AI</a:t>
              </a:r>
              <a:r>
                <a:rPr lang="ja-JP" altLang="en-US" sz="1000">
                  <a:solidFill>
                    <a:srgbClr val="0F0F0F"/>
                  </a:solidFill>
                  <a:latin typeface="Manrope"/>
                </a:rPr>
                <a:t>を開発した。</a:t>
              </a:r>
            </a:p>
          </p:txBody>
        </p:sp>
        <p:sp>
          <p:nvSpPr>
            <p:cNvPr id="27" name="角丸四角形 26">
              <a:extLst>
                <a:ext uri="{FF2B5EF4-FFF2-40B4-BE49-F238E27FC236}">
                  <a16:creationId xmlns:a16="http://schemas.microsoft.com/office/drawing/2014/main" id="{D1070BAE-8884-AEC3-EB2F-B44C1E41C326}"/>
                </a:ext>
              </a:extLst>
            </p:cNvPr>
            <p:cNvSpPr/>
            <p:nvPr/>
          </p:nvSpPr>
          <p:spPr>
            <a:xfrm>
              <a:off x="8937426" y="10407285"/>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EB020F5D-ADC3-9D4C-0E6B-09B2449D5617}"/>
                </a:ext>
              </a:extLst>
            </p:cNvPr>
            <p:cNvSpPr txBox="1"/>
            <p:nvPr/>
          </p:nvSpPr>
          <p:spPr>
            <a:xfrm>
              <a:off x="8951902" y="10369818"/>
              <a:ext cx="504888" cy="255006"/>
            </a:xfrm>
            <a:prstGeom prst="rect">
              <a:avLst/>
            </a:prstGeom>
            <a:noFill/>
          </p:spPr>
          <p:txBody>
            <a:bodyPr wrap="square" rtlCol="0">
              <a:spAutoFit/>
            </a:bodyPr>
            <a:lstStyle/>
            <a:p>
              <a:pPr algn="ctr">
                <a:lnSpc>
                  <a:spcPct val="110000"/>
                </a:lnSpc>
              </a:pPr>
              <a:r>
                <a:rPr lang="en-US" altLang="ja-JP" sz="1000" b="1" dirty="0">
                  <a:solidFill>
                    <a:schemeClr val="bg1"/>
                  </a:solidFill>
                  <a:latin typeface="+mn-ea"/>
                </a:rPr>
                <a:t>AI</a:t>
              </a:r>
              <a:endParaRPr lang="ja-JP" altLang="en-US" sz="1000" b="1">
                <a:solidFill>
                  <a:schemeClr val="bg1"/>
                </a:solidFill>
                <a:latin typeface="+mn-ea"/>
              </a:endParaRPr>
            </a:p>
          </p:txBody>
        </p:sp>
        <p:pic>
          <p:nvPicPr>
            <p:cNvPr id="38" name="図 37">
              <a:extLst>
                <a:ext uri="{FF2B5EF4-FFF2-40B4-BE49-F238E27FC236}">
                  <a16:creationId xmlns:a16="http://schemas.microsoft.com/office/drawing/2014/main" id="{FDE73CCB-49D6-E60A-9E91-E1924998F7D6}"/>
                </a:ext>
              </a:extLst>
            </p:cNvPr>
            <p:cNvPicPr>
              <a:picLocks noChangeAspect="1"/>
            </p:cNvPicPr>
            <p:nvPr/>
          </p:nvPicPr>
          <p:blipFill rotWithShape="1">
            <a:blip r:embed="rId7"/>
            <a:srcRect l="8694" r="8242"/>
            <a:stretch/>
          </p:blipFill>
          <p:spPr>
            <a:xfrm>
              <a:off x="8755821" y="8681731"/>
              <a:ext cx="2530635" cy="1596920"/>
            </a:xfrm>
            <a:prstGeom prst="rect">
              <a:avLst/>
            </a:prstGeom>
          </p:spPr>
        </p:pic>
      </p:grpSp>
      <p:grpSp>
        <p:nvGrpSpPr>
          <p:cNvPr id="44" name="グループ化 43">
            <a:extLst>
              <a:ext uri="{FF2B5EF4-FFF2-40B4-BE49-F238E27FC236}">
                <a16:creationId xmlns:a16="http://schemas.microsoft.com/office/drawing/2014/main" id="{54FF3EA4-8437-65F2-4980-C64E1EE72E59}"/>
              </a:ext>
            </a:extLst>
          </p:cNvPr>
          <p:cNvGrpSpPr/>
          <p:nvPr/>
        </p:nvGrpSpPr>
        <p:grpSpPr>
          <a:xfrm>
            <a:off x="3311492" y="20305620"/>
            <a:ext cx="2517545" cy="4573893"/>
            <a:chOff x="3274883" y="8679335"/>
            <a:chExt cx="2517545" cy="4573893"/>
          </a:xfrm>
        </p:grpSpPr>
        <p:sp>
          <p:nvSpPr>
            <p:cNvPr id="4" name="正方形/長方形 3">
              <a:extLst>
                <a:ext uri="{FF2B5EF4-FFF2-40B4-BE49-F238E27FC236}">
                  <a16:creationId xmlns:a16="http://schemas.microsoft.com/office/drawing/2014/main" id="{79A7ABB1-7705-5DF3-0E38-68C2840AB718}"/>
                </a:ext>
              </a:extLst>
            </p:cNvPr>
            <p:cNvSpPr/>
            <p:nvPr/>
          </p:nvSpPr>
          <p:spPr>
            <a:xfrm>
              <a:off x="3274883" y="8680037"/>
              <a:ext cx="2517545" cy="4573191"/>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E44D01DA-29B7-8EA6-EA42-60CF98AF290E}"/>
                </a:ext>
              </a:extLst>
            </p:cNvPr>
            <p:cNvSpPr txBox="1"/>
            <p:nvPr/>
          </p:nvSpPr>
          <p:spPr>
            <a:xfrm>
              <a:off x="3348784" y="10603132"/>
              <a:ext cx="2369744" cy="2590902"/>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介護サービス標準化に向けた施設認証制度の構築支援</a:t>
              </a:r>
              <a:endParaRPr lang="en-US" altLang="ja-JP" sz="1300" b="1" dirty="0">
                <a:solidFill>
                  <a:srgbClr val="0F0F0F"/>
                </a:solidFill>
                <a:latin typeface="Manrope"/>
              </a:endParaRPr>
            </a:p>
            <a:p>
              <a:pPr algn="l">
                <a:lnSpc>
                  <a:spcPct val="110000"/>
                </a:lnSpc>
              </a:pPr>
              <a:endParaRPr lang="ja-JP" altLang="en-US" sz="1200" b="1">
                <a:solidFill>
                  <a:srgbClr val="0F0F0F"/>
                </a:solidFill>
                <a:latin typeface="Manrope"/>
              </a:endParaRPr>
            </a:p>
            <a:p>
              <a:pPr algn="l">
                <a:lnSpc>
                  <a:spcPct val="110000"/>
                </a:lnSpc>
              </a:pPr>
              <a:r>
                <a:rPr lang="ja-JP" altLang="en-US" sz="1000">
                  <a:solidFill>
                    <a:srgbClr val="0F0F0F"/>
                  </a:solidFill>
                  <a:latin typeface="Manrope"/>
                </a:rPr>
                <a:t>■背景：</a:t>
              </a:r>
              <a:r>
                <a:rPr lang="ja-JP" altLang="en-US" sz="1000">
                  <a:solidFill>
                    <a:srgbClr val="333333"/>
                  </a:solidFill>
                  <a:latin typeface="YuGothic"/>
                </a:rPr>
                <a:t>従来の介護センサー類では被介護者のプライバシー確保しつつ危険を事前察知することに課題を抱えており、</a:t>
              </a:r>
              <a:r>
                <a:rPr lang="ja-JP" altLang="en-US" sz="1000">
                  <a:solidFill>
                    <a:srgbClr val="0F0F0F"/>
                  </a:solidFill>
                  <a:latin typeface="Manrope"/>
                </a:rPr>
                <a:t>実現するためのシステム開発支援を求めていた。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pPr algn="l">
                <a:lnSpc>
                  <a:spcPct val="110000"/>
                </a:lnSpc>
              </a:pPr>
              <a:r>
                <a:rPr lang="ja-JP" altLang="en-US" sz="1000">
                  <a:solidFill>
                    <a:srgbClr val="0F0F0F"/>
                  </a:solidFill>
                  <a:latin typeface="Manrope"/>
                </a:rPr>
                <a:t> ■実施概要：デバイスフリーで構成可能なアーキテクチャを設計。クライアント施設における危険行動の分析を重ね学習データとし、画像解析技術を用いた行動予知</a:t>
              </a:r>
              <a:r>
                <a:rPr lang="en-US" altLang="ja-JP" sz="1000" dirty="0">
                  <a:solidFill>
                    <a:srgbClr val="0F0F0F"/>
                  </a:solidFill>
                  <a:latin typeface="Manrope"/>
                </a:rPr>
                <a:t>AI</a:t>
              </a:r>
              <a:r>
                <a:rPr lang="ja-JP" altLang="en-US" sz="1000">
                  <a:solidFill>
                    <a:srgbClr val="0F0F0F"/>
                  </a:solidFill>
                  <a:latin typeface="Manrope"/>
                </a:rPr>
                <a:t>を開発した。</a:t>
              </a:r>
            </a:p>
          </p:txBody>
        </p:sp>
        <p:sp>
          <p:nvSpPr>
            <p:cNvPr id="10" name="角丸四角形 9">
              <a:extLst>
                <a:ext uri="{FF2B5EF4-FFF2-40B4-BE49-F238E27FC236}">
                  <a16:creationId xmlns:a16="http://schemas.microsoft.com/office/drawing/2014/main" id="{31E409F6-3DB5-C8B0-F04E-AC6AA97D5818}"/>
                </a:ext>
              </a:extLst>
            </p:cNvPr>
            <p:cNvSpPr/>
            <p:nvPr/>
          </p:nvSpPr>
          <p:spPr>
            <a:xfrm>
              <a:off x="3432512" y="10397104"/>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2D21924-1C96-46C5-6C62-24372DE13EEC}"/>
                </a:ext>
              </a:extLst>
            </p:cNvPr>
            <p:cNvSpPr txBox="1"/>
            <p:nvPr/>
          </p:nvSpPr>
          <p:spPr>
            <a:xfrm>
              <a:off x="3395957" y="10359637"/>
              <a:ext cx="603092" cy="255006"/>
            </a:xfrm>
            <a:prstGeom prst="rect">
              <a:avLst/>
            </a:prstGeom>
            <a:noFill/>
          </p:spPr>
          <p:txBody>
            <a:bodyPr wrap="square" rtlCol="0">
              <a:spAutoFit/>
            </a:bodyPr>
            <a:lstStyle/>
            <a:p>
              <a:pPr algn="ctr">
                <a:lnSpc>
                  <a:spcPct val="110000"/>
                </a:lnSpc>
              </a:pPr>
              <a:r>
                <a:rPr lang="ja-JP" altLang="en-US" sz="1000" b="1">
                  <a:solidFill>
                    <a:schemeClr val="bg1"/>
                  </a:solidFill>
                  <a:latin typeface="+mn-ea"/>
                </a:rPr>
                <a:t>標準化</a:t>
              </a:r>
            </a:p>
          </p:txBody>
        </p:sp>
        <p:pic>
          <p:nvPicPr>
            <p:cNvPr id="39" name="図 38">
              <a:extLst>
                <a:ext uri="{FF2B5EF4-FFF2-40B4-BE49-F238E27FC236}">
                  <a16:creationId xmlns:a16="http://schemas.microsoft.com/office/drawing/2014/main" id="{C0B8DDAF-9740-B7F1-C040-DBE1EAE96B6C}"/>
                </a:ext>
              </a:extLst>
            </p:cNvPr>
            <p:cNvPicPr>
              <a:picLocks noChangeAspect="1"/>
            </p:cNvPicPr>
            <p:nvPr/>
          </p:nvPicPr>
          <p:blipFill rotWithShape="1">
            <a:blip r:embed="rId8"/>
            <a:srcRect b="16504"/>
            <a:stretch/>
          </p:blipFill>
          <p:spPr>
            <a:xfrm>
              <a:off x="3279570" y="8679335"/>
              <a:ext cx="2512858" cy="1578548"/>
            </a:xfrm>
            <a:prstGeom prst="rect">
              <a:avLst/>
            </a:prstGeom>
          </p:spPr>
        </p:pic>
      </p:grpSp>
      <p:grpSp>
        <p:nvGrpSpPr>
          <p:cNvPr id="45" name="グループ化 44">
            <a:extLst>
              <a:ext uri="{FF2B5EF4-FFF2-40B4-BE49-F238E27FC236}">
                <a16:creationId xmlns:a16="http://schemas.microsoft.com/office/drawing/2014/main" id="{FA019F61-505F-5AF0-532E-30C30FB3CE63}"/>
              </a:ext>
            </a:extLst>
          </p:cNvPr>
          <p:cNvGrpSpPr/>
          <p:nvPr/>
        </p:nvGrpSpPr>
        <p:grpSpPr>
          <a:xfrm>
            <a:off x="6047942" y="20306322"/>
            <a:ext cx="2521170" cy="4573191"/>
            <a:chOff x="6002310" y="8680036"/>
            <a:chExt cx="2521170" cy="4573191"/>
          </a:xfrm>
        </p:grpSpPr>
        <p:sp>
          <p:nvSpPr>
            <p:cNvPr id="5" name="正方形/長方形 4">
              <a:extLst>
                <a:ext uri="{FF2B5EF4-FFF2-40B4-BE49-F238E27FC236}">
                  <a16:creationId xmlns:a16="http://schemas.microsoft.com/office/drawing/2014/main" id="{88AA8653-7BB9-0765-A5AF-E00E468B6487}"/>
                </a:ext>
              </a:extLst>
            </p:cNvPr>
            <p:cNvSpPr/>
            <p:nvPr/>
          </p:nvSpPr>
          <p:spPr>
            <a:xfrm>
              <a:off x="6005935" y="8680036"/>
              <a:ext cx="2517545" cy="4573191"/>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30361874-A471-AB31-9544-4FD87B5F1DE5}"/>
                </a:ext>
              </a:extLst>
            </p:cNvPr>
            <p:cNvSpPr txBox="1"/>
            <p:nvPr/>
          </p:nvSpPr>
          <p:spPr>
            <a:xfrm>
              <a:off x="6085963" y="10603132"/>
              <a:ext cx="2369744" cy="2590902"/>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介護施設へのテクノロジー導入・評価手法の開発</a:t>
              </a:r>
              <a:endParaRPr lang="en-US" altLang="ja-JP" sz="1300" b="1" dirty="0">
                <a:solidFill>
                  <a:srgbClr val="0F0F0F"/>
                </a:solidFill>
                <a:latin typeface="Manrope"/>
              </a:endParaRPr>
            </a:p>
            <a:p>
              <a:pPr algn="l">
                <a:lnSpc>
                  <a:spcPct val="110000"/>
                </a:lnSpc>
              </a:pPr>
              <a:endParaRPr lang="ja-JP" altLang="en-US" sz="1200" b="1">
                <a:solidFill>
                  <a:srgbClr val="0F0F0F"/>
                </a:solidFill>
                <a:latin typeface="Manrope"/>
              </a:endParaRPr>
            </a:p>
            <a:p>
              <a:pPr algn="l">
                <a:lnSpc>
                  <a:spcPct val="110000"/>
                </a:lnSpc>
              </a:pPr>
              <a:r>
                <a:rPr lang="ja-JP" altLang="en-US" sz="1000">
                  <a:solidFill>
                    <a:srgbClr val="0F0F0F"/>
                  </a:solidFill>
                  <a:latin typeface="Manrope"/>
                </a:rPr>
                <a:t>■背景：</a:t>
              </a:r>
              <a:r>
                <a:rPr lang="ja-JP" altLang="en-US" sz="1000">
                  <a:solidFill>
                    <a:srgbClr val="333333"/>
                  </a:solidFill>
                  <a:latin typeface="YuGothic"/>
                </a:rPr>
                <a:t>従来の介護センサー類では被介護者のプライバシー確保しつつ危険を事前察知することに課題を抱えており、</a:t>
              </a:r>
              <a:r>
                <a:rPr lang="ja-JP" altLang="en-US" sz="1000">
                  <a:solidFill>
                    <a:srgbClr val="0F0F0F"/>
                  </a:solidFill>
                  <a:latin typeface="Manrope"/>
                </a:rPr>
                <a:t>実現するためのシステム開発支援を求めていた。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pPr algn="l">
                <a:lnSpc>
                  <a:spcPct val="110000"/>
                </a:lnSpc>
              </a:pPr>
              <a:r>
                <a:rPr lang="ja-JP" altLang="en-US" sz="1000">
                  <a:solidFill>
                    <a:srgbClr val="0F0F0F"/>
                  </a:solidFill>
                  <a:latin typeface="Manrope"/>
                </a:rPr>
                <a:t> ■実施概要：デバイスフリーで構成可能なアーキテクチャを設計。クライアント施設における危険行動の分析を重ね学習データとし、画像解析技術を用いた行動予知</a:t>
              </a:r>
              <a:r>
                <a:rPr lang="en-US" altLang="ja-JP" sz="1000" dirty="0">
                  <a:solidFill>
                    <a:srgbClr val="0F0F0F"/>
                  </a:solidFill>
                  <a:latin typeface="Manrope"/>
                </a:rPr>
                <a:t>AI</a:t>
              </a:r>
              <a:r>
                <a:rPr lang="ja-JP" altLang="en-US" sz="1000">
                  <a:solidFill>
                    <a:srgbClr val="0F0F0F"/>
                  </a:solidFill>
                  <a:latin typeface="Manrope"/>
                </a:rPr>
                <a:t>を開発した。</a:t>
              </a:r>
            </a:p>
          </p:txBody>
        </p:sp>
        <p:sp>
          <p:nvSpPr>
            <p:cNvPr id="15" name="角丸四角形 14">
              <a:extLst>
                <a:ext uri="{FF2B5EF4-FFF2-40B4-BE49-F238E27FC236}">
                  <a16:creationId xmlns:a16="http://schemas.microsoft.com/office/drawing/2014/main" id="{7010AD64-1304-1293-3695-DB416363A80F}"/>
                </a:ext>
              </a:extLst>
            </p:cNvPr>
            <p:cNvSpPr/>
            <p:nvPr/>
          </p:nvSpPr>
          <p:spPr>
            <a:xfrm>
              <a:off x="6169691" y="10397104"/>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7D85CEAC-90AD-9B30-6C84-D657ED1AA3EE}"/>
                </a:ext>
              </a:extLst>
            </p:cNvPr>
            <p:cNvSpPr txBox="1"/>
            <p:nvPr/>
          </p:nvSpPr>
          <p:spPr>
            <a:xfrm>
              <a:off x="6133136" y="10359637"/>
              <a:ext cx="603092" cy="255006"/>
            </a:xfrm>
            <a:prstGeom prst="rect">
              <a:avLst/>
            </a:prstGeom>
            <a:noFill/>
          </p:spPr>
          <p:txBody>
            <a:bodyPr wrap="square" rtlCol="0">
              <a:spAutoFit/>
            </a:bodyPr>
            <a:lstStyle/>
            <a:p>
              <a:pPr algn="ctr">
                <a:lnSpc>
                  <a:spcPct val="110000"/>
                </a:lnSpc>
              </a:pPr>
              <a:r>
                <a:rPr lang="ja-JP" altLang="en-US" sz="1000" b="1">
                  <a:solidFill>
                    <a:schemeClr val="bg1"/>
                  </a:solidFill>
                  <a:latin typeface="+mn-ea"/>
                </a:rPr>
                <a:t>標準化</a:t>
              </a:r>
            </a:p>
          </p:txBody>
        </p:sp>
        <p:pic>
          <p:nvPicPr>
            <p:cNvPr id="40" name="図 39">
              <a:extLst>
                <a:ext uri="{FF2B5EF4-FFF2-40B4-BE49-F238E27FC236}">
                  <a16:creationId xmlns:a16="http://schemas.microsoft.com/office/drawing/2014/main" id="{939C94A3-108E-8C43-5532-F6FD86E912D9}"/>
                </a:ext>
              </a:extLst>
            </p:cNvPr>
            <p:cNvPicPr>
              <a:picLocks noChangeAspect="1"/>
            </p:cNvPicPr>
            <p:nvPr/>
          </p:nvPicPr>
          <p:blipFill rotWithShape="1">
            <a:blip r:embed="rId9"/>
            <a:srcRect t="22194"/>
            <a:stretch/>
          </p:blipFill>
          <p:spPr>
            <a:xfrm>
              <a:off x="6002310" y="8682649"/>
              <a:ext cx="2521170" cy="1569296"/>
            </a:xfrm>
            <a:prstGeom prst="rect">
              <a:avLst/>
            </a:prstGeom>
          </p:spPr>
        </p:pic>
      </p:grpSp>
      <p:grpSp>
        <p:nvGrpSpPr>
          <p:cNvPr id="42" name="グループ化 41">
            <a:extLst>
              <a:ext uri="{FF2B5EF4-FFF2-40B4-BE49-F238E27FC236}">
                <a16:creationId xmlns:a16="http://schemas.microsoft.com/office/drawing/2014/main" id="{20D40EBD-87D0-02FC-560D-FAD4CF40C0D4}"/>
              </a:ext>
            </a:extLst>
          </p:cNvPr>
          <p:cNvGrpSpPr/>
          <p:nvPr/>
        </p:nvGrpSpPr>
        <p:grpSpPr>
          <a:xfrm>
            <a:off x="-2169346" y="20302966"/>
            <a:ext cx="2518227" cy="4576545"/>
            <a:chOff x="-2169346" y="8681729"/>
            <a:chExt cx="2518227" cy="4576545"/>
          </a:xfrm>
        </p:grpSpPr>
        <p:sp>
          <p:nvSpPr>
            <p:cNvPr id="24" name="正方形/長方形 23">
              <a:extLst>
                <a:ext uri="{FF2B5EF4-FFF2-40B4-BE49-F238E27FC236}">
                  <a16:creationId xmlns:a16="http://schemas.microsoft.com/office/drawing/2014/main" id="{978F130E-742D-5219-BDED-6B110B6D7EE0}"/>
                </a:ext>
              </a:extLst>
            </p:cNvPr>
            <p:cNvSpPr/>
            <p:nvPr/>
          </p:nvSpPr>
          <p:spPr>
            <a:xfrm>
              <a:off x="-2168664" y="8685083"/>
              <a:ext cx="2517545" cy="4573191"/>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C13E7478-B3D3-A6C2-FBC3-E9BC5604AC27}"/>
                </a:ext>
              </a:extLst>
            </p:cNvPr>
            <p:cNvSpPr txBox="1"/>
            <p:nvPr/>
          </p:nvSpPr>
          <p:spPr>
            <a:xfrm>
              <a:off x="-2094763" y="10608178"/>
              <a:ext cx="2369744" cy="2590902"/>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腰痛予防に向けた労働安全衛生教育システムの企画設計</a:t>
              </a:r>
              <a:endParaRPr lang="en-US" altLang="ja-JP" sz="800" b="1" dirty="0">
                <a:solidFill>
                  <a:srgbClr val="0F0F0F"/>
                </a:solidFill>
                <a:latin typeface="Manrope"/>
              </a:endParaRPr>
            </a:p>
            <a:p>
              <a:pPr algn="l">
                <a:lnSpc>
                  <a:spcPct val="110000"/>
                </a:lnSpc>
              </a:pPr>
              <a:endParaRPr lang="ja-JP" altLang="en-US" sz="1200" b="1">
                <a:solidFill>
                  <a:srgbClr val="0F0F0F"/>
                </a:solidFill>
                <a:latin typeface="Manrope"/>
              </a:endParaRPr>
            </a:p>
            <a:p>
              <a:pPr algn="l">
                <a:lnSpc>
                  <a:spcPct val="110000"/>
                </a:lnSpc>
              </a:pPr>
              <a:r>
                <a:rPr lang="ja-JP" altLang="en-US" sz="1000">
                  <a:solidFill>
                    <a:srgbClr val="0F0F0F"/>
                  </a:solidFill>
                  <a:latin typeface="Manrope"/>
                </a:rPr>
                <a:t>■背景：</a:t>
              </a:r>
              <a:r>
                <a:rPr lang="ja-JP" altLang="en-US" sz="1000">
                  <a:solidFill>
                    <a:srgbClr val="333333"/>
                  </a:solidFill>
                  <a:latin typeface="YuGothic"/>
                </a:rPr>
                <a:t>従来の介護センサー類では被介護者のプライバシー確保しつつ危険を事前察知することに課題を抱えており、</a:t>
              </a:r>
              <a:r>
                <a:rPr lang="ja-JP" altLang="en-US" sz="1000">
                  <a:solidFill>
                    <a:srgbClr val="0F0F0F"/>
                  </a:solidFill>
                  <a:latin typeface="Manrope"/>
                </a:rPr>
                <a:t>実現するためのシステム開発支援を求めていた。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pPr algn="l">
                <a:lnSpc>
                  <a:spcPct val="110000"/>
                </a:lnSpc>
              </a:pPr>
              <a:r>
                <a:rPr lang="ja-JP" altLang="en-US" sz="1000">
                  <a:solidFill>
                    <a:srgbClr val="0F0F0F"/>
                  </a:solidFill>
                  <a:latin typeface="Manrope"/>
                </a:rPr>
                <a:t> ■実施概要：デバイスフリーで構成可能なアーキテクチャを設計。クライアント施設における危険行動の分析を重ね学習データとし、画像解析技術を用いた行動予知</a:t>
              </a:r>
              <a:r>
                <a:rPr lang="en-US" altLang="ja-JP" sz="1000" dirty="0">
                  <a:solidFill>
                    <a:srgbClr val="0F0F0F"/>
                  </a:solidFill>
                  <a:latin typeface="Manrope"/>
                </a:rPr>
                <a:t>AI</a:t>
              </a:r>
              <a:r>
                <a:rPr lang="ja-JP" altLang="en-US" sz="1000">
                  <a:solidFill>
                    <a:srgbClr val="0F0F0F"/>
                  </a:solidFill>
                  <a:latin typeface="Manrope"/>
                </a:rPr>
                <a:t>を開発した。</a:t>
              </a:r>
            </a:p>
          </p:txBody>
        </p:sp>
        <p:sp>
          <p:nvSpPr>
            <p:cNvPr id="30" name="角丸四角形 29">
              <a:extLst>
                <a:ext uri="{FF2B5EF4-FFF2-40B4-BE49-F238E27FC236}">
                  <a16:creationId xmlns:a16="http://schemas.microsoft.com/office/drawing/2014/main" id="{7A9A1D0A-292B-725B-71F8-8AE0B04F9EFB}"/>
                </a:ext>
              </a:extLst>
            </p:cNvPr>
            <p:cNvSpPr/>
            <p:nvPr/>
          </p:nvSpPr>
          <p:spPr>
            <a:xfrm>
              <a:off x="-2011035" y="10402150"/>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DDC569F4-0CDA-C0A4-8E27-DBEC76CED9F3}"/>
                </a:ext>
              </a:extLst>
            </p:cNvPr>
            <p:cNvSpPr txBox="1"/>
            <p:nvPr/>
          </p:nvSpPr>
          <p:spPr>
            <a:xfrm>
              <a:off x="-2047590" y="10364683"/>
              <a:ext cx="603092" cy="255006"/>
            </a:xfrm>
            <a:prstGeom prst="rect">
              <a:avLst/>
            </a:prstGeom>
            <a:noFill/>
          </p:spPr>
          <p:txBody>
            <a:bodyPr wrap="square" rtlCol="0">
              <a:spAutoFit/>
            </a:bodyPr>
            <a:lstStyle/>
            <a:p>
              <a:pPr algn="ctr">
                <a:lnSpc>
                  <a:spcPct val="110000"/>
                </a:lnSpc>
              </a:pPr>
              <a:r>
                <a:rPr lang="ja-JP" altLang="en-US" sz="1000" b="1">
                  <a:solidFill>
                    <a:schemeClr val="bg1"/>
                  </a:solidFill>
                  <a:latin typeface="+mn-ea"/>
                </a:rPr>
                <a:t>標準化</a:t>
              </a:r>
            </a:p>
          </p:txBody>
        </p:sp>
        <p:pic>
          <p:nvPicPr>
            <p:cNvPr id="41" name="図 40">
              <a:extLst>
                <a:ext uri="{FF2B5EF4-FFF2-40B4-BE49-F238E27FC236}">
                  <a16:creationId xmlns:a16="http://schemas.microsoft.com/office/drawing/2014/main" id="{483A8C25-5C56-D9F8-BDA4-2688F24BFD40}"/>
                </a:ext>
              </a:extLst>
            </p:cNvPr>
            <p:cNvPicPr>
              <a:picLocks noChangeAspect="1"/>
            </p:cNvPicPr>
            <p:nvPr/>
          </p:nvPicPr>
          <p:blipFill rotWithShape="1">
            <a:blip r:embed="rId10"/>
            <a:srcRect l="6559" r="5485"/>
            <a:stretch/>
          </p:blipFill>
          <p:spPr>
            <a:xfrm>
              <a:off x="-2169346" y="8681729"/>
              <a:ext cx="2517545" cy="1610046"/>
            </a:xfrm>
            <a:prstGeom prst="rect">
              <a:avLst/>
            </a:prstGeom>
          </p:spPr>
        </p:pic>
      </p:grpSp>
      <p:sp>
        <p:nvSpPr>
          <p:cNvPr id="55" name="正方形/長方形 54">
            <a:extLst>
              <a:ext uri="{FF2B5EF4-FFF2-40B4-BE49-F238E27FC236}">
                <a16:creationId xmlns:a16="http://schemas.microsoft.com/office/drawing/2014/main" id="{B6AB9606-7951-915B-EE2E-10CC12B7FCB3}"/>
              </a:ext>
            </a:extLst>
          </p:cNvPr>
          <p:cNvSpPr/>
          <p:nvPr/>
        </p:nvSpPr>
        <p:spPr>
          <a:xfrm>
            <a:off x="-7532" y="29062896"/>
            <a:ext cx="9007070" cy="2303105"/>
          </a:xfrm>
          <a:prstGeom prst="rect">
            <a:avLst/>
          </a:prstGeom>
          <a:solidFill>
            <a:srgbClr val="101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30576959"/>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0" name="正方形/長方形 59">
            <a:extLst>
              <a:ext uri="{FF2B5EF4-FFF2-40B4-BE49-F238E27FC236}">
                <a16:creationId xmlns:a16="http://schemas.microsoft.com/office/drawing/2014/main" id="{E952A41A-D3AD-05F6-DB90-ABA7B9263F37}"/>
              </a:ext>
            </a:extLst>
          </p:cNvPr>
          <p:cNvSpPr/>
          <p:nvPr/>
        </p:nvSpPr>
        <p:spPr>
          <a:xfrm>
            <a:off x="6474105" y="29839144"/>
            <a:ext cx="2092794" cy="434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30395598"/>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11"/>
          <a:stretch>
            <a:fillRect/>
          </a:stretch>
        </p:blipFill>
        <p:spPr>
          <a:xfrm>
            <a:off x="432639" y="29672041"/>
            <a:ext cx="2198719" cy="334205"/>
          </a:xfrm>
          <a:prstGeom prst="rect">
            <a:avLst/>
          </a:prstGeom>
        </p:spPr>
      </p:pic>
      <p:pic>
        <p:nvPicPr>
          <p:cNvPr id="71" name="図 70">
            <a:extLst>
              <a:ext uri="{FF2B5EF4-FFF2-40B4-BE49-F238E27FC236}">
                <a16:creationId xmlns:a16="http://schemas.microsoft.com/office/drawing/2014/main" id="{56D6CEE4-0A58-FD21-016C-3E4C40C8C9E3}"/>
              </a:ext>
            </a:extLst>
          </p:cNvPr>
          <p:cNvPicPr>
            <a:picLocks noChangeAspect="1"/>
          </p:cNvPicPr>
          <p:nvPr/>
        </p:nvPicPr>
        <p:blipFill rotWithShape="1">
          <a:blip r:embed="rId12"/>
          <a:srcRect b="67928"/>
          <a:stretch/>
        </p:blipFill>
        <p:spPr>
          <a:xfrm>
            <a:off x="3432566" y="14109656"/>
            <a:ext cx="2240280" cy="899350"/>
          </a:xfrm>
          <a:prstGeom prst="rect">
            <a:avLst/>
          </a:prstGeom>
        </p:spPr>
      </p:pic>
      <p:pic>
        <p:nvPicPr>
          <p:cNvPr id="73" name="図 72">
            <a:extLst>
              <a:ext uri="{FF2B5EF4-FFF2-40B4-BE49-F238E27FC236}">
                <a16:creationId xmlns:a16="http://schemas.microsoft.com/office/drawing/2014/main" id="{86B02559-35BF-1DD7-874B-25BD5909C0EA}"/>
              </a:ext>
            </a:extLst>
          </p:cNvPr>
          <p:cNvPicPr>
            <a:picLocks noChangeAspect="1"/>
          </p:cNvPicPr>
          <p:nvPr/>
        </p:nvPicPr>
        <p:blipFill rotWithShape="1">
          <a:blip r:embed="rId13"/>
          <a:srcRect b="65320"/>
          <a:stretch/>
        </p:blipFill>
        <p:spPr>
          <a:xfrm>
            <a:off x="778125" y="14019443"/>
            <a:ext cx="2293620" cy="1014764"/>
          </a:xfrm>
          <a:prstGeom prst="rect">
            <a:avLst/>
          </a:prstGeom>
        </p:spPr>
      </p:pic>
      <p:pic>
        <p:nvPicPr>
          <p:cNvPr id="51" name="図 50">
            <a:extLst>
              <a:ext uri="{FF2B5EF4-FFF2-40B4-BE49-F238E27FC236}">
                <a16:creationId xmlns:a16="http://schemas.microsoft.com/office/drawing/2014/main" id="{A832564A-A8AE-2A87-5961-0CA4428096F2}"/>
              </a:ext>
            </a:extLst>
          </p:cNvPr>
          <p:cNvPicPr>
            <a:picLocks noChangeAspect="1"/>
          </p:cNvPicPr>
          <p:nvPr/>
        </p:nvPicPr>
        <p:blipFill>
          <a:blip r:embed="rId14"/>
          <a:stretch>
            <a:fillRect/>
          </a:stretch>
        </p:blipFill>
        <p:spPr>
          <a:xfrm>
            <a:off x="6499058" y="14170933"/>
            <a:ext cx="1348740" cy="815340"/>
          </a:xfrm>
          <a:prstGeom prst="rect">
            <a:avLst/>
          </a:prstGeom>
        </p:spPr>
      </p:pic>
      <p:sp>
        <p:nvSpPr>
          <p:cNvPr id="64" name="テキスト ボックス 63">
            <a:extLst>
              <a:ext uri="{FF2B5EF4-FFF2-40B4-BE49-F238E27FC236}">
                <a16:creationId xmlns:a16="http://schemas.microsoft.com/office/drawing/2014/main" id="{CE39E2FF-7B22-1079-995D-E27F3BABCBF4}"/>
              </a:ext>
            </a:extLst>
          </p:cNvPr>
          <p:cNvSpPr txBox="1"/>
          <p:nvPr/>
        </p:nvSpPr>
        <p:spPr>
          <a:xfrm>
            <a:off x="904263" y="15852568"/>
            <a:ext cx="2032178" cy="2232855"/>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ヘルスケア領域だけでなく、製造・セールス・アフターサービスなどテクノロジーが用いられる現場に広く精通しております。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従ってコンサルタントやインハウスエンジニアと異なり、解決に向けたアクションが提供できます。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65" name="テキスト ボックス 64">
            <a:extLst>
              <a:ext uri="{FF2B5EF4-FFF2-40B4-BE49-F238E27FC236}">
                <a16:creationId xmlns:a16="http://schemas.microsoft.com/office/drawing/2014/main" id="{E6C05264-5A73-EE52-3BC8-5E005526497D}"/>
              </a:ext>
            </a:extLst>
          </p:cNvPr>
          <p:cNvSpPr txBox="1"/>
          <p:nvPr/>
        </p:nvSpPr>
        <p:spPr>
          <a:xfrm>
            <a:off x="3509097" y="15851515"/>
            <a:ext cx="2032178" cy="2232855"/>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顧客獲得のためのアウター発信用コンテンツやユーザー体験向上のためのアプリケーションなどを、ワンストップで提供しております。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これによりマーケティング領域までもカバーいたします。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67" name="テキスト ボックス 66">
            <a:extLst>
              <a:ext uri="{FF2B5EF4-FFF2-40B4-BE49-F238E27FC236}">
                <a16:creationId xmlns:a16="http://schemas.microsoft.com/office/drawing/2014/main" id="{742C67AA-7EF5-3C43-E600-9BAA20CF9AD9}"/>
              </a:ext>
            </a:extLst>
          </p:cNvPr>
          <p:cNvSpPr txBox="1"/>
          <p:nvPr/>
        </p:nvSpPr>
        <p:spPr>
          <a:xfrm>
            <a:off x="6151260" y="15851515"/>
            <a:ext cx="2032178" cy="1032527"/>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a:t>
            </a:r>
          </a:p>
        </p:txBody>
      </p:sp>
      <p:pic>
        <p:nvPicPr>
          <p:cNvPr id="61" name="図 60">
            <a:extLst>
              <a:ext uri="{FF2B5EF4-FFF2-40B4-BE49-F238E27FC236}">
                <a16:creationId xmlns:a16="http://schemas.microsoft.com/office/drawing/2014/main" id="{89768C9D-2746-40BE-7C6C-D5EE732C6F31}"/>
              </a:ext>
            </a:extLst>
          </p:cNvPr>
          <p:cNvPicPr>
            <a:picLocks noChangeAspect="1"/>
          </p:cNvPicPr>
          <p:nvPr/>
        </p:nvPicPr>
        <p:blipFill rotWithShape="1">
          <a:blip r:embed="rId15"/>
          <a:srcRect l="4353" t="19559" r="996" b="8387"/>
          <a:stretch/>
        </p:blipFill>
        <p:spPr>
          <a:xfrm flipH="1">
            <a:off x="0" y="6827995"/>
            <a:ext cx="4610100" cy="2375271"/>
          </a:xfrm>
          <a:prstGeom prst="rect">
            <a:avLst/>
          </a:prstGeom>
        </p:spPr>
      </p:pic>
      <p:pic>
        <p:nvPicPr>
          <p:cNvPr id="80" name="図 79">
            <a:extLst>
              <a:ext uri="{FF2B5EF4-FFF2-40B4-BE49-F238E27FC236}">
                <a16:creationId xmlns:a16="http://schemas.microsoft.com/office/drawing/2014/main" id="{16E42FB4-AAD4-CC35-CD2A-6E4B7D8271EB}"/>
              </a:ext>
            </a:extLst>
          </p:cNvPr>
          <p:cNvPicPr>
            <a:picLocks noChangeAspect="1"/>
          </p:cNvPicPr>
          <p:nvPr/>
        </p:nvPicPr>
        <p:blipFill rotWithShape="1">
          <a:blip r:embed="rId16"/>
          <a:srcRect l="-88" t="20434" r="7143" b="3932"/>
          <a:stretch/>
        </p:blipFill>
        <p:spPr>
          <a:xfrm>
            <a:off x="4596710" y="6827995"/>
            <a:ext cx="4402829" cy="2388452"/>
          </a:xfrm>
          <a:prstGeom prst="rect">
            <a:avLst/>
          </a:prstGeom>
        </p:spPr>
      </p:pic>
      <p:sp>
        <p:nvSpPr>
          <p:cNvPr id="88" name="テキスト ボックス 87">
            <a:extLst>
              <a:ext uri="{FF2B5EF4-FFF2-40B4-BE49-F238E27FC236}">
                <a16:creationId xmlns:a16="http://schemas.microsoft.com/office/drawing/2014/main" id="{6BAC2F67-3448-39BA-F651-8DD29B426DCD}"/>
              </a:ext>
            </a:extLst>
          </p:cNvPr>
          <p:cNvSpPr txBox="1"/>
          <p:nvPr/>
        </p:nvSpPr>
        <p:spPr>
          <a:xfrm>
            <a:off x="383519" y="8227854"/>
            <a:ext cx="4034035" cy="566309"/>
          </a:xfrm>
          <a:prstGeom prst="rect">
            <a:avLst/>
          </a:prstGeom>
          <a:noFill/>
        </p:spPr>
        <p:txBody>
          <a:bodyPr wrap="square" rtlCol="0">
            <a:spAutoFit/>
          </a:bodyPr>
          <a:lstStyle/>
          <a:p>
            <a:pPr>
              <a:lnSpc>
                <a:spcPct val="120000"/>
              </a:lnSpc>
            </a:pPr>
            <a:r>
              <a:rPr kumimoji="1" lang="ja-JP" altLang="en-US" sz="1400">
                <a:solidFill>
                  <a:schemeClr val="bg1"/>
                </a:solidFill>
                <a:latin typeface="Noto Sans CJK JP Medium" panose="020B0500000000000000" pitchFamily="34" charset="-128"/>
                <a:ea typeface="Noto Sans CJK JP Medium" panose="020B0500000000000000" pitchFamily="34" charset="-128"/>
              </a:rPr>
              <a:t>国産技術による医薬品連続生産の</a:t>
            </a:r>
          </a:p>
          <a:p>
            <a:r>
              <a:rPr kumimoji="1" lang="ja-JP" altLang="en-US" sz="1400">
                <a:solidFill>
                  <a:schemeClr val="bg1"/>
                </a:solidFill>
                <a:latin typeface="Noto Sans CJK JP Medium" panose="020B0500000000000000" pitchFamily="34" charset="-128"/>
                <a:ea typeface="Noto Sans CJK JP Medium" panose="020B0500000000000000" pitchFamily="34" charset="-128"/>
              </a:rPr>
              <a:t>実用化・事業化支援</a:t>
            </a:r>
          </a:p>
        </p:txBody>
      </p:sp>
      <p:sp>
        <p:nvSpPr>
          <p:cNvPr id="69" name="テキスト ボックス 68">
            <a:extLst>
              <a:ext uri="{FF2B5EF4-FFF2-40B4-BE49-F238E27FC236}">
                <a16:creationId xmlns:a16="http://schemas.microsoft.com/office/drawing/2014/main" id="{1DAAB09B-4DCB-BBFB-798D-ABA760CA4D43}"/>
              </a:ext>
            </a:extLst>
          </p:cNvPr>
          <p:cNvSpPr txBox="1"/>
          <p:nvPr/>
        </p:nvSpPr>
        <p:spPr>
          <a:xfrm>
            <a:off x="4840626" y="8248751"/>
            <a:ext cx="3775393" cy="591316"/>
          </a:xfrm>
          <a:prstGeom prst="rect">
            <a:avLst/>
          </a:prstGeom>
          <a:noFill/>
        </p:spPr>
        <p:txBody>
          <a:bodyPr wrap="none" rtlCol="0">
            <a:spAutoFit/>
          </a:bodyPr>
          <a:lstStyle/>
          <a:p>
            <a:pPr algn="r">
              <a:lnSpc>
                <a:spcPct val="120000"/>
              </a:lnSpc>
            </a:pPr>
            <a:r>
              <a:rPr kumimoji="1" lang="ja-JP" altLang="en-US" sz="1400">
                <a:solidFill>
                  <a:schemeClr val="bg1"/>
                </a:solidFill>
                <a:latin typeface="Noto Sans CJK JP Medium" panose="020B0500000000000000" pitchFamily="34" charset="-128"/>
                <a:ea typeface="Noto Sans CJK JP Medium" panose="020B0500000000000000" pitchFamily="34" charset="-128"/>
              </a:rPr>
              <a:t>施設全体のケアの質向上と腰痛対策に向けた</a:t>
            </a:r>
            <a:endParaRPr kumimoji="1" lang="en-US" altLang="ja-JP" sz="1400" dirty="0">
              <a:solidFill>
                <a:schemeClr val="bg1"/>
              </a:solidFill>
              <a:latin typeface="Noto Sans CJK JP Medium" panose="020B0500000000000000" pitchFamily="34" charset="-128"/>
              <a:ea typeface="Noto Sans CJK JP Medium" panose="020B0500000000000000" pitchFamily="34" charset="-128"/>
            </a:endParaRPr>
          </a:p>
          <a:p>
            <a:pPr algn="r">
              <a:lnSpc>
                <a:spcPct val="120000"/>
              </a:lnSpc>
            </a:pPr>
            <a:r>
              <a:rPr kumimoji="1" lang="ja-JP" altLang="en-US" sz="1400">
                <a:solidFill>
                  <a:schemeClr val="bg1"/>
                </a:solidFill>
                <a:latin typeface="Noto Sans CJK JP Medium" panose="020B0500000000000000" pitchFamily="34" charset="-128"/>
                <a:ea typeface="Noto Sans CJK JP Medium" panose="020B0500000000000000" pitchFamily="34" charset="-128"/>
              </a:rPr>
              <a:t>標準化およびテクノジー導入支援</a:t>
            </a:r>
          </a:p>
        </p:txBody>
      </p:sp>
      <p:sp>
        <p:nvSpPr>
          <p:cNvPr id="90" name="テキスト ボックス 89">
            <a:extLst>
              <a:ext uri="{FF2B5EF4-FFF2-40B4-BE49-F238E27FC236}">
                <a16:creationId xmlns:a16="http://schemas.microsoft.com/office/drawing/2014/main" id="{5C7C717B-3068-A92B-B033-693C77B75BCF}"/>
              </a:ext>
            </a:extLst>
          </p:cNvPr>
          <p:cNvSpPr txBox="1"/>
          <p:nvPr/>
        </p:nvSpPr>
        <p:spPr>
          <a:xfrm>
            <a:off x="886628" y="19641397"/>
            <a:ext cx="3459548" cy="269241"/>
          </a:xfrm>
          <a:prstGeom prst="rect">
            <a:avLst/>
          </a:prstGeom>
          <a:noFill/>
        </p:spPr>
        <p:txBody>
          <a:bodyPr wrap="square" rtlCol="0">
            <a:spAutoFit/>
          </a:bodyPr>
          <a:lstStyle/>
          <a:p>
            <a:pPr algn="l">
              <a:lnSpc>
                <a:spcPct val="110000"/>
              </a:lnSpc>
            </a:pPr>
            <a:r>
              <a:rPr lang="en" altLang="ja-JP" sz="1100" b="1" dirty="0">
                <a:solidFill>
                  <a:schemeClr val="bg1">
                    <a:lumMod val="50000"/>
                  </a:schemeClr>
                </a:solidFill>
                <a:cs typeface="Al Nile" pitchFamily="2" charset="-78"/>
              </a:rPr>
              <a:t>Cases</a:t>
            </a:r>
            <a:endParaRPr lang="ja-JP" altLang="en-US" sz="1100" b="1">
              <a:solidFill>
                <a:schemeClr val="bg1">
                  <a:lumMod val="50000"/>
                </a:schemeClr>
              </a:solidFill>
              <a:cs typeface="Al Nile" pitchFamily="2" charset="-78"/>
            </a:endParaRPr>
          </a:p>
        </p:txBody>
      </p:sp>
      <p:sp>
        <p:nvSpPr>
          <p:cNvPr id="91" name="テキスト ボックス 90">
            <a:extLst>
              <a:ext uri="{FF2B5EF4-FFF2-40B4-BE49-F238E27FC236}">
                <a16:creationId xmlns:a16="http://schemas.microsoft.com/office/drawing/2014/main" id="{A7CB0E63-B37B-8C35-6BEF-D7E2E8E39F54}"/>
              </a:ext>
            </a:extLst>
          </p:cNvPr>
          <p:cNvSpPr txBox="1"/>
          <p:nvPr/>
        </p:nvSpPr>
        <p:spPr>
          <a:xfrm>
            <a:off x="851677" y="19211082"/>
            <a:ext cx="3459548" cy="481735"/>
          </a:xfrm>
          <a:prstGeom prst="rect">
            <a:avLst/>
          </a:prstGeom>
          <a:noFill/>
        </p:spPr>
        <p:txBody>
          <a:bodyPr wrap="square" rtlCol="0">
            <a:spAutoFit/>
          </a:bodyPr>
          <a:lstStyle/>
          <a:p>
            <a:pPr algn="l">
              <a:lnSpc>
                <a:spcPct val="110000"/>
              </a:lnSpc>
            </a:pPr>
            <a:r>
              <a:rPr lang="ja-JP" altLang="en-US" sz="2400" b="1">
                <a:solidFill>
                  <a:srgbClr val="41352D"/>
                </a:solidFill>
                <a:cs typeface="Al Nile" pitchFamily="2" charset="-78"/>
              </a:rPr>
              <a:t>事例</a:t>
            </a:r>
          </a:p>
        </p:txBody>
      </p:sp>
      <p:sp>
        <p:nvSpPr>
          <p:cNvPr id="92" name="テキスト ボックス 91">
            <a:extLst>
              <a:ext uri="{FF2B5EF4-FFF2-40B4-BE49-F238E27FC236}">
                <a16:creationId xmlns:a16="http://schemas.microsoft.com/office/drawing/2014/main" id="{63426178-0A57-87C4-271D-6D7366DE2A10}"/>
              </a:ext>
            </a:extLst>
          </p:cNvPr>
          <p:cNvSpPr txBox="1"/>
          <p:nvPr/>
        </p:nvSpPr>
        <p:spPr>
          <a:xfrm>
            <a:off x="962065" y="5886326"/>
            <a:ext cx="7269286" cy="487762"/>
          </a:xfrm>
          <a:prstGeom prst="rect">
            <a:avLst/>
          </a:prstGeom>
          <a:noFill/>
        </p:spPr>
        <p:txBody>
          <a:bodyPr wrap="square" rtlCol="0">
            <a:spAutoFit/>
          </a:bodyPr>
          <a:lstStyle/>
          <a:p>
            <a:pPr algn="ctr">
              <a:lnSpc>
                <a:spcPct val="110000"/>
              </a:lnSpc>
            </a:pPr>
            <a:r>
              <a:rPr lang="ja-JP" altLang="en-US" sz="1200">
                <a:solidFill>
                  <a:schemeClr val="tx1">
                    <a:lumMod val="85000"/>
                    <a:lumOff val="15000"/>
                  </a:schemeClr>
                </a:solidFill>
                <a:latin typeface="Noto Sans CJK JP Light" panose="020B0300000000000000" pitchFamily="34" charset="-128"/>
                <a:ea typeface="Noto Sans CJK JP Light" panose="020B0300000000000000" pitchFamily="34" charset="-128"/>
                <a:cs typeface="Al Nile" pitchFamily="2" charset="-78"/>
              </a:rPr>
              <a:t>株式会社</a:t>
            </a:r>
            <a:r>
              <a:rPr lang="en-US" altLang="ja-JP" sz="1200" dirty="0" err="1">
                <a:solidFill>
                  <a:schemeClr val="tx1">
                    <a:lumMod val="85000"/>
                    <a:lumOff val="15000"/>
                  </a:schemeClr>
                </a:solidFill>
                <a:latin typeface="Noto Sans CJK JP Light" panose="020B0300000000000000" pitchFamily="34" charset="-128"/>
                <a:ea typeface="Noto Sans CJK JP Light" panose="020B0300000000000000" pitchFamily="34" charset="-128"/>
                <a:cs typeface="Al Nile" pitchFamily="2" charset="-78"/>
              </a:rPr>
              <a:t>QuadLab</a:t>
            </a:r>
            <a:r>
              <a:rPr lang="ja-JP" altLang="en-US" sz="1200">
                <a:solidFill>
                  <a:schemeClr val="tx1">
                    <a:lumMod val="85000"/>
                    <a:lumOff val="15000"/>
                  </a:schemeClr>
                </a:solidFill>
                <a:latin typeface="Noto Sans CJK JP Light" panose="020B0300000000000000" pitchFamily="34" charset="-128"/>
                <a:ea typeface="Noto Sans CJK JP Light" panose="020B0300000000000000" pitchFamily="34" charset="-128"/>
                <a:cs typeface="Al Nile" pitchFamily="2" charset="-78"/>
              </a:rPr>
              <a:t>は医薬と介護の変革と融合に向けた</a:t>
            </a:r>
            <a:endParaRPr lang="en-US" altLang="ja-JP" sz="1200" dirty="0">
              <a:solidFill>
                <a:schemeClr val="tx1">
                  <a:lumMod val="85000"/>
                  <a:lumOff val="15000"/>
                </a:schemeClr>
              </a:solidFill>
              <a:latin typeface="Noto Sans CJK JP Light" panose="020B0300000000000000" pitchFamily="34" charset="-128"/>
              <a:ea typeface="Noto Sans CJK JP Light" panose="020B0300000000000000" pitchFamily="34" charset="-128"/>
              <a:cs typeface="Al Nile" pitchFamily="2" charset="-78"/>
            </a:endParaRPr>
          </a:p>
          <a:p>
            <a:pPr algn="ctr">
              <a:lnSpc>
                <a:spcPct val="110000"/>
              </a:lnSpc>
            </a:pPr>
            <a:r>
              <a:rPr lang="ja-JP" altLang="en-US" sz="1200">
                <a:solidFill>
                  <a:schemeClr val="tx1">
                    <a:lumMod val="85000"/>
                    <a:lumOff val="15000"/>
                  </a:schemeClr>
                </a:solidFill>
                <a:latin typeface="Noto Sans CJK JP Light" panose="020B0300000000000000" pitchFamily="34" charset="-128"/>
                <a:ea typeface="Noto Sans CJK JP Light" panose="020B0300000000000000" pitchFamily="34" charset="-128"/>
                <a:cs typeface="Al Nile" pitchFamily="2" charset="-78"/>
              </a:rPr>
              <a:t>ビジネスサポートサービスを提供します</a:t>
            </a:r>
          </a:p>
        </p:txBody>
      </p:sp>
      <p:sp>
        <p:nvSpPr>
          <p:cNvPr id="94" name="テキスト ボックス 93">
            <a:extLst>
              <a:ext uri="{FF2B5EF4-FFF2-40B4-BE49-F238E27FC236}">
                <a16:creationId xmlns:a16="http://schemas.microsoft.com/office/drawing/2014/main" id="{D735EA23-F7BD-17D9-B8DC-BF1C1E7F3B47}"/>
              </a:ext>
            </a:extLst>
          </p:cNvPr>
          <p:cNvSpPr txBox="1"/>
          <p:nvPr/>
        </p:nvSpPr>
        <p:spPr>
          <a:xfrm>
            <a:off x="886628" y="26326453"/>
            <a:ext cx="3459548" cy="269241"/>
          </a:xfrm>
          <a:prstGeom prst="rect">
            <a:avLst/>
          </a:prstGeom>
          <a:noFill/>
        </p:spPr>
        <p:txBody>
          <a:bodyPr wrap="square" rtlCol="0">
            <a:spAutoFit/>
          </a:bodyPr>
          <a:lstStyle/>
          <a:p>
            <a:pPr algn="l">
              <a:lnSpc>
                <a:spcPct val="110000"/>
              </a:lnSpc>
            </a:pPr>
            <a:r>
              <a:rPr lang="en" altLang="ja-JP" sz="1100" b="1" dirty="0">
                <a:solidFill>
                  <a:schemeClr val="bg1">
                    <a:lumMod val="50000"/>
                  </a:schemeClr>
                </a:solidFill>
                <a:cs typeface="Al Nile" pitchFamily="2" charset="-78"/>
              </a:rPr>
              <a:t>Careers</a:t>
            </a:r>
            <a:endParaRPr lang="ja-JP" altLang="en-US" sz="1100" b="1">
              <a:solidFill>
                <a:schemeClr val="bg1">
                  <a:lumMod val="50000"/>
                </a:schemeClr>
              </a:solidFill>
              <a:cs typeface="Al Nile" pitchFamily="2" charset="-78"/>
            </a:endParaRPr>
          </a:p>
        </p:txBody>
      </p:sp>
      <p:sp>
        <p:nvSpPr>
          <p:cNvPr id="95" name="テキスト ボックス 94">
            <a:extLst>
              <a:ext uri="{FF2B5EF4-FFF2-40B4-BE49-F238E27FC236}">
                <a16:creationId xmlns:a16="http://schemas.microsoft.com/office/drawing/2014/main" id="{C91A2733-EAA1-1540-7EF1-C9364B1D1A0F}"/>
              </a:ext>
            </a:extLst>
          </p:cNvPr>
          <p:cNvSpPr txBox="1"/>
          <p:nvPr/>
        </p:nvSpPr>
        <p:spPr>
          <a:xfrm>
            <a:off x="851677" y="25896138"/>
            <a:ext cx="3459548" cy="481735"/>
          </a:xfrm>
          <a:prstGeom prst="rect">
            <a:avLst/>
          </a:prstGeom>
          <a:noFill/>
        </p:spPr>
        <p:txBody>
          <a:bodyPr wrap="square" rtlCol="0">
            <a:spAutoFit/>
          </a:bodyPr>
          <a:lstStyle/>
          <a:p>
            <a:pPr algn="l">
              <a:lnSpc>
                <a:spcPct val="110000"/>
              </a:lnSpc>
            </a:pPr>
            <a:r>
              <a:rPr lang="ja-JP" altLang="en-US" sz="2400" b="1">
                <a:solidFill>
                  <a:srgbClr val="41352D"/>
                </a:solidFill>
                <a:cs typeface="Al Nile" pitchFamily="2" charset="-78"/>
              </a:rPr>
              <a:t>採用</a:t>
            </a:r>
          </a:p>
        </p:txBody>
      </p:sp>
      <p:sp>
        <p:nvSpPr>
          <p:cNvPr id="49" name="テキスト ボックス 48">
            <a:extLst>
              <a:ext uri="{FF2B5EF4-FFF2-40B4-BE49-F238E27FC236}">
                <a16:creationId xmlns:a16="http://schemas.microsoft.com/office/drawing/2014/main" id="{703A6227-9045-928F-A8A4-3D2C8121FFC8}"/>
              </a:ext>
            </a:extLst>
          </p:cNvPr>
          <p:cNvSpPr txBox="1"/>
          <p:nvPr/>
        </p:nvSpPr>
        <p:spPr>
          <a:xfrm>
            <a:off x="-1153967" y="0"/>
            <a:ext cx="929357"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Top</a:t>
            </a:r>
            <a:endParaRPr kumimoji="1" lang="ja-JP" altLang="en-US" sz="4000">
              <a:solidFill>
                <a:schemeClr val="bg1"/>
              </a:solidFill>
            </a:endParaRPr>
          </a:p>
        </p:txBody>
      </p:sp>
      <p:pic>
        <p:nvPicPr>
          <p:cNvPr id="54" name="図 53">
            <a:extLst>
              <a:ext uri="{FF2B5EF4-FFF2-40B4-BE49-F238E27FC236}">
                <a16:creationId xmlns:a16="http://schemas.microsoft.com/office/drawing/2014/main" id="{76F4FD5D-748F-BDD1-9283-A1AFE3D9E880}"/>
              </a:ext>
            </a:extLst>
          </p:cNvPr>
          <p:cNvPicPr>
            <a:picLocks noChangeAspect="1"/>
          </p:cNvPicPr>
          <p:nvPr/>
        </p:nvPicPr>
        <p:blipFill>
          <a:blip r:embed="rId4"/>
          <a:stretch>
            <a:fillRect/>
          </a:stretch>
        </p:blipFill>
        <p:spPr>
          <a:xfrm>
            <a:off x="3417243" y="5456783"/>
            <a:ext cx="2065401" cy="313690"/>
          </a:xfrm>
          <a:prstGeom prst="rect">
            <a:avLst/>
          </a:prstGeom>
        </p:spPr>
      </p:pic>
      <p:pic>
        <p:nvPicPr>
          <p:cNvPr id="106" name="図 105">
            <a:extLst>
              <a:ext uri="{FF2B5EF4-FFF2-40B4-BE49-F238E27FC236}">
                <a16:creationId xmlns:a16="http://schemas.microsoft.com/office/drawing/2014/main" id="{53A38341-E42D-420F-1F92-630B1F50A2BE}"/>
              </a:ext>
            </a:extLst>
          </p:cNvPr>
          <p:cNvPicPr>
            <a:picLocks noChangeAspect="1"/>
          </p:cNvPicPr>
          <p:nvPr/>
        </p:nvPicPr>
        <p:blipFill rotWithShape="1">
          <a:blip r:embed="rId17"/>
          <a:srcRect l="5960" t="49758" r="35551" b="2"/>
          <a:stretch/>
        </p:blipFill>
        <p:spPr>
          <a:xfrm>
            <a:off x="4882959" y="26448349"/>
            <a:ext cx="3264901" cy="1870606"/>
          </a:xfrm>
          <a:prstGeom prst="rect">
            <a:avLst/>
          </a:prstGeom>
        </p:spPr>
      </p:pic>
      <p:sp>
        <p:nvSpPr>
          <p:cNvPr id="107" name="テキスト ボックス 106">
            <a:extLst>
              <a:ext uri="{FF2B5EF4-FFF2-40B4-BE49-F238E27FC236}">
                <a16:creationId xmlns:a16="http://schemas.microsoft.com/office/drawing/2014/main" id="{338DABCF-68A6-E662-7EB6-5AC3A3079AC5}"/>
              </a:ext>
            </a:extLst>
          </p:cNvPr>
          <p:cNvSpPr txBox="1"/>
          <p:nvPr/>
        </p:nvSpPr>
        <p:spPr>
          <a:xfrm>
            <a:off x="1092179" y="26679693"/>
            <a:ext cx="3325375" cy="1272592"/>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en-US" altLang="ja-JP" dirty="0" err="1"/>
              <a:t>QuadLab</a:t>
            </a:r>
            <a:r>
              <a:rPr lang="ja-JP" altLang="en-US"/>
              <a:t>はリーディングカンパニーや官公庁が抱える課題を解決し、社会の発展に貢献するための、共に働く仲間を募集しております。選考は通年で実施しております。</a:t>
            </a:r>
            <a:endParaRPr lang="en-US" altLang="ja-JP" dirty="0"/>
          </a:p>
          <a:p>
            <a:r>
              <a:rPr lang="ja-JP" altLang="en-US"/>
              <a:t>詳しくはこちらから。</a:t>
            </a:r>
          </a:p>
        </p:txBody>
      </p:sp>
      <p:sp>
        <p:nvSpPr>
          <p:cNvPr id="112" name="テキスト ボックス 111">
            <a:extLst>
              <a:ext uri="{FF2B5EF4-FFF2-40B4-BE49-F238E27FC236}">
                <a16:creationId xmlns:a16="http://schemas.microsoft.com/office/drawing/2014/main" id="{5648C095-2444-80DC-7FF6-0E80A8DFED53}"/>
              </a:ext>
            </a:extLst>
          </p:cNvPr>
          <p:cNvSpPr txBox="1"/>
          <p:nvPr/>
        </p:nvSpPr>
        <p:spPr>
          <a:xfrm>
            <a:off x="363097" y="7422497"/>
            <a:ext cx="3500111" cy="458972"/>
          </a:xfrm>
          <a:prstGeom prst="rect">
            <a:avLst/>
          </a:prstGeom>
          <a:noFill/>
        </p:spPr>
        <p:txBody>
          <a:bodyPr wrap="square" rtlCol="0">
            <a:spAutoFit/>
          </a:bodyPr>
          <a:lstStyle/>
          <a:p>
            <a:pPr>
              <a:lnSpc>
                <a:spcPct val="130000"/>
              </a:lnSpc>
            </a:pPr>
            <a:r>
              <a:rPr kumimoji="1" lang="ja-JP" altLang="en-US" sz="2000" b="1">
                <a:solidFill>
                  <a:schemeClr val="bg1"/>
                </a:solidFill>
                <a:latin typeface="Noto Sans CJK JP Black" panose="020B0500000000000000" pitchFamily="34" charset="-128"/>
                <a:ea typeface="Noto Sans CJK JP Black" panose="020B0500000000000000" pitchFamily="34" charset="-128"/>
              </a:rPr>
              <a:t>中分子</a:t>
            </a:r>
            <a:r>
              <a:rPr kumimoji="1" lang="ja-JP" altLang="en-US" b="1">
                <a:solidFill>
                  <a:schemeClr val="bg1"/>
                </a:solidFill>
                <a:latin typeface="Noto Sans CJK JP Black" panose="020B0500000000000000" pitchFamily="34" charset="-128"/>
                <a:ea typeface="Noto Sans CJK JP Black" panose="020B0500000000000000" pitchFamily="34" charset="-128"/>
              </a:rPr>
              <a:t>および</a:t>
            </a:r>
            <a:r>
              <a:rPr kumimoji="1" lang="ja-JP" altLang="en-US" sz="2000" b="1">
                <a:solidFill>
                  <a:schemeClr val="bg1"/>
                </a:solidFill>
                <a:latin typeface="Noto Sans CJK JP Black" panose="020B0500000000000000" pitchFamily="34" charset="-128"/>
                <a:ea typeface="Noto Sans CJK JP Black" panose="020B0500000000000000" pitchFamily="34" charset="-128"/>
              </a:rPr>
              <a:t>抗体医薬</a:t>
            </a:r>
          </a:p>
        </p:txBody>
      </p:sp>
      <p:sp>
        <p:nvSpPr>
          <p:cNvPr id="114" name="テキスト ボックス 113">
            <a:extLst>
              <a:ext uri="{FF2B5EF4-FFF2-40B4-BE49-F238E27FC236}">
                <a16:creationId xmlns:a16="http://schemas.microsoft.com/office/drawing/2014/main" id="{3C762837-6D3C-8E6E-C90A-F9589AE0A6BD}"/>
              </a:ext>
            </a:extLst>
          </p:cNvPr>
          <p:cNvSpPr txBox="1"/>
          <p:nvPr/>
        </p:nvSpPr>
        <p:spPr>
          <a:xfrm>
            <a:off x="7729181" y="7422497"/>
            <a:ext cx="886838" cy="458972"/>
          </a:xfrm>
          <a:prstGeom prst="rect">
            <a:avLst/>
          </a:prstGeom>
          <a:noFill/>
        </p:spPr>
        <p:txBody>
          <a:bodyPr wrap="square" rtlCol="0">
            <a:spAutoFit/>
          </a:bodyPr>
          <a:lstStyle/>
          <a:p>
            <a:pPr algn="r">
              <a:lnSpc>
                <a:spcPct val="130000"/>
              </a:lnSpc>
            </a:pPr>
            <a:r>
              <a:rPr kumimoji="1" lang="ja-JP" altLang="en-US" sz="2000" b="1">
                <a:solidFill>
                  <a:schemeClr val="bg1"/>
                </a:solidFill>
                <a:latin typeface="Noto Sans CJK JP Black" panose="020B0500000000000000" pitchFamily="34" charset="-128"/>
                <a:ea typeface="Noto Sans CJK JP Black" panose="020B0500000000000000" pitchFamily="34" charset="-128"/>
              </a:rPr>
              <a:t>介護</a:t>
            </a:r>
          </a:p>
        </p:txBody>
      </p:sp>
      <p:sp>
        <p:nvSpPr>
          <p:cNvPr id="20" name="テキスト ボックス 19">
            <a:extLst>
              <a:ext uri="{FF2B5EF4-FFF2-40B4-BE49-F238E27FC236}">
                <a16:creationId xmlns:a16="http://schemas.microsoft.com/office/drawing/2014/main" id="{528A4602-85BF-CF79-F99B-528D6D102625}"/>
              </a:ext>
            </a:extLst>
          </p:cNvPr>
          <p:cNvSpPr txBox="1"/>
          <p:nvPr/>
        </p:nvSpPr>
        <p:spPr>
          <a:xfrm>
            <a:off x="733682" y="2153736"/>
            <a:ext cx="2518638" cy="704424"/>
          </a:xfrm>
          <a:prstGeom prst="rect">
            <a:avLst/>
          </a:prstGeom>
          <a:noFill/>
        </p:spPr>
        <p:txBody>
          <a:bodyPr wrap="none" rtlCol="0">
            <a:spAutoFit/>
          </a:bodyPr>
          <a:lstStyle/>
          <a:p>
            <a:pPr>
              <a:lnSpc>
                <a:spcPct val="150000"/>
              </a:lnSpc>
            </a:pPr>
            <a:r>
              <a:rPr kumimoji="1" lang="ja-JP" altLang="en-US" sz="1400">
                <a:solidFill>
                  <a:schemeClr val="bg1">
                    <a:lumMod val="95000"/>
                  </a:schemeClr>
                </a:solidFill>
                <a:latin typeface="Noto Sans CJK JP Medium" panose="020B0500000000000000" pitchFamily="34" charset="-128"/>
                <a:ea typeface="Noto Sans CJK JP Medium" panose="020B0500000000000000" pitchFamily="34" charset="-128"/>
              </a:rPr>
              <a:t>医薬・介護テクノロジーの</a:t>
            </a:r>
            <a:endParaRPr kumimoji="1" lang="en-US" altLang="ja-JP" sz="1400" dirty="0">
              <a:solidFill>
                <a:schemeClr val="bg1">
                  <a:lumMod val="95000"/>
                </a:schemeClr>
              </a:solidFill>
              <a:latin typeface="Noto Sans CJK JP Medium" panose="020B0500000000000000" pitchFamily="34" charset="-128"/>
              <a:ea typeface="Noto Sans CJK JP Medium" panose="020B0500000000000000" pitchFamily="34" charset="-128"/>
            </a:endParaRPr>
          </a:p>
          <a:p>
            <a:pPr>
              <a:lnSpc>
                <a:spcPct val="150000"/>
              </a:lnSpc>
            </a:pPr>
            <a:r>
              <a:rPr kumimoji="1" lang="ja-JP" altLang="en-US" sz="1400">
                <a:solidFill>
                  <a:schemeClr val="bg1">
                    <a:lumMod val="95000"/>
                  </a:schemeClr>
                </a:solidFill>
                <a:latin typeface="Noto Sans CJK JP Medium" panose="020B0500000000000000" pitchFamily="34" charset="-128"/>
                <a:ea typeface="Noto Sans CJK JP Medium" panose="020B0500000000000000" pitchFamily="34" charset="-128"/>
              </a:rPr>
              <a:t>イノベーションサポート企業</a:t>
            </a:r>
            <a:endParaRPr kumimoji="1" lang="en-US" altLang="ja-JP" sz="1400" dirty="0">
              <a:solidFill>
                <a:schemeClr val="bg1">
                  <a:lumMod val="95000"/>
                </a:schemeClr>
              </a:solidFill>
              <a:latin typeface="Noto Sans CJK JP Medium" panose="020B0500000000000000" pitchFamily="34" charset="-128"/>
              <a:ea typeface="Noto Sans CJK JP Medium" panose="020B0500000000000000" pitchFamily="34" charset="-128"/>
            </a:endParaRPr>
          </a:p>
        </p:txBody>
      </p:sp>
      <p:sp>
        <p:nvSpPr>
          <p:cNvPr id="52" name="テキスト ボックス 51">
            <a:extLst>
              <a:ext uri="{FF2B5EF4-FFF2-40B4-BE49-F238E27FC236}">
                <a16:creationId xmlns:a16="http://schemas.microsoft.com/office/drawing/2014/main" id="{A96E8FC5-D6D7-BDD0-6E23-25001BA7476F}"/>
              </a:ext>
            </a:extLst>
          </p:cNvPr>
          <p:cNvSpPr txBox="1"/>
          <p:nvPr/>
        </p:nvSpPr>
        <p:spPr>
          <a:xfrm>
            <a:off x="943110" y="10687666"/>
            <a:ext cx="4051678" cy="1752724"/>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en" altLang="ja-JP" dirty="0" err="1">
                <a:effectLst/>
                <a:latin typeface="Helvetica Neue" panose="02000503000000020004" pitchFamily="2" charset="0"/>
                <a:ea typeface="Hiragino Sans" panose="020B0400000000000000" pitchFamily="34" charset="-128"/>
              </a:rPr>
              <a:t>QuadLab</a:t>
            </a:r>
            <a:r>
              <a:rPr lang="ja-JP" altLang="en-US">
                <a:effectLst/>
                <a:latin typeface="Hiragino Sans" panose="020B0400000000000000" pitchFamily="34" charset="-128"/>
                <a:ea typeface="Hiragino Sans" panose="020B0400000000000000" pitchFamily="34" charset="-128"/>
              </a:rPr>
              <a:t>は医薬と介護を主なフィールドとしてクライアントの抱える課題解決に取り組んでおります。</a:t>
            </a:r>
          </a:p>
          <a:p>
            <a:r>
              <a:rPr lang="ja-JP" altLang="en-US"/>
              <a:t>ひとの健康な生活をサポートする医薬と、生活の帰着点としての介護。</a:t>
            </a:r>
            <a:endParaRPr lang="en-US" altLang="ja-JP" dirty="0"/>
          </a:p>
          <a:p>
            <a:r>
              <a:rPr lang="ja-JP" altLang="en-US"/>
              <a:t>両者が有機的に関わり合い、豊かな生活のインフラとなることを目指して、各種のサービスを展開してまいります。</a:t>
            </a:r>
            <a:endParaRPr lang="en-US" altLang="ja-JP" dirty="0"/>
          </a:p>
        </p:txBody>
      </p:sp>
      <p:sp>
        <p:nvSpPr>
          <p:cNvPr id="57" name="テキスト ボックス 56">
            <a:extLst>
              <a:ext uri="{FF2B5EF4-FFF2-40B4-BE49-F238E27FC236}">
                <a16:creationId xmlns:a16="http://schemas.microsoft.com/office/drawing/2014/main" id="{A3F57F6D-2E11-21BE-3281-F82FAEEC1462}"/>
              </a:ext>
            </a:extLst>
          </p:cNvPr>
          <p:cNvSpPr txBox="1"/>
          <p:nvPr/>
        </p:nvSpPr>
        <p:spPr>
          <a:xfrm>
            <a:off x="867363" y="13540952"/>
            <a:ext cx="3459548" cy="269241"/>
          </a:xfrm>
          <a:prstGeom prst="rect">
            <a:avLst/>
          </a:prstGeom>
          <a:noFill/>
        </p:spPr>
        <p:txBody>
          <a:bodyPr wrap="square" rtlCol="0">
            <a:spAutoFit/>
          </a:bodyPr>
          <a:lstStyle/>
          <a:p>
            <a:pPr algn="l">
              <a:lnSpc>
                <a:spcPct val="110000"/>
              </a:lnSpc>
            </a:pPr>
            <a:r>
              <a:rPr lang="en" altLang="ja-JP" sz="1100" b="1" dirty="0">
                <a:solidFill>
                  <a:schemeClr val="bg1">
                    <a:lumMod val="50000"/>
                  </a:schemeClr>
                </a:solidFill>
                <a:cs typeface="Al Nile" pitchFamily="2" charset="-78"/>
              </a:rPr>
              <a:t>Advantage</a:t>
            </a:r>
            <a:endParaRPr lang="ja-JP" altLang="en-US" sz="1100" b="1">
              <a:solidFill>
                <a:schemeClr val="bg1">
                  <a:lumMod val="50000"/>
                </a:schemeClr>
              </a:solidFill>
              <a:cs typeface="Al Nile" pitchFamily="2" charset="-78"/>
            </a:endParaRPr>
          </a:p>
        </p:txBody>
      </p:sp>
      <p:sp>
        <p:nvSpPr>
          <p:cNvPr id="59" name="テキスト ボックス 58">
            <a:extLst>
              <a:ext uri="{FF2B5EF4-FFF2-40B4-BE49-F238E27FC236}">
                <a16:creationId xmlns:a16="http://schemas.microsoft.com/office/drawing/2014/main" id="{4301DB84-445F-2A9A-4A82-A2F519A5A090}"/>
              </a:ext>
            </a:extLst>
          </p:cNvPr>
          <p:cNvSpPr txBox="1"/>
          <p:nvPr/>
        </p:nvSpPr>
        <p:spPr>
          <a:xfrm>
            <a:off x="832412" y="13110637"/>
            <a:ext cx="3459548" cy="481735"/>
          </a:xfrm>
          <a:prstGeom prst="rect">
            <a:avLst/>
          </a:prstGeom>
          <a:noFill/>
        </p:spPr>
        <p:txBody>
          <a:bodyPr wrap="square" rtlCol="0">
            <a:spAutoFit/>
          </a:bodyPr>
          <a:lstStyle/>
          <a:p>
            <a:pPr algn="l">
              <a:lnSpc>
                <a:spcPct val="110000"/>
              </a:lnSpc>
            </a:pPr>
            <a:r>
              <a:rPr lang="ja-JP" altLang="en-US" sz="2400" b="1">
                <a:solidFill>
                  <a:srgbClr val="41352D"/>
                </a:solidFill>
                <a:cs typeface="Al Nile" pitchFamily="2" charset="-78"/>
              </a:rPr>
              <a:t>強み</a:t>
            </a:r>
          </a:p>
        </p:txBody>
      </p:sp>
      <p:sp>
        <p:nvSpPr>
          <p:cNvPr id="74" name="テキスト ボックス 73">
            <a:extLst>
              <a:ext uri="{FF2B5EF4-FFF2-40B4-BE49-F238E27FC236}">
                <a16:creationId xmlns:a16="http://schemas.microsoft.com/office/drawing/2014/main" id="{76C2CDE3-DD7E-22FC-885B-57BA39F82B4B}"/>
              </a:ext>
            </a:extLst>
          </p:cNvPr>
          <p:cNvSpPr txBox="1"/>
          <p:nvPr/>
        </p:nvSpPr>
        <p:spPr>
          <a:xfrm>
            <a:off x="851677" y="10116953"/>
            <a:ext cx="3459548" cy="269241"/>
          </a:xfrm>
          <a:prstGeom prst="rect">
            <a:avLst/>
          </a:prstGeom>
          <a:noFill/>
        </p:spPr>
        <p:txBody>
          <a:bodyPr wrap="square" rtlCol="0">
            <a:spAutoFit/>
          </a:bodyPr>
          <a:lstStyle/>
          <a:p>
            <a:pPr algn="l">
              <a:lnSpc>
                <a:spcPct val="110000"/>
              </a:lnSpc>
            </a:pPr>
            <a:r>
              <a:rPr lang="en" altLang="ja-JP" sz="1100" b="1" dirty="0">
                <a:solidFill>
                  <a:schemeClr val="bg1">
                    <a:lumMod val="50000"/>
                  </a:schemeClr>
                </a:solidFill>
                <a:cs typeface="Al Nile" pitchFamily="2" charset="-78"/>
              </a:rPr>
              <a:t>Our Business</a:t>
            </a:r>
            <a:endParaRPr lang="ja-JP" altLang="en-US" sz="1100" b="1">
              <a:solidFill>
                <a:schemeClr val="bg1">
                  <a:lumMod val="50000"/>
                </a:schemeClr>
              </a:solidFill>
              <a:cs typeface="Al Nile" pitchFamily="2" charset="-78"/>
            </a:endParaRPr>
          </a:p>
        </p:txBody>
      </p:sp>
      <p:sp>
        <p:nvSpPr>
          <p:cNvPr id="76" name="テキスト ボックス 75">
            <a:extLst>
              <a:ext uri="{FF2B5EF4-FFF2-40B4-BE49-F238E27FC236}">
                <a16:creationId xmlns:a16="http://schemas.microsoft.com/office/drawing/2014/main" id="{67B0712E-A497-AED7-B724-2A1B0402BFE3}"/>
              </a:ext>
            </a:extLst>
          </p:cNvPr>
          <p:cNvSpPr txBox="1"/>
          <p:nvPr/>
        </p:nvSpPr>
        <p:spPr>
          <a:xfrm>
            <a:off x="816726" y="9686638"/>
            <a:ext cx="3459548" cy="481735"/>
          </a:xfrm>
          <a:prstGeom prst="rect">
            <a:avLst/>
          </a:prstGeom>
          <a:noFill/>
        </p:spPr>
        <p:txBody>
          <a:bodyPr wrap="square" rtlCol="0">
            <a:spAutoFit/>
          </a:bodyPr>
          <a:lstStyle/>
          <a:p>
            <a:pPr algn="l">
              <a:lnSpc>
                <a:spcPct val="110000"/>
              </a:lnSpc>
            </a:pPr>
            <a:r>
              <a:rPr lang="ja-JP" altLang="en-US" sz="2400" b="1">
                <a:solidFill>
                  <a:srgbClr val="41352D"/>
                </a:solidFill>
                <a:cs typeface="Al Nile" pitchFamily="2" charset="-78"/>
              </a:rPr>
              <a:t>事業領域</a:t>
            </a:r>
          </a:p>
        </p:txBody>
      </p:sp>
      <p:sp>
        <p:nvSpPr>
          <p:cNvPr id="79" name="テキスト ボックス 78">
            <a:extLst>
              <a:ext uri="{FF2B5EF4-FFF2-40B4-BE49-F238E27FC236}">
                <a16:creationId xmlns:a16="http://schemas.microsoft.com/office/drawing/2014/main" id="{43BAE544-6B4E-EF60-D8F7-C65D638B5DEF}"/>
              </a:ext>
            </a:extLst>
          </p:cNvPr>
          <p:cNvSpPr txBox="1"/>
          <p:nvPr/>
        </p:nvSpPr>
        <p:spPr>
          <a:xfrm>
            <a:off x="793792" y="15081694"/>
            <a:ext cx="2145882" cy="619529"/>
          </a:xfrm>
          <a:prstGeom prst="rect">
            <a:avLst/>
          </a:prstGeom>
          <a:solidFill>
            <a:schemeClr val="bg1"/>
          </a:solidFill>
        </p:spPr>
        <p:txBody>
          <a:bodyPr wrap="square" rtlCol="0">
            <a:spAutoFit/>
          </a:bodyPr>
          <a:lstStyle/>
          <a:p>
            <a:pPr algn="ctr">
              <a:lnSpc>
                <a:spcPct val="110000"/>
              </a:lnSpc>
            </a:pPr>
            <a:r>
              <a:rPr lang="ja-JP" altLang="en-US" sz="1600">
                <a:solidFill>
                  <a:srgbClr val="41352D"/>
                </a:solidFill>
                <a:latin typeface="Noto Sans CJK JP Medium" panose="020B0500000000000000" pitchFamily="34" charset="-128"/>
                <a:ea typeface="Noto Sans CJK JP Medium" panose="020B0500000000000000" pitchFamily="34" charset="-128"/>
              </a:rPr>
              <a:t>テクノロジーおよび現場への精通</a:t>
            </a:r>
          </a:p>
        </p:txBody>
      </p:sp>
      <p:sp>
        <p:nvSpPr>
          <p:cNvPr id="81" name="テキスト ボックス 80">
            <a:extLst>
              <a:ext uri="{FF2B5EF4-FFF2-40B4-BE49-F238E27FC236}">
                <a16:creationId xmlns:a16="http://schemas.microsoft.com/office/drawing/2014/main" id="{6059A29C-EAD1-1E32-83F5-050C2A37045C}"/>
              </a:ext>
            </a:extLst>
          </p:cNvPr>
          <p:cNvSpPr txBox="1"/>
          <p:nvPr/>
        </p:nvSpPr>
        <p:spPr>
          <a:xfrm>
            <a:off x="3043380" y="15099071"/>
            <a:ext cx="2942836" cy="584775"/>
          </a:xfrm>
          <a:prstGeom prst="rect">
            <a:avLst/>
          </a:prstGeom>
          <a:solidFill>
            <a:schemeClr val="bg1"/>
          </a:solidFill>
        </p:spPr>
        <p:txBody>
          <a:bodyPr wrap="square" rtlCol="0">
            <a:spAutoFit/>
          </a:bodyPr>
          <a:lstStyle/>
          <a:p>
            <a:pPr algn="ctr"/>
            <a:r>
              <a:rPr lang="ja-JP" altLang="en-US" sz="1600">
                <a:solidFill>
                  <a:srgbClr val="41352D"/>
                </a:solidFill>
                <a:latin typeface="Noto Sans CJK JP Medium" panose="020B0500000000000000" pitchFamily="34" charset="-128"/>
                <a:ea typeface="Noto Sans CJK JP Medium" panose="020B0500000000000000" pitchFamily="34" charset="-128"/>
              </a:rPr>
              <a:t>コンテンツ</a:t>
            </a:r>
            <a:r>
              <a:rPr lang="en-US" altLang="ja-JP" sz="1600" dirty="0">
                <a:solidFill>
                  <a:srgbClr val="41352D"/>
                </a:solidFill>
                <a:latin typeface="Noto Sans CJK JP Medium" panose="020B0500000000000000" pitchFamily="34" charset="-128"/>
                <a:ea typeface="Noto Sans CJK JP Medium" panose="020B0500000000000000" pitchFamily="34" charset="-128"/>
              </a:rPr>
              <a:t>&amp;</a:t>
            </a:r>
          </a:p>
          <a:p>
            <a:pPr algn="ctr"/>
            <a:r>
              <a:rPr lang="ja-JP" altLang="en-US" sz="1600">
                <a:solidFill>
                  <a:srgbClr val="41352D"/>
                </a:solidFill>
                <a:latin typeface="Noto Sans CJK JP Medium" panose="020B0500000000000000" pitchFamily="34" charset="-128"/>
                <a:ea typeface="Noto Sans CJK JP Medium" panose="020B0500000000000000" pitchFamily="34" charset="-128"/>
              </a:rPr>
              <a:t>アプリケーション</a:t>
            </a:r>
            <a:endParaRPr lang="en-US" altLang="ja-JP" sz="1600" dirty="0">
              <a:solidFill>
                <a:srgbClr val="41352D"/>
              </a:solidFill>
              <a:latin typeface="Noto Sans CJK JP Medium" panose="020B0500000000000000" pitchFamily="34" charset="-128"/>
              <a:ea typeface="Noto Sans CJK JP Medium" panose="020B0500000000000000" pitchFamily="34" charset="-128"/>
            </a:endParaRPr>
          </a:p>
        </p:txBody>
      </p:sp>
      <p:sp>
        <p:nvSpPr>
          <p:cNvPr id="85" name="テキスト ボックス 84">
            <a:extLst>
              <a:ext uri="{FF2B5EF4-FFF2-40B4-BE49-F238E27FC236}">
                <a16:creationId xmlns:a16="http://schemas.microsoft.com/office/drawing/2014/main" id="{5D4A1B29-BD2A-CFDD-4469-65509784AE53}"/>
              </a:ext>
            </a:extLst>
          </p:cNvPr>
          <p:cNvSpPr txBox="1"/>
          <p:nvPr/>
        </p:nvSpPr>
        <p:spPr>
          <a:xfrm>
            <a:off x="6037556" y="15081694"/>
            <a:ext cx="2145882" cy="619529"/>
          </a:xfrm>
          <a:prstGeom prst="rect">
            <a:avLst/>
          </a:prstGeom>
          <a:solidFill>
            <a:schemeClr val="bg1"/>
          </a:solidFill>
        </p:spPr>
        <p:txBody>
          <a:bodyPr wrap="square" rtlCol="0">
            <a:spAutoFit/>
          </a:bodyPr>
          <a:lstStyle/>
          <a:p>
            <a:pPr algn="ctr">
              <a:lnSpc>
                <a:spcPct val="110000"/>
              </a:lnSpc>
            </a:pPr>
            <a:r>
              <a:rPr lang="en-US" altLang="ja-JP" sz="1600" dirty="0">
                <a:solidFill>
                  <a:srgbClr val="41352D"/>
                </a:solidFill>
                <a:latin typeface="Noto Sans CJK JP Medium" panose="020B0500000000000000" pitchFamily="34" charset="-128"/>
                <a:ea typeface="Noto Sans CJK JP Medium" panose="020B0500000000000000" pitchFamily="34" charset="-128"/>
              </a:rPr>
              <a:t>DX</a:t>
            </a:r>
            <a:r>
              <a:rPr lang="ja-JP" altLang="en-US" sz="1600">
                <a:solidFill>
                  <a:srgbClr val="41352D"/>
                </a:solidFill>
                <a:latin typeface="Noto Sans CJK JP Medium" panose="020B0500000000000000" pitchFamily="34" charset="-128"/>
                <a:ea typeface="Noto Sans CJK JP Medium" panose="020B0500000000000000" pitchFamily="34" charset="-128"/>
              </a:rPr>
              <a:t>／標準化による</a:t>
            </a:r>
            <a:endParaRPr lang="en-US" altLang="ja-JP" sz="1600" dirty="0">
              <a:solidFill>
                <a:srgbClr val="41352D"/>
              </a:solidFill>
              <a:latin typeface="Noto Sans CJK JP Medium" panose="020B0500000000000000" pitchFamily="34" charset="-128"/>
              <a:ea typeface="Noto Sans CJK JP Medium" panose="020B0500000000000000" pitchFamily="34" charset="-128"/>
            </a:endParaRPr>
          </a:p>
          <a:p>
            <a:pPr algn="ctr">
              <a:lnSpc>
                <a:spcPct val="110000"/>
              </a:lnSpc>
            </a:pPr>
            <a:r>
              <a:rPr lang="ja-JP" altLang="en-US" sz="1600">
                <a:solidFill>
                  <a:srgbClr val="41352D"/>
                </a:solidFill>
                <a:latin typeface="Noto Sans CJK JP Medium" panose="020B0500000000000000" pitchFamily="34" charset="-128"/>
                <a:ea typeface="Noto Sans CJK JP Medium" panose="020B0500000000000000" pitchFamily="34" charset="-128"/>
              </a:rPr>
              <a:t>仕組みづくり</a:t>
            </a:r>
          </a:p>
        </p:txBody>
      </p:sp>
      <p:sp>
        <p:nvSpPr>
          <p:cNvPr id="86" name="テキスト ボックス 85">
            <a:extLst>
              <a:ext uri="{FF2B5EF4-FFF2-40B4-BE49-F238E27FC236}">
                <a16:creationId xmlns:a16="http://schemas.microsoft.com/office/drawing/2014/main" id="{B7D43B72-5D21-749E-3847-B276AC6CC19D}"/>
              </a:ext>
            </a:extLst>
          </p:cNvPr>
          <p:cNvSpPr txBox="1"/>
          <p:nvPr/>
        </p:nvSpPr>
        <p:spPr>
          <a:xfrm>
            <a:off x="943110" y="18214316"/>
            <a:ext cx="4395764" cy="293991"/>
          </a:xfrm>
          <a:prstGeom prst="rect">
            <a:avLst/>
          </a:prstGeom>
          <a:noFill/>
        </p:spPr>
        <p:txBody>
          <a:bodyPr wrap="square" rtlCol="0">
            <a:spAutoFit/>
          </a:bodyPr>
          <a:lstStyle/>
          <a:p>
            <a:pPr>
              <a:lnSpc>
                <a:spcPct val="130000"/>
              </a:lnSpc>
            </a:pPr>
            <a:r>
              <a:rPr kumimoji="1" lang="en-US" altLang="ja-JP" sz="105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rPr>
              <a:t>※</a:t>
            </a:r>
            <a:r>
              <a:rPr kumimoji="1" lang="ja-JP" altLang="en-US" sz="105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グループ会社である株式会社平プロモートとの連携によります。</a:t>
            </a:r>
            <a:endParaRPr kumimoji="1" lang="en-US" altLang="ja-JP" sz="105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87" name="四角形吹き出し 86">
            <a:extLst>
              <a:ext uri="{FF2B5EF4-FFF2-40B4-BE49-F238E27FC236}">
                <a16:creationId xmlns:a16="http://schemas.microsoft.com/office/drawing/2014/main" id="{496CD4C5-22AB-1E27-1FCD-9D133B7BCB04}"/>
              </a:ext>
            </a:extLst>
          </p:cNvPr>
          <p:cNvSpPr/>
          <p:nvPr/>
        </p:nvSpPr>
        <p:spPr>
          <a:xfrm>
            <a:off x="-2169346" y="6964192"/>
            <a:ext cx="1938820" cy="369332"/>
          </a:xfrm>
          <a:prstGeom prst="wedgeRectCallout">
            <a:avLst>
              <a:gd name="adj1" fmla="val 74705"/>
              <a:gd name="adj2" fmla="val 32510"/>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2</a:t>
            </a:r>
            <a:r>
              <a:rPr kumimoji="1" lang="ja-JP" altLang="en-US">
                <a:solidFill>
                  <a:schemeClr val="bg1"/>
                </a:solidFill>
                <a:latin typeface="Meiryo UI" panose="020B0604030504040204" pitchFamily="34" charset="-128"/>
                <a:ea typeface="Meiryo UI" panose="020B0604030504040204" pitchFamily="34" charset="-128"/>
              </a:rPr>
              <a:t>ページへ</a:t>
            </a:r>
          </a:p>
        </p:txBody>
      </p:sp>
      <p:sp>
        <p:nvSpPr>
          <p:cNvPr id="89" name="四角形吹き出し 88">
            <a:extLst>
              <a:ext uri="{FF2B5EF4-FFF2-40B4-BE49-F238E27FC236}">
                <a16:creationId xmlns:a16="http://schemas.microsoft.com/office/drawing/2014/main" id="{7CDA6935-19ED-A7D3-1682-C3C00F497FA6}"/>
              </a:ext>
            </a:extLst>
          </p:cNvPr>
          <p:cNvSpPr/>
          <p:nvPr/>
        </p:nvSpPr>
        <p:spPr>
          <a:xfrm>
            <a:off x="9464558" y="7237831"/>
            <a:ext cx="1938820" cy="369332"/>
          </a:xfrm>
          <a:prstGeom prst="wedgeRectCallout">
            <a:avLst>
              <a:gd name="adj1" fmla="val -68150"/>
              <a:gd name="adj2" fmla="val 32510"/>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3</a:t>
            </a:r>
            <a:r>
              <a:rPr kumimoji="1" lang="ja-JP" altLang="en-US">
                <a:solidFill>
                  <a:schemeClr val="bg1"/>
                </a:solidFill>
                <a:latin typeface="Meiryo UI" panose="020B0604030504040204" pitchFamily="34" charset="-128"/>
                <a:ea typeface="Meiryo UI" panose="020B0604030504040204" pitchFamily="34" charset="-128"/>
              </a:rPr>
              <a:t>ページへ</a:t>
            </a:r>
          </a:p>
        </p:txBody>
      </p:sp>
      <p:sp>
        <p:nvSpPr>
          <p:cNvPr id="93" name="四角形吹き出し 92">
            <a:extLst>
              <a:ext uri="{FF2B5EF4-FFF2-40B4-BE49-F238E27FC236}">
                <a16:creationId xmlns:a16="http://schemas.microsoft.com/office/drawing/2014/main" id="{B8B34715-D848-A8D8-98D3-BB902886C6B1}"/>
              </a:ext>
            </a:extLst>
          </p:cNvPr>
          <p:cNvSpPr/>
          <p:nvPr/>
        </p:nvSpPr>
        <p:spPr>
          <a:xfrm>
            <a:off x="-2287580" y="18841750"/>
            <a:ext cx="2057053" cy="923330"/>
          </a:xfrm>
          <a:prstGeom prst="wedgeRectCallout">
            <a:avLst>
              <a:gd name="adj1" fmla="val 41126"/>
              <a:gd name="adj2" fmla="val 89203"/>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横にスクロール</a:t>
            </a:r>
            <a:endParaRPr kumimoji="1" lang="en-US" altLang="ja-JP" dirty="0">
              <a:solidFill>
                <a:schemeClr val="bg1"/>
              </a:solidFill>
              <a:latin typeface="Meiryo UI" panose="020B0604030504040204" pitchFamily="34" charset="-128"/>
              <a:ea typeface="Meiryo UI" panose="020B0604030504040204" pitchFamily="34" charset="-128"/>
            </a:endParaRPr>
          </a:p>
          <a:p>
            <a:pPr algn="ctr"/>
            <a:r>
              <a:rPr kumimoji="1" lang="ja-JP" altLang="en-US">
                <a:solidFill>
                  <a:schemeClr val="bg1"/>
                </a:solidFill>
                <a:latin typeface="Meiryo UI" panose="020B0604030504040204" pitchFamily="34" charset="-128"/>
                <a:ea typeface="Meiryo UI" panose="020B0604030504040204" pitchFamily="34" charset="-128"/>
              </a:rPr>
              <a:t>（あとから増やせるように）</a:t>
            </a:r>
          </a:p>
        </p:txBody>
      </p:sp>
      <p:sp>
        <p:nvSpPr>
          <p:cNvPr id="96" name="正方形/長方形 95">
            <a:extLst>
              <a:ext uri="{FF2B5EF4-FFF2-40B4-BE49-F238E27FC236}">
                <a16:creationId xmlns:a16="http://schemas.microsoft.com/office/drawing/2014/main" id="{CB7B7B9F-B6BC-3A06-1797-F21218D71E3D}"/>
              </a:ext>
            </a:extLst>
          </p:cNvPr>
          <p:cNvSpPr/>
          <p:nvPr/>
        </p:nvSpPr>
        <p:spPr>
          <a:xfrm>
            <a:off x="1740002" y="27985207"/>
            <a:ext cx="2092794" cy="434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97" name="四角形吹き出し 96">
            <a:extLst>
              <a:ext uri="{FF2B5EF4-FFF2-40B4-BE49-F238E27FC236}">
                <a16:creationId xmlns:a16="http://schemas.microsoft.com/office/drawing/2014/main" id="{9E98704D-1FB2-2CC8-04C1-221CCF22BAF7}"/>
              </a:ext>
            </a:extLst>
          </p:cNvPr>
          <p:cNvSpPr/>
          <p:nvPr/>
        </p:nvSpPr>
        <p:spPr>
          <a:xfrm>
            <a:off x="-830384" y="28070703"/>
            <a:ext cx="1938820" cy="369332"/>
          </a:xfrm>
          <a:prstGeom prst="wedgeRectCallout">
            <a:avLst>
              <a:gd name="adj1" fmla="val 74705"/>
              <a:gd name="adj2" fmla="val 32510"/>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4</a:t>
            </a:r>
            <a:r>
              <a:rPr kumimoji="1" lang="ja-JP" altLang="en-US">
                <a:solidFill>
                  <a:schemeClr val="bg1"/>
                </a:solidFill>
                <a:latin typeface="Meiryo UI" panose="020B0604030504040204" pitchFamily="34" charset="-128"/>
                <a:ea typeface="Meiryo UI" panose="020B0604030504040204" pitchFamily="34" charset="-128"/>
              </a:rPr>
              <a:t>ページへ</a:t>
            </a:r>
          </a:p>
        </p:txBody>
      </p:sp>
      <p:sp>
        <p:nvSpPr>
          <p:cNvPr id="98" name="四角形吹き出し 97">
            <a:extLst>
              <a:ext uri="{FF2B5EF4-FFF2-40B4-BE49-F238E27FC236}">
                <a16:creationId xmlns:a16="http://schemas.microsoft.com/office/drawing/2014/main" id="{F18895D2-5B70-2422-E400-1863AAF0FEA1}"/>
              </a:ext>
            </a:extLst>
          </p:cNvPr>
          <p:cNvSpPr/>
          <p:nvPr/>
        </p:nvSpPr>
        <p:spPr>
          <a:xfrm>
            <a:off x="9234706" y="30392293"/>
            <a:ext cx="1938820" cy="369332"/>
          </a:xfrm>
          <a:prstGeom prst="wedgeRectCallout">
            <a:avLst>
              <a:gd name="adj1" fmla="val -70201"/>
              <a:gd name="adj2" fmla="val 25334"/>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7</a:t>
            </a:r>
            <a:r>
              <a:rPr kumimoji="1" lang="ja-JP" altLang="en-US">
                <a:solidFill>
                  <a:schemeClr val="bg1"/>
                </a:solidFill>
                <a:latin typeface="Meiryo UI" panose="020B0604030504040204" pitchFamily="34" charset="-128"/>
                <a:ea typeface="Meiryo UI" panose="020B0604030504040204" pitchFamily="34" charset="-128"/>
              </a:rPr>
              <a:t>ページへ</a:t>
            </a:r>
          </a:p>
        </p:txBody>
      </p:sp>
      <p:sp>
        <p:nvSpPr>
          <p:cNvPr id="99" name="四角形吹き出し 98">
            <a:extLst>
              <a:ext uri="{FF2B5EF4-FFF2-40B4-BE49-F238E27FC236}">
                <a16:creationId xmlns:a16="http://schemas.microsoft.com/office/drawing/2014/main" id="{E5553DB5-BA64-18EF-34B8-BE5F30846E64}"/>
              </a:ext>
            </a:extLst>
          </p:cNvPr>
          <p:cNvSpPr/>
          <p:nvPr/>
        </p:nvSpPr>
        <p:spPr>
          <a:xfrm>
            <a:off x="9234706" y="29845116"/>
            <a:ext cx="1938820" cy="369332"/>
          </a:xfrm>
          <a:prstGeom prst="wedgeRectCallout">
            <a:avLst>
              <a:gd name="adj1" fmla="val -70201"/>
              <a:gd name="adj2" fmla="val 25334"/>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4</a:t>
            </a:r>
            <a:r>
              <a:rPr kumimoji="1" lang="ja-JP" altLang="en-US">
                <a:solidFill>
                  <a:schemeClr val="bg1"/>
                </a:solidFill>
                <a:latin typeface="Meiryo UI" panose="020B0604030504040204" pitchFamily="34" charset="-128"/>
                <a:ea typeface="Meiryo UI" panose="020B0604030504040204" pitchFamily="34" charset="-128"/>
              </a:rPr>
              <a:t>ページへ</a:t>
            </a:r>
          </a:p>
        </p:txBody>
      </p:sp>
      <p:sp>
        <p:nvSpPr>
          <p:cNvPr id="100" name="円/楕円 99">
            <a:extLst>
              <a:ext uri="{FF2B5EF4-FFF2-40B4-BE49-F238E27FC236}">
                <a16:creationId xmlns:a16="http://schemas.microsoft.com/office/drawing/2014/main" id="{4AB05A2C-A3BD-92D4-9FCE-12A645FAB800}"/>
              </a:ext>
            </a:extLst>
          </p:cNvPr>
          <p:cNvSpPr/>
          <p:nvPr/>
        </p:nvSpPr>
        <p:spPr>
          <a:xfrm>
            <a:off x="4623177" y="-11715"/>
            <a:ext cx="931175" cy="8613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 name="直線矢印コネクタ 101">
            <a:extLst>
              <a:ext uri="{FF2B5EF4-FFF2-40B4-BE49-F238E27FC236}">
                <a16:creationId xmlns:a16="http://schemas.microsoft.com/office/drawing/2014/main" id="{10012FA6-2D2C-9207-4244-915843046028}"/>
              </a:ext>
            </a:extLst>
          </p:cNvPr>
          <p:cNvCxnSpPr>
            <a:cxnSpLocks/>
            <a:stCxn id="100" idx="5"/>
            <a:endCxn id="103" idx="1"/>
          </p:cNvCxnSpPr>
          <p:nvPr/>
        </p:nvCxnSpPr>
        <p:spPr>
          <a:xfrm>
            <a:off x="5417985" y="723529"/>
            <a:ext cx="3821138" cy="11053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3" name="テキスト ボックス 102">
            <a:extLst>
              <a:ext uri="{FF2B5EF4-FFF2-40B4-BE49-F238E27FC236}">
                <a16:creationId xmlns:a16="http://schemas.microsoft.com/office/drawing/2014/main" id="{F84F4CE4-ACE9-CD0F-FF80-ABBABBB688DC}"/>
              </a:ext>
            </a:extLst>
          </p:cNvPr>
          <p:cNvSpPr txBox="1"/>
          <p:nvPr/>
        </p:nvSpPr>
        <p:spPr>
          <a:xfrm>
            <a:off x="9239123" y="1228762"/>
            <a:ext cx="5152737" cy="1200329"/>
          </a:xfrm>
          <a:prstGeom prst="rect">
            <a:avLst/>
          </a:prstGeom>
          <a:solidFill>
            <a:srgbClr val="FF0000"/>
          </a:solidFill>
          <a:ln>
            <a:noFill/>
          </a:ln>
        </p:spPr>
        <p:txBody>
          <a:bodyPr wrap="square" rtlCol="0">
            <a:spAutoFit/>
          </a:bodyPr>
          <a:lstStyle>
            <a:defPPr>
              <a:defRPr lang="en-US"/>
            </a:defPPr>
            <a:lvl1pPr algn="ctr">
              <a:defRPr kumimoji="1">
                <a:solidFill>
                  <a:schemeClr val="bg1"/>
                </a:solidFill>
                <a:latin typeface="Meiryo UI" panose="020B0604030504040204" pitchFamily="34" charset="-128"/>
                <a:ea typeface="Meiryo UI" panose="020B0604030504040204" pitchFamily="34" charset="-128"/>
              </a:defRPr>
            </a:lvl1pPr>
          </a:lstStyle>
          <a:p>
            <a:pPr algn="l"/>
            <a:r>
              <a:rPr lang="ja-JP" altLang="en-US"/>
              <a:t>マウスオーバーで下記の</a:t>
            </a:r>
            <a:endParaRPr lang="en-US" altLang="ja-JP" dirty="0"/>
          </a:p>
          <a:p>
            <a:pPr algn="l"/>
            <a:r>
              <a:rPr lang="ja-JP" altLang="en-US"/>
              <a:t>プルダウンメニュー表示</a:t>
            </a:r>
            <a:endParaRPr lang="en-US" altLang="ja-JP" dirty="0"/>
          </a:p>
          <a:p>
            <a:pPr algn="l"/>
            <a:r>
              <a:rPr lang="ja-JP" altLang="en-US"/>
              <a:t>「中分子および抗体医薬」→クリックで</a:t>
            </a:r>
            <a:r>
              <a:rPr lang="en-US" altLang="ja-JP" dirty="0"/>
              <a:t>2</a:t>
            </a:r>
            <a:r>
              <a:rPr lang="ja-JP" altLang="en-US"/>
              <a:t>ページへリンク</a:t>
            </a:r>
            <a:endParaRPr lang="en-US" altLang="ja-JP" dirty="0"/>
          </a:p>
          <a:p>
            <a:pPr algn="l"/>
            <a:r>
              <a:rPr lang="ja-JP" altLang="en-US"/>
              <a:t>「介護」→クリックで</a:t>
            </a:r>
            <a:r>
              <a:rPr lang="en-US" altLang="ja-JP" dirty="0"/>
              <a:t>3</a:t>
            </a:r>
            <a:r>
              <a:rPr lang="ja-JP" altLang="en-US"/>
              <a:t>ページへリンク</a:t>
            </a:r>
          </a:p>
        </p:txBody>
      </p:sp>
      <p:sp>
        <p:nvSpPr>
          <p:cNvPr id="115" name="四角形吹き出し 114">
            <a:extLst>
              <a:ext uri="{FF2B5EF4-FFF2-40B4-BE49-F238E27FC236}">
                <a16:creationId xmlns:a16="http://schemas.microsoft.com/office/drawing/2014/main" id="{79D3A52F-4376-ED71-2AC8-49E5A6546D24}"/>
              </a:ext>
            </a:extLst>
          </p:cNvPr>
          <p:cNvSpPr/>
          <p:nvPr/>
        </p:nvSpPr>
        <p:spPr>
          <a:xfrm>
            <a:off x="2171582" y="-362009"/>
            <a:ext cx="1938820" cy="369332"/>
          </a:xfrm>
          <a:prstGeom prst="wedgeRectCallout">
            <a:avLst>
              <a:gd name="adj1" fmla="val 41896"/>
              <a:gd name="adj2" fmla="val 111449"/>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a:t>
            </a:r>
            <a:r>
              <a:rPr kumimoji="1" lang="ja-JP" altLang="en-US">
                <a:solidFill>
                  <a:schemeClr val="bg1"/>
                </a:solidFill>
                <a:latin typeface="Meiryo UI" panose="020B0604030504040204" pitchFamily="34" charset="-128"/>
                <a:ea typeface="Meiryo UI" panose="020B0604030504040204" pitchFamily="34" charset="-128"/>
              </a:rPr>
              <a:t>」へ</a:t>
            </a:r>
          </a:p>
        </p:txBody>
      </p:sp>
      <p:sp>
        <p:nvSpPr>
          <p:cNvPr id="116" name="右中かっこ 115">
            <a:extLst>
              <a:ext uri="{FF2B5EF4-FFF2-40B4-BE49-F238E27FC236}">
                <a16:creationId xmlns:a16="http://schemas.microsoft.com/office/drawing/2014/main" id="{C7C5AE83-A4AA-951E-8E6D-89058475C897}"/>
              </a:ext>
            </a:extLst>
          </p:cNvPr>
          <p:cNvSpPr/>
          <p:nvPr/>
        </p:nvSpPr>
        <p:spPr>
          <a:xfrm>
            <a:off x="9428383" y="9451447"/>
            <a:ext cx="622035" cy="6173755"/>
          </a:xfrm>
          <a:prstGeom prst="rightBrace">
            <a:avLst>
              <a:gd name="adj1" fmla="val 17414"/>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7" name="テキスト ボックス 116">
            <a:extLst>
              <a:ext uri="{FF2B5EF4-FFF2-40B4-BE49-F238E27FC236}">
                <a16:creationId xmlns:a16="http://schemas.microsoft.com/office/drawing/2014/main" id="{E6E42181-7E82-175F-F2A3-D9BF0E5F18E6}"/>
              </a:ext>
            </a:extLst>
          </p:cNvPr>
          <p:cNvSpPr txBox="1"/>
          <p:nvPr/>
        </p:nvSpPr>
        <p:spPr>
          <a:xfrm>
            <a:off x="10058665" y="12284928"/>
            <a:ext cx="1195137" cy="481735"/>
          </a:xfrm>
          <a:prstGeom prst="rect">
            <a:avLst/>
          </a:prstGeom>
          <a:noFill/>
        </p:spPr>
        <p:txBody>
          <a:bodyPr wrap="square" rtlCol="0">
            <a:spAutoFit/>
          </a:bodyPr>
          <a:lstStyle/>
          <a:p>
            <a:pPr algn="l">
              <a:lnSpc>
                <a:spcPct val="110000"/>
              </a:lnSpc>
            </a:pPr>
            <a:r>
              <a:rPr lang="en-US" altLang="ja-JP" sz="2400" b="1" dirty="0">
                <a:solidFill>
                  <a:srgbClr val="FF0000"/>
                </a:solidFill>
                <a:cs typeface="Al Nile" pitchFamily="2" charset="-78"/>
              </a:rPr>
              <a:t>※</a:t>
            </a:r>
            <a:endParaRPr lang="ja-JP" altLang="en-US" sz="2400" b="1">
              <a:solidFill>
                <a:srgbClr val="FF0000"/>
              </a:solidFill>
              <a:cs typeface="Al Nile" pitchFamily="2" charset="-78"/>
            </a:endParaRPr>
          </a:p>
        </p:txBody>
      </p:sp>
      <p:sp>
        <p:nvSpPr>
          <p:cNvPr id="118" name="四角形吹き出し 117">
            <a:extLst>
              <a:ext uri="{FF2B5EF4-FFF2-40B4-BE49-F238E27FC236}">
                <a16:creationId xmlns:a16="http://schemas.microsoft.com/office/drawing/2014/main" id="{513297B2-3841-856B-B155-5470455A6806}"/>
              </a:ext>
            </a:extLst>
          </p:cNvPr>
          <p:cNvSpPr/>
          <p:nvPr/>
        </p:nvSpPr>
        <p:spPr>
          <a:xfrm>
            <a:off x="5616725" y="-446028"/>
            <a:ext cx="2341119" cy="369332"/>
          </a:xfrm>
          <a:prstGeom prst="wedgeRectCallout">
            <a:avLst>
              <a:gd name="adj1" fmla="val -39443"/>
              <a:gd name="adj2" fmla="val 111449"/>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6</a:t>
            </a:r>
            <a:r>
              <a:rPr kumimoji="1" lang="ja-JP" altLang="en-US">
                <a:solidFill>
                  <a:schemeClr val="bg1"/>
                </a:solidFill>
                <a:latin typeface="Meiryo UI" panose="020B0604030504040204" pitchFamily="34" charset="-128"/>
                <a:ea typeface="Meiryo UI" panose="020B0604030504040204" pitchFamily="34" charset="-128"/>
              </a:rPr>
              <a:t>ページへ</a:t>
            </a:r>
          </a:p>
        </p:txBody>
      </p:sp>
      <p:sp>
        <p:nvSpPr>
          <p:cNvPr id="120" name="四角形吹き出し 119">
            <a:extLst>
              <a:ext uri="{FF2B5EF4-FFF2-40B4-BE49-F238E27FC236}">
                <a16:creationId xmlns:a16="http://schemas.microsoft.com/office/drawing/2014/main" id="{A182C94E-F105-C8B0-52B8-20671249E6B3}"/>
              </a:ext>
            </a:extLst>
          </p:cNvPr>
          <p:cNvSpPr/>
          <p:nvPr/>
        </p:nvSpPr>
        <p:spPr>
          <a:xfrm>
            <a:off x="8064146" y="-478962"/>
            <a:ext cx="2341119" cy="369332"/>
          </a:xfrm>
          <a:prstGeom prst="wedgeRectCallout">
            <a:avLst>
              <a:gd name="adj1" fmla="val -78501"/>
              <a:gd name="adj2" fmla="val 165271"/>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5</a:t>
            </a:r>
            <a:r>
              <a:rPr kumimoji="1" lang="ja-JP" altLang="en-US">
                <a:solidFill>
                  <a:schemeClr val="bg1"/>
                </a:solidFill>
                <a:latin typeface="Meiryo UI" panose="020B0604030504040204" pitchFamily="34" charset="-128"/>
                <a:ea typeface="Meiryo UI" panose="020B0604030504040204" pitchFamily="34" charset="-128"/>
              </a:rPr>
              <a:t>ページへ</a:t>
            </a:r>
          </a:p>
        </p:txBody>
      </p:sp>
      <p:sp>
        <p:nvSpPr>
          <p:cNvPr id="121" name="四角形吹き出し 120">
            <a:extLst>
              <a:ext uri="{FF2B5EF4-FFF2-40B4-BE49-F238E27FC236}">
                <a16:creationId xmlns:a16="http://schemas.microsoft.com/office/drawing/2014/main" id="{FF30A2E8-D521-1AAC-3709-81B341165285}"/>
              </a:ext>
            </a:extLst>
          </p:cNvPr>
          <p:cNvSpPr/>
          <p:nvPr/>
        </p:nvSpPr>
        <p:spPr>
          <a:xfrm>
            <a:off x="9739400" y="326640"/>
            <a:ext cx="2341119" cy="369332"/>
          </a:xfrm>
          <a:prstGeom prst="wedgeRectCallout">
            <a:avLst>
              <a:gd name="adj1" fmla="val -97181"/>
              <a:gd name="adj2" fmla="val -28489"/>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7</a:t>
            </a:r>
            <a:r>
              <a:rPr kumimoji="1" lang="ja-JP" altLang="en-US">
                <a:solidFill>
                  <a:schemeClr val="bg1"/>
                </a:solidFill>
                <a:latin typeface="Meiryo UI" panose="020B0604030504040204" pitchFamily="34" charset="-128"/>
                <a:ea typeface="Meiryo UI" panose="020B0604030504040204" pitchFamily="34" charset="-128"/>
              </a:rPr>
              <a:t>ページへ</a:t>
            </a:r>
          </a:p>
        </p:txBody>
      </p:sp>
    </p:spTree>
    <p:extLst>
      <p:ext uri="{BB962C8B-B14F-4D97-AF65-F5344CB8AC3E}">
        <p14:creationId xmlns:p14="http://schemas.microsoft.com/office/powerpoint/2010/main" val="3223582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図 47">
            <a:extLst>
              <a:ext uri="{FF2B5EF4-FFF2-40B4-BE49-F238E27FC236}">
                <a16:creationId xmlns:a16="http://schemas.microsoft.com/office/drawing/2014/main" id="{444B6E6D-E2D8-BDA3-ACD0-7E4948DE9D57}"/>
              </a:ext>
            </a:extLst>
          </p:cNvPr>
          <p:cNvPicPr>
            <a:picLocks noChangeAspect="1"/>
          </p:cNvPicPr>
          <p:nvPr/>
        </p:nvPicPr>
        <p:blipFill rotWithShape="1">
          <a:blip r:embed="rId3"/>
          <a:srcRect l="3135" t="8418" r="-1518" b="6211"/>
          <a:stretch/>
        </p:blipFill>
        <p:spPr>
          <a:xfrm flipH="1">
            <a:off x="2410036" y="802168"/>
            <a:ext cx="6589502" cy="3870000"/>
          </a:xfrm>
          <a:prstGeom prst="rect">
            <a:avLst/>
          </a:prstGeom>
        </p:spPr>
      </p:pic>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4"/>
          <a:stretch>
            <a:fillRect/>
          </a:stretch>
        </p:blipFill>
        <p:spPr>
          <a:xfrm>
            <a:off x="543831" y="288534"/>
            <a:ext cx="1716406" cy="260894"/>
          </a:xfrm>
          <a:prstGeom prst="rect">
            <a:avLst/>
          </a:prstGeom>
        </p:spPr>
      </p:pic>
      <p:sp>
        <p:nvSpPr>
          <p:cNvPr id="13" name="テキスト ボックス 12">
            <a:extLst>
              <a:ext uri="{FF2B5EF4-FFF2-40B4-BE49-F238E27FC236}">
                <a16:creationId xmlns:a16="http://schemas.microsoft.com/office/drawing/2014/main" id="{BB2FDDE1-516A-D64B-2DE4-9F4BB940B245}"/>
              </a:ext>
            </a:extLst>
          </p:cNvPr>
          <p:cNvSpPr txBox="1"/>
          <p:nvPr/>
        </p:nvSpPr>
        <p:spPr>
          <a:xfrm>
            <a:off x="513272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4" name="テキスト ボックス 13">
            <a:extLst>
              <a:ext uri="{FF2B5EF4-FFF2-40B4-BE49-F238E27FC236}">
                <a16:creationId xmlns:a16="http://schemas.microsoft.com/office/drawing/2014/main" id="{FF393B78-8686-8BBA-D551-6C4FC8CD471C}"/>
              </a:ext>
            </a:extLst>
          </p:cNvPr>
          <p:cNvSpPr txBox="1"/>
          <p:nvPr/>
        </p:nvSpPr>
        <p:spPr>
          <a:xfrm>
            <a:off x="388403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分野・テーマ</a:t>
            </a:r>
          </a:p>
        </p:txBody>
      </p:sp>
      <p:sp>
        <p:nvSpPr>
          <p:cNvPr id="16" name="テキスト ボックス 15">
            <a:extLst>
              <a:ext uri="{FF2B5EF4-FFF2-40B4-BE49-F238E27FC236}">
                <a16:creationId xmlns:a16="http://schemas.microsoft.com/office/drawing/2014/main" id="{6F17EE2A-CF27-2ACD-4F54-E287CDC962D7}"/>
              </a:ext>
            </a:extLst>
          </p:cNvPr>
          <p:cNvSpPr txBox="1"/>
          <p:nvPr/>
        </p:nvSpPr>
        <p:spPr>
          <a:xfrm>
            <a:off x="295565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7" name="テキスト ボックス 16">
            <a:extLst>
              <a:ext uri="{FF2B5EF4-FFF2-40B4-BE49-F238E27FC236}">
                <a16:creationId xmlns:a16="http://schemas.microsoft.com/office/drawing/2014/main" id="{D473CAD9-97D0-30AD-DD8D-7DA178EB4248}"/>
              </a:ext>
            </a:extLst>
          </p:cNvPr>
          <p:cNvSpPr txBox="1"/>
          <p:nvPr/>
        </p:nvSpPr>
        <p:spPr>
          <a:xfrm>
            <a:off x="6183706"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8" name="テキスト ボックス 17">
            <a:extLst>
              <a:ext uri="{FF2B5EF4-FFF2-40B4-BE49-F238E27FC236}">
                <a16:creationId xmlns:a16="http://schemas.microsoft.com/office/drawing/2014/main" id="{E6E74ADD-F97A-39A3-1381-35FEC3645D00}"/>
              </a:ext>
            </a:extLst>
          </p:cNvPr>
          <p:cNvSpPr txBox="1"/>
          <p:nvPr/>
        </p:nvSpPr>
        <p:spPr>
          <a:xfrm>
            <a:off x="7313866"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sp>
        <p:nvSpPr>
          <p:cNvPr id="55" name="正方形/長方形 54">
            <a:extLst>
              <a:ext uri="{FF2B5EF4-FFF2-40B4-BE49-F238E27FC236}">
                <a16:creationId xmlns:a16="http://schemas.microsoft.com/office/drawing/2014/main" id="{B6AB9606-7951-915B-EE2E-10CC12B7FCB3}"/>
              </a:ext>
            </a:extLst>
          </p:cNvPr>
          <p:cNvSpPr/>
          <p:nvPr/>
        </p:nvSpPr>
        <p:spPr>
          <a:xfrm>
            <a:off x="-7532" y="17400628"/>
            <a:ext cx="9007070" cy="230310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18914693"/>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0" name="正方形/長方形 59">
            <a:extLst>
              <a:ext uri="{FF2B5EF4-FFF2-40B4-BE49-F238E27FC236}">
                <a16:creationId xmlns:a16="http://schemas.microsoft.com/office/drawing/2014/main" id="{E952A41A-D3AD-05F6-DB90-ABA7B9263F37}"/>
              </a:ext>
            </a:extLst>
          </p:cNvPr>
          <p:cNvSpPr/>
          <p:nvPr/>
        </p:nvSpPr>
        <p:spPr>
          <a:xfrm>
            <a:off x="6474105" y="18176878"/>
            <a:ext cx="2092794" cy="4347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18733332"/>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5"/>
          <a:stretch>
            <a:fillRect/>
          </a:stretch>
        </p:blipFill>
        <p:spPr>
          <a:xfrm>
            <a:off x="432641" y="18009775"/>
            <a:ext cx="2198719" cy="334205"/>
          </a:xfrm>
          <a:prstGeom prst="rect">
            <a:avLst/>
          </a:prstGeom>
        </p:spPr>
      </p:pic>
      <p:sp>
        <p:nvSpPr>
          <p:cNvPr id="82" name="テキスト ボックス 81">
            <a:extLst>
              <a:ext uri="{FF2B5EF4-FFF2-40B4-BE49-F238E27FC236}">
                <a16:creationId xmlns:a16="http://schemas.microsoft.com/office/drawing/2014/main" id="{C7072BA7-A98D-C775-FCDA-A8A08A5B6C79}"/>
              </a:ext>
            </a:extLst>
          </p:cNvPr>
          <p:cNvSpPr txBox="1"/>
          <p:nvPr/>
        </p:nvSpPr>
        <p:spPr>
          <a:xfrm>
            <a:off x="802474" y="5522669"/>
            <a:ext cx="4700395"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医薬品製造における日本企業の成長戦略</a:t>
            </a:r>
          </a:p>
        </p:txBody>
      </p:sp>
      <p:sp>
        <p:nvSpPr>
          <p:cNvPr id="64" name="テキスト ボックス 63">
            <a:extLst>
              <a:ext uri="{FF2B5EF4-FFF2-40B4-BE49-F238E27FC236}">
                <a16:creationId xmlns:a16="http://schemas.microsoft.com/office/drawing/2014/main" id="{CE39E2FF-7B22-1079-995D-E27F3BABCBF4}"/>
              </a:ext>
            </a:extLst>
          </p:cNvPr>
          <p:cNvSpPr txBox="1"/>
          <p:nvPr/>
        </p:nvSpPr>
        <p:spPr>
          <a:xfrm>
            <a:off x="830339" y="6163395"/>
            <a:ext cx="3866353" cy="1512658"/>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事業のグランドデザインから戦略策定、パートナーおよぎ顧客獲得まで、事業の立ち上げを支援します。事業のグランドデザインから戦略策定、パートナーおよぎ顧客獲得まで、事業の立ち上げを支援します。</a:t>
            </a:r>
          </a:p>
        </p:txBody>
      </p:sp>
      <p:sp>
        <p:nvSpPr>
          <p:cNvPr id="49" name="正方形/長方形 48">
            <a:extLst>
              <a:ext uri="{FF2B5EF4-FFF2-40B4-BE49-F238E27FC236}">
                <a16:creationId xmlns:a16="http://schemas.microsoft.com/office/drawing/2014/main" id="{1BDA73FA-3F27-30D3-2A2D-8180715FC51E}"/>
              </a:ext>
            </a:extLst>
          </p:cNvPr>
          <p:cNvSpPr/>
          <p:nvPr/>
        </p:nvSpPr>
        <p:spPr>
          <a:xfrm>
            <a:off x="0" y="802168"/>
            <a:ext cx="5132727" cy="3870000"/>
          </a:xfrm>
          <a:prstGeom prst="rect">
            <a:avLst/>
          </a:prstGeom>
          <a:gradFill>
            <a:gsLst>
              <a:gs pos="58000">
                <a:srgbClr val="0D1215"/>
              </a:gs>
              <a:gs pos="100000">
                <a:srgbClr val="0D1215">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4272191D-8EA0-9E62-3321-9E306F3508BA}"/>
              </a:ext>
            </a:extLst>
          </p:cNvPr>
          <p:cNvSpPr txBox="1"/>
          <p:nvPr/>
        </p:nvSpPr>
        <p:spPr>
          <a:xfrm>
            <a:off x="717036" y="2053584"/>
            <a:ext cx="3782733" cy="707886"/>
          </a:xfrm>
          <a:prstGeom prst="rect">
            <a:avLst/>
          </a:prstGeom>
          <a:noFill/>
        </p:spPr>
        <p:txBody>
          <a:bodyPr wrap="square" rtlCol="0">
            <a:spAutoFit/>
          </a:bodyPr>
          <a:lstStyle/>
          <a:p>
            <a:r>
              <a:rPr kumimoji="1" lang="ja-JP" altLang="en-US" sz="2000">
                <a:solidFill>
                  <a:schemeClr val="bg1"/>
                </a:solidFill>
                <a:latin typeface="Noto Sans CJK JP Medium" panose="020B0500000000000000" pitchFamily="34" charset="-128"/>
                <a:ea typeface="Noto Sans CJK JP Medium" panose="020B0500000000000000" pitchFamily="34" charset="-128"/>
              </a:rPr>
              <a:t>製造設備メーカーに向けた</a:t>
            </a:r>
            <a:endParaRPr kumimoji="1" lang="en-US" altLang="ja-JP" sz="2000" dirty="0">
              <a:solidFill>
                <a:schemeClr val="bg1"/>
              </a:solidFill>
              <a:latin typeface="Noto Sans CJK JP Medium" panose="020B0500000000000000" pitchFamily="34" charset="-128"/>
              <a:ea typeface="Noto Sans CJK JP Medium" panose="020B0500000000000000" pitchFamily="34" charset="-128"/>
            </a:endParaRPr>
          </a:p>
          <a:p>
            <a:r>
              <a:rPr kumimoji="1" lang="ja-JP" altLang="en-US" sz="2000">
                <a:solidFill>
                  <a:schemeClr val="bg1"/>
                </a:solidFill>
                <a:latin typeface="Noto Sans CJK JP Medium" panose="020B0500000000000000" pitchFamily="34" charset="-128"/>
                <a:ea typeface="Noto Sans CJK JP Medium" panose="020B0500000000000000" pitchFamily="34" charset="-128"/>
              </a:rPr>
              <a:t>バイオ医薬品市場への参入支援</a:t>
            </a:r>
          </a:p>
        </p:txBody>
      </p:sp>
      <p:sp>
        <p:nvSpPr>
          <p:cNvPr id="58" name="テキスト ボックス 57">
            <a:extLst>
              <a:ext uri="{FF2B5EF4-FFF2-40B4-BE49-F238E27FC236}">
                <a16:creationId xmlns:a16="http://schemas.microsoft.com/office/drawing/2014/main" id="{19CF44A1-446E-6A4D-0D9B-FC06BE1A9198}"/>
              </a:ext>
            </a:extLst>
          </p:cNvPr>
          <p:cNvSpPr txBox="1"/>
          <p:nvPr/>
        </p:nvSpPr>
        <p:spPr>
          <a:xfrm>
            <a:off x="802474" y="8357224"/>
            <a:ext cx="4228467"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「プロセスの分断」から見出す活路</a:t>
            </a:r>
          </a:p>
        </p:txBody>
      </p:sp>
      <p:sp>
        <p:nvSpPr>
          <p:cNvPr id="74" name="テキスト ボックス 73">
            <a:extLst>
              <a:ext uri="{FF2B5EF4-FFF2-40B4-BE49-F238E27FC236}">
                <a16:creationId xmlns:a16="http://schemas.microsoft.com/office/drawing/2014/main" id="{BDC602F3-122D-243D-DFF6-5AF580F9474A}"/>
              </a:ext>
            </a:extLst>
          </p:cNvPr>
          <p:cNvSpPr txBox="1"/>
          <p:nvPr/>
        </p:nvSpPr>
        <p:spPr>
          <a:xfrm>
            <a:off x="802473" y="11392100"/>
            <a:ext cx="6651273"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創薬開発の早期化、医薬品の安定供給へ向けた事業化を支援</a:t>
            </a:r>
          </a:p>
        </p:txBody>
      </p:sp>
      <p:pic>
        <p:nvPicPr>
          <p:cNvPr id="85" name="図 84">
            <a:extLst>
              <a:ext uri="{FF2B5EF4-FFF2-40B4-BE49-F238E27FC236}">
                <a16:creationId xmlns:a16="http://schemas.microsoft.com/office/drawing/2014/main" id="{54E89730-B999-037B-FCE5-317F8E19EC58}"/>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t="11231"/>
          <a:stretch/>
        </p:blipFill>
        <p:spPr>
          <a:xfrm>
            <a:off x="5250351" y="6219253"/>
            <a:ext cx="2977891" cy="1487530"/>
          </a:xfrm>
          <a:prstGeom prst="rect">
            <a:avLst/>
          </a:prstGeom>
          <a:ln w="3175">
            <a:noFill/>
          </a:ln>
        </p:spPr>
      </p:pic>
      <p:sp>
        <p:nvSpPr>
          <p:cNvPr id="86" name="テキスト ボックス 85">
            <a:extLst>
              <a:ext uri="{FF2B5EF4-FFF2-40B4-BE49-F238E27FC236}">
                <a16:creationId xmlns:a16="http://schemas.microsoft.com/office/drawing/2014/main" id="{374892F8-0532-8C70-3F74-CAF29C52D4E8}"/>
              </a:ext>
            </a:extLst>
          </p:cNvPr>
          <p:cNvSpPr txBox="1"/>
          <p:nvPr/>
        </p:nvSpPr>
        <p:spPr>
          <a:xfrm>
            <a:off x="5723631" y="6364305"/>
            <a:ext cx="2031326" cy="1200329"/>
          </a:xfrm>
          <a:prstGeom prst="rect">
            <a:avLst/>
          </a:prstGeom>
          <a:noFill/>
        </p:spPr>
        <p:txBody>
          <a:bodyPr wrap="none" rtlCol="0">
            <a:spAutoFit/>
          </a:bodyPr>
          <a:lstStyle/>
          <a:p>
            <a:pPr algn="ctr"/>
            <a:r>
              <a:rPr kumimoji="1" lang="en-US" altLang="ja-JP" sz="3600" b="1" dirty="0">
                <a:solidFill>
                  <a:srgbClr val="FF0000"/>
                </a:solidFill>
                <a:latin typeface="Noto Sans CJK JP Bold" panose="020B0500000000000000" pitchFamily="34" charset="-128"/>
                <a:ea typeface="Noto Sans CJK JP Bold" panose="020B0500000000000000" pitchFamily="34" charset="-128"/>
              </a:rPr>
              <a:t>(</a:t>
            </a:r>
            <a:r>
              <a:rPr kumimoji="1" lang="ja-JP" altLang="en-US" sz="3600" b="1">
                <a:solidFill>
                  <a:srgbClr val="FF0000"/>
                </a:solidFill>
                <a:latin typeface="Noto Sans CJK JP Bold" panose="020B0500000000000000" pitchFamily="34" charset="-128"/>
                <a:ea typeface="Noto Sans CJK JP Bold" panose="020B0500000000000000" pitchFamily="34" charset="-128"/>
              </a:rPr>
              <a:t>仮</a:t>
            </a:r>
            <a:r>
              <a:rPr kumimoji="1" lang="en-US" altLang="ja-JP" sz="3600" b="1" dirty="0">
                <a:solidFill>
                  <a:srgbClr val="FF0000"/>
                </a:solidFill>
                <a:latin typeface="Noto Sans CJK JP Bold" panose="020B0500000000000000" pitchFamily="34" charset="-128"/>
                <a:ea typeface="Noto Sans CJK JP Bold" panose="020B0500000000000000" pitchFamily="34" charset="-128"/>
              </a:rPr>
              <a:t>)</a:t>
            </a:r>
          </a:p>
          <a:p>
            <a:pPr algn="ctr"/>
            <a:r>
              <a:rPr kumimoji="1" lang="ja-JP" altLang="en-US" sz="3600" b="1">
                <a:solidFill>
                  <a:srgbClr val="FF0000"/>
                </a:solidFill>
                <a:latin typeface="Noto Sans CJK JP Bold" panose="020B0500000000000000" pitchFamily="34" charset="-128"/>
                <a:ea typeface="Noto Sans CJK JP Bold" panose="020B0500000000000000" pitchFamily="34" charset="-128"/>
              </a:rPr>
              <a:t>差し替え</a:t>
            </a:r>
          </a:p>
        </p:txBody>
      </p:sp>
      <p:pic>
        <p:nvPicPr>
          <p:cNvPr id="91" name="図 90">
            <a:extLst>
              <a:ext uri="{FF2B5EF4-FFF2-40B4-BE49-F238E27FC236}">
                <a16:creationId xmlns:a16="http://schemas.microsoft.com/office/drawing/2014/main" id="{F09E00B5-135D-8033-96EB-2D44C8971A56}"/>
              </a:ext>
            </a:extLst>
          </p:cNvPr>
          <p:cNvPicPr>
            <a:picLocks noChangeAspect="1"/>
          </p:cNvPicPr>
          <p:nvPr/>
        </p:nvPicPr>
        <p:blipFill>
          <a:blip r:embed="rId7"/>
          <a:stretch>
            <a:fillRect/>
          </a:stretch>
        </p:blipFill>
        <p:spPr>
          <a:xfrm>
            <a:off x="5215263" y="8751594"/>
            <a:ext cx="3077471" cy="1719763"/>
          </a:xfrm>
          <a:prstGeom prst="rect">
            <a:avLst/>
          </a:prstGeom>
        </p:spPr>
      </p:pic>
      <p:sp>
        <p:nvSpPr>
          <p:cNvPr id="104" name="正方形/長方形 103">
            <a:extLst>
              <a:ext uri="{FF2B5EF4-FFF2-40B4-BE49-F238E27FC236}">
                <a16:creationId xmlns:a16="http://schemas.microsoft.com/office/drawing/2014/main" id="{5E4AED1F-3EE3-BE06-103B-EEF3D1CABF16}"/>
              </a:ext>
            </a:extLst>
          </p:cNvPr>
          <p:cNvSpPr/>
          <p:nvPr/>
        </p:nvSpPr>
        <p:spPr>
          <a:xfrm>
            <a:off x="3388746" y="15622423"/>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sp>
        <p:nvSpPr>
          <p:cNvPr id="105" name="テキスト ボックス 104">
            <a:extLst>
              <a:ext uri="{FF2B5EF4-FFF2-40B4-BE49-F238E27FC236}">
                <a16:creationId xmlns:a16="http://schemas.microsoft.com/office/drawing/2014/main" id="{7B39D3AF-BB95-6BDD-8700-8C9F97AA1BBE}"/>
              </a:ext>
            </a:extLst>
          </p:cNvPr>
          <p:cNvSpPr txBox="1"/>
          <p:nvPr/>
        </p:nvSpPr>
        <p:spPr>
          <a:xfrm>
            <a:off x="830339" y="8916709"/>
            <a:ext cx="3866353" cy="1512658"/>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事業のグランドデザインから戦略策定、パートナーおよぎ顧客獲得まで、事業の立ち上げを支援します。事業のグランドデザインから戦略策定、パートナーおよぎ顧客獲得まで、事業の立ち上げを支援します。</a:t>
            </a:r>
          </a:p>
        </p:txBody>
      </p:sp>
      <p:sp>
        <p:nvSpPr>
          <p:cNvPr id="106" name="テキスト ボックス 105">
            <a:extLst>
              <a:ext uri="{FF2B5EF4-FFF2-40B4-BE49-F238E27FC236}">
                <a16:creationId xmlns:a16="http://schemas.microsoft.com/office/drawing/2014/main" id="{FD6EFDF1-B6AD-B635-6E9C-E89F9BF2B139}"/>
              </a:ext>
            </a:extLst>
          </p:cNvPr>
          <p:cNvSpPr txBox="1"/>
          <p:nvPr/>
        </p:nvSpPr>
        <p:spPr>
          <a:xfrm>
            <a:off x="832648" y="12190783"/>
            <a:ext cx="3866353" cy="1512658"/>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事業のグランドデザインから戦略策定、パートナーおよぎ顧客獲得まで、事業の立ち上げを支援します。事業のグランドデザインから戦略策定、パートナーおよぎ顧客獲得まで、事業の立ち上げを支援します。</a:t>
            </a:r>
          </a:p>
        </p:txBody>
      </p:sp>
      <p:sp>
        <p:nvSpPr>
          <p:cNvPr id="2" name="テキスト ボックス 1">
            <a:extLst>
              <a:ext uri="{FF2B5EF4-FFF2-40B4-BE49-F238E27FC236}">
                <a16:creationId xmlns:a16="http://schemas.microsoft.com/office/drawing/2014/main" id="{2CBFF8CD-1B47-FE6A-BB8F-D8639C9C373D}"/>
              </a:ext>
            </a:extLst>
          </p:cNvPr>
          <p:cNvSpPr txBox="1"/>
          <p:nvPr/>
        </p:nvSpPr>
        <p:spPr>
          <a:xfrm>
            <a:off x="-790596" y="0"/>
            <a:ext cx="444352"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2</a:t>
            </a:r>
            <a:endParaRPr kumimoji="1" lang="ja-JP" altLang="en-US" sz="4000">
              <a:solidFill>
                <a:schemeClr val="bg1"/>
              </a:solidFill>
            </a:endParaRPr>
          </a:p>
        </p:txBody>
      </p:sp>
      <p:pic>
        <p:nvPicPr>
          <p:cNvPr id="6" name="図 5">
            <a:extLst>
              <a:ext uri="{FF2B5EF4-FFF2-40B4-BE49-F238E27FC236}">
                <a16:creationId xmlns:a16="http://schemas.microsoft.com/office/drawing/2014/main" id="{797D5FE1-392E-C499-1BA9-B3AF9CD78FF8}"/>
              </a:ext>
            </a:extLst>
          </p:cNvPr>
          <p:cNvPicPr>
            <a:picLocks noChangeAspect="1"/>
          </p:cNvPicPr>
          <p:nvPr/>
        </p:nvPicPr>
        <p:blipFill rotWithShape="1">
          <a:blip r:embed="rId8"/>
          <a:srcRect l="21918" t="11374" r="18326" b="5255"/>
          <a:stretch/>
        </p:blipFill>
        <p:spPr>
          <a:xfrm>
            <a:off x="5215261" y="12081160"/>
            <a:ext cx="3091496" cy="1719763"/>
          </a:xfrm>
          <a:prstGeom prst="rect">
            <a:avLst/>
          </a:prstGeom>
        </p:spPr>
      </p:pic>
      <p:sp>
        <p:nvSpPr>
          <p:cNvPr id="11" name="角丸四角形 10">
            <a:extLst>
              <a:ext uri="{FF2B5EF4-FFF2-40B4-BE49-F238E27FC236}">
                <a16:creationId xmlns:a16="http://schemas.microsoft.com/office/drawing/2014/main" id="{4053E6A2-C7A6-E79A-1543-F2944DC896DC}"/>
              </a:ext>
            </a:extLst>
          </p:cNvPr>
          <p:cNvSpPr/>
          <p:nvPr/>
        </p:nvSpPr>
        <p:spPr>
          <a:xfrm>
            <a:off x="803154" y="1768146"/>
            <a:ext cx="1329765" cy="21237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5EA086C-E976-C0A9-356B-525D5F12A173}"/>
              </a:ext>
            </a:extLst>
          </p:cNvPr>
          <p:cNvSpPr txBox="1"/>
          <p:nvPr/>
        </p:nvSpPr>
        <p:spPr>
          <a:xfrm>
            <a:off x="901214" y="1758918"/>
            <a:ext cx="1133644" cy="230832"/>
          </a:xfrm>
          <a:prstGeom prst="rect">
            <a:avLst/>
          </a:prstGeom>
          <a:noFill/>
        </p:spPr>
        <p:txBody>
          <a:bodyPr wrap="none" rtlCol="0">
            <a:spAutoFit/>
          </a:bodyPr>
          <a:lstStyle/>
          <a:p>
            <a:pPr algn="ctr"/>
            <a:r>
              <a:rPr kumimoji="1" lang="ja-JP" altLang="en-US" sz="900">
                <a:solidFill>
                  <a:schemeClr val="tx1">
                    <a:lumMod val="85000"/>
                    <a:lumOff val="15000"/>
                  </a:schemeClr>
                </a:solidFill>
                <a:latin typeface="Noto Sans CJK JP Medium" panose="020B0500000000000000" pitchFamily="34" charset="-128"/>
                <a:ea typeface="Noto Sans CJK JP Medium" panose="020B0500000000000000" pitchFamily="34" charset="-128"/>
              </a:rPr>
              <a:t>取り組みテーマ</a:t>
            </a:r>
            <a:r>
              <a:rPr kumimoji="1" lang="en-US" altLang="ja-JP" sz="9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 </a:t>
            </a:r>
            <a:r>
              <a:rPr kumimoji="1" lang="ja-JP" altLang="en-US" sz="900">
                <a:solidFill>
                  <a:schemeClr val="tx1">
                    <a:lumMod val="85000"/>
                    <a:lumOff val="15000"/>
                  </a:schemeClr>
                </a:solidFill>
                <a:latin typeface="Noto Sans CJK JP Medium" panose="020B0500000000000000" pitchFamily="34" charset="-128"/>
                <a:ea typeface="Noto Sans CJK JP Medium" panose="020B0500000000000000" pitchFamily="34" charset="-128"/>
              </a:rPr>
              <a:t>①</a:t>
            </a:r>
          </a:p>
        </p:txBody>
      </p:sp>
      <p:sp>
        <p:nvSpPr>
          <p:cNvPr id="12" name="テキスト ボックス 11">
            <a:extLst>
              <a:ext uri="{FF2B5EF4-FFF2-40B4-BE49-F238E27FC236}">
                <a16:creationId xmlns:a16="http://schemas.microsoft.com/office/drawing/2014/main" id="{47A36491-F197-9756-8C8A-6C95BA6CD04C}"/>
              </a:ext>
            </a:extLst>
          </p:cNvPr>
          <p:cNvSpPr txBox="1"/>
          <p:nvPr/>
        </p:nvSpPr>
        <p:spPr>
          <a:xfrm>
            <a:off x="717036" y="2922412"/>
            <a:ext cx="3866353" cy="514051"/>
          </a:xfrm>
          <a:prstGeom prst="rect">
            <a:avLst/>
          </a:prstGeom>
          <a:noFill/>
        </p:spPr>
        <p:txBody>
          <a:bodyPr wrap="square" rtlCol="0">
            <a:spAutoFit/>
          </a:bodyPr>
          <a:lstStyle/>
          <a:p>
            <a:pPr>
              <a:lnSpc>
                <a:spcPct val="130000"/>
              </a:lnSpc>
            </a:pPr>
            <a:r>
              <a:rPr kumimoji="1" lang="ja-JP" altLang="en-US" sz="1050">
                <a:solidFill>
                  <a:schemeClr val="bg1"/>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a:t>
            </a:r>
          </a:p>
        </p:txBody>
      </p:sp>
    </p:spTree>
    <p:extLst>
      <p:ext uri="{BB962C8B-B14F-4D97-AF65-F5344CB8AC3E}">
        <p14:creationId xmlns:p14="http://schemas.microsoft.com/office/powerpoint/2010/main" val="1716651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3"/>
          <a:stretch>
            <a:fillRect/>
          </a:stretch>
        </p:blipFill>
        <p:spPr>
          <a:xfrm>
            <a:off x="543831" y="288534"/>
            <a:ext cx="1716406" cy="260894"/>
          </a:xfrm>
          <a:prstGeom prst="rect">
            <a:avLst/>
          </a:prstGeom>
        </p:spPr>
      </p:pic>
      <p:sp>
        <p:nvSpPr>
          <p:cNvPr id="13" name="テキスト ボックス 12">
            <a:extLst>
              <a:ext uri="{FF2B5EF4-FFF2-40B4-BE49-F238E27FC236}">
                <a16:creationId xmlns:a16="http://schemas.microsoft.com/office/drawing/2014/main" id="{BB2FDDE1-516A-D64B-2DE4-9F4BB940B245}"/>
              </a:ext>
            </a:extLst>
          </p:cNvPr>
          <p:cNvSpPr txBox="1"/>
          <p:nvPr/>
        </p:nvSpPr>
        <p:spPr>
          <a:xfrm>
            <a:off x="513272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4" name="テキスト ボックス 13">
            <a:extLst>
              <a:ext uri="{FF2B5EF4-FFF2-40B4-BE49-F238E27FC236}">
                <a16:creationId xmlns:a16="http://schemas.microsoft.com/office/drawing/2014/main" id="{FF393B78-8686-8BBA-D551-6C4FC8CD471C}"/>
              </a:ext>
            </a:extLst>
          </p:cNvPr>
          <p:cNvSpPr txBox="1"/>
          <p:nvPr/>
        </p:nvSpPr>
        <p:spPr>
          <a:xfrm>
            <a:off x="388403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分野・テーマ</a:t>
            </a:r>
          </a:p>
        </p:txBody>
      </p:sp>
      <p:sp>
        <p:nvSpPr>
          <p:cNvPr id="16" name="テキスト ボックス 15">
            <a:extLst>
              <a:ext uri="{FF2B5EF4-FFF2-40B4-BE49-F238E27FC236}">
                <a16:creationId xmlns:a16="http://schemas.microsoft.com/office/drawing/2014/main" id="{6F17EE2A-CF27-2ACD-4F54-E287CDC962D7}"/>
              </a:ext>
            </a:extLst>
          </p:cNvPr>
          <p:cNvSpPr txBox="1"/>
          <p:nvPr/>
        </p:nvSpPr>
        <p:spPr>
          <a:xfrm>
            <a:off x="295565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7" name="テキスト ボックス 16">
            <a:extLst>
              <a:ext uri="{FF2B5EF4-FFF2-40B4-BE49-F238E27FC236}">
                <a16:creationId xmlns:a16="http://schemas.microsoft.com/office/drawing/2014/main" id="{D473CAD9-97D0-30AD-DD8D-7DA178EB4248}"/>
              </a:ext>
            </a:extLst>
          </p:cNvPr>
          <p:cNvSpPr txBox="1"/>
          <p:nvPr/>
        </p:nvSpPr>
        <p:spPr>
          <a:xfrm>
            <a:off x="6183706"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8" name="テキスト ボックス 17">
            <a:extLst>
              <a:ext uri="{FF2B5EF4-FFF2-40B4-BE49-F238E27FC236}">
                <a16:creationId xmlns:a16="http://schemas.microsoft.com/office/drawing/2014/main" id="{E6E74ADD-F97A-39A3-1381-35FEC3645D00}"/>
              </a:ext>
            </a:extLst>
          </p:cNvPr>
          <p:cNvSpPr txBox="1"/>
          <p:nvPr/>
        </p:nvSpPr>
        <p:spPr>
          <a:xfrm>
            <a:off x="7313866"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sp>
        <p:nvSpPr>
          <p:cNvPr id="55" name="正方形/長方形 54">
            <a:extLst>
              <a:ext uri="{FF2B5EF4-FFF2-40B4-BE49-F238E27FC236}">
                <a16:creationId xmlns:a16="http://schemas.microsoft.com/office/drawing/2014/main" id="{B6AB9606-7951-915B-EE2E-10CC12B7FCB3}"/>
              </a:ext>
            </a:extLst>
          </p:cNvPr>
          <p:cNvSpPr/>
          <p:nvPr/>
        </p:nvSpPr>
        <p:spPr>
          <a:xfrm>
            <a:off x="-7532" y="17400628"/>
            <a:ext cx="9007070" cy="230310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18914693"/>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18733332"/>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4"/>
          <a:stretch>
            <a:fillRect/>
          </a:stretch>
        </p:blipFill>
        <p:spPr>
          <a:xfrm>
            <a:off x="432641" y="18009775"/>
            <a:ext cx="2198719" cy="334205"/>
          </a:xfrm>
          <a:prstGeom prst="rect">
            <a:avLst/>
          </a:prstGeom>
        </p:spPr>
      </p:pic>
      <p:sp>
        <p:nvSpPr>
          <p:cNvPr id="82" name="テキスト ボックス 81">
            <a:extLst>
              <a:ext uri="{FF2B5EF4-FFF2-40B4-BE49-F238E27FC236}">
                <a16:creationId xmlns:a16="http://schemas.microsoft.com/office/drawing/2014/main" id="{C7072BA7-A98D-C775-FCDA-A8A08A5B6C79}"/>
              </a:ext>
            </a:extLst>
          </p:cNvPr>
          <p:cNvSpPr txBox="1"/>
          <p:nvPr/>
        </p:nvSpPr>
        <p:spPr>
          <a:xfrm>
            <a:off x="802474" y="5522669"/>
            <a:ext cx="4700395"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人材不足をイノベーションの機会に変える</a:t>
            </a:r>
          </a:p>
        </p:txBody>
      </p:sp>
      <p:sp>
        <p:nvSpPr>
          <p:cNvPr id="64" name="テキスト ボックス 63">
            <a:extLst>
              <a:ext uri="{FF2B5EF4-FFF2-40B4-BE49-F238E27FC236}">
                <a16:creationId xmlns:a16="http://schemas.microsoft.com/office/drawing/2014/main" id="{CE39E2FF-7B22-1079-995D-E27F3BABCBF4}"/>
              </a:ext>
            </a:extLst>
          </p:cNvPr>
          <p:cNvSpPr txBox="1"/>
          <p:nvPr/>
        </p:nvSpPr>
        <p:spPr>
          <a:xfrm>
            <a:off x="830339" y="6163395"/>
            <a:ext cx="3866353" cy="1512658"/>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事業のグランドデザインから戦略策定、パートナーおよぎ顧客獲得まで、事業の立ち上げを支援します。事業のグランドデザインから戦略策定、パートナーおよぎ顧客獲得まで、事業の立ち上げを支援します。</a:t>
            </a:r>
          </a:p>
        </p:txBody>
      </p:sp>
      <p:sp>
        <p:nvSpPr>
          <p:cNvPr id="58" name="テキスト ボックス 57">
            <a:extLst>
              <a:ext uri="{FF2B5EF4-FFF2-40B4-BE49-F238E27FC236}">
                <a16:creationId xmlns:a16="http://schemas.microsoft.com/office/drawing/2014/main" id="{19CF44A1-446E-6A4D-0D9B-FC06BE1A9198}"/>
              </a:ext>
            </a:extLst>
          </p:cNvPr>
          <p:cNvSpPr txBox="1"/>
          <p:nvPr/>
        </p:nvSpPr>
        <p:spPr>
          <a:xfrm>
            <a:off x="802472" y="8467975"/>
            <a:ext cx="5381234"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標準化という名の「現場</a:t>
            </a:r>
            <a:r>
              <a:rPr lang="en-US" altLang="ja-JP" b="1" dirty="0">
                <a:solidFill>
                  <a:srgbClr val="41352D"/>
                </a:solidFill>
                <a:latin typeface="Noto Sans CJK JP Bold" panose="020B0500000000000000" pitchFamily="34" charset="-128"/>
                <a:ea typeface="Noto Sans CJK JP Bold" panose="020B0500000000000000" pitchFamily="34" charset="-128"/>
              </a:rPr>
              <a:t>OS</a:t>
            </a:r>
            <a:r>
              <a:rPr lang="ja-JP" altLang="en-US" b="1">
                <a:solidFill>
                  <a:srgbClr val="41352D"/>
                </a:solidFill>
                <a:latin typeface="Noto Sans CJK JP Bold" panose="020B0500000000000000" pitchFamily="34" charset="-128"/>
                <a:ea typeface="Noto Sans CJK JP Bold" panose="020B0500000000000000" pitchFamily="34" charset="-128"/>
              </a:rPr>
              <a:t>のアップデート」</a:t>
            </a:r>
          </a:p>
        </p:txBody>
      </p:sp>
      <p:sp>
        <p:nvSpPr>
          <p:cNvPr id="74" name="テキスト ボックス 73">
            <a:extLst>
              <a:ext uri="{FF2B5EF4-FFF2-40B4-BE49-F238E27FC236}">
                <a16:creationId xmlns:a16="http://schemas.microsoft.com/office/drawing/2014/main" id="{BDC602F3-122D-243D-DFF6-5AF580F9474A}"/>
              </a:ext>
            </a:extLst>
          </p:cNvPr>
          <p:cNvSpPr txBox="1"/>
          <p:nvPr/>
        </p:nvSpPr>
        <p:spPr>
          <a:xfrm>
            <a:off x="802473" y="11541397"/>
            <a:ext cx="6651273"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経営転換に向けた行動変容を支援</a:t>
            </a:r>
          </a:p>
        </p:txBody>
      </p:sp>
      <p:sp>
        <p:nvSpPr>
          <p:cNvPr id="104" name="正方形/長方形 103">
            <a:extLst>
              <a:ext uri="{FF2B5EF4-FFF2-40B4-BE49-F238E27FC236}">
                <a16:creationId xmlns:a16="http://schemas.microsoft.com/office/drawing/2014/main" id="{5E4AED1F-3EE3-BE06-103B-EEF3D1CABF16}"/>
              </a:ext>
            </a:extLst>
          </p:cNvPr>
          <p:cNvSpPr/>
          <p:nvPr/>
        </p:nvSpPr>
        <p:spPr>
          <a:xfrm>
            <a:off x="3388746" y="15510449"/>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sp>
        <p:nvSpPr>
          <p:cNvPr id="105" name="テキスト ボックス 104">
            <a:extLst>
              <a:ext uri="{FF2B5EF4-FFF2-40B4-BE49-F238E27FC236}">
                <a16:creationId xmlns:a16="http://schemas.microsoft.com/office/drawing/2014/main" id="{7B39D3AF-BB95-6BDD-8700-8C9F97AA1BBE}"/>
              </a:ext>
            </a:extLst>
          </p:cNvPr>
          <p:cNvSpPr txBox="1"/>
          <p:nvPr/>
        </p:nvSpPr>
        <p:spPr>
          <a:xfrm>
            <a:off x="830339" y="9027460"/>
            <a:ext cx="3866353" cy="1512658"/>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事業のグランドデザインから戦略策定、パートナーおよぎ顧客獲得まで、事業の立ち上げを支援します。事業のグランドデザインから戦略策定、パートナーおよぎ顧客獲得まで、事業の立ち上げを支援します。</a:t>
            </a:r>
          </a:p>
        </p:txBody>
      </p:sp>
      <p:sp>
        <p:nvSpPr>
          <p:cNvPr id="106" name="テキスト ボックス 105">
            <a:extLst>
              <a:ext uri="{FF2B5EF4-FFF2-40B4-BE49-F238E27FC236}">
                <a16:creationId xmlns:a16="http://schemas.microsoft.com/office/drawing/2014/main" id="{FD6EFDF1-B6AD-B635-6E9C-E89F9BF2B139}"/>
              </a:ext>
            </a:extLst>
          </p:cNvPr>
          <p:cNvSpPr txBox="1"/>
          <p:nvPr/>
        </p:nvSpPr>
        <p:spPr>
          <a:xfrm>
            <a:off x="832648" y="12230455"/>
            <a:ext cx="3866353" cy="1512658"/>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事業のグランドデザインから戦略策定、パートナーおよぎ顧客獲得まで、事業の立ち上げを支援します。事業のグランドデザインから戦略策定、パートナーおよぎ顧客獲得まで、事業の立ち上げを支援します。</a:t>
            </a:r>
          </a:p>
        </p:txBody>
      </p:sp>
      <p:sp>
        <p:nvSpPr>
          <p:cNvPr id="112" name="テキスト ボックス 111">
            <a:extLst>
              <a:ext uri="{FF2B5EF4-FFF2-40B4-BE49-F238E27FC236}">
                <a16:creationId xmlns:a16="http://schemas.microsoft.com/office/drawing/2014/main" id="{8E6726FC-A98A-B9AA-A108-EEBCCC47345E}"/>
              </a:ext>
            </a:extLst>
          </p:cNvPr>
          <p:cNvSpPr txBox="1"/>
          <p:nvPr/>
        </p:nvSpPr>
        <p:spPr>
          <a:xfrm>
            <a:off x="-790596" y="0"/>
            <a:ext cx="444352"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3</a:t>
            </a:r>
            <a:endParaRPr kumimoji="1" lang="ja-JP" altLang="en-US" sz="4000">
              <a:solidFill>
                <a:schemeClr val="bg1"/>
              </a:solidFill>
            </a:endParaRPr>
          </a:p>
        </p:txBody>
      </p:sp>
      <p:pic>
        <p:nvPicPr>
          <p:cNvPr id="116" name="図 115">
            <a:extLst>
              <a:ext uri="{FF2B5EF4-FFF2-40B4-BE49-F238E27FC236}">
                <a16:creationId xmlns:a16="http://schemas.microsoft.com/office/drawing/2014/main" id="{EAC19810-EDF6-1C56-6913-196096C05266}"/>
              </a:ext>
            </a:extLst>
          </p:cNvPr>
          <p:cNvPicPr>
            <a:picLocks noChangeAspect="1"/>
          </p:cNvPicPr>
          <p:nvPr/>
        </p:nvPicPr>
        <p:blipFill rotWithShape="1">
          <a:blip r:embed="rId5"/>
          <a:srcRect l="-4990" t="1642" r="12045" b="193"/>
          <a:stretch/>
        </p:blipFill>
        <p:spPr>
          <a:xfrm>
            <a:off x="3500649" y="813633"/>
            <a:ext cx="5498889" cy="3871627"/>
          </a:xfrm>
          <a:prstGeom prst="rect">
            <a:avLst/>
          </a:prstGeom>
        </p:spPr>
      </p:pic>
      <p:sp>
        <p:nvSpPr>
          <p:cNvPr id="117" name="正方形/長方形 116">
            <a:extLst>
              <a:ext uri="{FF2B5EF4-FFF2-40B4-BE49-F238E27FC236}">
                <a16:creationId xmlns:a16="http://schemas.microsoft.com/office/drawing/2014/main" id="{2201B77A-AFBA-12C6-9C9F-175FAA238764}"/>
              </a:ext>
            </a:extLst>
          </p:cNvPr>
          <p:cNvSpPr/>
          <p:nvPr/>
        </p:nvSpPr>
        <p:spPr>
          <a:xfrm>
            <a:off x="-7533" y="813633"/>
            <a:ext cx="3891569" cy="3870000"/>
          </a:xfrm>
          <a:prstGeom prst="rect">
            <a:avLst/>
          </a:prstGeom>
          <a:solidFill>
            <a:srgbClr val="1E1A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D38AFFB3-CC0F-EF1D-B035-0DC303469470}"/>
              </a:ext>
            </a:extLst>
          </p:cNvPr>
          <p:cNvSpPr txBox="1"/>
          <p:nvPr/>
        </p:nvSpPr>
        <p:spPr>
          <a:xfrm>
            <a:off x="707683" y="2086142"/>
            <a:ext cx="4795183" cy="782394"/>
          </a:xfrm>
          <a:prstGeom prst="rect">
            <a:avLst/>
          </a:prstGeom>
          <a:noFill/>
        </p:spPr>
        <p:txBody>
          <a:bodyPr wrap="square" rtlCol="0">
            <a:spAutoFit/>
          </a:bodyPr>
          <a:lstStyle/>
          <a:p>
            <a:pPr>
              <a:lnSpc>
                <a:spcPct val="130000"/>
              </a:lnSpc>
            </a:pPr>
            <a:r>
              <a:rPr kumimoji="1" lang="ja-JP" altLang="en-US">
                <a:solidFill>
                  <a:schemeClr val="bg1"/>
                </a:solidFill>
                <a:latin typeface="Noto Sans CJK JP Medium" panose="020B0500000000000000" pitchFamily="34" charset="-128"/>
                <a:ea typeface="Noto Sans CJK JP Medium" panose="020B0500000000000000" pitchFamily="34" charset="-128"/>
              </a:rPr>
              <a:t>介護／医療現場の安全性・質向上に向けた</a:t>
            </a:r>
            <a:endParaRPr kumimoji="1" lang="en-US" altLang="ja-JP" dirty="0">
              <a:solidFill>
                <a:schemeClr val="bg1"/>
              </a:solidFill>
              <a:latin typeface="Noto Sans CJK JP Medium" panose="020B0500000000000000" pitchFamily="34" charset="-128"/>
              <a:ea typeface="Noto Sans CJK JP Medium" panose="020B0500000000000000" pitchFamily="34" charset="-128"/>
            </a:endParaRPr>
          </a:p>
          <a:p>
            <a:pPr>
              <a:lnSpc>
                <a:spcPct val="130000"/>
              </a:lnSpc>
            </a:pPr>
            <a:r>
              <a:rPr kumimoji="1" lang="ja-JP" altLang="en-US">
                <a:solidFill>
                  <a:schemeClr val="bg1"/>
                </a:solidFill>
                <a:latin typeface="Noto Sans CJK JP Medium" panose="020B0500000000000000" pitchFamily="34" charset="-128"/>
                <a:ea typeface="Noto Sans CJK JP Medium" panose="020B0500000000000000" pitchFamily="34" charset="-128"/>
              </a:rPr>
              <a:t>標準化およびテクノロジー機器導入支援</a:t>
            </a:r>
          </a:p>
        </p:txBody>
      </p:sp>
      <p:sp>
        <p:nvSpPr>
          <p:cNvPr id="6" name="角丸四角形 5">
            <a:extLst>
              <a:ext uri="{FF2B5EF4-FFF2-40B4-BE49-F238E27FC236}">
                <a16:creationId xmlns:a16="http://schemas.microsoft.com/office/drawing/2014/main" id="{5211CA31-CE8F-AF78-2F47-4ACF775DE1DB}"/>
              </a:ext>
            </a:extLst>
          </p:cNvPr>
          <p:cNvSpPr/>
          <p:nvPr/>
        </p:nvSpPr>
        <p:spPr>
          <a:xfrm>
            <a:off x="803154" y="1768146"/>
            <a:ext cx="1329765" cy="21237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F947B890-D046-7C65-A8A1-53B63E57364F}"/>
              </a:ext>
            </a:extLst>
          </p:cNvPr>
          <p:cNvSpPr txBox="1"/>
          <p:nvPr/>
        </p:nvSpPr>
        <p:spPr>
          <a:xfrm>
            <a:off x="901214" y="1758918"/>
            <a:ext cx="1133644" cy="230832"/>
          </a:xfrm>
          <a:prstGeom prst="rect">
            <a:avLst/>
          </a:prstGeom>
          <a:noFill/>
        </p:spPr>
        <p:txBody>
          <a:bodyPr wrap="none" rtlCol="0">
            <a:spAutoFit/>
          </a:bodyPr>
          <a:lstStyle/>
          <a:p>
            <a:pPr algn="ctr"/>
            <a:r>
              <a:rPr kumimoji="1" lang="ja-JP" altLang="en-US" sz="900">
                <a:solidFill>
                  <a:schemeClr val="tx1">
                    <a:lumMod val="85000"/>
                    <a:lumOff val="15000"/>
                  </a:schemeClr>
                </a:solidFill>
                <a:latin typeface="Noto Sans CJK JP Medium" panose="020B0500000000000000" pitchFamily="34" charset="-128"/>
                <a:ea typeface="Noto Sans CJK JP Medium" panose="020B0500000000000000" pitchFamily="34" charset="-128"/>
              </a:rPr>
              <a:t>取り組みテーマ</a:t>
            </a:r>
            <a:r>
              <a:rPr kumimoji="1" lang="en-US" altLang="ja-JP" sz="9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 </a:t>
            </a:r>
            <a:r>
              <a:rPr kumimoji="1" lang="ja-JP" altLang="en-US" sz="900">
                <a:solidFill>
                  <a:schemeClr val="tx1">
                    <a:lumMod val="85000"/>
                    <a:lumOff val="15000"/>
                  </a:schemeClr>
                </a:solidFill>
                <a:latin typeface="Noto Sans CJK JP Medium" panose="020B0500000000000000" pitchFamily="34" charset="-128"/>
                <a:ea typeface="Noto Sans CJK JP Medium" panose="020B0500000000000000" pitchFamily="34" charset="-128"/>
              </a:rPr>
              <a:t>③</a:t>
            </a:r>
          </a:p>
        </p:txBody>
      </p:sp>
      <p:sp>
        <p:nvSpPr>
          <p:cNvPr id="8" name="テキスト ボックス 7">
            <a:extLst>
              <a:ext uri="{FF2B5EF4-FFF2-40B4-BE49-F238E27FC236}">
                <a16:creationId xmlns:a16="http://schemas.microsoft.com/office/drawing/2014/main" id="{F17A3283-FEF5-CA6F-5491-216D52E4027B}"/>
              </a:ext>
            </a:extLst>
          </p:cNvPr>
          <p:cNvSpPr txBox="1"/>
          <p:nvPr/>
        </p:nvSpPr>
        <p:spPr>
          <a:xfrm>
            <a:off x="717036" y="2922412"/>
            <a:ext cx="3866353" cy="514051"/>
          </a:xfrm>
          <a:prstGeom prst="rect">
            <a:avLst/>
          </a:prstGeom>
          <a:noFill/>
        </p:spPr>
        <p:txBody>
          <a:bodyPr wrap="square" rtlCol="0">
            <a:spAutoFit/>
          </a:bodyPr>
          <a:lstStyle/>
          <a:p>
            <a:pPr>
              <a:lnSpc>
                <a:spcPct val="130000"/>
              </a:lnSpc>
            </a:pPr>
            <a:r>
              <a:rPr kumimoji="1" lang="ja-JP" altLang="en-US" sz="1050">
                <a:solidFill>
                  <a:schemeClr val="bg1"/>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a:t>
            </a:r>
          </a:p>
        </p:txBody>
      </p:sp>
      <p:pic>
        <p:nvPicPr>
          <p:cNvPr id="12" name="図 11">
            <a:extLst>
              <a:ext uri="{FF2B5EF4-FFF2-40B4-BE49-F238E27FC236}">
                <a16:creationId xmlns:a16="http://schemas.microsoft.com/office/drawing/2014/main" id="{0959C4D3-C021-E771-8075-5581DFF43597}"/>
              </a:ext>
            </a:extLst>
          </p:cNvPr>
          <p:cNvPicPr>
            <a:picLocks noChangeAspect="1"/>
          </p:cNvPicPr>
          <p:nvPr/>
        </p:nvPicPr>
        <p:blipFill>
          <a:blip r:embed="rId6"/>
          <a:stretch>
            <a:fillRect/>
          </a:stretch>
        </p:blipFill>
        <p:spPr>
          <a:xfrm>
            <a:off x="5042583" y="9083875"/>
            <a:ext cx="3071588" cy="1842953"/>
          </a:xfrm>
          <a:prstGeom prst="rect">
            <a:avLst/>
          </a:prstGeom>
        </p:spPr>
      </p:pic>
      <p:pic>
        <p:nvPicPr>
          <p:cNvPr id="19" name="図 18">
            <a:extLst>
              <a:ext uri="{FF2B5EF4-FFF2-40B4-BE49-F238E27FC236}">
                <a16:creationId xmlns:a16="http://schemas.microsoft.com/office/drawing/2014/main" id="{E980EBCE-A3E4-5728-8562-A4AC941F66E3}"/>
              </a:ext>
            </a:extLst>
          </p:cNvPr>
          <p:cNvPicPr>
            <a:picLocks noChangeAspect="1"/>
          </p:cNvPicPr>
          <p:nvPr/>
        </p:nvPicPr>
        <p:blipFill rotWithShape="1">
          <a:blip r:embed="rId7"/>
          <a:srcRect l="3952" b="6403"/>
          <a:stretch/>
        </p:blipFill>
        <p:spPr>
          <a:xfrm>
            <a:off x="5070421" y="6111293"/>
            <a:ext cx="2980356" cy="1937618"/>
          </a:xfrm>
          <a:prstGeom prst="rect">
            <a:avLst/>
          </a:prstGeom>
        </p:spPr>
      </p:pic>
      <p:grpSp>
        <p:nvGrpSpPr>
          <p:cNvPr id="20" name="グループ化 19">
            <a:extLst>
              <a:ext uri="{FF2B5EF4-FFF2-40B4-BE49-F238E27FC236}">
                <a16:creationId xmlns:a16="http://schemas.microsoft.com/office/drawing/2014/main" id="{66278389-3FAF-64B0-70E0-F1680C8C60F9}"/>
              </a:ext>
            </a:extLst>
          </p:cNvPr>
          <p:cNvGrpSpPr/>
          <p:nvPr/>
        </p:nvGrpSpPr>
        <p:grpSpPr>
          <a:xfrm>
            <a:off x="4979190" y="11663477"/>
            <a:ext cx="3174008" cy="2430146"/>
            <a:chOff x="6341061" y="1165268"/>
            <a:chExt cx="5587224" cy="4277799"/>
          </a:xfrm>
        </p:grpSpPr>
        <p:pic>
          <p:nvPicPr>
            <p:cNvPr id="21" name="図 20" descr="レゴ, おもちゃ, テーブル が含まれている画像&#10;&#10;自動的に生成された説明">
              <a:extLst>
                <a:ext uri="{FF2B5EF4-FFF2-40B4-BE49-F238E27FC236}">
                  <a16:creationId xmlns:a16="http://schemas.microsoft.com/office/drawing/2014/main" id="{8E05737E-3D56-B512-A155-AFF6F8E64F7D}"/>
                </a:ext>
              </a:extLst>
            </p:cNvPr>
            <p:cNvPicPr>
              <a:picLocks noChangeAspect="1"/>
            </p:cNvPicPr>
            <p:nvPr/>
          </p:nvPicPr>
          <p:blipFill>
            <a:blip r:embed="rId8"/>
            <a:stretch>
              <a:fillRect/>
            </a:stretch>
          </p:blipFill>
          <p:spPr>
            <a:xfrm>
              <a:off x="9693570" y="1409095"/>
              <a:ext cx="2178050" cy="1358900"/>
            </a:xfrm>
            <a:prstGeom prst="rect">
              <a:avLst/>
            </a:prstGeom>
          </p:spPr>
        </p:pic>
        <p:pic>
          <p:nvPicPr>
            <p:cNvPr id="22" name="図 21" descr="レゴ, おもちゃ, テーブル, 女性 が含まれている画像&#10;&#10;自動的に生成された説明">
              <a:extLst>
                <a:ext uri="{FF2B5EF4-FFF2-40B4-BE49-F238E27FC236}">
                  <a16:creationId xmlns:a16="http://schemas.microsoft.com/office/drawing/2014/main" id="{D66D6F4B-87E5-5BAF-484D-341B9F745F82}"/>
                </a:ext>
              </a:extLst>
            </p:cNvPr>
            <p:cNvPicPr>
              <a:picLocks noChangeAspect="1"/>
            </p:cNvPicPr>
            <p:nvPr/>
          </p:nvPicPr>
          <p:blipFill rotWithShape="1">
            <a:blip r:embed="rId9"/>
            <a:srcRect l="-194" t="-1165" r="34369" b="-2767"/>
            <a:stretch/>
          </p:blipFill>
          <p:spPr>
            <a:xfrm>
              <a:off x="6341061" y="1658083"/>
              <a:ext cx="2491444" cy="1818897"/>
            </a:xfrm>
            <a:prstGeom prst="rect">
              <a:avLst/>
            </a:prstGeom>
          </p:spPr>
        </p:pic>
        <p:pic>
          <p:nvPicPr>
            <p:cNvPr id="23" name="図 22" descr="黒い背景と白い文字&#10;&#10;自動的に生成された説明">
              <a:extLst>
                <a:ext uri="{FF2B5EF4-FFF2-40B4-BE49-F238E27FC236}">
                  <a16:creationId xmlns:a16="http://schemas.microsoft.com/office/drawing/2014/main" id="{A9D3027F-C39B-E3B3-C7D4-E4D79AAE7DB3}"/>
                </a:ext>
              </a:extLst>
            </p:cNvPr>
            <p:cNvPicPr>
              <a:picLocks noChangeAspect="1"/>
            </p:cNvPicPr>
            <p:nvPr/>
          </p:nvPicPr>
          <p:blipFill rotWithShape="1">
            <a:blip r:embed="rId10"/>
            <a:srcRect r="65933"/>
            <a:stretch/>
          </p:blipFill>
          <p:spPr>
            <a:xfrm>
              <a:off x="8119008" y="1165268"/>
              <a:ext cx="2285992" cy="1941699"/>
            </a:xfrm>
            <a:prstGeom prst="rect">
              <a:avLst/>
            </a:prstGeom>
          </p:spPr>
        </p:pic>
        <p:pic>
          <p:nvPicPr>
            <p:cNvPr id="24" name="図 23" descr="レゴ, おもちゃ が含まれている画像&#10;&#10;自動的に生成された説明">
              <a:extLst>
                <a:ext uri="{FF2B5EF4-FFF2-40B4-BE49-F238E27FC236}">
                  <a16:creationId xmlns:a16="http://schemas.microsoft.com/office/drawing/2014/main" id="{AE34718D-7C1B-6A62-02D8-B8F3F9C3AF54}"/>
                </a:ext>
              </a:extLst>
            </p:cNvPr>
            <p:cNvPicPr>
              <a:picLocks noChangeAspect="1"/>
            </p:cNvPicPr>
            <p:nvPr/>
          </p:nvPicPr>
          <p:blipFill>
            <a:blip r:embed="rId11"/>
            <a:stretch>
              <a:fillRect/>
            </a:stretch>
          </p:blipFill>
          <p:spPr>
            <a:xfrm>
              <a:off x="6367446" y="2897799"/>
              <a:ext cx="1578114" cy="1650444"/>
            </a:xfrm>
            <a:prstGeom prst="rect">
              <a:avLst/>
            </a:prstGeom>
          </p:spPr>
        </p:pic>
        <p:pic>
          <p:nvPicPr>
            <p:cNvPr id="25" name="図 24" descr="黒い背景と白い文字&#10;&#10;自動的に生成された説明">
              <a:extLst>
                <a:ext uri="{FF2B5EF4-FFF2-40B4-BE49-F238E27FC236}">
                  <a16:creationId xmlns:a16="http://schemas.microsoft.com/office/drawing/2014/main" id="{55DD1020-25F6-B632-A0B8-FE1B8A8E95A2}"/>
                </a:ext>
              </a:extLst>
            </p:cNvPr>
            <p:cNvPicPr>
              <a:picLocks noChangeAspect="1"/>
            </p:cNvPicPr>
            <p:nvPr/>
          </p:nvPicPr>
          <p:blipFill rotWithShape="1">
            <a:blip r:embed="rId10"/>
            <a:srcRect l="33617" t="-7574" r="32316" b="7574"/>
            <a:stretch/>
          </p:blipFill>
          <p:spPr>
            <a:xfrm>
              <a:off x="9762112" y="2279215"/>
              <a:ext cx="2166173" cy="1839926"/>
            </a:xfrm>
            <a:prstGeom prst="rect">
              <a:avLst/>
            </a:prstGeom>
          </p:spPr>
        </p:pic>
        <p:pic>
          <p:nvPicPr>
            <p:cNvPr id="26" name="図 25" descr="時計 が含まれている画像&#10;&#10;自動的に生成された説明">
              <a:extLst>
                <a:ext uri="{FF2B5EF4-FFF2-40B4-BE49-F238E27FC236}">
                  <a16:creationId xmlns:a16="http://schemas.microsoft.com/office/drawing/2014/main" id="{84236EB4-41FA-3825-8B0D-2ECE8A4077A4}"/>
                </a:ext>
              </a:extLst>
            </p:cNvPr>
            <p:cNvPicPr>
              <a:picLocks noChangeAspect="1"/>
            </p:cNvPicPr>
            <p:nvPr/>
          </p:nvPicPr>
          <p:blipFill rotWithShape="1">
            <a:blip r:embed="rId12"/>
            <a:srcRect r="46389"/>
            <a:stretch/>
          </p:blipFill>
          <p:spPr>
            <a:xfrm>
              <a:off x="7907164" y="2435554"/>
              <a:ext cx="2491444" cy="1902218"/>
            </a:xfrm>
            <a:prstGeom prst="rect">
              <a:avLst/>
            </a:prstGeom>
          </p:spPr>
        </p:pic>
        <p:pic>
          <p:nvPicPr>
            <p:cNvPr id="27" name="図 26" descr="テーブルの上にある誕生日ケーキ&#10;&#10;中程度の精度で自動的に生成された説明">
              <a:extLst>
                <a:ext uri="{FF2B5EF4-FFF2-40B4-BE49-F238E27FC236}">
                  <a16:creationId xmlns:a16="http://schemas.microsoft.com/office/drawing/2014/main" id="{DB3C963E-3E79-9D02-560D-BD32D995016C}"/>
                </a:ext>
              </a:extLst>
            </p:cNvPr>
            <p:cNvPicPr>
              <a:picLocks noChangeAspect="1"/>
            </p:cNvPicPr>
            <p:nvPr/>
          </p:nvPicPr>
          <p:blipFill>
            <a:blip r:embed="rId13"/>
            <a:stretch>
              <a:fillRect/>
            </a:stretch>
          </p:blipFill>
          <p:spPr>
            <a:xfrm>
              <a:off x="7873811" y="3501367"/>
              <a:ext cx="2087327" cy="1941700"/>
            </a:xfrm>
            <a:prstGeom prst="rect">
              <a:avLst/>
            </a:prstGeom>
          </p:spPr>
        </p:pic>
      </p:grpSp>
      <p:sp>
        <p:nvSpPr>
          <p:cNvPr id="3" name="正方形/長方形 2">
            <a:extLst>
              <a:ext uri="{FF2B5EF4-FFF2-40B4-BE49-F238E27FC236}">
                <a16:creationId xmlns:a16="http://schemas.microsoft.com/office/drawing/2014/main" id="{05991993-76B8-3674-8A5C-AA518B249E6F}"/>
              </a:ext>
            </a:extLst>
          </p:cNvPr>
          <p:cNvSpPr/>
          <p:nvPr/>
        </p:nvSpPr>
        <p:spPr>
          <a:xfrm>
            <a:off x="6474105" y="18176878"/>
            <a:ext cx="2092794" cy="4347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Tree>
    <p:extLst>
      <p:ext uri="{BB962C8B-B14F-4D97-AF65-F5344CB8AC3E}">
        <p14:creationId xmlns:p14="http://schemas.microsoft.com/office/powerpoint/2010/main" val="2591761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FB59501-4CC5-1206-A2DC-CC4B2472DDDD}"/>
              </a:ext>
            </a:extLst>
          </p:cNvPr>
          <p:cNvPicPr>
            <a:picLocks noChangeAspect="1"/>
          </p:cNvPicPr>
          <p:nvPr/>
        </p:nvPicPr>
        <p:blipFill rotWithShape="1">
          <a:blip r:embed="rId3"/>
          <a:srcRect b="6538"/>
          <a:stretch/>
        </p:blipFill>
        <p:spPr>
          <a:xfrm>
            <a:off x="-2400" y="730790"/>
            <a:ext cx="9000000" cy="4292902"/>
          </a:xfrm>
          <a:prstGeom prst="rect">
            <a:avLst/>
          </a:prstGeom>
        </p:spPr>
      </p:pic>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4"/>
          <a:stretch>
            <a:fillRect/>
          </a:stretch>
        </p:blipFill>
        <p:spPr>
          <a:xfrm>
            <a:off x="543831" y="288534"/>
            <a:ext cx="1716406" cy="260894"/>
          </a:xfrm>
          <a:prstGeom prst="rect">
            <a:avLst/>
          </a:prstGeom>
        </p:spPr>
      </p:pic>
      <p:sp>
        <p:nvSpPr>
          <p:cNvPr id="13" name="テキスト ボックス 12">
            <a:extLst>
              <a:ext uri="{FF2B5EF4-FFF2-40B4-BE49-F238E27FC236}">
                <a16:creationId xmlns:a16="http://schemas.microsoft.com/office/drawing/2014/main" id="{BB2FDDE1-516A-D64B-2DE4-9F4BB940B245}"/>
              </a:ext>
            </a:extLst>
          </p:cNvPr>
          <p:cNvSpPr txBox="1"/>
          <p:nvPr/>
        </p:nvSpPr>
        <p:spPr>
          <a:xfrm>
            <a:off x="513272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4" name="テキスト ボックス 13">
            <a:extLst>
              <a:ext uri="{FF2B5EF4-FFF2-40B4-BE49-F238E27FC236}">
                <a16:creationId xmlns:a16="http://schemas.microsoft.com/office/drawing/2014/main" id="{FF393B78-8686-8BBA-D551-6C4FC8CD471C}"/>
              </a:ext>
            </a:extLst>
          </p:cNvPr>
          <p:cNvSpPr txBox="1"/>
          <p:nvPr/>
        </p:nvSpPr>
        <p:spPr>
          <a:xfrm>
            <a:off x="388403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分野・テーマ</a:t>
            </a:r>
          </a:p>
        </p:txBody>
      </p:sp>
      <p:sp>
        <p:nvSpPr>
          <p:cNvPr id="16" name="テキスト ボックス 15">
            <a:extLst>
              <a:ext uri="{FF2B5EF4-FFF2-40B4-BE49-F238E27FC236}">
                <a16:creationId xmlns:a16="http://schemas.microsoft.com/office/drawing/2014/main" id="{6F17EE2A-CF27-2ACD-4F54-E287CDC962D7}"/>
              </a:ext>
            </a:extLst>
          </p:cNvPr>
          <p:cNvSpPr txBox="1"/>
          <p:nvPr/>
        </p:nvSpPr>
        <p:spPr>
          <a:xfrm>
            <a:off x="295565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7" name="テキスト ボックス 16">
            <a:extLst>
              <a:ext uri="{FF2B5EF4-FFF2-40B4-BE49-F238E27FC236}">
                <a16:creationId xmlns:a16="http://schemas.microsoft.com/office/drawing/2014/main" id="{D473CAD9-97D0-30AD-DD8D-7DA178EB4248}"/>
              </a:ext>
            </a:extLst>
          </p:cNvPr>
          <p:cNvSpPr txBox="1"/>
          <p:nvPr/>
        </p:nvSpPr>
        <p:spPr>
          <a:xfrm>
            <a:off x="6183706"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8" name="テキスト ボックス 17">
            <a:extLst>
              <a:ext uri="{FF2B5EF4-FFF2-40B4-BE49-F238E27FC236}">
                <a16:creationId xmlns:a16="http://schemas.microsoft.com/office/drawing/2014/main" id="{E6E74ADD-F97A-39A3-1381-35FEC3645D00}"/>
              </a:ext>
            </a:extLst>
          </p:cNvPr>
          <p:cNvSpPr txBox="1"/>
          <p:nvPr/>
        </p:nvSpPr>
        <p:spPr>
          <a:xfrm>
            <a:off x="7313866"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sp>
        <p:nvSpPr>
          <p:cNvPr id="55" name="正方形/長方形 54">
            <a:extLst>
              <a:ext uri="{FF2B5EF4-FFF2-40B4-BE49-F238E27FC236}">
                <a16:creationId xmlns:a16="http://schemas.microsoft.com/office/drawing/2014/main" id="{B6AB9606-7951-915B-EE2E-10CC12B7FCB3}"/>
              </a:ext>
            </a:extLst>
          </p:cNvPr>
          <p:cNvSpPr/>
          <p:nvPr/>
        </p:nvSpPr>
        <p:spPr>
          <a:xfrm>
            <a:off x="-7532" y="28165460"/>
            <a:ext cx="9007070" cy="230310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29679525"/>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29498164"/>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5"/>
          <a:stretch>
            <a:fillRect/>
          </a:stretch>
        </p:blipFill>
        <p:spPr>
          <a:xfrm>
            <a:off x="432641" y="28774607"/>
            <a:ext cx="2198719" cy="334205"/>
          </a:xfrm>
          <a:prstGeom prst="rect">
            <a:avLst/>
          </a:prstGeom>
        </p:spPr>
      </p:pic>
      <p:sp>
        <p:nvSpPr>
          <p:cNvPr id="82" name="テキスト ボックス 81">
            <a:extLst>
              <a:ext uri="{FF2B5EF4-FFF2-40B4-BE49-F238E27FC236}">
                <a16:creationId xmlns:a16="http://schemas.microsoft.com/office/drawing/2014/main" id="{C7072BA7-A98D-C775-FCDA-A8A08A5B6C79}"/>
              </a:ext>
            </a:extLst>
          </p:cNvPr>
          <p:cNvSpPr txBox="1"/>
          <p:nvPr/>
        </p:nvSpPr>
        <p:spPr>
          <a:xfrm>
            <a:off x="802474" y="5816566"/>
            <a:ext cx="4700395"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変革の創造と成長を共に</a:t>
            </a:r>
          </a:p>
        </p:txBody>
      </p:sp>
      <p:sp>
        <p:nvSpPr>
          <p:cNvPr id="64" name="テキスト ボックス 63">
            <a:extLst>
              <a:ext uri="{FF2B5EF4-FFF2-40B4-BE49-F238E27FC236}">
                <a16:creationId xmlns:a16="http://schemas.microsoft.com/office/drawing/2014/main" id="{CE39E2FF-7B22-1079-995D-E27F3BABCBF4}"/>
              </a:ext>
            </a:extLst>
          </p:cNvPr>
          <p:cNvSpPr txBox="1"/>
          <p:nvPr/>
        </p:nvSpPr>
        <p:spPr>
          <a:xfrm>
            <a:off x="830340" y="6457292"/>
            <a:ext cx="3510496" cy="2712987"/>
          </a:xfrm>
          <a:prstGeom prst="rect">
            <a:avLst/>
          </a:prstGeom>
          <a:noFill/>
        </p:spPr>
        <p:txBody>
          <a:bodyPr wrap="square" rtlCol="0">
            <a:spAutoFit/>
          </a:bodyPr>
          <a:lstStyle/>
          <a:p>
            <a:pPr>
              <a:lnSpc>
                <a:spcPct val="130000"/>
              </a:lnSpc>
            </a:pPr>
            <a:r>
              <a:rPr kumimoji="1" lang="en-US" altLang="ja-JP" sz="1200" dirty="0" err="1">
                <a:solidFill>
                  <a:schemeClr val="tx1">
                    <a:lumMod val="75000"/>
                    <a:lumOff val="25000"/>
                  </a:schemeClr>
                </a:solidFill>
                <a:latin typeface="Noto Sans CJK JP DemiLight" panose="020B0400000000000000" pitchFamily="34" charset="-128"/>
                <a:ea typeface="Noto Sans CJK JP DemiLight" panose="020B0400000000000000" pitchFamily="34" charset="-128"/>
              </a:rPr>
              <a:t>QuadLab</a:t>
            </a: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は、主にヘルスケア分野の企業や官公庁をクライアントとして、複雑化する課題に対し、ストラテジー、コンサルティング、テクノロジー、クリエイティブによって解決に向けたサービスとソリューションを提供する、ビジネスサポート企業で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業務は戦略策定、リサーチ、商品力強化、マーケティング、人材育成、コネクション構築など多岐に渡り、スタッフの多様なバックグラウンドによって、日々変革を創造しております。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104" name="正方形/長方形 103">
            <a:extLst>
              <a:ext uri="{FF2B5EF4-FFF2-40B4-BE49-F238E27FC236}">
                <a16:creationId xmlns:a16="http://schemas.microsoft.com/office/drawing/2014/main" id="{5E4AED1F-3EE3-BE06-103B-EEF3D1CABF16}"/>
              </a:ext>
            </a:extLst>
          </p:cNvPr>
          <p:cNvSpPr/>
          <p:nvPr/>
        </p:nvSpPr>
        <p:spPr>
          <a:xfrm>
            <a:off x="3388746" y="26916343"/>
            <a:ext cx="2092794" cy="434731"/>
          </a:xfrm>
          <a:prstGeom prst="rect">
            <a:avLst/>
          </a:prstGeom>
          <a:solidFill>
            <a:srgbClr val="989E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採用応募フォーム</a:t>
            </a:r>
          </a:p>
        </p:txBody>
      </p:sp>
      <p:sp>
        <p:nvSpPr>
          <p:cNvPr id="112" name="テキスト ボックス 111">
            <a:extLst>
              <a:ext uri="{FF2B5EF4-FFF2-40B4-BE49-F238E27FC236}">
                <a16:creationId xmlns:a16="http://schemas.microsoft.com/office/drawing/2014/main" id="{8E6726FC-A98A-B9AA-A108-EEBCCC47345E}"/>
              </a:ext>
            </a:extLst>
          </p:cNvPr>
          <p:cNvSpPr txBox="1"/>
          <p:nvPr/>
        </p:nvSpPr>
        <p:spPr>
          <a:xfrm>
            <a:off x="-790596" y="0"/>
            <a:ext cx="444352"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4</a:t>
            </a:r>
            <a:endParaRPr kumimoji="1" lang="ja-JP" altLang="en-US" sz="4000">
              <a:solidFill>
                <a:schemeClr val="bg1"/>
              </a:solidFill>
            </a:endParaRPr>
          </a:p>
        </p:txBody>
      </p:sp>
      <p:sp>
        <p:nvSpPr>
          <p:cNvPr id="3" name="テキスト ボックス 2">
            <a:extLst>
              <a:ext uri="{FF2B5EF4-FFF2-40B4-BE49-F238E27FC236}">
                <a16:creationId xmlns:a16="http://schemas.microsoft.com/office/drawing/2014/main" id="{E3C1C7CA-9B6B-A267-4C77-912553805D3A}"/>
              </a:ext>
            </a:extLst>
          </p:cNvPr>
          <p:cNvSpPr txBox="1"/>
          <p:nvPr/>
        </p:nvSpPr>
        <p:spPr>
          <a:xfrm>
            <a:off x="1129960" y="1762043"/>
            <a:ext cx="2109629" cy="476862"/>
          </a:xfrm>
          <a:prstGeom prst="rect">
            <a:avLst/>
          </a:prstGeom>
          <a:noFill/>
        </p:spPr>
        <p:txBody>
          <a:bodyPr wrap="square" rtlCol="0">
            <a:spAutoFit/>
          </a:bodyPr>
          <a:lstStyle/>
          <a:p>
            <a:pPr>
              <a:lnSpc>
                <a:spcPct val="110000"/>
              </a:lnSpc>
            </a:pPr>
            <a:r>
              <a:rPr lang="ja-JP" altLang="en-US" sz="2400" b="1">
                <a:solidFill>
                  <a:srgbClr val="41352D"/>
                </a:solidFill>
                <a:latin typeface="Noto Sans CJK JP Bold" panose="020B0500000000000000" pitchFamily="34" charset="-128"/>
                <a:ea typeface="Noto Sans CJK JP Bold" panose="020B0500000000000000" pitchFamily="34" charset="-128"/>
              </a:rPr>
              <a:t>採用情報</a:t>
            </a:r>
          </a:p>
        </p:txBody>
      </p:sp>
      <p:sp>
        <p:nvSpPr>
          <p:cNvPr id="20" name="テキスト ボックス 19">
            <a:extLst>
              <a:ext uri="{FF2B5EF4-FFF2-40B4-BE49-F238E27FC236}">
                <a16:creationId xmlns:a16="http://schemas.microsoft.com/office/drawing/2014/main" id="{2CEB4422-036F-D85E-F120-8A4B8E07608D}"/>
              </a:ext>
            </a:extLst>
          </p:cNvPr>
          <p:cNvSpPr txBox="1"/>
          <p:nvPr/>
        </p:nvSpPr>
        <p:spPr>
          <a:xfrm>
            <a:off x="830340" y="9483430"/>
            <a:ext cx="6859433" cy="792461"/>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ja-JP" altLang="en-US"/>
              <a:t>テクノロジーへの好奇心と遊び心と解決に向けたチャレンジ精神をもち、クライアントと共に未来を切り開く喜びを得たい方を私たちは求めています。</a:t>
            </a:r>
            <a:br>
              <a:rPr lang="ja-JP" altLang="en-US"/>
            </a:br>
            <a:r>
              <a:rPr lang="en-US" altLang="ja-JP" dirty="0" err="1"/>
              <a:t>QuadLab</a:t>
            </a:r>
            <a:r>
              <a:rPr lang="ja-JP" altLang="en-US"/>
              <a:t>なら、チャンスとチャレンジの日々を通じ、成長する自分を実感できます。</a:t>
            </a:r>
          </a:p>
        </p:txBody>
      </p:sp>
      <p:pic>
        <p:nvPicPr>
          <p:cNvPr id="25" name="図 24">
            <a:extLst>
              <a:ext uri="{FF2B5EF4-FFF2-40B4-BE49-F238E27FC236}">
                <a16:creationId xmlns:a16="http://schemas.microsoft.com/office/drawing/2014/main" id="{860881E5-8258-AD55-0B78-09BF8374A88F}"/>
              </a:ext>
            </a:extLst>
          </p:cNvPr>
          <p:cNvPicPr>
            <a:picLocks noChangeAspect="1"/>
          </p:cNvPicPr>
          <p:nvPr/>
        </p:nvPicPr>
        <p:blipFill>
          <a:blip r:embed="rId6"/>
          <a:stretch>
            <a:fillRect/>
          </a:stretch>
        </p:blipFill>
        <p:spPr>
          <a:xfrm>
            <a:off x="4658703" y="6535607"/>
            <a:ext cx="3392074" cy="2262570"/>
          </a:xfrm>
          <a:prstGeom prst="rect">
            <a:avLst/>
          </a:prstGeom>
        </p:spPr>
      </p:pic>
      <p:sp>
        <p:nvSpPr>
          <p:cNvPr id="26" name="テキスト ボックス 25">
            <a:extLst>
              <a:ext uri="{FF2B5EF4-FFF2-40B4-BE49-F238E27FC236}">
                <a16:creationId xmlns:a16="http://schemas.microsoft.com/office/drawing/2014/main" id="{1976C3E5-16D8-D916-42C0-7385F2DFA51B}"/>
              </a:ext>
            </a:extLst>
          </p:cNvPr>
          <p:cNvSpPr txBox="1"/>
          <p:nvPr/>
        </p:nvSpPr>
        <p:spPr>
          <a:xfrm>
            <a:off x="1000863" y="16653075"/>
            <a:ext cx="6766029" cy="9914958"/>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ja-JP" altLang="en-US"/>
              <a:t>募集職種</a:t>
            </a:r>
            <a:br>
              <a:rPr lang="ja-JP" altLang="en-US"/>
            </a:br>
            <a:r>
              <a:rPr lang="ja-JP" altLang="en-US"/>
              <a:t>　ビジネスコンサルタント</a:t>
            </a:r>
            <a:endParaRPr lang="en-US" altLang="ja-JP" dirty="0"/>
          </a:p>
          <a:p>
            <a:r>
              <a:rPr lang="ja-JP" altLang="en-US"/>
              <a:t>　マーケティング</a:t>
            </a:r>
            <a:endParaRPr lang="en-US" altLang="ja-JP" dirty="0"/>
          </a:p>
          <a:p>
            <a:r>
              <a:rPr lang="ja-JP" altLang="en-US"/>
              <a:t>　</a:t>
            </a:r>
            <a:r>
              <a:rPr lang="en-US" altLang="ja-JP" dirty="0"/>
              <a:t>AI</a:t>
            </a:r>
            <a:r>
              <a:rPr lang="ja-JP" altLang="en-US"/>
              <a:t>アーキテクト</a:t>
            </a:r>
            <a:endParaRPr lang="en-US" altLang="ja-JP" dirty="0"/>
          </a:p>
          <a:p>
            <a:r>
              <a:rPr lang="ja-JP" altLang="en-US"/>
              <a:t>　データサイエンティスト</a:t>
            </a:r>
            <a:endParaRPr lang="en-US" altLang="ja-JP" dirty="0"/>
          </a:p>
          <a:p>
            <a:r>
              <a:rPr lang="ja-JP" altLang="en-US"/>
              <a:t>　</a:t>
            </a:r>
            <a:endParaRPr lang="en-US" altLang="ja-JP" dirty="0"/>
          </a:p>
          <a:p>
            <a:r>
              <a:rPr lang="ja-JP" altLang="en-US"/>
              <a:t>応募資格</a:t>
            </a:r>
          </a:p>
          <a:p>
            <a:r>
              <a:rPr lang="ja-JP" altLang="en-US"/>
              <a:t>　</a:t>
            </a:r>
            <a:r>
              <a:rPr lang="en-US" altLang="ja-JP" dirty="0"/>
              <a:t>※</a:t>
            </a:r>
            <a:r>
              <a:rPr lang="ja-JP" altLang="en-US"/>
              <a:t>資格は不問です</a:t>
            </a:r>
            <a:br>
              <a:rPr lang="ja-JP" altLang="en-US"/>
            </a:br>
            <a:br>
              <a:rPr lang="ja-JP" altLang="en-US"/>
            </a:br>
            <a:r>
              <a:rPr lang="ja-JP" altLang="en-US"/>
              <a:t>　</a:t>
            </a:r>
            <a:r>
              <a:rPr lang="en-US" altLang="ja-JP" dirty="0"/>
              <a:t>4</a:t>
            </a:r>
            <a:r>
              <a:rPr lang="ja-JP" altLang="en-US"/>
              <a:t>年制大学以上（修士・博士含む）を卒業後、企業・官公庁等で実務経験のある方、医療／医薬／介護等の専門職として医療機関、研究機関等での実務経験のある方</a:t>
            </a:r>
            <a:br>
              <a:rPr lang="ja-JP" altLang="en-US"/>
            </a:br>
            <a:br>
              <a:rPr lang="ja-JP" altLang="en-US"/>
            </a:br>
            <a:r>
              <a:rPr lang="ja-JP" altLang="en-US"/>
              <a:t>歓迎するスキルや実績</a:t>
            </a:r>
            <a:br>
              <a:rPr lang="ja-JP" altLang="en-US"/>
            </a:br>
            <a:r>
              <a:rPr lang="ja-JP" altLang="en-US"/>
              <a:t>　事業会社、コンサルティングファーム、スタートアップ等でデジタル領域の戦略策定、新規事業の企画、</a:t>
            </a:r>
            <a:r>
              <a:rPr lang="en-US" altLang="ja-JP" dirty="0"/>
              <a:t>DX</a:t>
            </a:r>
            <a:r>
              <a:rPr lang="ja-JP" altLang="en-US"/>
              <a:t>の企画・推進のご経験をお持ちの方</a:t>
            </a:r>
            <a:endParaRPr lang="en-US" altLang="ja-JP" dirty="0"/>
          </a:p>
          <a:p>
            <a:br>
              <a:rPr lang="ja-JP" altLang="en-US"/>
            </a:br>
            <a:endParaRPr lang="ja-JP" altLang="en-US"/>
          </a:p>
          <a:p>
            <a:r>
              <a:rPr lang="ja-JP" altLang="en-US"/>
              <a:t>勤務地</a:t>
            </a:r>
          </a:p>
          <a:p>
            <a:r>
              <a:rPr lang="ja-JP" altLang="en-US"/>
              <a:t>下記のいずれかのオフィス</a:t>
            </a:r>
          </a:p>
          <a:p>
            <a:r>
              <a:rPr lang="ja-JP" altLang="en-US"/>
              <a:t>　</a:t>
            </a:r>
            <a:r>
              <a:rPr lang="en-US" altLang="ja-JP" dirty="0" err="1"/>
              <a:t>QuadLab</a:t>
            </a:r>
            <a:r>
              <a:rPr lang="ja-JP" altLang="en-US"/>
              <a:t>本社（愛知県豊田市常盤町</a:t>
            </a:r>
            <a:r>
              <a:rPr lang="en-US" altLang="ja-JP" dirty="0"/>
              <a:t>1-88</a:t>
            </a:r>
            <a:r>
              <a:rPr lang="ja-JP" altLang="en-US"/>
              <a:t>）</a:t>
            </a:r>
            <a:endParaRPr lang="en-US" altLang="ja-JP" dirty="0"/>
          </a:p>
          <a:p>
            <a:r>
              <a:rPr lang="ja-JP" altLang="en-US"/>
              <a:t>　シンガポールオフィス（</a:t>
            </a:r>
            <a:r>
              <a:rPr lang="en" altLang="ja-JP" dirty="0"/>
              <a:t>Taira Promote SG Pte. Ltd.</a:t>
            </a:r>
            <a:r>
              <a:rPr lang="ja-JP" altLang="en-US"/>
              <a:t>内）</a:t>
            </a:r>
            <a:endParaRPr lang="en-US" altLang="ja-JP" dirty="0"/>
          </a:p>
          <a:p>
            <a:r>
              <a:rPr lang="ja-JP" altLang="en-US"/>
              <a:t>　ベトナムオフィス（</a:t>
            </a:r>
            <a:r>
              <a:rPr lang="en" altLang="ja-JP" dirty="0"/>
              <a:t>Taira Promote Vietnam </a:t>
            </a:r>
            <a:r>
              <a:rPr lang="en" altLang="ja-JP" dirty="0" err="1"/>
              <a:t>Co.,Ltd</a:t>
            </a:r>
            <a:r>
              <a:rPr lang="en" altLang="ja-JP" dirty="0"/>
              <a:t>.</a:t>
            </a:r>
            <a:r>
              <a:rPr lang="ja-JP" altLang="en-US"/>
              <a:t>内）</a:t>
            </a:r>
            <a:endParaRPr lang="en-US" altLang="ja-JP" dirty="0"/>
          </a:p>
          <a:p>
            <a:r>
              <a:rPr lang="ja-JP" altLang="en-US"/>
              <a:t>　</a:t>
            </a:r>
            <a:r>
              <a:rPr lang="en-US" altLang="ja-JP" dirty="0"/>
              <a:t>※</a:t>
            </a:r>
            <a:r>
              <a:rPr lang="ja-JP" altLang="en-US"/>
              <a:t>在宅勤務可（要相談）</a:t>
            </a:r>
            <a:endParaRPr lang="en-US" altLang="ja-JP" dirty="0"/>
          </a:p>
          <a:p>
            <a:endParaRPr lang="en-US" altLang="ja-JP" dirty="0"/>
          </a:p>
          <a:p>
            <a:r>
              <a:rPr lang="ja-JP" altLang="en-US"/>
              <a:t>勤務時間</a:t>
            </a:r>
            <a:br>
              <a:rPr lang="ja-JP" altLang="en-US"/>
            </a:br>
            <a:r>
              <a:rPr lang="ja-JP" altLang="en-US"/>
              <a:t>フレックスタイム制</a:t>
            </a:r>
            <a:endParaRPr lang="en-US" altLang="ja-JP" dirty="0"/>
          </a:p>
          <a:p>
            <a:endParaRPr lang="en-US" altLang="ja-JP" dirty="0"/>
          </a:p>
          <a:p>
            <a:r>
              <a:rPr lang="ja-JP" altLang="en-US"/>
              <a:t>待遇</a:t>
            </a:r>
            <a:br>
              <a:rPr lang="ja-JP" altLang="en-US"/>
            </a:br>
            <a:r>
              <a:rPr lang="ja-JP" altLang="en-US"/>
              <a:t>当社規定による</a:t>
            </a:r>
          </a:p>
          <a:p>
            <a:r>
              <a:rPr lang="ja-JP" altLang="en-US"/>
              <a:t>福利厚生</a:t>
            </a:r>
            <a:br>
              <a:rPr lang="ja-JP" altLang="en-US"/>
            </a:br>
            <a:r>
              <a:rPr lang="ja-JP" altLang="en-US"/>
              <a:t>社会保険完備、退職金制度</a:t>
            </a:r>
          </a:p>
          <a:p>
            <a:r>
              <a:rPr lang="ja-JP" altLang="en-US"/>
              <a:t>研修制度</a:t>
            </a:r>
            <a:br>
              <a:rPr lang="ja-JP" altLang="en-US"/>
            </a:br>
            <a:r>
              <a:rPr lang="ja-JP" altLang="en-US"/>
              <a:t>各種トレーニング（国内／海外）、ナレッジ・シェアリング・プログラム （国内／海外）、海外オフィス派遣制度、 </a:t>
            </a:r>
            <a:r>
              <a:rPr lang="en" altLang="ja-JP" dirty="0"/>
              <a:t>MBA</a:t>
            </a:r>
            <a:r>
              <a:rPr lang="ja-JP" altLang="en-US"/>
              <a:t>留学支援制度等</a:t>
            </a:r>
          </a:p>
          <a:p>
            <a:r>
              <a:rPr lang="ja-JP" altLang="en-US"/>
              <a:t>休日・休暇</a:t>
            </a:r>
          </a:p>
          <a:p>
            <a:r>
              <a:rPr lang="ja-JP" altLang="en-US"/>
              <a:t>週休</a:t>
            </a:r>
            <a:r>
              <a:rPr lang="en-US" altLang="ja-JP" dirty="0"/>
              <a:t>2</a:t>
            </a:r>
            <a:r>
              <a:rPr lang="ja-JP" altLang="en-US"/>
              <a:t>日制（土 ・ 日）、祝日、年末年始休暇、年次有給休暇、夏季休暇、 慶弔休暇、その他特別休暇（産前・産後休暇、育児休暇等）</a:t>
            </a:r>
            <a:br>
              <a:rPr lang="ja-JP" altLang="en-US"/>
            </a:br>
            <a:br>
              <a:rPr lang="ja-JP" altLang="en-US"/>
            </a:br>
            <a:r>
              <a:rPr lang="ja-JP" altLang="en-US"/>
              <a:t>​​​​​​</a:t>
            </a:r>
            <a:r>
              <a:rPr lang="en-US" altLang="ja-JP" dirty="0"/>
              <a:t>【</a:t>
            </a:r>
            <a:r>
              <a:rPr lang="ja-JP" altLang="en-US"/>
              <a:t>応募</a:t>
            </a:r>
            <a:r>
              <a:rPr lang="en-US" altLang="ja-JP" dirty="0"/>
              <a:t>】</a:t>
            </a:r>
          </a:p>
          <a:p>
            <a:r>
              <a:rPr lang="ja-JP" altLang="en-US"/>
              <a:t>下記 より必要情報をご入力の上、ご応募ください。</a:t>
            </a:r>
          </a:p>
          <a:p>
            <a:endParaRPr lang="ja-JP" altLang="en-US"/>
          </a:p>
        </p:txBody>
      </p:sp>
      <p:sp>
        <p:nvSpPr>
          <p:cNvPr id="28" name="正方形/長方形 27">
            <a:extLst>
              <a:ext uri="{FF2B5EF4-FFF2-40B4-BE49-F238E27FC236}">
                <a16:creationId xmlns:a16="http://schemas.microsoft.com/office/drawing/2014/main" id="{86D96E7B-4BB3-1834-1A84-06FE2E39743D}"/>
              </a:ext>
            </a:extLst>
          </p:cNvPr>
          <p:cNvSpPr/>
          <p:nvPr/>
        </p:nvSpPr>
        <p:spPr>
          <a:xfrm>
            <a:off x="0" y="10818564"/>
            <a:ext cx="8997600" cy="43567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05AC3EEB-3324-686C-AC0F-48560F9E38B0}"/>
              </a:ext>
            </a:extLst>
          </p:cNvPr>
          <p:cNvSpPr txBox="1"/>
          <p:nvPr/>
        </p:nvSpPr>
        <p:spPr>
          <a:xfrm>
            <a:off x="3534896" y="11090277"/>
            <a:ext cx="1800493" cy="380745"/>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a:t>募集ポジション</a:t>
            </a:r>
          </a:p>
        </p:txBody>
      </p:sp>
      <p:sp>
        <p:nvSpPr>
          <p:cNvPr id="30" name="正方形/長方形 29">
            <a:extLst>
              <a:ext uri="{FF2B5EF4-FFF2-40B4-BE49-F238E27FC236}">
                <a16:creationId xmlns:a16="http://schemas.microsoft.com/office/drawing/2014/main" id="{F43F0818-8C00-14FF-3D26-2D32C74E2EDB}"/>
              </a:ext>
            </a:extLst>
          </p:cNvPr>
          <p:cNvSpPr/>
          <p:nvPr/>
        </p:nvSpPr>
        <p:spPr>
          <a:xfrm>
            <a:off x="81289" y="11714411"/>
            <a:ext cx="2110989" cy="3312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7961C4E4-3600-C4CA-6084-93D2C926CF36}"/>
              </a:ext>
            </a:extLst>
          </p:cNvPr>
          <p:cNvSpPr/>
          <p:nvPr/>
        </p:nvSpPr>
        <p:spPr>
          <a:xfrm>
            <a:off x="2329526" y="11714411"/>
            <a:ext cx="2110989" cy="3312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7AB92AF1-D8F1-463A-C54B-76412649ABB3}"/>
              </a:ext>
            </a:extLst>
          </p:cNvPr>
          <p:cNvSpPr/>
          <p:nvPr/>
        </p:nvSpPr>
        <p:spPr>
          <a:xfrm>
            <a:off x="4564438" y="11714411"/>
            <a:ext cx="2110989" cy="3312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8C5E52FE-436E-2E39-54F7-F7542CC58555}"/>
              </a:ext>
            </a:extLst>
          </p:cNvPr>
          <p:cNvSpPr/>
          <p:nvPr/>
        </p:nvSpPr>
        <p:spPr>
          <a:xfrm>
            <a:off x="6812674" y="11714411"/>
            <a:ext cx="2110989" cy="3312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280CAB07-1783-3A82-8DF3-35E111BB015F}"/>
              </a:ext>
            </a:extLst>
          </p:cNvPr>
          <p:cNvSpPr txBox="1"/>
          <p:nvPr/>
        </p:nvSpPr>
        <p:spPr>
          <a:xfrm>
            <a:off x="801817" y="16040641"/>
            <a:ext cx="4700395"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募集要項</a:t>
            </a:r>
          </a:p>
        </p:txBody>
      </p:sp>
      <p:sp>
        <p:nvSpPr>
          <p:cNvPr id="38" name="テキスト ボックス 37">
            <a:extLst>
              <a:ext uri="{FF2B5EF4-FFF2-40B4-BE49-F238E27FC236}">
                <a16:creationId xmlns:a16="http://schemas.microsoft.com/office/drawing/2014/main" id="{D60032D2-F2ED-7EA0-7EC7-C1967EA3315A}"/>
              </a:ext>
            </a:extLst>
          </p:cNvPr>
          <p:cNvSpPr txBox="1"/>
          <p:nvPr/>
        </p:nvSpPr>
        <p:spPr>
          <a:xfrm>
            <a:off x="201614" y="11924176"/>
            <a:ext cx="1851573" cy="553613"/>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r>
              <a:rPr lang="ja-JP" altLang="en-US" sz="1400" b="0">
                <a:latin typeface="Noto Sans CJK JP Medium" panose="020B0500000000000000" pitchFamily="34" charset="-128"/>
                <a:ea typeface="Noto Sans CJK JP Medium" panose="020B0500000000000000" pitchFamily="34" charset="-128"/>
              </a:rPr>
              <a:t>ビジネスコンサルタント</a:t>
            </a:r>
          </a:p>
        </p:txBody>
      </p:sp>
      <p:sp>
        <p:nvSpPr>
          <p:cNvPr id="39" name="テキスト ボックス 38">
            <a:extLst>
              <a:ext uri="{FF2B5EF4-FFF2-40B4-BE49-F238E27FC236}">
                <a16:creationId xmlns:a16="http://schemas.microsoft.com/office/drawing/2014/main" id="{E1A03F35-7AFD-F966-5C77-60137435F30B}"/>
              </a:ext>
            </a:extLst>
          </p:cNvPr>
          <p:cNvSpPr txBox="1"/>
          <p:nvPr/>
        </p:nvSpPr>
        <p:spPr>
          <a:xfrm>
            <a:off x="2459563" y="11936605"/>
            <a:ext cx="1851573" cy="316625"/>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r>
              <a:rPr lang="ja-JP" altLang="en-US" sz="1400" b="0">
                <a:latin typeface="Noto Sans CJK JP Medium" panose="020B0500000000000000" pitchFamily="34" charset="-128"/>
                <a:ea typeface="Noto Sans CJK JP Medium" panose="020B0500000000000000" pitchFamily="34" charset="-128"/>
              </a:rPr>
              <a:t>マーケティング</a:t>
            </a:r>
          </a:p>
        </p:txBody>
      </p:sp>
      <p:sp>
        <p:nvSpPr>
          <p:cNvPr id="40" name="テキスト ボックス 39">
            <a:extLst>
              <a:ext uri="{FF2B5EF4-FFF2-40B4-BE49-F238E27FC236}">
                <a16:creationId xmlns:a16="http://schemas.microsoft.com/office/drawing/2014/main" id="{D2E7C858-9124-5C08-64FB-3C79B204CC96}"/>
              </a:ext>
            </a:extLst>
          </p:cNvPr>
          <p:cNvSpPr txBox="1"/>
          <p:nvPr/>
        </p:nvSpPr>
        <p:spPr>
          <a:xfrm>
            <a:off x="4694145" y="11913796"/>
            <a:ext cx="1851573" cy="316625"/>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r>
              <a:rPr lang="en-US" altLang="ja-JP" sz="1400" b="0" dirty="0">
                <a:latin typeface="Noto Sans CJK JP Medium" panose="020B0500000000000000" pitchFamily="34" charset="-128"/>
                <a:ea typeface="Noto Sans CJK JP Medium" panose="020B0500000000000000" pitchFamily="34" charset="-128"/>
              </a:rPr>
              <a:t>AI</a:t>
            </a:r>
            <a:r>
              <a:rPr lang="ja-JP" altLang="en-US" sz="1400" b="0">
                <a:latin typeface="Noto Sans CJK JP Medium" panose="020B0500000000000000" pitchFamily="34" charset="-128"/>
                <a:ea typeface="Noto Sans CJK JP Medium" panose="020B0500000000000000" pitchFamily="34" charset="-128"/>
              </a:rPr>
              <a:t>アーキテクト</a:t>
            </a:r>
          </a:p>
        </p:txBody>
      </p:sp>
      <p:sp>
        <p:nvSpPr>
          <p:cNvPr id="41" name="テキスト ボックス 40">
            <a:extLst>
              <a:ext uri="{FF2B5EF4-FFF2-40B4-BE49-F238E27FC236}">
                <a16:creationId xmlns:a16="http://schemas.microsoft.com/office/drawing/2014/main" id="{EE34FD69-8C50-EDA0-3C26-B0753F89E89F}"/>
              </a:ext>
            </a:extLst>
          </p:cNvPr>
          <p:cNvSpPr txBox="1"/>
          <p:nvPr/>
        </p:nvSpPr>
        <p:spPr>
          <a:xfrm>
            <a:off x="6946351" y="11936604"/>
            <a:ext cx="1851573" cy="553613"/>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r>
              <a:rPr lang="ja-JP" altLang="en-US" sz="1400" b="0">
                <a:latin typeface="Noto Sans CJK JP Medium" panose="020B0500000000000000" pitchFamily="34" charset="-128"/>
                <a:ea typeface="Noto Sans CJK JP Medium" panose="020B0500000000000000" pitchFamily="34" charset="-128"/>
              </a:rPr>
              <a:t>データサイエンティスト</a:t>
            </a:r>
          </a:p>
        </p:txBody>
      </p:sp>
      <p:pic>
        <p:nvPicPr>
          <p:cNvPr id="48" name="図 47">
            <a:extLst>
              <a:ext uri="{FF2B5EF4-FFF2-40B4-BE49-F238E27FC236}">
                <a16:creationId xmlns:a16="http://schemas.microsoft.com/office/drawing/2014/main" id="{A02F585D-05C0-8C20-8309-9F6C1704FF8B}"/>
              </a:ext>
            </a:extLst>
          </p:cNvPr>
          <p:cNvPicPr>
            <a:picLocks noChangeAspect="1"/>
          </p:cNvPicPr>
          <p:nvPr/>
        </p:nvPicPr>
        <p:blipFill rotWithShape="1">
          <a:blip r:embed="rId7"/>
          <a:srcRect l="63425" t="50255" r="20169" b="15149"/>
          <a:stretch/>
        </p:blipFill>
        <p:spPr>
          <a:xfrm>
            <a:off x="7582277" y="12635442"/>
            <a:ext cx="600076" cy="479791"/>
          </a:xfrm>
          <a:prstGeom prst="rect">
            <a:avLst/>
          </a:prstGeom>
        </p:spPr>
      </p:pic>
      <p:pic>
        <p:nvPicPr>
          <p:cNvPr id="49" name="図 48">
            <a:extLst>
              <a:ext uri="{FF2B5EF4-FFF2-40B4-BE49-F238E27FC236}">
                <a16:creationId xmlns:a16="http://schemas.microsoft.com/office/drawing/2014/main" id="{2FE220A8-FEC6-68DD-7AD7-DDD22F526CD8}"/>
              </a:ext>
            </a:extLst>
          </p:cNvPr>
          <p:cNvPicPr>
            <a:picLocks noChangeAspect="1"/>
          </p:cNvPicPr>
          <p:nvPr/>
        </p:nvPicPr>
        <p:blipFill rotWithShape="1">
          <a:blip r:embed="rId7"/>
          <a:srcRect l="84188" t="48486" r="2254" b="15072"/>
          <a:stretch/>
        </p:blipFill>
        <p:spPr>
          <a:xfrm>
            <a:off x="947460" y="12622641"/>
            <a:ext cx="495898" cy="505392"/>
          </a:xfrm>
          <a:prstGeom prst="rect">
            <a:avLst/>
          </a:prstGeom>
        </p:spPr>
      </p:pic>
      <p:pic>
        <p:nvPicPr>
          <p:cNvPr id="50" name="図 49">
            <a:extLst>
              <a:ext uri="{FF2B5EF4-FFF2-40B4-BE49-F238E27FC236}">
                <a16:creationId xmlns:a16="http://schemas.microsoft.com/office/drawing/2014/main" id="{AF7D7D08-D5B9-75E3-3A90-CFF30397E058}"/>
              </a:ext>
            </a:extLst>
          </p:cNvPr>
          <p:cNvPicPr>
            <a:picLocks noChangeAspect="1"/>
          </p:cNvPicPr>
          <p:nvPr/>
        </p:nvPicPr>
        <p:blipFill rotWithShape="1">
          <a:blip r:embed="rId7"/>
          <a:srcRect l="21871" t="50685" r="60276" b="15541"/>
          <a:stretch/>
        </p:blipFill>
        <p:spPr>
          <a:xfrm>
            <a:off x="3057335" y="12641139"/>
            <a:ext cx="653013" cy="468397"/>
          </a:xfrm>
          <a:prstGeom prst="rect">
            <a:avLst/>
          </a:prstGeom>
        </p:spPr>
      </p:pic>
      <p:pic>
        <p:nvPicPr>
          <p:cNvPr id="51" name="図 50">
            <a:extLst>
              <a:ext uri="{FF2B5EF4-FFF2-40B4-BE49-F238E27FC236}">
                <a16:creationId xmlns:a16="http://schemas.microsoft.com/office/drawing/2014/main" id="{FF3F3B0F-A936-68B3-C72B-BAA20A5C0C7B}"/>
              </a:ext>
            </a:extLst>
          </p:cNvPr>
          <p:cNvPicPr>
            <a:picLocks noChangeAspect="1"/>
          </p:cNvPicPr>
          <p:nvPr/>
        </p:nvPicPr>
        <p:blipFill rotWithShape="1">
          <a:blip r:embed="rId7"/>
          <a:srcRect l="44345" t="49706" r="42531" b="13766"/>
          <a:stretch/>
        </p:blipFill>
        <p:spPr>
          <a:xfrm>
            <a:off x="5381399" y="12622045"/>
            <a:ext cx="480038" cy="506585"/>
          </a:xfrm>
          <a:prstGeom prst="rect">
            <a:avLst/>
          </a:prstGeom>
        </p:spPr>
      </p:pic>
      <p:sp>
        <p:nvSpPr>
          <p:cNvPr id="53" name="テキスト ボックス 52">
            <a:extLst>
              <a:ext uri="{FF2B5EF4-FFF2-40B4-BE49-F238E27FC236}">
                <a16:creationId xmlns:a16="http://schemas.microsoft.com/office/drawing/2014/main" id="{9CA27A1D-2815-961D-719A-CF921CC789FD}"/>
              </a:ext>
            </a:extLst>
          </p:cNvPr>
          <p:cNvSpPr txBox="1"/>
          <p:nvPr/>
        </p:nvSpPr>
        <p:spPr>
          <a:xfrm>
            <a:off x="208312" y="13272885"/>
            <a:ext cx="1926164" cy="1394292"/>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ja-JP" altLang="en-US" sz="1100"/>
              <a:t>クライアントである企業や公的機関の課題に対し、変革のリーダーとして改革の道筋を描き、先端テクノロジーを活用してプロジェクトを推進・実行します。</a:t>
            </a:r>
          </a:p>
        </p:txBody>
      </p:sp>
      <p:sp>
        <p:nvSpPr>
          <p:cNvPr id="54" name="テキスト ボックス 53">
            <a:extLst>
              <a:ext uri="{FF2B5EF4-FFF2-40B4-BE49-F238E27FC236}">
                <a16:creationId xmlns:a16="http://schemas.microsoft.com/office/drawing/2014/main" id="{127668EF-8E33-61E8-794D-3B0E3D016FA0}"/>
              </a:ext>
            </a:extLst>
          </p:cNvPr>
          <p:cNvSpPr txBox="1"/>
          <p:nvPr/>
        </p:nvSpPr>
        <p:spPr>
          <a:xfrm>
            <a:off x="2420759" y="13272885"/>
            <a:ext cx="1926164" cy="1394292"/>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en-US" altLang="ja-JP" sz="1100" dirty="0"/>
              <a:t>Web</a:t>
            </a:r>
            <a:r>
              <a:rPr lang="ja-JP" altLang="en-US" sz="1100"/>
              <a:t>やコンテンツマーケティングを基軸にした新しいブランド・コミュニケーションのあり方を創造し、クライアントのビジネスを加速します。</a:t>
            </a:r>
          </a:p>
        </p:txBody>
      </p:sp>
      <p:sp>
        <p:nvSpPr>
          <p:cNvPr id="57" name="テキスト ボックス 56">
            <a:extLst>
              <a:ext uri="{FF2B5EF4-FFF2-40B4-BE49-F238E27FC236}">
                <a16:creationId xmlns:a16="http://schemas.microsoft.com/office/drawing/2014/main" id="{9576977C-570A-EE16-778E-6C771BCBB33F}"/>
              </a:ext>
            </a:extLst>
          </p:cNvPr>
          <p:cNvSpPr txBox="1"/>
          <p:nvPr/>
        </p:nvSpPr>
        <p:spPr>
          <a:xfrm>
            <a:off x="4660027" y="13270810"/>
            <a:ext cx="1926164" cy="1394292"/>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ja-JP" altLang="en-US" sz="1100"/>
              <a:t>画像／音声認識・自然言語処理などの</a:t>
            </a:r>
            <a:r>
              <a:rPr lang="en" altLang="ja-JP" sz="1100" dirty="0"/>
              <a:t>AI</a:t>
            </a:r>
            <a:r>
              <a:rPr lang="ja-JP" altLang="en-US" sz="1100"/>
              <a:t>技術とクラウドサービスやカスタム開発などの技術を組み合わせ、</a:t>
            </a:r>
            <a:r>
              <a:rPr lang="en" altLang="ja-JP" sz="1100" dirty="0"/>
              <a:t>AI Powered</a:t>
            </a:r>
            <a:r>
              <a:rPr lang="ja-JP" altLang="en-US" sz="1100"/>
              <a:t>による変革を創出します。</a:t>
            </a:r>
          </a:p>
        </p:txBody>
      </p:sp>
      <p:sp>
        <p:nvSpPr>
          <p:cNvPr id="59" name="テキスト ボックス 58">
            <a:extLst>
              <a:ext uri="{FF2B5EF4-FFF2-40B4-BE49-F238E27FC236}">
                <a16:creationId xmlns:a16="http://schemas.microsoft.com/office/drawing/2014/main" id="{312486F6-9179-6B15-D6A5-88EE366B2116}"/>
              </a:ext>
            </a:extLst>
          </p:cNvPr>
          <p:cNvSpPr txBox="1"/>
          <p:nvPr/>
        </p:nvSpPr>
        <p:spPr>
          <a:xfrm>
            <a:off x="6919233" y="13270785"/>
            <a:ext cx="1926164" cy="1394292"/>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ja-JP" altLang="en-US" sz="1100"/>
              <a:t>データサイエンスの確かな知識や最先端技術を武器に、先進的なイノベーション創出と着実なビジネス実装を行うことで、お客様や社会に対して価値を創出します。</a:t>
            </a:r>
          </a:p>
        </p:txBody>
      </p:sp>
      <p:sp>
        <p:nvSpPr>
          <p:cNvPr id="2" name="四角形吹き出し 1">
            <a:extLst>
              <a:ext uri="{FF2B5EF4-FFF2-40B4-BE49-F238E27FC236}">
                <a16:creationId xmlns:a16="http://schemas.microsoft.com/office/drawing/2014/main" id="{FBC46BFE-93CE-A803-5D21-20AD602F13E7}"/>
              </a:ext>
            </a:extLst>
          </p:cNvPr>
          <p:cNvSpPr/>
          <p:nvPr/>
        </p:nvSpPr>
        <p:spPr>
          <a:xfrm>
            <a:off x="562590" y="26871117"/>
            <a:ext cx="1938820" cy="369332"/>
          </a:xfrm>
          <a:prstGeom prst="wedgeRectCallout">
            <a:avLst>
              <a:gd name="adj1" fmla="val 74705"/>
              <a:gd name="adj2" fmla="val 32510"/>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5</a:t>
            </a:r>
            <a:r>
              <a:rPr kumimoji="1" lang="ja-JP" altLang="en-US">
                <a:solidFill>
                  <a:schemeClr val="bg1"/>
                </a:solidFill>
                <a:latin typeface="Meiryo UI" panose="020B0604030504040204" pitchFamily="34" charset="-128"/>
                <a:ea typeface="Meiryo UI" panose="020B0604030504040204" pitchFamily="34" charset="-128"/>
              </a:rPr>
              <a:t>」へ</a:t>
            </a:r>
          </a:p>
        </p:txBody>
      </p:sp>
      <p:sp>
        <p:nvSpPr>
          <p:cNvPr id="4" name="正方形/長方形 3">
            <a:extLst>
              <a:ext uri="{FF2B5EF4-FFF2-40B4-BE49-F238E27FC236}">
                <a16:creationId xmlns:a16="http://schemas.microsoft.com/office/drawing/2014/main" id="{D12F853B-DFDA-4558-2864-2BBB374B9642}"/>
              </a:ext>
            </a:extLst>
          </p:cNvPr>
          <p:cNvSpPr/>
          <p:nvPr/>
        </p:nvSpPr>
        <p:spPr>
          <a:xfrm>
            <a:off x="6474105" y="28936748"/>
            <a:ext cx="2092794" cy="4347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Tree>
    <p:extLst>
      <p:ext uri="{BB962C8B-B14F-4D97-AF65-F5344CB8AC3E}">
        <p14:creationId xmlns:p14="http://schemas.microsoft.com/office/powerpoint/2010/main" val="3621479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3"/>
          <a:stretch>
            <a:fillRect/>
          </a:stretch>
        </p:blipFill>
        <p:spPr>
          <a:xfrm>
            <a:off x="543831" y="288534"/>
            <a:ext cx="1716406" cy="260894"/>
          </a:xfrm>
          <a:prstGeom prst="rect">
            <a:avLst/>
          </a:prstGeom>
        </p:spPr>
      </p:pic>
      <p:sp>
        <p:nvSpPr>
          <p:cNvPr id="13" name="テキスト ボックス 12">
            <a:extLst>
              <a:ext uri="{FF2B5EF4-FFF2-40B4-BE49-F238E27FC236}">
                <a16:creationId xmlns:a16="http://schemas.microsoft.com/office/drawing/2014/main" id="{BB2FDDE1-516A-D64B-2DE4-9F4BB940B245}"/>
              </a:ext>
            </a:extLst>
          </p:cNvPr>
          <p:cNvSpPr txBox="1"/>
          <p:nvPr/>
        </p:nvSpPr>
        <p:spPr>
          <a:xfrm>
            <a:off x="513272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4" name="テキスト ボックス 13">
            <a:extLst>
              <a:ext uri="{FF2B5EF4-FFF2-40B4-BE49-F238E27FC236}">
                <a16:creationId xmlns:a16="http://schemas.microsoft.com/office/drawing/2014/main" id="{FF393B78-8686-8BBA-D551-6C4FC8CD471C}"/>
              </a:ext>
            </a:extLst>
          </p:cNvPr>
          <p:cNvSpPr txBox="1"/>
          <p:nvPr/>
        </p:nvSpPr>
        <p:spPr>
          <a:xfrm>
            <a:off x="388403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分野・テーマ</a:t>
            </a:r>
          </a:p>
        </p:txBody>
      </p:sp>
      <p:sp>
        <p:nvSpPr>
          <p:cNvPr id="16" name="テキスト ボックス 15">
            <a:extLst>
              <a:ext uri="{FF2B5EF4-FFF2-40B4-BE49-F238E27FC236}">
                <a16:creationId xmlns:a16="http://schemas.microsoft.com/office/drawing/2014/main" id="{6F17EE2A-CF27-2ACD-4F54-E287CDC962D7}"/>
              </a:ext>
            </a:extLst>
          </p:cNvPr>
          <p:cNvSpPr txBox="1"/>
          <p:nvPr/>
        </p:nvSpPr>
        <p:spPr>
          <a:xfrm>
            <a:off x="295565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7" name="テキスト ボックス 16">
            <a:extLst>
              <a:ext uri="{FF2B5EF4-FFF2-40B4-BE49-F238E27FC236}">
                <a16:creationId xmlns:a16="http://schemas.microsoft.com/office/drawing/2014/main" id="{D473CAD9-97D0-30AD-DD8D-7DA178EB4248}"/>
              </a:ext>
            </a:extLst>
          </p:cNvPr>
          <p:cNvSpPr txBox="1"/>
          <p:nvPr/>
        </p:nvSpPr>
        <p:spPr>
          <a:xfrm>
            <a:off x="6183706"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8" name="テキスト ボックス 17">
            <a:extLst>
              <a:ext uri="{FF2B5EF4-FFF2-40B4-BE49-F238E27FC236}">
                <a16:creationId xmlns:a16="http://schemas.microsoft.com/office/drawing/2014/main" id="{E6E74ADD-F97A-39A3-1381-35FEC3645D00}"/>
              </a:ext>
            </a:extLst>
          </p:cNvPr>
          <p:cNvSpPr txBox="1"/>
          <p:nvPr/>
        </p:nvSpPr>
        <p:spPr>
          <a:xfrm>
            <a:off x="7313866"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sp>
        <p:nvSpPr>
          <p:cNvPr id="55" name="正方形/長方形 54">
            <a:extLst>
              <a:ext uri="{FF2B5EF4-FFF2-40B4-BE49-F238E27FC236}">
                <a16:creationId xmlns:a16="http://schemas.microsoft.com/office/drawing/2014/main" id="{B6AB9606-7951-915B-EE2E-10CC12B7FCB3}"/>
              </a:ext>
            </a:extLst>
          </p:cNvPr>
          <p:cNvSpPr/>
          <p:nvPr/>
        </p:nvSpPr>
        <p:spPr>
          <a:xfrm>
            <a:off x="-7532" y="17400628"/>
            <a:ext cx="9007070" cy="230310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18914693"/>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0" name="正方形/長方形 59">
            <a:extLst>
              <a:ext uri="{FF2B5EF4-FFF2-40B4-BE49-F238E27FC236}">
                <a16:creationId xmlns:a16="http://schemas.microsoft.com/office/drawing/2014/main" id="{E952A41A-D3AD-05F6-DB90-ABA7B9263F37}"/>
              </a:ext>
            </a:extLst>
          </p:cNvPr>
          <p:cNvSpPr/>
          <p:nvPr/>
        </p:nvSpPr>
        <p:spPr>
          <a:xfrm>
            <a:off x="6474105" y="18176878"/>
            <a:ext cx="2092794" cy="4347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18733332"/>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4"/>
          <a:stretch>
            <a:fillRect/>
          </a:stretch>
        </p:blipFill>
        <p:spPr>
          <a:xfrm>
            <a:off x="432641" y="18009775"/>
            <a:ext cx="2198719" cy="334205"/>
          </a:xfrm>
          <a:prstGeom prst="rect">
            <a:avLst/>
          </a:prstGeom>
        </p:spPr>
      </p:pic>
      <p:sp>
        <p:nvSpPr>
          <p:cNvPr id="112" name="テキスト ボックス 111">
            <a:extLst>
              <a:ext uri="{FF2B5EF4-FFF2-40B4-BE49-F238E27FC236}">
                <a16:creationId xmlns:a16="http://schemas.microsoft.com/office/drawing/2014/main" id="{8E6726FC-A98A-B9AA-A108-EEBCCC47345E}"/>
              </a:ext>
            </a:extLst>
          </p:cNvPr>
          <p:cNvSpPr txBox="1"/>
          <p:nvPr/>
        </p:nvSpPr>
        <p:spPr>
          <a:xfrm>
            <a:off x="-790596" y="0"/>
            <a:ext cx="444352"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5</a:t>
            </a:r>
            <a:endParaRPr kumimoji="1" lang="ja-JP" altLang="en-US" sz="4000">
              <a:solidFill>
                <a:schemeClr val="bg1"/>
              </a:solidFill>
            </a:endParaRPr>
          </a:p>
        </p:txBody>
      </p:sp>
      <p:sp>
        <p:nvSpPr>
          <p:cNvPr id="3" name="テキスト ボックス 2">
            <a:extLst>
              <a:ext uri="{FF2B5EF4-FFF2-40B4-BE49-F238E27FC236}">
                <a16:creationId xmlns:a16="http://schemas.microsoft.com/office/drawing/2014/main" id="{E3C1C7CA-9B6B-A267-4C77-912553805D3A}"/>
              </a:ext>
            </a:extLst>
          </p:cNvPr>
          <p:cNvSpPr txBox="1"/>
          <p:nvPr/>
        </p:nvSpPr>
        <p:spPr>
          <a:xfrm>
            <a:off x="1170526" y="2490456"/>
            <a:ext cx="2109629"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採用応募フォーム</a:t>
            </a:r>
          </a:p>
        </p:txBody>
      </p:sp>
      <p:sp>
        <p:nvSpPr>
          <p:cNvPr id="4" name="テキスト ボックス 3">
            <a:extLst>
              <a:ext uri="{FF2B5EF4-FFF2-40B4-BE49-F238E27FC236}">
                <a16:creationId xmlns:a16="http://schemas.microsoft.com/office/drawing/2014/main" id="{FF9C5EC2-519A-3F00-3D3B-C4C478CB7A01}"/>
              </a:ext>
            </a:extLst>
          </p:cNvPr>
          <p:cNvSpPr txBox="1"/>
          <p:nvPr/>
        </p:nvSpPr>
        <p:spPr>
          <a:xfrm>
            <a:off x="3023098" y="4598423"/>
            <a:ext cx="2635580" cy="1599540"/>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一般的なフォームを想定（仮で作成いただけるとありがたいです）</a:t>
            </a:r>
            <a:endParaRPr lang="en-US" altLang="ja-JP" b="1" dirty="0">
              <a:solidFill>
                <a:srgbClr val="41352D"/>
              </a:solidFill>
              <a:latin typeface="Noto Sans CJK JP Bold" panose="020B0500000000000000" pitchFamily="34" charset="-128"/>
              <a:ea typeface="Noto Sans CJK JP Bold" panose="020B0500000000000000" pitchFamily="34" charset="-128"/>
            </a:endParaRPr>
          </a:p>
          <a:p>
            <a:pPr>
              <a:lnSpc>
                <a:spcPct val="110000"/>
              </a:lnSpc>
            </a:pPr>
            <a:r>
              <a:rPr lang="en-US" altLang="ja-JP" b="1" dirty="0">
                <a:solidFill>
                  <a:srgbClr val="FF0000"/>
                </a:solidFill>
                <a:latin typeface="Noto Sans CJK JP Bold" panose="020B0500000000000000" pitchFamily="34" charset="-128"/>
                <a:ea typeface="Noto Sans CJK JP Bold" panose="020B0500000000000000" pitchFamily="34" charset="-128"/>
              </a:rPr>
              <a:t>※</a:t>
            </a:r>
            <a:r>
              <a:rPr lang="ja-JP" altLang="en-US" b="1">
                <a:solidFill>
                  <a:srgbClr val="FF0000"/>
                </a:solidFill>
                <a:latin typeface="Noto Sans CJK JP Bold" panose="020B0500000000000000" pitchFamily="34" charset="-128"/>
                <a:ea typeface="Noto Sans CJK JP Bold" panose="020B0500000000000000" pitchFamily="34" charset="-128"/>
              </a:rPr>
              <a:t>納期的に難しい場合はご相談ください</a:t>
            </a:r>
          </a:p>
        </p:txBody>
      </p:sp>
    </p:spTree>
    <p:extLst>
      <p:ext uri="{BB962C8B-B14F-4D97-AF65-F5344CB8AC3E}">
        <p14:creationId xmlns:p14="http://schemas.microsoft.com/office/powerpoint/2010/main" val="1465455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033A044B-5A83-CC54-5B01-BBCAB4053B63}"/>
              </a:ext>
            </a:extLst>
          </p:cNvPr>
          <p:cNvPicPr>
            <a:picLocks noChangeAspect="1"/>
          </p:cNvPicPr>
          <p:nvPr/>
        </p:nvPicPr>
        <p:blipFill rotWithShape="1">
          <a:blip r:embed="rId3"/>
          <a:srcRect l="28512" t="27512" r="13524" b="33895"/>
          <a:stretch/>
        </p:blipFill>
        <p:spPr>
          <a:xfrm rot="10800000">
            <a:off x="0" y="707886"/>
            <a:ext cx="9007070" cy="4007333"/>
          </a:xfrm>
          <a:prstGeom prst="rect">
            <a:avLst/>
          </a:prstGeom>
        </p:spPr>
      </p:pic>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4"/>
          <a:stretch>
            <a:fillRect/>
          </a:stretch>
        </p:blipFill>
        <p:spPr>
          <a:xfrm>
            <a:off x="543831" y="288534"/>
            <a:ext cx="1716406" cy="260894"/>
          </a:xfrm>
          <a:prstGeom prst="rect">
            <a:avLst/>
          </a:prstGeom>
        </p:spPr>
      </p:pic>
      <p:sp>
        <p:nvSpPr>
          <p:cNvPr id="13" name="テキスト ボックス 12">
            <a:extLst>
              <a:ext uri="{FF2B5EF4-FFF2-40B4-BE49-F238E27FC236}">
                <a16:creationId xmlns:a16="http://schemas.microsoft.com/office/drawing/2014/main" id="{BB2FDDE1-516A-D64B-2DE4-9F4BB940B245}"/>
              </a:ext>
            </a:extLst>
          </p:cNvPr>
          <p:cNvSpPr txBox="1"/>
          <p:nvPr/>
        </p:nvSpPr>
        <p:spPr>
          <a:xfrm>
            <a:off x="513272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4" name="テキスト ボックス 13">
            <a:extLst>
              <a:ext uri="{FF2B5EF4-FFF2-40B4-BE49-F238E27FC236}">
                <a16:creationId xmlns:a16="http://schemas.microsoft.com/office/drawing/2014/main" id="{FF393B78-8686-8BBA-D551-6C4FC8CD471C}"/>
              </a:ext>
            </a:extLst>
          </p:cNvPr>
          <p:cNvSpPr txBox="1"/>
          <p:nvPr/>
        </p:nvSpPr>
        <p:spPr>
          <a:xfrm>
            <a:off x="388403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分野・テーマ</a:t>
            </a:r>
          </a:p>
        </p:txBody>
      </p:sp>
      <p:sp>
        <p:nvSpPr>
          <p:cNvPr id="16" name="テキスト ボックス 15">
            <a:extLst>
              <a:ext uri="{FF2B5EF4-FFF2-40B4-BE49-F238E27FC236}">
                <a16:creationId xmlns:a16="http://schemas.microsoft.com/office/drawing/2014/main" id="{6F17EE2A-CF27-2ACD-4F54-E287CDC962D7}"/>
              </a:ext>
            </a:extLst>
          </p:cNvPr>
          <p:cNvSpPr txBox="1"/>
          <p:nvPr/>
        </p:nvSpPr>
        <p:spPr>
          <a:xfrm>
            <a:off x="295565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7" name="テキスト ボックス 16">
            <a:extLst>
              <a:ext uri="{FF2B5EF4-FFF2-40B4-BE49-F238E27FC236}">
                <a16:creationId xmlns:a16="http://schemas.microsoft.com/office/drawing/2014/main" id="{D473CAD9-97D0-30AD-DD8D-7DA178EB4248}"/>
              </a:ext>
            </a:extLst>
          </p:cNvPr>
          <p:cNvSpPr txBox="1"/>
          <p:nvPr/>
        </p:nvSpPr>
        <p:spPr>
          <a:xfrm>
            <a:off x="6183706"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8" name="テキスト ボックス 17">
            <a:extLst>
              <a:ext uri="{FF2B5EF4-FFF2-40B4-BE49-F238E27FC236}">
                <a16:creationId xmlns:a16="http://schemas.microsoft.com/office/drawing/2014/main" id="{E6E74ADD-F97A-39A3-1381-35FEC3645D00}"/>
              </a:ext>
            </a:extLst>
          </p:cNvPr>
          <p:cNvSpPr txBox="1"/>
          <p:nvPr/>
        </p:nvSpPr>
        <p:spPr>
          <a:xfrm>
            <a:off x="7313866"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sp>
        <p:nvSpPr>
          <p:cNvPr id="55" name="正方形/長方形 54">
            <a:extLst>
              <a:ext uri="{FF2B5EF4-FFF2-40B4-BE49-F238E27FC236}">
                <a16:creationId xmlns:a16="http://schemas.microsoft.com/office/drawing/2014/main" id="{B6AB9606-7951-915B-EE2E-10CC12B7FCB3}"/>
              </a:ext>
            </a:extLst>
          </p:cNvPr>
          <p:cNvSpPr/>
          <p:nvPr/>
        </p:nvSpPr>
        <p:spPr>
          <a:xfrm>
            <a:off x="-7532" y="17400628"/>
            <a:ext cx="9007070" cy="230310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18914693"/>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0" name="正方形/長方形 59">
            <a:extLst>
              <a:ext uri="{FF2B5EF4-FFF2-40B4-BE49-F238E27FC236}">
                <a16:creationId xmlns:a16="http://schemas.microsoft.com/office/drawing/2014/main" id="{E952A41A-D3AD-05F6-DB90-ABA7B9263F37}"/>
              </a:ext>
            </a:extLst>
          </p:cNvPr>
          <p:cNvSpPr/>
          <p:nvPr/>
        </p:nvSpPr>
        <p:spPr>
          <a:xfrm>
            <a:off x="6474105" y="18176878"/>
            <a:ext cx="2092794" cy="4347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18733332"/>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5"/>
          <a:stretch>
            <a:fillRect/>
          </a:stretch>
        </p:blipFill>
        <p:spPr>
          <a:xfrm>
            <a:off x="432641" y="18009775"/>
            <a:ext cx="2198719" cy="334205"/>
          </a:xfrm>
          <a:prstGeom prst="rect">
            <a:avLst/>
          </a:prstGeom>
        </p:spPr>
      </p:pic>
      <p:sp>
        <p:nvSpPr>
          <p:cNvPr id="82" name="テキスト ボックス 81">
            <a:extLst>
              <a:ext uri="{FF2B5EF4-FFF2-40B4-BE49-F238E27FC236}">
                <a16:creationId xmlns:a16="http://schemas.microsoft.com/office/drawing/2014/main" id="{C7072BA7-A98D-C775-FCDA-A8A08A5B6C79}"/>
              </a:ext>
            </a:extLst>
          </p:cNvPr>
          <p:cNvSpPr txBox="1"/>
          <p:nvPr/>
        </p:nvSpPr>
        <p:spPr>
          <a:xfrm>
            <a:off x="802474" y="5554510"/>
            <a:ext cx="4700395"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医薬品製造における日本企業の成長戦略</a:t>
            </a:r>
          </a:p>
        </p:txBody>
      </p:sp>
      <p:sp>
        <p:nvSpPr>
          <p:cNvPr id="64" name="テキスト ボックス 63">
            <a:extLst>
              <a:ext uri="{FF2B5EF4-FFF2-40B4-BE49-F238E27FC236}">
                <a16:creationId xmlns:a16="http://schemas.microsoft.com/office/drawing/2014/main" id="{CE39E2FF-7B22-1079-995D-E27F3BABCBF4}"/>
              </a:ext>
            </a:extLst>
          </p:cNvPr>
          <p:cNvSpPr txBox="1"/>
          <p:nvPr/>
        </p:nvSpPr>
        <p:spPr>
          <a:xfrm>
            <a:off x="830339" y="6195236"/>
            <a:ext cx="3866353" cy="1512658"/>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事業のグランドデザインから戦略策定、パートナーおよぎ顧客獲得まで、事業の立ち上げを支援します。事業のグランドデザインから戦略策定、パートナーおよぎ顧客獲得まで、事業の立ち上げを支援します。事業のグランドデザインから戦略策定、パートナーおよぎ顧客獲得まで、事業の立ち上げを支援します。</a:t>
            </a:r>
          </a:p>
        </p:txBody>
      </p:sp>
      <p:sp>
        <p:nvSpPr>
          <p:cNvPr id="104" name="正方形/長方形 103">
            <a:extLst>
              <a:ext uri="{FF2B5EF4-FFF2-40B4-BE49-F238E27FC236}">
                <a16:creationId xmlns:a16="http://schemas.microsoft.com/office/drawing/2014/main" id="{5E4AED1F-3EE3-BE06-103B-EEF3D1CABF16}"/>
              </a:ext>
            </a:extLst>
          </p:cNvPr>
          <p:cNvSpPr/>
          <p:nvPr/>
        </p:nvSpPr>
        <p:spPr>
          <a:xfrm>
            <a:off x="3388746" y="15361152"/>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sp>
        <p:nvSpPr>
          <p:cNvPr id="112" name="テキスト ボックス 111">
            <a:extLst>
              <a:ext uri="{FF2B5EF4-FFF2-40B4-BE49-F238E27FC236}">
                <a16:creationId xmlns:a16="http://schemas.microsoft.com/office/drawing/2014/main" id="{8E6726FC-A98A-B9AA-A108-EEBCCC47345E}"/>
              </a:ext>
            </a:extLst>
          </p:cNvPr>
          <p:cNvSpPr txBox="1"/>
          <p:nvPr/>
        </p:nvSpPr>
        <p:spPr>
          <a:xfrm>
            <a:off x="-790596" y="0"/>
            <a:ext cx="444352"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6</a:t>
            </a:r>
            <a:endParaRPr kumimoji="1" lang="ja-JP" altLang="en-US" sz="4000">
              <a:solidFill>
                <a:schemeClr val="bg1"/>
              </a:solidFill>
            </a:endParaRPr>
          </a:p>
        </p:txBody>
      </p:sp>
      <p:sp>
        <p:nvSpPr>
          <p:cNvPr id="3" name="テキスト ボックス 2">
            <a:extLst>
              <a:ext uri="{FF2B5EF4-FFF2-40B4-BE49-F238E27FC236}">
                <a16:creationId xmlns:a16="http://schemas.microsoft.com/office/drawing/2014/main" id="{E3C1C7CA-9B6B-A267-4C77-912553805D3A}"/>
              </a:ext>
            </a:extLst>
          </p:cNvPr>
          <p:cNvSpPr txBox="1"/>
          <p:nvPr/>
        </p:nvSpPr>
        <p:spPr>
          <a:xfrm>
            <a:off x="1170526" y="2490456"/>
            <a:ext cx="2109629" cy="380745"/>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企業情報</a:t>
            </a:r>
          </a:p>
        </p:txBody>
      </p:sp>
      <p:sp>
        <p:nvSpPr>
          <p:cNvPr id="24" name="テキスト ボックス 23">
            <a:extLst>
              <a:ext uri="{FF2B5EF4-FFF2-40B4-BE49-F238E27FC236}">
                <a16:creationId xmlns:a16="http://schemas.microsoft.com/office/drawing/2014/main" id="{1329E9D3-72FB-DB2E-DE8A-84CBCDF87B92}"/>
              </a:ext>
            </a:extLst>
          </p:cNvPr>
          <p:cNvSpPr txBox="1"/>
          <p:nvPr/>
        </p:nvSpPr>
        <p:spPr>
          <a:xfrm>
            <a:off x="1031005" y="8486265"/>
            <a:ext cx="646331" cy="1517275"/>
          </a:xfrm>
          <a:prstGeom prst="rect">
            <a:avLst/>
          </a:prstGeom>
          <a:noFill/>
        </p:spPr>
        <p:txBody>
          <a:bodyPr wrap="none" rtlCol="0">
            <a:spAutoFit/>
          </a:bodyPr>
          <a:lstStyle/>
          <a:p>
            <a:pPr>
              <a:lnSpc>
                <a:spcPct val="200000"/>
              </a:lnSpc>
            </a:pPr>
            <a:r>
              <a:rPr lang="ja-JP" altLang="en-US" sz="1200" b="1">
                <a:latin typeface="Noto Sans CJK JP Bold" panose="020B0500000000000000" pitchFamily="34" charset="-128"/>
                <a:ea typeface="Noto Sans CJK JP Bold" panose="020B0500000000000000" pitchFamily="34" charset="-128"/>
              </a:rPr>
              <a:t>企業名</a:t>
            </a:r>
            <a:endParaRPr lang="en-US" altLang="ja-JP" sz="1200" b="1" dirty="0">
              <a:latin typeface="Noto Sans CJK JP Bold" panose="020B0500000000000000" pitchFamily="34" charset="-128"/>
              <a:ea typeface="Noto Sans CJK JP Bold" panose="020B0500000000000000" pitchFamily="34" charset="-128"/>
            </a:endParaRPr>
          </a:p>
          <a:p>
            <a:pPr>
              <a:lnSpc>
                <a:spcPct val="200000"/>
              </a:lnSpc>
            </a:pPr>
            <a:r>
              <a:rPr lang="ja-JP" altLang="en-US" sz="1200" b="1">
                <a:latin typeface="Noto Sans CJK JP Bold" panose="020B0500000000000000" pitchFamily="34" charset="-128"/>
                <a:ea typeface="Noto Sans CJK JP Bold" panose="020B0500000000000000" pitchFamily="34" charset="-128"/>
              </a:rPr>
              <a:t>設立</a:t>
            </a:r>
            <a:endParaRPr lang="en-US" altLang="ja-JP" sz="1200" b="1" dirty="0">
              <a:latin typeface="Noto Sans CJK JP Bold" panose="020B0500000000000000" pitchFamily="34" charset="-128"/>
              <a:ea typeface="Noto Sans CJK JP Bold" panose="020B0500000000000000" pitchFamily="34" charset="-128"/>
            </a:endParaRPr>
          </a:p>
          <a:p>
            <a:pPr>
              <a:lnSpc>
                <a:spcPct val="200000"/>
              </a:lnSpc>
            </a:pPr>
            <a:r>
              <a:rPr lang="ja-JP" altLang="en-US" sz="1200" b="1">
                <a:latin typeface="Noto Sans CJK JP Bold" panose="020B0500000000000000" pitchFamily="34" charset="-128"/>
                <a:ea typeface="Noto Sans CJK JP Bold" panose="020B0500000000000000" pitchFamily="34" charset="-128"/>
              </a:rPr>
              <a:t>所在地</a:t>
            </a:r>
            <a:endParaRPr lang="en-US" altLang="ja-JP" sz="1200" b="1" dirty="0">
              <a:latin typeface="Noto Sans CJK JP Bold" panose="020B0500000000000000" pitchFamily="34" charset="-128"/>
              <a:ea typeface="Noto Sans CJK JP Bold" panose="020B0500000000000000" pitchFamily="34" charset="-128"/>
            </a:endParaRPr>
          </a:p>
          <a:p>
            <a:pPr>
              <a:lnSpc>
                <a:spcPct val="200000"/>
              </a:lnSpc>
            </a:pPr>
            <a:r>
              <a:rPr lang="ja-JP" altLang="en-US" sz="1200" b="1">
                <a:latin typeface="Noto Sans CJK JP Bold" panose="020B0500000000000000" pitchFamily="34" charset="-128"/>
                <a:ea typeface="Noto Sans CJK JP Bold" panose="020B0500000000000000" pitchFamily="34" charset="-128"/>
              </a:rPr>
              <a:t>資本金</a:t>
            </a:r>
            <a:endParaRPr lang="en-US" altLang="ja-JP" sz="1200" b="1" dirty="0">
              <a:latin typeface="Noto Sans CJK JP Bold" panose="020B0500000000000000" pitchFamily="34" charset="-128"/>
              <a:ea typeface="Noto Sans CJK JP Bold" panose="020B0500000000000000" pitchFamily="34" charset="-128"/>
            </a:endParaRPr>
          </a:p>
        </p:txBody>
      </p:sp>
      <p:sp>
        <p:nvSpPr>
          <p:cNvPr id="25" name="テキスト ボックス 24">
            <a:extLst>
              <a:ext uri="{FF2B5EF4-FFF2-40B4-BE49-F238E27FC236}">
                <a16:creationId xmlns:a16="http://schemas.microsoft.com/office/drawing/2014/main" id="{13BBF356-33BE-E43B-75D5-01EC9088A82F}"/>
              </a:ext>
            </a:extLst>
          </p:cNvPr>
          <p:cNvSpPr txBox="1"/>
          <p:nvPr/>
        </p:nvSpPr>
        <p:spPr>
          <a:xfrm>
            <a:off x="2444747" y="8486264"/>
            <a:ext cx="3223959" cy="1517275"/>
          </a:xfrm>
          <a:prstGeom prst="rect">
            <a:avLst/>
          </a:prstGeom>
          <a:noFill/>
        </p:spPr>
        <p:txBody>
          <a:bodyPr wrap="none" rtlCol="0">
            <a:spAutoFit/>
          </a:bodyPr>
          <a:lstStyle/>
          <a:p>
            <a:pPr>
              <a:lnSpc>
                <a:spcPct val="200000"/>
              </a:lnSpc>
            </a:pP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株式会社</a:t>
            </a:r>
            <a:r>
              <a:rPr lang="en-US" altLang="ja-JP" sz="1200" dirty="0" err="1">
                <a:solidFill>
                  <a:schemeClr val="tx1">
                    <a:lumMod val="85000"/>
                    <a:lumOff val="15000"/>
                  </a:schemeClr>
                </a:solidFill>
                <a:latin typeface="Noto Sans CJK JP Medium" panose="020B0500000000000000" pitchFamily="34" charset="-128"/>
                <a:ea typeface="Noto Sans CJK JP Medium" panose="020B0500000000000000" pitchFamily="34" charset="-128"/>
              </a:rPr>
              <a:t>QuadLab</a:t>
            </a:r>
            <a:r>
              <a:rPr lang="ja-JP" altLang="en-US" sz="1050">
                <a:solidFill>
                  <a:schemeClr val="tx1">
                    <a:lumMod val="85000"/>
                    <a:lumOff val="15000"/>
                  </a:schemeClr>
                </a:solidFill>
                <a:latin typeface="Noto Sans CJK JP Medium" panose="020B0500000000000000" pitchFamily="34" charset="-128"/>
                <a:ea typeface="Noto Sans CJK JP Medium" panose="020B0500000000000000" pitchFamily="34" charset="-128"/>
              </a:rPr>
              <a:t>（クアッドラボ）</a:t>
            </a:r>
            <a:endParaRPr lang="en-US" altLang="ja-JP" sz="1050" dirty="0">
              <a:solidFill>
                <a:schemeClr val="tx1">
                  <a:lumMod val="85000"/>
                  <a:lumOff val="15000"/>
                </a:schemeClr>
              </a:solidFill>
              <a:latin typeface="Noto Sans CJK JP Medium" panose="020B0500000000000000" pitchFamily="34" charset="-128"/>
              <a:ea typeface="Noto Sans CJK JP Medium" panose="020B0500000000000000" pitchFamily="34" charset="-128"/>
            </a:endParaRPr>
          </a:p>
          <a:p>
            <a:pPr>
              <a:lnSpc>
                <a:spcPct val="200000"/>
              </a:lnSpc>
            </a:pPr>
            <a:r>
              <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2019</a:t>
            </a: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年</a:t>
            </a:r>
            <a:r>
              <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7</a:t>
            </a: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月</a:t>
            </a:r>
            <a:endPar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endParaRPr>
          </a:p>
          <a:p>
            <a:pPr>
              <a:lnSpc>
                <a:spcPct val="200000"/>
              </a:lnSpc>
            </a:pPr>
            <a:r>
              <a:rPr lang="ja-JP" altLang="en-US" sz="1050">
                <a:solidFill>
                  <a:schemeClr val="tx1">
                    <a:lumMod val="85000"/>
                    <a:lumOff val="15000"/>
                  </a:schemeClr>
                </a:solidFill>
                <a:latin typeface="Noto Sans CJK JP Medium" panose="020B0500000000000000" pitchFamily="34" charset="-128"/>
                <a:ea typeface="Noto Sans CJK JP Medium" panose="020B0500000000000000" pitchFamily="34" charset="-128"/>
              </a:rPr>
              <a:t>〒</a:t>
            </a:r>
            <a:r>
              <a:rPr lang="en-US" altLang="ja-JP" sz="105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471-0867 </a:t>
            </a: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愛知県豊田市常盤町</a:t>
            </a:r>
            <a:r>
              <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1</a:t>
            </a: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丁目</a:t>
            </a:r>
            <a:r>
              <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88</a:t>
            </a: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番地</a:t>
            </a:r>
            <a:endPar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endParaRPr>
          </a:p>
          <a:p>
            <a:pPr>
              <a:lnSpc>
                <a:spcPct val="200000"/>
              </a:lnSpc>
            </a:pPr>
            <a:r>
              <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500</a:t>
            </a: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万円</a:t>
            </a:r>
            <a:endPar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endParaRPr>
          </a:p>
        </p:txBody>
      </p:sp>
      <p:sp>
        <p:nvSpPr>
          <p:cNvPr id="26" name="テキスト ボックス 25">
            <a:extLst>
              <a:ext uri="{FF2B5EF4-FFF2-40B4-BE49-F238E27FC236}">
                <a16:creationId xmlns:a16="http://schemas.microsoft.com/office/drawing/2014/main" id="{CB9DEEDA-7458-D162-9F78-084FF70E63B1}"/>
              </a:ext>
            </a:extLst>
          </p:cNvPr>
          <p:cNvSpPr txBox="1"/>
          <p:nvPr/>
        </p:nvSpPr>
        <p:spPr>
          <a:xfrm>
            <a:off x="2444747" y="11765185"/>
            <a:ext cx="2581156" cy="1032527"/>
          </a:xfrm>
          <a:prstGeom prst="rect">
            <a:avLst/>
          </a:prstGeom>
          <a:noFill/>
        </p:spPr>
        <p:txBody>
          <a:bodyPr wrap="none" rtlCol="0">
            <a:spAutoFit/>
          </a:bodyPr>
          <a:lstStyle/>
          <a:p>
            <a:pPr>
              <a:lnSpc>
                <a:spcPct val="130000"/>
              </a:lnSpc>
            </a:pP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株式会社平プロモート</a:t>
            </a:r>
            <a:endPar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endParaRPr>
          </a:p>
          <a:p>
            <a:pPr>
              <a:lnSpc>
                <a:spcPct val="130000"/>
              </a:lnSpc>
            </a:pPr>
            <a:r>
              <a:rPr lang="en"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Taira Promote SG Pte. Ltd.</a:t>
            </a:r>
            <a:br>
              <a:rPr lang="en"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br>
            <a:r>
              <a:rPr lang="en"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Taira Promote Vietnam </a:t>
            </a:r>
            <a:r>
              <a:rPr lang="en" altLang="ja-JP" sz="1200" dirty="0" err="1">
                <a:solidFill>
                  <a:schemeClr val="tx1">
                    <a:lumMod val="85000"/>
                    <a:lumOff val="15000"/>
                  </a:schemeClr>
                </a:solidFill>
                <a:latin typeface="Noto Sans CJK JP Medium" panose="020B0500000000000000" pitchFamily="34" charset="-128"/>
                <a:ea typeface="Noto Sans CJK JP Medium" panose="020B0500000000000000" pitchFamily="34" charset="-128"/>
              </a:rPr>
              <a:t>Co.,Ltd</a:t>
            </a:r>
            <a:r>
              <a:rPr lang="en"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a:t>
            </a:r>
            <a:br>
              <a:rPr lang="en"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b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株式会社</a:t>
            </a:r>
            <a:r>
              <a:rPr lang="en"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TPFS</a:t>
            </a:r>
          </a:p>
        </p:txBody>
      </p:sp>
      <p:sp>
        <p:nvSpPr>
          <p:cNvPr id="27" name="テキスト ボックス 26">
            <a:extLst>
              <a:ext uri="{FF2B5EF4-FFF2-40B4-BE49-F238E27FC236}">
                <a16:creationId xmlns:a16="http://schemas.microsoft.com/office/drawing/2014/main" id="{2DCF0296-3485-F1A9-9A9F-1D874850E108}"/>
              </a:ext>
            </a:extLst>
          </p:cNvPr>
          <p:cNvSpPr txBox="1"/>
          <p:nvPr/>
        </p:nvSpPr>
        <p:spPr>
          <a:xfrm>
            <a:off x="2444747" y="10888795"/>
            <a:ext cx="3724096" cy="312330"/>
          </a:xfrm>
          <a:prstGeom prst="rect">
            <a:avLst/>
          </a:prstGeom>
          <a:noFill/>
        </p:spPr>
        <p:txBody>
          <a:bodyPr wrap="none" rtlCol="0">
            <a:spAutoFit/>
          </a:bodyPr>
          <a:lstStyle/>
          <a:p>
            <a:pPr>
              <a:lnSpc>
                <a:spcPct val="130000"/>
              </a:lnSpc>
            </a:pP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ヘルスケア分野におけるビジネスサポートサービス</a:t>
            </a:r>
            <a:endPar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endParaRPr>
          </a:p>
        </p:txBody>
      </p:sp>
      <p:sp>
        <p:nvSpPr>
          <p:cNvPr id="28" name="テキスト ボックス 27">
            <a:extLst>
              <a:ext uri="{FF2B5EF4-FFF2-40B4-BE49-F238E27FC236}">
                <a16:creationId xmlns:a16="http://schemas.microsoft.com/office/drawing/2014/main" id="{1707D6AA-C7F7-80E4-71DC-92F39F621EFC}"/>
              </a:ext>
            </a:extLst>
          </p:cNvPr>
          <p:cNvSpPr txBox="1"/>
          <p:nvPr/>
        </p:nvSpPr>
        <p:spPr>
          <a:xfrm>
            <a:off x="1031005" y="11705240"/>
            <a:ext cx="800219" cy="409279"/>
          </a:xfrm>
          <a:prstGeom prst="rect">
            <a:avLst/>
          </a:prstGeom>
          <a:noFill/>
        </p:spPr>
        <p:txBody>
          <a:bodyPr wrap="none" rtlCol="0">
            <a:spAutoFit/>
          </a:bodyPr>
          <a:lstStyle/>
          <a:p>
            <a:pPr>
              <a:lnSpc>
                <a:spcPct val="200000"/>
              </a:lnSpc>
            </a:pPr>
            <a:r>
              <a:rPr lang="ja-JP" altLang="en-US" sz="1200" b="1">
                <a:latin typeface="Noto Sans CJK JP Bold" panose="020B0500000000000000" pitchFamily="34" charset="-128"/>
                <a:ea typeface="Noto Sans CJK JP Bold" panose="020B0500000000000000" pitchFamily="34" charset="-128"/>
              </a:rPr>
              <a:t>関連企業</a:t>
            </a:r>
            <a:endParaRPr lang="en-US" altLang="ja-JP" sz="1200" b="1" dirty="0">
              <a:latin typeface="Noto Sans CJK JP Bold" panose="020B0500000000000000" pitchFamily="34" charset="-128"/>
              <a:ea typeface="Noto Sans CJK JP Bold" panose="020B0500000000000000" pitchFamily="34" charset="-128"/>
            </a:endParaRPr>
          </a:p>
        </p:txBody>
      </p:sp>
      <p:sp>
        <p:nvSpPr>
          <p:cNvPr id="29" name="テキスト ボックス 28">
            <a:extLst>
              <a:ext uri="{FF2B5EF4-FFF2-40B4-BE49-F238E27FC236}">
                <a16:creationId xmlns:a16="http://schemas.microsoft.com/office/drawing/2014/main" id="{3B6441BE-FE4E-6B80-FFA7-5653385E9184}"/>
              </a:ext>
            </a:extLst>
          </p:cNvPr>
          <p:cNvSpPr txBox="1"/>
          <p:nvPr/>
        </p:nvSpPr>
        <p:spPr>
          <a:xfrm>
            <a:off x="1031005" y="10821643"/>
            <a:ext cx="800219" cy="409279"/>
          </a:xfrm>
          <a:prstGeom prst="rect">
            <a:avLst/>
          </a:prstGeom>
          <a:noFill/>
        </p:spPr>
        <p:txBody>
          <a:bodyPr wrap="none" rtlCol="0">
            <a:spAutoFit/>
          </a:bodyPr>
          <a:lstStyle/>
          <a:p>
            <a:pPr>
              <a:lnSpc>
                <a:spcPct val="200000"/>
              </a:lnSpc>
            </a:pPr>
            <a:r>
              <a:rPr lang="ja-JP" altLang="en-US" sz="1200" b="1">
                <a:latin typeface="Noto Sans CJK JP Bold" panose="020B0500000000000000" pitchFamily="34" charset="-128"/>
                <a:ea typeface="Noto Sans CJK JP Bold" panose="020B0500000000000000" pitchFamily="34" charset="-128"/>
              </a:rPr>
              <a:t>事業内容</a:t>
            </a:r>
            <a:endParaRPr lang="en-US" altLang="ja-JP" sz="1200" b="1" dirty="0">
              <a:latin typeface="Noto Sans CJK JP Bold" panose="020B0500000000000000" pitchFamily="34" charset="-128"/>
              <a:ea typeface="Noto Sans CJK JP Bold" panose="020B0500000000000000" pitchFamily="34" charset="-128"/>
            </a:endParaRPr>
          </a:p>
        </p:txBody>
      </p:sp>
      <p:sp>
        <p:nvSpPr>
          <p:cNvPr id="30" name="テキスト ボックス 29">
            <a:extLst>
              <a:ext uri="{FF2B5EF4-FFF2-40B4-BE49-F238E27FC236}">
                <a16:creationId xmlns:a16="http://schemas.microsoft.com/office/drawing/2014/main" id="{82B7A17E-E44B-AA8D-6ED7-5EBBD46BC240}"/>
              </a:ext>
            </a:extLst>
          </p:cNvPr>
          <p:cNvSpPr txBox="1"/>
          <p:nvPr/>
        </p:nvSpPr>
        <p:spPr>
          <a:xfrm>
            <a:off x="1031005" y="10169087"/>
            <a:ext cx="646331" cy="409279"/>
          </a:xfrm>
          <a:prstGeom prst="rect">
            <a:avLst/>
          </a:prstGeom>
          <a:noFill/>
        </p:spPr>
        <p:txBody>
          <a:bodyPr wrap="none" rtlCol="0">
            <a:spAutoFit/>
          </a:bodyPr>
          <a:lstStyle/>
          <a:p>
            <a:pPr>
              <a:lnSpc>
                <a:spcPct val="200000"/>
              </a:lnSpc>
            </a:pPr>
            <a:r>
              <a:rPr lang="ja-JP" altLang="en-US" sz="1200" b="1">
                <a:latin typeface="Noto Sans CJK JP Bold" panose="020B0500000000000000" pitchFamily="34" charset="-128"/>
                <a:ea typeface="Noto Sans CJK JP Bold" panose="020B0500000000000000" pitchFamily="34" charset="-128"/>
              </a:rPr>
              <a:t>代表者</a:t>
            </a:r>
            <a:endParaRPr lang="en-US" altLang="ja-JP" sz="1200" b="1" dirty="0">
              <a:latin typeface="Noto Sans CJK JP Bold" panose="020B0500000000000000" pitchFamily="34" charset="-128"/>
              <a:ea typeface="Noto Sans CJK JP Bold" panose="020B0500000000000000" pitchFamily="34" charset="-128"/>
            </a:endParaRPr>
          </a:p>
        </p:txBody>
      </p:sp>
      <p:sp>
        <p:nvSpPr>
          <p:cNvPr id="31" name="テキスト ボックス 30">
            <a:extLst>
              <a:ext uri="{FF2B5EF4-FFF2-40B4-BE49-F238E27FC236}">
                <a16:creationId xmlns:a16="http://schemas.microsoft.com/office/drawing/2014/main" id="{770DEBAE-538E-4296-4963-ECBD741A3308}"/>
              </a:ext>
            </a:extLst>
          </p:cNvPr>
          <p:cNvSpPr txBox="1"/>
          <p:nvPr/>
        </p:nvSpPr>
        <p:spPr>
          <a:xfrm>
            <a:off x="2444747" y="10169087"/>
            <a:ext cx="1640193" cy="409279"/>
          </a:xfrm>
          <a:prstGeom prst="rect">
            <a:avLst/>
          </a:prstGeom>
          <a:noFill/>
        </p:spPr>
        <p:txBody>
          <a:bodyPr wrap="none" rtlCol="0">
            <a:spAutoFit/>
          </a:bodyPr>
          <a:lstStyle/>
          <a:p>
            <a:pPr>
              <a:lnSpc>
                <a:spcPct val="200000"/>
              </a:lnSpc>
            </a:pP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代表取締役</a:t>
            </a:r>
            <a:r>
              <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 </a:t>
            </a: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加納</a:t>
            </a:r>
            <a:r>
              <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 </a:t>
            </a:r>
            <a:r>
              <a:rPr lang="ja-JP" altLang="en-US" sz="1200">
                <a:solidFill>
                  <a:schemeClr val="tx1">
                    <a:lumMod val="85000"/>
                    <a:lumOff val="15000"/>
                  </a:schemeClr>
                </a:solidFill>
                <a:latin typeface="Noto Sans CJK JP Medium" panose="020B0500000000000000" pitchFamily="34" charset="-128"/>
                <a:ea typeface="Noto Sans CJK JP Medium" panose="020B0500000000000000" pitchFamily="34" charset="-128"/>
              </a:rPr>
              <a:t>高広</a:t>
            </a:r>
            <a:endPar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endParaRPr>
          </a:p>
        </p:txBody>
      </p:sp>
      <p:sp>
        <p:nvSpPr>
          <p:cNvPr id="32" name="テキスト ボックス 31">
            <a:extLst>
              <a:ext uri="{FF2B5EF4-FFF2-40B4-BE49-F238E27FC236}">
                <a16:creationId xmlns:a16="http://schemas.microsoft.com/office/drawing/2014/main" id="{B79C7FE6-C98C-C5D7-DF4B-09F1C304BEDE}"/>
              </a:ext>
            </a:extLst>
          </p:cNvPr>
          <p:cNvSpPr txBox="1"/>
          <p:nvPr/>
        </p:nvSpPr>
        <p:spPr>
          <a:xfrm>
            <a:off x="2444747" y="13098261"/>
            <a:ext cx="1619354" cy="552395"/>
          </a:xfrm>
          <a:prstGeom prst="rect">
            <a:avLst/>
          </a:prstGeom>
          <a:noFill/>
        </p:spPr>
        <p:txBody>
          <a:bodyPr wrap="none" rtlCol="0">
            <a:spAutoFit/>
          </a:bodyPr>
          <a:lstStyle/>
          <a:p>
            <a:pPr>
              <a:lnSpc>
                <a:spcPct val="130000"/>
              </a:lnSpc>
            </a:pPr>
            <a:r>
              <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TEL : 0565-32-6226</a:t>
            </a:r>
          </a:p>
          <a:p>
            <a:pPr>
              <a:lnSpc>
                <a:spcPct val="130000"/>
              </a:lnSpc>
            </a:pPr>
            <a:r>
              <a:rPr lang="en-US" altLang="ja-JP" sz="12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FAX : 0565-32-6262</a:t>
            </a:r>
          </a:p>
        </p:txBody>
      </p:sp>
      <p:sp>
        <p:nvSpPr>
          <p:cNvPr id="33" name="テキスト ボックス 32">
            <a:extLst>
              <a:ext uri="{FF2B5EF4-FFF2-40B4-BE49-F238E27FC236}">
                <a16:creationId xmlns:a16="http://schemas.microsoft.com/office/drawing/2014/main" id="{FD4CDEDD-F81B-BB83-D1C9-A1D00AB4811B}"/>
              </a:ext>
            </a:extLst>
          </p:cNvPr>
          <p:cNvSpPr txBox="1"/>
          <p:nvPr/>
        </p:nvSpPr>
        <p:spPr>
          <a:xfrm>
            <a:off x="1031005" y="12973762"/>
            <a:ext cx="800219" cy="409279"/>
          </a:xfrm>
          <a:prstGeom prst="rect">
            <a:avLst/>
          </a:prstGeom>
          <a:noFill/>
        </p:spPr>
        <p:txBody>
          <a:bodyPr wrap="none" rtlCol="0">
            <a:spAutoFit/>
          </a:bodyPr>
          <a:lstStyle/>
          <a:p>
            <a:pPr>
              <a:lnSpc>
                <a:spcPct val="200000"/>
              </a:lnSpc>
            </a:pPr>
            <a:r>
              <a:rPr lang="ja-JP" altLang="en-US" sz="1200" b="1">
                <a:latin typeface="Noto Sans CJK JP Bold" panose="020B0500000000000000" pitchFamily="34" charset="-128"/>
                <a:ea typeface="Noto Sans CJK JP Bold" panose="020B0500000000000000" pitchFamily="34" charset="-128"/>
              </a:rPr>
              <a:t>連絡先等</a:t>
            </a:r>
            <a:endParaRPr lang="en-US" altLang="ja-JP" sz="1200" b="1" dirty="0">
              <a:latin typeface="Noto Sans CJK JP Bold" panose="020B0500000000000000" pitchFamily="34" charset="-128"/>
              <a:ea typeface="Noto Sans CJK JP Bold" panose="020B0500000000000000" pitchFamily="34" charset="-128"/>
            </a:endParaRPr>
          </a:p>
        </p:txBody>
      </p:sp>
      <p:sp>
        <p:nvSpPr>
          <p:cNvPr id="2" name="四角形吹き出し 1">
            <a:extLst>
              <a:ext uri="{FF2B5EF4-FFF2-40B4-BE49-F238E27FC236}">
                <a16:creationId xmlns:a16="http://schemas.microsoft.com/office/drawing/2014/main" id="{6FA15DDF-0540-D0B1-807E-A4D4800BD98A}"/>
              </a:ext>
            </a:extLst>
          </p:cNvPr>
          <p:cNvSpPr/>
          <p:nvPr/>
        </p:nvSpPr>
        <p:spPr>
          <a:xfrm>
            <a:off x="562590" y="15331437"/>
            <a:ext cx="1938820" cy="369332"/>
          </a:xfrm>
          <a:prstGeom prst="wedgeRectCallout">
            <a:avLst>
              <a:gd name="adj1" fmla="val 74705"/>
              <a:gd name="adj2" fmla="val 32510"/>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7</a:t>
            </a:r>
            <a:r>
              <a:rPr kumimoji="1" lang="ja-JP" altLang="en-US">
                <a:solidFill>
                  <a:schemeClr val="bg1"/>
                </a:solidFill>
                <a:latin typeface="Meiryo UI" panose="020B0604030504040204" pitchFamily="34" charset="-128"/>
                <a:ea typeface="Meiryo UI" panose="020B0604030504040204" pitchFamily="34" charset="-128"/>
              </a:rPr>
              <a:t>」へ</a:t>
            </a:r>
          </a:p>
        </p:txBody>
      </p:sp>
    </p:spTree>
    <p:extLst>
      <p:ext uri="{BB962C8B-B14F-4D97-AF65-F5344CB8AC3E}">
        <p14:creationId xmlns:p14="http://schemas.microsoft.com/office/powerpoint/2010/main" val="3054710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3"/>
          <a:stretch>
            <a:fillRect/>
          </a:stretch>
        </p:blipFill>
        <p:spPr>
          <a:xfrm>
            <a:off x="543831" y="288534"/>
            <a:ext cx="1716406" cy="260894"/>
          </a:xfrm>
          <a:prstGeom prst="rect">
            <a:avLst/>
          </a:prstGeom>
        </p:spPr>
      </p:pic>
      <p:sp>
        <p:nvSpPr>
          <p:cNvPr id="13" name="テキスト ボックス 12">
            <a:extLst>
              <a:ext uri="{FF2B5EF4-FFF2-40B4-BE49-F238E27FC236}">
                <a16:creationId xmlns:a16="http://schemas.microsoft.com/office/drawing/2014/main" id="{BB2FDDE1-516A-D64B-2DE4-9F4BB940B245}"/>
              </a:ext>
            </a:extLst>
          </p:cNvPr>
          <p:cNvSpPr txBox="1"/>
          <p:nvPr/>
        </p:nvSpPr>
        <p:spPr>
          <a:xfrm>
            <a:off x="513272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4" name="テキスト ボックス 13">
            <a:extLst>
              <a:ext uri="{FF2B5EF4-FFF2-40B4-BE49-F238E27FC236}">
                <a16:creationId xmlns:a16="http://schemas.microsoft.com/office/drawing/2014/main" id="{FF393B78-8686-8BBA-D551-6C4FC8CD471C}"/>
              </a:ext>
            </a:extLst>
          </p:cNvPr>
          <p:cNvSpPr txBox="1"/>
          <p:nvPr/>
        </p:nvSpPr>
        <p:spPr>
          <a:xfrm>
            <a:off x="388403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分野・テーマ</a:t>
            </a:r>
          </a:p>
        </p:txBody>
      </p:sp>
      <p:sp>
        <p:nvSpPr>
          <p:cNvPr id="16" name="テキスト ボックス 15">
            <a:extLst>
              <a:ext uri="{FF2B5EF4-FFF2-40B4-BE49-F238E27FC236}">
                <a16:creationId xmlns:a16="http://schemas.microsoft.com/office/drawing/2014/main" id="{6F17EE2A-CF27-2ACD-4F54-E287CDC962D7}"/>
              </a:ext>
            </a:extLst>
          </p:cNvPr>
          <p:cNvSpPr txBox="1"/>
          <p:nvPr/>
        </p:nvSpPr>
        <p:spPr>
          <a:xfrm>
            <a:off x="295565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7" name="テキスト ボックス 16">
            <a:extLst>
              <a:ext uri="{FF2B5EF4-FFF2-40B4-BE49-F238E27FC236}">
                <a16:creationId xmlns:a16="http://schemas.microsoft.com/office/drawing/2014/main" id="{D473CAD9-97D0-30AD-DD8D-7DA178EB4248}"/>
              </a:ext>
            </a:extLst>
          </p:cNvPr>
          <p:cNvSpPr txBox="1"/>
          <p:nvPr/>
        </p:nvSpPr>
        <p:spPr>
          <a:xfrm>
            <a:off x="6183706"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8" name="テキスト ボックス 17">
            <a:extLst>
              <a:ext uri="{FF2B5EF4-FFF2-40B4-BE49-F238E27FC236}">
                <a16:creationId xmlns:a16="http://schemas.microsoft.com/office/drawing/2014/main" id="{E6E74ADD-F97A-39A3-1381-35FEC3645D00}"/>
              </a:ext>
            </a:extLst>
          </p:cNvPr>
          <p:cNvSpPr txBox="1"/>
          <p:nvPr/>
        </p:nvSpPr>
        <p:spPr>
          <a:xfrm>
            <a:off x="7313866"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sp>
        <p:nvSpPr>
          <p:cNvPr id="55" name="正方形/長方形 54">
            <a:extLst>
              <a:ext uri="{FF2B5EF4-FFF2-40B4-BE49-F238E27FC236}">
                <a16:creationId xmlns:a16="http://schemas.microsoft.com/office/drawing/2014/main" id="{B6AB9606-7951-915B-EE2E-10CC12B7FCB3}"/>
              </a:ext>
            </a:extLst>
          </p:cNvPr>
          <p:cNvSpPr/>
          <p:nvPr/>
        </p:nvSpPr>
        <p:spPr>
          <a:xfrm>
            <a:off x="-7532" y="17400628"/>
            <a:ext cx="9007070" cy="230310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18914693"/>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0" name="正方形/長方形 59">
            <a:extLst>
              <a:ext uri="{FF2B5EF4-FFF2-40B4-BE49-F238E27FC236}">
                <a16:creationId xmlns:a16="http://schemas.microsoft.com/office/drawing/2014/main" id="{E952A41A-D3AD-05F6-DB90-ABA7B9263F37}"/>
              </a:ext>
            </a:extLst>
          </p:cNvPr>
          <p:cNvSpPr/>
          <p:nvPr/>
        </p:nvSpPr>
        <p:spPr>
          <a:xfrm>
            <a:off x="6474105" y="18176878"/>
            <a:ext cx="2092794" cy="4347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18733332"/>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4"/>
          <a:stretch>
            <a:fillRect/>
          </a:stretch>
        </p:blipFill>
        <p:spPr>
          <a:xfrm>
            <a:off x="432641" y="18009775"/>
            <a:ext cx="2198719" cy="334205"/>
          </a:xfrm>
          <a:prstGeom prst="rect">
            <a:avLst/>
          </a:prstGeom>
        </p:spPr>
      </p:pic>
      <p:sp>
        <p:nvSpPr>
          <p:cNvPr id="112" name="テキスト ボックス 111">
            <a:extLst>
              <a:ext uri="{FF2B5EF4-FFF2-40B4-BE49-F238E27FC236}">
                <a16:creationId xmlns:a16="http://schemas.microsoft.com/office/drawing/2014/main" id="{8E6726FC-A98A-B9AA-A108-EEBCCC47345E}"/>
              </a:ext>
            </a:extLst>
          </p:cNvPr>
          <p:cNvSpPr txBox="1"/>
          <p:nvPr/>
        </p:nvSpPr>
        <p:spPr>
          <a:xfrm>
            <a:off x="-790596" y="0"/>
            <a:ext cx="444352"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7</a:t>
            </a:r>
            <a:endParaRPr kumimoji="1" lang="ja-JP" altLang="en-US" sz="4000">
              <a:solidFill>
                <a:schemeClr val="bg1"/>
              </a:solidFill>
            </a:endParaRPr>
          </a:p>
        </p:txBody>
      </p:sp>
      <p:sp>
        <p:nvSpPr>
          <p:cNvPr id="3" name="テキスト ボックス 2">
            <a:extLst>
              <a:ext uri="{FF2B5EF4-FFF2-40B4-BE49-F238E27FC236}">
                <a16:creationId xmlns:a16="http://schemas.microsoft.com/office/drawing/2014/main" id="{E3C1C7CA-9B6B-A267-4C77-912553805D3A}"/>
              </a:ext>
            </a:extLst>
          </p:cNvPr>
          <p:cNvSpPr txBox="1"/>
          <p:nvPr/>
        </p:nvSpPr>
        <p:spPr>
          <a:xfrm>
            <a:off x="1170526" y="2490456"/>
            <a:ext cx="2109629" cy="685444"/>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お問い合わせフォーム</a:t>
            </a:r>
          </a:p>
        </p:txBody>
      </p:sp>
      <p:sp>
        <p:nvSpPr>
          <p:cNvPr id="2" name="テキスト ボックス 1">
            <a:extLst>
              <a:ext uri="{FF2B5EF4-FFF2-40B4-BE49-F238E27FC236}">
                <a16:creationId xmlns:a16="http://schemas.microsoft.com/office/drawing/2014/main" id="{895AC550-952D-BCF6-9F00-DF276F1D0B10}"/>
              </a:ext>
            </a:extLst>
          </p:cNvPr>
          <p:cNvSpPr txBox="1"/>
          <p:nvPr/>
        </p:nvSpPr>
        <p:spPr>
          <a:xfrm>
            <a:off x="3023098" y="4598423"/>
            <a:ext cx="2635580" cy="1599540"/>
          </a:xfrm>
          <a:prstGeom prst="rect">
            <a:avLst/>
          </a:prstGeom>
          <a:noFill/>
        </p:spPr>
        <p:txBody>
          <a:bodyPr wrap="square" rtlCol="0">
            <a:spAutoFit/>
          </a:bodyPr>
          <a:lstStyle/>
          <a:p>
            <a:pPr>
              <a:lnSpc>
                <a:spcPct val="110000"/>
              </a:lnSpc>
            </a:pPr>
            <a:r>
              <a:rPr lang="ja-JP" altLang="en-US" b="1">
                <a:solidFill>
                  <a:srgbClr val="41352D"/>
                </a:solidFill>
                <a:latin typeface="Noto Sans CJK JP Bold" panose="020B0500000000000000" pitchFamily="34" charset="-128"/>
                <a:ea typeface="Noto Sans CJK JP Bold" panose="020B0500000000000000" pitchFamily="34" charset="-128"/>
              </a:rPr>
              <a:t>一般的なフォームを想定（仮で作成いただけるとありがたいです）</a:t>
            </a:r>
            <a:endParaRPr lang="en-US" altLang="ja-JP" b="1" dirty="0">
              <a:solidFill>
                <a:srgbClr val="41352D"/>
              </a:solidFill>
              <a:latin typeface="Noto Sans CJK JP Bold" panose="020B0500000000000000" pitchFamily="34" charset="-128"/>
              <a:ea typeface="Noto Sans CJK JP Bold" panose="020B0500000000000000" pitchFamily="34" charset="-128"/>
            </a:endParaRPr>
          </a:p>
          <a:p>
            <a:pPr>
              <a:lnSpc>
                <a:spcPct val="110000"/>
              </a:lnSpc>
            </a:pPr>
            <a:r>
              <a:rPr lang="en-US" altLang="ja-JP" b="1" dirty="0">
                <a:solidFill>
                  <a:srgbClr val="FF0000"/>
                </a:solidFill>
                <a:latin typeface="Noto Sans CJK JP Bold" panose="020B0500000000000000" pitchFamily="34" charset="-128"/>
                <a:ea typeface="Noto Sans CJK JP Bold" panose="020B0500000000000000" pitchFamily="34" charset="-128"/>
              </a:rPr>
              <a:t>※</a:t>
            </a:r>
            <a:r>
              <a:rPr lang="ja-JP" altLang="en-US" b="1">
                <a:solidFill>
                  <a:srgbClr val="FF0000"/>
                </a:solidFill>
                <a:latin typeface="Noto Sans CJK JP Bold" panose="020B0500000000000000" pitchFamily="34" charset="-128"/>
                <a:ea typeface="Noto Sans CJK JP Bold" panose="020B0500000000000000" pitchFamily="34" charset="-128"/>
              </a:rPr>
              <a:t>納期的に難しい場合はご相談ください</a:t>
            </a:r>
          </a:p>
        </p:txBody>
      </p:sp>
    </p:spTree>
    <p:extLst>
      <p:ext uri="{BB962C8B-B14F-4D97-AF65-F5344CB8AC3E}">
        <p14:creationId xmlns:p14="http://schemas.microsoft.com/office/powerpoint/2010/main" val="122597161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13580</TotalTime>
  <Words>2497</Words>
  <Application>Microsoft Macintosh PowerPoint</Application>
  <PresentationFormat>ユーザー設定</PresentationFormat>
  <Paragraphs>258</Paragraphs>
  <Slides>7</Slides>
  <Notes>7</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7</vt:i4>
      </vt:variant>
    </vt:vector>
  </HeadingPairs>
  <TitlesOfParts>
    <vt:vector size="22" baseType="lpstr">
      <vt:lpstr>Hiragino Sans</vt:lpstr>
      <vt:lpstr>Manrope</vt:lpstr>
      <vt:lpstr>Meiryo UI</vt:lpstr>
      <vt:lpstr>Noto Sans CJK JP Black</vt:lpstr>
      <vt:lpstr>Noto Sans CJK JP Bold</vt:lpstr>
      <vt:lpstr>Noto Sans CJK JP DemiLight</vt:lpstr>
      <vt:lpstr>Noto Sans CJK JP Light</vt:lpstr>
      <vt:lpstr>Noto Sans CJK JP Medium</vt:lpstr>
      <vt:lpstr>YuGothic</vt:lpstr>
      <vt:lpstr>游ゴシック</vt:lpstr>
      <vt:lpstr>Arial</vt:lpstr>
      <vt:lpstr>Calibri</vt:lpstr>
      <vt:lpstr>Calibri Light</vt:lpstr>
      <vt:lpstr>Helvetica Neue</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Tadao Sakamoto</dc:creator>
  <cp:lastModifiedBy>Tadao Sakamoto</cp:lastModifiedBy>
  <cp:revision>384</cp:revision>
  <dcterms:created xsi:type="dcterms:W3CDTF">2022-09-06T08:29:33Z</dcterms:created>
  <dcterms:modified xsi:type="dcterms:W3CDTF">2023-01-13T05:07:33Z</dcterms:modified>
</cp:coreProperties>
</file>