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6858000" cy="9906000" type="A4"/>
  <p:notesSz cx="6888163" cy="100187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652A"/>
    <a:srgbClr val="FCD5B5"/>
    <a:srgbClr val="CCCCFF"/>
    <a:srgbClr val="99FF66"/>
    <a:srgbClr val="00FF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95" autoAdjust="0"/>
    <p:restoredTop sz="98568" autoAdjust="0"/>
  </p:normalViewPr>
  <p:slideViewPr>
    <p:cSldViewPr showGuides="1">
      <p:cViewPr varScale="1">
        <p:scale>
          <a:sx n="67" d="100"/>
          <a:sy n="67" d="100"/>
        </p:scale>
        <p:origin x="1806" y="7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46325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0819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5751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2386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95841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66949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1653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8237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6816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3167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0173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BBD65-CEC1-4EC8-9230-2C51B7BE7B18}" type="datetimeFigureOut">
              <a:rPr kumimoji="1" lang="ja-JP" altLang="en-US" smtClean="0"/>
              <a:t>2023/8/26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DA018-19F5-4CBF-A6BA-53914791B4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694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jp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image" Target="../media/image27.jpeg"/><Relationship Id="rId18" Type="http://schemas.openxmlformats.org/officeDocument/2006/relationships/image" Target="../media/image15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12" Type="http://schemas.openxmlformats.org/officeDocument/2006/relationships/image" Target="../media/image26.jpeg"/><Relationship Id="rId17" Type="http://schemas.openxmlformats.org/officeDocument/2006/relationships/image" Target="../media/image14.jpg"/><Relationship Id="rId2" Type="http://schemas.openxmlformats.org/officeDocument/2006/relationships/image" Target="../media/image16.jpe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5" Type="http://schemas.openxmlformats.org/officeDocument/2006/relationships/image" Target="../media/image11.jpe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12.jpeg"/><Relationship Id="rId3" Type="http://schemas.openxmlformats.org/officeDocument/2006/relationships/image" Target="../media/image29.jpeg"/><Relationship Id="rId7" Type="http://schemas.microsoft.com/office/2007/relationships/hdphoto" Target="../media/hdphoto1.wdp"/><Relationship Id="rId12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2.jpeg"/><Relationship Id="rId11" Type="http://schemas.openxmlformats.org/officeDocument/2006/relationships/image" Target="../media/image35.jpeg"/><Relationship Id="rId5" Type="http://schemas.openxmlformats.org/officeDocument/2006/relationships/image" Target="../media/image31.jpeg"/><Relationship Id="rId10" Type="http://schemas.openxmlformats.org/officeDocument/2006/relationships/image" Target="../media/image34.jpeg"/><Relationship Id="rId4" Type="http://schemas.openxmlformats.org/officeDocument/2006/relationships/image" Target="../media/image30.jpeg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085" y="1427809"/>
            <a:ext cx="1878695" cy="6219863"/>
          </a:xfrm>
          <a:prstGeom prst="rect">
            <a:avLst/>
          </a:prstGeom>
          <a:solidFill>
            <a:srgbClr val="00B050"/>
          </a:solidFill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2" y="1511595"/>
            <a:ext cx="2523292" cy="64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フリーフォーム 9"/>
          <p:cNvSpPr/>
          <p:nvPr/>
        </p:nvSpPr>
        <p:spPr>
          <a:xfrm>
            <a:off x="1419406" y="1548711"/>
            <a:ext cx="3804076" cy="728986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400" b="1" kern="1200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擬黒多刺蟻（蟻酸、エクジソン）</a:t>
            </a:r>
            <a:endParaRPr kumimoji="1" lang="en-US" altLang="ja-JP" sz="1400" b="1" kern="1200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・筋肉増強　・滋養強壮　・リュウマチ</a:t>
            </a:r>
            <a:endParaRPr kumimoji="1" lang="en-US" altLang="ja-JP" sz="1200" b="1" kern="12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・関節炎　　・抗炎症　　・肩こり、腰痛</a:t>
            </a:r>
          </a:p>
        </p:txBody>
      </p:sp>
      <p:sp>
        <p:nvSpPr>
          <p:cNvPr id="11" name="正方形/長方形 10"/>
          <p:cNvSpPr/>
          <p:nvPr/>
        </p:nvSpPr>
        <p:spPr>
          <a:xfrm>
            <a:off x="811963" y="1534716"/>
            <a:ext cx="610606" cy="787735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1682" r="-7282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14" name="フリーフォーム 13"/>
          <p:cNvSpPr/>
          <p:nvPr/>
        </p:nvSpPr>
        <p:spPr>
          <a:xfrm>
            <a:off x="943708" y="5567164"/>
            <a:ext cx="4625918" cy="670853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rgbClr val="FCD5B5">
              <a:alpha val="60000"/>
            </a:srgb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400" b="1" kern="1200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ヒハツエキス（ピペリン）</a:t>
            </a:r>
            <a:endParaRPr kumimoji="1" lang="en-US" altLang="ja-JP" sz="1400" b="1" kern="1200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・ゴースト血管改善　・高血圧予防　・血行促進</a:t>
            </a:r>
            <a:endParaRPr kumimoji="1" lang="en-US" altLang="ja-JP" sz="1200" b="1" kern="12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・冷え改善　・美肌効果　・ダイエット</a:t>
            </a:r>
          </a:p>
        </p:txBody>
      </p:sp>
      <p:sp>
        <p:nvSpPr>
          <p:cNvPr id="15" name="正方形/長方形 14"/>
          <p:cNvSpPr/>
          <p:nvPr/>
        </p:nvSpPr>
        <p:spPr>
          <a:xfrm>
            <a:off x="441024" y="5529152"/>
            <a:ext cx="550310" cy="734660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" b="-1000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16" name="フリーフォーム 15"/>
          <p:cNvSpPr/>
          <p:nvPr/>
        </p:nvSpPr>
        <p:spPr>
          <a:xfrm>
            <a:off x="399833" y="6352917"/>
            <a:ext cx="4541335" cy="698822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400" b="1" kern="1200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黒ショウガ</a:t>
            </a:r>
            <a:r>
              <a:rPr lang="en-US" altLang="ja-JP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/</a:t>
            </a: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ブラックジンジャー</a:t>
            </a:r>
            <a:r>
              <a:rPr kumimoji="1" lang="ja-JP" altLang="en-US" sz="1400" b="1" kern="1200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（アルギニン）</a:t>
            </a:r>
            <a:endParaRPr kumimoji="1" lang="en-US" altLang="ja-JP" sz="1400" b="1" kern="1200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・筋肉増強　・脂肪燃焼　・精力増進</a:t>
            </a:r>
            <a:endParaRPr kumimoji="1" lang="en-US" altLang="ja-JP" sz="1200" b="1" kern="12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・抗炎症　・</a:t>
            </a:r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サルコペニア対策</a:t>
            </a: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　・抗メタボ</a:t>
            </a:r>
          </a:p>
        </p:txBody>
      </p:sp>
      <p:sp>
        <p:nvSpPr>
          <p:cNvPr id="17" name="正方形/長方形 16"/>
          <p:cNvSpPr/>
          <p:nvPr/>
        </p:nvSpPr>
        <p:spPr>
          <a:xfrm>
            <a:off x="70501" y="6320335"/>
            <a:ext cx="600748" cy="764330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000" r="-5000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/>
          </a:p>
        </p:txBody>
      </p:sp>
      <p:sp>
        <p:nvSpPr>
          <p:cNvPr id="18" name="フリーフォーム 17"/>
          <p:cNvSpPr/>
          <p:nvPr/>
        </p:nvSpPr>
        <p:spPr>
          <a:xfrm>
            <a:off x="379746" y="7155500"/>
            <a:ext cx="4141179" cy="698822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400" b="1" kern="1200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黒ニンニク（アリシン、ポリフェノール）</a:t>
            </a:r>
            <a:endParaRPr kumimoji="1" lang="en-US" altLang="ja-JP" sz="1400" b="1" kern="1200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・活性酸素除去　・うつ病　・生活習慣病</a:t>
            </a:r>
            <a:endParaRPr kumimoji="1" lang="en-US" altLang="ja-JP" sz="1200" b="1" kern="12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・気力アップ　・動脈硬化</a:t>
            </a:r>
          </a:p>
        </p:txBody>
      </p:sp>
      <p:sp>
        <p:nvSpPr>
          <p:cNvPr id="19" name="正方形/長方形 18"/>
          <p:cNvSpPr/>
          <p:nvPr/>
        </p:nvSpPr>
        <p:spPr>
          <a:xfrm>
            <a:off x="44624" y="7140843"/>
            <a:ext cx="600748" cy="725219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0000" r="-10000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20" name="フリーフォーム 19"/>
          <p:cNvSpPr/>
          <p:nvPr/>
        </p:nvSpPr>
        <p:spPr>
          <a:xfrm>
            <a:off x="665643" y="7952953"/>
            <a:ext cx="3391789" cy="662382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400" b="1" kern="1200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黒たまねぎ（シクロアリイン）</a:t>
            </a:r>
            <a:endParaRPr kumimoji="1" lang="en-US" altLang="ja-JP" sz="1400" b="1" kern="1200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・新陳代謝向上　・疲労回復</a:t>
            </a:r>
            <a:endParaRPr kumimoji="1" lang="en-US" altLang="ja-JP" sz="1200" b="1" kern="12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・血液サラサラ　・貧血改善</a:t>
            </a:r>
            <a:endParaRPr kumimoji="1" lang="ja-JP" altLang="en-US" sz="1200" b="1" kern="12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336311" y="7933086"/>
            <a:ext cx="655023" cy="710835"/>
          </a:xfrm>
          <a:prstGeom prst="rect">
            <a:avLst/>
          </a:prstGeom>
          <a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22" name="フリーフォーム 21"/>
          <p:cNvSpPr/>
          <p:nvPr/>
        </p:nvSpPr>
        <p:spPr>
          <a:xfrm>
            <a:off x="752506" y="8716720"/>
            <a:ext cx="2725051" cy="709718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400" b="1" kern="1200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黒ゴマ（セサミン）</a:t>
            </a:r>
            <a:endParaRPr kumimoji="1" lang="en-US" altLang="ja-JP" sz="1400" b="1" kern="1200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・抗酸化作用　・便秘</a:t>
            </a:r>
            <a:endParaRPr kumimoji="1" lang="en-US" altLang="ja-JP" sz="1200" b="1" kern="12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200" b="1" kern="12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・老化防止　　・認知症</a:t>
            </a:r>
          </a:p>
        </p:txBody>
      </p:sp>
      <p:sp>
        <p:nvSpPr>
          <p:cNvPr id="23" name="正方形/長方形 22"/>
          <p:cNvSpPr/>
          <p:nvPr/>
        </p:nvSpPr>
        <p:spPr>
          <a:xfrm>
            <a:off x="341613" y="8677421"/>
            <a:ext cx="676848" cy="807891"/>
          </a:xfrm>
          <a:prstGeom prst="rect">
            <a:avLst/>
          </a:prstGeom>
          <a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00" r="-2000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/>
          </a:p>
        </p:txBody>
      </p:sp>
      <p:pic>
        <p:nvPicPr>
          <p:cNvPr id="1026" name="Picture 2" descr="G:\100フォーマ・ラボ\画像・パーツ\クローバー原版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50" y="136834"/>
            <a:ext cx="628458" cy="41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62477" y="119450"/>
            <a:ext cx="2004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ja-JP" sz="2400" b="1" dirty="0">
                <a:solidFill>
                  <a:srgbClr val="99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lephant" pitchFamily="18" charset="0"/>
              </a:rPr>
              <a:t>Supri Meister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49354" y="488504"/>
            <a:ext cx="4600940" cy="1088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ja-JP" sz="4800" b="1" dirty="0">
                <a:solidFill>
                  <a:srgbClr val="99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Ruehl" panose="020E0503060101010101" pitchFamily="34" charset="-79"/>
                <a:ea typeface="AR P行楷書体L04" panose="03000300000000000000" pitchFamily="66" charset="-128"/>
                <a:cs typeface="FrankRuehl" panose="020E0503060101010101" pitchFamily="34" charset="-79"/>
              </a:rPr>
              <a:t>LABOENA</a:t>
            </a:r>
            <a:r>
              <a:rPr lang="ja-JP" altLang="en-US" sz="4800" b="1" dirty="0">
                <a:solidFill>
                  <a:srgbClr val="99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Ruehl" panose="020E0503060101010101" pitchFamily="34" charset="-79"/>
                <a:ea typeface="AR P行楷書体L04" panose="03000300000000000000" pitchFamily="66" charset="-128"/>
                <a:cs typeface="FrankRuehl" panose="020E0503060101010101" pitchFamily="34" charset="-79"/>
              </a:rPr>
              <a:t> </a:t>
            </a:r>
            <a:r>
              <a:rPr lang="en-US" altLang="ja-JP" sz="4800" b="1" dirty="0">
                <a:solidFill>
                  <a:srgbClr val="99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Ruehl" panose="020E0503060101010101" pitchFamily="34" charset="-79"/>
                <a:ea typeface="$ＪＳゴシック" panose="04030B090D0B02020403" pitchFamily="17" charset="-128"/>
                <a:cs typeface="FrankRuehl" panose="020E0503060101010101" pitchFamily="34" charset="-79"/>
              </a:rPr>
              <a:t>Black</a:t>
            </a:r>
          </a:p>
          <a:p>
            <a:pPr algn="ctr">
              <a:lnSpc>
                <a:spcPts val="2000"/>
              </a:lnSpc>
            </a:pPr>
            <a:r>
              <a:rPr lang="ja-JP" altLang="en-US" sz="2000" dirty="0">
                <a:solidFill>
                  <a:srgbClr val="99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Ruehl" panose="020E0503060101010101" pitchFamily="34" charset="-79"/>
                <a:ea typeface="HGS明朝B" panose="02020800000000000000" pitchFamily="18" charset="-128"/>
                <a:cs typeface="FrankRuehl" panose="020E0503060101010101" pitchFamily="34" charset="-79"/>
              </a:rPr>
              <a:t>ラボエナ ブラック</a:t>
            </a:r>
            <a:endParaRPr lang="en-US" altLang="ja-JP" sz="2000" dirty="0">
              <a:solidFill>
                <a:srgbClr val="99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rankRuehl" panose="020E0503060101010101" pitchFamily="34" charset="-79"/>
              <a:ea typeface="HGS明朝B" panose="02020800000000000000" pitchFamily="18" charset="-128"/>
              <a:cs typeface="FrankRuehl" panose="020E0503060101010101" pitchFamily="34" charset="-79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7618" y="9549572"/>
            <a:ext cx="38240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>
                <a:solidFill>
                  <a:srgbClr val="FF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内部勉強会用資料（配布禁止）</a:t>
            </a: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5103285" y="6720251"/>
            <a:ext cx="1504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200" b="1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デザイナーズ</a:t>
            </a:r>
            <a:endParaRPr kumimoji="1" lang="en-US" altLang="ja-JP" sz="1200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lang="ja-JP" altLang="en-US" sz="1200" b="1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フーズ・</a:t>
            </a:r>
            <a:endParaRPr lang="en-US" altLang="ja-JP" sz="1200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1200" b="1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プログラム</a:t>
            </a:r>
          </a:p>
        </p:txBody>
      </p:sp>
      <p:sp>
        <p:nvSpPr>
          <p:cNvPr id="2" name="正方形/長方形 1"/>
          <p:cNvSpPr/>
          <p:nvPr/>
        </p:nvSpPr>
        <p:spPr>
          <a:xfrm>
            <a:off x="6525344" y="6393160"/>
            <a:ext cx="180000" cy="23060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grpSp>
        <p:nvGrpSpPr>
          <p:cNvPr id="25" name="グループ化 24"/>
          <p:cNvGrpSpPr/>
          <p:nvPr/>
        </p:nvGrpSpPr>
        <p:grpSpPr>
          <a:xfrm>
            <a:off x="2708919" y="6105128"/>
            <a:ext cx="4320481" cy="3728155"/>
            <a:chOff x="2296818" y="5574056"/>
            <a:chExt cx="4696369" cy="4216533"/>
          </a:xfrm>
        </p:grpSpPr>
        <p:sp>
          <p:nvSpPr>
            <p:cNvPr id="24" name="円/楕円 23"/>
            <p:cNvSpPr>
              <a:spLocks noChangeAspect="1"/>
            </p:cNvSpPr>
            <p:nvPr/>
          </p:nvSpPr>
          <p:spPr>
            <a:xfrm>
              <a:off x="5157192" y="6033248"/>
              <a:ext cx="1152000" cy="1152000"/>
            </a:xfrm>
            <a:prstGeom prst="ellipse">
              <a:avLst/>
            </a:prstGeom>
            <a:gradFill flip="none" rotWithShape="1">
              <a:gsLst>
                <a:gs pos="0">
                  <a:srgbClr val="00CC66">
                    <a:alpha val="50000"/>
                  </a:srgbClr>
                </a:gs>
                <a:gs pos="50000">
                  <a:srgbClr val="00FF00">
                    <a:alpha val="50000"/>
                  </a:srgbClr>
                </a:gs>
                <a:gs pos="100000">
                  <a:srgbClr val="99FF66">
                    <a:alpha val="29804"/>
                  </a:srgbClr>
                </a:gs>
              </a:gsLst>
              <a:lin ang="54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400" b="1" dirty="0">
                <a:solidFill>
                  <a:srgbClr val="0070C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endParaRPr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818" y="5574056"/>
              <a:ext cx="4696369" cy="4216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フリーフォーム 9">
            <a:extLst>
              <a:ext uri="{FF2B5EF4-FFF2-40B4-BE49-F238E27FC236}">
                <a16:creationId xmlns:a16="http://schemas.microsoft.com/office/drawing/2014/main" id="{678796C9-E8E5-2FF2-D309-E6B0733AA359}"/>
              </a:ext>
            </a:extLst>
          </p:cNvPr>
          <p:cNvSpPr/>
          <p:nvPr/>
        </p:nvSpPr>
        <p:spPr>
          <a:xfrm>
            <a:off x="996659" y="2381783"/>
            <a:ext cx="5076171" cy="741065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プロポリス（アルテペリンＣ、フラボノイド）</a:t>
            </a:r>
            <a:endParaRPr lang="en-US" altLang="ja-JP" sz="1400" b="1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  <a:sym typeface="Calibri"/>
            </a:endParaRPr>
          </a:p>
          <a:p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・抗菌、抗ウイルス　・アトピー　・気管支炎　・歯周病　</a:t>
            </a:r>
            <a:endParaRPr lang="en-US" altLang="ja-JP" sz="12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  <a:sym typeface="Calibri"/>
            </a:endParaRPr>
          </a:p>
          <a:p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・鼻炎　・花粉症　　・風邪、インフル</a:t>
            </a:r>
            <a:endParaRPr lang="ja-JP" altLang="en-US" sz="12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ja-JP" altLang="en-US" sz="1400" b="1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  <a:sym typeface="Calibri"/>
            </a:endParaRPr>
          </a:p>
        </p:txBody>
      </p:sp>
      <p:sp>
        <p:nvSpPr>
          <p:cNvPr id="9" name="フリーフォーム 9">
            <a:extLst>
              <a:ext uri="{FF2B5EF4-FFF2-40B4-BE49-F238E27FC236}">
                <a16:creationId xmlns:a16="http://schemas.microsoft.com/office/drawing/2014/main" id="{683EBD5F-CAEF-AABB-21EE-4ED787FE440E}"/>
              </a:ext>
            </a:extLst>
          </p:cNvPr>
          <p:cNvSpPr/>
          <p:nvPr/>
        </p:nvSpPr>
        <p:spPr>
          <a:xfrm>
            <a:off x="764313" y="4688617"/>
            <a:ext cx="5724616" cy="758518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黒高麗人参エキス（ジンセノサイド）</a:t>
            </a:r>
            <a:endParaRPr lang="en-US" altLang="ja-JP" sz="1400" b="1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・抗酸化　・疲労回復　・血行促進　・記憶、学習機能向上　・血圧降下　</a:t>
            </a:r>
            <a:endParaRPr lang="en-US" altLang="ja-JP" sz="12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  <a:sym typeface="Calibri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・アトピー改善　・運動機能、筋力向上　・抗ガン　・肥満予防　</a:t>
            </a:r>
            <a:endParaRPr lang="ja-JP" altLang="en-US" sz="12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pic>
        <p:nvPicPr>
          <p:cNvPr id="2050" name="Picture 2" descr="ソース画像を表示">
            <a:extLst>
              <a:ext uri="{FF2B5EF4-FFF2-40B4-BE49-F238E27FC236}">
                <a16:creationId xmlns:a16="http://schemas.microsoft.com/office/drawing/2014/main" id="{6D287CC1-00F6-71FD-0A92-31F8CBF039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8" t="19612" r="69052" b="42437"/>
          <a:stretch/>
        </p:blipFill>
        <p:spPr bwMode="auto">
          <a:xfrm>
            <a:off x="451713" y="4675766"/>
            <a:ext cx="601010" cy="801481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図 31">
            <a:extLst>
              <a:ext uri="{FF2B5EF4-FFF2-40B4-BE49-F238E27FC236}">
                <a16:creationId xmlns:a16="http://schemas.microsoft.com/office/drawing/2014/main" id="{65A6AB34-1C0F-280A-2097-96C8D4B8D5B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2" t="3359" r="19586" b="7655"/>
          <a:stretch/>
        </p:blipFill>
        <p:spPr>
          <a:xfrm>
            <a:off x="5285119" y="81569"/>
            <a:ext cx="769643" cy="1514091"/>
          </a:xfrm>
          <a:prstGeom prst="roundRect">
            <a:avLst>
              <a:gd name="adj" fmla="val 47501"/>
            </a:avLst>
          </a:prstGeom>
        </p:spPr>
      </p:pic>
      <p:pic>
        <p:nvPicPr>
          <p:cNvPr id="3" name="Google Shape;332;p13">
            <a:extLst>
              <a:ext uri="{FF2B5EF4-FFF2-40B4-BE49-F238E27FC236}">
                <a16:creationId xmlns:a16="http://schemas.microsoft.com/office/drawing/2014/main" id="{D58F2857-4769-B477-51FE-44374A486FBB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33896" y="2368215"/>
            <a:ext cx="890140" cy="758155"/>
          </a:xfrm>
          <a:prstGeom prst="roundRect">
            <a:avLst>
              <a:gd name="adj" fmla="val 0"/>
            </a:avLst>
          </a:prstGeom>
          <a:noFill/>
          <a:ln>
            <a:solidFill>
              <a:srgbClr val="5D652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8" name="フリーフォーム 9">
            <a:extLst>
              <a:ext uri="{FF2B5EF4-FFF2-40B4-BE49-F238E27FC236}">
                <a16:creationId xmlns:a16="http://schemas.microsoft.com/office/drawing/2014/main" id="{940EB127-03AA-7F13-584E-77D76049257B}"/>
              </a:ext>
            </a:extLst>
          </p:cNvPr>
          <p:cNvSpPr/>
          <p:nvPr/>
        </p:nvSpPr>
        <p:spPr>
          <a:xfrm>
            <a:off x="825707" y="3231115"/>
            <a:ext cx="5493138" cy="741064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　黒すぐり</a:t>
            </a:r>
            <a:r>
              <a:rPr lang="en-US" altLang="ja-JP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/</a:t>
            </a: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ブラックカラントエキス</a:t>
            </a:r>
            <a:endParaRPr lang="en-US" altLang="ja-JP" sz="1400" b="1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　　　（アントシアニン、ビタミンＣ、ミネラル）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altLang="en-US" sz="1400" b="1" dirty="0">
                <a:solidFill>
                  <a:srgbClr val="000000"/>
                </a:solidFill>
                <a:latin typeface="+mn-ea"/>
                <a:ea typeface="+mn-ea"/>
                <a:cs typeface="Calibri"/>
                <a:sym typeface="Calibri"/>
              </a:rPr>
              <a:t>　　</a:t>
            </a:r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・動脈硬化　・脳梗塞　・抗酸化　</a:t>
            </a:r>
            <a:r>
              <a:rPr lang="ja-JP" altLang="en-US" sz="1400" b="1" dirty="0">
                <a:solidFill>
                  <a:srgbClr val="632423"/>
                </a:solidFill>
                <a:latin typeface="+mn-ea"/>
                <a:ea typeface="+mn-ea"/>
                <a:cs typeface="Calibri"/>
                <a:sym typeface="Calibri"/>
              </a:rPr>
              <a:t> </a:t>
            </a:r>
            <a:r>
              <a:rPr lang="en-US" altLang="ja-JP" sz="12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[</a:t>
            </a:r>
            <a:r>
              <a:rPr lang="ja-JP" altLang="en-US" sz="12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フランス名</a:t>
            </a:r>
            <a:r>
              <a:rPr lang="en-US" altLang="ja-JP" sz="12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:</a:t>
            </a:r>
            <a:r>
              <a:rPr lang="ja-JP" altLang="en-US" sz="12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カシス</a:t>
            </a:r>
            <a:r>
              <a:rPr lang="en-US" altLang="ja-JP" sz="12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]</a:t>
            </a:r>
            <a:endParaRPr lang="ja-JP" altLang="en-US" sz="1400" b="1" dirty="0">
              <a:solidFill>
                <a:schemeClr val="accent2">
                  <a:lumMod val="50000"/>
                </a:schemeClr>
              </a:solidFill>
              <a:latin typeface="BIZ UDゴシック" panose="020B0400000000000000" pitchFamily="49" charset="-128"/>
              <a:ea typeface="BIZ UDゴシック" panose="020B0400000000000000" pitchFamily="49" charset="-128"/>
              <a:sym typeface="Calibri"/>
            </a:endParaRPr>
          </a:p>
        </p:txBody>
      </p:sp>
      <p:pic>
        <p:nvPicPr>
          <p:cNvPr id="29" name="Google Shape;333;p13">
            <a:extLst>
              <a:ext uri="{FF2B5EF4-FFF2-40B4-BE49-F238E27FC236}">
                <a16:creationId xmlns:a16="http://schemas.microsoft.com/office/drawing/2014/main" id="{245A47DC-32AB-2533-DF35-A88AF4F115C1}"/>
              </a:ext>
            </a:extLst>
          </p:cNvPr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32656" y="3210158"/>
            <a:ext cx="890140" cy="783206"/>
          </a:xfrm>
          <a:prstGeom prst="roundRect">
            <a:avLst>
              <a:gd name="adj" fmla="val 0"/>
            </a:avLst>
          </a:prstGeom>
          <a:noFill/>
          <a:ln>
            <a:solidFill>
              <a:srgbClr val="5D652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0" name="フリーフォーム 9">
            <a:extLst>
              <a:ext uri="{FF2B5EF4-FFF2-40B4-BE49-F238E27FC236}">
                <a16:creationId xmlns:a16="http://schemas.microsoft.com/office/drawing/2014/main" id="{ABD815F0-000E-EF89-83BB-14CACF57C262}"/>
              </a:ext>
            </a:extLst>
          </p:cNvPr>
          <p:cNvSpPr/>
          <p:nvPr/>
        </p:nvSpPr>
        <p:spPr>
          <a:xfrm>
            <a:off x="665644" y="4061533"/>
            <a:ext cx="6170136" cy="508226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発酵黒じゃばら（ナリルチン、ビタミン</a:t>
            </a:r>
            <a:r>
              <a:rPr lang="en-US" altLang="ja-JP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Å</a:t>
            </a:r>
            <a:r>
              <a:rPr lang="ja-JP" altLang="en-US" sz="1400" b="1" dirty="0">
                <a:solidFill>
                  <a:schemeClr val="accent2">
                    <a:lumMod val="50000"/>
                  </a:schemeClr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、ビタミンＣ、カロチン）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altLang="en-US" sz="12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sym typeface="Calibri"/>
              </a:rPr>
              <a:t>・抗アレルギー　・抗菌　・くしゃみ　・鼻水　・目のかゆみ</a:t>
            </a:r>
            <a:endParaRPr lang="ja-JP" altLang="en-US" sz="12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pic>
        <p:nvPicPr>
          <p:cNvPr id="36" name="Google Shape;334;p13" descr="素材『醗酵黒じゃばら』 製品画像">
            <a:extLst>
              <a:ext uri="{FF2B5EF4-FFF2-40B4-BE49-F238E27FC236}">
                <a16:creationId xmlns:a16="http://schemas.microsoft.com/office/drawing/2014/main" id="{44B71532-12AE-C92C-26F5-D7898AC9629F}"/>
              </a:ext>
            </a:extLst>
          </p:cNvPr>
          <p:cNvPicPr preferRelativeResize="0"/>
          <p:nvPr/>
        </p:nvPicPr>
        <p:blipFill rotWithShape="1">
          <a:blip r:embed="rId16">
            <a:alphaModFix/>
          </a:blip>
          <a:srcRect l="2643" t="19481" b="13158"/>
          <a:stretch/>
        </p:blipFill>
        <p:spPr>
          <a:xfrm>
            <a:off x="301686" y="4040561"/>
            <a:ext cx="716775" cy="578587"/>
          </a:xfrm>
          <a:prstGeom prst="roundRect">
            <a:avLst>
              <a:gd name="adj" fmla="val 0"/>
            </a:avLst>
          </a:prstGeom>
          <a:noFill/>
          <a:ln>
            <a:solidFill>
              <a:srgbClr val="5D652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4804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AutoShape 4"/>
          <p:cNvSpPr>
            <a:spLocks noChangeArrowheads="1"/>
          </p:cNvSpPr>
          <p:nvPr/>
        </p:nvSpPr>
        <p:spPr bwMode="auto">
          <a:xfrm>
            <a:off x="40010" y="1648752"/>
            <a:ext cx="6771913" cy="3160231"/>
          </a:xfrm>
          <a:prstGeom prst="ellipse">
            <a:avLst/>
          </a:prstGeom>
          <a:gradFill rotWithShape="1">
            <a:gsLst>
              <a:gs pos="76000">
                <a:schemeClr val="bg1"/>
              </a:gs>
              <a:gs pos="0">
                <a:srgbClr val="FFFF99"/>
              </a:gs>
              <a:gs pos="100000">
                <a:srgbClr val="66FF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lIns="91341" tIns="45673" rIns="91341" bIns="45673" anchor="ctr"/>
          <a:lstStyle/>
          <a:p>
            <a:pPr marL="0" marR="0" lvl="0" indent="0" algn="ctr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GP平成明朝体W9" pitchFamily="18" charset="-128"/>
              <a:ea typeface="HGP平成明朝体W9" pitchFamily="18" charset="-128"/>
              <a:cs typeface="+mn-cs"/>
            </a:endParaRPr>
          </a:p>
        </p:txBody>
      </p:sp>
      <p:sp>
        <p:nvSpPr>
          <p:cNvPr id="31" name="タイトル 1"/>
          <p:cNvSpPr>
            <a:spLocks noGrp="1"/>
          </p:cNvSpPr>
          <p:nvPr>
            <p:ph type="ctrTitle"/>
          </p:nvPr>
        </p:nvSpPr>
        <p:spPr>
          <a:xfrm>
            <a:off x="476672" y="5934845"/>
            <a:ext cx="5875332" cy="448462"/>
          </a:xfrm>
        </p:spPr>
        <p:txBody>
          <a:bodyPr>
            <a:normAutofit/>
          </a:bodyPr>
          <a:lstStyle/>
          <a:p>
            <a:pPr algn="ctr"/>
            <a:r>
              <a:rPr kumimoji="1" lang="ja-JP" altLang="en-US" sz="1800" b="1" dirty="0">
                <a:solidFill>
                  <a:schemeClr val="tx1"/>
                </a:solidFill>
                <a:latin typeface="ＭＳ 明朝" pitchFamily="17" charset="-128"/>
                <a:ea typeface="ＭＳ 明朝" pitchFamily="17" charset="-128"/>
              </a:rPr>
              <a:t>骨格筋よりも大切な</a:t>
            </a:r>
            <a:r>
              <a:rPr kumimoji="1" lang="ja-JP" altLang="en-US" sz="1800" b="1" dirty="0">
                <a:solidFill>
                  <a:srgbClr val="FF0000"/>
                </a:solidFill>
                <a:latin typeface="ＭＳ 明朝" pitchFamily="17" charset="-128"/>
                <a:ea typeface="ＭＳ 明朝" pitchFamily="17" charset="-128"/>
              </a:rPr>
              <a:t>内臓の筋肉</a:t>
            </a:r>
            <a:r>
              <a:rPr kumimoji="1" lang="ja-JP" altLang="en-US" sz="1800" b="1" dirty="0">
                <a:solidFill>
                  <a:schemeClr val="tx1"/>
                </a:solidFill>
                <a:latin typeface="ＭＳ 明朝" pitchFamily="17" charset="-128"/>
                <a:ea typeface="ＭＳ 明朝" pitchFamily="17" charset="-128"/>
              </a:rPr>
              <a:t>に！</a:t>
            </a:r>
          </a:p>
        </p:txBody>
      </p:sp>
      <p:sp>
        <p:nvSpPr>
          <p:cNvPr id="6" name="Rectangle 206"/>
          <p:cNvSpPr>
            <a:spLocks noChangeArrowheads="1"/>
          </p:cNvSpPr>
          <p:nvPr/>
        </p:nvSpPr>
        <p:spPr bwMode="auto">
          <a:xfrm>
            <a:off x="548680" y="3460544"/>
            <a:ext cx="6185745" cy="1212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41" tIns="45673" rIns="91341" bIns="45673" anchor="ctr">
            <a:spAutoFit/>
          </a:bodyPr>
          <a:lstStyle/>
          <a:p>
            <a:pPr marL="0" marR="0" lvl="0" indent="0" algn="l" defTabSz="91281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擬黒多刺蟻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の体の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67%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は蛋白質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（含有率は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大豆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の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12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倍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牛肉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の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2.4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倍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）</a:t>
            </a:r>
          </a:p>
          <a:p>
            <a:pPr marL="0" marR="0" lvl="0" indent="0" algn="l" defTabSz="91281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さらに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28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種類の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アミノ酸</a:t>
            </a:r>
            <a:endParaRPr kumimoji="1" lang="ja-JP" altLang="en-US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GS平成明朝体W3" pitchFamily="18" charset="-128"/>
              <a:ea typeface="HGS平成明朝体W3" pitchFamily="18" charset="-128"/>
              <a:cs typeface="+mn-cs"/>
            </a:endParaRPr>
          </a:p>
          <a:p>
            <a:pPr marL="0" marR="0" lvl="0" indent="0" algn="l" defTabSz="91281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人体に必要不可欠な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ビタミン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（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B1</a:t>
            </a:r>
            <a:r>
              <a:rPr kumimoji="1" lang="ja-JP" altLang="en-US" sz="13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B2</a:t>
            </a:r>
            <a:r>
              <a:rPr kumimoji="1" lang="ja-JP" altLang="en-US" sz="13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B12</a:t>
            </a:r>
            <a:r>
              <a:rPr kumimoji="1" lang="ja-JP" altLang="en-US" sz="13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ビタミンＥ等８種類）</a:t>
            </a:r>
          </a:p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カルシウム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鉄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マグネシウム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亜鉛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マンガン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等、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20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種類もの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ミネラル</a:t>
            </a: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を</a:t>
            </a:r>
            <a:endParaRPr kumimoji="1" lang="en-US" altLang="ja-JP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GS平成明朝体W3" pitchFamily="18" charset="-128"/>
              <a:ea typeface="HGS平成明朝体W3" pitchFamily="18" charset="-128"/>
              <a:cs typeface="+mn-cs"/>
            </a:endParaRPr>
          </a:p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豊富に含んでいます。</a:t>
            </a:r>
            <a:r>
              <a:rPr kumimoji="1" lang="en-US" altLang="ja-JP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 </a:t>
            </a: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1556792" y="3008784"/>
            <a:ext cx="3744416" cy="432048"/>
          </a:xfrm>
          <a:prstGeom prst="ellips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</p:spPr>
        <p:txBody>
          <a:bodyPr wrap="none" lIns="91341" tIns="0" rIns="91341" bIns="0" anchor="ctr" anchorCtr="0"/>
          <a:lstStyle/>
          <a:p>
            <a:pPr marL="0" marR="0" lvl="0" indent="0" algn="ctr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P平成明朝体W9" pitchFamily="18" charset="-128"/>
                <a:ea typeface="HGP平成明朝体W9" pitchFamily="18" charset="-128"/>
                <a:cs typeface="+mn-cs"/>
              </a:rPr>
              <a:t>蟻は栄養の宝庫！</a:t>
            </a:r>
          </a:p>
        </p:txBody>
      </p:sp>
      <p:pic>
        <p:nvPicPr>
          <p:cNvPr id="9" name="Picture 211" descr="大豆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7590" y="3741022"/>
            <a:ext cx="479591" cy="2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12" descr="image[3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6178" y="3741023"/>
            <a:ext cx="359721" cy="269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86201" y="5513560"/>
            <a:ext cx="4819065" cy="30353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lIns="36000" tIns="36000" rIns="36000" bIns="360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HGP平成明朝体W9" pitchFamily="18" charset="-128"/>
                <a:ea typeface="HGP平成明朝体W9" pitchFamily="18" charset="-128"/>
                <a:cs typeface="+mn-cs"/>
              </a:rPr>
              <a:t>筋繊維生成（筋肉増強） ・ 骨の形成 ・ 血糖調整作用</a:t>
            </a:r>
          </a:p>
        </p:txBody>
      </p:sp>
      <p:sp>
        <p:nvSpPr>
          <p:cNvPr id="21" name="Oval 3"/>
          <p:cNvSpPr>
            <a:spLocks noChangeArrowheads="1"/>
          </p:cNvSpPr>
          <p:nvPr/>
        </p:nvSpPr>
        <p:spPr bwMode="auto">
          <a:xfrm>
            <a:off x="40010" y="5000311"/>
            <a:ext cx="6773366" cy="498534"/>
          </a:xfrm>
          <a:prstGeom prst="roundRect">
            <a:avLst/>
          </a:prstGeom>
          <a:solidFill>
            <a:srgbClr val="CC99FF"/>
          </a:soli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平成明朝体W9" pitchFamily="17" charset="-128"/>
                <a:ea typeface="HG平成明朝体W9" pitchFamily="17" charset="-128"/>
                <a:cs typeface="+mn-cs"/>
              </a:rPr>
              <a:t>蟻</a:t>
            </a: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平成明朝体W9" pitchFamily="17" charset="-128"/>
                <a:ea typeface="HG平成明朝体W9" pitchFamily="17" charset="-128"/>
                <a:cs typeface="+mn-cs"/>
              </a:rPr>
              <a:t>の </a:t>
            </a: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平成明朝体W9" pitchFamily="17" charset="-128"/>
                <a:ea typeface="HG平成明朝体W9" pitchFamily="17" charset="-128"/>
                <a:cs typeface="+mn-cs"/>
              </a:rPr>
              <a:t>３大成分</a:t>
            </a: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平成明朝体W9" pitchFamily="17" charset="-128"/>
                <a:ea typeface="HG平成明朝体W9" pitchFamily="17" charset="-128"/>
                <a:cs typeface="+mn-cs"/>
              </a:rPr>
              <a:t> </a:t>
            </a: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平成明朝体W9" pitchFamily="17" charset="-128"/>
                <a:ea typeface="HG平成明朝体W9" pitchFamily="17" charset="-128"/>
                <a:cs typeface="+mn-cs"/>
              </a:rPr>
              <a:t>の一つ　</a:t>
            </a:r>
            <a:r>
              <a:rPr kumimoji="1" lang="ja-JP" altLang="en-US" sz="2400" b="1" i="0" u="none" strike="noStrike" kern="1200" cap="none" spc="0" normalizeH="0" baseline="0" noProof="0" dirty="0">
                <a:ln>
                  <a:solidFill>
                    <a:srgbClr val="7030A0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HG平成明朝体W9" pitchFamily="17" charset="-128"/>
                <a:ea typeface="HG平成明朝体W9" pitchFamily="17" charset="-128"/>
                <a:cs typeface="+mn-cs"/>
              </a:rPr>
              <a:t>エクジソン</a:t>
            </a:r>
            <a:endParaRPr kumimoji="1" lang="ja-JP" altLang="en-US" sz="2000" b="0" i="0" u="none" strike="noStrike" kern="1200" cap="none" spc="0" normalizeH="0" baseline="0" noProof="0" dirty="0">
              <a:ln>
                <a:solidFill>
                  <a:srgbClr val="7030A0"/>
                </a:solidFill>
              </a:ln>
              <a:solidFill>
                <a:prstClr val="white"/>
              </a:solidFill>
              <a:effectLst/>
              <a:uLnTx/>
              <a:uFillTx/>
              <a:latin typeface="HG平成明朝体W9" pitchFamily="17" charset="-128"/>
              <a:ea typeface="HG平成明朝体W9" pitchFamily="17" charset="-128"/>
              <a:cs typeface="+mn-cs"/>
            </a:endParaRPr>
          </a:p>
        </p:txBody>
      </p:sp>
      <p:pic>
        <p:nvPicPr>
          <p:cNvPr id="23" name="Picture 2" descr="heart-CT-V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5225" y="8679450"/>
            <a:ext cx="649682" cy="64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476672" y="6383307"/>
            <a:ext cx="5875332" cy="615476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0000FF"/>
            </a:solidFill>
            <a:miter lim="800000"/>
            <a:headEnd/>
            <a:tailEnd/>
          </a:ln>
        </p:spPr>
        <p:txBody>
          <a:bodyPr wrap="square" lIns="91358" tIns="45682" rIns="91358" bIns="45682" anchor="ctr">
            <a:spAutoFit/>
          </a:bodyPr>
          <a:lstStyle/>
          <a:p>
            <a:pPr marL="0" marR="0" lvl="0" indent="0" algn="ctr" defTabSz="9128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明朝E" pitchFamily="18" charset="-128"/>
                <a:ea typeface="HGS明朝E" pitchFamily="18" charset="-128"/>
                <a:cs typeface="+mn-cs"/>
              </a:rPr>
              <a:t>心臓・消化器系（胃・小腸・大腸）・膀胱・子宮・血管など</a:t>
            </a:r>
          </a:p>
          <a:p>
            <a:pPr marL="0" marR="0" lvl="0" indent="0" algn="ctr" defTabSz="9128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S明朝E" pitchFamily="18" charset="-128"/>
                <a:ea typeface="HGS明朝E" pitchFamily="18" charset="-128"/>
                <a:cs typeface="+mn-cs"/>
              </a:rPr>
              <a:t>すべて筋肉</a:t>
            </a: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明朝E" pitchFamily="18" charset="-128"/>
                <a:ea typeface="HGS明朝E" pitchFamily="18" charset="-128"/>
                <a:cs typeface="+mn-cs"/>
              </a:rPr>
              <a:t>（筋運動）なのです。</a:t>
            </a:r>
          </a:p>
        </p:txBody>
      </p:sp>
      <p:pic>
        <p:nvPicPr>
          <p:cNvPr id="25" name="Picture 5" descr="heart_disea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63020" y="7176832"/>
            <a:ext cx="1574092" cy="1495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jin0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8297" y="7081616"/>
            <a:ext cx="2736563" cy="2335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7" descr="jin0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72885" y="7080677"/>
            <a:ext cx="2268483" cy="233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1988936" y="7808150"/>
            <a:ext cx="828000" cy="648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lIns="91358" tIns="45682" rIns="91358" bIns="45682" anchor="ctr"/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anose="020B0600070205080204" pitchFamily="50" charset="-128"/>
              <a:cs typeface="+mn-cs"/>
            </a:endParaRPr>
          </a:p>
        </p:txBody>
      </p:sp>
      <p:sp>
        <p:nvSpPr>
          <p:cNvPr id="29" name="Rectangle 9"/>
          <p:cNvSpPr>
            <a:spLocks noChangeArrowheads="1"/>
          </p:cNvSpPr>
          <p:nvPr/>
        </p:nvSpPr>
        <p:spPr bwMode="auto">
          <a:xfrm>
            <a:off x="5229200" y="7448039"/>
            <a:ext cx="504056" cy="47646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lIns="91358" tIns="45682" rIns="91358" bIns="45682" anchor="ctr"/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anose="020B0600070205080204" pitchFamily="50" charset="-128"/>
              <a:cs typeface="+mn-cs"/>
            </a:endParaRPr>
          </a:p>
        </p:txBody>
      </p:sp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6223741" y="7979556"/>
            <a:ext cx="468000" cy="540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lIns="91358" tIns="45682" rIns="91358" bIns="45682" anchor="ctr"/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anose="020B0600070205080204" pitchFamily="50" charset="-128"/>
              <a:cs typeface="+mn-cs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0" y="9552220"/>
            <a:ext cx="6857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P平成明朝体W9" pitchFamily="18" charset="-128"/>
                <a:ea typeface="HGP平成明朝体W9" pitchFamily="18" charset="-128"/>
                <a:cs typeface="+mn-cs"/>
              </a:rPr>
              <a:t>エクジソン 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P平成明朝体W9" pitchFamily="18" charset="-128"/>
                <a:ea typeface="HGP平成明朝体W9" pitchFamily="18" charset="-128"/>
                <a:cs typeface="+mn-cs"/>
              </a:rPr>
              <a:t>で 体の基礎となる </a:t>
            </a: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GP平成明朝体W9" pitchFamily="18" charset="-128"/>
                <a:ea typeface="HGP平成明朝体W9" pitchFamily="18" charset="-128"/>
                <a:cs typeface="+mn-cs"/>
              </a:rPr>
              <a:t>内臓の筋肉 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P平成明朝体W9" pitchFamily="18" charset="-128"/>
                <a:ea typeface="HGP平成明朝体W9" pitchFamily="18" charset="-128"/>
                <a:cs typeface="+mn-cs"/>
              </a:rPr>
              <a:t>を鍛えましょう！</a:t>
            </a:r>
          </a:p>
        </p:txBody>
      </p:sp>
      <p:sp>
        <p:nvSpPr>
          <p:cNvPr id="34" name="スライド番号プレースホルダ 4"/>
          <p:cNvSpPr>
            <a:spLocks noGrp="1"/>
          </p:cNvSpPr>
          <p:nvPr>
            <p:ph type="sldNum" sz="quarter" idx="11"/>
          </p:nvPr>
        </p:nvSpPr>
        <p:spPr>
          <a:xfrm>
            <a:off x="10823475" y="6669360"/>
            <a:ext cx="560512" cy="188640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617B7B-5D6D-4C96-8102-85C4E6FB8DA9}" type="slidenum">
              <a:rPr kumimoji="1" lang="en-US" altLang="ja-JP" sz="7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ＭＳ Ｐゴシック" panose="020B0600070205080204" pitchFamily="50" charset="-128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1" lang="en-US" altLang="ja-JP" sz="7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ＭＳ Ｐゴシック" panose="020B0600070205080204" pitchFamily="50" charset="-128"/>
              <a:cs typeface="+mn-cs"/>
            </a:endParaRPr>
          </a:p>
        </p:txBody>
      </p:sp>
      <p:pic>
        <p:nvPicPr>
          <p:cNvPr id="37" name="Picture 10" descr="MC900326908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6586" y="1759155"/>
            <a:ext cx="432048" cy="423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 Box 11"/>
          <p:cNvSpPr txBox="1">
            <a:spLocks noChangeArrowheads="1"/>
          </p:cNvSpPr>
          <p:nvPr/>
        </p:nvSpPr>
        <p:spPr bwMode="auto">
          <a:xfrm>
            <a:off x="650558" y="1790280"/>
            <a:ext cx="3454007" cy="346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え？・・・「蟻」も入ってるの？</a:t>
            </a:r>
          </a:p>
        </p:txBody>
      </p:sp>
      <p:sp>
        <p:nvSpPr>
          <p:cNvPr id="39" name="Rectangle 4"/>
          <p:cNvSpPr>
            <a:spLocks noChangeArrowheads="1"/>
          </p:cNvSpPr>
          <p:nvPr/>
        </p:nvSpPr>
        <p:spPr bwMode="auto">
          <a:xfrm>
            <a:off x="836712" y="2171648"/>
            <a:ext cx="5544616" cy="757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13" tIns="45659" rIns="91313" bIns="45659">
            <a:spAutoFit/>
          </a:bodyPr>
          <a:lstStyle/>
          <a:p>
            <a:pPr marL="0" marR="0" lvl="0" indent="0" algn="l" defTabSz="91281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◆この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アリ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は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スズメバチなどの親戚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、ハチ同様 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木の上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に巣を作り生活して</a:t>
            </a:r>
            <a:endParaRPr kumimoji="1" lang="en-US" altLang="ja-JP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GS平成明朝体W3" pitchFamily="18" charset="-128"/>
              <a:ea typeface="HGS平成明朝体W3" pitchFamily="18" charset="-128"/>
              <a:cs typeface="+mn-cs"/>
            </a:endParaRPr>
          </a:p>
          <a:p>
            <a:pPr marL="0" marR="0" lvl="0" indent="0" algn="l" defTabSz="91281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　います。</a:t>
            </a:r>
            <a:r>
              <a:rPr kumimoji="1" lang="ja-JP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（</a:t>
            </a:r>
            <a:r>
              <a:rPr kumimoji="1" lang="ja-JP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土にいるアリと違い</a:t>
            </a:r>
            <a:r>
              <a:rPr kumimoji="1" lang="ja-JP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衛生的</a:t>
            </a:r>
            <a:r>
              <a:rPr kumimoji="1" lang="ja-JP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）</a:t>
            </a:r>
            <a:endParaRPr kumimoji="1" lang="en-US" altLang="ja-JP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GS平成明朝体W3" pitchFamily="18" charset="-128"/>
              <a:ea typeface="HGS平成明朝体W3" pitchFamily="18" charset="-128"/>
              <a:cs typeface="+mn-cs"/>
            </a:endParaRPr>
          </a:p>
          <a:p>
            <a:pPr marL="0" marR="0" lvl="0" indent="0" algn="l" defTabSz="912813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◆世界中で</a:t>
            </a:r>
            <a:r>
              <a:rPr kumimoji="1" lang="en-US" altLang="ja-JP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14,000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～</a:t>
            </a:r>
            <a:r>
              <a:rPr kumimoji="1" lang="en-US" altLang="ja-JP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16,000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種類いる蟻の中で </a:t>
            </a:r>
            <a:r>
              <a:rPr kumimoji="1" lang="ja-JP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GS平成明朝体W3" pitchFamily="18" charset="-128"/>
                <a:ea typeface="HGS平成明朝体W3" pitchFamily="18" charset="-128"/>
                <a:cs typeface="+mn-cs"/>
              </a:rPr>
              <a:t>唯一、食用と薬用を認定！</a:t>
            </a:r>
          </a:p>
        </p:txBody>
      </p:sp>
      <p:sp>
        <p:nvSpPr>
          <p:cNvPr id="41" name="Text Box 11"/>
          <p:cNvSpPr txBox="1">
            <a:spLocks noChangeArrowheads="1"/>
          </p:cNvSpPr>
          <p:nvPr/>
        </p:nvSpPr>
        <p:spPr bwMode="auto">
          <a:xfrm>
            <a:off x="-43558" y="1224063"/>
            <a:ext cx="1196752" cy="28736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擬黒多刺蟻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（ぎこくたしあり）</a:t>
            </a:r>
          </a:p>
        </p:txBody>
      </p:sp>
      <p:sp>
        <p:nvSpPr>
          <p:cNvPr id="3" name="角丸四角形 2"/>
          <p:cNvSpPr/>
          <p:nvPr/>
        </p:nvSpPr>
        <p:spPr>
          <a:xfrm>
            <a:off x="51180" y="5000310"/>
            <a:ext cx="6745775" cy="4551909"/>
          </a:xfrm>
          <a:prstGeom prst="roundRect">
            <a:avLst>
              <a:gd name="adj" fmla="val 2284"/>
            </a:avLst>
          </a:prstGeom>
          <a:noFill/>
          <a:ln>
            <a:solidFill>
              <a:srgbClr val="CC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ＭＳ Ｐゴシック" panose="020B0600070205080204" pitchFamily="50" charset="-128"/>
              <a:cs typeface="+mn-cs"/>
            </a:endParaRPr>
          </a:p>
        </p:txBody>
      </p:sp>
      <p:pic>
        <p:nvPicPr>
          <p:cNvPr id="55" name="Picture 101" descr="黒ゴマ"/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549" y="746201"/>
            <a:ext cx="581537" cy="44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102" descr="4a61af809d4defe2[1]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234" y="723208"/>
            <a:ext cx="580470" cy="44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76" descr="6a63db1f1ab0347e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58" y="725051"/>
            <a:ext cx="581537" cy="44975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80" descr="hihatsu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132" y="727778"/>
            <a:ext cx="581537" cy="44851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テキスト ボックス 61"/>
          <p:cNvSpPr txBox="1"/>
          <p:nvPr/>
        </p:nvSpPr>
        <p:spPr>
          <a:xfrm>
            <a:off x="44623" y="56456"/>
            <a:ext cx="6767299" cy="323165"/>
          </a:xfrm>
          <a:prstGeom prst="rect">
            <a:avLst/>
          </a:prstGeom>
          <a:solidFill>
            <a:srgbClr val="000000">
              <a:lumMod val="95000"/>
              <a:lumOff val="5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HG明朝E"/>
                <a:cs typeface="+mn-cs"/>
              </a:rPr>
              <a:t>サプリマイスター　ラボエナジー　　主要成分</a:t>
            </a: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44621" y="344488"/>
            <a:ext cx="66898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GS平成明朝体W9" pitchFamily="18" charset="-128"/>
                <a:ea typeface="HGS平成明朝体W9" pitchFamily="18" charset="-128"/>
                <a:cs typeface="+mn-cs"/>
              </a:rPr>
              <a:t>効果が実証され、単体でも商品化されている人気の成分をすべて配合！</a:t>
            </a:r>
          </a:p>
        </p:txBody>
      </p:sp>
      <p:sp>
        <p:nvSpPr>
          <p:cNvPr id="64" name="Text Box 11"/>
          <p:cNvSpPr txBox="1">
            <a:spLocks noChangeArrowheads="1"/>
          </p:cNvSpPr>
          <p:nvPr/>
        </p:nvSpPr>
        <p:spPr bwMode="auto">
          <a:xfrm>
            <a:off x="3168461" y="1213202"/>
            <a:ext cx="936104" cy="1616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ヒハツエキス</a:t>
            </a:r>
          </a:p>
        </p:txBody>
      </p:sp>
      <p:sp>
        <p:nvSpPr>
          <p:cNvPr id="65" name="Text Box 11"/>
          <p:cNvSpPr txBox="1">
            <a:spLocks noChangeArrowheads="1"/>
          </p:cNvSpPr>
          <p:nvPr/>
        </p:nvSpPr>
        <p:spPr bwMode="auto">
          <a:xfrm>
            <a:off x="3720328" y="1208929"/>
            <a:ext cx="936103" cy="1616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黒しょうが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  <p:sp>
        <p:nvSpPr>
          <p:cNvPr id="66" name="Text Box 11"/>
          <p:cNvSpPr txBox="1">
            <a:spLocks noChangeArrowheads="1"/>
          </p:cNvSpPr>
          <p:nvPr/>
        </p:nvSpPr>
        <p:spPr bwMode="auto">
          <a:xfrm>
            <a:off x="5048151" y="1210873"/>
            <a:ext cx="936103" cy="1616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黒たまねぎ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  <p:sp>
        <p:nvSpPr>
          <p:cNvPr id="67" name="Text Box 11"/>
          <p:cNvSpPr txBox="1">
            <a:spLocks noChangeArrowheads="1"/>
          </p:cNvSpPr>
          <p:nvPr/>
        </p:nvSpPr>
        <p:spPr bwMode="auto">
          <a:xfrm>
            <a:off x="5805265" y="1232402"/>
            <a:ext cx="936103" cy="28736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黒ゴマエキス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（セサミン）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  <p:sp>
        <p:nvSpPr>
          <p:cNvPr id="69" name="Text Box 11"/>
          <p:cNvSpPr txBox="1">
            <a:spLocks noChangeArrowheads="1"/>
          </p:cNvSpPr>
          <p:nvPr/>
        </p:nvSpPr>
        <p:spPr bwMode="auto">
          <a:xfrm>
            <a:off x="4461311" y="1212778"/>
            <a:ext cx="792086" cy="29864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発酵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黒ニンニク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3901905" y="738391"/>
            <a:ext cx="537814" cy="447998"/>
          </a:xfrm>
          <a:prstGeom prst="rect">
            <a:avLst/>
          </a:prstGeom>
          <a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000" t="-61008" r="-5000" b="1"/>
            </a:stretch>
          </a:blipFill>
          <a:ln w="1270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/>
          </a:p>
        </p:txBody>
      </p:sp>
      <p:sp>
        <p:nvSpPr>
          <p:cNvPr id="45" name="正方形/長方形 44"/>
          <p:cNvSpPr/>
          <p:nvPr/>
        </p:nvSpPr>
        <p:spPr>
          <a:xfrm>
            <a:off x="5270085" y="728250"/>
            <a:ext cx="537814" cy="422258"/>
          </a:xfrm>
          <a:prstGeom prst="rect">
            <a:avLst/>
          </a:prstGeom>
          <a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5426" r="-14314" b="-40332"/>
            </a:stretch>
          </a:blipFill>
          <a:ln w="1270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/>
          </a:p>
        </p:txBody>
      </p:sp>
      <p:sp>
        <p:nvSpPr>
          <p:cNvPr id="5" name="Text Box 11">
            <a:extLst>
              <a:ext uri="{FF2B5EF4-FFF2-40B4-BE49-F238E27FC236}">
                <a16:creationId xmlns:a16="http://schemas.microsoft.com/office/drawing/2014/main" id="{5CD6BE9B-8DB6-46DE-2601-97C6A0E2E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2741" y="1222942"/>
            <a:ext cx="735951" cy="1616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800" dirty="0">
                <a:solidFill>
                  <a:prstClr val="black"/>
                </a:solidFill>
                <a:latin typeface="AR P明朝体U" pitchFamily="50" charset="-128"/>
                <a:ea typeface="AR P明朝体U" pitchFamily="50" charset="-128"/>
              </a:rPr>
              <a:t>黒高麗人参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  <p:pic>
        <p:nvPicPr>
          <p:cNvPr id="2" name="Picture 2" descr="ソース画像を表示">
            <a:extLst>
              <a:ext uri="{FF2B5EF4-FFF2-40B4-BE49-F238E27FC236}">
                <a16:creationId xmlns:a16="http://schemas.microsoft.com/office/drawing/2014/main" id="{9039304D-0558-34CD-C3BC-3ABBF058C2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8" t="19612" r="69052" b="42437"/>
          <a:stretch/>
        </p:blipFill>
        <p:spPr bwMode="auto">
          <a:xfrm>
            <a:off x="2704068" y="730973"/>
            <a:ext cx="504056" cy="459987"/>
          </a:xfrm>
          <a:prstGeom prst="rect">
            <a:avLst/>
          </a:prstGeom>
          <a:noFill/>
          <a:ln>
            <a:solidFill>
              <a:srgbClr val="5D652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oogle Shape;332;p13">
            <a:extLst>
              <a:ext uri="{FF2B5EF4-FFF2-40B4-BE49-F238E27FC236}">
                <a16:creationId xmlns:a16="http://schemas.microsoft.com/office/drawing/2014/main" id="{7E685833-5083-83A8-5E3C-904A3401796B}"/>
              </a:ext>
            </a:extLst>
          </p:cNvPr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896276" y="735007"/>
            <a:ext cx="622741" cy="447999"/>
          </a:xfrm>
          <a:prstGeom prst="roundRect">
            <a:avLst>
              <a:gd name="adj" fmla="val 0"/>
            </a:avLst>
          </a:prstGeom>
          <a:noFill/>
          <a:ln>
            <a:solidFill>
              <a:srgbClr val="5D652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1" name="Text Box 11">
            <a:extLst>
              <a:ext uri="{FF2B5EF4-FFF2-40B4-BE49-F238E27FC236}">
                <a16:creationId xmlns:a16="http://schemas.microsoft.com/office/drawing/2014/main" id="{8AFAAF47-AA42-6957-E2BD-DCC6A2643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765" y="1218577"/>
            <a:ext cx="735951" cy="1616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プロポリス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  <p:pic>
        <p:nvPicPr>
          <p:cNvPr id="12" name="Google Shape;333;p13">
            <a:extLst>
              <a:ext uri="{FF2B5EF4-FFF2-40B4-BE49-F238E27FC236}">
                <a16:creationId xmlns:a16="http://schemas.microsoft.com/office/drawing/2014/main" id="{BE7CBFDD-F513-82BF-03FC-6F0BFC503A3A}"/>
              </a:ext>
            </a:extLst>
          </p:cNvPr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572665" y="732394"/>
            <a:ext cx="580471" cy="457147"/>
          </a:xfrm>
          <a:prstGeom prst="roundRect">
            <a:avLst>
              <a:gd name="adj" fmla="val 0"/>
            </a:avLst>
          </a:prstGeom>
          <a:noFill/>
          <a:ln>
            <a:solidFill>
              <a:srgbClr val="5D652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3" name="Text Box 11">
            <a:extLst>
              <a:ext uri="{FF2B5EF4-FFF2-40B4-BE49-F238E27FC236}">
                <a16:creationId xmlns:a16="http://schemas.microsoft.com/office/drawing/2014/main" id="{AD704396-C3F6-78F3-513B-C25FCA820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582" y="1219183"/>
            <a:ext cx="735951" cy="1616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黒すぐり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  <p:pic>
        <p:nvPicPr>
          <p:cNvPr id="14" name="Google Shape;334;p13" descr="素材『醗酵黒じゃばら』 製品画像">
            <a:extLst>
              <a:ext uri="{FF2B5EF4-FFF2-40B4-BE49-F238E27FC236}">
                <a16:creationId xmlns:a16="http://schemas.microsoft.com/office/drawing/2014/main" id="{47A81E04-F7F8-6877-16DA-DD945AD33C1C}"/>
              </a:ext>
            </a:extLst>
          </p:cNvPr>
          <p:cNvPicPr preferRelativeResize="0"/>
          <p:nvPr/>
        </p:nvPicPr>
        <p:blipFill rotWithShape="1">
          <a:blip r:embed="rId18">
            <a:alphaModFix/>
          </a:blip>
          <a:srcRect l="11971" t="19481" r="21225" b="13158"/>
          <a:stretch/>
        </p:blipFill>
        <p:spPr>
          <a:xfrm>
            <a:off x="2204864" y="735666"/>
            <a:ext cx="448607" cy="453875"/>
          </a:xfrm>
          <a:prstGeom prst="roundRect">
            <a:avLst>
              <a:gd name="adj" fmla="val 0"/>
            </a:avLst>
          </a:prstGeom>
          <a:noFill/>
          <a:ln>
            <a:solidFill>
              <a:srgbClr val="5D652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7" name="Text Box 11">
            <a:extLst>
              <a:ext uri="{FF2B5EF4-FFF2-40B4-BE49-F238E27FC236}">
                <a16:creationId xmlns:a16="http://schemas.microsoft.com/office/drawing/2014/main" id="{96E9DE94-1AD7-DC83-BA27-0B25ED9AC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2915" y="1218577"/>
            <a:ext cx="678013" cy="28736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3856" tIns="41929" rIns="83856" bIns="41929">
            <a:spAutoFit/>
          </a:bodyPr>
          <a:lstStyle/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発酵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  <a:p>
            <a:pPr marL="0" marR="0" lvl="0" indent="0" algn="ctr" defTabSz="912813" rtl="0" eaLnBrk="1" fontAlgn="auto" latinLnBrk="0" hangingPunct="1">
              <a:lnSpc>
                <a:spcPts val="5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 P明朝体U" pitchFamily="50" charset="-128"/>
                <a:ea typeface="AR P明朝体U" pitchFamily="50" charset="-128"/>
                <a:cs typeface="+mn-cs"/>
              </a:rPr>
              <a:t>黒じゃばら</a:t>
            </a:r>
            <a:endParaRPr kumimoji="1" lang="en-US" altLang="ja-JP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 P明朝体U" pitchFamily="50" charset="-128"/>
              <a:ea typeface="AR P明朝体U" pitchFamily="5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247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4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4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4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6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36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80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4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5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1" dur="8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2" dur="8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8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8" dur="8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9" dur="8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8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5" dur="8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6" dur="8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8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1" grpId="0" animBg="1"/>
      <p:bldP spid="24" grpId="0" animBg="1"/>
      <p:bldP spid="28" grpId="0" animBg="1"/>
      <p:bldP spid="29" grpId="0" animBg="1"/>
      <p:bldP spid="30" grpId="0" animBg="1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円/楕円 1"/>
          <p:cNvSpPr/>
          <p:nvPr/>
        </p:nvSpPr>
        <p:spPr>
          <a:xfrm>
            <a:off x="0" y="8193360"/>
            <a:ext cx="6858000" cy="16561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0" name="Picture 2" descr="クリックすると新しいウィンドウで開きま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96" y="187582"/>
            <a:ext cx="5404218" cy="616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フリーフォーム 3"/>
          <p:cNvSpPr/>
          <p:nvPr/>
        </p:nvSpPr>
        <p:spPr>
          <a:xfrm>
            <a:off x="1464632" y="8411281"/>
            <a:ext cx="3012432" cy="634829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000" kern="1200" dirty="0">
                <a:solidFill>
                  <a:schemeClr val="accent3">
                    <a:lumMod val="50000"/>
                  </a:schemeClr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擬黒多刺蟻（蟻酸、エクジソン）</a:t>
            </a:r>
            <a:endParaRPr kumimoji="1" lang="en-US" altLang="ja-JP" sz="1000" kern="1200" dirty="0">
              <a:solidFill>
                <a:schemeClr val="accent3">
                  <a:lumMod val="50000"/>
                </a:schemeClr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000" kern="1200" dirty="0">
                <a:solidFill>
                  <a:schemeClr val="tx1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・筋肉増強　・滋養強壮　・リュウマチ</a:t>
            </a:r>
            <a:endParaRPr kumimoji="1" lang="en-US" altLang="ja-JP" sz="1000" kern="1200" dirty="0">
              <a:solidFill>
                <a:schemeClr val="tx1"/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000" kern="1200" dirty="0">
                <a:solidFill>
                  <a:schemeClr val="tx1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・関節炎　　・抗炎症　・肩こり、腰痛</a:t>
            </a:r>
          </a:p>
        </p:txBody>
      </p:sp>
      <p:sp>
        <p:nvSpPr>
          <p:cNvPr id="5" name="正方形/長方形 4"/>
          <p:cNvSpPr/>
          <p:nvPr/>
        </p:nvSpPr>
        <p:spPr>
          <a:xfrm>
            <a:off x="1236703" y="8337376"/>
            <a:ext cx="525638" cy="772964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1682" r="-7282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/>
          </a:p>
        </p:txBody>
      </p:sp>
      <p:sp>
        <p:nvSpPr>
          <p:cNvPr id="6" name="フリーフォーム 5"/>
          <p:cNvSpPr/>
          <p:nvPr/>
        </p:nvSpPr>
        <p:spPr>
          <a:xfrm>
            <a:off x="607247" y="9149387"/>
            <a:ext cx="3437768" cy="628149"/>
          </a:xfrm>
          <a:custGeom>
            <a:avLst/>
            <a:gdLst>
              <a:gd name="connsiteX0" fmla="*/ 0 w 4625918"/>
              <a:gd name="connsiteY0" fmla="*/ 0 h 792000"/>
              <a:gd name="connsiteX1" fmla="*/ 4625918 w 4625918"/>
              <a:gd name="connsiteY1" fmla="*/ 0 h 792000"/>
              <a:gd name="connsiteX2" fmla="*/ 4625918 w 4625918"/>
              <a:gd name="connsiteY2" fmla="*/ 792000 h 792000"/>
              <a:gd name="connsiteX3" fmla="*/ 0 w 4625918"/>
              <a:gd name="connsiteY3" fmla="*/ 792000 h 792000"/>
              <a:gd name="connsiteX4" fmla="*/ 0 w 4625918"/>
              <a:gd name="connsiteY4" fmla="*/ 0 h 7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5918" h="792000">
                <a:moveTo>
                  <a:pt x="0" y="0"/>
                </a:moveTo>
                <a:lnTo>
                  <a:pt x="4625918" y="0"/>
                </a:lnTo>
                <a:lnTo>
                  <a:pt x="4625918" y="792000"/>
                </a:lnTo>
                <a:lnTo>
                  <a:pt x="0" y="79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0000" tIns="53340" rIns="53340" bIns="53340" numCol="1" spcCol="1270" anchor="t" anchorCtr="0">
            <a:noAutofit/>
          </a:bodyPr>
          <a:lstStyle/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000" kern="1200" dirty="0">
                <a:solidFill>
                  <a:schemeClr val="accent3">
                    <a:lumMod val="50000"/>
                  </a:schemeClr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黒ショウガ</a:t>
            </a:r>
            <a:r>
              <a:rPr lang="en-US" altLang="ja-JP" sz="1000" dirty="0">
                <a:solidFill>
                  <a:schemeClr val="accent3">
                    <a:lumMod val="50000"/>
                  </a:schemeClr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/</a:t>
            </a:r>
            <a:r>
              <a:rPr lang="ja-JP" altLang="en-US" sz="1000" dirty="0">
                <a:solidFill>
                  <a:schemeClr val="accent3">
                    <a:lumMod val="50000"/>
                  </a:schemeClr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ブラックジンジャー</a:t>
            </a:r>
            <a:r>
              <a:rPr kumimoji="1" lang="ja-JP" altLang="en-US" sz="1000" kern="1200" dirty="0">
                <a:solidFill>
                  <a:schemeClr val="accent3">
                    <a:lumMod val="50000"/>
                  </a:schemeClr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（アルギニン）</a:t>
            </a:r>
            <a:endParaRPr kumimoji="1" lang="en-US" altLang="ja-JP" sz="1000" kern="1200" dirty="0">
              <a:solidFill>
                <a:schemeClr val="accent3">
                  <a:lumMod val="50000"/>
                </a:schemeClr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000" kern="1200" dirty="0">
                <a:solidFill>
                  <a:schemeClr val="tx1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・筋肉増強　・脂肪燃焼　・精力増進</a:t>
            </a:r>
            <a:endParaRPr kumimoji="1" lang="en-US" altLang="ja-JP" sz="1000" kern="1200" dirty="0">
              <a:solidFill>
                <a:schemeClr val="tx1"/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  <a:p>
            <a:pPr lvl="0" algn="l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kumimoji="1" lang="ja-JP" altLang="en-US" sz="1000" kern="1200" dirty="0">
                <a:solidFill>
                  <a:schemeClr val="tx1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・抗炎症　・</a:t>
            </a:r>
            <a:r>
              <a:rPr lang="ja-JP" altLang="en-US" sz="1000" dirty="0">
                <a:solidFill>
                  <a:schemeClr val="tx1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サルコペニア対策</a:t>
            </a:r>
            <a:r>
              <a:rPr kumimoji="1" lang="ja-JP" altLang="en-US" sz="1000" kern="1200" dirty="0">
                <a:solidFill>
                  <a:schemeClr val="tx1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　・抗メタボ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404664" y="8974102"/>
            <a:ext cx="528596" cy="803434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000" r="-5000"/>
            </a:stretch>
          </a:blipFill>
          <a:ln w="127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2312" y="6031246"/>
            <a:ext cx="6813376" cy="338554"/>
          </a:xfrm>
          <a:prstGeom prst="rect">
            <a:avLst/>
          </a:prstGeom>
          <a:solidFill>
            <a:srgbClr val="CCCCFF"/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6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サルコペニアの予防には、適切な栄養、適度な刺激と運動が重要です</a:t>
            </a:r>
          </a:p>
        </p:txBody>
      </p:sp>
      <p:pic>
        <p:nvPicPr>
          <p:cNvPr id="2058" name="Picture 10" descr="クリックすると新しいウィンドウで開きます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64" r="15511"/>
          <a:stretch/>
        </p:blipFill>
        <p:spPr bwMode="auto">
          <a:xfrm>
            <a:off x="307336" y="6548828"/>
            <a:ext cx="1140831" cy="128303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正方形/長方形 9"/>
          <p:cNvSpPr/>
          <p:nvPr/>
        </p:nvSpPr>
        <p:spPr>
          <a:xfrm>
            <a:off x="572801" y="7041232"/>
            <a:ext cx="609900" cy="576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60" name="Picture 12" descr="クリックすると新しいウィンドウで開きます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183" y="6548828"/>
            <a:ext cx="961076" cy="128303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正方形/長方形 16"/>
          <p:cNvSpPr/>
          <p:nvPr/>
        </p:nvSpPr>
        <p:spPr>
          <a:xfrm>
            <a:off x="1760504" y="7098832"/>
            <a:ext cx="609900" cy="612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62" name="Picture 14" descr="クリックすると新しいウィンドウで開きます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303" y="6561903"/>
            <a:ext cx="1476777" cy="98648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テキスト ボックス 18"/>
          <p:cNvSpPr txBox="1"/>
          <p:nvPr/>
        </p:nvSpPr>
        <p:spPr>
          <a:xfrm>
            <a:off x="3982184" y="7671567"/>
            <a:ext cx="2853504" cy="492443"/>
          </a:xfrm>
          <a:prstGeom prst="rect">
            <a:avLst/>
          </a:prstGeom>
          <a:solidFill>
            <a:schemeClr val="accent2">
              <a:lumMod val="50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sz="13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サルコペニアは、どんな人でも</a:t>
            </a:r>
            <a:endParaRPr kumimoji="1" lang="en-US" altLang="ja-JP" sz="1300" b="1" dirty="0"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  <a:p>
            <a:pPr algn="ctr"/>
            <a:r>
              <a:rPr kumimoji="1" lang="ja-JP" altLang="en-US" sz="13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３０才から</a:t>
            </a:r>
            <a:r>
              <a:rPr lang="ja-JP" altLang="en-US" sz="13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毎年</a:t>
            </a:r>
            <a:r>
              <a:rPr kumimoji="1" lang="ja-JP" altLang="en-US" sz="13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１％ずつ進行します</a:t>
            </a: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72008" y="128464"/>
            <a:ext cx="6741368" cy="584775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0" rIns="0" rtlCol="0">
            <a:spAutoFit/>
          </a:bodyPr>
          <a:lstStyle/>
          <a:p>
            <a:pPr algn="ctr"/>
            <a:r>
              <a:rPr lang="ja-JP" altLang="en-US" sz="2800" b="1" spc="-150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あなた</a:t>
            </a:r>
            <a:r>
              <a:rPr lang="ja-JP" altLang="en-US" sz="2400" b="1" spc="-150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の</a:t>
            </a:r>
            <a:r>
              <a:rPr lang="ja-JP" altLang="en-US" sz="3200" b="1" spc="-150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不調</a:t>
            </a:r>
            <a:r>
              <a:rPr lang="ja-JP" altLang="en-US" sz="3200" b="1" spc="-150" dirty="0">
                <a:solidFill>
                  <a:sysClr val="windowText" lastClr="000000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サルコペニア</a:t>
            </a:r>
            <a:r>
              <a:rPr lang="ja-JP" altLang="en-US" sz="2400" b="1" spc="-150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が</a:t>
            </a:r>
            <a:r>
              <a:rPr lang="ja-JP" altLang="en-US" sz="3200" b="1" spc="-150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原因</a:t>
            </a:r>
            <a:r>
              <a:rPr lang="ja-JP" altLang="en-US" sz="2800" b="1" spc="-150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かも</a:t>
            </a:r>
            <a:r>
              <a:rPr lang="ja-JP" altLang="en-US" sz="2000" b="1" spc="-150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！？</a:t>
            </a:r>
            <a:endParaRPr kumimoji="1" lang="en-US" altLang="ja-JP" sz="2400" b="1" spc="-150" dirty="0">
              <a:solidFill>
                <a:schemeClr val="accent2">
                  <a:lumMod val="75000"/>
                </a:schemeClr>
              </a:solidFill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80015" y="7834481"/>
            <a:ext cx="2925512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1100" b="1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顔のたるみも表情筋の減少が</a:t>
            </a:r>
            <a:endParaRPr lang="en-US" altLang="ja-JP" sz="1100" b="1" dirty="0">
              <a:solidFill>
                <a:schemeClr val="accent2">
                  <a:lumMod val="75000"/>
                </a:schemeClr>
              </a:solidFill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  <a:p>
            <a:pPr algn="ctr"/>
            <a:r>
              <a:rPr kumimoji="1" lang="ja-JP" altLang="en-US" sz="1100" b="1" dirty="0">
                <a:solidFill>
                  <a:schemeClr val="accent2">
                    <a:lumMod val="75000"/>
                  </a:schemeClr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原因なのです！</a:t>
            </a:r>
            <a:endParaRPr kumimoji="1" lang="en-US" altLang="ja-JP" sz="1100" b="1" dirty="0">
              <a:solidFill>
                <a:schemeClr val="accent2">
                  <a:lumMod val="75000"/>
                </a:schemeClr>
              </a:solidFill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</p:txBody>
      </p:sp>
      <p:pic>
        <p:nvPicPr>
          <p:cNvPr id="2064" name="Picture 16" descr="クリックすると新しいウィンドウで開きます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3" t="18824" r="13414"/>
          <a:stretch/>
        </p:blipFill>
        <p:spPr bwMode="auto">
          <a:xfrm>
            <a:off x="4249622" y="6533268"/>
            <a:ext cx="1408136" cy="104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テキスト ボックス 23"/>
          <p:cNvSpPr txBox="1"/>
          <p:nvPr/>
        </p:nvSpPr>
        <p:spPr>
          <a:xfrm>
            <a:off x="382711" y="6564198"/>
            <a:ext cx="886049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900" b="1" dirty="0">
                <a:solidFill>
                  <a:schemeClr val="bg1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６０代女性</a:t>
            </a:r>
            <a:endParaRPr kumimoji="1" lang="en-US" altLang="ja-JP" sz="900" b="1" dirty="0">
              <a:solidFill>
                <a:schemeClr val="bg1"/>
              </a:solidFill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1592183" y="6548967"/>
            <a:ext cx="886048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900" b="1" dirty="0">
                <a:solidFill>
                  <a:schemeClr val="bg1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４</a:t>
            </a:r>
            <a:r>
              <a:rPr kumimoji="1" lang="ja-JP" altLang="en-US" sz="900" b="1" dirty="0">
                <a:solidFill>
                  <a:schemeClr val="bg1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０代女性</a:t>
            </a:r>
            <a:endParaRPr kumimoji="1" lang="en-US" altLang="ja-JP" sz="900" b="1" dirty="0">
              <a:solidFill>
                <a:schemeClr val="bg1"/>
              </a:solidFill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3057947" y="7328830"/>
            <a:ext cx="792088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900" b="1" dirty="0">
                <a:solidFill>
                  <a:schemeClr val="bg1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３</a:t>
            </a:r>
            <a:r>
              <a:rPr kumimoji="1" lang="ja-JP" altLang="en-US" sz="900" b="1" dirty="0">
                <a:solidFill>
                  <a:schemeClr val="bg1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０代女性</a:t>
            </a:r>
            <a:endParaRPr kumimoji="1" lang="en-US" altLang="ja-JP" sz="900" b="1" dirty="0">
              <a:solidFill>
                <a:schemeClr val="bg1"/>
              </a:solidFill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4941168" y="7355686"/>
            <a:ext cx="792088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900" b="1" dirty="0">
                <a:solidFill>
                  <a:schemeClr val="bg1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３</a:t>
            </a:r>
            <a:r>
              <a:rPr kumimoji="1" lang="ja-JP" altLang="en-US" sz="900" b="1" dirty="0">
                <a:solidFill>
                  <a:schemeClr val="bg1"/>
                </a:solidFill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０代女性</a:t>
            </a:r>
            <a:endParaRPr kumimoji="1" lang="en-US" altLang="ja-JP" sz="900" b="1" dirty="0">
              <a:solidFill>
                <a:schemeClr val="bg1"/>
              </a:solidFill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5517232" y="9341713"/>
            <a:ext cx="1584176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9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この製剤は</a:t>
            </a:r>
            <a:endParaRPr kumimoji="1" lang="en-US" altLang="ja-JP" sz="900" b="1" dirty="0"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  <a:p>
            <a:r>
              <a:rPr kumimoji="1" lang="ja-JP" altLang="en-US" sz="9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筋肉増強をめざす方に</a:t>
            </a:r>
            <a:endParaRPr kumimoji="1" lang="en-US" altLang="ja-JP" sz="900" b="1" dirty="0"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  <a:p>
            <a:r>
              <a:rPr kumimoji="1" lang="ja-JP" altLang="en-US" sz="900" b="1" dirty="0">
                <a:latin typeface="HGP平成角ｺﾞｼｯｸ体W9" panose="020B0A00000000000000" pitchFamily="50" charset="-128"/>
                <a:ea typeface="HGP平成角ｺﾞｼｯｸ体W9" panose="020B0A00000000000000" pitchFamily="50" charset="-128"/>
              </a:rPr>
              <a:t>勧められています</a:t>
            </a:r>
            <a:endParaRPr kumimoji="1" lang="en-US" altLang="ja-JP" sz="900" b="1" dirty="0">
              <a:latin typeface="HGP平成角ｺﾞｼｯｸ体W9" panose="020B0A00000000000000" pitchFamily="50" charset="-128"/>
              <a:ea typeface="HGP平成角ｺﾞｼｯｸ体W9" panose="020B0A00000000000000" pitchFamily="50" charset="-128"/>
            </a:endParaRPr>
          </a:p>
        </p:txBody>
      </p:sp>
      <p:pic>
        <p:nvPicPr>
          <p:cNvPr id="2070" name="Picture 22" descr="クリックすると新しいウィンドウで開きます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241" y="8481393"/>
            <a:ext cx="1002359" cy="85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C4658449-9EE0-686D-AB15-80084B665CDE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2" t="3359" r="19586" b="7655"/>
          <a:stretch/>
        </p:blipFill>
        <p:spPr>
          <a:xfrm>
            <a:off x="4698823" y="8353294"/>
            <a:ext cx="769643" cy="1514091"/>
          </a:xfrm>
          <a:prstGeom prst="roundRect">
            <a:avLst>
              <a:gd name="adj" fmla="val 47501"/>
            </a:avLst>
          </a:prstGeom>
        </p:spPr>
      </p:pic>
    </p:spTree>
    <p:extLst>
      <p:ext uri="{BB962C8B-B14F-4D97-AF65-F5344CB8AC3E}">
        <p14:creationId xmlns:p14="http://schemas.microsoft.com/office/powerpoint/2010/main" val="3706272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メトロ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20409</TotalTime>
  <Words>651</Words>
  <Application>Microsoft Office PowerPoint</Application>
  <PresentationFormat>A4 210 x 297 mm</PresentationFormat>
  <Paragraphs>88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20" baseType="lpstr">
      <vt:lpstr>AR P明朝体U</vt:lpstr>
      <vt:lpstr>BIZ UDゴシック</vt:lpstr>
      <vt:lpstr>HGP平成角ｺﾞｼｯｸ体W9</vt:lpstr>
      <vt:lpstr>HGP平成明朝体W9</vt:lpstr>
      <vt:lpstr>HGS創英角ﾎﾟｯﾌﾟ体</vt:lpstr>
      <vt:lpstr>HGS平成明朝体W3</vt:lpstr>
      <vt:lpstr>HGS平成明朝体W9</vt:lpstr>
      <vt:lpstr>HGS明朝E</vt:lpstr>
      <vt:lpstr>HG平成明朝体W9</vt:lpstr>
      <vt:lpstr>ＭＳ Ｐゴシック</vt:lpstr>
      <vt:lpstr>ＭＳ 明朝</vt:lpstr>
      <vt:lpstr>Arial</vt:lpstr>
      <vt:lpstr>Calibri</vt:lpstr>
      <vt:lpstr>Elephant</vt:lpstr>
      <vt:lpstr>FrankRuehl</vt:lpstr>
      <vt:lpstr>Verdana</vt:lpstr>
      <vt:lpstr>Office ​​テーマ</vt:lpstr>
      <vt:lpstr>PowerPoint プレゼンテーション</vt:lpstr>
      <vt:lpstr>骨格筋よりも大切な内臓の筋肉に！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And</dc:creator>
  <cp:lastModifiedBy>アンド アンド</cp:lastModifiedBy>
  <cp:revision>93</cp:revision>
  <cp:lastPrinted>2022-08-29T05:35:40Z</cp:lastPrinted>
  <dcterms:created xsi:type="dcterms:W3CDTF">2017-09-11T11:22:15Z</dcterms:created>
  <dcterms:modified xsi:type="dcterms:W3CDTF">2023-08-26T09:04:15Z</dcterms:modified>
</cp:coreProperties>
</file>