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7.jpg" ContentType="image/jpeg"/>
  <Override PartName="/ppt/media/image10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4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8" r:id="rId3"/>
    <p:sldId id="256" r:id="rId4"/>
    <p:sldId id="263" r:id="rId5"/>
    <p:sldId id="261" r:id="rId6"/>
    <p:sldId id="262" r:id="rId7"/>
    <p:sldId id="259" r:id="rId8"/>
    <p:sldId id="260" r:id="rId9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5A7E"/>
    <a:srgbClr val="314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93" autoAdjust="0"/>
    <p:restoredTop sz="94660"/>
  </p:normalViewPr>
  <p:slideViewPr>
    <p:cSldViewPr snapToGrid="0">
      <p:cViewPr>
        <p:scale>
          <a:sx n="140" d="100"/>
          <a:sy n="140" d="100"/>
        </p:scale>
        <p:origin x="18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7861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219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3223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03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812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485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715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311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495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34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74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A225-5058-4B0A-AF3E-B54BAB23300C}" type="datetimeFigureOut">
              <a:rPr kumimoji="1" lang="ja-JP" altLang="en-US" smtClean="0"/>
              <a:t>2023/3/2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377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DA225-5058-4B0A-AF3E-B54BAB23300C}" type="datetimeFigureOut">
              <a:rPr kumimoji="1" lang="ja-JP" altLang="en-US" smtClean="0"/>
              <a:t>2023/3/2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72501-B434-4087-81CA-5BD660D18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297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tiff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4866042-59F0-B59B-D9EA-52F05478588D}"/>
              </a:ext>
            </a:extLst>
          </p:cNvPr>
          <p:cNvSpPr/>
          <p:nvPr/>
        </p:nvSpPr>
        <p:spPr>
          <a:xfrm>
            <a:off x="247579" y="294054"/>
            <a:ext cx="6362842" cy="9246196"/>
          </a:xfrm>
          <a:prstGeom prst="roundRect">
            <a:avLst>
              <a:gd name="adj" fmla="val 1483"/>
            </a:avLst>
          </a:prstGeom>
          <a:solidFill>
            <a:srgbClr val="314F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6A41FB1-A7A5-AB0F-28B5-F608DECE04CB}"/>
              </a:ext>
            </a:extLst>
          </p:cNvPr>
          <p:cNvSpPr/>
          <p:nvPr/>
        </p:nvSpPr>
        <p:spPr>
          <a:xfrm>
            <a:off x="431321" y="294054"/>
            <a:ext cx="6038490" cy="9246196"/>
          </a:xfrm>
          <a:prstGeom prst="rect">
            <a:avLst/>
          </a:prstGeom>
          <a:solidFill>
            <a:srgbClr val="335A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object 108">
            <a:extLst>
              <a:ext uri="{FF2B5EF4-FFF2-40B4-BE49-F238E27FC236}">
                <a16:creationId xmlns:a16="http://schemas.microsoft.com/office/drawing/2014/main" id="{DCC4CB84-7D49-11B4-991B-A5F91DB2DB8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082" y="432368"/>
            <a:ext cx="1204714" cy="511756"/>
          </a:xfrm>
          <a:prstGeom prst="rect">
            <a:avLst/>
          </a:prstGeom>
        </p:spPr>
      </p:pic>
      <p:grpSp>
        <p:nvGrpSpPr>
          <p:cNvPr id="5" name="object 8">
            <a:extLst>
              <a:ext uri="{FF2B5EF4-FFF2-40B4-BE49-F238E27FC236}">
                <a16:creationId xmlns:a16="http://schemas.microsoft.com/office/drawing/2014/main" id="{D8860952-AECD-C168-C7C3-33E0D3FB2D09}"/>
              </a:ext>
            </a:extLst>
          </p:cNvPr>
          <p:cNvGrpSpPr/>
          <p:nvPr/>
        </p:nvGrpSpPr>
        <p:grpSpPr>
          <a:xfrm>
            <a:off x="666667" y="5128080"/>
            <a:ext cx="5541149" cy="3960351"/>
            <a:chOff x="734568" y="5542787"/>
            <a:chExt cx="6105525" cy="4363720"/>
          </a:xfrm>
          <a:solidFill>
            <a:srgbClr val="335A7E"/>
          </a:solidFill>
        </p:grpSpPr>
        <p:pic>
          <p:nvPicPr>
            <p:cNvPr id="6" name="object 9">
              <a:extLst>
                <a:ext uri="{FF2B5EF4-FFF2-40B4-BE49-F238E27FC236}">
                  <a16:creationId xmlns:a16="http://schemas.microsoft.com/office/drawing/2014/main" id="{BDC0AAD7-3A6B-FFA8-8985-A5D4A588C56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5979" y="5542787"/>
              <a:ext cx="3308603" cy="397763"/>
            </a:xfrm>
            <a:prstGeom prst="rect">
              <a:avLst/>
            </a:prstGeom>
            <a:grpFill/>
          </p:spPr>
        </p:pic>
        <p:pic>
          <p:nvPicPr>
            <p:cNvPr id="7" name="object 10">
              <a:extLst>
                <a:ext uri="{FF2B5EF4-FFF2-40B4-BE49-F238E27FC236}">
                  <a16:creationId xmlns:a16="http://schemas.microsoft.com/office/drawing/2014/main" id="{7476B9DE-FE3E-D910-B997-04B82C4139E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4568" y="7883652"/>
              <a:ext cx="6105143" cy="2022347"/>
            </a:xfrm>
            <a:prstGeom prst="rect">
              <a:avLst/>
            </a:prstGeom>
            <a:grpFill/>
          </p:spPr>
        </p:pic>
      </p:grpSp>
      <p:sp>
        <p:nvSpPr>
          <p:cNvPr id="8" name="object 7">
            <a:extLst>
              <a:ext uri="{FF2B5EF4-FFF2-40B4-BE49-F238E27FC236}">
                <a16:creationId xmlns:a16="http://schemas.microsoft.com/office/drawing/2014/main" id="{638E4AEB-56E7-56FD-4951-C19726C1188C}"/>
              </a:ext>
            </a:extLst>
          </p:cNvPr>
          <p:cNvSpPr txBox="1"/>
          <p:nvPr/>
        </p:nvSpPr>
        <p:spPr>
          <a:xfrm>
            <a:off x="1840529" y="4909177"/>
            <a:ext cx="3300814" cy="13737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817" b="1" spc="18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購入はこちらから、も</a:t>
            </a:r>
            <a:r>
              <a:rPr sz="817" b="1" spc="9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し</a:t>
            </a:r>
            <a:r>
              <a:rPr sz="817" b="1" spc="18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くは</a:t>
            </a:r>
            <a:r>
              <a:rPr sz="817" b="1" spc="9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販</a:t>
            </a:r>
            <a:r>
              <a:rPr sz="817" b="1" spc="18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売代</a:t>
            </a:r>
            <a:r>
              <a:rPr sz="817" b="1" spc="9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理</a:t>
            </a:r>
            <a:r>
              <a:rPr sz="817" b="1" spc="18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店に</a:t>
            </a:r>
            <a:r>
              <a:rPr sz="817" b="1" spc="9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お</a:t>
            </a:r>
            <a:r>
              <a:rPr sz="817" b="1" spc="18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問い</a:t>
            </a:r>
            <a:r>
              <a:rPr sz="817" b="1" spc="9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合</a:t>
            </a:r>
            <a:r>
              <a:rPr sz="817" b="1" spc="18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わせ</a:t>
            </a:r>
            <a:r>
              <a:rPr sz="817" b="1" spc="9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く</a:t>
            </a:r>
            <a:r>
              <a:rPr sz="817" b="1" spc="18" dirty="0">
                <a:solidFill>
                  <a:srgbClr val="FFFFFF"/>
                </a:solidFill>
                <a:latin typeface="源ノ角ゴシック Code JP R"/>
                <a:cs typeface="源ノ角ゴシック Code JP R"/>
              </a:rPr>
              <a:t>ださい</a:t>
            </a:r>
            <a:endParaRPr sz="817" dirty="0">
              <a:latin typeface="源ノ角ゴシック Code JP R"/>
              <a:cs typeface="源ノ角ゴシック Code JP R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6AE513F9-698D-7F84-E1E1-E732EFE31207}"/>
              </a:ext>
            </a:extLst>
          </p:cNvPr>
          <p:cNvSpPr txBox="1"/>
          <p:nvPr/>
        </p:nvSpPr>
        <p:spPr>
          <a:xfrm>
            <a:off x="1789446" y="5988086"/>
            <a:ext cx="3253228" cy="765466"/>
          </a:xfrm>
          <a:prstGeom prst="rect">
            <a:avLst/>
          </a:prstGeom>
          <a:solidFill>
            <a:srgbClr val="221F1F">
              <a:alpha val="749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R="39766" algn="ctr">
              <a:lnSpc>
                <a:spcPts val="2587"/>
              </a:lnSpc>
            </a:pPr>
            <a:r>
              <a:rPr sz="2224" b="1" spc="113" dirty="0">
                <a:solidFill>
                  <a:srgbClr val="FFFFFF"/>
                </a:solidFill>
                <a:latin typeface="Microsoft YaHei"/>
                <a:cs typeface="Microsoft YaHei"/>
              </a:rPr>
              <a:t>AI</a:t>
            </a:r>
            <a:r>
              <a:rPr sz="2224" b="1" spc="14" dirty="0">
                <a:solidFill>
                  <a:srgbClr val="FFFFFF"/>
                </a:solidFill>
                <a:latin typeface="Microsoft YaHei"/>
                <a:cs typeface="Microsoft YaHei"/>
              </a:rPr>
              <a:t> 機能を搭載</a:t>
            </a:r>
            <a:endParaRPr sz="2224" dirty="0">
              <a:latin typeface="Microsoft YaHei"/>
              <a:cs typeface="Microsoft YaHei"/>
            </a:endParaRPr>
          </a:p>
          <a:p>
            <a:pPr marR="38038" algn="ctr">
              <a:spcBef>
                <a:spcPts val="663"/>
              </a:spcBef>
            </a:pPr>
            <a:r>
              <a:rPr sz="2224" b="1" spc="14" dirty="0">
                <a:solidFill>
                  <a:srgbClr val="FFFFFF"/>
                </a:solidFill>
                <a:latin typeface="Microsoft YaHei"/>
                <a:cs typeface="Microsoft YaHei"/>
              </a:rPr>
              <a:t>様々</a:t>
            </a:r>
            <a:r>
              <a:rPr sz="2224" b="1" spc="18" dirty="0">
                <a:solidFill>
                  <a:srgbClr val="FFFFFF"/>
                </a:solidFill>
                <a:latin typeface="ＭＳ Ｐゴシック"/>
                <a:cs typeface="ＭＳ Ｐゴシック"/>
              </a:rPr>
              <a:t>な</a:t>
            </a:r>
            <a:r>
              <a:rPr sz="2224" b="1" spc="23" dirty="0">
                <a:solidFill>
                  <a:srgbClr val="FFFFFF"/>
                </a:solidFill>
                <a:latin typeface="ＭＳ Ｐゴシック"/>
                <a:cs typeface="ＭＳ Ｐゴシック"/>
              </a:rPr>
              <a:t>メ</a:t>
            </a:r>
            <a:r>
              <a:rPr sz="2224" b="1" spc="14" dirty="0">
                <a:solidFill>
                  <a:srgbClr val="FFFFFF"/>
                </a:solidFill>
                <a:latin typeface="ＭＳ Ｐゴシック"/>
                <a:cs typeface="ＭＳ Ｐゴシック"/>
              </a:rPr>
              <a:t>タ</a:t>
            </a:r>
            <a:r>
              <a:rPr sz="2224" b="1" spc="14" dirty="0">
                <a:solidFill>
                  <a:srgbClr val="FFFFFF"/>
                </a:solidFill>
                <a:latin typeface="Microsoft YaHei"/>
                <a:cs typeface="Microsoft YaHei"/>
              </a:rPr>
              <a:t>デー</a:t>
            </a:r>
            <a:r>
              <a:rPr sz="2224" b="1" spc="27" dirty="0">
                <a:solidFill>
                  <a:srgbClr val="FFFFFF"/>
                </a:solidFill>
                <a:latin typeface="Microsoft YaHei"/>
                <a:cs typeface="Microsoft YaHei"/>
              </a:rPr>
              <a:t>タに</a:t>
            </a:r>
            <a:r>
              <a:rPr sz="2224" b="1" spc="14" dirty="0">
                <a:solidFill>
                  <a:srgbClr val="FFFFFF"/>
                </a:solidFill>
                <a:latin typeface="Microsoft YaHei"/>
                <a:cs typeface="Microsoft YaHei"/>
              </a:rPr>
              <a:t>対応</a:t>
            </a:r>
            <a:endParaRPr sz="2224" dirty="0">
              <a:latin typeface="Microsoft YaHei"/>
              <a:cs typeface="Microsoft YaHei"/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40FC4240-222E-604A-87D7-0A9B34AE5FEF}"/>
              </a:ext>
            </a:extLst>
          </p:cNvPr>
          <p:cNvSpPr/>
          <p:nvPr/>
        </p:nvSpPr>
        <p:spPr>
          <a:xfrm>
            <a:off x="612477" y="2924363"/>
            <a:ext cx="1080000" cy="900000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六角形 11">
            <a:extLst>
              <a:ext uri="{FF2B5EF4-FFF2-40B4-BE49-F238E27FC236}">
                <a16:creationId xmlns:a16="http://schemas.microsoft.com/office/drawing/2014/main" id="{30EA129B-8188-3830-6599-8CCB02B3BB69}"/>
              </a:ext>
            </a:extLst>
          </p:cNvPr>
          <p:cNvSpPr/>
          <p:nvPr/>
        </p:nvSpPr>
        <p:spPr>
          <a:xfrm>
            <a:off x="1486033" y="3390570"/>
            <a:ext cx="1080000" cy="900000"/>
          </a:xfrm>
          <a:prstGeom prst="hexago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A346F0B7-96BF-02CA-D125-10E92755D3A7}"/>
              </a:ext>
            </a:extLst>
          </p:cNvPr>
          <p:cNvSpPr/>
          <p:nvPr/>
        </p:nvSpPr>
        <p:spPr>
          <a:xfrm>
            <a:off x="612477" y="3856777"/>
            <a:ext cx="1080000" cy="900000"/>
          </a:xfrm>
          <a:prstGeom prst="hexagon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六角形 13">
            <a:extLst>
              <a:ext uri="{FF2B5EF4-FFF2-40B4-BE49-F238E27FC236}">
                <a16:creationId xmlns:a16="http://schemas.microsoft.com/office/drawing/2014/main" id="{40F68969-FA54-6C5B-D7F3-E90FF9FB60F4}"/>
              </a:ext>
            </a:extLst>
          </p:cNvPr>
          <p:cNvSpPr/>
          <p:nvPr/>
        </p:nvSpPr>
        <p:spPr>
          <a:xfrm>
            <a:off x="2370566" y="2929813"/>
            <a:ext cx="1080000" cy="900000"/>
          </a:xfrm>
          <a:prstGeom prst="hexagon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六角形 14">
            <a:extLst>
              <a:ext uri="{FF2B5EF4-FFF2-40B4-BE49-F238E27FC236}">
                <a16:creationId xmlns:a16="http://schemas.microsoft.com/office/drawing/2014/main" id="{D5722BD0-CD95-9BED-6D3E-85C2C6D82277}"/>
              </a:ext>
            </a:extLst>
          </p:cNvPr>
          <p:cNvSpPr/>
          <p:nvPr/>
        </p:nvSpPr>
        <p:spPr>
          <a:xfrm>
            <a:off x="2370566" y="3851327"/>
            <a:ext cx="1080000" cy="900000"/>
          </a:xfrm>
          <a:prstGeom prst="hexagon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六角形 15">
            <a:extLst>
              <a:ext uri="{FF2B5EF4-FFF2-40B4-BE49-F238E27FC236}">
                <a16:creationId xmlns:a16="http://schemas.microsoft.com/office/drawing/2014/main" id="{96169193-21A4-7DE2-6978-1197356FC5B2}"/>
              </a:ext>
            </a:extLst>
          </p:cNvPr>
          <p:cNvSpPr/>
          <p:nvPr/>
        </p:nvSpPr>
        <p:spPr>
          <a:xfrm>
            <a:off x="3255099" y="3382088"/>
            <a:ext cx="1080000" cy="900000"/>
          </a:xfrm>
          <a:prstGeom prst="hexagon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六角形 16">
            <a:extLst>
              <a:ext uri="{FF2B5EF4-FFF2-40B4-BE49-F238E27FC236}">
                <a16:creationId xmlns:a16="http://schemas.microsoft.com/office/drawing/2014/main" id="{CEE133BE-B1BB-44C0-4E25-D777EF21CB18}"/>
              </a:ext>
            </a:extLst>
          </p:cNvPr>
          <p:cNvSpPr/>
          <p:nvPr/>
        </p:nvSpPr>
        <p:spPr>
          <a:xfrm>
            <a:off x="4139632" y="2922352"/>
            <a:ext cx="1080000" cy="900000"/>
          </a:xfrm>
          <a:prstGeom prst="hexagon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六角形 17">
            <a:extLst>
              <a:ext uri="{FF2B5EF4-FFF2-40B4-BE49-F238E27FC236}">
                <a16:creationId xmlns:a16="http://schemas.microsoft.com/office/drawing/2014/main" id="{32BCCBA1-6312-2DD1-657D-FBCD845B6B34}"/>
              </a:ext>
            </a:extLst>
          </p:cNvPr>
          <p:cNvSpPr/>
          <p:nvPr/>
        </p:nvSpPr>
        <p:spPr>
          <a:xfrm>
            <a:off x="4128655" y="3851327"/>
            <a:ext cx="1080000" cy="900000"/>
          </a:xfrm>
          <a:prstGeom prst="hexagon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六角形 18">
            <a:extLst>
              <a:ext uri="{FF2B5EF4-FFF2-40B4-BE49-F238E27FC236}">
                <a16:creationId xmlns:a16="http://schemas.microsoft.com/office/drawing/2014/main" id="{E2442BE3-3A13-D656-944A-B99818C425D8}"/>
              </a:ext>
            </a:extLst>
          </p:cNvPr>
          <p:cNvSpPr/>
          <p:nvPr/>
        </p:nvSpPr>
        <p:spPr>
          <a:xfrm>
            <a:off x="5025548" y="3386840"/>
            <a:ext cx="1080000" cy="900000"/>
          </a:xfrm>
          <a:prstGeom prst="hexagon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六角形 19">
            <a:extLst>
              <a:ext uri="{FF2B5EF4-FFF2-40B4-BE49-F238E27FC236}">
                <a16:creationId xmlns:a16="http://schemas.microsoft.com/office/drawing/2014/main" id="{B1785234-54E7-0AD8-6C5C-414DEFBC12EB}"/>
              </a:ext>
            </a:extLst>
          </p:cNvPr>
          <p:cNvSpPr/>
          <p:nvPr/>
        </p:nvSpPr>
        <p:spPr>
          <a:xfrm>
            <a:off x="5042674" y="2450699"/>
            <a:ext cx="1080000" cy="900000"/>
          </a:xfrm>
          <a:prstGeom prst="hexagon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六角形 20">
            <a:extLst>
              <a:ext uri="{FF2B5EF4-FFF2-40B4-BE49-F238E27FC236}">
                <a16:creationId xmlns:a16="http://schemas.microsoft.com/office/drawing/2014/main" id="{393A7835-7FC7-92F2-4880-481A73866F8A}"/>
              </a:ext>
            </a:extLst>
          </p:cNvPr>
          <p:cNvSpPr/>
          <p:nvPr/>
        </p:nvSpPr>
        <p:spPr>
          <a:xfrm>
            <a:off x="3253716" y="2449080"/>
            <a:ext cx="1080000" cy="900000"/>
          </a:xfrm>
          <a:prstGeom prst="hexagon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六角形 21">
            <a:extLst>
              <a:ext uri="{FF2B5EF4-FFF2-40B4-BE49-F238E27FC236}">
                <a16:creationId xmlns:a16="http://schemas.microsoft.com/office/drawing/2014/main" id="{354C96B8-1587-CE38-1932-ADAEC7B8C2C6}"/>
              </a:ext>
            </a:extLst>
          </p:cNvPr>
          <p:cNvSpPr/>
          <p:nvPr/>
        </p:nvSpPr>
        <p:spPr>
          <a:xfrm>
            <a:off x="1491522" y="2456174"/>
            <a:ext cx="1080000" cy="900000"/>
          </a:xfrm>
          <a:prstGeom prst="hexagon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4D438934-9E6B-807A-526F-B3E830FF7BF7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239282" y="1276073"/>
            <a:ext cx="2383125" cy="1573996"/>
          </a:xfrm>
          <a:prstGeom prst="rect">
            <a:avLst/>
          </a:prstGeom>
        </p:spPr>
      </p:pic>
      <p:pic>
        <p:nvPicPr>
          <p:cNvPr id="26" name="図 25" descr="グラフィカル ユーザー インターフェイス, アイコン&#10;&#10;自動的に生成された説明">
            <a:extLst>
              <a:ext uri="{FF2B5EF4-FFF2-40B4-BE49-F238E27FC236}">
                <a16:creationId xmlns:a16="http://schemas.microsoft.com/office/drawing/2014/main" id="{BBA8CAE0-6D05-3029-B160-8A9D0CBE12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5" y="1446323"/>
            <a:ext cx="1146901" cy="1115141"/>
          </a:xfrm>
          <a:prstGeom prst="rect">
            <a:avLst/>
          </a:prstGeom>
        </p:spPr>
      </p:pic>
      <p:pic>
        <p:nvPicPr>
          <p:cNvPr id="28" name="図 27" descr="アイコン&#10;&#10;自動的に生成された説明">
            <a:extLst>
              <a:ext uri="{FF2B5EF4-FFF2-40B4-BE49-F238E27FC236}">
                <a16:creationId xmlns:a16="http://schemas.microsoft.com/office/drawing/2014/main" id="{6D2D5EBB-56FA-225B-29EF-73F5D44F2E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74" y="439116"/>
            <a:ext cx="835323" cy="808025"/>
          </a:xfrm>
          <a:prstGeom prst="rect">
            <a:avLst/>
          </a:prstGeom>
        </p:spPr>
      </p:pic>
      <p:pic>
        <p:nvPicPr>
          <p:cNvPr id="30" name="図 29" descr="アイコン&#10;&#10;自動的に生成された説明">
            <a:extLst>
              <a:ext uri="{FF2B5EF4-FFF2-40B4-BE49-F238E27FC236}">
                <a16:creationId xmlns:a16="http://schemas.microsoft.com/office/drawing/2014/main" id="{7F1C6DF1-B2D6-5697-85CF-CE9E6FBA55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62" y="1478989"/>
            <a:ext cx="823145" cy="84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61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1411" y="324483"/>
            <a:ext cx="6596358" cy="9243892"/>
            <a:chOff x="288036" y="249935"/>
            <a:chExt cx="7268209" cy="10185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036" y="249935"/>
              <a:ext cx="7267955" cy="1018489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6247" y="1370075"/>
              <a:ext cx="3162300" cy="3277870"/>
            </a:xfrm>
            <a:custGeom>
              <a:avLst/>
              <a:gdLst/>
              <a:ahLst/>
              <a:cxnLst/>
              <a:rect l="l" t="t" r="r" b="b"/>
              <a:pathLst>
                <a:path w="3162300" h="3277870">
                  <a:moveTo>
                    <a:pt x="1351368" y="1515084"/>
                  </a:moveTo>
                  <a:lnTo>
                    <a:pt x="0" y="1515084"/>
                  </a:lnTo>
                  <a:lnTo>
                    <a:pt x="0" y="1763496"/>
                  </a:lnTo>
                  <a:lnTo>
                    <a:pt x="1351368" y="1763496"/>
                  </a:lnTo>
                  <a:lnTo>
                    <a:pt x="1351368" y="1515084"/>
                  </a:lnTo>
                  <a:close/>
                </a:path>
                <a:path w="3162300" h="3277870">
                  <a:moveTo>
                    <a:pt x="1351368" y="991870"/>
                  </a:moveTo>
                  <a:lnTo>
                    <a:pt x="0" y="991870"/>
                  </a:lnTo>
                  <a:lnTo>
                    <a:pt x="0" y="1240307"/>
                  </a:lnTo>
                  <a:lnTo>
                    <a:pt x="1351368" y="1240307"/>
                  </a:lnTo>
                  <a:lnTo>
                    <a:pt x="1351368" y="991870"/>
                  </a:lnTo>
                  <a:close/>
                </a:path>
                <a:path w="3162300" h="3277870">
                  <a:moveTo>
                    <a:pt x="1583512" y="0"/>
                  </a:moveTo>
                  <a:lnTo>
                    <a:pt x="12" y="0"/>
                  </a:lnTo>
                  <a:lnTo>
                    <a:pt x="12" y="248412"/>
                  </a:lnTo>
                  <a:lnTo>
                    <a:pt x="1583512" y="248412"/>
                  </a:lnTo>
                  <a:lnTo>
                    <a:pt x="1583512" y="0"/>
                  </a:lnTo>
                  <a:close/>
                </a:path>
                <a:path w="3162300" h="3277870">
                  <a:moveTo>
                    <a:pt x="2139607" y="2010740"/>
                  </a:moveTo>
                  <a:lnTo>
                    <a:pt x="0" y="2010740"/>
                  </a:lnTo>
                  <a:lnTo>
                    <a:pt x="0" y="2259177"/>
                  </a:lnTo>
                  <a:lnTo>
                    <a:pt x="2139607" y="2259177"/>
                  </a:lnTo>
                  <a:lnTo>
                    <a:pt x="2139607" y="2010740"/>
                  </a:lnTo>
                  <a:close/>
                </a:path>
                <a:path w="3162300" h="3277870">
                  <a:moveTo>
                    <a:pt x="2377160" y="3029089"/>
                  </a:moveTo>
                  <a:lnTo>
                    <a:pt x="12" y="3029089"/>
                  </a:lnTo>
                  <a:lnTo>
                    <a:pt x="12" y="3277514"/>
                  </a:lnTo>
                  <a:lnTo>
                    <a:pt x="2377160" y="3277514"/>
                  </a:lnTo>
                  <a:lnTo>
                    <a:pt x="2377160" y="3029089"/>
                  </a:lnTo>
                  <a:close/>
                </a:path>
                <a:path w="3162300" h="3277870">
                  <a:moveTo>
                    <a:pt x="3043034" y="499084"/>
                  </a:moveTo>
                  <a:lnTo>
                    <a:pt x="12" y="499084"/>
                  </a:lnTo>
                  <a:lnTo>
                    <a:pt x="12" y="747522"/>
                  </a:lnTo>
                  <a:lnTo>
                    <a:pt x="3043034" y="747522"/>
                  </a:lnTo>
                  <a:lnTo>
                    <a:pt x="3043034" y="499084"/>
                  </a:lnTo>
                  <a:close/>
                </a:path>
                <a:path w="3162300" h="3277870">
                  <a:moveTo>
                    <a:pt x="3161792" y="2506434"/>
                  </a:moveTo>
                  <a:lnTo>
                    <a:pt x="12" y="2506434"/>
                  </a:lnTo>
                  <a:lnTo>
                    <a:pt x="12" y="2754871"/>
                  </a:lnTo>
                  <a:lnTo>
                    <a:pt x="3161792" y="2754871"/>
                  </a:lnTo>
                  <a:lnTo>
                    <a:pt x="3161792" y="2506434"/>
                  </a:lnTo>
                  <a:close/>
                </a:path>
              </a:pathLst>
            </a:custGeom>
            <a:solidFill>
              <a:srgbClr val="FFF100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395" y="1312163"/>
              <a:ext cx="6487667" cy="33939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0247" y="5402579"/>
              <a:ext cx="6640066" cy="40690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74985" y="5436939"/>
            <a:ext cx="5892117" cy="38494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 indent="-576">
              <a:lnSpc>
                <a:spcPct val="157700"/>
              </a:lnSpc>
              <a:spcBef>
                <a:spcPts val="91"/>
              </a:spcBef>
            </a:pP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以下の分野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で</a:t>
            </a:r>
            <a:r>
              <a:rPr sz="817" spc="-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817" spc="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IAS</a:t>
            </a:r>
            <a:r>
              <a:rPr sz="817" spc="-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は有効にご利用いただけることが可能</a:t>
            </a:r>
            <a:r>
              <a:rPr sz="817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で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す。そのほか、使用例をもっと知りたいという方はお気軽にご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連 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絡ください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。</a:t>
            </a:r>
            <a:endParaRPr sz="817">
              <a:latin typeface="源ノ明朝 ExtraLight"/>
              <a:cs typeface="源ノ明朝 Extra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2625" y="6899958"/>
            <a:ext cx="957238" cy="318902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>
              <a:spcBef>
                <a:spcPts val="91"/>
              </a:spcBef>
            </a:pPr>
            <a:r>
              <a:rPr sz="1498" spc="-1306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ク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医</a:t>
            </a:r>
            <a:r>
              <a:rPr sz="817" spc="-76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療</a:t>
            </a:r>
            <a:r>
              <a:rPr sz="1498" spc="-360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リ</a:t>
            </a:r>
            <a:r>
              <a:rPr sz="817" spc="-59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・</a:t>
            </a:r>
            <a:r>
              <a:rPr sz="1498" spc="-605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ニ</a:t>
            </a:r>
            <a:r>
              <a:rPr sz="817" spc="-4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臨</a:t>
            </a:r>
            <a:r>
              <a:rPr sz="1498" spc="-885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カ</a:t>
            </a:r>
            <a:r>
              <a:rPr sz="817" spc="-23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床</a:t>
            </a:r>
            <a:r>
              <a:rPr sz="1498" spc="-1164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ル</a:t>
            </a:r>
            <a:r>
              <a:rPr sz="817" spc="-4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・</a:t>
            </a:r>
            <a:r>
              <a:rPr sz="1498" spc="-1442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分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病</a:t>
            </a:r>
            <a:r>
              <a:rPr sz="817" spc="-676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床</a:t>
            </a:r>
            <a:r>
              <a:rPr sz="1498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野</a:t>
            </a:r>
            <a:endParaRPr sz="1498" baseline="68181">
              <a:latin typeface="源ノ明朝 ExtraLight"/>
              <a:cs typeface="源ノ明朝 Extra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96608" y="6899958"/>
            <a:ext cx="1002766" cy="16527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>
              <a:spcBef>
                <a:spcPts val="91"/>
              </a:spcBef>
            </a:pPr>
            <a:r>
              <a:rPr sz="817" spc="-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生</a:t>
            </a:r>
            <a:r>
              <a:rPr sz="1498" spc="-279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ラ</a:t>
            </a:r>
            <a:r>
              <a:rPr sz="817" spc="-72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物</a:t>
            </a:r>
            <a:r>
              <a:rPr sz="1498" spc="-428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イ</a:t>
            </a:r>
            <a:r>
              <a:rPr sz="817" spc="-62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学</a:t>
            </a:r>
            <a:r>
              <a:rPr sz="1498" spc="-578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フ</a:t>
            </a:r>
            <a:r>
              <a:rPr sz="817" spc="-49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・</a:t>
            </a:r>
            <a:r>
              <a:rPr sz="1498" spc="-769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サ</a:t>
            </a:r>
            <a:r>
              <a:rPr sz="817" spc="-4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医</a:t>
            </a:r>
            <a:r>
              <a:rPr sz="1498" spc="-871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イ</a:t>
            </a:r>
            <a:r>
              <a:rPr sz="817" spc="-34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学</a:t>
            </a:r>
            <a:r>
              <a:rPr sz="1498" spc="-1000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エ</a:t>
            </a:r>
            <a:r>
              <a:rPr sz="817" spc="-20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の</a:t>
            </a:r>
            <a:r>
              <a:rPr sz="1498" spc="-1198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ン</a:t>
            </a:r>
            <a:r>
              <a:rPr sz="817" spc="-10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研</a:t>
            </a:r>
            <a:r>
              <a:rPr sz="1498" spc="-1341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ス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究</a:t>
            </a:r>
            <a:endParaRPr sz="817">
              <a:latin typeface="源ノ明朝 ExtraLight"/>
              <a:cs typeface="源ノ明朝 Extra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02106" y="6899958"/>
            <a:ext cx="941102" cy="16527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>
              <a:spcBef>
                <a:spcPts val="91"/>
              </a:spcBef>
            </a:pPr>
            <a:r>
              <a:rPr sz="817" spc="-57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R</a:t>
            </a:r>
            <a:r>
              <a:rPr sz="1498" spc="-626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産</a:t>
            </a:r>
            <a:r>
              <a:rPr sz="817" spc="-21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&amp;</a:t>
            </a:r>
            <a:r>
              <a:rPr sz="1498" spc="-1164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業</a:t>
            </a:r>
            <a:r>
              <a:rPr sz="817" spc="-336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D（</a:t>
            </a:r>
            <a:r>
              <a:rPr sz="1498" spc="-476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分</a:t>
            </a:r>
            <a:r>
              <a:rPr sz="817" spc="-50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研</a:t>
            </a:r>
            <a:r>
              <a:rPr sz="1498" spc="-721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野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究開発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）</a:t>
            </a:r>
            <a:endParaRPr sz="817">
              <a:latin typeface="源ノ明朝 ExtraLight"/>
              <a:cs typeface="源ノ明朝 Extra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35716" y="6899958"/>
            <a:ext cx="1105348" cy="16527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>
              <a:spcBef>
                <a:spcPts val="91"/>
              </a:spcBef>
            </a:pPr>
            <a:r>
              <a:rPr sz="817" spc="-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ド</a:t>
            </a:r>
            <a:r>
              <a:rPr sz="1498" spc="-286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空</a:t>
            </a:r>
            <a:r>
              <a:rPr sz="817" spc="-63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ロ</a:t>
            </a:r>
            <a:r>
              <a:rPr sz="1498" spc="-565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中</a:t>
            </a:r>
            <a:r>
              <a:rPr sz="817" spc="-44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ー</a:t>
            </a:r>
            <a:r>
              <a:rPr sz="1498" spc="-857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解</a:t>
            </a:r>
            <a:r>
              <a:rPr sz="817" spc="-2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ン</a:t>
            </a:r>
            <a:r>
              <a:rPr sz="1498" spc="-1130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析</a:t>
            </a:r>
            <a:r>
              <a:rPr sz="817" spc="-6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を</a:t>
            </a:r>
            <a:r>
              <a:rPr sz="1498" spc="-1409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・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使</a:t>
            </a:r>
            <a:r>
              <a:rPr sz="817" spc="-69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っ</a:t>
            </a:r>
            <a:r>
              <a:rPr sz="1498" spc="-462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建</a:t>
            </a:r>
            <a:r>
              <a:rPr sz="817" spc="-51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た</a:t>
            </a:r>
            <a:r>
              <a:rPr sz="1498" spc="-742" baseline="681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設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測量</a:t>
            </a:r>
            <a:endParaRPr sz="817">
              <a:latin typeface="源ノ明朝 ExtraLight"/>
              <a:cs typeface="源ノ明朝 Extra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8584" y="8537507"/>
            <a:ext cx="5793569" cy="618540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8442">
              <a:spcBef>
                <a:spcPts val="95"/>
              </a:spcBef>
            </a:pP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上記項目は汎用的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な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分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野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とな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り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ま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す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。そ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の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ほ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か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多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分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野で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有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効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活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用が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可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能</a:t>
            </a: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で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す</a:t>
            </a:r>
            <a:r>
              <a:rPr sz="681" spc="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。</a:t>
            </a:r>
            <a:endParaRPr sz="681">
              <a:latin typeface="源ノ明朝 ExtraLight"/>
              <a:cs typeface="源ノ明朝 ExtraLight"/>
            </a:endParaRPr>
          </a:p>
          <a:p>
            <a:pPr marL="11527" marR="4611">
              <a:lnSpc>
                <a:spcPct val="157700"/>
              </a:lnSpc>
              <a:spcBef>
                <a:spcPts val="953"/>
              </a:spcBef>
            </a:pP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クラウド対応</a:t>
            </a:r>
            <a:r>
              <a:rPr sz="817" spc="19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の</a:t>
            </a:r>
            <a:r>
              <a:rPr sz="817" spc="-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W</a:t>
            </a:r>
            <a:r>
              <a:rPr sz="817" spc="-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e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b</a:t>
            </a:r>
            <a:r>
              <a:rPr sz="817" spc="-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ア</a:t>
            </a:r>
            <a:r>
              <a:rPr sz="817" spc="-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プ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リ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ケ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ーシ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ョンのた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め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遠隔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で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の</a:t>
            </a:r>
            <a:r>
              <a:rPr sz="817" spc="-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デ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ィス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カ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ッ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ショ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ンに</a:t>
            </a:r>
            <a:r>
              <a:rPr sz="817" spc="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も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対応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し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ます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。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直接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デ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ータ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を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観察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す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るた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め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判定 もしやすくなっており</a:t>
            </a: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ま</a:t>
            </a:r>
            <a:r>
              <a:rPr sz="817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す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。</a:t>
            </a:r>
            <a:endParaRPr sz="817">
              <a:latin typeface="源ノ明朝 ExtraLight"/>
              <a:cs typeface="源ノ明朝 ExtraLigh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7704" y="6038177"/>
            <a:ext cx="5998606" cy="258781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89273" y="766061"/>
            <a:ext cx="5703090" cy="384794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259347" algn="ctr">
              <a:spcBef>
                <a:spcPts val="91"/>
              </a:spcBef>
            </a:pPr>
            <a:r>
              <a:rPr sz="1543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画像解</a:t>
            </a:r>
            <a:r>
              <a:rPr sz="1543" spc="38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析</a:t>
            </a:r>
            <a:r>
              <a:rPr sz="1543" spc="-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Web</a:t>
            </a:r>
            <a:r>
              <a:rPr sz="1543" spc="-7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1543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アプリＩＡＳの７つの特徴</a:t>
            </a:r>
            <a:endParaRPr sz="1543" dirty="0">
              <a:latin typeface="源ノ明朝 ExtraLight"/>
              <a:cs typeface="源ノ明朝 ExtraLight"/>
            </a:endParaRPr>
          </a:p>
          <a:p>
            <a:pPr marL="42072">
              <a:spcBef>
                <a:spcPts val="2854"/>
              </a:spcBef>
            </a:pPr>
            <a:r>
              <a:rPr sz="998" spc="3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Web</a:t>
            </a:r>
            <a:r>
              <a:rPr sz="998" spc="7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3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アプリケーシ</a:t>
            </a:r>
            <a:r>
              <a:rPr sz="998" spc="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ョ</a:t>
            </a:r>
            <a:r>
              <a:rPr sz="998" spc="1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ン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：</a:t>
            </a:r>
            <a:r>
              <a:rPr sz="998" spc="-1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4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OS</a:t>
            </a:r>
            <a:r>
              <a:rPr sz="998" spc="15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を選ばず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、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リモー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ト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ワーク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が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容易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に</a:t>
            </a:r>
            <a:endParaRPr sz="998" dirty="0">
              <a:latin typeface="源ノ明朝 ExtraLight"/>
              <a:cs typeface="源ノ明朝 ExtraLight"/>
            </a:endParaRPr>
          </a:p>
          <a:p>
            <a:pPr marL="19595" marR="109502" indent="29392">
              <a:lnSpc>
                <a:spcPts val="3558"/>
              </a:lnSpc>
              <a:spcBef>
                <a:spcPts val="508"/>
              </a:spcBef>
            </a:pP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多様な顕微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鏡</a:t>
            </a:r>
            <a:r>
              <a:rPr sz="998" spc="-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フォーマットとメタデータ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に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対</a:t>
            </a:r>
            <a:r>
              <a:rPr sz="998" spc="1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応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：</a:t>
            </a:r>
            <a:r>
              <a:rPr sz="998" spc="-6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情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報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を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読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み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取り、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位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置や次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元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情報を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再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現可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能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ビックデ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ータ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に</a:t>
            </a:r>
            <a:r>
              <a:rPr sz="998" spc="4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対</a:t>
            </a:r>
            <a:r>
              <a:rPr sz="998" spc="1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応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：</a:t>
            </a:r>
            <a:r>
              <a:rPr sz="998" spc="-17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多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検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体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の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一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括解析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や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３次元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に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も対応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で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き、業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務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の効率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化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に貢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献</a:t>
            </a:r>
            <a:endParaRPr sz="998" dirty="0">
              <a:latin typeface="源ノ明朝 ExtraLight"/>
              <a:cs typeface="源ノ明朝 ExtraLight"/>
            </a:endParaRPr>
          </a:p>
          <a:p>
            <a:pPr marL="34580">
              <a:spcBef>
                <a:spcPts val="1910"/>
              </a:spcBef>
            </a:pPr>
            <a:r>
              <a:rPr sz="998" spc="1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全画面表示</a:t>
            </a:r>
            <a:r>
              <a:rPr sz="998" spc="1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が</a:t>
            </a:r>
            <a:r>
              <a:rPr sz="998" spc="1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可</a:t>
            </a:r>
            <a:r>
              <a:rPr sz="998" spc="2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能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：</a:t>
            </a:r>
            <a:r>
              <a:rPr sz="998" spc="-1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多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人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数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のディ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ス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カッシ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ョ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ンが容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易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に</a:t>
            </a:r>
            <a:endParaRPr sz="998" dirty="0">
              <a:latin typeface="源ノ明朝 ExtraLight"/>
              <a:cs typeface="源ノ明朝 ExtraLight"/>
            </a:endParaRPr>
          </a:p>
          <a:p>
            <a:pPr marL="34580">
              <a:spcBef>
                <a:spcPts val="2487"/>
              </a:spcBef>
            </a:pP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深層学習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・</a:t>
            </a:r>
            <a:r>
              <a:rPr sz="998" spc="7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機</a:t>
            </a:r>
            <a:r>
              <a:rPr sz="998" spc="6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械学</a:t>
            </a:r>
            <a:r>
              <a:rPr sz="998" spc="7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習</a:t>
            </a:r>
            <a:r>
              <a:rPr sz="998" spc="6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機能</a:t>
            </a:r>
            <a:r>
              <a:rPr sz="998" spc="7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を</a:t>
            </a:r>
            <a:r>
              <a:rPr sz="998" spc="6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搭</a:t>
            </a:r>
            <a:r>
              <a:rPr sz="998" spc="1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載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：</a:t>
            </a:r>
            <a:r>
              <a:rPr sz="998" spc="-1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複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雑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な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解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析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であっ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て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も直感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的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な操作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が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可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能</a:t>
            </a:r>
            <a:endParaRPr sz="998" dirty="0">
              <a:latin typeface="源ノ明朝 ExtraLight"/>
              <a:cs typeface="源ノ明朝 ExtraLight"/>
            </a:endParaRPr>
          </a:p>
          <a:p>
            <a:pPr marL="11527" marR="4611" indent="8645">
              <a:lnSpc>
                <a:spcPts val="3857"/>
              </a:lnSpc>
              <a:spcBef>
                <a:spcPts val="145"/>
              </a:spcBef>
            </a:pPr>
            <a:r>
              <a:rPr sz="998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サポートセンターとのウェブチ</a:t>
            </a:r>
            <a:r>
              <a:rPr sz="998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ャ</a:t>
            </a:r>
            <a:r>
              <a:rPr sz="998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ット機</a:t>
            </a:r>
            <a:r>
              <a:rPr sz="998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能</a:t>
            </a:r>
            <a:r>
              <a:rPr sz="998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を</a:t>
            </a:r>
            <a:r>
              <a:rPr sz="998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搭</a:t>
            </a:r>
            <a:r>
              <a:rPr sz="998" spc="9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載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：</a:t>
            </a:r>
            <a:r>
              <a:rPr sz="998" spc="-11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操作など困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ったと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き</a:t>
            </a:r>
            <a:r>
              <a:rPr sz="998" spc="45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に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時間差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な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く問題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が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解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決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サ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ブ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ス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ク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リプ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シ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ョン販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売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形式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に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対</a:t>
            </a:r>
            <a:r>
              <a:rPr sz="998" spc="12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応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：</a:t>
            </a:r>
            <a:r>
              <a:rPr sz="998" spc="-17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初</a:t>
            </a:r>
            <a:r>
              <a:rPr sz="998" spc="5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期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投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資の</a:t>
            </a:r>
            <a:r>
              <a:rPr sz="998" spc="5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減</a:t>
            </a:r>
            <a:r>
              <a:rPr sz="998" spc="4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少に貢</a:t>
            </a:r>
            <a:r>
              <a:rPr sz="99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献</a:t>
            </a:r>
            <a:endParaRPr sz="998" dirty="0">
              <a:latin typeface="源ノ明朝 ExtraLight"/>
              <a:cs typeface="源ノ明朝 ExtraLight"/>
            </a:endParaRPr>
          </a:p>
          <a:p>
            <a:pPr marL="62820">
              <a:spcBef>
                <a:spcPts val="726"/>
              </a:spcBef>
            </a:pPr>
            <a:r>
              <a:rPr sz="726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上記項目以外にも様々な利点</a:t>
            </a:r>
            <a:r>
              <a:rPr sz="726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を</a:t>
            </a:r>
            <a:r>
              <a:rPr sz="726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有してお</a:t>
            </a:r>
            <a:r>
              <a:rPr sz="726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り</a:t>
            </a:r>
            <a:r>
              <a:rPr sz="726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ます。</a:t>
            </a:r>
            <a:r>
              <a:rPr sz="726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詳</a:t>
            </a:r>
            <a:r>
              <a:rPr sz="726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しく</a:t>
            </a:r>
            <a:r>
              <a:rPr sz="726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は</a:t>
            </a:r>
            <a:r>
              <a:rPr sz="726" spc="82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726" spc="-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Web</a:t>
            </a:r>
            <a:r>
              <a:rPr sz="726" spc="7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726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ページをご覧いただくかお問い合</a:t>
            </a:r>
            <a:r>
              <a:rPr sz="726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わ</a:t>
            </a:r>
            <a:r>
              <a:rPr sz="726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せくだ</a:t>
            </a:r>
            <a:r>
              <a:rPr sz="726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さ</a:t>
            </a:r>
            <a:r>
              <a:rPr sz="726" spc="1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い。</a:t>
            </a:r>
            <a:endParaRPr sz="726" dirty="0">
              <a:latin typeface="源ノ明朝 ExtraLight"/>
              <a:cs typeface="源ノ明朝 Extra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3744825E-A9EE-290F-0718-3287CD6D2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" y="954222"/>
            <a:ext cx="5391509" cy="178599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B296173-1E37-7849-C051-F9331A79F38A}"/>
              </a:ext>
            </a:extLst>
          </p:cNvPr>
          <p:cNvSpPr/>
          <p:nvPr/>
        </p:nvSpPr>
        <p:spPr>
          <a:xfrm>
            <a:off x="653224" y="3473355"/>
            <a:ext cx="5688027" cy="1931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多様なフォーマットに対応して差異を標準化するので違う機器間で</a:t>
            </a:r>
            <a:r>
              <a:rPr kumimoji="1" lang="en-US" altLang="ja-JP" dirty="0"/>
              <a:t>AI</a:t>
            </a:r>
            <a:r>
              <a:rPr kumimoji="1" lang="ja-JP" altLang="en-US" dirty="0"/>
              <a:t>メソッドの移植が可能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C2B6B16-BD7C-C608-30E3-1CAF360F2669}"/>
              </a:ext>
            </a:extLst>
          </p:cNvPr>
          <p:cNvSpPr txBox="1"/>
          <p:nvPr/>
        </p:nvSpPr>
        <p:spPr>
          <a:xfrm>
            <a:off x="638354" y="500332"/>
            <a:ext cx="3388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画像解析</a:t>
            </a:r>
            <a:r>
              <a:rPr kumimoji="1" lang="en-US" altLang="ja-JP" dirty="0"/>
              <a:t>Web</a:t>
            </a:r>
            <a:r>
              <a:rPr kumimoji="1" lang="ja-JP" altLang="en-US" dirty="0"/>
              <a:t>アプリケーション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FFE71BA-6062-EC5C-7F56-B9CF069F472B}"/>
              </a:ext>
            </a:extLst>
          </p:cNvPr>
          <p:cNvSpPr/>
          <p:nvPr/>
        </p:nvSpPr>
        <p:spPr>
          <a:xfrm>
            <a:off x="653224" y="6137656"/>
            <a:ext cx="5688027" cy="3361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多様なフォーマットに対応して差異を標準化するので違う機器間で</a:t>
            </a:r>
            <a:r>
              <a:rPr kumimoji="1" lang="en-US" altLang="ja-JP" dirty="0"/>
              <a:t>AI</a:t>
            </a:r>
            <a:r>
              <a:rPr kumimoji="1" lang="ja-JP" altLang="en-US" dirty="0"/>
              <a:t>メソッドの移植が可能</a:t>
            </a:r>
          </a:p>
        </p:txBody>
      </p:sp>
    </p:spTree>
    <p:extLst>
      <p:ext uri="{BB962C8B-B14F-4D97-AF65-F5344CB8AC3E}">
        <p14:creationId xmlns:p14="http://schemas.microsoft.com/office/powerpoint/2010/main" val="3310398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360A88D-D356-E940-388C-717C2DA4B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79" y="1800000"/>
            <a:ext cx="7711440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1877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23E7E83-AF1D-98CC-9C33-12DBB6CE4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2823" y="1800000"/>
            <a:ext cx="7711440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080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B0CFFF9-5CFD-BD14-EE1D-25F2C593808A}"/>
              </a:ext>
            </a:extLst>
          </p:cNvPr>
          <p:cNvSpPr txBox="1"/>
          <p:nvPr/>
        </p:nvSpPr>
        <p:spPr>
          <a:xfrm>
            <a:off x="638354" y="500332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深層学習機能と機械学習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E9647D9-1E42-BA5B-FDE5-4618BE00E284}"/>
              </a:ext>
            </a:extLst>
          </p:cNvPr>
          <p:cNvSpPr txBox="1"/>
          <p:nvPr/>
        </p:nvSpPr>
        <p:spPr>
          <a:xfrm>
            <a:off x="397651" y="1700420"/>
            <a:ext cx="3470822" cy="218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20" dirty="0"/>
              <a:t>Basic</a:t>
            </a:r>
            <a:r>
              <a:rPr kumimoji="1" lang="ja-JP" altLang="en-US" sz="820" dirty="0"/>
              <a:t>モードでは各分野に対応したセグメンテンショーンモードを搭載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5DD99BF-3E31-D263-D72E-98FC897109B5}"/>
              </a:ext>
            </a:extLst>
          </p:cNvPr>
          <p:cNvSpPr txBox="1"/>
          <p:nvPr/>
        </p:nvSpPr>
        <p:spPr>
          <a:xfrm>
            <a:off x="396815" y="1190445"/>
            <a:ext cx="4031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様々な分野に対応した深層学習と機械学習モードを搭載</a:t>
            </a:r>
          </a:p>
        </p:txBody>
      </p:sp>
      <p:pic>
        <p:nvPicPr>
          <p:cNvPr id="6" name="図 5" descr="カラフルな絵と文字の加工写真&#10;&#10;低い精度で自動的に生成された説明">
            <a:extLst>
              <a:ext uri="{FF2B5EF4-FFF2-40B4-BE49-F238E27FC236}">
                <a16:creationId xmlns:a16="http://schemas.microsoft.com/office/drawing/2014/main" id="{D55FA883-134A-AE01-C7BC-AC185D0E6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63" y="1869451"/>
            <a:ext cx="3936984" cy="221455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C02C5C9-91DB-753F-BC11-704F7FAD5FEA}"/>
              </a:ext>
            </a:extLst>
          </p:cNvPr>
          <p:cNvSpPr txBox="1"/>
          <p:nvPr/>
        </p:nvSpPr>
        <p:spPr>
          <a:xfrm>
            <a:off x="4210847" y="1700420"/>
            <a:ext cx="2249502" cy="47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20" dirty="0"/>
              <a:t>Advance</a:t>
            </a:r>
            <a:r>
              <a:rPr kumimoji="1" lang="ja-JP" altLang="en-US" sz="820" dirty="0"/>
              <a:t>モードではさらに複雑なセグメンテーションやオプションの独自画像解析のメソッドの登録が可能です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3BAD1B-A7EA-2DD6-9696-E3415B5E98DC}"/>
              </a:ext>
            </a:extLst>
          </p:cNvPr>
          <p:cNvSpPr txBox="1"/>
          <p:nvPr/>
        </p:nvSpPr>
        <p:spPr>
          <a:xfrm>
            <a:off x="396815" y="4128296"/>
            <a:ext cx="2031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最新の画像処理技術を搭載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DD1DE31-AF85-66F9-5C7A-696DA7394331}"/>
              </a:ext>
            </a:extLst>
          </p:cNvPr>
          <p:cNvSpPr txBox="1"/>
          <p:nvPr/>
        </p:nvSpPr>
        <p:spPr>
          <a:xfrm>
            <a:off x="2728214" y="3872835"/>
            <a:ext cx="13516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ライフサイエンスでの使用例</a:t>
            </a:r>
          </a:p>
        </p:txBody>
      </p:sp>
      <p:pic>
        <p:nvPicPr>
          <p:cNvPr id="14" name="図 13" descr="ロゴ&#10;&#10;自動的に生成された説明">
            <a:extLst>
              <a:ext uri="{FF2B5EF4-FFF2-40B4-BE49-F238E27FC236}">
                <a16:creationId xmlns:a16="http://schemas.microsoft.com/office/drawing/2014/main" id="{FD6900F1-2E5E-C2AC-A80B-49FE986D0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61" y="4976936"/>
            <a:ext cx="2253130" cy="1414939"/>
          </a:xfrm>
          <a:prstGeom prst="rect">
            <a:avLst/>
          </a:prstGeom>
        </p:spPr>
      </p:pic>
      <p:pic>
        <p:nvPicPr>
          <p:cNvPr id="16" name="図 15" descr="カラフルな写真のコラージュ&#10;&#10;低い精度で自動的に生成された説明">
            <a:extLst>
              <a:ext uri="{FF2B5EF4-FFF2-40B4-BE49-F238E27FC236}">
                <a16:creationId xmlns:a16="http://schemas.microsoft.com/office/drawing/2014/main" id="{08B7207A-F0A6-F2B4-478C-EC24E06A1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84" y="4539639"/>
            <a:ext cx="2253130" cy="197619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2A1FBB5-39A0-A01A-A051-0CDAF27AB7F9}"/>
              </a:ext>
            </a:extLst>
          </p:cNvPr>
          <p:cNvSpPr txBox="1"/>
          <p:nvPr/>
        </p:nvSpPr>
        <p:spPr>
          <a:xfrm>
            <a:off x="936377" y="6527778"/>
            <a:ext cx="1290738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100" dirty="0">
                <a:solidFill>
                  <a:srgbClr val="FF0000"/>
                </a:solidFill>
              </a:rPr>
              <a:t>超解像技術</a:t>
            </a:r>
            <a:r>
              <a:rPr kumimoji="1" lang="ja-JP" altLang="en-US" sz="1100" dirty="0">
                <a:solidFill>
                  <a:srgbClr val="FF0000"/>
                </a:solidFill>
              </a:rPr>
              <a:t> (</a:t>
            </a:r>
            <a:r>
              <a:rPr lang="ja-JP" altLang="en-US" sz="1100" dirty="0">
                <a:solidFill>
                  <a:srgbClr val="FF0000"/>
                </a:solidFill>
              </a:rPr>
              <a:t>右図</a:t>
            </a:r>
            <a:r>
              <a:rPr kumimoji="1" lang="ja-JP" altLang="en-US" sz="11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EB6159B-FADF-692B-4AD5-FBFE9ED6E32F}"/>
              </a:ext>
            </a:extLst>
          </p:cNvPr>
          <p:cNvSpPr txBox="1"/>
          <p:nvPr/>
        </p:nvSpPr>
        <p:spPr>
          <a:xfrm>
            <a:off x="3115508" y="6527778"/>
            <a:ext cx="1313180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スペクトラム分離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F716D4A-0A15-64FA-B73E-A174881943FE}"/>
              </a:ext>
            </a:extLst>
          </p:cNvPr>
          <p:cNvSpPr/>
          <p:nvPr/>
        </p:nvSpPr>
        <p:spPr>
          <a:xfrm>
            <a:off x="4352925" y="2247900"/>
            <a:ext cx="2231212" cy="1824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27F6AD4-A513-9DEA-1471-E7208661C841}"/>
              </a:ext>
            </a:extLst>
          </p:cNvPr>
          <p:cNvSpPr txBox="1"/>
          <p:nvPr/>
        </p:nvSpPr>
        <p:spPr>
          <a:xfrm>
            <a:off x="475084" y="7160373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統計的データから比較が可能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BAA211D-C997-B11A-5C16-67C10ECC831F}"/>
              </a:ext>
            </a:extLst>
          </p:cNvPr>
          <p:cNvSpPr/>
          <p:nvPr/>
        </p:nvSpPr>
        <p:spPr>
          <a:xfrm>
            <a:off x="452085" y="7580678"/>
            <a:ext cx="6132052" cy="1976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069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25867"/>
            <a:ext cx="6857539" cy="9247579"/>
            <a:chOff x="0" y="251460"/>
            <a:chExt cx="7555992" cy="1018946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1460"/>
              <a:ext cx="7296911" cy="101894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93292"/>
              <a:ext cx="7555992" cy="1371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72066" y="1750986"/>
            <a:ext cx="3346012" cy="782234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>
              <a:lnSpc>
                <a:spcPct val="157700"/>
              </a:lnSpc>
              <a:spcBef>
                <a:spcPts val="91"/>
              </a:spcBef>
            </a:pPr>
            <a:r>
              <a:rPr sz="817" spc="64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画</a:t>
            </a:r>
            <a:r>
              <a:rPr sz="817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像</a:t>
            </a:r>
            <a:r>
              <a:rPr sz="817" spc="64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解</a:t>
            </a:r>
            <a:r>
              <a:rPr sz="817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析</a:t>
            </a:r>
            <a:r>
              <a:rPr sz="817" spc="5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 </a:t>
            </a:r>
            <a:r>
              <a:rPr sz="817" spc="-5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web</a:t>
            </a:r>
            <a:r>
              <a:rPr sz="817" spc="-2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 </a:t>
            </a:r>
            <a:r>
              <a:rPr sz="817" spc="6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ア</a:t>
            </a:r>
            <a:r>
              <a:rPr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プ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リ</a:t>
            </a:r>
            <a:r>
              <a:rPr sz="817" spc="50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 </a:t>
            </a:r>
            <a:r>
              <a:rPr sz="817" spc="5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IAS </a:t>
            </a:r>
            <a:r>
              <a:rPr sz="817" spc="6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では深層学習と機械学習機能を搭載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し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、 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ライ</a:t>
            </a:r>
            <a:r>
              <a:rPr sz="817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フ</a:t>
            </a:r>
            <a:r>
              <a:rPr sz="817" spc="-1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サ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イ</a:t>
            </a:r>
            <a:r>
              <a:rPr sz="817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エ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ン</a:t>
            </a:r>
            <a:r>
              <a:rPr sz="817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ス、医療</a:t>
            </a:r>
            <a:r>
              <a:rPr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、</a:t>
            </a:r>
            <a:r>
              <a:rPr sz="817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産業分</a:t>
            </a:r>
            <a:r>
              <a:rPr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野</a:t>
            </a:r>
            <a:r>
              <a:rPr sz="817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の様々</a:t>
            </a:r>
            <a:r>
              <a:rPr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な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サ</a:t>
            </a:r>
            <a:r>
              <a:rPr sz="817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ン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プ</a:t>
            </a:r>
            <a:r>
              <a:rPr sz="817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ルの解</a:t>
            </a:r>
            <a:r>
              <a:rPr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析</a:t>
            </a:r>
            <a:r>
              <a:rPr sz="817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・測定 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に役立ちます。従来では認識が難しかった</a:t>
            </a:r>
            <a:r>
              <a:rPr sz="817" spc="-23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サ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ン</a:t>
            </a:r>
            <a:r>
              <a:rPr sz="817" spc="-1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プ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ル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も AI</a:t>
            </a:r>
            <a:r>
              <a:rPr sz="817" spc="-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 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機能を駆使 することで抽出が容易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に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なり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ま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した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。</a:t>
            </a:r>
            <a:endParaRPr sz="817" dirty="0">
              <a:latin typeface="源ノ明朝 ExtraLight"/>
              <a:cs typeface="源ノ明朝 Extra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49998" y="3824799"/>
            <a:ext cx="2028889" cy="2072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271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多種の</a:t>
            </a:r>
            <a:r>
              <a:rPr sz="1271" spc="-5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フ</a:t>
            </a:r>
            <a:r>
              <a:rPr sz="1271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ォー</a:t>
            </a:r>
            <a:r>
              <a:rPr sz="1271" spc="-45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マ</a:t>
            </a:r>
            <a:r>
              <a:rPr sz="1271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ット対</a:t>
            </a:r>
            <a:r>
              <a:rPr sz="127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応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33401" y="4077946"/>
            <a:ext cx="2580662" cy="981644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 marR="4611" indent="-576" algn="just">
              <a:lnSpc>
                <a:spcPct val="158100"/>
              </a:lnSpc>
              <a:spcBef>
                <a:spcPts val="86"/>
              </a:spcBef>
            </a:pP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様々な</a:t>
            </a:r>
            <a:r>
              <a:rPr sz="817" spc="-14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フ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ォー</a:t>
            </a:r>
            <a:r>
              <a:rPr sz="817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マ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ット形式に</a:t>
            </a:r>
            <a:r>
              <a:rPr sz="817" spc="18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対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応しているため、特に複雑</a:t>
            </a:r>
            <a:r>
              <a:rPr sz="817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な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顕微鏡の撮影時の条件を再</a:t>
            </a:r>
            <a:r>
              <a:rPr sz="817" spc="18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現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できます。深層学習にも対応</a:t>
            </a:r>
            <a:r>
              <a:rPr lang="ja-JP" altLang="en-US"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し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ているため直感的に画像</a:t>
            </a:r>
            <a:r>
              <a:rPr sz="817" spc="18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解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析ができます。セキュ</a:t>
            </a:r>
            <a:r>
              <a:rPr sz="817" spc="18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リ</a:t>
            </a:r>
            <a:r>
              <a:rPr sz="817" spc="-36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テ</a:t>
            </a:r>
            <a:r>
              <a:rPr sz="817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ィ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の高いサ</a:t>
            </a:r>
            <a:r>
              <a:rPr sz="817" spc="-14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ー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バーと多重認証</a:t>
            </a:r>
            <a:r>
              <a:rPr sz="817" spc="18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の</a:t>
            </a:r>
            <a:r>
              <a:rPr sz="817" spc="32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搭載によりデータの管理も</a:t>
            </a:r>
            <a:r>
              <a:rPr sz="817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安</a:t>
            </a:r>
            <a:r>
              <a:rPr lang="ja-JP" altLang="en-US"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心して行えます。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503571" y="6066718"/>
            <a:ext cx="1164707" cy="207787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1527">
              <a:spcBef>
                <a:spcPts val="95"/>
              </a:spcBef>
            </a:pPr>
            <a:r>
              <a:rPr sz="1271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解析結果の表</a:t>
            </a:r>
            <a:r>
              <a:rPr sz="127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示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571232" y="6476629"/>
            <a:ext cx="5455037" cy="1478561"/>
            <a:chOff x="629412" y="7028688"/>
            <a:chExt cx="6010643" cy="162915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8520" y="7848599"/>
              <a:ext cx="574547" cy="6903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72712" y="7857743"/>
              <a:ext cx="691895" cy="67208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62728" y="7840979"/>
              <a:ext cx="688847" cy="68884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9412" y="7028688"/>
              <a:ext cx="1962911" cy="16291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51220" y="7813547"/>
              <a:ext cx="688835" cy="68884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696542" y="6355368"/>
            <a:ext cx="3698709" cy="58359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 indent="-576">
              <a:lnSpc>
                <a:spcPct val="157800"/>
              </a:lnSpc>
              <a:spcBef>
                <a:spcPts val="91"/>
              </a:spcBef>
            </a:pP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N</a:t>
            </a:r>
            <a:r>
              <a:rPr sz="817" spc="1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S</a:t>
            </a:r>
            <a:r>
              <a:rPr sz="817" spc="5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E</a:t>
            </a:r>
            <a:r>
              <a:rPr sz="817" spc="-3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、</a:t>
            </a:r>
            <a:r>
              <a:rPr sz="817" spc="-1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ド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ッ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ト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プ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ロ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ット</a:t>
            </a:r>
            <a:r>
              <a:rPr sz="817" spc="-3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、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ヒス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ト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グラフ</a:t>
            </a:r>
            <a:r>
              <a:rPr sz="817" spc="-3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、</a:t>
            </a:r>
            <a:r>
              <a:rPr sz="817" spc="-1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ヒ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ート</a:t>
            </a:r>
            <a:r>
              <a:rPr sz="817" spc="-23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マ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ップ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表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示に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対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応し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て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いる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た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め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、 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多検体でハ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イ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スル</a:t>
            </a:r>
            <a:r>
              <a:rPr sz="817" spc="-23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ー</a:t>
            </a:r>
            <a:r>
              <a:rPr sz="817" spc="-36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プ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ットな機器の解析結果もビ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ジ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ュア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ラ</a:t>
            </a:r>
            <a:r>
              <a:rPr sz="817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イ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ズな結果表示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が </a:t>
            </a:r>
            <a:r>
              <a:rPr sz="817" spc="18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できます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。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3072372" y="7861384"/>
            <a:ext cx="232826" cy="13737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817" spc="9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N</a:t>
            </a:r>
            <a:r>
              <a:rPr sz="817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S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E</a:t>
            </a:r>
            <a:endParaRPr sz="817">
              <a:latin typeface="源ノ明朝 ExtraLight"/>
              <a:cs typeface="源ノ明朝 Extra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69883" y="7861384"/>
            <a:ext cx="1407907" cy="13737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  <a:tabLst>
                <a:tab pos="824723" algn="l"/>
              </a:tabLst>
            </a:pPr>
            <a:r>
              <a:rPr sz="817" spc="-10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ド</a:t>
            </a:r>
            <a:r>
              <a:rPr sz="817" spc="-6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ッ</a:t>
            </a:r>
            <a:r>
              <a:rPr sz="817" spc="-91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ト</a:t>
            </a:r>
            <a:r>
              <a:rPr sz="817" spc="-6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プ</a:t>
            </a:r>
            <a:r>
              <a:rPr sz="817" spc="-7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ロ</a:t>
            </a:r>
            <a:r>
              <a:rPr sz="817" spc="-6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ッ</a:t>
            </a:r>
            <a:r>
              <a:rPr sz="81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ト	</a:t>
            </a:r>
            <a:r>
              <a:rPr sz="817" spc="-6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ヒス</a:t>
            </a:r>
            <a:r>
              <a:rPr sz="817" spc="-77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ト</a:t>
            </a:r>
            <a:r>
              <a:rPr sz="817" spc="-6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グラフ</a:t>
            </a:r>
            <a:endParaRPr sz="817">
              <a:latin typeface="源ノ明朝 ExtraLight"/>
              <a:cs typeface="源ノ明朝 Extra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89177" y="7861384"/>
            <a:ext cx="587829" cy="13737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817" spc="-10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ヒ</a:t>
            </a:r>
            <a:r>
              <a:rPr sz="817" spc="-6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ート</a:t>
            </a:r>
            <a:r>
              <a:rPr sz="817" spc="-100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マ</a:t>
            </a:r>
            <a:r>
              <a:rPr sz="817" spc="-68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ップ</a:t>
            </a:r>
            <a:endParaRPr sz="817">
              <a:latin typeface="源ノ明朝 ExtraLight"/>
              <a:cs typeface="源ノ明朝 ExtraLigh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19202" y="5143077"/>
            <a:ext cx="1780762" cy="761441"/>
            <a:chOff x="682269" y="5559311"/>
            <a:chExt cx="1962136" cy="838995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2269" y="5570306"/>
              <a:ext cx="864000" cy="8280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80405" y="5559311"/>
              <a:ext cx="864000" cy="828000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828723" y="5904012"/>
            <a:ext cx="387275" cy="116992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1527">
              <a:spcBef>
                <a:spcPts val="95"/>
              </a:spcBef>
            </a:pPr>
            <a:r>
              <a:rPr sz="681" spc="14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３D</a:t>
            </a:r>
            <a:r>
              <a:rPr sz="681" spc="-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 </a:t>
            </a:r>
            <a:r>
              <a:rPr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画像</a:t>
            </a:r>
            <a:endParaRPr sz="681" dirty="0">
              <a:latin typeface="源ノ明朝 ExtraLight"/>
              <a:cs typeface="源ノ明朝 ExtraLigh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780364" y="5918745"/>
            <a:ext cx="784134" cy="116992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1527">
              <a:spcBef>
                <a:spcPts val="95"/>
              </a:spcBef>
            </a:pPr>
            <a:r>
              <a:rPr lang="ja-JP" altLang="en-US" sz="681" spc="23" dirty="0">
                <a:solidFill>
                  <a:srgbClr val="2B5B80"/>
                </a:solidFill>
                <a:latin typeface="源ノ明朝 ExtraLight"/>
                <a:cs typeface="源ノ明朝 ExtraLight"/>
              </a:rPr>
              <a:t>タイムラプス</a:t>
            </a:r>
            <a:endParaRPr sz="681" dirty="0">
              <a:latin typeface="源ノ明朝 ExtraLight"/>
              <a:cs typeface="源ノ明朝 ExtraLigh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43984" y="1821027"/>
            <a:ext cx="5988924" cy="7752421"/>
            <a:chOff x="489204" y="1898904"/>
            <a:chExt cx="6598907" cy="8542019"/>
          </a:xfrm>
        </p:grpSpPr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9204" y="1898904"/>
              <a:ext cx="1274063" cy="192633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21179" y="1898904"/>
              <a:ext cx="1272539" cy="192633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72712" y="8801100"/>
              <a:ext cx="2915399" cy="1639823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354880" y="8395182"/>
            <a:ext cx="3331029" cy="628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54751">
              <a:spcBef>
                <a:spcPts val="91"/>
              </a:spcBef>
            </a:pP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【オプション】</a:t>
            </a:r>
          </a:p>
          <a:p>
            <a:pPr marL="57633" marR="50717">
              <a:lnSpc>
                <a:spcPct val="200000"/>
              </a:lnSpc>
              <a:spcBef>
                <a:spcPts val="154"/>
              </a:spcBef>
            </a:pP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自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そ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動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の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顕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機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微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能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鏡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に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や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よ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カ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り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メ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遠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ラ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く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な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離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ど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れ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の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た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遠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共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隔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同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操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研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作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究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の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者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オ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の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プ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機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シ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器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ョ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操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ン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作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も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や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用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、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意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ク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し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リ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て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ー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い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ン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ま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ル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す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ー</a:t>
            </a:r>
            <a:r>
              <a:rPr sz="817" spc="-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。</a:t>
            </a:r>
            <a:r>
              <a:rPr sz="1225" baseline="-6790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ム </a:t>
            </a:r>
            <a:r>
              <a:rPr sz="817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などの遮断された施設にも有効に活用できます。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503571" y="766061"/>
            <a:ext cx="3968995" cy="24907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543" spc="4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画像解</a:t>
            </a:r>
            <a:r>
              <a:rPr sz="1543" spc="381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析</a:t>
            </a:r>
            <a:r>
              <a:rPr sz="1543" spc="-50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W</a:t>
            </a:r>
            <a:r>
              <a:rPr sz="1543" spc="-1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e</a:t>
            </a:r>
            <a:r>
              <a:rPr sz="1543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b</a:t>
            </a:r>
            <a:r>
              <a:rPr sz="1543" spc="-50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 </a:t>
            </a:r>
            <a:r>
              <a:rPr sz="1543" spc="41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アプ</a:t>
            </a:r>
            <a:r>
              <a:rPr sz="1543" spc="381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リ</a:t>
            </a:r>
            <a:r>
              <a:rPr sz="1543" spc="-14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I</a:t>
            </a:r>
            <a:r>
              <a:rPr sz="1543" spc="-18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A</a:t>
            </a:r>
            <a:r>
              <a:rPr sz="1543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S</a:t>
            </a:r>
            <a:r>
              <a:rPr sz="1543" spc="-8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 </a:t>
            </a:r>
            <a:r>
              <a:rPr sz="1543" spc="41" dirty="0" err="1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の大きなポイント</a:t>
            </a:r>
            <a:endParaRPr sz="1543" dirty="0">
              <a:solidFill>
                <a:schemeClr val="tx2">
                  <a:lumMod val="75000"/>
                </a:schemeClr>
              </a:solidFill>
              <a:latin typeface="源ノ明朝 ExtraLight"/>
              <a:cs typeface="源ノ明朝 ExtraLight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1ED7760-236D-CD24-2BD9-50DA8CCC0EE9}"/>
              </a:ext>
            </a:extLst>
          </p:cNvPr>
          <p:cNvSpPr txBox="1"/>
          <p:nvPr/>
        </p:nvSpPr>
        <p:spPr>
          <a:xfrm>
            <a:off x="399724" y="1286901"/>
            <a:ext cx="982961" cy="371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815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▶</a:t>
            </a:r>
            <a:r>
              <a:rPr kumimoji="1" lang="en-US" altLang="ja-JP" sz="1634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Point</a:t>
            </a:r>
            <a:r>
              <a:rPr kumimoji="1" lang="ja-JP" altLang="en-US" sz="1634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１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C05203B-CE27-E3CA-73BD-A18E8584FC0C}"/>
              </a:ext>
            </a:extLst>
          </p:cNvPr>
          <p:cNvSpPr txBox="1"/>
          <p:nvPr/>
        </p:nvSpPr>
        <p:spPr>
          <a:xfrm>
            <a:off x="341186" y="3740297"/>
            <a:ext cx="1016625" cy="371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815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▶</a:t>
            </a:r>
            <a:r>
              <a:rPr kumimoji="1" lang="en-US" altLang="ja-JP" sz="1634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Point2</a:t>
            </a:r>
            <a:endParaRPr kumimoji="1" lang="ja-JP" altLang="en-US" sz="1634" dirty="0">
              <a:solidFill>
                <a:schemeClr val="tx2">
                  <a:lumMod val="75000"/>
                </a:schemeClr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A00DCC4-845F-873F-D1B7-945D467AA46C}"/>
              </a:ext>
            </a:extLst>
          </p:cNvPr>
          <p:cNvSpPr txBox="1"/>
          <p:nvPr/>
        </p:nvSpPr>
        <p:spPr>
          <a:xfrm>
            <a:off x="340150" y="5967981"/>
            <a:ext cx="1016625" cy="371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815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▶</a:t>
            </a:r>
            <a:r>
              <a:rPr kumimoji="1" lang="en-US" altLang="ja-JP" sz="1634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Point4</a:t>
            </a:r>
            <a:endParaRPr kumimoji="1" lang="ja-JP" altLang="en-US" sz="1634" dirty="0">
              <a:solidFill>
                <a:schemeClr val="tx2">
                  <a:lumMod val="75000"/>
                </a:schemeClr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81D4206-4A28-23A5-D222-759A582D382F}"/>
              </a:ext>
            </a:extLst>
          </p:cNvPr>
          <p:cNvSpPr txBox="1"/>
          <p:nvPr/>
        </p:nvSpPr>
        <p:spPr>
          <a:xfrm>
            <a:off x="1431063" y="1349831"/>
            <a:ext cx="3515445" cy="287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446">
              <a:spcBef>
                <a:spcPts val="3081"/>
              </a:spcBef>
            </a:pPr>
            <a:r>
              <a:rPr lang="ja-JP" altLang="en-US" sz="1271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深層学習・機械学習で自動解析</a:t>
            </a:r>
            <a:endParaRPr lang="ja-JP" altLang="en-US" sz="1271" dirty="0">
              <a:solidFill>
                <a:schemeClr val="tx2">
                  <a:lumMod val="75000"/>
                </a:schemeClr>
              </a:solidFill>
              <a:latin typeface="源ノ明朝 ExtraLight"/>
              <a:cs typeface="源ノ明朝 ExtraLight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DC0FEDF-8948-145C-4A1A-7CE00757CB02}"/>
              </a:ext>
            </a:extLst>
          </p:cNvPr>
          <p:cNvSpPr txBox="1"/>
          <p:nvPr/>
        </p:nvSpPr>
        <p:spPr>
          <a:xfrm>
            <a:off x="3601817" y="3708186"/>
            <a:ext cx="1016625" cy="371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815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▶</a:t>
            </a:r>
            <a:r>
              <a:rPr kumimoji="1" lang="en-US" altLang="ja-JP" sz="1634" dirty="0">
                <a:solidFill>
                  <a:schemeClr val="tx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Point3</a:t>
            </a:r>
            <a:endParaRPr kumimoji="1" lang="ja-JP" altLang="en-US" sz="1634" dirty="0">
              <a:solidFill>
                <a:schemeClr val="tx2">
                  <a:lumMod val="75000"/>
                </a:schemeClr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42" name="object 8">
            <a:extLst>
              <a:ext uri="{FF2B5EF4-FFF2-40B4-BE49-F238E27FC236}">
                <a16:creationId xmlns:a16="http://schemas.microsoft.com/office/drawing/2014/main" id="{6DAE796B-C323-B361-4CB5-FA062B925B47}"/>
              </a:ext>
            </a:extLst>
          </p:cNvPr>
          <p:cNvSpPr txBox="1"/>
          <p:nvPr/>
        </p:nvSpPr>
        <p:spPr>
          <a:xfrm>
            <a:off x="4741371" y="3818276"/>
            <a:ext cx="1802098" cy="2072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ja-JP" altLang="en-US" sz="1271" spc="9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最新の画像処理技術</a:t>
            </a:r>
            <a:endParaRPr sz="1271" dirty="0">
              <a:solidFill>
                <a:schemeClr val="tx2">
                  <a:lumMod val="75000"/>
                </a:schemeClr>
              </a:solidFill>
              <a:latin typeface="源ノ明朝 ExtraLight"/>
              <a:cs typeface="源ノ明朝 ExtraLight"/>
            </a:endParaRPr>
          </a:p>
        </p:txBody>
      </p:sp>
      <p:sp>
        <p:nvSpPr>
          <p:cNvPr id="43" name="object 9">
            <a:extLst>
              <a:ext uri="{FF2B5EF4-FFF2-40B4-BE49-F238E27FC236}">
                <a16:creationId xmlns:a16="http://schemas.microsoft.com/office/drawing/2014/main" id="{B0E9FE90-0633-88FE-76D9-4D22F9305747}"/>
              </a:ext>
            </a:extLst>
          </p:cNvPr>
          <p:cNvSpPr txBox="1"/>
          <p:nvPr/>
        </p:nvSpPr>
        <p:spPr>
          <a:xfrm>
            <a:off x="3664007" y="4077946"/>
            <a:ext cx="2580662" cy="586471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 marR="4611" indent="-576" algn="just">
              <a:lnSpc>
                <a:spcPct val="158100"/>
              </a:lnSpc>
              <a:spcBef>
                <a:spcPts val="86"/>
              </a:spcBef>
            </a:pPr>
            <a:r>
              <a:rPr lang="ja-JP" altLang="en-US"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超解像やマルチスペクトラム分離、デジタル位相差、デジタル微分干渉、２</a:t>
            </a:r>
            <a:r>
              <a:rPr lang="en-US" altLang="ja-JP"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D</a:t>
            </a:r>
            <a:r>
              <a:rPr lang="ja-JP" altLang="en-US"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＆３</a:t>
            </a:r>
            <a:r>
              <a:rPr lang="en-US" altLang="ja-JP"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D</a:t>
            </a:r>
            <a:r>
              <a:rPr lang="ja-JP" altLang="en-US" sz="817" spc="32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デコンボリューション</a:t>
            </a:r>
            <a:r>
              <a:rPr lang="ja-JP" altLang="en-US" sz="817" spc="-14" dirty="0">
                <a:solidFill>
                  <a:schemeClr val="tx2">
                    <a:lumMod val="75000"/>
                  </a:schemeClr>
                </a:solidFill>
                <a:latin typeface="源ノ明朝 ExtraLight"/>
                <a:cs typeface="源ノ明朝 ExtraLight"/>
              </a:rPr>
              <a:t>など最新の画像処理技術を搭載しております。</a:t>
            </a:r>
            <a:endParaRPr lang="ja-JP" altLang="en-US" sz="817" dirty="0">
              <a:solidFill>
                <a:schemeClr val="tx2">
                  <a:lumMod val="75000"/>
                </a:schemeClr>
              </a:solidFill>
              <a:latin typeface="源ノ明朝 ExtraLight"/>
              <a:cs typeface="源ノ明朝 ExtraLight"/>
            </a:endParaRPr>
          </a:p>
        </p:txBody>
      </p:sp>
      <p:pic>
        <p:nvPicPr>
          <p:cNvPr id="45" name="図 44" descr="カラフルな光のcg&#10;&#10;自動的に生成された説明">
            <a:extLst>
              <a:ext uri="{FF2B5EF4-FFF2-40B4-BE49-F238E27FC236}">
                <a16:creationId xmlns:a16="http://schemas.microsoft.com/office/drawing/2014/main" id="{7BAC11B7-E2A4-D5EB-5ECE-D22F479D33C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85" y="4736508"/>
            <a:ext cx="2509282" cy="13502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539" cy="9905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515" y="323101"/>
            <a:ext cx="6621023" cy="925311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77878" y="1993380"/>
            <a:ext cx="5082412" cy="1045674"/>
          </a:xfrm>
          <a:prstGeom prst="rect">
            <a:avLst/>
          </a:prstGeom>
        </p:spPr>
        <p:txBody>
          <a:bodyPr vert="horz" wrap="square" lIns="0" tIns="46104" rIns="0" bIns="0" rtlCol="0">
            <a:spAutoFit/>
          </a:bodyPr>
          <a:lstStyle/>
          <a:p>
            <a:pPr marL="13255">
              <a:spcBef>
                <a:spcPts val="363"/>
              </a:spcBef>
            </a:pP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aim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.arf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.psd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.tif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.tiff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.al3d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.gel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.amiramesh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.grey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.grey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.hx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.labels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.img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.hdr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.sif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.png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.afi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.svs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.avi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.exp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.xm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.h5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.1sc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.pic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endParaRPr sz="499">
              <a:latin typeface="Microsoft YaHei"/>
              <a:cs typeface="Microsoft YaHei"/>
            </a:endParaRPr>
          </a:p>
          <a:p>
            <a:pPr marL="13255">
              <a:spcBef>
                <a:spcPts val="272"/>
              </a:spcBef>
            </a:pP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.raw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.scn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.ims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.img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.cr2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.crw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.jpg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.thm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.wav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.ch5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.vsi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.ets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.pnl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.htd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.log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.c01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.dib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.cxd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.dic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.dcm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.dicom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.jp2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.j2ki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.j2kr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.raw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endParaRPr sz="499">
              <a:latin typeface="Microsoft YaHei"/>
              <a:cs typeface="Microsoft YaHei"/>
            </a:endParaRPr>
          </a:p>
          <a:p>
            <a:pPr marL="12679">
              <a:spcBef>
                <a:spcPts val="272"/>
              </a:spcBef>
            </a:pP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.ima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.cr2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.crw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.wav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.dv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.r3d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.r3d_r3d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.dv.log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.r3d.log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.v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.eps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.epsi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.flex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.mea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.res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.inf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.dm2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.dm3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.dm4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.gif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.naf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.his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.ndpi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endParaRPr sz="499">
              <a:latin typeface="Microsoft YaHei"/>
              <a:cs typeface="Microsoft YaHei"/>
            </a:endParaRPr>
          </a:p>
          <a:p>
            <a:pPr marL="12103">
              <a:spcBef>
                <a:spcPts val="272"/>
              </a:spcBef>
            </a:pP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.vms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.txt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.i2i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.hed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.mod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.inr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.ipl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.ipm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.fff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.ics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.ids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.ipw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.xdce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.xlog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.frm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.hdr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.dat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.par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.jpeg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.jpe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.jp2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.j2k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.jpf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.jpk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.jpx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.klb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endParaRPr sz="499">
              <a:latin typeface="Microsoft YaHei"/>
              <a:cs typeface="Microsoft YaHei"/>
            </a:endParaRPr>
          </a:p>
          <a:p>
            <a:pPr marL="12103">
              <a:spcBef>
                <a:spcPts val="272"/>
              </a:spcBef>
            </a:pP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.xv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.bip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.sxm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.fli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.lim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.msr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.lei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.lir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.scn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.mnc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.mrc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.st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.ali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.map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.rec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.mrcs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.stk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.nd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.scan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.vff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.mrv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.stp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.mng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.nii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.hdr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.nii.gz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endParaRPr sz="499">
              <a:latin typeface="Microsoft YaHei"/>
              <a:cs typeface="Microsoft YaHei"/>
            </a:endParaRPr>
          </a:p>
          <a:p>
            <a:pPr marL="11527">
              <a:spcBef>
                <a:spcPts val="272"/>
              </a:spcBef>
            </a:pP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.nrrd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.nhdr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.nd2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.nef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.obf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.msr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.ome.tiff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.ome.tif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.ome.tif2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ome.tif8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.ome.tif8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.ome.btf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.companion.ome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.ome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.ome.xml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9" dirty="0">
                <a:solidFill>
                  <a:srgbClr val="221F1F"/>
                </a:solidFill>
                <a:latin typeface="Microsoft YaHei"/>
                <a:cs typeface="Microsoft YaHei"/>
              </a:rPr>
              <a:t>.apl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.tnb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.mtb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endParaRPr sz="499">
              <a:latin typeface="Microsoft YaHei"/>
              <a:cs typeface="Microsoft YaHei"/>
            </a:endParaRPr>
          </a:p>
          <a:p>
            <a:pPr marL="11527">
              <a:spcBef>
                <a:spcPts val="272"/>
              </a:spcBef>
            </a:pP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.oib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.oif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.pty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.lut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.oir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.dat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.sld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.spl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.liff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.top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pcoraw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.rec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.pcx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.pict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.df3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.im3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.ano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.cfg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.csv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.htm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.rec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.tim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.zpo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.qptiff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.bin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.pbm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endParaRPr sz="499">
              <a:latin typeface="Microsoft YaHei"/>
              <a:cs typeface="Microsoft YaHei"/>
            </a:endParaRPr>
          </a:p>
          <a:p>
            <a:pPr marL="11527">
              <a:spcBef>
                <a:spcPts val="272"/>
              </a:spcBef>
            </a:pP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.pgm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.ppm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.cfg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.env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.spe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.afm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.mov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.rcpnl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.sm2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.sm3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.spc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.set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sdt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.spi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.xqd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.xqf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.fake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.tif2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.tf8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.btf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.csv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.vws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.pst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.inf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.tfr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.ffr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endParaRPr sz="499">
              <a:latin typeface="Microsoft YaHei"/>
              <a:cs typeface="Microsoft YaHei"/>
            </a:endParaRPr>
          </a:p>
          <a:p>
            <a:pPr marL="13255">
              <a:spcBef>
                <a:spcPts val="272"/>
              </a:spcBef>
            </a:pP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.zfr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.zfp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.2fl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.tga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.pr3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.dti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.fdf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.bif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.xys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.html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.mvd2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.aisf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.aiix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.atsf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.acff</a:t>
            </a:r>
            <a:r>
              <a:rPr sz="499" spc="-5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.wat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.bmp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.wiz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.wpi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.czi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.lms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.lsm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.mdb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.zvi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.zip</a:t>
            </a:r>
            <a:endParaRPr sz="499">
              <a:latin typeface="Microsoft YaHei"/>
              <a:cs typeface="Microsoft Ya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86385" y="802264"/>
            <a:ext cx="829876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Ｗｅｂアプリケーション</a:t>
            </a:r>
            <a:endParaRPr sz="545" dirty="0">
              <a:latin typeface="Meiryo UI" panose="020B0604030504040204" pitchFamily="50" charset="-128"/>
              <a:ea typeface="Meiryo UI" panose="020B0604030504040204" pitchFamily="50" charset="-128"/>
              <a:cs typeface="Microsoft Ya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6385" y="998322"/>
            <a:ext cx="1562932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スライド、デッシュ、ウェルプレート、ウェハ</a:t>
            </a:r>
            <a:endParaRPr sz="545" dirty="0">
              <a:latin typeface="Meiryo UI" panose="020B0604030504040204" pitchFamily="50" charset="-128"/>
              <a:ea typeface="Meiryo UI" panose="020B0604030504040204" pitchFamily="50" charset="-128"/>
              <a:cs typeface="Microsoft Ya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86386" y="1194380"/>
            <a:ext cx="1269594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チャネル、２Ｄ、３Ｄ、タイムラプス</a:t>
            </a:r>
            <a:endParaRPr sz="545" dirty="0">
              <a:latin typeface="Meiryo UI" panose="020B0604030504040204" pitchFamily="50" charset="-128"/>
              <a:ea typeface="Meiryo UI" panose="020B0604030504040204" pitchFamily="50" charset="-128"/>
              <a:cs typeface="Microsoft Ya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86385" y="1390438"/>
            <a:ext cx="5000001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スティッチング、シェーディング補正、ホワイト</a:t>
            </a:r>
            <a:r>
              <a:rPr lang="en-US" sz="545" spc="32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&amp;</a:t>
            </a:r>
            <a:r>
              <a:rPr sz="545" spc="32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ブラックバランス、二値化、フォ</a:t>
            </a:r>
            <a:r>
              <a:rPr sz="545" spc="18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ー</a:t>
            </a:r>
            <a:r>
              <a:rPr sz="545" spc="32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カス合成、均一化、分離</a:t>
            </a:r>
            <a:r>
              <a:rPr sz="545" spc="18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、</a:t>
            </a:r>
            <a:r>
              <a:rPr sz="545" spc="32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強調</a:t>
            </a:r>
            <a:r>
              <a:rPr sz="545" spc="32" dirty="0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、</a:t>
            </a:r>
            <a:r>
              <a:rPr lang="ja-JP" altLang="en-US" sz="545" spc="32" dirty="0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超解像、デコンボリューション</a:t>
            </a:r>
            <a:endParaRPr sz="545" dirty="0">
              <a:latin typeface="Meiryo UI" panose="020B0604030504040204" pitchFamily="50" charset="-128"/>
              <a:ea typeface="Meiryo UI" panose="020B0604030504040204" pitchFamily="50" charset="-128"/>
              <a:cs typeface="Microsoft Ya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86385" y="1586496"/>
            <a:ext cx="1342785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YaHei"/>
              </a:rPr>
              <a:t>個数、輝度、面積、色調、距離、クラス</a:t>
            </a:r>
            <a:endParaRPr sz="545" dirty="0">
              <a:latin typeface="Meiryo UI" panose="020B0604030504040204" pitchFamily="50" charset="-128"/>
              <a:ea typeface="Meiryo UI" panose="020B0604030504040204" pitchFamily="50" charset="-128"/>
              <a:cs typeface="Microsoft Ya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86386" y="1782554"/>
            <a:ext cx="2803334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23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Uighur" panose="020B0604020202020204" pitchFamily="2" charset="-78"/>
              </a:rPr>
              <a:t>NS</a:t>
            </a:r>
            <a:r>
              <a:rPr sz="545" spc="14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Uighur" panose="020B0604020202020204" pitchFamily="2" charset="-78"/>
              </a:rPr>
              <a:t>E</a:t>
            </a:r>
            <a:r>
              <a:rPr sz="545" spc="32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Uighur" panose="020B0604020202020204" pitchFamily="2" charset="-78"/>
              </a:rPr>
              <a:t>、ドットプロット、ヒストグラム</a:t>
            </a:r>
            <a:r>
              <a:rPr sz="545" spc="41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Uighur" panose="020B0604020202020204" pitchFamily="2" charset="-78"/>
              </a:rPr>
              <a:t>、</a:t>
            </a:r>
            <a:r>
              <a:rPr sz="545" spc="32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Uighur" panose="020B0604020202020204" pitchFamily="2" charset="-78"/>
              </a:rPr>
              <a:t>ヒー</a:t>
            </a:r>
            <a:r>
              <a:rPr sz="545" spc="41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Uighur" panose="020B0604020202020204" pitchFamily="2" charset="-78"/>
              </a:rPr>
              <a:t>ト</a:t>
            </a:r>
            <a:r>
              <a:rPr sz="545" spc="32" dirty="0" err="1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Uighur" panose="020B0604020202020204" pitchFamily="2" charset="-78"/>
              </a:rPr>
              <a:t>マップ</a:t>
            </a:r>
            <a:r>
              <a:rPr lang="ja-JP" altLang="en-US" sz="545" spc="32" dirty="0">
                <a:solidFill>
                  <a:srgbClr val="221F1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Uighur" panose="020B0604020202020204" pitchFamily="2" charset="-78"/>
              </a:rPr>
              <a:t>、マルチスペクトラム</a:t>
            </a:r>
            <a:endParaRPr sz="545" dirty="0">
              <a:latin typeface="Meiryo UI" panose="020B0604030504040204" pitchFamily="50" charset="-128"/>
              <a:ea typeface="Meiryo UI" panose="020B0604030504040204" pitchFamily="50" charset="-128"/>
              <a:cs typeface="Microsoft Uighur" panose="020B0604020202020204" pitchFamily="2" charset="-78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79816" y="5548046"/>
            <a:ext cx="682918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深層学習、機械学習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79404" y="3078400"/>
            <a:ext cx="5066852" cy="230135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 marR="4611">
              <a:lnSpc>
                <a:spcPct val="150000"/>
              </a:lnSpc>
              <a:spcBef>
                <a:spcPts val="82"/>
              </a:spcBef>
            </a:pP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3i</a:t>
            </a:r>
            <a:r>
              <a:rPr sz="499" spc="6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SlideBook,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Andor</a:t>
            </a:r>
            <a:r>
              <a:rPr sz="499" spc="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Bio-imaging</a:t>
            </a:r>
            <a:r>
              <a:rPr sz="499" spc="8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Division(ABD)TIFF,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、AIM,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Aicona3D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Amershan</a:t>
            </a:r>
            <a:r>
              <a:rPr sz="499" spc="9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Bioscience</a:t>
            </a:r>
            <a:r>
              <a:rPr sz="499" spc="10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Gel</a:t>
            </a:r>
            <a:r>
              <a:rPr sz="499" spc="-1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Amira</a:t>
            </a:r>
            <a:r>
              <a:rPr sz="499" spc="8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Mesh</a:t>
            </a:r>
            <a:r>
              <a:rPr sz="499" spc="-1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Amnis</a:t>
            </a:r>
            <a:r>
              <a:rPr sz="499" spc="7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FlowSight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Analyze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7.5,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Andor</a:t>
            </a:r>
            <a:r>
              <a:rPr sz="499" spc="6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SIF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Animated</a:t>
            </a:r>
            <a:r>
              <a:rPr sz="499" spc="8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PNG,</a:t>
            </a:r>
            <a:r>
              <a:rPr sz="499" spc="10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Aperio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AFI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Aperio</a:t>
            </a:r>
            <a:r>
              <a:rPr sz="499" spc="9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6" dirty="0">
                <a:solidFill>
                  <a:srgbClr val="221F1F"/>
                </a:solidFill>
                <a:latin typeface="Microsoft YaHei"/>
                <a:cs typeface="Microsoft YaHei"/>
              </a:rPr>
              <a:t>SVS</a:t>
            </a:r>
            <a:r>
              <a:rPr sz="499" spc="7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Applied</a:t>
            </a:r>
            <a:r>
              <a:rPr sz="499" spc="7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Precision</a:t>
            </a:r>
            <a:r>
              <a:rPr sz="499" spc="9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CellWorX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AVI(Audio</a:t>
            </a:r>
            <a:r>
              <a:rPr sz="499" spc="10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Video</a:t>
            </a:r>
            <a:r>
              <a:rPr sz="499" spc="8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Interlearve)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Axon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Raw</a:t>
            </a:r>
            <a:r>
              <a:rPr sz="499" spc="7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Format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BD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Pathway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Becker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&amp;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Hickl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6" dirty="0">
                <a:solidFill>
                  <a:srgbClr val="221F1F"/>
                </a:solidFill>
                <a:latin typeface="Microsoft YaHei"/>
                <a:cs typeface="Microsoft YaHei"/>
              </a:rPr>
              <a:t>SPC</a:t>
            </a:r>
            <a:r>
              <a:rPr sz="499" spc="1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FIFO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Becker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&amp;</a:t>
            </a:r>
            <a:r>
              <a:rPr sz="499" spc="-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Hickl</a:t>
            </a:r>
            <a:r>
              <a:rPr sz="499" spc="1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SPCImage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Big</a:t>
            </a:r>
            <a:r>
              <a:rPr sz="499" spc="9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Date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Viewer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Bio-Rad  Gel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Bio-Rad</a:t>
            </a:r>
            <a:r>
              <a:rPr sz="499" spc="11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PIC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Bio-Rad</a:t>
            </a:r>
            <a:r>
              <a:rPr sz="499" spc="8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SCN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Bitplane</a:t>
            </a:r>
            <a:r>
              <a:rPr sz="499" spc="11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Imaris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Bruker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MRI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Burleigh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Canon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DNG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CellH5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Cellomics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cellSens</a:t>
            </a:r>
            <a:r>
              <a:rPr sz="499" spc="10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VSI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CellVoyager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CV7000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DeltaVision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DICOM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ECAT7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EPS(Encapsulated</a:t>
            </a:r>
            <a:r>
              <a:rPr sz="499" spc="17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PostScript)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Evotec/PerkinElmer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OperaFlex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 </a:t>
            </a:r>
            <a:r>
              <a:rPr sz="499" spc="50" dirty="0">
                <a:solidFill>
                  <a:srgbClr val="221F1F"/>
                </a:solidFill>
                <a:latin typeface="Microsoft YaHei"/>
                <a:cs typeface="Microsoft YaHei"/>
              </a:rPr>
              <a:t>EVOS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FEI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FEI</a:t>
            </a:r>
            <a:r>
              <a:rPr sz="499" spc="17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FITS(Flexible </a:t>
            </a:r>
            <a:r>
              <a:rPr sz="499" spc="8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Image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 Transport   </a:t>
            </a:r>
            <a:r>
              <a:rPr sz="499" spc="6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System)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Gatan</a:t>
            </a:r>
            <a:r>
              <a:rPr sz="499" spc="10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Digtal</a:t>
            </a:r>
            <a:r>
              <a:rPr sz="499" spc="15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Micrograph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Gatan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Digtal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Micrograph2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GE</a:t>
            </a:r>
            <a:r>
              <a:rPr sz="499" spc="10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MicroCT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GIF(Graphics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Interchange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Format)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Hamamatsu</a:t>
            </a:r>
            <a:r>
              <a:rPr sz="499" spc="15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Aquacosmos</a:t>
            </a:r>
            <a:r>
              <a:rPr sz="499" spc="15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NAF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Hamamatsu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HIS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Hamamatsu</a:t>
            </a:r>
            <a:r>
              <a:rPr sz="499" spc="9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9" dirty="0">
                <a:solidFill>
                  <a:srgbClr val="221F1F"/>
                </a:solidFill>
                <a:latin typeface="Microsoft YaHei"/>
                <a:cs typeface="Microsoft YaHei"/>
              </a:rPr>
              <a:t>ndpi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Hamamatsu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 VMS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Hitachi</a:t>
            </a:r>
            <a:r>
              <a:rPr sz="499" spc="9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S-4800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I2I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ICS(Image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Cytometry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Standard)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Imacon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ImagePro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Sequence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ImagePro</a:t>
            </a:r>
            <a:r>
              <a:rPr sz="499" spc="8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Workspace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、IMAGI、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IMOD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Improvision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Openlab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LIFF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Improvision 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Openlab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Raw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Improvision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Imspector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OBF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InCell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1000/2000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InCell3000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INR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Inveon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Inopath</a:t>
            </a:r>
            <a:r>
              <a:rPr sz="499" spc="1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MIBI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IPLab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IPLab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IVision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JEOL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JPEG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JPEG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2000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JPK</a:t>
            </a:r>
            <a:r>
              <a:rPr sz="499" spc="50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JPX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Keller</a:t>
            </a:r>
            <a:r>
              <a:rPr sz="499" spc="6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Lab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Block</a:t>
            </a:r>
            <a:r>
              <a:rPr sz="499" spc="-2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Khoros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VIFF(Visualization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Image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File</a:t>
            </a:r>
            <a:r>
              <a:rPr sz="499" spc="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Format)Bitmap</a:t>
            </a:r>
            <a:r>
              <a:rPr sz="499" spc="-2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Kodak</a:t>
            </a:r>
            <a:r>
              <a:rPr sz="499" spc="5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BIP</a:t>
            </a:r>
            <a:r>
              <a:rPr sz="499" spc="-2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Lambert</a:t>
            </a:r>
            <a:r>
              <a:rPr sz="499" spc="5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Instruments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FILM</a:t>
            </a:r>
            <a:r>
              <a:rPr sz="499" spc="-2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LaVision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Imspector</a:t>
            </a:r>
            <a:r>
              <a:rPr sz="499" spc="-2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Leica</a:t>
            </a:r>
            <a:r>
              <a:rPr sz="499" spc="8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LCS</a:t>
            </a:r>
            <a:r>
              <a:rPr sz="499" spc="10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LEI</a:t>
            </a:r>
            <a:r>
              <a:rPr sz="499" spc="-2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Leica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LAS</a:t>
            </a:r>
            <a:r>
              <a:rPr sz="499" spc="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AF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LIF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(Leica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Image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File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Format)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Leica</a:t>
            </a:r>
            <a:r>
              <a:rPr sz="499" spc="1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SCN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36" dirty="0">
                <a:solidFill>
                  <a:srgbClr val="221F1F"/>
                </a:solidFill>
                <a:latin typeface="Microsoft YaHei"/>
                <a:cs typeface="Microsoft YaHei"/>
              </a:rPr>
              <a:t>LEO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Li-Cor</a:t>
            </a:r>
            <a:r>
              <a:rPr sz="499" spc="1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L2D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LIM(Laboratory</a:t>
            </a:r>
            <a:r>
              <a:rPr sz="499" spc="18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Imaging/Nikon)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MetaMorph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7.5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MetaMorph</a:t>
            </a:r>
            <a:r>
              <a:rPr sz="499" spc="16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Stack(STK)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MetaXpress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MIAS(Maia</a:t>
            </a:r>
            <a:r>
              <a:rPr sz="499" spc="7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Scientific)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Micro-Manager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Mikroscan</a:t>
            </a:r>
            <a:r>
              <a:rPr sz="499" spc="11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MINIC</a:t>
            </a:r>
            <a:r>
              <a:rPr sz="499" spc="1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MRI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Minolta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MRW、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MNG(Multiple-</a:t>
            </a:r>
            <a:r>
              <a:rPr sz="499" spc="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image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Network</a:t>
            </a:r>
            <a:r>
              <a:rPr sz="499" spc="1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Graphics)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Molecular</a:t>
            </a:r>
            <a:r>
              <a:rPr sz="499" spc="10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Imaging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MRC(Medical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Research</a:t>
            </a:r>
            <a:r>
              <a:rPr sz="499" spc="7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Council)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NEF(Nikon</a:t>
            </a:r>
            <a:r>
              <a:rPr sz="499" spc="8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Elactronic</a:t>
            </a:r>
            <a:r>
              <a:rPr sz="499" spc="10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Format)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NIfTI、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Nikon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Elements</a:t>
            </a:r>
            <a:r>
              <a:rPr sz="499" spc="9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Nikon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EZ-C1</a:t>
            </a:r>
            <a:r>
              <a:rPr sz="499" spc="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Nikon</a:t>
            </a:r>
            <a:r>
              <a:rPr sz="499" spc="7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NIS-Elements</a:t>
            </a:r>
            <a:r>
              <a:rPr sz="499" spc="9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ND2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NRRD(Nearly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Raw</a:t>
            </a:r>
            <a:r>
              <a:rPr sz="499" spc="10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Raster</a:t>
            </a:r>
            <a:r>
              <a:rPr sz="499" spc="9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Date)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Olympus</a:t>
            </a:r>
            <a:r>
              <a:rPr sz="499" spc="9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CellR/APL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Olympus</a:t>
            </a:r>
            <a:r>
              <a:rPr sz="499" spc="1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FluoView</a:t>
            </a:r>
            <a:r>
              <a:rPr sz="499" spc="10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FV1000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Olympus</a:t>
            </a:r>
            <a:r>
              <a:rPr sz="499" spc="11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FluoView</a:t>
            </a:r>
            <a:r>
              <a:rPr sz="499" spc="10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Olympus</a:t>
            </a:r>
            <a:r>
              <a:rPr sz="499" spc="10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OIR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Olympus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ScanR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Olympus</a:t>
            </a:r>
            <a:r>
              <a:rPr sz="499" spc="1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SIS</a:t>
            </a:r>
            <a:r>
              <a:rPr sz="499" spc="9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OME-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OME-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XML、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OMERO</a:t>
            </a:r>
            <a:r>
              <a:rPr sz="499" spc="10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Pyramid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Oxford</a:t>
            </a:r>
            <a:r>
              <a:rPr sz="499" spc="1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Instruments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PCORAW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PCX(PC</a:t>
            </a:r>
            <a:r>
              <a:rPr sz="499" spc="1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Paintbrush)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Perkin</a:t>
            </a:r>
            <a:r>
              <a:rPr sz="499" spc="16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Elmer</a:t>
            </a:r>
            <a:r>
              <a:rPr sz="499" spc="1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Densitometer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Perkin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Elmer</a:t>
            </a:r>
            <a:r>
              <a:rPr sz="499" spc="1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Colombus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Perkin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Elmer</a:t>
            </a:r>
            <a:r>
              <a:rPr sz="499" spc="1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Nuance</a:t>
            </a:r>
            <a:r>
              <a:rPr sz="499" spc="-1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Perkin</a:t>
            </a:r>
            <a:r>
              <a:rPr sz="499" spc="1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Elmer</a:t>
            </a:r>
            <a:r>
              <a:rPr sz="499" spc="10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Operetta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Perkin</a:t>
            </a:r>
            <a:r>
              <a:rPr sz="499" spc="11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Elmer</a:t>
            </a:r>
            <a:r>
              <a:rPr sz="499" spc="10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UltraVIEW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Perkin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Elmer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Vectra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QPTIFF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Portable</a:t>
            </a:r>
            <a:r>
              <a:rPr sz="499" spc="10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Any</a:t>
            </a:r>
            <a:r>
              <a:rPr sz="499" spc="1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Map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Adobe</a:t>
            </a:r>
            <a:r>
              <a:rPr sz="499" spc="1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Photoshop</a:t>
            </a:r>
            <a:r>
              <a:rPr sz="499" spc="1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PSD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Photoshop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PicoQuant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Bin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PICT(Macintosh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Picture)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PNG(Portable</a:t>
            </a:r>
            <a:r>
              <a:rPr sz="499" spc="1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Network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Graphics)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Prairie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Technologies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Princeton</a:t>
            </a:r>
            <a:r>
              <a:rPr sz="499" spc="1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Instruments</a:t>
            </a:r>
            <a:r>
              <a:rPr sz="499" spc="11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SPE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Quesant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Quick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Time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Movie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RHK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SBIG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Seiko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SimplePCI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&amp;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HCImage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SimplePCI</a:t>
            </a:r>
            <a:r>
              <a:rPr sz="499" spc="15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&amp;</a:t>
            </a:r>
            <a:r>
              <a:rPr sz="499" spc="8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HCImage</a:t>
            </a:r>
            <a:r>
              <a:rPr sz="499" spc="1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SM</a:t>
            </a:r>
            <a:r>
              <a:rPr sz="499" spc="1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Camera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SPIDER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Targa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Text</a:t>
            </a:r>
            <a:r>
              <a:rPr sz="499" spc="6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TIFF(Tagged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Image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File  </a:t>
            </a:r>
            <a:r>
              <a:rPr sz="499" spc="-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Format)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TillPhotonics</a:t>
            </a:r>
            <a:r>
              <a:rPr sz="499" spc="11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TillVision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Topometrix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Trestle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UBM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Unisoku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Varian 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FDF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Veeco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AFM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Ventana</a:t>
            </a:r>
            <a:r>
              <a:rPr sz="499" spc="15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BIF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VG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SAM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VisiTech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45" dirty="0">
                <a:solidFill>
                  <a:srgbClr val="221F1F"/>
                </a:solidFill>
                <a:latin typeface="Microsoft YaHei"/>
                <a:cs typeface="Microsoft YaHei"/>
              </a:rPr>
              <a:t>XYS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Volocity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Volocity</a:t>
            </a:r>
            <a:r>
              <a:rPr sz="499" spc="18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Library</a:t>
            </a:r>
            <a:r>
              <a:rPr sz="499" spc="16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Clipping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WA-TOP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Windows 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Bitmap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Woolz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Zeiss</a:t>
            </a:r>
            <a:r>
              <a:rPr sz="499" spc="1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Axio</a:t>
            </a:r>
            <a:r>
              <a:rPr sz="499" spc="15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32" dirty="0">
                <a:solidFill>
                  <a:srgbClr val="221F1F"/>
                </a:solidFill>
                <a:latin typeface="Microsoft YaHei"/>
                <a:cs typeface="Microsoft YaHei"/>
              </a:rPr>
              <a:t>CSM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Zeiss</a:t>
            </a:r>
            <a:r>
              <a:rPr sz="499" spc="11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AxioVision</a:t>
            </a:r>
            <a:r>
              <a:rPr sz="499" spc="20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TIFF</a:t>
            </a:r>
            <a:r>
              <a:rPr sz="499" spc="54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Zeiss</a:t>
            </a:r>
            <a:r>
              <a:rPr sz="499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AxioVision</a:t>
            </a:r>
            <a:r>
              <a:rPr sz="499" spc="18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ZVI(Zeiss</a:t>
            </a:r>
            <a:r>
              <a:rPr sz="499" spc="168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Vision</a:t>
            </a:r>
            <a:r>
              <a:rPr sz="499" spc="172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Image)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Zeiss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CZI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、</a:t>
            </a:r>
            <a:r>
              <a:rPr sz="499" spc="14" dirty="0">
                <a:solidFill>
                  <a:srgbClr val="221F1F"/>
                </a:solidFill>
                <a:latin typeface="Microsoft YaHei"/>
                <a:cs typeface="Microsoft YaHei"/>
              </a:rPr>
              <a:t>Zeiss</a:t>
            </a:r>
            <a:r>
              <a:rPr sz="499" spc="-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LSM(Laser</a:t>
            </a:r>
            <a:r>
              <a:rPr sz="499" spc="41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Scanning</a:t>
            </a:r>
            <a:r>
              <a:rPr sz="499" spc="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Microscope)510/710</a:t>
            </a:r>
            <a:endParaRPr sz="499">
              <a:latin typeface="Microsoft YaHei"/>
              <a:cs typeface="Microsoft YaHei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594174"/>
              </p:ext>
            </p:extLst>
          </p:nvPr>
        </p:nvGraphicFramePr>
        <p:xfrm>
          <a:off x="376135" y="6579770"/>
          <a:ext cx="6070121" cy="939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2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9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4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1568"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Ima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g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e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A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na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l</a:t>
                      </a:r>
                      <a:r>
                        <a:rPr sz="500" spc="-4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y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si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 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W</a:t>
                      </a:r>
                      <a:r>
                        <a:rPr sz="500" spc="-4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e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b</a:t>
                      </a:r>
                      <a:r>
                        <a:rPr sz="500" spc="-2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Applic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at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o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n 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</a:t>
                      </a:r>
                      <a:r>
                        <a:rPr sz="500" spc="-2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sz="500" spc="-40" dirty="0" err="1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単月契</a:t>
                      </a:r>
                      <a:r>
                        <a:rPr sz="500" dirty="0" err="1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約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 </a:t>
                      </a:r>
                      <a:r>
                        <a:rPr sz="500" spc="-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lang="en-US"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1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00G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B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4034" marB="0"/>
                </a:tc>
                <a:tc>
                  <a:txBody>
                    <a:bodyPr/>
                    <a:lstStyle/>
                    <a:p>
                      <a:pPr marR="503555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IAS00</a:t>
                      </a:r>
                      <a:r>
                        <a:rPr lang="en-US"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2</a:t>
                      </a:r>
                      <a:r>
                        <a:rPr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M1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4034" marB="0"/>
                </a:tc>
                <a:tc>
                  <a:txBody>
                    <a:bodyPr/>
                    <a:lstStyle/>
                    <a:p>
                      <a:pPr marR="354965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１ライセンス</a:t>
                      </a:r>
                      <a:endParaRPr sz="50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4034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500" spc="-1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￥</a:t>
                      </a:r>
                      <a:r>
                        <a:rPr lang="ja-JP" altLang="en-US" sz="500" spc="-1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４５</a:t>
                      </a:r>
                      <a:r>
                        <a:rPr sz="500" spc="-1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，０００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4034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078"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Ima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g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e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A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na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l</a:t>
                      </a:r>
                      <a:r>
                        <a:rPr sz="500" spc="-4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y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si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 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W</a:t>
                      </a:r>
                      <a:r>
                        <a:rPr sz="500" spc="-4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e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b</a:t>
                      </a:r>
                      <a:r>
                        <a:rPr sz="500" spc="-2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Applic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at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o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n 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</a:t>
                      </a:r>
                      <a:r>
                        <a:rPr sz="500" spc="-2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lang="ja-JP" altLang="en-US"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年間</a:t>
                      </a:r>
                      <a:r>
                        <a:rPr sz="500" spc="-40" dirty="0" err="1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契</a:t>
                      </a:r>
                      <a:r>
                        <a:rPr sz="500" dirty="0" err="1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約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 </a:t>
                      </a:r>
                      <a:r>
                        <a:rPr sz="500" spc="-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lang="ja-JP" altLang="en-US"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４</a:t>
                      </a:r>
                      <a:r>
                        <a:rPr lang="en-US" altLang="ja-JP"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T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B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R="503555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IAS00</a:t>
                      </a:r>
                      <a:r>
                        <a:rPr lang="en-US"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2</a:t>
                      </a:r>
                      <a:r>
                        <a:rPr lang="en-US" altLang="ja-JP"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Y1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R="354965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１ライセンス</a:t>
                      </a:r>
                      <a:endParaRPr sz="50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￥１</a:t>
                      </a:r>
                      <a:r>
                        <a:rPr lang="ja-JP" altLang="en-US"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，５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００，０００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078"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ja-JP" altLang="en-US"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アドバンスモード追加契約（年間プラン</a:t>
                      </a:r>
                      <a:r>
                        <a:rPr lang="ja-JP" altLang="en-US"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対応）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 </a:t>
                      </a:r>
                      <a:r>
                        <a:rPr sz="500" spc="-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R="520065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spc="6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</a:t>
                      </a:r>
                      <a:r>
                        <a:rPr sz="500" spc="-12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00</a:t>
                      </a:r>
                      <a:r>
                        <a:rPr lang="en-US"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2AD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1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R="354965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１ライセンス</a:t>
                      </a:r>
                      <a:endParaRPr sz="50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￥</a:t>
                      </a:r>
                      <a:r>
                        <a:rPr lang="ja-JP" altLang="en-US"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１，２０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０，０００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078"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ja-JP" altLang="en-US"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独自画像解析メソッド開発費用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R="520065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spc="6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</a:t>
                      </a:r>
                      <a:r>
                        <a:rPr sz="500" spc="-12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00</a:t>
                      </a:r>
                      <a:r>
                        <a:rPr lang="en-US"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2MD</a:t>
                      </a:r>
                      <a:r>
                        <a:rPr lang="en-US" sz="500" spc="-12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1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R="354965" algn="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500" spc="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１ライセンス</a:t>
                      </a:r>
                      <a:endParaRPr sz="50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ja-JP" altLang="en-US"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別途お打合せ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568">
                <a:tc>
                  <a:txBody>
                    <a:bodyPr/>
                    <a:lstStyle/>
                    <a:p>
                      <a:pPr marL="17145">
                        <a:lnSpc>
                          <a:spcPts val="655"/>
                        </a:lnSpc>
                        <a:spcBef>
                          <a:spcPts val="560"/>
                        </a:spcBef>
                      </a:pP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Ima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g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e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A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na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l</a:t>
                      </a:r>
                      <a:r>
                        <a:rPr sz="500" spc="-4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y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si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 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W</a:t>
                      </a:r>
                      <a:r>
                        <a:rPr sz="500" spc="-4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e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b</a:t>
                      </a:r>
                      <a:r>
                        <a:rPr sz="500" spc="-2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Applic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at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o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n </a:t>
                      </a:r>
                      <a:r>
                        <a:rPr sz="500" spc="-3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</a:t>
                      </a:r>
                      <a:r>
                        <a:rPr sz="500" spc="-2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sz="500" spc="-4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ワークステーション</a:t>
                      </a:r>
                      <a:endParaRPr sz="50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R="495300" algn="r">
                        <a:lnSpc>
                          <a:spcPts val="655"/>
                        </a:lnSpc>
                        <a:spcBef>
                          <a:spcPts val="560"/>
                        </a:spcBef>
                      </a:pPr>
                      <a:r>
                        <a:rPr sz="500" spc="6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I</a:t>
                      </a:r>
                      <a:r>
                        <a:rPr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A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</a:t>
                      </a:r>
                      <a:r>
                        <a:rPr sz="500" spc="-12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 </a:t>
                      </a:r>
                      <a:r>
                        <a:rPr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00</a:t>
                      </a:r>
                      <a:r>
                        <a:rPr lang="en-US" sz="500" spc="55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2</a:t>
                      </a:r>
                      <a:r>
                        <a:rPr sz="500" spc="6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W</a:t>
                      </a: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S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R="354965" algn="r">
                        <a:lnSpc>
                          <a:spcPts val="655"/>
                        </a:lnSpc>
                        <a:spcBef>
                          <a:spcPts val="560"/>
                        </a:spcBef>
                      </a:pP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別途お打合せ</a:t>
                      </a:r>
                      <a:endParaRPr sz="50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ts val="655"/>
                        </a:lnSpc>
                        <a:spcBef>
                          <a:spcPts val="560"/>
                        </a:spcBef>
                      </a:pPr>
                      <a:r>
                        <a:rPr sz="500" dirty="0">
                          <a:solidFill>
                            <a:srgbClr val="221F1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Microsoft YaHei"/>
                        </a:rPr>
                        <a:t>別途お打合せ</a:t>
                      </a:r>
                      <a:endParaRPr sz="5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Microsoft YaHei"/>
                      </a:endParaRPr>
                    </a:p>
                  </a:txBody>
                  <a:tcPr marL="0" marR="0" marT="64546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object 14"/>
          <p:cNvSpPr txBox="1"/>
          <p:nvPr/>
        </p:nvSpPr>
        <p:spPr>
          <a:xfrm>
            <a:off x="353941" y="7987558"/>
            <a:ext cx="3013303" cy="691761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研究用のみに使用できます。診断目的および手続き上での使用はできません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。</a:t>
            </a:r>
            <a:endParaRPr sz="499" dirty="0">
              <a:latin typeface="Microsoft YaHei"/>
              <a:cs typeface="Microsoft YaHei"/>
            </a:endParaRPr>
          </a:p>
          <a:p>
            <a:pPr marL="11527">
              <a:spcBef>
                <a:spcPts val="371"/>
              </a:spcBef>
            </a:pP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記載の社名および製品名は、弊社または各社の商標または登録商標です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。</a:t>
            </a:r>
            <a:endParaRPr sz="499" dirty="0">
              <a:latin typeface="Microsoft YaHei"/>
              <a:cs typeface="Microsoft YaHei"/>
            </a:endParaRPr>
          </a:p>
          <a:p>
            <a:pPr marL="11527" marR="4611">
              <a:lnSpc>
                <a:spcPct val="152000"/>
              </a:lnSpc>
              <a:spcBef>
                <a:spcPts val="109"/>
              </a:spcBef>
            </a:pPr>
            <a:r>
              <a:rPr sz="454" spc="14" dirty="0">
                <a:solidFill>
                  <a:srgbClr val="221F1F"/>
                </a:solidFill>
                <a:latin typeface="Microsoft YaHei"/>
                <a:cs typeface="Microsoft YaHei"/>
              </a:rPr>
              <a:t>For </a:t>
            </a:r>
            <a:r>
              <a:rPr sz="454" spc="5" dirty="0">
                <a:solidFill>
                  <a:srgbClr val="221F1F"/>
                </a:solidFill>
                <a:latin typeface="Microsoft YaHei"/>
                <a:cs typeface="Microsoft YaHei"/>
              </a:rPr>
              <a:t>Research Use</a:t>
            </a:r>
            <a:r>
              <a:rPr sz="454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Only.Not 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for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use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-9" dirty="0">
                <a:solidFill>
                  <a:srgbClr val="221F1F"/>
                </a:solidFill>
                <a:latin typeface="Microsoft YaHei"/>
                <a:cs typeface="Microsoft YaHei"/>
              </a:rPr>
              <a:t>in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diagnostic procedures.©202</a:t>
            </a:r>
            <a:r>
              <a:rPr lang="en-US"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3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9" dirty="0">
                <a:solidFill>
                  <a:srgbClr val="221F1F"/>
                </a:solidFill>
                <a:latin typeface="Microsoft YaHei"/>
                <a:cs typeface="Microsoft YaHei"/>
              </a:rPr>
              <a:t>Life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Analytics</a:t>
            </a:r>
            <a:r>
              <a:rPr sz="454" spc="1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Inc.All 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rights</a:t>
            </a:r>
            <a:r>
              <a:rPr sz="454" spc="1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9" dirty="0">
                <a:solidFill>
                  <a:srgbClr val="221F1F"/>
                </a:solidFill>
                <a:latin typeface="Microsoft YaHei"/>
                <a:cs typeface="Microsoft YaHei"/>
              </a:rPr>
              <a:t>reserved. </a:t>
            </a:r>
            <a:r>
              <a:rPr sz="454" spc="1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All</a:t>
            </a:r>
            <a:r>
              <a:rPr sz="454" spc="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trademarks</a:t>
            </a:r>
            <a:r>
              <a:rPr sz="454" spc="5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5" dirty="0">
                <a:solidFill>
                  <a:srgbClr val="221F1F"/>
                </a:solidFill>
                <a:latin typeface="Microsoft YaHei"/>
                <a:cs typeface="Microsoft YaHei"/>
              </a:rPr>
              <a:t>are</a:t>
            </a:r>
            <a:r>
              <a:rPr sz="454" spc="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the</a:t>
            </a:r>
            <a:r>
              <a:rPr sz="454" spc="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property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of</a:t>
            </a:r>
            <a:r>
              <a:rPr sz="454" spc="1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9" dirty="0">
                <a:solidFill>
                  <a:srgbClr val="221F1F"/>
                </a:solidFill>
                <a:latin typeface="Microsoft YaHei"/>
                <a:cs typeface="Microsoft YaHei"/>
              </a:rPr>
              <a:t>Life</a:t>
            </a:r>
            <a:r>
              <a:rPr sz="454" spc="45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Analytics</a:t>
            </a:r>
            <a:r>
              <a:rPr sz="454" spc="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and</a:t>
            </a:r>
            <a:r>
              <a:rPr sz="454" spc="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5" dirty="0">
                <a:solidFill>
                  <a:srgbClr val="221F1F"/>
                </a:solidFill>
                <a:latin typeface="Microsoft YaHei"/>
                <a:cs typeface="Microsoft YaHei"/>
              </a:rPr>
              <a:t>its</a:t>
            </a:r>
            <a:r>
              <a:rPr sz="454" spc="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subsidiaries</a:t>
            </a:r>
            <a:r>
              <a:rPr sz="454" spc="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unless</a:t>
            </a:r>
            <a:r>
              <a:rPr sz="454" spc="36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spc="-5" dirty="0">
                <a:solidFill>
                  <a:srgbClr val="221F1F"/>
                </a:solidFill>
                <a:latin typeface="Microsoft YaHei"/>
                <a:cs typeface="Microsoft YaHei"/>
              </a:rPr>
              <a:t>otherwise</a:t>
            </a:r>
            <a:r>
              <a:rPr sz="454" spc="23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54" dirty="0">
                <a:solidFill>
                  <a:srgbClr val="221F1F"/>
                </a:solidFill>
                <a:latin typeface="Microsoft YaHei"/>
                <a:cs typeface="Microsoft YaHei"/>
              </a:rPr>
              <a:t>specified.</a:t>
            </a:r>
            <a:endParaRPr sz="454" dirty="0">
              <a:latin typeface="Microsoft YaHei"/>
              <a:cs typeface="Microsoft YaHei"/>
            </a:endParaRPr>
          </a:p>
          <a:p>
            <a:pPr marL="11527" marR="23628" indent="-576">
              <a:lnSpc>
                <a:spcPct val="165400"/>
              </a:lnSpc>
              <a:spcBef>
                <a:spcPts val="64"/>
              </a:spcBef>
            </a:pPr>
            <a:r>
              <a:rPr sz="499" spc="9" dirty="0" err="1">
                <a:solidFill>
                  <a:srgbClr val="221F1F"/>
                </a:solidFill>
                <a:latin typeface="Microsoft YaHei"/>
                <a:cs typeface="Microsoft YaHei"/>
              </a:rPr>
              <a:t>記載の価格</a:t>
            </a:r>
            <a:r>
              <a:rPr sz="499" dirty="0" err="1">
                <a:solidFill>
                  <a:srgbClr val="221F1F"/>
                </a:solidFill>
                <a:latin typeface="Microsoft YaHei"/>
                <a:cs typeface="Microsoft YaHei"/>
              </a:rPr>
              <a:t>は</a:t>
            </a:r>
            <a:r>
              <a:rPr sz="499" spc="15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202</a:t>
            </a:r>
            <a:r>
              <a:rPr lang="en-US"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3</a:t>
            </a:r>
            <a:r>
              <a:rPr sz="499" spc="27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50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年</a:t>
            </a:r>
            <a:r>
              <a:rPr sz="499" spc="154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lang="en-US" sz="499" spc="18" dirty="0">
                <a:solidFill>
                  <a:srgbClr val="221F1F"/>
                </a:solidFill>
                <a:latin typeface="Microsoft YaHei"/>
                <a:cs typeface="Microsoft YaHei"/>
              </a:rPr>
              <a:t>4</a:t>
            </a:r>
            <a:r>
              <a:rPr sz="499" spc="59" dirty="0">
                <a:solidFill>
                  <a:srgbClr val="221F1F"/>
                </a:solidFill>
                <a:latin typeface="Microsoft YaHei"/>
                <a:cs typeface="Microsoft YaHei"/>
              </a:rPr>
              <a:t>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月現在のメーカー希望小売価格です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。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消費税は含まれておりません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。 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価格・製品の仕様、外観、記載内容は予告なしに変更する場合がありますので</a:t>
            </a:r>
            <a:r>
              <a:rPr sz="499" spc="5" dirty="0">
                <a:solidFill>
                  <a:srgbClr val="221F1F"/>
                </a:solidFill>
                <a:latin typeface="Microsoft YaHei"/>
                <a:cs typeface="Microsoft YaHei"/>
              </a:rPr>
              <a:t>予</a:t>
            </a:r>
            <a:r>
              <a:rPr sz="499" spc="9" dirty="0">
                <a:solidFill>
                  <a:srgbClr val="221F1F"/>
                </a:solidFill>
                <a:latin typeface="Microsoft YaHei"/>
                <a:cs typeface="Microsoft YaHei"/>
              </a:rPr>
              <a:t>めご了承ください</a:t>
            </a:r>
            <a:r>
              <a:rPr sz="499" dirty="0">
                <a:solidFill>
                  <a:srgbClr val="221F1F"/>
                </a:solidFill>
                <a:latin typeface="Microsoft YaHei"/>
                <a:cs typeface="Microsoft YaHei"/>
              </a:rPr>
              <a:t>。</a:t>
            </a:r>
            <a:endParaRPr sz="499" dirty="0">
              <a:latin typeface="Microsoft YaHei"/>
              <a:cs typeface="Microsoft Ya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0477" y="802264"/>
            <a:ext cx="682918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ソフトウェアの種類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0477" y="998322"/>
            <a:ext cx="756108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対応している容器情報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0477" y="1194380"/>
            <a:ext cx="316390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表示形式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0477" y="1390438"/>
            <a:ext cx="609728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主なフィルタ機能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0477" y="1586496"/>
            <a:ext cx="463347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主な計測機能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0477" y="1782554"/>
            <a:ext cx="756108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主な統計解析表示機能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0477" y="1974878"/>
            <a:ext cx="463347" cy="214643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>
              <a:lnSpc>
                <a:spcPct val="126699"/>
              </a:lnSpc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対応している ファイル形式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0477" y="3103647"/>
            <a:ext cx="463347" cy="214643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>
              <a:lnSpc>
                <a:spcPct val="126699"/>
              </a:lnSpc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対応している フォーマット</a:t>
            </a:r>
            <a:endParaRPr sz="545">
              <a:latin typeface="Microsoft YaHei"/>
              <a:cs typeface="Microsoft YaHe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0477" y="5547907"/>
            <a:ext cx="316390" cy="955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545" spc="32" dirty="0">
                <a:solidFill>
                  <a:srgbClr val="221F1F"/>
                </a:solidFill>
                <a:latin typeface="Microsoft YaHei"/>
                <a:cs typeface="Microsoft YaHei"/>
              </a:rPr>
              <a:t>学習機能</a:t>
            </a:r>
            <a:endParaRPr sz="545">
              <a:latin typeface="Microsoft YaHei"/>
              <a:cs typeface="Microsoft YaHe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72071" y="928662"/>
            <a:ext cx="6123214" cy="4580452"/>
            <a:chOff x="409966" y="915650"/>
            <a:chExt cx="6746875" cy="5046980"/>
          </a:xfrm>
        </p:grpSpPr>
        <p:sp>
          <p:nvSpPr>
            <p:cNvPr id="25" name="object 25"/>
            <p:cNvSpPr/>
            <p:nvPr/>
          </p:nvSpPr>
          <p:spPr>
            <a:xfrm>
              <a:off x="443483" y="917447"/>
              <a:ext cx="6701155" cy="0"/>
            </a:xfrm>
            <a:custGeom>
              <a:avLst/>
              <a:gdLst/>
              <a:ahLst/>
              <a:cxnLst/>
              <a:rect l="l" t="t" r="r" b="b"/>
              <a:pathLst>
                <a:path w="6701155">
                  <a:moveTo>
                    <a:pt x="0" y="0"/>
                  </a:moveTo>
                  <a:lnTo>
                    <a:pt x="6700634" y="0"/>
                  </a:lnTo>
                </a:path>
              </a:pathLst>
            </a:custGeom>
            <a:ln w="35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26" name="object 26"/>
            <p:cNvSpPr/>
            <p:nvPr/>
          </p:nvSpPr>
          <p:spPr>
            <a:xfrm>
              <a:off x="429768" y="915935"/>
              <a:ext cx="6722109" cy="4445"/>
            </a:xfrm>
            <a:custGeom>
              <a:avLst/>
              <a:gdLst/>
              <a:ahLst/>
              <a:cxnLst/>
              <a:rect l="l" t="t" r="r" b="b"/>
              <a:pathLst>
                <a:path w="6722109" h="4444">
                  <a:moveTo>
                    <a:pt x="3581" y="2146"/>
                  </a:moveTo>
                  <a:lnTo>
                    <a:pt x="3060" y="622"/>
                  </a:lnTo>
                  <a:lnTo>
                    <a:pt x="1790" y="0"/>
                  </a:lnTo>
                  <a:lnTo>
                    <a:pt x="520" y="622"/>
                  </a:lnTo>
                  <a:lnTo>
                    <a:pt x="0" y="2146"/>
                  </a:lnTo>
                  <a:lnTo>
                    <a:pt x="520" y="3670"/>
                  </a:lnTo>
                  <a:lnTo>
                    <a:pt x="1790" y="4318"/>
                  </a:lnTo>
                  <a:lnTo>
                    <a:pt x="3060" y="3670"/>
                  </a:lnTo>
                  <a:lnTo>
                    <a:pt x="3581" y="2146"/>
                  </a:lnTo>
                  <a:close/>
                </a:path>
                <a:path w="6722109" h="4444">
                  <a:moveTo>
                    <a:pt x="6722084" y="2146"/>
                  </a:moveTo>
                  <a:lnTo>
                    <a:pt x="6721551" y="622"/>
                  </a:lnTo>
                  <a:lnTo>
                    <a:pt x="6720281" y="0"/>
                  </a:lnTo>
                  <a:lnTo>
                    <a:pt x="6719011" y="622"/>
                  </a:lnTo>
                  <a:lnTo>
                    <a:pt x="6718490" y="2146"/>
                  </a:lnTo>
                  <a:lnTo>
                    <a:pt x="6719011" y="3670"/>
                  </a:lnTo>
                  <a:lnTo>
                    <a:pt x="6720281" y="4318"/>
                  </a:lnTo>
                  <a:lnTo>
                    <a:pt x="6721551" y="3670"/>
                  </a:lnTo>
                  <a:lnTo>
                    <a:pt x="6722084" y="21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27" name="object 27"/>
            <p:cNvSpPr/>
            <p:nvPr/>
          </p:nvSpPr>
          <p:spPr>
            <a:xfrm>
              <a:off x="443483" y="1164335"/>
              <a:ext cx="6701155" cy="0"/>
            </a:xfrm>
            <a:custGeom>
              <a:avLst/>
              <a:gdLst/>
              <a:ahLst/>
              <a:cxnLst/>
              <a:rect l="l" t="t" r="r" b="b"/>
              <a:pathLst>
                <a:path w="6701155">
                  <a:moveTo>
                    <a:pt x="0" y="0"/>
                  </a:moveTo>
                  <a:lnTo>
                    <a:pt x="6700634" y="0"/>
                  </a:lnTo>
                </a:path>
              </a:pathLst>
            </a:custGeom>
            <a:ln w="35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28" name="object 28"/>
            <p:cNvSpPr/>
            <p:nvPr/>
          </p:nvSpPr>
          <p:spPr>
            <a:xfrm>
              <a:off x="429768" y="1162811"/>
              <a:ext cx="6722109" cy="3175"/>
            </a:xfrm>
            <a:custGeom>
              <a:avLst/>
              <a:gdLst/>
              <a:ahLst/>
              <a:cxnLst/>
              <a:rect l="l" t="t" r="r" b="b"/>
              <a:pathLst>
                <a:path w="6722109" h="3175">
                  <a:moveTo>
                    <a:pt x="3581" y="1447"/>
                  </a:moveTo>
                  <a:lnTo>
                    <a:pt x="3060" y="431"/>
                  </a:lnTo>
                  <a:lnTo>
                    <a:pt x="1790" y="0"/>
                  </a:lnTo>
                  <a:lnTo>
                    <a:pt x="520" y="431"/>
                  </a:lnTo>
                  <a:lnTo>
                    <a:pt x="0" y="1447"/>
                  </a:lnTo>
                  <a:lnTo>
                    <a:pt x="520" y="2451"/>
                  </a:lnTo>
                  <a:lnTo>
                    <a:pt x="1790" y="2882"/>
                  </a:lnTo>
                  <a:lnTo>
                    <a:pt x="3060" y="2451"/>
                  </a:lnTo>
                  <a:lnTo>
                    <a:pt x="3581" y="1447"/>
                  </a:lnTo>
                  <a:close/>
                </a:path>
                <a:path w="6722109" h="3175">
                  <a:moveTo>
                    <a:pt x="6722084" y="1447"/>
                  </a:moveTo>
                  <a:lnTo>
                    <a:pt x="6721551" y="431"/>
                  </a:lnTo>
                  <a:lnTo>
                    <a:pt x="6720281" y="0"/>
                  </a:lnTo>
                  <a:lnTo>
                    <a:pt x="6719011" y="431"/>
                  </a:lnTo>
                  <a:lnTo>
                    <a:pt x="6718490" y="1447"/>
                  </a:lnTo>
                  <a:lnTo>
                    <a:pt x="6719011" y="2463"/>
                  </a:lnTo>
                  <a:lnTo>
                    <a:pt x="6720281" y="2882"/>
                  </a:lnTo>
                  <a:lnTo>
                    <a:pt x="6721551" y="2463"/>
                  </a:lnTo>
                  <a:lnTo>
                    <a:pt x="6722084" y="14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29" name="object 29"/>
            <p:cNvSpPr/>
            <p:nvPr/>
          </p:nvSpPr>
          <p:spPr>
            <a:xfrm>
              <a:off x="448055" y="1374647"/>
              <a:ext cx="6702425" cy="0"/>
            </a:xfrm>
            <a:custGeom>
              <a:avLst/>
              <a:gdLst/>
              <a:ahLst/>
              <a:cxnLst/>
              <a:rect l="l" t="t" r="r" b="b"/>
              <a:pathLst>
                <a:path w="6702425">
                  <a:moveTo>
                    <a:pt x="0" y="0"/>
                  </a:moveTo>
                  <a:lnTo>
                    <a:pt x="6702158" y="0"/>
                  </a:lnTo>
                </a:path>
              </a:pathLst>
            </a:custGeom>
            <a:ln w="35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0" name="object 30"/>
            <p:cNvSpPr/>
            <p:nvPr/>
          </p:nvSpPr>
          <p:spPr>
            <a:xfrm>
              <a:off x="435864" y="1373136"/>
              <a:ext cx="6720840" cy="4445"/>
            </a:xfrm>
            <a:custGeom>
              <a:avLst/>
              <a:gdLst/>
              <a:ahLst/>
              <a:cxnLst/>
              <a:rect l="l" t="t" r="r" b="b"/>
              <a:pathLst>
                <a:path w="6720840" h="4444">
                  <a:moveTo>
                    <a:pt x="3594" y="2146"/>
                  </a:moveTo>
                  <a:lnTo>
                    <a:pt x="3060" y="622"/>
                  </a:lnTo>
                  <a:lnTo>
                    <a:pt x="1790" y="0"/>
                  </a:lnTo>
                  <a:lnTo>
                    <a:pt x="520" y="622"/>
                  </a:lnTo>
                  <a:lnTo>
                    <a:pt x="0" y="2146"/>
                  </a:lnTo>
                  <a:lnTo>
                    <a:pt x="520" y="3670"/>
                  </a:lnTo>
                  <a:lnTo>
                    <a:pt x="1790" y="4318"/>
                  </a:lnTo>
                  <a:lnTo>
                    <a:pt x="3060" y="3670"/>
                  </a:lnTo>
                  <a:lnTo>
                    <a:pt x="3594" y="2146"/>
                  </a:lnTo>
                  <a:close/>
                </a:path>
                <a:path w="6720840" h="4444">
                  <a:moveTo>
                    <a:pt x="6720560" y="2146"/>
                  </a:moveTo>
                  <a:lnTo>
                    <a:pt x="6720027" y="622"/>
                  </a:lnTo>
                  <a:lnTo>
                    <a:pt x="6718757" y="0"/>
                  </a:lnTo>
                  <a:lnTo>
                    <a:pt x="6717487" y="622"/>
                  </a:lnTo>
                  <a:lnTo>
                    <a:pt x="6716966" y="2146"/>
                  </a:lnTo>
                  <a:lnTo>
                    <a:pt x="6717487" y="3670"/>
                  </a:lnTo>
                  <a:lnTo>
                    <a:pt x="6718757" y="4318"/>
                  </a:lnTo>
                  <a:lnTo>
                    <a:pt x="6720027" y="3670"/>
                  </a:lnTo>
                  <a:lnTo>
                    <a:pt x="6720560" y="21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1" name="object 31"/>
            <p:cNvSpPr/>
            <p:nvPr/>
          </p:nvSpPr>
          <p:spPr>
            <a:xfrm>
              <a:off x="431291" y="1572767"/>
              <a:ext cx="6702425" cy="0"/>
            </a:xfrm>
            <a:custGeom>
              <a:avLst/>
              <a:gdLst/>
              <a:ahLst/>
              <a:cxnLst/>
              <a:rect l="l" t="t" r="r" b="b"/>
              <a:pathLst>
                <a:path w="6702425">
                  <a:moveTo>
                    <a:pt x="0" y="0"/>
                  </a:moveTo>
                  <a:lnTo>
                    <a:pt x="6702158" y="0"/>
                  </a:lnTo>
                </a:path>
              </a:pathLst>
            </a:custGeom>
            <a:ln w="35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2" name="object 32"/>
            <p:cNvSpPr/>
            <p:nvPr/>
          </p:nvSpPr>
          <p:spPr>
            <a:xfrm>
              <a:off x="419100" y="1571256"/>
              <a:ext cx="6722109" cy="4445"/>
            </a:xfrm>
            <a:custGeom>
              <a:avLst/>
              <a:gdLst/>
              <a:ahLst/>
              <a:cxnLst/>
              <a:rect l="l" t="t" r="r" b="b"/>
              <a:pathLst>
                <a:path w="6722109" h="4444">
                  <a:moveTo>
                    <a:pt x="3581" y="2159"/>
                  </a:moveTo>
                  <a:lnTo>
                    <a:pt x="3073" y="635"/>
                  </a:lnTo>
                  <a:lnTo>
                    <a:pt x="1790" y="0"/>
                  </a:lnTo>
                  <a:lnTo>
                    <a:pt x="520" y="635"/>
                  </a:lnTo>
                  <a:lnTo>
                    <a:pt x="0" y="2159"/>
                  </a:lnTo>
                  <a:lnTo>
                    <a:pt x="520" y="3670"/>
                  </a:lnTo>
                  <a:lnTo>
                    <a:pt x="1790" y="4305"/>
                  </a:lnTo>
                  <a:lnTo>
                    <a:pt x="3073" y="3670"/>
                  </a:lnTo>
                  <a:lnTo>
                    <a:pt x="3581" y="2159"/>
                  </a:lnTo>
                  <a:close/>
                </a:path>
                <a:path w="6722109" h="4444">
                  <a:moveTo>
                    <a:pt x="6722084" y="2159"/>
                  </a:moveTo>
                  <a:lnTo>
                    <a:pt x="6721564" y="635"/>
                  </a:lnTo>
                  <a:lnTo>
                    <a:pt x="6720294" y="0"/>
                  </a:lnTo>
                  <a:lnTo>
                    <a:pt x="6719024" y="635"/>
                  </a:lnTo>
                  <a:lnTo>
                    <a:pt x="6718490" y="2159"/>
                  </a:lnTo>
                  <a:lnTo>
                    <a:pt x="6719024" y="3670"/>
                  </a:lnTo>
                  <a:lnTo>
                    <a:pt x="6720294" y="4305"/>
                  </a:lnTo>
                  <a:lnTo>
                    <a:pt x="6721564" y="3670"/>
                  </a:lnTo>
                  <a:lnTo>
                    <a:pt x="6722084" y="21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3" name="object 33"/>
            <p:cNvSpPr/>
            <p:nvPr/>
          </p:nvSpPr>
          <p:spPr>
            <a:xfrm>
              <a:off x="443483" y="1798319"/>
              <a:ext cx="6701155" cy="0"/>
            </a:xfrm>
            <a:custGeom>
              <a:avLst/>
              <a:gdLst/>
              <a:ahLst/>
              <a:cxnLst/>
              <a:rect l="l" t="t" r="r" b="b"/>
              <a:pathLst>
                <a:path w="6701155">
                  <a:moveTo>
                    <a:pt x="0" y="0"/>
                  </a:moveTo>
                  <a:lnTo>
                    <a:pt x="6700634" y="0"/>
                  </a:lnTo>
                </a:path>
              </a:pathLst>
            </a:custGeom>
            <a:ln w="35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4" name="object 34"/>
            <p:cNvSpPr/>
            <p:nvPr/>
          </p:nvSpPr>
          <p:spPr>
            <a:xfrm>
              <a:off x="429768" y="1796808"/>
              <a:ext cx="6722109" cy="3175"/>
            </a:xfrm>
            <a:custGeom>
              <a:avLst/>
              <a:gdLst/>
              <a:ahLst/>
              <a:cxnLst/>
              <a:rect l="l" t="t" r="r" b="b"/>
              <a:pathLst>
                <a:path w="6722109" h="3175">
                  <a:moveTo>
                    <a:pt x="3581" y="1422"/>
                  </a:moveTo>
                  <a:lnTo>
                    <a:pt x="3060" y="406"/>
                  </a:lnTo>
                  <a:lnTo>
                    <a:pt x="1790" y="0"/>
                  </a:lnTo>
                  <a:lnTo>
                    <a:pt x="520" y="406"/>
                  </a:lnTo>
                  <a:lnTo>
                    <a:pt x="0" y="1422"/>
                  </a:lnTo>
                  <a:lnTo>
                    <a:pt x="520" y="2438"/>
                  </a:lnTo>
                  <a:lnTo>
                    <a:pt x="1790" y="2870"/>
                  </a:lnTo>
                  <a:lnTo>
                    <a:pt x="3060" y="2438"/>
                  </a:lnTo>
                  <a:lnTo>
                    <a:pt x="3581" y="1422"/>
                  </a:lnTo>
                  <a:close/>
                </a:path>
                <a:path w="6722109" h="3175">
                  <a:moveTo>
                    <a:pt x="6722084" y="1422"/>
                  </a:moveTo>
                  <a:lnTo>
                    <a:pt x="6721551" y="406"/>
                  </a:lnTo>
                  <a:lnTo>
                    <a:pt x="6720281" y="0"/>
                  </a:lnTo>
                  <a:lnTo>
                    <a:pt x="6719011" y="406"/>
                  </a:lnTo>
                  <a:lnTo>
                    <a:pt x="6718490" y="1422"/>
                  </a:lnTo>
                  <a:lnTo>
                    <a:pt x="6719011" y="2438"/>
                  </a:lnTo>
                  <a:lnTo>
                    <a:pt x="6720281" y="2870"/>
                  </a:lnTo>
                  <a:lnTo>
                    <a:pt x="6721551" y="2438"/>
                  </a:lnTo>
                  <a:lnTo>
                    <a:pt x="6722084" y="14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5" name="object 35"/>
            <p:cNvSpPr/>
            <p:nvPr/>
          </p:nvSpPr>
          <p:spPr>
            <a:xfrm>
              <a:off x="448055" y="2023871"/>
              <a:ext cx="6702425" cy="0"/>
            </a:xfrm>
            <a:custGeom>
              <a:avLst/>
              <a:gdLst/>
              <a:ahLst/>
              <a:cxnLst/>
              <a:rect l="l" t="t" r="r" b="b"/>
              <a:pathLst>
                <a:path w="6702425">
                  <a:moveTo>
                    <a:pt x="0" y="0"/>
                  </a:moveTo>
                  <a:lnTo>
                    <a:pt x="6702158" y="0"/>
                  </a:lnTo>
                </a:path>
              </a:pathLst>
            </a:custGeom>
            <a:ln w="35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6" name="object 36"/>
            <p:cNvSpPr/>
            <p:nvPr/>
          </p:nvSpPr>
          <p:spPr>
            <a:xfrm>
              <a:off x="435864" y="2020836"/>
              <a:ext cx="6720840" cy="4445"/>
            </a:xfrm>
            <a:custGeom>
              <a:avLst/>
              <a:gdLst/>
              <a:ahLst/>
              <a:cxnLst/>
              <a:rect l="l" t="t" r="r" b="b"/>
              <a:pathLst>
                <a:path w="6720840" h="4444">
                  <a:moveTo>
                    <a:pt x="3594" y="2159"/>
                  </a:moveTo>
                  <a:lnTo>
                    <a:pt x="3060" y="635"/>
                  </a:lnTo>
                  <a:lnTo>
                    <a:pt x="1790" y="0"/>
                  </a:lnTo>
                  <a:lnTo>
                    <a:pt x="520" y="635"/>
                  </a:lnTo>
                  <a:lnTo>
                    <a:pt x="0" y="2159"/>
                  </a:lnTo>
                  <a:lnTo>
                    <a:pt x="520" y="3683"/>
                  </a:lnTo>
                  <a:lnTo>
                    <a:pt x="1790" y="4305"/>
                  </a:lnTo>
                  <a:lnTo>
                    <a:pt x="3060" y="3683"/>
                  </a:lnTo>
                  <a:lnTo>
                    <a:pt x="3594" y="2159"/>
                  </a:lnTo>
                  <a:close/>
                </a:path>
                <a:path w="6720840" h="4444">
                  <a:moveTo>
                    <a:pt x="6720560" y="2159"/>
                  </a:moveTo>
                  <a:lnTo>
                    <a:pt x="6720027" y="635"/>
                  </a:lnTo>
                  <a:lnTo>
                    <a:pt x="6718757" y="0"/>
                  </a:lnTo>
                  <a:lnTo>
                    <a:pt x="6717487" y="635"/>
                  </a:lnTo>
                  <a:lnTo>
                    <a:pt x="6716966" y="2159"/>
                  </a:lnTo>
                  <a:lnTo>
                    <a:pt x="6717487" y="3683"/>
                  </a:lnTo>
                  <a:lnTo>
                    <a:pt x="6718757" y="4305"/>
                  </a:lnTo>
                  <a:lnTo>
                    <a:pt x="6720027" y="3683"/>
                  </a:lnTo>
                  <a:lnTo>
                    <a:pt x="6720560" y="21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7" name="object 37"/>
            <p:cNvSpPr/>
            <p:nvPr/>
          </p:nvSpPr>
          <p:spPr>
            <a:xfrm>
              <a:off x="448055" y="3305555"/>
              <a:ext cx="6702425" cy="0"/>
            </a:xfrm>
            <a:custGeom>
              <a:avLst/>
              <a:gdLst/>
              <a:ahLst/>
              <a:cxnLst/>
              <a:rect l="l" t="t" r="r" b="b"/>
              <a:pathLst>
                <a:path w="6702425">
                  <a:moveTo>
                    <a:pt x="0" y="0"/>
                  </a:moveTo>
                  <a:lnTo>
                    <a:pt x="6702158" y="0"/>
                  </a:lnTo>
                </a:path>
              </a:pathLst>
            </a:custGeom>
            <a:ln w="35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8" name="object 38"/>
            <p:cNvSpPr/>
            <p:nvPr/>
          </p:nvSpPr>
          <p:spPr>
            <a:xfrm>
              <a:off x="435864" y="3302520"/>
              <a:ext cx="6720840" cy="4445"/>
            </a:xfrm>
            <a:custGeom>
              <a:avLst/>
              <a:gdLst/>
              <a:ahLst/>
              <a:cxnLst/>
              <a:rect l="l" t="t" r="r" b="b"/>
              <a:pathLst>
                <a:path w="6720840" h="4445">
                  <a:moveTo>
                    <a:pt x="3594" y="2146"/>
                  </a:moveTo>
                  <a:lnTo>
                    <a:pt x="3060" y="622"/>
                  </a:lnTo>
                  <a:lnTo>
                    <a:pt x="1790" y="0"/>
                  </a:lnTo>
                  <a:lnTo>
                    <a:pt x="520" y="622"/>
                  </a:lnTo>
                  <a:lnTo>
                    <a:pt x="0" y="2146"/>
                  </a:lnTo>
                  <a:lnTo>
                    <a:pt x="520" y="3670"/>
                  </a:lnTo>
                  <a:lnTo>
                    <a:pt x="1790" y="4318"/>
                  </a:lnTo>
                  <a:lnTo>
                    <a:pt x="3060" y="3670"/>
                  </a:lnTo>
                  <a:lnTo>
                    <a:pt x="3594" y="2146"/>
                  </a:lnTo>
                  <a:close/>
                </a:path>
                <a:path w="6720840" h="4445">
                  <a:moveTo>
                    <a:pt x="6720560" y="2146"/>
                  </a:moveTo>
                  <a:lnTo>
                    <a:pt x="6720027" y="622"/>
                  </a:lnTo>
                  <a:lnTo>
                    <a:pt x="6718757" y="0"/>
                  </a:lnTo>
                  <a:lnTo>
                    <a:pt x="6717487" y="622"/>
                  </a:lnTo>
                  <a:lnTo>
                    <a:pt x="6716966" y="2146"/>
                  </a:lnTo>
                  <a:lnTo>
                    <a:pt x="6717487" y="3670"/>
                  </a:lnTo>
                  <a:lnTo>
                    <a:pt x="6718757" y="4318"/>
                  </a:lnTo>
                  <a:lnTo>
                    <a:pt x="6720027" y="3670"/>
                  </a:lnTo>
                  <a:lnTo>
                    <a:pt x="6720560" y="21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9" name="object 39"/>
            <p:cNvSpPr/>
            <p:nvPr/>
          </p:nvSpPr>
          <p:spPr>
            <a:xfrm>
              <a:off x="423671" y="5960363"/>
              <a:ext cx="6701155" cy="0"/>
            </a:xfrm>
            <a:custGeom>
              <a:avLst/>
              <a:gdLst/>
              <a:ahLst/>
              <a:cxnLst/>
              <a:rect l="l" t="t" r="r" b="b"/>
              <a:pathLst>
                <a:path w="6701155">
                  <a:moveTo>
                    <a:pt x="0" y="0"/>
                  </a:moveTo>
                  <a:lnTo>
                    <a:pt x="6700634" y="0"/>
                  </a:lnTo>
                </a:path>
              </a:pathLst>
            </a:custGeom>
            <a:ln w="35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40" name="object 40"/>
            <p:cNvSpPr/>
            <p:nvPr/>
          </p:nvSpPr>
          <p:spPr>
            <a:xfrm>
              <a:off x="409956" y="5957328"/>
              <a:ext cx="6722109" cy="4445"/>
            </a:xfrm>
            <a:custGeom>
              <a:avLst/>
              <a:gdLst/>
              <a:ahLst/>
              <a:cxnLst/>
              <a:rect l="l" t="t" r="r" b="b"/>
              <a:pathLst>
                <a:path w="6722109" h="4445">
                  <a:moveTo>
                    <a:pt x="3581" y="2146"/>
                  </a:moveTo>
                  <a:lnTo>
                    <a:pt x="3048" y="622"/>
                  </a:lnTo>
                  <a:lnTo>
                    <a:pt x="1778" y="0"/>
                  </a:lnTo>
                  <a:lnTo>
                    <a:pt x="508" y="622"/>
                  </a:lnTo>
                  <a:lnTo>
                    <a:pt x="0" y="2146"/>
                  </a:lnTo>
                  <a:lnTo>
                    <a:pt x="508" y="3657"/>
                  </a:lnTo>
                  <a:lnTo>
                    <a:pt x="1778" y="4305"/>
                  </a:lnTo>
                  <a:lnTo>
                    <a:pt x="3048" y="3657"/>
                  </a:lnTo>
                  <a:lnTo>
                    <a:pt x="3581" y="2146"/>
                  </a:lnTo>
                  <a:close/>
                </a:path>
                <a:path w="6722109" h="4445">
                  <a:moveTo>
                    <a:pt x="6722084" y="2146"/>
                  </a:moveTo>
                  <a:lnTo>
                    <a:pt x="6721551" y="622"/>
                  </a:lnTo>
                  <a:lnTo>
                    <a:pt x="6720281" y="0"/>
                  </a:lnTo>
                  <a:lnTo>
                    <a:pt x="6719011" y="622"/>
                  </a:lnTo>
                  <a:lnTo>
                    <a:pt x="6718490" y="2146"/>
                  </a:lnTo>
                  <a:lnTo>
                    <a:pt x="6719011" y="3657"/>
                  </a:lnTo>
                  <a:lnTo>
                    <a:pt x="6720281" y="4305"/>
                  </a:lnTo>
                  <a:lnTo>
                    <a:pt x="6721551" y="3657"/>
                  </a:lnTo>
                  <a:lnTo>
                    <a:pt x="6722084" y="21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6525315-7319-A5BF-BAA1-638102842090}"/>
              </a:ext>
            </a:extLst>
          </p:cNvPr>
          <p:cNvSpPr txBox="1"/>
          <p:nvPr/>
        </p:nvSpPr>
        <p:spPr>
          <a:xfrm>
            <a:off x="2712189" y="9002420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株式会社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658</TotalTime>
  <Words>1566</Words>
  <Application>Microsoft Office PowerPoint</Application>
  <PresentationFormat>A4 210 x 297 mm</PresentationFormat>
  <Paragraphs>100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9" baseType="lpstr">
      <vt:lpstr>BIZ UDP明朝 Medium</vt:lpstr>
      <vt:lpstr>Meiryo UI</vt:lpstr>
      <vt:lpstr>Microsoft YaHei</vt:lpstr>
      <vt:lpstr>Microsoft YaHei UI</vt:lpstr>
      <vt:lpstr>ＭＳ Ｐゴシック</vt:lpstr>
      <vt:lpstr>源ノ角ゴシック Code JP R</vt:lpstr>
      <vt:lpstr>源ノ明朝 ExtraLight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久保田 大介</dc:creator>
  <cp:lastModifiedBy>Kubota Daisuke</cp:lastModifiedBy>
  <cp:revision>21</cp:revision>
  <dcterms:created xsi:type="dcterms:W3CDTF">2022-12-01T12:30:02Z</dcterms:created>
  <dcterms:modified xsi:type="dcterms:W3CDTF">2023-03-02T06:13:58Z</dcterms:modified>
</cp:coreProperties>
</file>