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1" r:id="rId2"/>
    <p:sldId id="256" r:id="rId3"/>
    <p:sldId id="257" r:id="rId4"/>
    <p:sldId id="258" r:id="rId5"/>
    <p:sldId id="259" r:id="rId6"/>
    <p:sldId id="260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0602" autoAdjust="0"/>
  </p:normalViewPr>
  <p:slideViewPr>
    <p:cSldViewPr snapToGrid="0" showGuides="1">
      <p:cViewPr varScale="1">
        <p:scale>
          <a:sx n="64" d="100"/>
          <a:sy n="64" d="100"/>
        </p:scale>
        <p:origin x="1882" y="3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213842158856437"/>
          <c:y val="6.3962935450803532E-2"/>
          <c:w val="0.68585218591452657"/>
          <c:h val="0.619969606414407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dkEdge">
              <a:bevelT w="146050"/>
              <a:bevelB w="1270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146050"/>
                <a:bevelB w="127000"/>
              </a:sp3d>
            </c:spPr>
            <c:extLst>
              <c:ext xmlns:c16="http://schemas.microsoft.com/office/drawing/2014/chart" uri="{C3380CC4-5D6E-409C-BE32-E72D297353CC}">
                <c16:uniqueId val="{00000001-18DB-4FF6-8AE6-77F867C78C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146050"/>
                <a:bevelB w="127000"/>
              </a:sp3d>
            </c:spPr>
            <c:extLst>
              <c:ext xmlns:c16="http://schemas.microsoft.com/office/drawing/2014/chart" uri="{C3380CC4-5D6E-409C-BE32-E72D297353CC}">
                <c16:uniqueId val="{00000003-18DB-4FF6-8AE6-77F867C78C8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146050"/>
                <a:bevelB w="127000"/>
              </a:sp3d>
            </c:spPr>
            <c:extLst>
              <c:ext xmlns:c16="http://schemas.microsoft.com/office/drawing/2014/chart" uri="{C3380CC4-5D6E-409C-BE32-E72D297353CC}">
                <c16:uniqueId val="{00000005-18DB-4FF6-8AE6-77F867C78C8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146050"/>
                <a:bevelB w="127000"/>
              </a:sp3d>
            </c:spPr>
            <c:extLst>
              <c:ext xmlns:c16="http://schemas.microsoft.com/office/drawing/2014/chart" uri="{C3380CC4-5D6E-409C-BE32-E72D297353CC}">
                <c16:uniqueId val="{00000007-18DB-4FF6-8AE6-77F867C78C8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146050"/>
                <a:bevelB w="127000"/>
              </a:sp3d>
            </c:spPr>
            <c:extLst>
              <c:ext xmlns:c16="http://schemas.microsoft.com/office/drawing/2014/chart" uri="{C3380CC4-5D6E-409C-BE32-E72D297353CC}">
                <c16:uniqueId val="{00000009-18DB-4FF6-8AE6-77F867C78C8B}"/>
              </c:ext>
            </c:extLst>
          </c:dPt>
          <c:cat>
            <c:strRef>
              <c:f>Sheet1!$A$2:$A$8</c:f>
              <c:strCache>
                <c:ptCount val="7"/>
                <c:pt idx="0">
                  <c:v>FY2014実績</c:v>
                </c:pt>
                <c:pt idx="1">
                  <c:v>FY2015実績</c:v>
                </c:pt>
                <c:pt idx="2">
                  <c:v>FY2016実績</c:v>
                </c:pt>
                <c:pt idx="3">
                  <c:v>FY2017実績</c:v>
                </c:pt>
                <c:pt idx="4">
                  <c:v>FY2018見込み</c:v>
                </c:pt>
                <c:pt idx="5">
                  <c:v>FY2019見込み</c:v>
                </c:pt>
                <c:pt idx="6">
                  <c:v>FY2020見込み</c:v>
                </c:pt>
              </c:strCache>
            </c:strRef>
          </c:cat>
          <c:val>
            <c:numRef>
              <c:f>Sheet1!$B$2:$B$8</c:f>
              <c:numCache>
                <c:formatCode>#,##0_ </c:formatCode>
                <c:ptCount val="7"/>
                <c:pt idx="0">
                  <c:v>40000</c:v>
                </c:pt>
                <c:pt idx="1">
                  <c:v>85276</c:v>
                </c:pt>
                <c:pt idx="2">
                  <c:v>293612</c:v>
                </c:pt>
                <c:pt idx="3">
                  <c:v>1000000</c:v>
                </c:pt>
                <c:pt idx="4">
                  <c:v>1300000</c:v>
                </c:pt>
                <c:pt idx="5">
                  <c:v>1600000</c:v>
                </c:pt>
                <c:pt idx="6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8DB-4FF6-8AE6-77F867C78C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営業利益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01600"/>
            </a:sp3d>
          </c:spPr>
          <c:invertIfNegative val="0"/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01600"/>
              </a:sp3d>
            </c:spPr>
            <c:extLst>
              <c:ext xmlns:c16="http://schemas.microsoft.com/office/drawing/2014/chart" uri="{C3380CC4-5D6E-409C-BE32-E72D297353CC}">
                <c16:uniqueId val="{0000000C-18DB-4FF6-8AE6-77F867C78C8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01600"/>
              </a:sp3d>
            </c:spPr>
            <c:extLst>
              <c:ext xmlns:c16="http://schemas.microsoft.com/office/drawing/2014/chart" uri="{C3380CC4-5D6E-409C-BE32-E72D297353CC}">
                <c16:uniqueId val="{0000000E-18DB-4FF6-8AE6-77F867C78C8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01600"/>
              </a:sp3d>
            </c:spPr>
            <c:extLst>
              <c:ext xmlns:c16="http://schemas.microsoft.com/office/drawing/2014/chart" uri="{C3380CC4-5D6E-409C-BE32-E72D297353CC}">
                <c16:uniqueId val="{00000010-18DB-4FF6-8AE6-77F867C78C8B}"/>
              </c:ext>
            </c:extLst>
          </c:dPt>
          <c:cat>
            <c:strRef>
              <c:f>Sheet1!$A$2:$A$8</c:f>
              <c:strCache>
                <c:ptCount val="7"/>
                <c:pt idx="0">
                  <c:v>FY2014実績</c:v>
                </c:pt>
                <c:pt idx="1">
                  <c:v>FY2015実績</c:v>
                </c:pt>
                <c:pt idx="2">
                  <c:v>FY2016実績</c:v>
                </c:pt>
                <c:pt idx="3">
                  <c:v>FY2017実績</c:v>
                </c:pt>
                <c:pt idx="4">
                  <c:v>FY2018見込み</c:v>
                </c:pt>
                <c:pt idx="5">
                  <c:v>FY2019見込み</c:v>
                </c:pt>
                <c:pt idx="6">
                  <c:v>FY2020見込み</c:v>
                </c:pt>
              </c:strCache>
            </c:strRef>
          </c:cat>
          <c:val>
            <c:numRef>
              <c:f>Sheet1!$C$2:$C$8</c:f>
              <c:numCache>
                <c:formatCode>#,##0_ </c:formatCode>
                <c:ptCount val="7"/>
                <c:pt idx="0">
                  <c:v>2000</c:v>
                </c:pt>
                <c:pt idx="1">
                  <c:v>5528</c:v>
                </c:pt>
                <c:pt idx="2">
                  <c:v>24884</c:v>
                </c:pt>
                <c:pt idx="3">
                  <c:v>100000</c:v>
                </c:pt>
                <c:pt idx="4">
                  <c:v>130000</c:v>
                </c:pt>
                <c:pt idx="5">
                  <c:v>160000</c:v>
                </c:pt>
                <c:pt idx="6">
                  <c:v>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8DB-4FF6-8AE6-77F867C78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2"/>
        <c:overlap val="-27"/>
        <c:axId val="389839424"/>
        <c:axId val="38983844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店舗数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FY2014実績</c:v>
                </c:pt>
                <c:pt idx="1">
                  <c:v>FY2015実績</c:v>
                </c:pt>
                <c:pt idx="2">
                  <c:v>FY2016実績</c:v>
                </c:pt>
                <c:pt idx="3">
                  <c:v>FY2017実績</c:v>
                </c:pt>
                <c:pt idx="4">
                  <c:v>FY2018見込み</c:v>
                </c:pt>
                <c:pt idx="5">
                  <c:v>FY2019見込み</c:v>
                </c:pt>
                <c:pt idx="6">
                  <c:v>FY2020見込み</c:v>
                </c:pt>
              </c:strCache>
            </c:strRef>
          </c:cat>
          <c:val>
            <c:numRef>
              <c:f>Sheet1!$D$2:$D$8</c:f>
              <c:numCache>
                <c:formatCode>#,##0_ </c:formatCode>
                <c:ptCount val="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18DB-4FF6-8AE6-77F867C78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9852544"/>
        <c:axId val="389846968"/>
      </c:lineChart>
      <c:catAx>
        <c:axId val="38983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89838440"/>
        <c:crosses val="autoZero"/>
        <c:auto val="1"/>
        <c:lblAlgn val="ctr"/>
        <c:lblOffset val="100"/>
        <c:noMultiLvlLbl val="0"/>
      </c:catAx>
      <c:valAx>
        <c:axId val="389838440"/>
        <c:scaling>
          <c:orientation val="minMax"/>
          <c:max val="2000000"/>
        </c:scaling>
        <c:delete val="0"/>
        <c:axPos val="l"/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89839424"/>
        <c:crosses val="autoZero"/>
        <c:crossBetween val="between"/>
        <c:majorUnit val="500000"/>
      </c:valAx>
      <c:valAx>
        <c:axId val="389846968"/>
        <c:scaling>
          <c:orientation val="minMax"/>
        </c:scaling>
        <c:delete val="0"/>
        <c:axPos val="r"/>
        <c:numFmt formatCode="#,##0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89852544"/>
        <c:crosses val="max"/>
        <c:crossBetween val="between"/>
      </c:valAx>
      <c:catAx>
        <c:axId val="3898525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98469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26705581461295236"/>
          <c:y val="5.1156865302357532E-3"/>
          <c:w val="0.12258383395913626"/>
          <c:h val="0.199987585357082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A23E8-4AC4-41FD-8B0F-3A4DB9C25039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69BF-3DD4-4094-A95E-5FC1EF5E1E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31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969BF-3DD4-4094-A95E-5FC1EF5E1E0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89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969BF-3DD4-4094-A95E-5FC1EF5E1E06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955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5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119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16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36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70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28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47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3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666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4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416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9EF27-A311-4B84-A09D-9262757E6BE5}" type="datetimeFigureOut">
              <a:rPr kumimoji="1" lang="ja-JP" altLang="en-US" smtClean="0"/>
              <a:t>2023/5/23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A4279-5CA3-4888-A98B-E9B7634F0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79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28E71D-8D23-4C86-AF29-32A91D5CE74A}"/>
              </a:ext>
            </a:extLst>
          </p:cNvPr>
          <p:cNvSpPr txBox="1"/>
          <p:nvPr/>
        </p:nvSpPr>
        <p:spPr>
          <a:xfrm>
            <a:off x="675861" y="1166842"/>
            <a:ext cx="89650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＜案件概要＞</a:t>
            </a:r>
            <a:endParaRPr kumimoji="1" lang="en-US" altLang="ja-JP" dirty="0"/>
          </a:p>
          <a:p>
            <a:r>
              <a:rPr kumimoji="1" lang="ja-JP" altLang="en-US" dirty="0"/>
              <a:t>・株式会社ソムレス。神奈川県を中心にカフェ事業を展開。</a:t>
            </a:r>
            <a:br>
              <a:rPr kumimoji="1" lang="en-US" altLang="ja-JP" dirty="0"/>
            </a:br>
            <a:r>
              <a:rPr kumimoji="1" lang="ja-JP" altLang="en-US" dirty="0"/>
              <a:t>その事業で培ったノウハウを活かし、店舗インテリア事業やコンサルティング事業を行っている。</a:t>
            </a:r>
            <a:endParaRPr kumimoji="1" lang="en-US" altLang="ja-JP" dirty="0"/>
          </a:p>
          <a:p>
            <a:r>
              <a:rPr kumimoji="1" lang="ja-JP" altLang="en-US" dirty="0"/>
              <a:t>・商業施設への出店を目標とするソムレス株式会社の事業説明資料。商業施設の</a:t>
            </a:r>
            <a:br>
              <a:rPr kumimoji="1" lang="en-US" altLang="ja-JP" dirty="0"/>
            </a:br>
            <a:r>
              <a:rPr kumimoji="1" lang="ja-JP" altLang="en-US" dirty="0"/>
              <a:t>テナントを開発する担当者が読み手。</a:t>
            </a:r>
            <a:endParaRPr kumimoji="1" lang="en-US" altLang="ja-JP" dirty="0"/>
          </a:p>
          <a:p>
            <a:r>
              <a:rPr kumimoji="1" lang="ja-JP" altLang="en-US" dirty="0"/>
              <a:t>・印刷か</a:t>
            </a:r>
            <a:r>
              <a:rPr kumimoji="1" lang="en-US" altLang="ja-JP" dirty="0"/>
              <a:t>PDF</a:t>
            </a:r>
            <a:r>
              <a:rPr kumimoji="1" lang="ja-JP" altLang="en-US" dirty="0"/>
              <a:t>データで使用予定。（投影では使用しない）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＜制作要件＞</a:t>
            </a:r>
            <a:endParaRPr kumimoji="1" lang="en-US" altLang="ja-JP" dirty="0"/>
          </a:p>
          <a:p>
            <a:r>
              <a:rPr kumimoji="1" lang="ja-JP" altLang="en-US" dirty="0"/>
              <a:t>・表紙含む</a:t>
            </a:r>
            <a:r>
              <a:rPr kumimoji="1" lang="en-US" altLang="ja-JP" dirty="0"/>
              <a:t>5</a:t>
            </a:r>
            <a:r>
              <a:rPr kumimoji="1" lang="ja-JP" altLang="en-US" dirty="0"/>
              <a:t>全ページが対象（</a:t>
            </a:r>
            <a:r>
              <a:rPr kumimoji="1" lang="en-US" altLang="ja-JP" dirty="0"/>
              <a:t>2</a:t>
            </a:r>
            <a:r>
              <a:rPr kumimoji="1" lang="ja-JP" altLang="en-US" dirty="0"/>
              <a:t>ぺージ～</a:t>
            </a:r>
            <a:r>
              <a:rPr kumimoji="1" lang="en-US" altLang="ja-JP" dirty="0"/>
              <a:t>6</a:t>
            </a:r>
            <a:r>
              <a:rPr kumimoji="1" lang="ja-JP" altLang="en-US" dirty="0"/>
              <a:t>ページ）</a:t>
            </a:r>
            <a:endParaRPr kumimoji="1" lang="en-US" altLang="ja-JP" dirty="0"/>
          </a:p>
          <a:p>
            <a:r>
              <a:rPr kumimoji="1" lang="ja-JP" altLang="en-US" dirty="0"/>
              <a:t>・スタイリッシュ、かっこいいと感じさせるテイストであること</a:t>
            </a:r>
            <a:endParaRPr kumimoji="1" lang="en-US" altLang="ja-JP" dirty="0"/>
          </a:p>
          <a:p>
            <a:r>
              <a:rPr kumimoji="1" lang="ja-JP" altLang="en-US" dirty="0"/>
              <a:t>・読み手に内容の理解を促す分かりやすいデザインを設計する</a:t>
            </a:r>
            <a:endParaRPr kumimoji="1" lang="en-US" altLang="ja-JP" dirty="0"/>
          </a:p>
          <a:p>
            <a:r>
              <a:rPr kumimoji="1" lang="ja-JP" altLang="en-US" dirty="0"/>
              <a:t>・表紙は、ソムレス株式会社の事業をイメージしたものでデザインする</a:t>
            </a:r>
            <a:br>
              <a:rPr kumimoji="1" lang="en-US" altLang="ja-JP" dirty="0"/>
            </a:br>
            <a:r>
              <a:rPr kumimoji="1" lang="ja-JP" altLang="en-US" dirty="0"/>
              <a:t>（画像は使わない）</a:t>
            </a:r>
            <a:endParaRPr kumimoji="1"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7390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5EB43D-BAC3-4A21-A360-E23FA2413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>
            <a:normAutofit/>
          </a:bodyPr>
          <a:lstStyle/>
          <a:p>
            <a:r>
              <a:rPr lang="ja-JP" altLang="en-US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ソムレス株式会社</a:t>
            </a:r>
            <a:br>
              <a:rPr lang="ja-JP" altLang="en-US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</a:br>
            <a:r>
              <a:rPr lang="ja-JP" altLang="en-US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事業紹介</a:t>
            </a:r>
            <a:endParaRPr kumimoji="1" lang="ja-JP" altLang="en-US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88D053A-B1D4-4D1C-AEDB-4711F7698D39}"/>
              </a:ext>
            </a:extLst>
          </p:cNvPr>
          <p:cNvSpPr/>
          <p:nvPr/>
        </p:nvSpPr>
        <p:spPr>
          <a:xfrm>
            <a:off x="8227490" y="377920"/>
            <a:ext cx="1188136" cy="3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  <a:latin typeface="Segoe UI" panose="020B0502040204020203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Confidential</a:t>
            </a:r>
            <a:endParaRPr kumimoji="1" lang="ja-JP" altLang="en-US" sz="1000" dirty="0">
              <a:solidFill>
                <a:schemeClr val="tx1"/>
              </a:solidFill>
              <a:latin typeface="Segoe UI" panose="020B0502040204020203" pitchFamily="34" charset="0"/>
              <a:ea typeface="メイリオ" panose="020B0604030504040204" pitchFamily="50" charset="-128"/>
              <a:cs typeface="Segoe UI" panose="020B0502040204020203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5B776E-3CC3-408B-B7B7-3F3BD3190336}"/>
              </a:ext>
            </a:extLst>
          </p:cNvPr>
          <p:cNvSpPr txBox="1"/>
          <p:nvPr/>
        </p:nvSpPr>
        <p:spPr>
          <a:xfrm>
            <a:off x="5231757" y="5648445"/>
            <a:ext cx="306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2023</a:t>
            </a:r>
            <a:r>
              <a:rPr kumimoji="1" lang="ja-JP" altLang="en-US" dirty="0"/>
              <a:t>年〇月〇日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24587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7D2847-2E07-49AE-99C6-ED94341CC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会社概要</a:t>
            </a:r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598B4B-D16B-441A-BA28-93F6FF3479FE}"/>
              </a:ext>
            </a:extLst>
          </p:cNvPr>
          <p:cNvSpPr txBox="1"/>
          <p:nvPr/>
        </p:nvSpPr>
        <p:spPr>
          <a:xfrm>
            <a:off x="1356852" y="2133600"/>
            <a:ext cx="62336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社名　ソムレス株式会社</a:t>
            </a:r>
          </a:p>
          <a:p>
            <a:r>
              <a:rPr kumimoji="1" lang="ja-JP" altLang="en-US"/>
              <a:t>設立　</a:t>
            </a:r>
            <a:r>
              <a:rPr kumimoji="1" lang="en-US" altLang="ja-JP"/>
              <a:t>2014</a:t>
            </a:r>
            <a:r>
              <a:rPr kumimoji="1" lang="ja-JP" altLang="en-US"/>
              <a:t>年</a:t>
            </a:r>
            <a:r>
              <a:rPr kumimoji="1" lang="en-US" altLang="ja-JP"/>
              <a:t>1</a:t>
            </a:r>
            <a:r>
              <a:rPr kumimoji="1" lang="ja-JP" altLang="en-US"/>
              <a:t>月</a:t>
            </a:r>
          </a:p>
          <a:p>
            <a:r>
              <a:rPr kumimoji="1" lang="ja-JP" altLang="en-US"/>
              <a:t>資本金　</a:t>
            </a:r>
            <a:r>
              <a:rPr kumimoji="1" lang="en-US" altLang="ja-JP"/>
              <a:t>1,000</a:t>
            </a:r>
            <a:r>
              <a:rPr kumimoji="1" lang="ja-JP" altLang="en-US"/>
              <a:t>万円</a:t>
            </a:r>
          </a:p>
          <a:p>
            <a:r>
              <a:rPr kumimoji="1" lang="ja-JP" altLang="en-US"/>
              <a:t>代表者　桜丘　太郎</a:t>
            </a:r>
          </a:p>
          <a:p>
            <a:r>
              <a:rPr kumimoji="1" lang="ja-JP" altLang="en-US"/>
              <a:t>従業員　</a:t>
            </a:r>
            <a:r>
              <a:rPr kumimoji="1" lang="en-US" altLang="ja-JP"/>
              <a:t>40</a:t>
            </a:r>
            <a:r>
              <a:rPr kumimoji="1" lang="ja-JP" altLang="en-US"/>
              <a:t>名</a:t>
            </a:r>
          </a:p>
          <a:p>
            <a:r>
              <a:rPr kumimoji="1" lang="ja-JP" altLang="en-US"/>
              <a:t>本社所在地　〒</a:t>
            </a:r>
            <a:r>
              <a:rPr kumimoji="1" lang="en-US" altLang="ja-JP"/>
              <a:t>231-0017 </a:t>
            </a:r>
            <a:r>
              <a:rPr kumimoji="1" lang="ja-JP" altLang="en-US"/>
              <a:t>横浜市中区港町</a:t>
            </a:r>
            <a:r>
              <a:rPr kumimoji="1" lang="en-US" altLang="ja-JP"/>
              <a:t>1-1</a:t>
            </a:r>
          </a:p>
          <a:p>
            <a:r>
              <a:rPr kumimoji="1" lang="ja-JP" altLang="en-US"/>
              <a:t>業務内容　飲食店事業・店舗インテリア事業・コンサルティング事業・インポート事業</a:t>
            </a:r>
          </a:p>
          <a:p>
            <a:r>
              <a:rPr kumimoji="1" lang="en-US" altLang="ja-JP"/>
              <a:t>URL</a:t>
            </a:r>
            <a:r>
              <a:rPr kumimoji="1" lang="ja-JP" altLang="en-US"/>
              <a:t>　</a:t>
            </a:r>
            <a:r>
              <a:rPr kumimoji="1" lang="en-US" altLang="ja-JP"/>
              <a:t>http://somreth.com/</a:t>
            </a:r>
          </a:p>
          <a:p>
            <a:r>
              <a:rPr kumimoji="1" lang="ja-JP" altLang="en-US"/>
              <a:t>経営理念　お客様に、喜びと感動を提供できる企業に</a:t>
            </a:r>
          </a:p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296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7D2847-2E07-49AE-99C6-ED94341CC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598B4B-D16B-441A-BA28-93F6FF3479FE}"/>
              </a:ext>
            </a:extLst>
          </p:cNvPr>
          <p:cNvSpPr txBox="1"/>
          <p:nvPr/>
        </p:nvSpPr>
        <p:spPr>
          <a:xfrm>
            <a:off x="737420" y="1622518"/>
            <a:ext cx="82689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/>
              <a:t>SOMRETH</a:t>
            </a:r>
            <a:br>
              <a:rPr kumimoji="1" lang="en-US" altLang="ja-JP" sz="1600"/>
            </a:br>
            <a:r>
              <a:rPr kumimoji="1" lang="en-US" altLang="ja-JP" sz="1600"/>
              <a:t>- </a:t>
            </a:r>
            <a:r>
              <a:rPr kumimoji="1" lang="ja-JP" altLang="en-US" sz="1600"/>
              <a:t>ソムレス </a:t>
            </a:r>
            <a:r>
              <a:rPr kumimoji="1" lang="en-US" altLang="ja-JP" sz="1600"/>
              <a:t>–</a:t>
            </a:r>
          </a:p>
          <a:p>
            <a:endParaRPr kumimoji="1" lang="en-US" altLang="ja-JP" sz="1600"/>
          </a:p>
          <a:p>
            <a:r>
              <a:rPr kumimoji="1" lang="ja-JP" altLang="en-US" sz="1600">
                <a:latin typeface="+mn-ea"/>
              </a:rPr>
              <a:t>■飲食店事業</a:t>
            </a:r>
            <a:endParaRPr kumimoji="1" lang="en-US" altLang="ja-JP" sz="1600">
              <a:latin typeface="+mn-ea"/>
            </a:endParaRPr>
          </a:p>
          <a:p>
            <a:r>
              <a:rPr lang="ja-JP" altLang="en-US" sz="1600">
                <a:latin typeface="+mn-ea"/>
              </a:rPr>
              <a:t>神奈川県の人口集積地や観光地を中心に、カフェ事業を展開しています。</a:t>
            </a:r>
            <a:endParaRPr lang="en-US" altLang="ja-JP" sz="1600">
              <a:latin typeface="+mn-ea"/>
            </a:endParaRPr>
          </a:p>
          <a:p>
            <a:endParaRPr lang="en-US" altLang="ja-JP" sz="1600">
              <a:latin typeface="+mn-ea"/>
            </a:endParaRPr>
          </a:p>
          <a:p>
            <a:endParaRPr lang="en-US" altLang="ja-JP" sz="1600">
              <a:latin typeface="+mn-ea"/>
            </a:endParaRPr>
          </a:p>
          <a:p>
            <a:r>
              <a:rPr lang="ja-JP" altLang="en-US" sz="1600"/>
              <a:t>事業の強み </a:t>
            </a:r>
            <a:r>
              <a:rPr lang="en-US" altLang="ja-JP" sz="1600"/>
              <a:t>1</a:t>
            </a:r>
            <a:r>
              <a:rPr lang="ja-JP" altLang="en-US" sz="1600"/>
              <a:t>　マーケティングデータを活用した出店計画・店舗設計</a:t>
            </a:r>
            <a:endParaRPr lang="en-US" altLang="ja-JP" sz="1600"/>
          </a:p>
          <a:p>
            <a:r>
              <a:rPr lang="ja-JP" altLang="en-US" sz="1600"/>
              <a:t>日本総合研究所による市場調査を通じて、地域ごとの顧客分布や行動特性を把握。ニーズに則した出店計画や店舗設計により、高い集客力を実現。</a:t>
            </a:r>
            <a:endParaRPr lang="en-US" altLang="ja-JP" sz="1600"/>
          </a:p>
          <a:p>
            <a:endParaRPr lang="en-US" altLang="ja-JP" sz="1600"/>
          </a:p>
          <a:p>
            <a:r>
              <a:rPr lang="ja-JP" altLang="en-US" sz="1600"/>
              <a:t>事業の強み </a:t>
            </a:r>
            <a:r>
              <a:rPr lang="en-US" altLang="ja-JP" sz="1600"/>
              <a:t>2</a:t>
            </a:r>
            <a:r>
              <a:rPr lang="ja-JP" altLang="en-US" sz="1600"/>
              <a:t>　地域最大規模の敷地面積</a:t>
            </a:r>
          </a:p>
          <a:p>
            <a:r>
              <a:rPr lang="ja-JP" altLang="en-US" sz="1600"/>
              <a:t>各出店地域とも、その地域最大規模の店舗面積を保有しています。ランドマーク的な要素が生まれ、話題性のある店舗づくりが可能に。</a:t>
            </a:r>
            <a:endParaRPr lang="en-US" altLang="ja-JP" sz="1600"/>
          </a:p>
          <a:p>
            <a:endParaRPr lang="en-US" altLang="ja-JP" sz="1600"/>
          </a:p>
          <a:p>
            <a:r>
              <a:rPr lang="ja-JP" altLang="en-US" sz="1600"/>
              <a:t>事業の強み </a:t>
            </a:r>
            <a:r>
              <a:rPr lang="en-US" altLang="ja-JP" sz="1600"/>
              <a:t>3</a:t>
            </a:r>
            <a:r>
              <a:rPr lang="ja-JP" altLang="en-US" sz="1600"/>
              <a:t>　店舗連携システムの導入</a:t>
            </a:r>
          </a:p>
          <a:p>
            <a:r>
              <a:rPr lang="ja-JP" altLang="en-US" sz="1600"/>
              <a:t>店舗間で情報連携ができるシステムを導入。店舗ごとの実績をはじめ、新商品の開発内容や業務フローの改善点をすぐに全店で共有し、店舗経営を最適化。</a:t>
            </a:r>
            <a:endParaRPr lang="en-US" altLang="ja-JP" sz="160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7CB3C06-4555-41B0-929C-D6AC16457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606" y="1165915"/>
            <a:ext cx="2160000" cy="144112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EDC777A-43CD-4401-89C0-5E1E39E5B2F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071" y="754625"/>
            <a:ext cx="2600795" cy="173386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9D42844-AAED-4BAD-AC58-136BEB470B8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458" y="1156643"/>
            <a:ext cx="1872088" cy="124805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99A496-51DF-406F-B9FD-ED32B833B7A0}"/>
              </a:ext>
            </a:extLst>
          </p:cNvPr>
          <p:cNvSpPr txBox="1"/>
          <p:nvPr/>
        </p:nvSpPr>
        <p:spPr>
          <a:xfrm>
            <a:off x="7645985" y="6168131"/>
            <a:ext cx="1455174" cy="68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ja-JP" altLang="en-US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毎年</a:t>
            </a:r>
            <a:r>
              <a:rPr lang="en-US" altLang="ja-JP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1</a:t>
            </a:r>
            <a:r>
              <a:rPr lang="ja-JP" altLang="en-US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店</a:t>
            </a:r>
            <a:endParaRPr lang="en-US" altLang="ja-JP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>
              <a:lnSpc>
                <a:spcPct val="110000"/>
              </a:lnSpc>
            </a:pPr>
            <a:r>
              <a:rPr lang="ja-JP" altLang="en-US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出店予定</a:t>
            </a:r>
            <a:endParaRPr lang="en-US" altLang="ja-JP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277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7D2847-2E07-49AE-99C6-ED94341C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79991"/>
            <a:ext cx="8543925" cy="1325563"/>
          </a:xfrm>
        </p:spPr>
        <p:txBody>
          <a:bodyPr/>
          <a:lstStyle/>
          <a:p>
            <a:r>
              <a:rPr lang="ja-JP" altLang="en-US"/>
              <a:t>事業内容</a:t>
            </a:r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598B4B-D16B-441A-BA28-93F6FF3479FE}"/>
              </a:ext>
            </a:extLst>
          </p:cNvPr>
          <p:cNvSpPr txBox="1"/>
          <p:nvPr/>
        </p:nvSpPr>
        <p:spPr>
          <a:xfrm>
            <a:off x="726788" y="1199159"/>
            <a:ext cx="8268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/>
              <a:t>SOMRETH</a:t>
            </a:r>
            <a:br>
              <a:rPr kumimoji="1" lang="en-US" altLang="ja-JP" sz="1600"/>
            </a:br>
            <a:r>
              <a:rPr kumimoji="1" lang="en-US" altLang="ja-JP" sz="1600"/>
              <a:t>- </a:t>
            </a:r>
            <a:r>
              <a:rPr kumimoji="1" lang="ja-JP" altLang="en-US" sz="1600"/>
              <a:t>ソムレス </a:t>
            </a:r>
            <a:r>
              <a:rPr kumimoji="1" lang="en-US" altLang="ja-JP" sz="1600"/>
              <a:t>–</a:t>
            </a:r>
          </a:p>
          <a:p>
            <a:endParaRPr kumimoji="1" lang="en-US" altLang="ja-JP" sz="1600"/>
          </a:p>
          <a:p>
            <a:r>
              <a:rPr kumimoji="1" lang="ja-JP" altLang="en-US" sz="1600">
                <a:latin typeface="+mn-ea"/>
              </a:rPr>
              <a:t>■店舗インテリア事業</a:t>
            </a:r>
          </a:p>
          <a:p>
            <a:r>
              <a:rPr lang="ja-JP" altLang="en-US" sz="1600">
                <a:latin typeface="+mn-ea"/>
              </a:rPr>
              <a:t>飲食店事業で培ったノウハウを生かし、店舗インテリア事業を展開しています。</a:t>
            </a:r>
          </a:p>
          <a:p>
            <a:endParaRPr lang="en-US" altLang="ja-JP" sz="1600">
              <a:latin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6BD0AE-027F-4AA7-8EB7-32FBA93218CB}"/>
              </a:ext>
            </a:extLst>
          </p:cNvPr>
          <p:cNvSpPr txBox="1"/>
          <p:nvPr/>
        </p:nvSpPr>
        <p:spPr>
          <a:xfrm>
            <a:off x="141440" y="2784814"/>
            <a:ext cx="10755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・相談会　　</a:t>
            </a:r>
            <a:r>
              <a:rPr lang="ja-JP" altLang="en-US" sz="1200">
                <a:latin typeface="+mn-ea"/>
              </a:rPr>
              <a:t>お客様のご希望を実現するために、相談会を行っています。店舗づくりの経験が豊富な担当者が、アドバイスいたします。</a:t>
            </a:r>
            <a:endParaRPr lang="en-US" altLang="ja-JP" sz="1200">
              <a:latin typeface="+mn-ea"/>
            </a:endParaRPr>
          </a:p>
          <a:p>
            <a:endParaRPr lang="en-US" altLang="ja-JP" sz="1200">
              <a:latin typeface="+mn-ea"/>
            </a:endParaRPr>
          </a:p>
          <a:p>
            <a:r>
              <a:rPr lang="ja-JP" altLang="en-US" sz="1200">
                <a:latin typeface="+mn-ea"/>
              </a:rPr>
              <a:t>・購入サポート　　　</a:t>
            </a:r>
            <a:r>
              <a:rPr kumimoji="1" lang="ja-JP" altLang="en-US" sz="1200"/>
              <a:t>お客様が好みに沿ったインテリアを購入できるよう、ソムレス独自の購入ルートをご紹介し、サポートをいたします。</a:t>
            </a:r>
            <a:endParaRPr kumimoji="1" lang="en-US" altLang="ja-JP" sz="1200"/>
          </a:p>
          <a:p>
            <a:endParaRPr kumimoji="1" lang="en-US" altLang="ja-JP" sz="1200"/>
          </a:p>
          <a:p>
            <a:r>
              <a:rPr kumimoji="1" lang="ja-JP" altLang="en-US" sz="1200"/>
              <a:t>・施工　　　インテリアの設置をはじめ、店舗のイメージに沿った小物のレイアウトなど、店舗全体の雰囲気に合わせて施工いたします。</a:t>
            </a:r>
          </a:p>
          <a:p>
            <a:endParaRPr kumimoji="1" lang="en-US" altLang="ja-JP" sz="1200"/>
          </a:p>
          <a:p>
            <a:r>
              <a:rPr kumimoji="1" lang="ja-JP" altLang="en-US" sz="1200"/>
              <a:t>・アフターフォロー　　　トレンドに合わせたインテリアの入れ替えやメンテナンスなどの、</a:t>
            </a:r>
            <a:r>
              <a:rPr kumimoji="1" lang="en-US" altLang="ja-JP" sz="1200"/>
              <a:t>5</a:t>
            </a:r>
            <a:r>
              <a:rPr kumimoji="1" lang="ja-JP" altLang="en-US" sz="1200"/>
              <a:t>年間のアフターフォロー制度を設けています。</a:t>
            </a:r>
          </a:p>
          <a:p>
            <a:endParaRPr kumimoji="1" lang="ja-JP" altLang="en-US" sz="1200"/>
          </a:p>
          <a:p>
            <a:endParaRPr kumimoji="1" lang="ja-JP" altLang="en-US" sz="12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9B5113-E16D-4691-998F-2CC3FC80A4F1}"/>
              </a:ext>
            </a:extLst>
          </p:cNvPr>
          <p:cNvSpPr txBox="1"/>
          <p:nvPr/>
        </p:nvSpPr>
        <p:spPr>
          <a:xfrm>
            <a:off x="656194" y="4795897"/>
            <a:ext cx="88954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+mn-ea"/>
              </a:rPr>
              <a:t>■コンサルティング事業</a:t>
            </a:r>
          </a:p>
          <a:p>
            <a:r>
              <a:rPr kumimoji="1" lang="ja-JP" altLang="en-US" sz="1600">
                <a:latin typeface="+mn-ea"/>
              </a:rPr>
              <a:t>店舗の出店計画や、店づくりに関するお悩み、資金に関するご相談まで、弊社の出店ノウハウを生かしたコンサルティングサービスを提供しています。</a:t>
            </a:r>
          </a:p>
          <a:p>
            <a:endParaRPr lang="en-US" altLang="ja-JP" sz="1600">
              <a:latin typeface="+mn-ea"/>
            </a:endParaRPr>
          </a:p>
          <a:p>
            <a:r>
              <a:rPr lang="ja-JP" altLang="en-US" sz="1600">
                <a:latin typeface="+mn-ea"/>
              </a:rPr>
              <a:t>■インポート事業</a:t>
            </a:r>
          </a:p>
          <a:p>
            <a:r>
              <a:rPr lang="ja-JP" altLang="en-US" sz="1600">
                <a:latin typeface="+mn-ea"/>
              </a:rPr>
              <a:t>アンティーク・ヴィンテージものに特化したインポート事業を展開しています。各店舗での販売に加え、</a:t>
            </a:r>
            <a:r>
              <a:rPr lang="en-US" altLang="ja-JP" sz="1600">
                <a:latin typeface="+mn-ea"/>
              </a:rPr>
              <a:t>EC</a:t>
            </a:r>
            <a:r>
              <a:rPr lang="ja-JP" altLang="en-US" sz="1600">
                <a:latin typeface="+mn-ea"/>
              </a:rPr>
              <a:t>でも販売を行っています。</a:t>
            </a:r>
          </a:p>
          <a:p>
            <a:endParaRPr lang="en-US" altLang="ja-JP" sz="1600">
              <a:latin typeface="+mn-ea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8CAF8C9-255A-4309-A829-DD84C22A7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707" y="6322326"/>
            <a:ext cx="1292229" cy="86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33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7D2847-2E07-49AE-99C6-ED94341C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79991"/>
            <a:ext cx="8543925" cy="1325563"/>
          </a:xfrm>
        </p:spPr>
        <p:txBody>
          <a:bodyPr/>
          <a:lstStyle/>
          <a:p>
            <a:r>
              <a:rPr lang="ja-JP" altLang="en-US"/>
              <a:t>今後の事業展開</a:t>
            </a:r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598B4B-D16B-441A-BA28-93F6FF3479FE}"/>
              </a:ext>
            </a:extLst>
          </p:cNvPr>
          <p:cNvSpPr txBox="1"/>
          <p:nvPr/>
        </p:nvSpPr>
        <p:spPr>
          <a:xfrm>
            <a:off x="737420" y="1337382"/>
            <a:ext cx="91685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経営方針　　　　・各地域№</a:t>
            </a:r>
            <a:r>
              <a:rPr kumimoji="1" lang="en-US" altLang="ja-JP"/>
              <a:t>1</a:t>
            </a:r>
            <a:r>
              <a:rPr kumimoji="1" lang="ja-JP" altLang="en-US"/>
              <a:t>飲食店を目指して、神奈川県を中心に出店を加速</a:t>
            </a:r>
          </a:p>
          <a:p>
            <a:r>
              <a:rPr kumimoji="1" lang="ja-JP" altLang="en-US"/>
              <a:t>　　　　　　　　・本拠地を横浜に移し、スタッフ採用を強化</a:t>
            </a:r>
          </a:p>
          <a:p>
            <a:endParaRPr lang="en-US" altLang="ja-JP">
              <a:latin typeface="+mn-ea"/>
            </a:endParaRP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41164BD3-5C44-449B-8331-F4626A7152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0271814"/>
              </p:ext>
            </p:extLst>
          </p:nvPr>
        </p:nvGraphicFramePr>
        <p:xfrm>
          <a:off x="-23198" y="3218458"/>
          <a:ext cx="8068568" cy="3898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DEF129-00A3-4536-A732-8FBA85FF6A8A}"/>
              </a:ext>
            </a:extLst>
          </p:cNvPr>
          <p:cNvSpPr txBox="1"/>
          <p:nvPr/>
        </p:nvSpPr>
        <p:spPr>
          <a:xfrm>
            <a:off x="3641790" y="2842987"/>
            <a:ext cx="1722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業績推移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B452922-4268-4C71-9ABD-B30BE34D4E62}"/>
              </a:ext>
            </a:extLst>
          </p:cNvPr>
          <p:cNvSpPr txBox="1"/>
          <p:nvPr/>
        </p:nvSpPr>
        <p:spPr>
          <a:xfrm>
            <a:off x="7524328" y="2987370"/>
            <a:ext cx="2000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（単位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sym typeface="Wingdings" panose="05000000000000000000" pitchFamily="2" charset="2"/>
              </a:rPr>
              <a:t>：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店）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F77A9DF-21D0-412F-BC61-9CCF83EC2CBA}"/>
              </a:ext>
            </a:extLst>
          </p:cNvPr>
          <p:cNvSpPr txBox="1"/>
          <p:nvPr/>
        </p:nvSpPr>
        <p:spPr>
          <a:xfrm>
            <a:off x="-144524" y="2951366"/>
            <a:ext cx="2497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（単位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sym typeface="Wingdings" panose="05000000000000000000" pitchFamily="2" charset="2"/>
              </a:rPr>
              <a:t>：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千円）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D88D1D-0557-48D3-9B65-042AA087F594}"/>
              </a:ext>
            </a:extLst>
          </p:cNvPr>
          <p:cNvSpPr/>
          <p:nvPr/>
        </p:nvSpPr>
        <p:spPr>
          <a:xfrm>
            <a:off x="4132566" y="4093681"/>
            <a:ext cx="878867" cy="226736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6FA2EBC-45DB-4019-917D-D962AF61A82C}"/>
              </a:ext>
            </a:extLst>
          </p:cNvPr>
          <p:cNvSpPr txBox="1"/>
          <p:nvPr/>
        </p:nvSpPr>
        <p:spPr>
          <a:xfrm>
            <a:off x="4029511" y="3730823"/>
            <a:ext cx="1106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今期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ACBFAC0-1CA2-4F68-8DD9-B774B5C5BA05}"/>
              </a:ext>
            </a:extLst>
          </p:cNvPr>
          <p:cNvSpPr/>
          <p:nvPr/>
        </p:nvSpPr>
        <p:spPr>
          <a:xfrm>
            <a:off x="6791730" y="3121223"/>
            <a:ext cx="7264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/>
              <a:t>20</a:t>
            </a:r>
            <a:r>
              <a:rPr lang="ja-JP" altLang="en-US" sz="1400" dirty="0">
                <a:latin typeface="+mn-ea"/>
              </a:rPr>
              <a:t>億円</a:t>
            </a:r>
            <a:endParaRPr lang="ja-JP" altLang="en-US" sz="1400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100C641-CB86-4F6A-9869-2915F332D9AB}"/>
              </a:ext>
            </a:extLst>
          </p:cNvPr>
          <p:cNvSpPr/>
          <p:nvPr/>
        </p:nvSpPr>
        <p:spPr>
          <a:xfrm>
            <a:off x="4226519" y="4374111"/>
            <a:ext cx="7264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/>
              <a:t>10</a:t>
            </a:r>
            <a:r>
              <a:rPr lang="ja-JP" altLang="en-US" sz="1400" dirty="0">
                <a:latin typeface="+mn-ea"/>
              </a:rPr>
              <a:t>億円</a:t>
            </a:r>
            <a:endParaRPr lang="ja-JP" altLang="en-US" sz="14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335F159-0FCC-4E46-8677-DB4DA03915BA}"/>
              </a:ext>
            </a:extLst>
          </p:cNvPr>
          <p:cNvSpPr/>
          <p:nvPr/>
        </p:nvSpPr>
        <p:spPr>
          <a:xfrm>
            <a:off x="7103708" y="5226826"/>
            <a:ext cx="635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/>
              <a:t>2</a:t>
            </a:r>
            <a:r>
              <a:rPr lang="ja-JP" altLang="en-US" sz="1400" dirty="0">
                <a:latin typeface="+mn-ea"/>
              </a:rPr>
              <a:t>億円</a:t>
            </a:r>
            <a:endParaRPr lang="ja-JP" altLang="en-US" sz="1400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3B6B0E6-F712-4E0D-8B29-48C10EC6090B}"/>
              </a:ext>
            </a:extLst>
          </p:cNvPr>
          <p:cNvSpPr/>
          <p:nvPr/>
        </p:nvSpPr>
        <p:spPr>
          <a:xfrm>
            <a:off x="4788341" y="5306228"/>
            <a:ext cx="635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/>
              <a:t>1</a:t>
            </a:r>
            <a:r>
              <a:rPr lang="ja-JP" altLang="en-US" sz="1400" dirty="0">
                <a:latin typeface="+mn-ea"/>
              </a:rPr>
              <a:t>億円</a:t>
            </a:r>
            <a:endParaRPr lang="ja-JP" altLang="en-US" sz="1400" dirty="0"/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C0F00B3D-F824-421A-9615-6DA294B05FB8}"/>
              </a:ext>
            </a:extLst>
          </p:cNvPr>
          <p:cNvSpPr/>
          <p:nvPr/>
        </p:nvSpPr>
        <p:spPr>
          <a:xfrm rot="20056733">
            <a:off x="5300747" y="4460704"/>
            <a:ext cx="1735282" cy="581891"/>
          </a:xfrm>
          <a:prstGeom prst="rightArrow">
            <a:avLst/>
          </a:prstGeom>
          <a:solidFill>
            <a:srgbClr val="FF0000"/>
          </a:solidFill>
          <a:ln w="730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E026C799-5468-47FD-BEF7-A2CD9DB22444}"/>
              </a:ext>
            </a:extLst>
          </p:cNvPr>
          <p:cNvSpPr/>
          <p:nvPr/>
        </p:nvSpPr>
        <p:spPr>
          <a:xfrm>
            <a:off x="1938274" y="4904247"/>
            <a:ext cx="680484" cy="372139"/>
          </a:xfrm>
          <a:prstGeom prst="wedgeRoundRectCallout">
            <a:avLst>
              <a:gd name="adj1" fmla="val 18230"/>
              <a:gd name="adj2" fmla="val 10250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鎌倉</a:t>
            </a:r>
          </a:p>
        </p:txBody>
      </p:sp>
      <p:sp>
        <p:nvSpPr>
          <p:cNvPr id="34" name="吹き出し: 角を丸めた四角形 33">
            <a:extLst>
              <a:ext uri="{FF2B5EF4-FFF2-40B4-BE49-F238E27FC236}">
                <a16:creationId xmlns:a16="http://schemas.microsoft.com/office/drawing/2014/main" id="{1BC59615-E2DA-4F72-A3CE-6F0097A04273}"/>
              </a:ext>
            </a:extLst>
          </p:cNvPr>
          <p:cNvSpPr/>
          <p:nvPr/>
        </p:nvSpPr>
        <p:spPr>
          <a:xfrm>
            <a:off x="5948425" y="3056861"/>
            <a:ext cx="680484" cy="372139"/>
          </a:xfrm>
          <a:prstGeom prst="wedgeRoundRectCallout">
            <a:avLst>
              <a:gd name="adj1" fmla="val 118230"/>
              <a:gd name="adj2" fmla="val 16250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茅ヶ崎</a:t>
            </a:r>
          </a:p>
        </p:txBody>
      </p:sp>
      <p:sp>
        <p:nvSpPr>
          <p:cNvPr id="37" name="吹き出し: 角を丸めた四角形 36">
            <a:extLst>
              <a:ext uri="{FF2B5EF4-FFF2-40B4-BE49-F238E27FC236}">
                <a16:creationId xmlns:a16="http://schemas.microsoft.com/office/drawing/2014/main" id="{EE203D0E-469C-40A9-8A15-647DD3E22505}"/>
              </a:ext>
            </a:extLst>
          </p:cNvPr>
          <p:cNvSpPr/>
          <p:nvPr/>
        </p:nvSpPr>
        <p:spPr>
          <a:xfrm>
            <a:off x="5082741" y="3536844"/>
            <a:ext cx="680484" cy="372139"/>
          </a:xfrm>
          <a:prstGeom prst="wedgeRoundRectCallout">
            <a:avLst>
              <a:gd name="adj1" fmla="val 118230"/>
              <a:gd name="adj2" fmla="val 16250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みなとみらい</a:t>
            </a:r>
          </a:p>
        </p:txBody>
      </p:sp>
      <p:sp>
        <p:nvSpPr>
          <p:cNvPr id="38" name="吹き出し: 角を丸めた四角形 37">
            <a:extLst>
              <a:ext uri="{FF2B5EF4-FFF2-40B4-BE49-F238E27FC236}">
                <a16:creationId xmlns:a16="http://schemas.microsoft.com/office/drawing/2014/main" id="{2F907479-CA2A-49A2-BB44-F3D55B75228C}"/>
              </a:ext>
            </a:extLst>
          </p:cNvPr>
          <p:cNvSpPr/>
          <p:nvPr/>
        </p:nvSpPr>
        <p:spPr>
          <a:xfrm>
            <a:off x="2994123" y="3879100"/>
            <a:ext cx="1006907" cy="372139"/>
          </a:xfrm>
          <a:prstGeom prst="wedgeRoundRectCallout">
            <a:avLst>
              <a:gd name="adj1" fmla="val 118230"/>
              <a:gd name="adj2" fmla="val 16250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湘南</a:t>
            </a:r>
          </a:p>
        </p:txBody>
      </p:sp>
      <p:sp>
        <p:nvSpPr>
          <p:cNvPr id="39" name="吹き出し: 角を丸めた四角形 38">
            <a:extLst>
              <a:ext uri="{FF2B5EF4-FFF2-40B4-BE49-F238E27FC236}">
                <a16:creationId xmlns:a16="http://schemas.microsoft.com/office/drawing/2014/main" id="{9825C11C-4ACF-460A-9858-238D1B5CF272}"/>
              </a:ext>
            </a:extLst>
          </p:cNvPr>
          <p:cNvSpPr/>
          <p:nvPr/>
        </p:nvSpPr>
        <p:spPr>
          <a:xfrm>
            <a:off x="2766187" y="4272172"/>
            <a:ext cx="680484" cy="372139"/>
          </a:xfrm>
          <a:prstGeom prst="wedgeRoundRectCallout">
            <a:avLst>
              <a:gd name="adj1" fmla="val 118230"/>
              <a:gd name="adj2" fmla="val 16250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横浜</a:t>
            </a:r>
          </a:p>
        </p:txBody>
      </p:sp>
    </p:spTree>
    <p:extLst>
      <p:ext uri="{BB962C8B-B14F-4D97-AF65-F5344CB8AC3E}">
        <p14:creationId xmlns:p14="http://schemas.microsoft.com/office/powerpoint/2010/main" val="1124445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882</TotalTime>
  <Words>648</Words>
  <Application>Microsoft Office PowerPoint</Application>
  <PresentationFormat>A4 210 x 297 mm</PresentationFormat>
  <Paragraphs>75</Paragraphs>
  <Slides>6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HGS創英角ﾎﾟｯﾌﾟ体</vt:lpstr>
      <vt:lpstr>メイリオ</vt:lpstr>
      <vt:lpstr>游ゴシック</vt:lpstr>
      <vt:lpstr>Arial</vt:lpstr>
      <vt:lpstr>Calibri</vt:lpstr>
      <vt:lpstr>Calibri Light</vt:lpstr>
      <vt:lpstr>Segoe UI</vt:lpstr>
      <vt:lpstr>Office テーマ</vt:lpstr>
      <vt:lpstr>PowerPoint プレゼンテーション</vt:lpstr>
      <vt:lpstr>ソムレス株式会社 事業紹介</vt:lpstr>
      <vt:lpstr>会社概要</vt:lpstr>
      <vt:lpstr>事業内容</vt:lpstr>
      <vt:lpstr>事業内容</vt:lpstr>
      <vt:lpstr>今後の事業展開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revision>81</cp:revision>
  <dcterms:created xsi:type="dcterms:W3CDTF">2018-06-01T04:04:01Z</dcterms:created>
  <dcterms:modified xsi:type="dcterms:W3CDTF">2023-05-23T11:46:05Z</dcterms:modified>
</cp:coreProperties>
</file>