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1pPr>
    <a:lvl2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2pPr>
    <a:lvl3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3pPr>
    <a:lvl4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4pPr>
    <a:lvl5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5pPr>
    <a:lvl6pPr marL="0" marR="0" indent="2286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6pPr>
    <a:lvl7pPr marL="0" marR="0" indent="2743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7pPr>
    <a:lvl8pPr marL="0" marR="0" indent="3200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8pPr>
    <a:lvl9pPr marL="0" marR="0" indent="3657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ヒラギノ角ゴ ProN W6"/>
        <a:ea typeface="ヒラギノ角ゴ ProN W6"/>
        <a:cs typeface="ヒラギノ角ゴ ProN W6"/>
        <a:sym typeface="ヒラギノ角ゴ ProN W6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notesMaster" Target="notesMasters/notesMaster1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127" name="Shape 12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8000"/>
      </a:lnSpc>
      <a:defRPr sz="2200">
        <a:latin typeface="+mn-lt"/>
        <a:ea typeface="+mn-ea"/>
        <a:cs typeface="+mn-cs"/>
        <a:sym typeface="ヒラギノ角ゴ ProN W3"/>
      </a:defRPr>
    </a:lvl1pPr>
    <a:lvl2pPr indent="228600" defTabSz="457200" latinLnBrk="0">
      <a:lnSpc>
        <a:spcPct val="118000"/>
      </a:lnSpc>
      <a:defRPr sz="2200">
        <a:latin typeface="+mn-lt"/>
        <a:ea typeface="+mn-ea"/>
        <a:cs typeface="+mn-cs"/>
        <a:sym typeface="ヒラギノ角ゴ ProN W3"/>
      </a:defRPr>
    </a:lvl2pPr>
    <a:lvl3pPr indent="457200" defTabSz="457200" latinLnBrk="0">
      <a:lnSpc>
        <a:spcPct val="118000"/>
      </a:lnSpc>
      <a:defRPr sz="2200">
        <a:latin typeface="+mn-lt"/>
        <a:ea typeface="+mn-ea"/>
        <a:cs typeface="+mn-cs"/>
        <a:sym typeface="ヒラギノ角ゴ ProN W3"/>
      </a:defRPr>
    </a:lvl3pPr>
    <a:lvl4pPr indent="685800" defTabSz="457200" latinLnBrk="0">
      <a:lnSpc>
        <a:spcPct val="118000"/>
      </a:lnSpc>
      <a:defRPr sz="2200">
        <a:latin typeface="+mn-lt"/>
        <a:ea typeface="+mn-ea"/>
        <a:cs typeface="+mn-cs"/>
        <a:sym typeface="ヒラギノ角ゴ ProN W3"/>
      </a:defRPr>
    </a:lvl4pPr>
    <a:lvl5pPr indent="914400" defTabSz="457200" latinLnBrk="0">
      <a:lnSpc>
        <a:spcPct val="118000"/>
      </a:lnSpc>
      <a:defRPr sz="2200">
        <a:latin typeface="+mn-lt"/>
        <a:ea typeface="+mn-ea"/>
        <a:cs typeface="+mn-cs"/>
        <a:sym typeface="ヒラギノ角ゴ ProN W3"/>
      </a:defRPr>
    </a:lvl5pPr>
    <a:lvl6pPr indent="1143000" defTabSz="457200" latinLnBrk="0">
      <a:lnSpc>
        <a:spcPct val="118000"/>
      </a:lnSpc>
      <a:defRPr sz="2200">
        <a:latin typeface="+mn-lt"/>
        <a:ea typeface="+mn-ea"/>
        <a:cs typeface="+mn-cs"/>
        <a:sym typeface="ヒラギノ角ゴ ProN W3"/>
      </a:defRPr>
    </a:lvl6pPr>
    <a:lvl7pPr indent="1371600" defTabSz="457200" latinLnBrk="0">
      <a:lnSpc>
        <a:spcPct val="118000"/>
      </a:lnSpc>
      <a:defRPr sz="2200">
        <a:latin typeface="+mn-lt"/>
        <a:ea typeface="+mn-ea"/>
        <a:cs typeface="+mn-cs"/>
        <a:sym typeface="ヒラギノ角ゴ ProN W3"/>
      </a:defRPr>
    </a:lvl7pPr>
    <a:lvl8pPr indent="1600200" defTabSz="457200" latinLnBrk="0">
      <a:lnSpc>
        <a:spcPct val="118000"/>
      </a:lnSpc>
      <a:defRPr sz="2200">
        <a:latin typeface="+mn-lt"/>
        <a:ea typeface="+mn-ea"/>
        <a:cs typeface="+mn-cs"/>
        <a:sym typeface="ヒラギノ角ゴ ProN W3"/>
      </a:defRPr>
    </a:lvl8pPr>
    <a:lvl9pPr indent="1828800" defTabSz="457200" latinLnBrk="0">
      <a:lnSpc>
        <a:spcPct val="118000"/>
      </a:lnSpc>
      <a:defRPr sz="2200">
        <a:latin typeface="+mn-lt"/>
        <a:ea typeface="+mn-ea"/>
        <a:cs typeface="+mn-cs"/>
        <a:sym typeface="ヒラギノ角ゴ ProN W3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&amp;サブタイト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テキスト"/>
          <p:cNvSpPr txBox="1"/>
          <p:nvPr>
            <p:ph type="title" hasCustomPrompt="1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タイトルテキスト</a:t>
            </a:r>
          </a:p>
        </p:txBody>
      </p:sp>
      <p:sp>
        <p:nvSpPr>
          <p:cNvPr id="12" name="本文レベル1…"/>
          <p:cNvSpPr txBox="1"/>
          <p:nvPr>
            <p:ph type="body" sz="quarter" idx="1" hasCustomPrompt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13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引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21" hasCustomPrompt="1"/>
          </p:nvPr>
        </p:nvSpPr>
        <p:spPr>
          <a:xfrm>
            <a:off x="1270000" y="6362700"/>
            <a:ext cx="10464800" cy="4572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</a:lstStyle>
          <a:p>
            <a:r>
              <a:t>–Johnny Appleseed</a:t>
            </a:r>
          </a:p>
        </p:txBody>
      </p:sp>
      <p:sp>
        <p:nvSpPr>
          <p:cNvPr id="94" name="“ここに引用を入力してください。”"/>
          <p:cNvSpPr txBox="1"/>
          <p:nvPr>
            <p:ph type="body" sz="quarter" idx="22" hasCustomPrompt="1"/>
          </p:nvPr>
        </p:nvSpPr>
        <p:spPr>
          <a:xfrm>
            <a:off x="1270000" y="4267200"/>
            <a:ext cx="10464800" cy="6096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/>
            </a:lvl1pPr>
          </a:lstStyle>
          <a:p>
            <a:r>
              <a:t>“ここに引用を入力してください。”</a:t>
            </a:r>
          </a:p>
        </p:txBody>
      </p:sp>
      <p:sp>
        <p:nvSpPr>
          <p:cNvPr id="95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写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532241774_2880x1920.jpeg"/>
          <p:cNvSpPr/>
          <p:nvPr>
            <p:ph type="pic" idx="21"/>
          </p:nvPr>
        </p:nvSpPr>
        <p:spPr>
          <a:xfrm>
            <a:off x="-1308100" y="-50800"/>
            <a:ext cx="14782800" cy="9855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/>
        </p:txBody>
      </p:sp>
      <p:sp>
        <p:nvSpPr>
          <p:cNvPr id="103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作者と日付"/>
          <p:cNvSpPr txBox="1"/>
          <p:nvPr>
            <p:ph type="body" sz="quarter" idx="21" hasCustomPrompt="1"/>
          </p:nvPr>
        </p:nvSpPr>
        <p:spPr>
          <a:xfrm>
            <a:off x="698500" y="8657488"/>
            <a:ext cx="11607801" cy="461060"/>
          </a:xfrm>
          <a:prstGeom prst="rect">
            <a:avLst/>
          </a:prstGeom>
        </p:spPr>
        <p:txBody>
          <a:bodyPr anchor="b"/>
          <a:lstStyle>
            <a:lvl1pPr marL="0" indent="0" defTabSz="586740">
              <a:spcBef>
                <a:spcPts val="0"/>
              </a:spcBef>
              <a:buSzTx/>
              <a:buNone/>
              <a:defRPr sz="2400"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r>
              <a:t>作者と日付</a:t>
            </a:r>
          </a:p>
        </p:txBody>
      </p:sp>
      <p:sp>
        <p:nvSpPr>
          <p:cNvPr id="118" name="プレゼンテーションのタイトル"/>
          <p:cNvSpPr txBox="1"/>
          <p:nvPr>
            <p:ph type="title" hasCustomPrompt="1"/>
          </p:nvPr>
        </p:nvSpPr>
        <p:spPr>
          <a:xfrm>
            <a:off x="698500" y="1854200"/>
            <a:ext cx="11609057" cy="3302000"/>
          </a:xfrm>
          <a:prstGeom prst="rect">
            <a:avLst/>
          </a:prstGeom>
        </p:spPr>
        <p:txBody>
          <a:bodyPr anchor="b"/>
          <a:lstStyle>
            <a:lvl1pPr algn="l" defTabSz="1733550">
              <a:lnSpc>
                <a:spcPct val="80000"/>
              </a:lnSpc>
              <a:defRPr sz="8200" spc="-164"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</a:lstStyle>
          <a:p>
            <a:r>
              <a:t>プレゼンテーションのタイトル</a:t>
            </a:r>
          </a:p>
        </p:txBody>
      </p:sp>
      <p:sp>
        <p:nvSpPr>
          <p:cNvPr id="119" name="本文レベル1…"/>
          <p:cNvSpPr txBox="1"/>
          <p:nvPr>
            <p:ph type="body" sz="quarter" idx="1" hasCustomPrompt="1"/>
          </p:nvPr>
        </p:nvSpPr>
        <p:spPr>
          <a:xfrm>
            <a:off x="698500" y="5105400"/>
            <a:ext cx="11607800" cy="1456399"/>
          </a:xfrm>
          <a:prstGeom prst="rect">
            <a:avLst/>
          </a:prstGeom>
        </p:spPr>
        <p:txBody>
          <a:bodyPr anchor="t"/>
          <a:lstStyle>
            <a:lvl1pPr marL="0" indent="0" defTabSz="586740">
              <a:spcBef>
                <a:spcPts val="0"/>
              </a:spcBef>
              <a:buSzTx/>
              <a:buNone/>
              <a:defRPr sz="3800"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1pPr>
            <a:lvl2pPr marL="0" indent="457200" defTabSz="586740">
              <a:spcBef>
                <a:spcPts val="0"/>
              </a:spcBef>
              <a:buSzTx/>
              <a:buNone/>
              <a:defRPr sz="3800"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2pPr>
            <a:lvl3pPr marL="0" indent="914400" defTabSz="586740">
              <a:spcBef>
                <a:spcPts val="0"/>
              </a:spcBef>
              <a:buSzTx/>
              <a:buNone/>
              <a:defRPr sz="3800"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3pPr>
            <a:lvl4pPr marL="0" indent="1371600" defTabSz="586740">
              <a:spcBef>
                <a:spcPts val="0"/>
              </a:spcBef>
              <a:buSzTx/>
              <a:buNone/>
              <a:defRPr sz="3800"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4pPr>
            <a:lvl5pPr marL="0" indent="1828800" defTabSz="586740">
              <a:spcBef>
                <a:spcPts val="0"/>
              </a:spcBef>
              <a:buSzTx/>
              <a:buNone/>
              <a:defRPr sz="3800">
                <a:latin typeface="ヒラギノ角ゴ ProN W6"/>
                <a:ea typeface="ヒラギノ角ゴ ProN W6"/>
                <a:cs typeface="ヒラギノ角ゴ ProN W6"/>
                <a:sym typeface="ヒラギノ角ゴ ProN W6"/>
              </a:defRPr>
            </a:lvl5pPr>
          </a:lstStyle>
          <a:p>
            <a:r>
              <a:t>プレゼンテーションのサブタイトル</a:t>
            </a:r>
          </a:p>
          <a:p>
            <a:pPr lvl="1"/>
          </a:p>
          <a:p>
            <a:pPr lvl="2"/>
          </a:p>
          <a:p>
            <a:pPr lvl="3"/>
          </a:p>
          <a:p>
            <a:pPr lvl="4"/>
          </a:p>
        </p:txBody>
      </p:sp>
      <p:sp>
        <p:nvSpPr>
          <p:cNvPr id="120" name="スライド番号"/>
          <p:cNvSpPr txBox="1"/>
          <p:nvPr>
            <p:ph type="sldNum" sz="quarter" idx="2"/>
          </p:nvPr>
        </p:nvSpPr>
        <p:spPr>
          <a:xfrm>
            <a:off x="6336779" y="9234627"/>
            <a:ext cx="331242" cy="273051"/>
          </a:xfrm>
          <a:prstGeom prst="rect">
            <a:avLst/>
          </a:prstGeom>
        </p:spPr>
        <p:txBody>
          <a:bodyPr anchor="b"/>
          <a:lstStyle>
            <a:lvl1pPr>
              <a:defRPr sz="1300"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画像（横長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532241774_2880x1920.jpeg"/>
          <p:cNvSpPr/>
          <p:nvPr>
            <p:ph type="pic" idx="21"/>
          </p:nvPr>
        </p:nvSpPr>
        <p:spPr>
          <a:xfrm>
            <a:off x="1625600" y="374650"/>
            <a:ext cx="9753600" cy="6502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/>
        </p:txBody>
      </p:sp>
      <p:sp>
        <p:nvSpPr>
          <p:cNvPr id="21" name="タイトルテキスト"/>
          <p:cNvSpPr txBox="1"/>
          <p:nvPr>
            <p:ph type="title" hasCustomPrompt="1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タイトルテキスト</a:t>
            </a:r>
          </a:p>
        </p:txBody>
      </p:sp>
      <p:sp>
        <p:nvSpPr>
          <p:cNvPr id="22" name="本文レベル1…"/>
          <p:cNvSpPr txBox="1"/>
          <p:nvPr>
            <p:ph type="body" sz="quarter" idx="1" hasCustomPrompt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23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（中央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タイトルテキスト"/>
          <p:cNvSpPr txBox="1"/>
          <p:nvPr>
            <p:ph type="title" hasCustomPrompt="1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タイトルテキスト</a:t>
            </a:r>
          </a:p>
        </p:txBody>
      </p:sp>
      <p:sp>
        <p:nvSpPr>
          <p:cNvPr id="31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画像（縦長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532204087_1355x1355.jpeg"/>
          <p:cNvSpPr/>
          <p:nvPr>
            <p:ph type="pic" idx="21"/>
          </p:nvPr>
        </p:nvSpPr>
        <p:spPr>
          <a:xfrm>
            <a:off x="6375400" y="635000"/>
            <a:ext cx="8216900" cy="8216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/>
        </p:txBody>
      </p:sp>
      <p:sp>
        <p:nvSpPr>
          <p:cNvPr id="39" name="タイトルテキスト"/>
          <p:cNvSpPr txBox="1"/>
          <p:nvPr>
            <p:ph type="title" hasCustomPrompt="1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タイトルテキスト</a:t>
            </a:r>
          </a:p>
        </p:txBody>
      </p:sp>
      <p:sp>
        <p:nvSpPr>
          <p:cNvPr id="40" name="本文レベル1…"/>
          <p:cNvSpPr txBox="1"/>
          <p:nvPr>
            <p:ph type="body" sz="quarter" idx="1" hasCustomPrompt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41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（上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タイトルテキスト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タイトルテキスト</a:t>
            </a:r>
          </a:p>
        </p:txBody>
      </p:sp>
      <p:sp>
        <p:nvSpPr>
          <p:cNvPr id="49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&amp;箇条書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タイトルテキスト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タイトルテキスト</a:t>
            </a:r>
          </a:p>
        </p:txBody>
      </p:sp>
      <p:sp>
        <p:nvSpPr>
          <p:cNvPr id="57" name="本文レベル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58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タイトル、箇条書き、画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532205080_1647x1098.jpeg"/>
          <p:cNvSpPr/>
          <p:nvPr>
            <p:ph type="pic" idx="21"/>
          </p:nvPr>
        </p:nvSpPr>
        <p:spPr>
          <a:xfrm>
            <a:off x="3810000" y="2590800"/>
            <a:ext cx="942975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/>
        </p:txBody>
      </p:sp>
      <p:sp>
        <p:nvSpPr>
          <p:cNvPr id="66" name="タイトルテキスト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タイトルテキスト</a:t>
            </a:r>
          </a:p>
        </p:txBody>
      </p:sp>
      <p:sp>
        <p:nvSpPr>
          <p:cNvPr id="67" name="本文レベル1…"/>
          <p:cNvSpPr txBox="1"/>
          <p:nvPr>
            <p:ph type="body" sz="half" idx="1" hasCustomPrompt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68" name="スライド番号"/>
          <p:cNvSpPr txBox="1"/>
          <p:nvPr>
            <p:ph type="sldNum" sz="quarter" idx="2"/>
          </p:nvPr>
        </p:nvSpPr>
        <p:spPr>
          <a:xfrm>
            <a:off x="6308360" y="9296400"/>
            <a:ext cx="381306" cy="3048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箇条書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本文レベル1…"/>
          <p:cNvSpPr txBox="1"/>
          <p:nvPr>
            <p:ph type="body" idx="1" hasCustomPrompt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76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画像（3点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532205080_1647x1098.jpeg"/>
          <p:cNvSpPr/>
          <p:nvPr>
            <p:ph type="pic" sz="quarter" idx="21"/>
          </p:nvPr>
        </p:nvSpPr>
        <p:spPr>
          <a:xfrm>
            <a:off x="6556375" y="5092700"/>
            <a:ext cx="565785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/>
        </p:txBody>
      </p:sp>
      <p:sp>
        <p:nvSpPr>
          <p:cNvPr id="84" name="532204087_1355x1355.jpeg"/>
          <p:cNvSpPr/>
          <p:nvPr>
            <p:ph type="pic" sz="half" idx="22"/>
          </p:nvPr>
        </p:nvSpPr>
        <p:spPr>
          <a:xfrm>
            <a:off x="6718300" y="749300"/>
            <a:ext cx="5334000" cy="5334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/>
        </p:txBody>
      </p:sp>
      <p:sp>
        <p:nvSpPr>
          <p:cNvPr id="85" name="532241774_2880x1920.jpeg"/>
          <p:cNvSpPr/>
          <p:nvPr>
            <p:ph type="pic" idx="23"/>
          </p:nvPr>
        </p:nvSpPr>
        <p:spPr>
          <a:xfrm>
            <a:off x="-2832100" y="889000"/>
            <a:ext cx="119634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/>
        </p:txBody>
      </p:sp>
      <p:sp>
        <p:nvSpPr>
          <p:cNvPr id="86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テキスト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t>タイトルテキスト</a:t>
            </a:r>
          </a:p>
        </p:txBody>
      </p:sp>
      <p:sp>
        <p:nvSpPr>
          <p:cNvPr id="3" name="本文レベル1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4" name="スライド番号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ヒラギノ角ゴ ProN W3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image" Target="../media/image15.png"/><Relationship Id="rId7" Type="http://schemas.openxmlformats.org/officeDocument/2006/relationships/image" Target="../media/image14.png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0" Type="http://schemas.openxmlformats.org/officeDocument/2006/relationships/slideLayout" Target="../slideLayouts/slideLayout13.xml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20.png"/><Relationship Id="rId1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skyscrapers-3184798_1920.jpg" descr="skyscrapers-3184798_1920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2313464" y="-1000443"/>
            <a:ext cx="17631728" cy="1175448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30" name="Company Profile"/>
          <p:cNvSpPr txBox="1"/>
          <p:nvPr/>
        </p:nvSpPr>
        <p:spPr>
          <a:xfrm>
            <a:off x="4411573" y="7789601"/>
            <a:ext cx="4181654" cy="865254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defTabSz="1733550">
              <a:defRPr sz="4300">
                <a:solidFill>
                  <a:srgbClr val="FFFFFF"/>
                </a:solidFill>
                <a:latin typeface="M+ 1c"/>
                <a:ea typeface="M+ 1c"/>
                <a:cs typeface="M+ 1c"/>
                <a:sym typeface="M+ 1c"/>
              </a:defRPr>
            </a:lvl1pPr>
          </a:lstStyle>
          <a:p>
            <a:r>
              <a:t>Company Profile</a:t>
            </a:r>
          </a:p>
        </p:txBody>
      </p:sp>
      <p:sp>
        <p:nvSpPr>
          <p:cNvPr id="131" name="四角形"/>
          <p:cNvSpPr/>
          <p:nvPr/>
        </p:nvSpPr>
        <p:spPr>
          <a:xfrm>
            <a:off x="139700" y="139700"/>
            <a:ext cx="12725400" cy="947420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32" name="四角形"/>
          <p:cNvSpPr/>
          <p:nvPr/>
        </p:nvSpPr>
        <p:spPr>
          <a:xfrm>
            <a:off x="-12700" y="-12700"/>
            <a:ext cx="13030200" cy="9779000"/>
          </a:xfrm>
          <a:prstGeom prst="rect">
            <a:avLst/>
          </a:prstGeom>
          <a:ln w="279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33" name="四角形"/>
          <p:cNvSpPr/>
          <p:nvPr/>
        </p:nvSpPr>
        <p:spPr>
          <a:xfrm>
            <a:off x="419100" y="4368800"/>
            <a:ext cx="12166600" cy="1545295"/>
          </a:xfrm>
          <a:prstGeom prst="rect">
            <a:avLst/>
          </a:prstGeom>
          <a:solidFill>
            <a:srgbClr val="000000">
              <a:alpha val="41586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四角形"/>
          <p:cNvSpPr/>
          <p:nvPr/>
        </p:nvSpPr>
        <p:spPr>
          <a:xfrm>
            <a:off x="139700" y="139700"/>
            <a:ext cx="12725400" cy="947420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02" name="四角形"/>
          <p:cNvSpPr/>
          <p:nvPr/>
        </p:nvSpPr>
        <p:spPr>
          <a:xfrm>
            <a:off x="-12700" y="-12700"/>
            <a:ext cx="13030200" cy="9779000"/>
          </a:xfrm>
          <a:prstGeom prst="rect">
            <a:avLst/>
          </a:prstGeom>
          <a:ln w="279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03" name="CASE"/>
          <p:cNvSpPr txBox="1"/>
          <p:nvPr/>
        </p:nvSpPr>
        <p:spPr>
          <a:xfrm>
            <a:off x="606173" y="776486"/>
            <a:ext cx="1796365" cy="70485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defTabSz="1733550">
              <a:defRPr sz="4700">
                <a:solidFill>
                  <a:srgbClr val="5E5E5E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CASE</a:t>
            </a:r>
          </a:p>
        </p:txBody>
      </p:sp>
      <p:pic>
        <p:nvPicPr>
          <p:cNvPr id="204" name="ou0907-1.png" descr="ou0907-1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9461" y="1704516"/>
            <a:ext cx="11885878" cy="634456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05" name="楕円 楕円" descr="楕円 楕円"/>
          <p:cNvPicPr/>
          <p:nvPr/>
        </p:nvPicPr>
        <p:blipFill>
          <a:blip r:embed="rId2"/>
          <a:stretch>
            <a:fillRect/>
          </a:stretch>
        </p:blipFill>
        <p:spPr>
          <a:xfrm rot="10760380">
            <a:off x="8255934" y="776440"/>
            <a:ext cx="4495726" cy="3379608"/>
          </a:xfrm>
          <a:prstGeom prst="rect">
            <a:avLst/>
          </a:prstGeom>
          <a:effectLst>
            <a:outerShdw blurRad="76200" dist="79679" dir="1277944" rotWithShape="0">
              <a:schemeClr val="accent4">
                <a:hueOff val="366961"/>
                <a:satOff val="4172"/>
                <a:lumOff val="11129"/>
              </a:schemeClr>
            </a:outerShdw>
          </a:effectLst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四角形"/>
          <p:cNvSpPr/>
          <p:nvPr/>
        </p:nvSpPr>
        <p:spPr>
          <a:xfrm>
            <a:off x="139700" y="139700"/>
            <a:ext cx="12725400" cy="947420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08" name="四角形"/>
          <p:cNvSpPr/>
          <p:nvPr/>
        </p:nvSpPr>
        <p:spPr>
          <a:xfrm>
            <a:off x="-12700" y="-12700"/>
            <a:ext cx="13030200" cy="9779000"/>
          </a:xfrm>
          <a:prstGeom prst="rect">
            <a:avLst/>
          </a:prstGeom>
          <a:ln w="279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09" name="CASE"/>
          <p:cNvSpPr txBox="1"/>
          <p:nvPr/>
        </p:nvSpPr>
        <p:spPr>
          <a:xfrm>
            <a:off x="606173" y="776486"/>
            <a:ext cx="1796365" cy="70485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defTabSz="1733550">
              <a:defRPr sz="4700">
                <a:solidFill>
                  <a:srgbClr val="5E5E5E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CASE</a:t>
            </a:r>
          </a:p>
        </p:txBody>
      </p:sp>
      <p:grpSp>
        <p:nvGrpSpPr>
          <p:cNvPr id="215" name="グループ"/>
          <p:cNvGrpSpPr/>
          <p:nvPr/>
        </p:nvGrpSpPr>
        <p:grpSpPr>
          <a:xfrm>
            <a:off x="1180252" y="1842000"/>
            <a:ext cx="10752246" cy="6069600"/>
            <a:chOff x="0" y="0"/>
            <a:chExt cx="10752244" cy="6069598"/>
          </a:xfrm>
        </p:grpSpPr>
        <p:grpSp>
          <p:nvGrpSpPr>
            <p:cNvPr id="212" name="グループ"/>
            <p:cNvGrpSpPr/>
            <p:nvPr/>
          </p:nvGrpSpPr>
          <p:grpSpPr>
            <a:xfrm>
              <a:off x="0" y="0"/>
              <a:ext cx="10623103" cy="6069599"/>
              <a:chOff x="0" y="0"/>
              <a:chExt cx="10623102" cy="6069598"/>
            </a:xfrm>
          </p:grpSpPr>
          <p:pic>
            <p:nvPicPr>
              <p:cNvPr id="210" name="ld83.png" descr="ld83.png"/>
              <p:cNvPicPr>
                <a:picLocks noChangeAspect="1"/>
              </p:cNvPicPr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11698" y="0"/>
                <a:ext cx="10611405" cy="6069599"/>
              </a:xfrm>
              <a:prstGeom prst="rect">
                <a:avLst/>
              </a:prstGeom>
              <a:ln w="12700" cap="flat">
                <a:noFill/>
                <a:miter lim="400000"/>
                <a:headEnd/>
                <a:tailEnd/>
              </a:ln>
              <a:effectLst/>
            </p:spPr>
          </p:pic>
          <p:pic>
            <p:nvPicPr>
              <p:cNvPr id="211" name="lds.jpg" descr="lds.jp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0" y="692355"/>
                <a:ext cx="7179922" cy="4038707"/>
              </a:xfrm>
              <a:prstGeom prst="rect">
                <a:avLst/>
              </a:prstGeom>
              <a:ln w="12700" cap="flat">
                <a:noFill/>
                <a:miter lim="400000"/>
                <a:headEnd/>
                <a:tailEnd/>
              </a:ln>
              <a:effectLst/>
            </p:spPr>
          </p:pic>
        </p:grpSp>
        <p:pic>
          <p:nvPicPr>
            <p:cNvPr id="213" name="楕円 楕円" descr="楕円 楕円"/>
            <p:cNvPicPr/>
            <p:nvPr/>
          </p:nvPicPr>
          <p:blipFill>
            <a:blip r:embed="rId3"/>
            <a:stretch>
              <a:fillRect/>
            </a:stretch>
          </p:blipFill>
          <p:spPr>
            <a:xfrm rot="10800000" flipH="1">
              <a:off x="6863314" y="273488"/>
              <a:ext cx="3888931" cy="1723851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四角形"/>
          <p:cNvSpPr/>
          <p:nvPr/>
        </p:nvSpPr>
        <p:spPr>
          <a:xfrm>
            <a:off x="139700" y="139700"/>
            <a:ext cx="12725400" cy="947420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18" name="四角形"/>
          <p:cNvSpPr/>
          <p:nvPr/>
        </p:nvSpPr>
        <p:spPr>
          <a:xfrm>
            <a:off x="-12700" y="-12700"/>
            <a:ext cx="13030200" cy="9779000"/>
          </a:xfrm>
          <a:prstGeom prst="rect">
            <a:avLst/>
          </a:prstGeom>
          <a:ln w="279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19" name="CASE"/>
          <p:cNvSpPr txBox="1"/>
          <p:nvPr/>
        </p:nvSpPr>
        <p:spPr>
          <a:xfrm>
            <a:off x="606173" y="776486"/>
            <a:ext cx="1796365" cy="70485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defTabSz="1733550">
              <a:defRPr sz="4700">
                <a:solidFill>
                  <a:srgbClr val="5E5E5E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CASE</a:t>
            </a:r>
          </a:p>
        </p:txBody>
      </p:sp>
      <p:pic>
        <p:nvPicPr>
          <p:cNvPr id="220" name="1209-10.png" descr="1209-10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0945" y="1690096"/>
            <a:ext cx="12262910" cy="6373408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四角形"/>
          <p:cNvSpPr/>
          <p:nvPr/>
        </p:nvSpPr>
        <p:spPr>
          <a:xfrm>
            <a:off x="139700" y="139700"/>
            <a:ext cx="12725400" cy="947420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23" name="四角形"/>
          <p:cNvSpPr/>
          <p:nvPr/>
        </p:nvSpPr>
        <p:spPr>
          <a:xfrm>
            <a:off x="-12700" y="-12700"/>
            <a:ext cx="13030200" cy="9779000"/>
          </a:xfrm>
          <a:prstGeom prst="rect">
            <a:avLst/>
          </a:prstGeom>
          <a:ln w="279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24" name="Retailing"/>
          <p:cNvSpPr txBox="1"/>
          <p:nvPr/>
        </p:nvSpPr>
        <p:spPr>
          <a:xfrm>
            <a:off x="5075567" y="236163"/>
            <a:ext cx="2853666" cy="97269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 defTabSz="1733550">
              <a:defRPr sz="4900" b="1">
                <a:solidFill>
                  <a:srgbClr val="929292"/>
                </a:solidFill>
                <a:latin typeface="M+ 1c"/>
                <a:ea typeface="M+ 1c"/>
                <a:cs typeface="M+ 1c"/>
                <a:sym typeface="M+ 1c"/>
              </a:defRPr>
            </a:lvl1pPr>
          </a:lstStyle>
          <a:p>
            <a:r>
              <a:t>Retailing</a:t>
            </a:r>
          </a:p>
        </p:txBody>
      </p:sp>
      <p:grpSp>
        <p:nvGrpSpPr>
          <p:cNvPr id="227" name="グループ"/>
          <p:cNvGrpSpPr/>
          <p:nvPr/>
        </p:nvGrpSpPr>
        <p:grpSpPr>
          <a:xfrm>
            <a:off x="6370339" y="3622223"/>
            <a:ext cx="6214922" cy="4749908"/>
            <a:chOff x="0" y="0"/>
            <a:chExt cx="6214920" cy="4749906"/>
          </a:xfrm>
        </p:grpSpPr>
        <p:pic>
          <p:nvPicPr>
            <p:cNvPr id="225" name="apple-606761_1920-removebg-preview.png" descr="apple-606761_1920-removebg-preview.png"/>
            <p:cNvPicPr>
              <a:picLocks noChangeAspect="1"/>
            </p:cNvPicPr>
            <p:nvPr/>
          </p:nvPicPr>
          <p:blipFill>
            <a:blip r:embed="rId1"/>
            <a:srcRect l="18497" t="6441" r="18497" b="21032"/>
            <a:stretch>
              <a:fillRect/>
            </a:stretch>
          </p:blipFill>
          <p:spPr>
            <a:xfrm>
              <a:off x="0" y="0"/>
              <a:ext cx="6214921" cy="4749907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  <p:pic>
          <p:nvPicPr>
            <p:cNvPr id="226" name="1118-3.png" descr="1118-3.png"/>
            <p:cNvPicPr>
              <a:picLocks noChangeAspect="1"/>
            </p:cNvPicPr>
            <p:nvPr/>
          </p:nvPicPr>
          <p:blipFill>
            <a:blip r:embed="rId2"/>
            <a:srcRect r="15828"/>
            <a:stretch>
              <a:fillRect/>
            </a:stretch>
          </p:blipFill>
          <p:spPr>
            <a:xfrm>
              <a:off x="700889" y="352813"/>
              <a:ext cx="4768099" cy="2696565"/>
            </a:xfrm>
            <a:prstGeom prst="rect">
              <a:avLst/>
            </a:prstGeom>
            <a:ln w="12700" cap="flat">
              <a:noFill/>
              <a:miter lim="400000"/>
              <a:headEnd/>
              <a:tailEnd/>
            </a:ln>
            <a:effectLst/>
          </p:spPr>
        </p:pic>
      </p:grpSp>
      <p:sp>
        <p:nvSpPr>
          <p:cNvPr id="228" name="Create a branded website and sell it directly to your customers."/>
          <p:cNvSpPr txBox="1"/>
          <p:nvPr/>
        </p:nvSpPr>
        <p:spPr>
          <a:xfrm>
            <a:off x="2260060" y="1471111"/>
            <a:ext cx="8484680" cy="48399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 defTabSz="1733550">
              <a:defRPr sz="2100" b="1">
                <a:solidFill>
                  <a:srgbClr val="929292"/>
                </a:solidFill>
                <a:latin typeface="M+ 1c"/>
                <a:ea typeface="M+ 1c"/>
                <a:cs typeface="M+ 1c"/>
                <a:sym typeface="M+ 1c"/>
              </a:defRPr>
            </a:lvl1pPr>
          </a:lstStyle>
          <a:p>
            <a:r>
              <a:t>Create a branded website and sell it directly to your customers.</a:t>
            </a:r>
          </a:p>
        </p:txBody>
      </p:sp>
      <p:sp>
        <p:nvSpPr>
          <p:cNvPr id="229" name="四角形"/>
          <p:cNvSpPr/>
          <p:nvPr/>
        </p:nvSpPr>
        <p:spPr>
          <a:xfrm>
            <a:off x="1574800" y="3232267"/>
            <a:ext cx="1270000" cy="24254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pic>
        <p:nvPicPr>
          <p:cNvPr id="230" name="0128-2.jpg" descr="0128-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8153" y="2518899"/>
            <a:ext cx="3263901" cy="6629401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四角形"/>
          <p:cNvSpPr/>
          <p:nvPr/>
        </p:nvSpPr>
        <p:spPr>
          <a:xfrm>
            <a:off x="139700" y="139700"/>
            <a:ext cx="12725400" cy="947420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33" name="四角形"/>
          <p:cNvSpPr/>
          <p:nvPr/>
        </p:nvSpPr>
        <p:spPr>
          <a:xfrm>
            <a:off x="-12700" y="-12700"/>
            <a:ext cx="13030200" cy="9779000"/>
          </a:xfrm>
          <a:prstGeom prst="rect">
            <a:avLst/>
          </a:prstGeom>
          <a:ln w="279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34" name="Distributing"/>
          <p:cNvSpPr txBox="1"/>
          <p:nvPr/>
        </p:nvSpPr>
        <p:spPr>
          <a:xfrm>
            <a:off x="1093605" y="653658"/>
            <a:ext cx="3914687" cy="97269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algn="l" defTabSz="1733550">
              <a:defRPr sz="4900" b="1">
                <a:solidFill>
                  <a:srgbClr val="929292"/>
                </a:solidFill>
                <a:latin typeface="M+ 1c"/>
                <a:ea typeface="M+ 1c"/>
                <a:cs typeface="M+ 1c"/>
                <a:sym typeface="M+ 1c"/>
              </a:defRPr>
            </a:lvl1pPr>
          </a:lstStyle>
          <a:p>
            <a:r>
              <a:t>Distributing</a:t>
            </a:r>
          </a:p>
        </p:txBody>
      </p:sp>
      <p:sp>
        <p:nvSpPr>
          <p:cNvPr id="235" name="Distribute to our potential customers"/>
          <p:cNvSpPr txBox="1"/>
          <p:nvPr/>
        </p:nvSpPr>
        <p:spPr>
          <a:xfrm>
            <a:off x="513755" y="1899285"/>
            <a:ext cx="5074387" cy="48399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defTabSz="1733550">
              <a:defRPr sz="2100" b="1">
                <a:solidFill>
                  <a:srgbClr val="929292"/>
                </a:solidFill>
                <a:latin typeface="M+ 1c"/>
                <a:ea typeface="M+ 1c"/>
                <a:cs typeface="M+ 1c"/>
                <a:sym typeface="M+ 1c"/>
              </a:defRPr>
            </a:lvl1pPr>
          </a:lstStyle>
          <a:p>
            <a:r>
              <a:t>Distribute to our potential customers</a:t>
            </a:r>
          </a:p>
        </p:txBody>
      </p:sp>
      <p:pic>
        <p:nvPicPr>
          <p:cNvPr id="236" name="1209-12.png" descr="1209-12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50140" y="5242289"/>
            <a:ext cx="5257170" cy="395132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37" name="1209-16.jpeg" descr="1209-1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721" y="3185083"/>
            <a:ext cx="5893031" cy="441977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38" name="IMG_5293.JPG" descr="IMG_529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4500" y="575397"/>
            <a:ext cx="5074387" cy="3805791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zen-2907290_1920.jpg" descr="zen-2907290_1920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108008" y="-1015036"/>
            <a:ext cx="19691299" cy="11066099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41" name="四角形"/>
          <p:cNvSpPr/>
          <p:nvPr/>
        </p:nvSpPr>
        <p:spPr>
          <a:xfrm>
            <a:off x="139700" y="139700"/>
            <a:ext cx="12725400" cy="947420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42" name="四角形"/>
          <p:cNvSpPr/>
          <p:nvPr/>
        </p:nvSpPr>
        <p:spPr>
          <a:xfrm>
            <a:off x="-12700" y="-12700"/>
            <a:ext cx="13030200" cy="9779000"/>
          </a:xfrm>
          <a:prstGeom prst="rect">
            <a:avLst/>
          </a:prstGeom>
          <a:ln w="279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243" name="Company information…"/>
          <p:cNvSpPr txBox="1"/>
          <p:nvPr/>
        </p:nvSpPr>
        <p:spPr>
          <a:xfrm>
            <a:off x="2733040" y="2112820"/>
            <a:ext cx="7538720" cy="5132705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 algn="ctr" defTabSz="1733550">
              <a:defRPr sz="2700">
                <a:solidFill>
                  <a:srgbClr val="FFFFFF"/>
                </a:solidFill>
                <a:latin typeface="M+ 1c medium"/>
                <a:ea typeface="M+ 1c medium"/>
                <a:cs typeface="M+ 1c medium"/>
                <a:sym typeface="M+ 1c medium"/>
              </a:defRPr>
            </a:pPr>
            <a:r>
              <a:t>Company information</a:t>
            </a:r>
          </a:p>
          <a:p>
            <a:pPr algn="ctr" defTabSz="1733550">
              <a:defRPr sz="2700">
                <a:solidFill>
                  <a:srgbClr val="FFFFFF"/>
                </a:solidFill>
                <a:latin typeface="M+ 1c medium"/>
                <a:ea typeface="M+ 1c medium"/>
                <a:cs typeface="M+ 1c medium"/>
                <a:sym typeface="M+ 1c medium"/>
              </a:defRPr>
            </a:pPr>
          </a:p>
          <a:p>
            <a:pPr algn="ctr" defTabSz="1733550">
              <a:defRPr sz="2700">
                <a:solidFill>
                  <a:srgbClr val="FFFFFF"/>
                </a:solidFill>
                <a:latin typeface="M+ 1c medium"/>
                <a:ea typeface="M+ 1c medium"/>
                <a:cs typeface="M+ 1c medium"/>
                <a:sym typeface="M+ 1c medium"/>
              </a:defRPr>
            </a:pPr>
            <a:r>
              <a:rPr lang="en-US"/>
              <a:t>Nagasaki </a:t>
            </a:r>
            <a:r>
              <a:t>Japan</a:t>
            </a:r>
          </a:p>
          <a:p>
            <a:pPr algn="ctr" defTabSz="1733550">
              <a:defRPr sz="2700">
                <a:solidFill>
                  <a:srgbClr val="FFFFFF"/>
                </a:solidFill>
                <a:latin typeface="M+ 1c medium"/>
                <a:ea typeface="M+ 1c medium"/>
                <a:cs typeface="M+ 1c medium"/>
                <a:sym typeface="M+ 1c medium"/>
              </a:defRPr>
            </a:pPr>
          </a:p>
          <a:p>
            <a:pPr algn="ctr" defTabSz="1733550">
              <a:defRPr sz="2700" u="sng">
                <a:solidFill>
                  <a:srgbClr val="FFFFFF"/>
                </a:solidFill>
                <a:latin typeface="M+ 1c medium"/>
                <a:ea typeface="M+ 1c medium"/>
                <a:cs typeface="M+ 1c medium"/>
                <a:sym typeface="M+ 1c medium"/>
              </a:defRPr>
            </a:pPr>
            <a:r>
              <a:t>NAME</a:t>
            </a:r>
          </a:p>
          <a:p>
            <a:pPr algn="ctr" defTabSz="1733550">
              <a:defRPr sz="2700">
                <a:solidFill>
                  <a:srgbClr val="FFFFFF"/>
                </a:solidFill>
                <a:latin typeface="M+ 1c medium"/>
                <a:ea typeface="M+ 1c medium"/>
                <a:cs typeface="M+ 1c medium"/>
                <a:sym typeface="M+ 1c medium"/>
              </a:defRPr>
            </a:pPr>
            <a:r>
              <a:rPr lang="en-US"/>
              <a:t>sb-advance</a:t>
            </a:r>
            <a:endParaRPr lang="en-US"/>
          </a:p>
          <a:p>
            <a:pPr algn="ctr" defTabSz="1733550">
              <a:defRPr sz="2700">
                <a:solidFill>
                  <a:srgbClr val="FFFFFF"/>
                </a:solidFill>
                <a:latin typeface="M+ 1c medium"/>
                <a:ea typeface="M+ 1c medium"/>
                <a:cs typeface="M+ 1c medium"/>
                <a:sym typeface="M+ 1c medium"/>
              </a:defRPr>
            </a:pPr>
            <a:r>
              <a:t>Tel: +</a:t>
            </a:r>
            <a:r>
              <a:rPr lang="en-US"/>
              <a:t>81</a:t>
            </a:r>
            <a:r>
              <a:t>50 </a:t>
            </a:r>
            <a:r>
              <a:rPr lang="en-US"/>
              <a:t>7108</a:t>
            </a:r>
            <a:r>
              <a:t> </a:t>
            </a:r>
            <a:r>
              <a:rPr lang="en-US"/>
              <a:t>5144</a:t>
            </a:r>
            <a:endParaRPr lang="en-US"/>
          </a:p>
          <a:p>
            <a:pPr algn="ctr" defTabSz="1733550">
              <a:defRPr sz="2700">
                <a:solidFill>
                  <a:srgbClr val="FFFFFF"/>
                </a:solidFill>
                <a:latin typeface="M+ 1c medium"/>
                <a:ea typeface="M+ 1c medium"/>
                <a:cs typeface="M+ 1c medium"/>
                <a:sym typeface="M+ 1c medium"/>
              </a:defRPr>
            </a:pPr>
            <a:r>
              <a:t>Email: crowdfunding2021advc@gmail.com</a:t>
            </a:r>
          </a:p>
          <a:p>
            <a:pPr algn="ctr" defTabSz="1733550">
              <a:defRPr sz="2700">
                <a:solidFill>
                  <a:srgbClr val="FFFFFF"/>
                </a:solidFill>
                <a:latin typeface="M+ 1c medium"/>
                <a:ea typeface="M+ 1c medium"/>
                <a:cs typeface="M+ 1c medium"/>
                <a:sym typeface="M+ 1c medium"/>
              </a:defRPr>
            </a:pPr>
          </a:p>
          <a:p>
            <a:pPr algn="ctr" defTabSz="1733550">
              <a:defRPr sz="2700">
                <a:solidFill>
                  <a:srgbClr val="FFFFFF"/>
                </a:solidFill>
                <a:latin typeface="M+ 1c medium"/>
                <a:ea typeface="M+ 1c medium"/>
                <a:cs typeface="M+ 1c medium"/>
                <a:sym typeface="M+ 1c medium"/>
              </a:defRPr>
            </a:pPr>
            <a:r>
              <a:t>1201-30，kureishibaru-</a:t>
            </a:r>
            <a:r>
              <a:rPr lang="en-US"/>
              <a:t>machi</a:t>
            </a:r>
            <a:r>
              <a:t>，</a:t>
            </a:r>
          </a:p>
          <a:p>
            <a:pPr algn="ctr" defTabSz="1733550">
              <a:defRPr sz="2700">
                <a:solidFill>
                  <a:srgbClr val="FFFFFF"/>
                </a:solidFill>
                <a:latin typeface="M+ 1c medium"/>
                <a:ea typeface="M+ 1c medium"/>
                <a:cs typeface="M+ 1c medium"/>
                <a:sym typeface="M+ 1c medium"/>
              </a:defRPr>
            </a:pPr>
            <a:r>
              <a:rPr>
                <a:sym typeface="+mn-ea"/>
              </a:rPr>
              <a:t>shimabara-city，</a:t>
            </a:r>
            <a:r>
              <a:t>Nagasaki，</a:t>
            </a:r>
          </a:p>
          <a:p>
            <a:pPr algn="ctr" defTabSz="1733550">
              <a:defRPr sz="2700">
                <a:solidFill>
                  <a:srgbClr val="FFFFFF"/>
                </a:solidFill>
                <a:latin typeface="M+ 1c medium"/>
                <a:ea typeface="M+ 1c medium"/>
                <a:cs typeface="M+ 1c medium"/>
                <a:sym typeface="M+ 1c medium"/>
              </a:defRPr>
            </a:pPr>
            <a:r>
              <a:t>855-0026，JAPAN  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mt-fuji-2232246_1920.jpg" descr="mt-fuji-2232246_1920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2051019" y="-888267"/>
            <a:ext cx="17106838" cy="1139564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36" name="四角形"/>
          <p:cNvSpPr/>
          <p:nvPr/>
        </p:nvSpPr>
        <p:spPr>
          <a:xfrm>
            <a:off x="139700" y="139700"/>
            <a:ext cx="12725400" cy="947420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37" name="四角形"/>
          <p:cNvSpPr/>
          <p:nvPr/>
        </p:nvSpPr>
        <p:spPr>
          <a:xfrm>
            <a:off x="-12700" y="-12700"/>
            <a:ext cx="13030200" cy="9779000"/>
          </a:xfrm>
          <a:prstGeom prst="rect">
            <a:avLst/>
          </a:prstGeom>
          <a:ln w="279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38" name="About __________________"/>
          <p:cNvSpPr txBox="1"/>
          <p:nvPr/>
        </p:nvSpPr>
        <p:spPr>
          <a:xfrm>
            <a:off x="396338" y="383095"/>
            <a:ext cx="8041488" cy="865254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defTabSz="1733550">
              <a:defRPr sz="4300">
                <a:ln w="12700" cap="flat">
                  <a:solidFill>
                    <a:srgbClr val="929292"/>
                  </a:solidFill>
                  <a:prstDash val="solid"/>
                  <a:miter lim="400000"/>
                </a:ln>
                <a:solidFill>
                  <a:srgbClr val="FFFFFF"/>
                </a:solidFill>
                <a:latin typeface="M+ 1c black"/>
                <a:ea typeface="M+ 1c black"/>
                <a:cs typeface="M+ 1c black"/>
                <a:sym typeface="M+ 1c black"/>
              </a:defRPr>
            </a:lvl1pPr>
          </a:lstStyle>
          <a:p>
            <a:r>
              <a:t>About __________________</a:t>
            </a:r>
          </a:p>
        </p:txBody>
      </p:sp>
      <p:sp>
        <p:nvSpPr>
          <p:cNvPr id="139" name="Company Digest"/>
          <p:cNvSpPr txBox="1"/>
          <p:nvPr/>
        </p:nvSpPr>
        <p:spPr>
          <a:xfrm>
            <a:off x="4197775" y="1718887"/>
            <a:ext cx="4609250" cy="865254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defTabSz="1733550">
              <a:defRPr sz="4300">
                <a:ln w="12700" cap="flat">
                  <a:solidFill>
                    <a:srgbClr val="929292"/>
                  </a:solidFill>
                  <a:prstDash val="solid"/>
                  <a:miter lim="400000"/>
                </a:ln>
                <a:solidFill>
                  <a:srgbClr val="FFFFFF"/>
                </a:solidFill>
                <a:latin typeface="M+ 1c black"/>
                <a:ea typeface="M+ 1c black"/>
                <a:cs typeface="M+ 1c black"/>
                <a:sym typeface="M+ 1c black"/>
              </a:defRPr>
            </a:lvl1pPr>
          </a:lstStyle>
          <a:p>
            <a:r>
              <a:t>Company Digest</a:t>
            </a:r>
          </a:p>
        </p:txBody>
      </p:sp>
      <p:sp>
        <p:nvSpPr>
          <p:cNvPr id="140" name="Distributors and retailer"/>
          <p:cNvSpPr txBox="1"/>
          <p:nvPr/>
        </p:nvSpPr>
        <p:spPr>
          <a:xfrm>
            <a:off x="3785901" y="4490151"/>
            <a:ext cx="5063110" cy="63881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defTabSz="1733550">
              <a:defRPr sz="3000">
                <a:solidFill>
                  <a:srgbClr val="FFFFFF"/>
                </a:solidFill>
                <a:latin typeface="M+ 1c black"/>
                <a:ea typeface="M+ 1c black"/>
                <a:cs typeface="M+ 1c black"/>
                <a:sym typeface="M+ 1c black"/>
              </a:defRPr>
            </a:lvl1pPr>
          </a:lstStyle>
          <a:p>
            <a:r>
              <a:t>Distributors and retailer</a:t>
            </a:r>
          </a:p>
        </p:txBody>
      </p:sp>
      <p:sp>
        <p:nvSpPr>
          <p:cNvPr id="141" name="Brand in _______ Japan"/>
          <p:cNvSpPr txBox="1"/>
          <p:nvPr/>
        </p:nvSpPr>
        <p:spPr>
          <a:xfrm>
            <a:off x="3821589" y="5927085"/>
            <a:ext cx="4991735" cy="662305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defTabSz="1733550">
              <a:defRPr sz="3000">
                <a:solidFill>
                  <a:srgbClr val="FFFFFF"/>
                </a:solidFill>
                <a:latin typeface="M+ 1c black"/>
                <a:ea typeface="M+ 1c black"/>
                <a:cs typeface="M+ 1c black"/>
                <a:sym typeface="M+ 1c black"/>
              </a:defRPr>
            </a:lvl1pPr>
          </a:lstStyle>
          <a:p>
            <a:r>
              <a:t>Brand in </a:t>
            </a:r>
            <a:r>
              <a:rPr lang="en-US"/>
              <a:t>Nagasaki</a:t>
            </a:r>
            <a:r>
              <a:t> Japan</a:t>
            </a:r>
          </a:p>
        </p:txBody>
      </p:sp>
      <p:sp>
        <p:nvSpPr>
          <p:cNvPr id="142" name="Annual sales in 2020:____ USD"/>
          <p:cNvSpPr txBox="1"/>
          <p:nvPr/>
        </p:nvSpPr>
        <p:spPr>
          <a:xfrm>
            <a:off x="2801779" y="7375767"/>
            <a:ext cx="7031355" cy="662305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defTabSz="1733550">
              <a:defRPr sz="3000">
                <a:solidFill>
                  <a:srgbClr val="FFFFFF"/>
                </a:solidFill>
                <a:latin typeface="M+ 1c black"/>
                <a:ea typeface="M+ 1c black"/>
                <a:cs typeface="M+ 1c black"/>
                <a:sym typeface="M+ 1c black"/>
              </a:defRPr>
            </a:lvl1pPr>
          </a:lstStyle>
          <a:p>
            <a:r>
              <a:t>Annual sales in 2020:</a:t>
            </a:r>
            <a:r>
              <a:rPr lang="en-US"/>
              <a:t>450000</a:t>
            </a:r>
            <a:r>
              <a:t> USD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pedestrians-400811_1920.jpg" descr="pedestrians-400811_1920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981087" y="-817160"/>
            <a:ext cx="17202838" cy="1138792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45" name="四角形"/>
          <p:cNvSpPr/>
          <p:nvPr/>
        </p:nvSpPr>
        <p:spPr>
          <a:xfrm>
            <a:off x="139700" y="139700"/>
            <a:ext cx="12725400" cy="947420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46" name="四角形"/>
          <p:cNvSpPr/>
          <p:nvPr/>
        </p:nvSpPr>
        <p:spPr>
          <a:xfrm>
            <a:off x="-12700" y="-12700"/>
            <a:ext cx="13030200" cy="9779000"/>
          </a:xfrm>
          <a:prstGeom prst="rect">
            <a:avLst/>
          </a:prstGeom>
          <a:ln w="279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47" name="四角形"/>
          <p:cNvSpPr/>
          <p:nvPr/>
        </p:nvSpPr>
        <p:spPr>
          <a:xfrm>
            <a:off x="130233" y="122334"/>
            <a:ext cx="12744334" cy="9508932"/>
          </a:xfrm>
          <a:prstGeom prst="rect">
            <a:avLst/>
          </a:prstGeom>
          <a:solidFill>
            <a:srgbClr val="000000">
              <a:alpha val="69952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48" name="Our Mission"/>
          <p:cNvSpPr txBox="1"/>
          <p:nvPr/>
        </p:nvSpPr>
        <p:spPr>
          <a:xfrm>
            <a:off x="4310284" y="450531"/>
            <a:ext cx="4384232" cy="1080138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defTabSz="1733550">
              <a:defRPr sz="5500">
                <a:ln w="12700" cap="flat">
                  <a:solidFill>
                    <a:srgbClr val="929292"/>
                  </a:solidFill>
                  <a:prstDash val="solid"/>
                  <a:miter lim="400000"/>
                </a:ln>
                <a:solidFill>
                  <a:srgbClr val="FFFFFF"/>
                </a:solidFill>
                <a:latin typeface="M+ 1c black"/>
                <a:ea typeface="M+ 1c black"/>
                <a:cs typeface="M+ 1c black"/>
                <a:sym typeface="M+ 1c black"/>
              </a:defRPr>
            </a:lvl1pPr>
          </a:lstStyle>
          <a:p>
            <a:r>
              <a:t>Our Mission</a:t>
            </a:r>
          </a:p>
        </p:txBody>
      </p:sp>
      <p:sp>
        <p:nvSpPr>
          <p:cNvPr id="149" name="&quot;Pursue only the real thing.&quot;…"/>
          <p:cNvSpPr txBox="1"/>
          <p:nvPr/>
        </p:nvSpPr>
        <p:spPr>
          <a:xfrm>
            <a:off x="475678" y="4782229"/>
            <a:ext cx="12289308" cy="210274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 algn="l" defTabSz="1733550">
              <a:defRPr sz="2700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FFFFFF"/>
                </a:solidFill>
                <a:latin typeface="M+ 1c black"/>
                <a:ea typeface="M+ 1c black"/>
                <a:cs typeface="M+ 1c black"/>
                <a:sym typeface="M+ 1c black"/>
              </a:defRPr>
            </a:pPr>
            <a:r>
              <a:rPr>
                <a:solidFill>
                  <a:schemeClr val="bg1"/>
                </a:solidFill>
              </a:rPr>
              <a:t>"Pursue only the real thing."</a:t>
            </a:r>
            <a:endParaRPr>
              <a:solidFill>
                <a:schemeClr val="bg1"/>
              </a:solidFill>
            </a:endParaRPr>
          </a:p>
          <a:p>
            <a:pPr algn="l" defTabSz="1733550">
              <a:defRPr sz="2700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FFFFFF"/>
                </a:solidFill>
                <a:latin typeface="M+ 1c black"/>
                <a:ea typeface="M+ 1c black"/>
                <a:cs typeface="M+ 1c black"/>
                <a:sym typeface="M+ 1c black"/>
              </a:defRPr>
            </a:pPr>
            <a:r>
              <a:rPr>
                <a:solidFill>
                  <a:schemeClr val="bg1"/>
                </a:solidFill>
              </a:rPr>
              <a:t>Our company finds good products from all over the world and </a:t>
            </a:r>
            <a:endParaRPr>
              <a:solidFill>
                <a:schemeClr val="bg1"/>
              </a:solidFill>
            </a:endParaRPr>
          </a:p>
          <a:p>
            <a:pPr algn="l" defTabSz="1733550">
              <a:defRPr sz="2700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FFFFFF"/>
                </a:solidFill>
                <a:latin typeface="M+ 1c black"/>
                <a:ea typeface="M+ 1c black"/>
                <a:cs typeface="M+ 1c black"/>
                <a:sym typeface="M+ 1c black"/>
              </a:defRPr>
            </a:pPr>
            <a:r>
              <a:rPr>
                <a:solidFill>
                  <a:schemeClr val="bg1"/>
                </a:solidFill>
              </a:rPr>
              <a:t>delivers them to Japanese customers.</a:t>
            </a:r>
            <a:endParaRPr>
              <a:solidFill>
                <a:schemeClr val="bg1"/>
              </a:solidFill>
            </a:endParaRPr>
          </a:p>
          <a:p>
            <a:pPr algn="l" defTabSz="1733550">
              <a:defRPr sz="2700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FFFFFF"/>
                </a:solidFill>
                <a:latin typeface="M+ 1c black"/>
                <a:ea typeface="M+ 1c black"/>
                <a:cs typeface="M+ 1c black"/>
                <a:sym typeface="M+ 1c black"/>
              </a:defRPr>
            </a:pPr>
            <a:r>
              <a:rPr>
                <a:solidFill>
                  <a:schemeClr val="bg1"/>
                </a:solidFill>
              </a:rPr>
              <a:t>We will deliver only really good products to all customers and peers.</a:t>
            </a:r>
            <a:endParaRPr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bonsai-4634225_1920.jpg" descr="bonsai-4634225_1920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344950" y="-104889"/>
            <a:ext cx="16610504" cy="1082278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52" name="四角形"/>
          <p:cNvSpPr/>
          <p:nvPr/>
        </p:nvSpPr>
        <p:spPr>
          <a:xfrm>
            <a:off x="139700" y="139700"/>
            <a:ext cx="12725400" cy="947420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53" name="四角形"/>
          <p:cNvSpPr/>
          <p:nvPr/>
        </p:nvSpPr>
        <p:spPr>
          <a:xfrm>
            <a:off x="-12700" y="-12700"/>
            <a:ext cx="13030200" cy="9779000"/>
          </a:xfrm>
          <a:prstGeom prst="rect">
            <a:avLst/>
          </a:prstGeom>
          <a:ln w="279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54" name="Our Management Policy"/>
          <p:cNvSpPr txBox="1"/>
          <p:nvPr/>
        </p:nvSpPr>
        <p:spPr>
          <a:xfrm>
            <a:off x="908557" y="572462"/>
            <a:ext cx="11187685" cy="136550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defTabSz="1733550">
              <a:defRPr sz="7200">
                <a:ln w="254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FFFFFF"/>
                </a:solidFill>
                <a:latin typeface="M+ 1c black"/>
                <a:ea typeface="M+ 1c black"/>
                <a:cs typeface="M+ 1c black"/>
                <a:sym typeface="M+ 1c black"/>
              </a:defRPr>
            </a:lvl1pPr>
          </a:lstStyle>
          <a:p>
            <a:r>
              <a:t>Our Management Policy</a:t>
            </a:r>
          </a:p>
        </p:txBody>
      </p:sp>
      <p:sp>
        <p:nvSpPr>
          <p:cNvPr id="155" name="Product distribution and retail…"/>
          <p:cNvSpPr txBox="1"/>
          <p:nvPr/>
        </p:nvSpPr>
        <p:spPr>
          <a:xfrm>
            <a:off x="1827265" y="2580401"/>
            <a:ext cx="9350270" cy="3363598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/>
          <a:p>
            <a:pPr defTabSz="1733550">
              <a:defRPr sz="3500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FFFFFF"/>
                </a:solidFill>
                <a:latin typeface="M+ 1c black"/>
                <a:ea typeface="M+ 1c black"/>
                <a:cs typeface="M+ 1c black"/>
                <a:sym typeface="M+ 1c black"/>
              </a:defRPr>
            </a:pPr>
            <a:r>
              <a:t>Product distribution and retail</a:t>
            </a:r>
          </a:p>
          <a:p>
            <a:pPr defTabSz="1733550">
              <a:defRPr sz="3500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FFFFFF"/>
                </a:solidFill>
                <a:latin typeface="M+ 1c black"/>
                <a:ea typeface="M+ 1c black"/>
                <a:cs typeface="M+ 1c black"/>
                <a:sym typeface="M+ 1c black"/>
              </a:defRPr>
            </a:pPr>
            <a:r>
              <a:t>To sell your products </a:t>
            </a:r>
          </a:p>
          <a:p>
            <a:pPr defTabSz="1733550">
              <a:defRPr sz="3500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FFFFFF"/>
                </a:solidFill>
                <a:latin typeface="M+ 1c black"/>
                <a:ea typeface="M+ 1c black"/>
                <a:cs typeface="M+ 1c black"/>
                <a:sym typeface="M+ 1c black"/>
              </a:defRPr>
            </a:pPr>
            <a:r>
              <a:t>With our __ years of experience, we promise the best results.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四角形"/>
          <p:cNvSpPr/>
          <p:nvPr/>
        </p:nvSpPr>
        <p:spPr>
          <a:xfrm>
            <a:off x="139700" y="139700"/>
            <a:ext cx="12725400" cy="947420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58" name="四角形"/>
          <p:cNvSpPr/>
          <p:nvPr/>
        </p:nvSpPr>
        <p:spPr>
          <a:xfrm>
            <a:off x="-12700" y="-12700"/>
            <a:ext cx="13030200" cy="9779000"/>
          </a:xfrm>
          <a:prstGeom prst="rect">
            <a:avLst/>
          </a:prstGeom>
          <a:ln w="279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59" name="We distributing"/>
          <p:cNvSpPr txBox="1"/>
          <p:nvPr/>
        </p:nvSpPr>
        <p:spPr>
          <a:xfrm>
            <a:off x="3083300" y="921072"/>
            <a:ext cx="6838201" cy="81788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>
            <a:lvl1pPr defTabSz="1733550">
              <a:defRPr sz="4000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FFFFFF"/>
                </a:solidFill>
                <a:latin typeface="M+ 1c black"/>
                <a:ea typeface="M+ 1c black"/>
                <a:cs typeface="M+ 1c black"/>
                <a:sym typeface="M+ 1c black"/>
              </a:defRPr>
            </a:lvl1pPr>
          </a:lstStyle>
          <a:p>
            <a:r>
              <a:t>We distributing</a:t>
            </a:r>
          </a:p>
        </p:txBody>
      </p:sp>
      <p:sp>
        <p:nvSpPr>
          <p:cNvPr id="160" name="The Brands"/>
          <p:cNvSpPr txBox="1"/>
          <p:nvPr/>
        </p:nvSpPr>
        <p:spPr>
          <a:xfrm>
            <a:off x="3083300" y="270289"/>
            <a:ext cx="6838201" cy="888368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>
            <a:lvl1pPr defTabSz="1733550">
              <a:defRPr sz="4500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FFFFFF"/>
                </a:solidFill>
                <a:latin typeface="M+ 1c black"/>
                <a:ea typeface="M+ 1c black"/>
                <a:cs typeface="M+ 1c black"/>
                <a:sym typeface="M+ 1c black"/>
              </a:defRPr>
            </a:lvl1pPr>
          </a:lstStyle>
          <a:p>
            <a:r>
              <a:t>The Brands</a:t>
            </a:r>
          </a:p>
        </p:txBody>
      </p:sp>
      <p:pic>
        <p:nvPicPr>
          <p:cNvPr id="161" name="ld0929.png" descr="ld0929.png"/>
          <p:cNvPicPr>
            <a:picLocks noChangeAspect="1"/>
          </p:cNvPicPr>
          <p:nvPr/>
        </p:nvPicPr>
        <p:blipFill>
          <a:blip r:embed="rId1"/>
          <a:srcRect l="31318" t="31340" b="23084"/>
          <a:stretch>
            <a:fillRect/>
          </a:stretch>
        </p:blipFill>
        <p:spPr>
          <a:xfrm>
            <a:off x="6752890" y="4214952"/>
            <a:ext cx="6289432" cy="234756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62" name="logo-01 (1).png" descr="logo-01 (1).png"/>
          <p:cNvPicPr>
            <a:picLocks noChangeAspect="1"/>
          </p:cNvPicPr>
          <p:nvPr/>
        </p:nvPicPr>
        <p:blipFill>
          <a:blip r:embed="rId2"/>
          <a:srcRect l="12390" t="40322" r="12390" b="40322"/>
          <a:stretch>
            <a:fillRect/>
          </a:stretch>
        </p:blipFill>
        <p:spPr>
          <a:xfrm>
            <a:off x="448565" y="2354812"/>
            <a:ext cx="4904457" cy="126205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63" name="_LOGO here.PSD" descr="_LOGO here.PSD"/>
          <p:cNvPicPr>
            <a:picLocks noChangeAspect="1"/>
          </p:cNvPicPr>
          <p:nvPr/>
        </p:nvPicPr>
        <p:blipFill>
          <a:blip r:embed="rId3"/>
          <a:srcRect l="15750" t="33309" r="15750" b="33309"/>
          <a:stretch>
            <a:fillRect/>
          </a:stretch>
        </p:blipFill>
        <p:spPr>
          <a:xfrm>
            <a:off x="1664672" y="7471699"/>
            <a:ext cx="5403744" cy="14813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64" name="The world's smallest cutlery set"/>
          <p:cNvSpPr txBox="1"/>
          <p:nvPr/>
        </p:nvSpPr>
        <p:spPr>
          <a:xfrm>
            <a:off x="5353413" y="2833443"/>
            <a:ext cx="3274874" cy="304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defTabSz="1733550">
              <a:defRPr sz="1600">
                <a:solidFill>
                  <a:srgbClr val="5E5E5E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The world's smallest cutlery set</a:t>
            </a:r>
          </a:p>
        </p:txBody>
      </p:sp>
      <p:sp>
        <p:nvSpPr>
          <p:cNvPr id="165" name="The best-selling disaster…"/>
          <p:cNvSpPr txBox="1"/>
          <p:nvPr/>
        </p:nvSpPr>
        <p:spPr>
          <a:xfrm>
            <a:off x="3215027" y="5083910"/>
            <a:ext cx="3455112" cy="609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 defTabSz="1733550">
              <a:defRPr sz="1600">
                <a:solidFill>
                  <a:srgbClr val="5E5E5E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r>
              <a:t>The best-selling disaster</a:t>
            </a:r>
          </a:p>
          <a:p>
            <a:pPr defTabSz="1733550">
              <a:defRPr sz="1600">
                <a:solidFill>
                  <a:srgbClr val="5E5E5E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r>
              <a:t> prevention light in crowdfunding</a:t>
            </a:r>
          </a:p>
        </p:txBody>
      </p:sp>
      <p:sp>
        <p:nvSpPr>
          <p:cNvPr id="166" name="Japan's smallest and smartest…"/>
          <p:cNvSpPr txBox="1"/>
          <p:nvPr/>
        </p:nvSpPr>
        <p:spPr>
          <a:xfrm>
            <a:off x="7168954" y="7907468"/>
            <a:ext cx="3209444" cy="6096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 defTabSz="1733550">
              <a:defRPr sz="1600">
                <a:solidFill>
                  <a:srgbClr val="5E5E5E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r>
              <a:t>Japan's smallest and smartest </a:t>
            </a:r>
          </a:p>
          <a:p>
            <a:pPr defTabSz="1733550">
              <a:defRPr sz="1600">
                <a:solidFill>
                  <a:srgbClr val="5E5E5E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  <a:r>
              <a:t>projector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四角形"/>
          <p:cNvSpPr/>
          <p:nvPr/>
        </p:nvSpPr>
        <p:spPr>
          <a:xfrm>
            <a:off x="139700" y="139700"/>
            <a:ext cx="12725400" cy="947420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69" name="四角形"/>
          <p:cNvSpPr/>
          <p:nvPr/>
        </p:nvSpPr>
        <p:spPr>
          <a:xfrm>
            <a:off x="-12700" y="-12700"/>
            <a:ext cx="13030200" cy="9779000"/>
          </a:xfrm>
          <a:prstGeom prst="rect">
            <a:avLst/>
          </a:prstGeom>
          <a:ln w="279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70" name="Our customers"/>
          <p:cNvSpPr txBox="1"/>
          <p:nvPr/>
        </p:nvSpPr>
        <p:spPr>
          <a:xfrm>
            <a:off x="3616997" y="414907"/>
            <a:ext cx="5770806" cy="912626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>
            <a:lvl1pPr defTabSz="1733550">
              <a:defRPr sz="4600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FFFFFF"/>
                </a:solidFill>
                <a:latin typeface="M+ 1c black"/>
                <a:ea typeface="M+ 1c black"/>
                <a:cs typeface="M+ 1c black"/>
                <a:sym typeface="M+ 1c black"/>
              </a:defRPr>
            </a:lvl1pPr>
          </a:lstStyle>
          <a:p>
            <a:r>
              <a:t>Our customers</a:t>
            </a:r>
          </a:p>
        </p:txBody>
      </p:sp>
      <p:pic>
        <p:nvPicPr>
          <p:cNvPr id="171" name="045f84da36543f59c60419b612dd2abd_715.png" descr="045f84da36543f59c60419b612dd2abd_715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26082" y="1563184"/>
            <a:ext cx="1552402" cy="155240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72" name="Amazon-logo-RGB.png" descr="Amazon-logo-RG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2538" y="1840675"/>
            <a:ext cx="3128992" cy="117200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73" name="img_og_01.png" descr="img_og_01.png"/>
          <p:cNvPicPr>
            <a:picLocks noChangeAspect="1"/>
          </p:cNvPicPr>
          <p:nvPr/>
        </p:nvPicPr>
        <p:blipFill>
          <a:blip r:embed="rId3"/>
          <a:srcRect l="23311" r="23311"/>
          <a:stretch>
            <a:fillRect/>
          </a:stretch>
        </p:blipFill>
        <p:spPr>
          <a:xfrm>
            <a:off x="9695584" y="1479753"/>
            <a:ext cx="1747858" cy="171912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74" name="ダウンロード.jpeg" descr="ダウンロード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8498" y="4836043"/>
            <a:ext cx="3377072" cy="111990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75" name="35495c6043c57ee360a6be7c8137b191.jpg" descr="35495c6043c57ee360a6be7c8137b19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8818" y="4536363"/>
            <a:ext cx="1722846" cy="171926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76" name="logo04.png" descr="logo0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69316" y="4263028"/>
            <a:ext cx="2265934" cy="226593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77" name="nojima.png" descr="nojima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7316" y="7779310"/>
            <a:ext cx="2499437" cy="148776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78" name="logo.png" descr="logo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2728" y="7876158"/>
            <a:ext cx="3192029" cy="129406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79" name="ダウンロード (1).png" descr="ダウンロード (1)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70925" y="7390224"/>
            <a:ext cx="2265934" cy="2265934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japanese-cherry-blossom-1839982_1920.jpg" descr="japanese-cherry-blossom-1839982_1920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76927" y="-261489"/>
            <a:ext cx="16442525" cy="1027657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82" name="四角形"/>
          <p:cNvSpPr/>
          <p:nvPr/>
        </p:nvSpPr>
        <p:spPr>
          <a:xfrm>
            <a:off x="139700" y="139700"/>
            <a:ext cx="12725400" cy="947420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3" name="四角形"/>
          <p:cNvSpPr/>
          <p:nvPr/>
        </p:nvSpPr>
        <p:spPr>
          <a:xfrm>
            <a:off x="-12700" y="-12700"/>
            <a:ext cx="13030200" cy="9779000"/>
          </a:xfrm>
          <a:prstGeom prst="rect">
            <a:avLst/>
          </a:prstGeom>
          <a:ln w="279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4" name="四角形"/>
          <p:cNvSpPr/>
          <p:nvPr/>
        </p:nvSpPr>
        <p:spPr>
          <a:xfrm>
            <a:off x="155510" y="147611"/>
            <a:ext cx="12693780" cy="9458378"/>
          </a:xfrm>
          <a:prstGeom prst="rect">
            <a:avLst/>
          </a:prstGeom>
          <a:solidFill>
            <a:srgbClr val="000000">
              <a:alpha val="32702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85" name="Future Plans"/>
          <p:cNvSpPr txBox="1"/>
          <p:nvPr/>
        </p:nvSpPr>
        <p:spPr>
          <a:xfrm>
            <a:off x="3944366" y="781677"/>
            <a:ext cx="5116069" cy="1150624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defTabSz="1733550">
              <a:defRPr sz="6000">
                <a:ln w="12700" cap="flat">
                  <a:solidFill>
                    <a:srgbClr val="929292"/>
                  </a:solidFill>
                  <a:prstDash val="solid"/>
                  <a:miter lim="400000"/>
                </a:ln>
                <a:solidFill>
                  <a:srgbClr val="FFFFFF"/>
                </a:solidFill>
                <a:latin typeface="M+ 1c black"/>
                <a:ea typeface="M+ 1c black"/>
                <a:cs typeface="M+ 1c black"/>
                <a:sym typeface="M+ 1c black"/>
              </a:defRPr>
            </a:lvl1pPr>
          </a:lstStyle>
          <a:p>
            <a:r>
              <a:t>Future Plans</a:t>
            </a:r>
          </a:p>
        </p:txBody>
      </p:sp>
      <p:sp>
        <p:nvSpPr>
          <p:cNvPr id="186" name="Crowdfunding…"/>
          <p:cNvSpPr txBox="1"/>
          <p:nvPr/>
        </p:nvSpPr>
        <p:spPr>
          <a:xfrm>
            <a:off x="2543276" y="3143357"/>
            <a:ext cx="7918248" cy="5380485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 algn="l" defTabSz="1733550">
              <a:defRPr sz="2600">
                <a:ln w="9525" cap="flat">
                  <a:solidFill>
                    <a:srgbClr val="5E5E5E"/>
                  </a:solidFill>
                  <a:prstDash val="solid"/>
                  <a:miter lim="400000"/>
                </a:ln>
                <a:solidFill>
                  <a:srgbClr val="FFFFFF"/>
                </a:solidFill>
                <a:latin typeface="M+ 1c black"/>
                <a:ea typeface="M+ 1c black"/>
                <a:cs typeface="M+ 1c black"/>
                <a:sym typeface="M+ 1c black"/>
              </a:defRPr>
            </a:pPr>
            <a:r>
              <a:t>Crowdfunding</a:t>
            </a:r>
          </a:p>
          <a:p>
            <a:pPr algn="l" defTabSz="1733550">
              <a:defRPr sz="2600">
                <a:ln w="9525" cap="flat">
                  <a:solidFill>
                    <a:srgbClr val="5E5E5E"/>
                  </a:solidFill>
                  <a:prstDash val="solid"/>
                  <a:miter lim="400000"/>
                </a:ln>
                <a:solidFill>
                  <a:srgbClr val="FFFFFF"/>
                </a:solidFill>
                <a:latin typeface="M+ 1c black"/>
                <a:ea typeface="M+ 1c black"/>
                <a:cs typeface="M+ 1c black"/>
                <a:sym typeface="M+ 1c black"/>
              </a:defRPr>
            </a:pPr>
            <a:r>
              <a:t>Trending opportunity to products.</a:t>
            </a:r>
          </a:p>
          <a:p>
            <a:pPr algn="l" defTabSz="1733550">
              <a:defRPr sz="2600">
                <a:ln w="9525" cap="flat">
                  <a:solidFill>
                    <a:srgbClr val="5E5E5E"/>
                  </a:solidFill>
                  <a:prstDash val="solid"/>
                  <a:miter lim="400000"/>
                </a:ln>
                <a:solidFill>
                  <a:srgbClr val="FFFFFF"/>
                </a:solidFill>
                <a:latin typeface="M+ 1c black"/>
                <a:ea typeface="M+ 1c black"/>
                <a:cs typeface="M+ 1c black"/>
                <a:sym typeface="M+ 1c black"/>
              </a:defRPr>
            </a:pPr>
          </a:p>
          <a:p>
            <a:pPr algn="l" defTabSz="1733550">
              <a:defRPr sz="2600">
                <a:ln w="9525" cap="flat">
                  <a:solidFill>
                    <a:srgbClr val="5E5E5E"/>
                  </a:solidFill>
                  <a:prstDash val="solid"/>
                  <a:miter lim="400000"/>
                </a:ln>
                <a:solidFill>
                  <a:srgbClr val="FFFFFF"/>
                </a:solidFill>
                <a:latin typeface="M+ 1c black"/>
                <a:ea typeface="M+ 1c black"/>
                <a:cs typeface="M+ 1c black"/>
                <a:sym typeface="M+ 1c black"/>
              </a:defRPr>
            </a:pPr>
            <a:r>
              <a:t>Expansion to Tokyo Gift Show</a:t>
            </a:r>
          </a:p>
          <a:p>
            <a:pPr algn="l" defTabSz="1733550">
              <a:defRPr sz="2600">
                <a:ln w="9525" cap="flat">
                  <a:solidFill>
                    <a:srgbClr val="5E5E5E"/>
                  </a:solidFill>
                  <a:prstDash val="solid"/>
                  <a:miter lim="400000"/>
                </a:ln>
                <a:solidFill>
                  <a:srgbClr val="FFFFFF"/>
                </a:solidFill>
                <a:latin typeface="M+ 1c black"/>
                <a:ea typeface="M+ 1c black"/>
                <a:cs typeface="M+ 1c black"/>
                <a:sym typeface="M+ 1c black"/>
              </a:defRPr>
            </a:pPr>
            <a:r>
              <a:t>Introduce products to Japanese buyers.</a:t>
            </a:r>
          </a:p>
          <a:p>
            <a:pPr algn="l" defTabSz="1733550">
              <a:defRPr sz="2600">
                <a:ln w="9525" cap="flat">
                  <a:solidFill>
                    <a:srgbClr val="5E5E5E"/>
                  </a:solidFill>
                  <a:prstDash val="solid"/>
                  <a:miter lim="400000"/>
                </a:ln>
                <a:solidFill>
                  <a:srgbClr val="FFFFFF"/>
                </a:solidFill>
                <a:latin typeface="M+ 1c black"/>
                <a:ea typeface="M+ 1c black"/>
                <a:cs typeface="M+ 1c black"/>
                <a:sym typeface="M+ 1c black"/>
              </a:defRPr>
            </a:pPr>
          </a:p>
          <a:p>
            <a:pPr algn="l" defTabSz="1733550">
              <a:defRPr sz="2600">
                <a:ln w="9525" cap="flat">
                  <a:solidFill>
                    <a:srgbClr val="5E5E5E"/>
                  </a:solidFill>
                  <a:prstDash val="solid"/>
                  <a:miter lim="400000"/>
                </a:ln>
                <a:solidFill>
                  <a:srgbClr val="FFFFFF"/>
                </a:solidFill>
                <a:latin typeface="M+ 1c black"/>
                <a:ea typeface="M+ 1c black"/>
                <a:cs typeface="M+ 1c black"/>
                <a:sym typeface="M+ 1c black"/>
              </a:defRPr>
            </a:pPr>
            <a:r>
              <a:t>Distribute</a:t>
            </a:r>
          </a:p>
          <a:p>
            <a:pPr algn="l" defTabSz="1733550">
              <a:defRPr sz="2600">
                <a:ln w="9525" cap="flat">
                  <a:solidFill>
                    <a:srgbClr val="5E5E5E"/>
                  </a:solidFill>
                  <a:prstDash val="solid"/>
                  <a:miter lim="400000"/>
                </a:ln>
                <a:solidFill>
                  <a:srgbClr val="FFFFFF"/>
                </a:solidFill>
                <a:latin typeface="M+ 1c black"/>
                <a:ea typeface="M+ 1c black"/>
                <a:cs typeface="M+ 1c black"/>
                <a:sym typeface="M+ 1c black"/>
              </a:defRPr>
            </a:pPr>
            <a:r>
              <a:t>Introduce products to our existing customers</a:t>
            </a:r>
          </a:p>
          <a:p>
            <a:pPr algn="l" defTabSz="1733550">
              <a:defRPr sz="2600">
                <a:ln w="9525" cap="flat">
                  <a:solidFill>
                    <a:srgbClr val="5E5E5E"/>
                  </a:solidFill>
                  <a:prstDash val="solid"/>
                  <a:miter lim="400000"/>
                </a:ln>
                <a:solidFill>
                  <a:srgbClr val="FFFFFF"/>
                </a:solidFill>
                <a:latin typeface="M+ 1c black"/>
                <a:ea typeface="M+ 1c black"/>
                <a:cs typeface="M+ 1c black"/>
                <a:sym typeface="M+ 1c black"/>
              </a:defRPr>
            </a:pPr>
          </a:p>
          <a:p>
            <a:pPr algn="l" defTabSz="1733550">
              <a:defRPr sz="2600">
                <a:ln w="9525" cap="flat">
                  <a:solidFill>
                    <a:srgbClr val="5E5E5E"/>
                  </a:solidFill>
                  <a:prstDash val="solid"/>
                  <a:miter lim="400000"/>
                </a:ln>
                <a:solidFill>
                  <a:srgbClr val="FFFFFF"/>
                </a:solidFill>
                <a:latin typeface="M+ 1c black"/>
                <a:ea typeface="M+ 1c black"/>
                <a:cs typeface="M+ 1c black"/>
                <a:sym typeface="M+ 1c black"/>
              </a:defRPr>
            </a:pPr>
            <a:r>
              <a:t>Retailing</a:t>
            </a:r>
          </a:p>
          <a:p>
            <a:pPr algn="l" defTabSz="1733550">
              <a:defRPr sz="2600">
                <a:ln w="9525" cap="flat">
                  <a:solidFill>
                    <a:srgbClr val="5E5E5E"/>
                  </a:solidFill>
                  <a:prstDash val="solid"/>
                  <a:miter lim="400000"/>
                </a:ln>
                <a:solidFill>
                  <a:srgbClr val="FFFFFF"/>
                </a:solidFill>
                <a:latin typeface="M+ 1c black"/>
                <a:ea typeface="M+ 1c black"/>
                <a:cs typeface="M+ 1c black"/>
                <a:sym typeface="M+ 1c black"/>
              </a:defRPr>
            </a:pPr>
            <a:r>
              <a:t>Create a brand website in Japan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financing-3536752_1920.jpg" descr="financing-3536752_1920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7649460" y="-273310"/>
            <a:ext cx="24215794" cy="1067008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89" name="Why crowdfunding?…"/>
          <p:cNvSpPr txBox="1"/>
          <p:nvPr/>
        </p:nvSpPr>
        <p:spPr>
          <a:xfrm>
            <a:off x="1498523" y="3577208"/>
            <a:ext cx="10007754" cy="2599184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 defTabSz="1733550">
              <a:defRPr sz="3200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FFFFFF"/>
                </a:solidFill>
                <a:latin typeface="M+ 1c black"/>
                <a:ea typeface="M+ 1c black"/>
                <a:cs typeface="M+ 1c black"/>
                <a:sym typeface="M+ 1c black"/>
              </a:defRPr>
            </a:pPr>
            <a:r>
              <a:t>Why crowdfunding?</a:t>
            </a:r>
          </a:p>
          <a:p>
            <a:pPr defTabSz="1733550">
              <a:defRPr sz="2600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FFFFFF"/>
                </a:solidFill>
                <a:latin typeface="M+ 1c black"/>
                <a:ea typeface="M+ 1c black"/>
                <a:cs typeface="M+ 1c black"/>
                <a:sym typeface="M+ 1c black"/>
              </a:defRPr>
            </a:pPr>
          </a:p>
          <a:p>
            <a:pPr defTabSz="1733550">
              <a:defRPr sz="2600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FFFFFF"/>
                </a:solidFill>
                <a:latin typeface="M+ 1c black"/>
                <a:ea typeface="M+ 1c black"/>
                <a:cs typeface="M+ 1c black"/>
                <a:sym typeface="M+ 1c black"/>
              </a:defRPr>
            </a:pPr>
            <a:r>
              <a:t>Crowdfunding is a great PR opportunity.</a:t>
            </a:r>
          </a:p>
          <a:p>
            <a:pPr defTabSz="1733550">
              <a:defRPr sz="2600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FFFFFF"/>
                </a:solidFill>
                <a:latin typeface="M+ 1c black"/>
                <a:ea typeface="M+ 1c black"/>
                <a:cs typeface="M+ 1c black"/>
                <a:sym typeface="M+ 1c black"/>
              </a:defRPr>
            </a:pPr>
            <a:r>
              <a:t>Many Japanese companies are paying attention.</a:t>
            </a:r>
          </a:p>
          <a:p>
            <a:pPr defTabSz="1733550">
              <a:defRPr sz="2600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FFFFFF"/>
                </a:solidFill>
                <a:latin typeface="M+ 1c black"/>
                <a:ea typeface="M+ 1c black"/>
                <a:cs typeface="M+ 1c black"/>
                <a:sym typeface="M+ 1c black"/>
              </a:defRPr>
            </a:pPr>
            <a:r>
              <a:t>Crowdfunding will be advantageous for subsequent sales.</a:t>
            </a:r>
          </a:p>
        </p:txBody>
      </p:sp>
      <p:sp>
        <p:nvSpPr>
          <p:cNvPr id="190" name="四角形"/>
          <p:cNvSpPr/>
          <p:nvPr/>
        </p:nvSpPr>
        <p:spPr>
          <a:xfrm>
            <a:off x="139700" y="139700"/>
            <a:ext cx="12725400" cy="947420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91" name="四角形"/>
          <p:cNvSpPr/>
          <p:nvPr/>
        </p:nvSpPr>
        <p:spPr>
          <a:xfrm>
            <a:off x="-12700" y="-12700"/>
            <a:ext cx="13030200" cy="9779000"/>
          </a:xfrm>
          <a:prstGeom prst="rect">
            <a:avLst/>
          </a:prstGeom>
          <a:ln w="279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hands-20333_1280.jpg" descr="hands-20333_1280.jpg"/>
          <p:cNvPicPr>
            <a:picLocks noChangeAspect="1"/>
          </p:cNvPicPr>
          <p:nvPr/>
        </p:nvPicPr>
        <p:blipFill>
          <a:blip r:embed="rId1">
            <a:alphaModFix amt="42254"/>
          </a:blip>
          <a:stretch>
            <a:fillRect/>
          </a:stretch>
        </p:blipFill>
        <p:spPr>
          <a:xfrm>
            <a:off x="0" y="543559"/>
            <a:ext cx="13004800" cy="866648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94" name="四角形"/>
          <p:cNvSpPr/>
          <p:nvPr/>
        </p:nvSpPr>
        <p:spPr>
          <a:xfrm>
            <a:off x="139700" y="139700"/>
            <a:ext cx="12725400" cy="947420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95" name="四角形"/>
          <p:cNvSpPr/>
          <p:nvPr/>
        </p:nvSpPr>
        <p:spPr>
          <a:xfrm>
            <a:off x="-12700" y="-12700"/>
            <a:ext cx="13030200" cy="9779000"/>
          </a:xfrm>
          <a:prstGeom prst="rect">
            <a:avLst/>
          </a:prstGeom>
          <a:ln w="279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>
                <a:solidFill>
                  <a:srgbClr val="FFFFFF"/>
                </a:solidFill>
                <a:latin typeface="+mn-lt"/>
                <a:ea typeface="+mn-ea"/>
                <a:cs typeface="+mn-cs"/>
                <a:sym typeface="ヒラギノ角ゴ ProN W3"/>
              </a:defRPr>
            </a:pPr>
          </a:p>
        </p:txBody>
      </p:sp>
      <p:sp>
        <p:nvSpPr>
          <p:cNvPr id="196" name="×"/>
          <p:cNvSpPr txBox="1"/>
          <p:nvPr/>
        </p:nvSpPr>
        <p:spPr>
          <a:xfrm>
            <a:off x="6249466" y="3151386"/>
            <a:ext cx="505868" cy="70485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defTabSz="1733550">
              <a:defRPr sz="4700">
                <a:solidFill>
                  <a:srgbClr val="5E5E5E"/>
                </a:solidFill>
                <a:latin typeface="+mn-lt"/>
                <a:ea typeface="+mn-ea"/>
                <a:cs typeface="+mn-cs"/>
                <a:sym typeface="ヒラギノ角ゴ ProN W3"/>
              </a:defRPr>
            </a:lvl1pPr>
          </a:lstStyle>
          <a:p>
            <a:r>
              <a:t>×</a:t>
            </a:r>
          </a:p>
        </p:txBody>
      </p:sp>
      <p:pic>
        <p:nvPicPr>
          <p:cNvPr id="197" name="Makuake_Logo_yoko.png" descr="Makuake_Logo_yok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3516" y="2881215"/>
            <a:ext cx="4510879" cy="124519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98" name="Strong connection…"/>
          <p:cNvSpPr txBox="1"/>
          <p:nvPr/>
        </p:nvSpPr>
        <p:spPr>
          <a:xfrm>
            <a:off x="1315859" y="6126513"/>
            <a:ext cx="10500082" cy="1633984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 defTabSz="1733550">
              <a:defRPr sz="3200" b="1">
                <a:solidFill>
                  <a:srgbClr val="929292"/>
                </a:solidFill>
                <a:latin typeface="M+ 1c"/>
                <a:ea typeface="M+ 1c"/>
                <a:cs typeface="M+ 1c"/>
                <a:sym typeface="M+ 1c"/>
              </a:defRPr>
            </a:pPr>
            <a:r>
              <a:t>Strong connection</a:t>
            </a:r>
          </a:p>
          <a:p>
            <a:pPr defTabSz="1733550">
              <a:defRPr sz="2600">
                <a:solidFill>
                  <a:srgbClr val="929292"/>
                </a:solidFill>
                <a:latin typeface="M+ 1c"/>
                <a:ea typeface="M+ 1c"/>
                <a:cs typeface="M+ 1c"/>
                <a:sym typeface="M+ 1c"/>
              </a:defRPr>
            </a:pPr>
            <a:r>
              <a:t>Makuake is our partner and the largest crowdfunding site in Japan.</a:t>
            </a:r>
          </a:p>
          <a:p>
            <a:pPr defTabSz="1733550">
              <a:defRPr sz="2600">
                <a:solidFill>
                  <a:srgbClr val="929292"/>
                </a:solidFill>
                <a:latin typeface="M+ 1c"/>
                <a:ea typeface="M+ 1c"/>
                <a:cs typeface="M+ 1c"/>
                <a:sym typeface="M+ 1c"/>
              </a:defRPr>
            </a:pPr>
            <a:r>
              <a:t>We have many successful projects at Makuake.</a:t>
            </a:r>
          </a:p>
        </p:txBody>
      </p:sp>
      <p:sp>
        <p:nvSpPr>
          <p:cNvPr id="199" name="_________"/>
          <p:cNvSpPr txBox="1"/>
          <p:nvPr/>
        </p:nvSpPr>
        <p:spPr>
          <a:xfrm>
            <a:off x="1722137" y="3052960"/>
            <a:ext cx="3396631" cy="9017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 defTabSz="1733550">
              <a:defRPr sz="5200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FFFFFF"/>
                </a:solidFill>
                <a:latin typeface="Impact" panose="020B0806030902050204"/>
                <a:ea typeface="Impact" panose="020B0806030902050204"/>
                <a:cs typeface="Impact" panose="020B0806030902050204"/>
                <a:sym typeface="Impact" panose="020B0806030902050204"/>
              </a:defRPr>
            </a:lvl1pPr>
          </a:lstStyle>
          <a:p>
            <a:r>
              <a:t>_________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ヒラギノ角ゴ ProN W3"/>
        <a:ea typeface="ヒラギノ角ゴ ProN W3"/>
        <a:cs typeface="ヒラギノ角ゴ ProN W3"/>
      </a:majorFont>
      <a:minorFont>
        <a:latin typeface="ヒラギノ角ゴ ProN W3"/>
        <a:ea typeface="ヒラギノ角ゴ ProN W3"/>
        <a:cs typeface="ヒラギノ角ゴ ProN W3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ヒラギノ角ゴ ProN W6"/>
            <a:ea typeface="ヒラギノ角ゴ ProN W6"/>
            <a:cs typeface="ヒラギノ角ゴ ProN W6"/>
            <a:sym typeface="ヒラギノ角ゴ ProN W6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ヒラギノ角ゴ ProN W3"/>
        <a:ea typeface="ヒラギノ角ゴ ProN W3"/>
        <a:cs typeface="ヒラギノ角ゴ ProN W3"/>
      </a:majorFont>
      <a:minorFont>
        <a:latin typeface="ヒラギノ角ゴ ProN W3"/>
        <a:ea typeface="ヒラギノ角ゴ ProN W3"/>
        <a:cs typeface="ヒラギノ角ゴ ProN W3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ヒラギノ角ゴ ProN W6"/>
            <a:ea typeface="ヒラギノ角ゴ ProN W6"/>
            <a:cs typeface="ヒラギノ角ゴ ProN W6"/>
            <a:sym typeface="ヒラギノ角ゴ ProN W6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rgbClr val="FFFFFF"/>
        </a:lnRef>
        <a:fillRef idx="0">
          <a:srgbClr val="FFFFFF"/>
        </a:fillRef>
        <a:effectRef idx="0">
          <a:srgbClr val="FFFFFF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1454</Words>
  <Application>WPS Presentation</Application>
  <PresentationFormat/>
  <Paragraphs>94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34" baseType="lpstr">
      <vt:lpstr>Arial</vt:lpstr>
      <vt:lpstr>ＭＳ Ｐゴシック</vt:lpstr>
      <vt:lpstr>Wingdings</vt:lpstr>
      <vt:lpstr>ヒラギノ角ゴ ProN W6</vt:lpstr>
      <vt:lpstr>ヒラギノ角ゴ ProN W3</vt:lpstr>
      <vt:lpstr>Helvetica Neue Light</vt:lpstr>
      <vt:lpstr>Helvetica Neue Thin</vt:lpstr>
      <vt:lpstr>M+ 1c</vt:lpstr>
      <vt:lpstr>M+ 1c black</vt:lpstr>
      <vt:lpstr>Impact</vt:lpstr>
      <vt:lpstr>M+ 1c medium</vt:lpstr>
      <vt:lpstr>Segoe Print</vt:lpstr>
      <vt:lpstr>ヒラギノ角ゴ ProN W3</vt:lpstr>
      <vt:lpstr>Microsoft YaHei</vt:lpstr>
      <vt:lpstr>ＭＳ Ｐゴシック</vt:lpstr>
      <vt:lpstr>SimSun</vt:lpstr>
      <vt:lpstr>ヒラギノ角ゴ ProN W3</vt:lpstr>
      <vt:lpstr>游明朝</vt:lpstr>
      <vt:lpstr>White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mori2</cp:lastModifiedBy>
  <cp:revision>2</cp:revision>
  <dcterms:created xsi:type="dcterms:W3CDTF">2021-10-06T02:22:00Z</dcterms:created>
  <dcterms:modified xsi:type="dcterms:W3CDTF">2021-10-10T07:05:26Z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1041-10.8.0.5745</vt:lpwstr>
  </property>
</Properties>
</file>