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157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00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23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59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620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53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9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2212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09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44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9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903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CFB3-C1AF-4F2E-92A0-404D9C1AFC3E}" type="datetimeFigureOut">
              <a:rPr kumimoji="1" lang="ja-JP" altLang="en-US" smtClean="0"/>
              <a:t>2022/5/12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8F3BA-221E-4246-AEC4-F908EDA3A6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83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jpg"/><Relationship Id="rId7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hyperlink" Target="mailto:ryugaku@ifie.or.jp" TargetMode="Externa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B54A63E6-CB06-4DEB-8FCB-7E82CCF635D5}"/>
              </a:ext>
            </a:extLst>
          </p:cNvPr>
          <p:cNvSpPr/>
          <p:nvPr/>
        </p:nvSpPr>
        <p:spPr>
          <a:xfrm>
            <a:off x="108570" y="5938005"/>
            <a:ext cx="6635711" cy="13865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1865655-DA3F-42FA-8AA7-7E8A3BB74F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456" y="4365112"/>
            <a:ext cx="1729338" cy="1312229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89BA9A97-144B-4ABC-94D2-7412958F2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794" y="4281578"/>
            <a:ext cx="1735663" cy="128878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B58959F-5942-4BFE-83FC-AA752FE36E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79"/>
          <a:stretch/>
        </p:blipFill>
        <p:spPr>
          <a:xfrm>
            <a:off x="-1646" y="7470128"/>
            <a:ext cx="6858001" cy="243587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CFB18C3-3311-4F33-B0F2-5F4BF71D69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" b="54215"/>
          <a:stretch/>
        </p:blipFill>
        <p:spPr>
          <a:xfrm>
            <a:off x="0" y="-50405"/>
            <a:ext cx="6859646" cy="228207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0887D0C-FB09-4467-BBB7-7CBDDF392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713" y="1135545"/>
            <a:ext cx="4727526" cy="678131"/>
          </a:xfrm>
        </p:spPr>
        <p:txBody>
          <a:bodyPr>
            <a:noAutofit/>
          </a:bodyPr>
          <a:lstStyle/>
          <a:p>
            <a:r>
              <a:rPr kumimoji="1" lang="ja-JP" altLang="en-US" sz="4800" b="1" spc="50" dirty="0">
                <a:ln w="952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海外留学相談会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A0120F-94ED-4448-96F3-1BBC084D8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6725" y="1840931"/>
            <a:ext cx="5930537" cy="822650"/>
          </a:xfrm>
        </p:spPr>
        <p:txBody>
          <a:bodyPr>
            <a:normAutofit/>
          </a:bodyPr>
          <a:lstStyle/>
          <a:p>
            <a:r>
              <a:rPr kumimoji="1"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令和</a:t>
            </a:r>
            <a:r>
              <a:rPr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４</a:t>
            </a:r>
            <a:r>
              <a:rPr kumimoji="1"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年</a:t>
            </a:r>
            <a:r>
              <a:rPr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６</a:t>
            </a:r>
            <a:r>
              <a:rPr kumimoji="1"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月</a:t>
            </a:r>
            <a:r>
              <a:rPr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１９</a:t>
            </a:r>
            <a:r>
              <a:rPr kumimoji="1" lang="ja-JP" altLang="en-US" sz="2400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日（日）</a:t>
            </a:r>
            <a:endParaRPr lang="en-US" altLang="ja-JP" sz="2400" b="1" dirty="0">
              <a:ln w="12700" cmpd="sng">
                <a:solidFill>
                  <a:srgbClr val="0070C0"/>
                </a:solidFill>
                <a:prstDash val="solid"/>
              </a:ln>
              <a:solidFill>
                <a:schemeClr val="accent1"/>
              </a:solidFill>
            </a:endParaRPr>
          </a:p>
          <a:p>
            <a:r>
              <a:rPr lang="ja-JP" altLang="en-US" b="1" dirty="0">
                <a:ln w="12700" cmpd="sng">
                  <a:solidFill>
                    <a:srgbClr val="0070C0"/>
                  </a:solidFill>
                  <a:prstDash val="solid"/>
                </a:ln>
                <a:solidFill>
                  <a:schemeClr val="accent1"/>
                </a:solidFill>
              </a:rPr>
              <a:t>１３：００～１６：００（受付終了　１５：１５）</a:t>
            </a:r>
            <a:endParaRPr kumimoji="1" lang="ja-JP" altLang="en-US" b="1" dirty="0">
              <a:ln w="12700" cmpd="sng">
                <a:solidFill>
                  <a:srgbClr val="0070C0"/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6F34E6-FDF3-431D-99CB-95E46E843FD3}"/>
              </a:ext>
            </a:extLst>
          </p:cNvPr>
          <p:cNvSpPr txBox="1"/>
          <p:nvPr/>
        </p:nvSpPr>
        <p:spPr>
          <a:xfrm>
            <a:off x="369540" y="1125309"/>
            <a:ext cx="1449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参加</a:t>
            </a:r>
            <a:endParaRPr kumimoji="1" lang="en-US" altLang="ja-JP" sz="36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36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無料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C4B083-97BE-43DB-8321-E88BDE15B4DA}"/>
              </a:ext>
            </a:extLst>
          </p:cNvPr>
          <p:cNvSpPr txBox="1"/>
          <p:nvPr/>
        </p:nvSpPr>
        <p:spPr>
          <a:xfrm>
            <a:off x="455071" y="3211654"/>
            <a:ext cx="6859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+mn-ea"/>
              </a:rPr>
              <a:t>NPO</a:t>
            </a:r>
            <a:r>
              <a:rPr kumimoji="1" lang="ja-JP" altLang="en-US" sz="1600" b="1" dirty="0">
                <a:ln w="0">
                  <a:solidFill>
                    <a:schemeClr val="accent1"/>
                  </a:solidFill>
                </a:ln>
                <a:solidFill>
                  <a:schemeClr val="accent1"/>
                </a:solidFill>
                <a:latin typeface="+mn-ea"/>
              </a:rPr>
              <a:t>法人留学協会の留学アドバイザーによる個別相談会です。</a:t>
            </a:r>
            <a:endParaRPr kumimoji="1" lang="en-US" altLang="ja-JP" sz="1600" b="1" dirty="0">
              <a:ln w="0">
                <a:solidFill>
                  <a:schemeClr val="accent1"/>
                </a:solidFill>
              </a:ln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A953769-4CD5-4677-A9EB-896BB05698D5}"/>
              </a:ext>
            </a:extLst>
          </p:cNvPr>
          <p:cNvSpPr txBox="1"/>
          <p:nvPr/>
        </p:nvSpPr>
        <p:spPr>
          <a:xfrm>
            <a:off x="1602960" y="2614796"/>
            <a:ext cx="5438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n w="0"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会場：石川県国際交流センター４階　大研修室</a:t>
            </a:r>
            <a:endParaRPr kumimoji="1" lang="en-US" altLang="ja-JP" sz="1600" b="1" dirty="0">
              <a:ln w="0">
                <a:solidFill>
                  <a:schemeClr val="tx2"/>
                </a:solidFill>
              </a:ln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</a:endParaRPr>
          </a:p>
          <a:p>
            <a:r>
              <a:rPr kumimoji="1" lang="en-US" altLang="ja-JP" sz="1600" b="1" dirty="0">
                <a:ln w="0"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   </a:t>
            </a:r>
            <a:r>
              <a:rPr kumimoji="1" lang="ja-JP" altLang="en-US" sz="1600" b="1" dirty="0">
                <a:ln w="0"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</a:rPr>
              <a:t>　（金沢市本町１丁目５番３号リファーレ４階</a:t>
            </a:r>
            <a:r>
              <a:rPr kumimoji="1" lang="ja-JP" altLang="en-US" sz="1600" dirty="0">
                <a:ln w="0"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3E7E198-8B11-448F-BBBF-A6CB0B6341A3}"/>
              </a:ext>
            </a:extLst>
          </p:cNvPr>
          <p:cNvSpPr txBox="1"/>
          <p:nvPr/>
        </p:nvSpPr>
        <p:spPr>
          <a:xfrm>
            <a:off x="204331" y="5678454"/>
            <a:ext cx="6858001" cy="2616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kumimoji="1" lang="ja-JP" altLang="en-US" sz="1100" b="1" dirty="0">
                <a:ln w="0"/>
                <a:solidFill>
                  <a:schemeClr val="tx2"/>
                </a:solidFill>
                <a:latin typeface="+mn-ea"/>
              </a:rPr>
              <a:t>下記の内容（①～⑥）をメール本文にご記入の上、</a:t>
            </a:r>
            <a:r>
              <a:rPr kumimoji="1" lang="en-US" altLang="ja-JP" sz="1100" b="1" dirty="0">
                <a:ln w="0"/>
                <a:solidFill>
                  <a:srgbClr val="FF0000"/>
                </a:solidFill>
                <a:latin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ryugaku@ifie.or.jp</a:t>
            </a:r>
            <a:r>
              <a:rPr kumimoji="1" lang="ja-JP" altLang="en-US" sz="1100" b="1" dirty="0">
                <a:ln w="0"/>
                <a:solidFill>
                  <a:schemeClr val="tx2"/>
                </a:solidFill>
                <a:latin typeface="+mn-ea"/>
              </a:rPr>
              <a:t>までお申し込みください。</a:t>
            </a:r>
            <a:endParaRPr kumimoji="1" lang="ja-JP" altLang="en-US" sz="1200" b="1" dirty="0">
              <a:ln w="0"/>
              <a:solidFill>
                <a:schemeClr val="tx2"/>
              </a:solidFill>
              <a:latin typeface="+mn-ea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E4679C-3AB7-4E7C-85A4-F038A62FFB45}"/>
              </a:ext>
            </a:extLst>
          </p:cNvPr>
          <p:cNvSpPr txBox="1"/>
          <p:nvPr/>
        </p:nvSpPr>
        <p:spPr>
          <a:xfrm>
            <a:off x="115754" y="5985357"/>
            <a:ext cx="6443610" cy="133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①お名前（ふりがな）②電話番号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③渡航希望先（国名を記入）</a:t>
            </a:r>
            <a:r>
              <a:rPr kumimoji="1" lang="en-US" altLang="ja-JP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※</a:t>
            </a: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複数記入可（その場合、優先順位を記入してください。） 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④希望相談時間帯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（１３：００～、１３：４５～、１４：３０～、１５：１５～）</a:t>
            </a:r>
            <a:endParaRPr kumimoji="1" lang="en-US" altLang="ja-JP" sz="11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1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⑤留学・ワーキングホリデーの目的 ⑥相談内容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E29CA6-3865-4734-9151-B1F071DB5003}"/>
              </a:ext>
            </a:extLst>
          </p:cNvPr>
          <p:cNvSpPr txBox="1"/>
          <p:nvPr/>
        </p:nvSpPr>
        <p:spPr>
          <a:xfrm>
            <a:off x="147157" y="7445355"/>
            <a:ext cx="5232397" cy="89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  <a:spcAft>
                <a:spcPts val="0"/>
              </a:spcAft>
            </a:pPr>
            <a:r>
              <a:rPr lang="ja-JP" altLang="ja-JP" sz="800" b="1" u="sng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新型コロナウイルス感染症</a:t>
            </a:r>
            <a:r>
              <a:rPr lang="ja-JP" altLang="en-US" sz="800" b="1" u="sng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対策</a:t>
            </a:r>
            <a:r>
              <a:rPr lang="ja-JP" altLang="ja-JP" sz="800" b="1" u="sng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に関する</a:t>
            </a:r>
            <a:r>
              <a:rPr lang="ja-JP" altLang="en-US" sz="800" b="1" u="sng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対応について</a:t>
            </a:r>
            <a:endParaRPr lang="ja-JP" altLang="ja-JP" sz="800" b="1" u="sng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受付時に検温と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手指の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アルコール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消毒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をお願いしています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。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　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800" b="1" kern="10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37.5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度以上の場合は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入室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をお断り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いたします。</a:t>
            </a:r>
            <a:r>
              <a:rPr lang="ja-JP" altLang="ja-JP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）</a:t>
            </a:r>
            <a:endParaRPr lang="en-US" altLang="ja-JP" sz="800" b="1" kern="100" dirty="0">
              <a:solidFill>
                <a:srgbClr val="FF0000"/>
              </a:solidFill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</a:pPr>
            <a:r>
              <a:rPr lang="ja-JP" altLang="ja-JP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・咳や熱などの症状がある方は</a:t>
            </a:r>
            <a:r>
              <a:rPr lang="ja-JP" altLang="en-US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ご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来場</a:t>
            </a:r>
            <a:r>
              <a:rPr lang="ja-JP" altLang="ja-JP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をご遠慮ください。</a:t>
            </a:r>
            <a:endParaRPr lang="ja-JP" altLang="ja-JP" sz="800" b="1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l">
              <a:lnSpc>
                <a:spcPts val="1200"/>
              </a:lnSpc>
              <a:spcAft>
                <a:spcPts val="0"/>
              </a:spcAft>
            </a:pPr>
            <a:r>
              <a:rPr lang="ja-JP" altLang="ja-JP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ご来場者全ての方に</a:t>
            </a:r>
            <a:r>
              <a:rPr lang="ja-JP" altLang="ja-JP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マスクの着用をお願いし</a:t>
            </a:r>
            <a:r>
              <a:rPr lang="ja-JP" altLang="en-US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ております</a:t>
            </a:r>
            <a:r>
              <a:rPr lang="ja-JP" altLang="ja-JP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。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・ご来場者には、咳エチケットのお声がけを励行します。</a:t>
            </a:r>
            <a:endParaRPr lang="en-US" altLang="ja-JP" sz="800" b="1" kern="100" dirty="0">
              <a:solidFill>
                <a:srgbClr val="FF0000"/>
              </a:solidFill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l">
              <a:lnSpc>
                <a:spcPts val="1200"/>
              </a:lnSpc>
              <a:spcAft>
                <a:spcPts val="0"/>
              </a:spcAft>
            </a:pPr>
            <a:r>
              <a:rPr lang="ja-JP" altLang="en-US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・</a:t>
            </a:r>
            <a:r>
              <a:rPr lang="ja-JP" altLang="en-US" sz="8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個別相談</a:t>
            </a:r>
            <a:r>
              <a:rPr lang="ja-JP" altLang="en-US" sz="800" b="1" kern="100" dirty="0">
                <a:solidFill>
                  <a:srgbClr val="FF0000"/>
                </a:solidFill>
                <a:effectLst/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会場では飛沫感染防止のためアクリル板を設置しています。</a:t>
            </a:r>
            <a:endParaRPr lang="en-US" altLang="ja-JP" sz="800" b="1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37636A3-866B-41BD-9338-28E60B360A4B}"/>
              </a:ext>
            </a:extLst>
          </p:cNvPr>
          <p:cNvSpPr txBox="1"/>
          <p:nvPr/>
        </p:nvSpPr>
        <p:spPr>
          <a:xfrm>
            <a:off x="108570" y="8399583"/>
            <a:ext cx="5574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※</a:t>
            </a:r>
            <a:r>
              <a:rPr lang="ja-JP" altLang="en-US" sz="9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今後の新型コロナウイルスの感染状況によっては、国・石川県の動向を踏まえ、オンラインでの</a:t>
            </a:r>
            <a:endParaRPr lang="en-US" altLang="ja-JP" sz="900" b="1" kern="100" dirty="0">
              <a:solidFill>
                <a:srgbClr val="FF0000"/>
              </a:solidFill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900" b="1" kern="100" dirty="0">
                <a:solidFill>
                  <a:srgbClr val="FF0000"/>
                </a:solidFill>
                <a:latin typeface="Century" panose="02040604050505020304" pitchFamily="18" charset="0"/>
                <a:ea typeface="BIZ UDPゴシック" panose="020B0400000000000000" pitchFamily="50" charset="-128"/>
                <a:cs typeface="Times New Roman" panose="02020603050405020304" pitchFamily="18" charset="0"/>
              </a:rPr>
              <a:t>開催・または中止となることがありますので、県国際交流協会のホームページをご確認ください。</a:t>
            </a:r>
            <a:endParaRPr lang="en-US" altLang="ja-JP" sz="900" b="1" kern="100" dirty="0">
              <a:solidFill>
                <a:srgbClr val="FF0000"/>
              </a:solidFill>
              <a:effectLst/>
              <a:latin typeface="Century" panose="02040604050505020304" pitchFamily="18" charset="0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99B332D-CFAF-4216-81F1-4B30C543171E}"/>
              </a:ext>
            </a:extLst>
          </p:cNvPr>
          <p:cNvSpPr/>
          <p:nvPr/>
        </p:nvSpPr>
        <p:spPr>
          <a:xfrm>
            <a:off x="115754" y="7443930"/>
            <a:ext cx="5185021" cy="92656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D5ACAC-1E7F-4EA0-AD7A-FBF9B036ADAA}"/>
              </a:ext>
            </a:extLst>
          </p:cNvPr>
          <p:cNvSpPr txBox="1"/>
          <p:nvPr/>
        </p:nvSpPr>
        <p:spPr>
          <a:xfrm>
            <a:off x="-182880" y="56702"/>
            <a:ext cx="7040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　</a:t>
            </a:r>
            <a:r>
              <a:rPr kumimoji="1" lang="ja-JP" altLang="en-US" sz="1600" b="1" dirty="0">
                <a:latin typeface="+mn-ea"/>
              </a:rPr>
              <a:t>主催</a:t>
            </a:r>
            <a:r>
              <a:rPr kumimoji="1" lang="ja-JP" altLang="en-US" sz="1600" b="1" dirty="0">
                <a:latin typeface="+mn-ea"/>
                <a:sym typeface="Wingdings" panose="05000000000000000000" pitchFamily="2" charset="2"/>
              </a:rPr>
              <a:t>：（公財）</a:t>
            </a:r>
            <a:r>
              <a:rPr kumimoji="1" lang="ja-JP" altLang="en-US" sz="1600" b="1" dirty="0">
                <a:latin typeface="+mn-ea"/>
              </a:rPr>
              <a:t>石川県国際交流協会　協力：</a:t>
            </a:r>
            <a:r>
              <a:rPr kumimoji="1" lang="en-US" altLang="ja-JP" sz="1600" b="1" dirty="0">
                <a:latin typeface="+mn-ea"/>
              </a:rPr>
              <a:t>NPO</a:t>
            </a:r>
            <a:r>
              <a:rPr kumimoji="1" lang="ja-JP" altLang="en-US" sz="1600" b="1" dirty="0">
                <a:latin typeface="+mn-ea"/>
              </a:rPr>
              <a:t>法人留学協会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0141CC-3CD7-445E-A6CA-EA21690DDE70}"/>
              </a:ext>
            </a:extLst>
          </p:cNvPr>
          <p:cNvSpPr txBox="1"/>
          <p:nvPr/>
        </p:nvSpPr>
        <p:spPr>
          <a:xfrm>
            <a:off x="-1040124" y="9536668"/>
            <a:ext cx="8755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solidFill>
                  <a:schemeClr val="bg1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お問い合わせ　　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公益財団法人 石川県国際交流協会　事業企画班 〒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920-0853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石川県金沢市本町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番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号 リファ－レ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階 </a:t>
            </a:r>
            <a:endParaRPr lang="en-US" altLang="ja-JP" sz="9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TEL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076-262-5932 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E-mail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 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ryugaku@ifie.or.jp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HP</a:t>
            </a:r>
            <a:r>
              <a:rPr lang="ja-JP" altLang="en-US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sz="9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https://www.ifie.or.jp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22756DF7-DFEB-40DA-BDD9-8C2D4DC2C8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2" y="623875"/>
            <a:ext cx="661617" cy="604217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7C437F0-C467-4D47-8208-921E12AB3E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3" y="3695815"/>
            <a:ext cx="1739766" cy="1329794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46AF632-11AA-41CA-B048-87B104EE97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09" y="4049903"/>
            <a:ext cx="1756283" cy="1322158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EA82B8-E51F-42AC-BA2C-E2E9F546B1B4}"/>
              </a:ext>
            </a:extLst>
          </p:cNvPr>
          <p:cNvSpPr txBox="1"/>
          <p:nvPr/>
        </p:nvSpPr>
        <p:spPr>
          <a:xfrm>
            <a:off x="1820879" y="4509258"/>
            <a:ext cx="1450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オーストラリア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ニュージーランド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04D60E9-5CD5-41C7-91C0-C4D0DF48DB5A}"/>
              </a:ext>
            </a:extLst>
          </p:cNvPr>
          <p:cNvSpPr txBox="1"/>
          <p:nvPr/>
        </p:nvSpPr>
        <p:spPr>
          <a:xfrm>
            <a:off x="168366" y="4253678"/>
            <a:ext cx="1429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アメリカ・カナダ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8108A05-A954-4CAB-844B-C23E0DB6A3DA}"/>
              </a:ext>
            </a:extLst>
          </p:cNvPr>
          <p:cNvSpPr txBox="1"/>
          <p:nvPr/>
        </p:nvSpPr>
        <p:spPr>
          <a:xfrm>
            <a:off x="5216844" y="4800792"/>
            <a:ext cx="1422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　   イギリス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その他ヨーロッパ</a:t>
            </a:r>
            <a:endParaRPr kumimoji="1" lang="en-US" altLang="ja-JP" sz="1200" b="1" dirty="0"/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EFC420E0-127D-42EC-89BB-7B064F97024C}"/>
              </a:ext>
            </a:extLst>
          </p:cNvPr>
          <p:cNvSpPr/>
          <p:nvPr/>
        </p:nvSpPr>
        <p:spPr>
          <a:xfrm>
            <a:off x="3580152" y="3900109"/>
            <a:ext cx="2922202" cy="2796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F317ABB-E69C-4DD7-84AF-FC732FB3DC07}"/>
              </a:ext>
            </a:extLst>
          </p:cNvPr>
          <p:cNvSpPr txBox="1"/>
          <p:nvPr/>
        </p:nvSpPr>
        <p:spPr>
          <a:xfrm>
            <a:off x="1352773" y="3512012"/>
            <a:ext cx="4152454" cy="31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accent1">
                    <a:lumMod val="75000"/>
                  </a:schemeClr>
                </a:solidFill>
              </a:rPr>
              <a:t>相談時間は原則１回４０分とさせていただきます。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6E5D933-9A8F-4D9A-B551-4DDF55AD822B}"/>
              </a:ext>
            </a:extLst>
          </p:cNvPr>
          <p:cNvSpPr txBox="1"/>
          <p:nvPr/>
        </p:nvSpPr>
        <p:spPr>
          <a:xfrm>
            <a:off x="3605944" y="3912493"/>
            <a:ext cx="28690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latin typeface="+mn-ea"/>
              </a:rPr>
              <a:t>※</a:t>
            </a:r>
            <a:r>
              <a:rPr kumimoji="1" lang="ja-JP" altLang="en-US" sz="1100" b="1" dirty="0">
                <a:latin typeface="+mn-ea"/>
              </a:rPr>
              <a:t>国・地域別に相談室をご用意しています。</a:t>
            </a:r>
            <a:endParaRPr kumimoji="1" lang="en-US" altLang="ja-JP" sz="1100" b="1" dirty="0">
              <a:latin typeface="+mn-ea"/>
            </a:endParaRPr>
          </a:p>
        </p:txBody>
      </p:sp>
      <p:sp>
        <p:nvSpPr>
          <p:cNvPr id="48" name="フローチャート: 代替処理 47">
            <a:extLst>
              <a:ext uri="{FF2B5EF4-FFF2-40B4-BE49-F238E27FC236}">
                <a16:creationId xmlns:a16="http://schemas.microsoft.com/office/drawing/2014/main" id="{F7756AE5-ED3D-406B-AA60-3CF11C453324}"/>
              </a:ext>
            </a:extLst>
          </p:cNvPr>
          <p:cNvSpPr/>
          <p:nvPr/>
        </p:nvSpPr>
        <p:spPr>
          <a:xfrm>
            <a:off x="59681" y="5209168"/>
            <a:ext cx="1366474" cy="439994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7928020-FA42-4D5E-9B57-655CBDFF68AF}"/>
              </a:ext>
            </a:extLst>
          </p:cNvPr>
          <p:cNvSpPr txBox="1"/>
          <p:nvPr/>
        </p:nvSpPr>
        <p:spPr>
          <a:xfrm>
            <a:off x="174431" y="5240298"/>
            <a:ext cx="115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申込方法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936008C-61B3-402E-B5C4-913C66C1DECC}"/>
              </a:ext>
            </a:extLst>
          </p:cNvPr>
          <p:cNvSpPr txBox="1"/>
          <p:nvPr/>
        </p:nvSpPr>
        <p:spPr>
          <a:xfrm>
            <a:off x="1474198" y="5397776"/>
            <a:ext cx="2585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n w="0"/>
                <a:solidFill>
                  <a:schemeClr val="tx2"/>
                </a:solidFill>
                <a:latin typeface="+mn-ea"/>
              </a:rPr>
              <a:t>申込期限：６月１５日（水</a:t>
            </a:r>
            <a:r>
              <a:rPr kumimoji="1" lang="ja-JP" altLang="en-US" sz="1600" b="1" dirty="0">
                <a:ln w="0"/>
                <a:solidFill>
                  <a:schemeClr val="tx2"/>
                </a:solidFill>
                <a:latin typeface="+mn-ea"/>
              </a:rPr>
              <a:t>）</a:t>
            </a:r>
            <a:endParaRPr kumimoji="1" lang="ja-JP" altLang="en-US" sz="16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90CF2-AF44-419A-AB1A-70CEB8CDE1FA}"/>
              </a:ext>
            </a:extLst>
          </p:cNvPr>
          <p:cNvSpPr txBox="1"/>
          <p:nvPr/>
        </p:nvSpPr>
        <p:spPr>
          <a:xfrm>
            <a:off x="3495082" y="7109705"/>
            <a:ext cx="3768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>
                <a:ln w="0"/>
                <a:solidFill>
                  <a:schemeClr val="accent1">
                    <a:lumMod val="75000"/>
                  </a:schemeClr>
                </a:solidFill>
                <a:latin typeface="+mn-ea"/>
              </a:rPr>
              <a:t>※</a:t>
            </a:r>
            <a:r>
              <a:rPr kumimoji="1" lang="ja-JP" altLang="en-US" sz="900" b="1" dirty="0">
                <a:ln w="0"/>
                <a:solidFill>
                  <a:schemeClr val="accent1">
                    <a:lumMod val="75000"/>
                  </a:schemeClr>
                </a:solidFill>
                <a:latin typeface="+mn-ea"/>
              </a:rPr>
              <a:t>当日参加も可能ですが、事前予約の方を優先いたします</a:t>
            </a:r>
            <a:r>
              <a:rPr kumimoji="1" lang="ja-JP" altLang="en-US" sz="900" b="1" dirty="0">
                <a:ln w="0"/>
                <a:solidFill>
                  <a:schemeClr val="tx2"/>
                </a:solidFill>
                <a:latin typeface="+mn-ea"/>
              </a:rPr>
              <a:t>。</a:t>
            </a:r>
            <a:endParaRPr kumimoji="1" lang="ja-JP" altLang="en-US" sz="9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619977-9C84-2475-EE99-DF893982EF79}"/>
              </a:ext>
            </a:extLst>
          </p:cNvPr>
          <p:cNvSpPr txBox="1"/>
          <p:nvPr/>
        </p:nvSpPr>
        <p:spPr>
          <a:xfrm>
            <a:off x="3849810" y="608027"/>
            <a:ext cx="1746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spc="50" dirty="0">
                <a:ln w="952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令和４年度</a:t>
            </a:r>
            <a:endParaRPr kumimoji="1" lang="ja-JP" altLang="en-US" sz="2400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1393F14-2C0C-C918-336A-2C4EF13D4901}"/>
              </a:ext>
            </a:extLst>
          </p:cNvPr>
          <p:cNvSpPr txBox="1"/>
          <p:nvPr/>
        </p:nvSpPr>
        <p:spPr>
          <a:xfrm>
            <a:off x="3723353" y="4628979"/>
            <a:ext cx="96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フィリピン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マレーシア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他アジア圏</a:t>
            </a:r>
          </a:p>
        </p:txBody>
      </p:sp>
    </p:spTree>
    <p:extLst>
      <p:ext uri="{BB962C8B-B14F-4D97-AF65-F5344CB8AC3E}">
        <p14:creationId xmlns:p14="http://schemas.microsoft.com/office/powerpoint/2010/main" val="222872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</TotalTime>
  <Words>406</Words>
  <Application>Microsoft Office PowerPoint</Application>
  <PresentationFormat>A4 210 x 297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BIZ UDPゴシック</vt:lpstr>
      <vt:lpstr>HGP創英角ｺﾞｼｯｸUB</vt:lpstr>
      <vt:lpstr>HGP創英角ﾎﾟｯﾌﾟ体</vt:lpstr>
      <vt:lpstr>HGｺﾞｼｯｸE</vt:lpstr>
      <vt:lpstr>游ゴシック</vt:lpstr>
      <vt:lpstr>Arial</vt:lpstr>
      <vt:lpstr>Calibri</vt:lpstr>
      <vt:lpstr>Calibri Light</vt:lpstr>
      <vt:lpstr>Century</vt:lpstr>
      <vt:lpstr>Office テーマ</vt:lpstr>
      <vt:lpstr>海外留学相談会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海外留学相談会</dc:title>
  <dc:creator>kikaku2</dc:creator>
  <cp:lastModifiedBy>kikaku2</cp:lastModifiedBy>
  <cp:revision>33</cp:revision>
  <cp:lastPrinted>2022-05-12T01:03:53Z</cp:lastPrinted>
  <dcterms:created xsi:type="dcterms:W3CDTF">2022-04-27T00:26:19Z</dcterms:created>
  <dcterms:modified xsi:type="dcterms:W3CDTF">2022-05-12T01:09:32Z</dcterms:modified>
</cp:coreProperties>
</file>