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2" r:id="rId2"/>
    <p:sldId id="257" r:id="rId3"/>
    <p:sldId id="258" r:id="rId4"/>
    <p:sldId id="259" r:id="rId5"/>
    <p:sldId id="260" r:id="rId6"/>
    <p:sldId id="261" r:id="rId7"/>
    <p:sldId id="262" r:id="rId8"/>
    <p:sldId id="276" r:id="rId9"/>
    <p:sldId id="277" r:id="rId10"/>
    <p:sldId id="278" r:id="rId11"/>
    <p:sldId id="279" r:id="rId12"/>
    <p:sldId id="280" r:id="rId13"/>
    <p:sldId id="264" r:id="rId14"/>
    <p:sldId id="266" r:id="rId15"/>
    <p:sldId id="267" r:id="rId16"/>
    <p:sldId id="268" r:id="rId17"/>
    <p:sldId id="269" r:id="rId18"/>
    <p:sldId id="270" r:id="rId19"/>
    <p:sldId id="271" r:id="rId20"/>
    <p:sldId id="272" r:id="rId21"/>
    <p:sldId id="273" r:id="rId22"/>
    <p:sldId id="274" r:id="rId23"/>
    <p:sldId id="275" r:id="rId24"/>
    <p:sldId id="281"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title>
      <c:overlay val="0"/>
    </c:title>
    <c:autoTitleDeleted val="0"/>
    <c:plotArea>
      <c:layout/>
      <c:pieChart>
        <c:varyColors val="1"/>
        <c:ser>
          <c:idx val="0"/>
          <c:order val="0"/>
          <c:tx>
            <c:strRef>
              <c:f>Sheet1!$B$1</c:f>
              <c:strCache>
                <c:ptCount val="1"/>
                <c:pt idx="0">
                  <c:v>人数</c:v>
                </c:pt>
              </c:strCache>
            </c:strRef>
          </c:tx>
          <c:cat>
            <c:strRef>
              <c:f>Sheet1!$A$2:$A$4</c:f>
              <c:strCache>
                <c:ptCount val="3"/>
                <c:pt idx="0">
                  <c:v>許可あり</c:v>
                </c:pt>
                <c:pt idx="1">
                  <c:v>不要・未取得</c:v>
                </c:pt>
                <c:pt idx="2">
                  <c:v>協同組合取得</c:v>
                </c:pt>
              </c:strCache>
            </c:strRef>
          </c:cat>
          <c:val>
            <c:numRef>
              <c:f>Sheet1!$B$2:$B$4</c:f>
              <c:numCache>
                <c:formatCode>General</c:formatCode>
                <c:ptCount val="3"/>
                <c:pt idx="0">
                  <c:v>6</c:v>
                </c:pt>
                <c:pt idx="1">
                  <c:v>8</c:v>
                </c:pt>
                <c:pt idx="2">
                  <c:v>4</c:v>
                </c:pt>
              </c:numCache>
            </c:numRef>
          </c:val>
          <c:extLst>
            <c:ext xmlns:c16="http://schemas.microsoft.com/office/drawing/2014/chart" uri="{C3380CC4-5D6E-409C-BE32-E72D297353CC}">
              <c16:uniqueId val="{00000000-1924-4640-8C6B-3303E2130918}"/>
            </c:ext>
          </c:extLst>
        </c:ser>
        <c:dLbls>
          <c:showLegendKey val="0"/>
          <c:showVal val="0"/>
          <c:showCatName val="0"/>
          <c:showSerName val="0"/>
          <c:showPercent val="0"/>
          <c:showBubbleSize val="0"/>
          <c:showLeaderLines val="1"/>
        </c:dLbls>
        <c:firstSliceAng val="0"/>
      </c:pieChart>
    </c:plotArea>
    <c:plotVisOnly val="1"/>
    <c:dispBlanksAs val="gap"/>
    <c:showDLblsOverMax val="1"/>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title>
      <c:overlay val="0"/>
    </c:title>
    <c:autoTitleDeleted val="0"/>
    <c:plotArea>
      <c:layout>
        <c:manualLayout>
          <c:layoutTarget val="inner"/>
          <c:xMode val="edge"/>
          <c:yMode val="edge"/>
          <c:x val="0.11844236148598911"/>
          <c:y val="0.38470499776961403"/>
          <c:w val="0.88155763851401092"/>
          <c:h val="0.34058185846427341"/>
        </c:manualLayout>
      </c:layout>
      <c:barChart>
        <c:barDir val="col"/>
        <c:grouping val="clustered"/>
        <c:varyColors val="1"/>
        <c:ser>
          <c:idx val="0"/>
          <c:order val="0"/>
          <c:tx>
            <c:strRef>
              <c:f>Sheet1!$B$1</c:f>
              <c:strCache>
                <c:ptCount val="1"/>
                <c:pt idx="0">
                  <c:v>人数</c:v>
                </c:pt>
              </c:strCache>
            </c:strRef>
          </c:tx>
          <c:invertIfNegative val="1"/>
          <c:cat>
            <c:strRef>
              <c:f>Sheet1!$A$2:$A$4</c:f>
              <c:strCache>
                <c:ptCount val="3"/>
                <c:pt idx="0">
                  <c:v>取締なし</c:v>
                </c:pt>
                <c:pt idx="1">
                  <c:v>全面規制</c:v>
                </c:pt>
                <c:pt idx="2">
                  <c:v>曖昧</c:v>
                </c:pt>
              </c:strCache>
            </c:strRef>
          </c:cat>
          <c:val>
            <c:numRef>
              <c:f>Sheet1!$B$2:$B$4</c:f>
              <c:numCache>
                <c:formatCode>General</c:formatCode>
                <c:ptCount val="3"/>
                <c:pt idx="0">
                  <c:v>7</c:v>
                </c:pt>
                <c:pt idx="1">
                  <c:v>5</c:v>
                </c:pt>
                <c:pt idx="2">
                  <c:v>8</c:v>
                </c:pt>
              </c:numCache>
            </c:numRef>
          </c:val>
          <c:extLst>
            <c:ext xmlns:c16="http://schemas.microsoft.com/office/drawing/2014/chart" uri="{C3380CC4-5D6E-409C-BE32-E72D297353CC}">
              <c16:uniqueId val="{00000000-845F-494F-BFED-3ACC93BE3745}"/>
            </c:ext>
          </c:extLst>
        </c:ser>
        <c:dLbls>
          <c:showLegendKey val="0"/>
          <c:showVal val="0"/>
          <c:showCatName val="0"/>
          <c:showSerName val="0"/>
          <c:showPercent val="0"/>
          <c:showBubbleSize val="0"/>
        </c:dLbls>
        <c:gapWidth val="150"/>
        <c:axId val="-2068027336"/>
        <c:axId val="-2113994440"/>
      </c:barChart>
      <c:catAx>
        <c:axId val="-2068027336"/>
        <c:scaling>
          <c:orientation val="minMax"/>
        </c:scaling>
        <c:delete val="0"/>
        <c:axPos val="b"/>
        <c:numFmt formatCode="General" sourceLinked="0"/>
        <c:majorTickMark val="out"/>
        <c:minorTickMark val="none"/>
        <c:tickLblPos val="nextTo"/>
        <c:crossAx val="-2113994440"/>
        <c:crosses val="autoZero"/>
        <c:auto val="1"/>
        <c:lblAlgn val="ctr"/>
        <c:lblOffset val="100"/>
        <c:noMultiLvlLbl val="0"/>
      </c:catAx>
      <c:valAx>
        <c:axId val="-2113994440"/>
        <c:scaling>
          <c:orientation val="minMax"/>
        </c:scaling>
        <c:delete val="0"/>
        <c:axPos val="l"/>
        <c:majorGridlines/>
        <c:numFmt formatCode="General" sourceLinked="1"/>
        <c:majorTickMark val="out"/>
        <c:minorTickMark val="none"/>
        <c:tickLblPos val="nextTo"/>
        <c:crossAx val="-2068027336"/>
        <c:crosses val="autoZero"/>
        <c:crossBetween val="between"/>
      </c:valAx>
    </c:plotArea>
    <c:plotVisOnly val="1"/>
    <c:dispBlanksAs val="gap"/>
    <c:showDLblsOverMax val="1"/>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title>
      <c:overlay val="0"/>
    </c:title>
    <c:autoTitleDeleted val="0"/>
    <c:plotArea>
      <c:layout/>
      <c:pieChart>
        <c:varyColors val="1"/>
        <c:ser>
          <c:idx val="0"/>
          <c:order val="0"/>
          <c:tx>
            <c:strRef>
              <c:f>Sheet1!$B$1</c:f>
              <c:strCache>
                <c:ptCount val="1"/>
                <c:pt idx="0">
                  <c:v>人数</c:v>
                </c:pt>
              </c:strCache>
            </c:strRef>
          </c:tx>
          <c:cat>
            <c:strRef>
              <c:f>Sheet1!$A$2:$A$3</c:f>
              <c:strCache>
                <c:ptCount val="2"/>
                <c:pt idx="0">
                  <c:v>助け合いあり</c:v>
                </c:pt>
                <c:pt idx="1">
                  <c:v>なし</c:v>
                </c:pt>
              </c:strCache>
            </c:strRef>
          </c:cat>
          <c:val>
            <c:numRef>
              <c:f>Sheet1!$B$2:$B$3</c:f>
              <c:numCache>
                <c:formatCode>General</c:formatCode>
                <c:ptCount val="2"/>
                <c:pt idx="0">
                  <c:v>14</c:v>
                </c:pt>
                <c:pt idx="1">
                  <c:v>6</c:v>
                </c:pt>
              </c:numCache>
            </c:numRef>
          </c:val>
          <c:extLst>
            <c:ext xmlns:c16="http://schemas.microsoft.com/office/drawing/2014/chart" uri="{C3380CC4-5D6E-409C-BE32-E72D297353CC}">
              <c16:uniqueId val="{00000000-19D0-FF49-8CAA-77C8D9923AF4}"/>
            </c:ext>
          </c:extLst>
        </c:ser>
        <c:dLbls>
          <c:showLegendKey val="0"/>
          <c:showVal val="0"/>
          <c:showCatName val="0"/>
          <c:showSerName val="0"/>
          <c:showPercent val="0"/>
          <c:showBubbleSize val="0"/>
          <c:showLeaderLines val="1"/>
        </c:dLbls>
        <c:firstSliceAng val="0"/>
      </c:pieChart>
    </c:plotArea>
    <c:plotVisOnly val="1"/>
    <c:dispBlanksAs val="gap"/>
    <c:showDLblsOverMax val="1"/>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title>
      <c:overlay val="0"/>
    </c:title>
    <c:autoTitleDeleted val="0"/>
    <c:plotArea>
      <c:layout>
        <c:manualLayout>
          <c:layoutTarget val="inner"/>
          <c:xMode val="edge"/>
          <c:yMode val="edge"/>
          <c:x val="9.1060531496062996E-2"/>
          <c:y val="5.0867964421114027E-2"/>
          <c:w val="0.90893946850393703"/>
          <c:h val="0.56296697287839015"/>
        </c:manualLayout>
      </c:layout>
      <c:barChart>
        <c:barDir val="col"/>
        <c:grouping val="clustered"/>
        <c:varyColors val="1"/>
        <c:ser>
          <c:idx val="0"/>
          <c:order val="0"/>
          <c:tx>
            <c:strRef>
              <c:f>Sheet1!$B$1</c:f>
              <c:strCache>
                <c:ptCount val="1"/>
                <c:pt idx="0">
                  <c:v>人数</c:v>
                </c:pt>
              </c:strCache>
            </c:strRef>
          </c:tx>
          <c:invertIfNegative val="1"/>
          <c:cat>
            <c:strRef>
              <c:f>Sheet1!$A$2:$A$4</c:f>
              <c:strCache>
                <c:ptCount val="3"/>
                <c:pt idx="0">
                  <c:v>迷惑なし</c:v>
                </c:pt>
                <c:pt idx="1">
                  <c:v>必要とされる</c:v>
                </c:pt>
                <c:pt idx="2">
                  <c:v>無回答</c:v>
                </c:pt>
              </c:strCache>
            </c:strRef>
          </c:cat>
          <c:val>
            <c:numRef>
              <c:f>Sheet1!$B$2:$B$4</c:f>
              <c:numCache>
                <c:formatCode>General</c:formatCode>
                <c:ptCount val="3"/>
                <c:pt idx="0">
                  <c:v>13</c:v>
                </c:pt>
                <c:pt idx="1">
                  <c:v>5</c:v>
                </c:pt>
                <c:pt idx="2">
                  <c:v>2</c:v>
                </c:pt>
              </c:numCache>
            </c:numRef>
          </c:val>
          <c:extLst>
            <c:ext xmlns:c16="http://schemas.microsoft.com/office/drawing/2014/chart" uri="{C3380CC4-5D6E-409C-BE32-E72D297353CC}">
              <c16:uniqueId val="{00000000-DB45-4E40-9FB5-D780AC84F94C}"/>
            </c:ext>
          </c:extLst>
        </c:ser>
        <c:dLbls>
          <c:showLegendKey val="0"/>
          <c:showVal val="0"/>
          <c:showCatName val="0"/>
          <c:showSerName val="0"/>
          <c:showPercent val="0"/>
          <c:showBubbleSize val="0"/>
        </c:dLbls>
        <c:gapWidth val="150"/>
        <c:axId val="-2068027336"/>
        <c:axId val="-2113994440"/>
      </c:barChart>
      <c:catAx>
        <c:axId val="-2068027336"/>
        <c:scaling>
          <c:orientation val="minMax"/>
        </c:scaling>
        <c:delete val="0"/>
        <c:axPos val="b"/>
        <c:numFmt formatCode="General" sourceLinked="0"/>
        <c:majorTickMark val="out"/>
        <c:minorTickMark val="none"/>
        <c:tickLblPos val="nextTo"/>
        <c:crossAx val="-2113994440"/>
        <c:crosses val="autoZero"/>
        <c:auto val="1"/>
        <c:lblAlgn val="ctr"/>
        <c:lblOffset val="100"/>
        <c:noMultiLvlLbl val="0"/>
      </c:catAx>
      <c:valAx>
        <c:axId val="-2113994440"/>
        <c:scaling>
          <c:orientation val="minMax"/>
        </c:scaling>
        <c:delete val="0"/>
        <c:axPos val="l"/>
        <c:majorGridlines/>
        <c:numFmt formatCode="General" sourceLinked="1"/>
        <c:majorTickMark val="out"/>
        <c:minorTickMark val="none"/>
        <c:tickLblPos val="nextTo"/>
        <c:crossAx val="-2068027336"/>
        <c:crosses val="autoZero"/>
        <c:crossBetween val="between"/>
      </c:valAx>
    </c:plotArea>
    <c:plotVisOnly val="1"/>
    <c:dispBlanksAs val="gap"/>
    <c:showDLblsOverMax val="1"/>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title>
      <c:overlay val="0"/>
    </c:title>
    <c:autoTitleDeleted val="0"/>
    <c:plotArea>
      <c:layout/>
      <c:barChart>
        <c:barDir val="col"/>
        <c:grouping val="clustered"/>
        <c:varyColors val="1"/>
        <c:ser>
          <c:idx val="0"/>
          <c:order val="0"/>
          <c:tx>
            <c:strRef>
              <c:f>Sheet1!$B$1</c:f>
              <c:strCache>
                <c:ptCount val="1"/>
                <c:pt idx="0">
                  <c:v>人数</c:v>
                </c:pt>
              </c:strCache>
            </c:strRef>
          </c:tx>
          <c:invertIfNegative val="1"/>
          <c:cat>
            <c:strRef>
              <c:f>Sheet1!$A$2:$A$4</c:f>
              <c:strCache>
                <c:ptCount val="3"/>
                <c:pt idx="0">
                  <c:v>場所</c:v>
                </c:pt>
                <c:pt idx="1">
                  <c:v>支援</c:v>
                </c:pt>
                <c:pt idx="2">
                  <c:v>住宅</c:v>
                </c:pt>
              </c:strCache>
            </c:strRef>
          </c:cat>
          <c:val>
            <c:numRef>
              <c:f>Sheet1!$B$2:$B$4</c:f>
              <c:numCache>
                <c:formatCode>General</c:formatCode>
                <c:ptCount val="3"/>
                <c:pt idx="0">
                  <c:v>10</c:v>
                </c:pt>
                <c:pt idx="1">
                  <c:v>6</c:v>
                </c:pt>
                <c:pt idx="2">
                  <c:v>4</c:v>
                </c:pt>
              </c:numCache>
            </c:numRef>
          </c:val>
          <c:extLst>
            <c:ext xmlns:c16="http://schemas.microsoft.com/office/drawing/2014/chart" uri="{C3380CC4-5D6E-409C-BE32-E72D297353CC}">
              <c16:uniqueId val="{00000000-CA8A-FE4D-9673-9864205933BC}"/>
            </c:ext>
          </c:extLst>
        </c:ser>
        <c:dLbls>
          <c:showLegendKey val="0"/>
          <c:showVal val="0"/>
          <c:showCatName val="0"/>
          <c:showSerName val="0"/>
          <c:showPercent val="0"/>
          <c:showBubbleSize val="0"/>
        </c:dLbls>
        <c:gapWidth val="150"/>
        <c:axId val="-2068027336"/>
        <c:axId val="-2113994440"/>
      </c:barChart>
      <c:catAx>
        <c:axId val="-2068027336"/>
        <c:scaling>
          <c:orientation val="minMax"/>
        </c:scaling>
        <c:delete val="0"/>
        <c:axPos val="b"/>
        <c:numFmt formatCode="General" sourceLinked="0"/>
        <c:majorTickMark val="out"/>
        <c:minorTickMark val="none"/>
        <c:tickLblPos val="nextTo"/>
        <c:crossAx val="-2113994440"/>
        <c:crosses val="autoZero"/>
        <c:auto val="1"/>
        <c:lblAlgn val="ctr"/>
        <c:lblOffset val="100"/>
        <c:noMultiLvlLbl val="0"/>
      </c:catAx>
      <c:valAx>
        <c:axId val="-2113994440"/>
        <c:scaling>
          <c:orientation val="minMax"/>
        </c:scaling>
        <c:delete val="0"/>
        <c:axPos val="l"/>
        <c:majorGridlines/>
        <c:numFmt formatCode="General" sourceLinked="1"/>
        <c:majorTickMark val="out"/>
        <c:minorTickMark val="none"/>
        <c:tickLblPos val="nextTo"/>
        <c:crossAx val="-2068027336"/>
        <c:crosses val="autoZero"/>
        <c:crossBetween val="between"/>
      </c:valAx>
    </c:plotArea>
    <c:plotVisOnly val="1"/>
    <c:dispBlanksAs val="gap"/>
    <c:showDLblsOverMax val="1"/>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10/11/2025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10/11/2025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10/11/2025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10/11/2025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10/11/2025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ACF4B5-D8C0-6994-A654-EE7D06917DBA}"/>
              </a:ext>
            </a:extLst>
          </p:cNvPr>
          <p:cNvSpPr>
            <a:spLocks noGrp="1"/>
          </p:cNvSpPr>
          <p:nvPr>
            <p:ph type="ctrTitle"/>
          </p:nvPr>
        </p:nvSpPr>
        <p:spPr/>
        <p:txBody>
          <a:bodyPr>
            <a:normAutofit/>
          </a:bodyPr>
          <a:lstStyle/>
          <a:p>
            <a:r>
              <a:rPr kumimoji="1" lang="ja-JP" altLang="en-US" sz="2400" dirty="0"/>
              <a:t>インフォーマル経済としてのインドネシア露天商</a:t>
            </a:r>
            <a:br>
              <a:rPr kumimoji="1" lang="en-US" altLang="ja-JP" sz="2400" dirty="0"/>
            </a:br>
            <a:r>
              <a:rPr kumimoji="1" lang="ja-JP" altLang="en-US" sz="2400" dirty="0"/>
              <a:t>～都市社会における役割と経済と課題～</a:t>
            </a:r>
          </a:p>
        </p:txBody>
      </p:sp>
      <p:sp>
        <p:nvSpPr>
          <p:cNvPr id="3" name="字幕 2">
            <a:extLst>
              <a:ext uri="{FF2B5EF4-FFF2-40B4-BE49-F238E27FC236}">
                <a16:creationId xmlns:a16="http://schemas.microsoft.com/office/drawing/2014/main" id="{E1C36EFE-6F54-701E-76A8-05FB4CC37795}"/>
              </a:ext>
            </a:extLst>
          </p:cNvPr>
          <p:cNvSpPr>
            <a:spLocks noGrp="1"/>
          </p:cNvSpPr>
          <p:nvPr>
            <p:ph type="subTitle" idx="1"/>
          </p:nvPr>
        </p:nvSpPr>
        <p:spPr>
          <a:xfrm>
            <a:off x="3426542" y="5638800"/>
            <a:ext cx="6400800" cy="1752600"/>
          </a:xfrm>
        </p:spPr>
        <p:txBody>
          <a:bodyPr>
            <a:normAutofit/>
          </a:bodyPr>
          <a:lstStyle/>
          <a:p>
            <a:r>
              <a:rPr kumimoji="1" lang="ja-JP" altLang="en-US" sz="2400" dirty="0">
                <a:solidFill>
                  <a:schemeClr val="tx1"/>
                </a:solidFill>
              </a:rPr>
              <a:t>坂内士聖（松山大学経済学部）</a:t>
            </a:r>
            <a:endParaRPr kumimoji="1" lang="en-US" altLang="ja-JP" sz="2400" dirty="0">
              <a:solidFill>
                <a:schemeClr val="tx1"/>
              </a:solidFill>
            </a:endParaRPr>
          </a:p>
          <a:p>
            <a:r>
              <a:rPr kumimoji="1" lang="ja-JP" altLang="en-US" sz="2400" dirty="0">
                <a:solidFill>
                  <a:schemeClr val="tx1"/>
                </a:solidFill>
              </a:rPr>
              <a:t>河合慶治（松山大学経済学部）</a:t>
            </a:r>
          </a:p>
        </p:txBody>
      </p:sp>
    </p:spTree>
    <p:extLst>
      <p:ext uri="{BB962C8B-B14F-4D97-AF65-F5344CB8AC3E}">
        <p14:creationId xmlns:p14="http://schemas.microsoft.com/office/powerpoint/2010/main" val="3161940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〈補足〉調査結果：相互扶助ネットワーク</a:t>
            </a:r>
          </a:p>
        </p:txBody>
      </p:sp>
      <p:sp>
        <p:nvSpPr>
          <p:cNvPr id="3" name="Content Placeholder 2"/>
          <p:cNvSpPr>
            <a:spLocks noGrp="1"/>
          </p:cNvSpPr>
          <p:nvPr>
            <p:ph idx="1"/>
          </p:nvPr>
        </p:nvSpPr>
        <p:spPr/>
        <p:txBody>
          <a:bodyPr wrap="square" lIns="63500" tIns="63500" rIns="63500" bIns="63500"/>
          <a:lstStyle/>
          <a:p>
            <a:pPr marL="0" indent="0" algn="l">
              <a:buNone/>
              <a:defRPr sz="1800"/>
            </a:pPr>
            <a:r>
              <a:rPr sz="2000" dirty="0">
                <a:latin typeface="游ゴシック"/>
              </a:rPr>
              <a:t> </a:t>
            </a:r>
            <a:r>
              <a:rPr sz="2000" dirty="0" err="1">
                <a:latin typeface="游ゴシック"/>
              </a:rPr>
              <a:t>調査結果概要</a:t>
            </a:r>
            <a:endParaRPr sz="2000" dirty="0">
              <a:latin typeface="游ゴシック"/>
            </a:endParaRPr>
          </a:p>
          <a:p>
            <a:pPr marL="0" indent="0" algn="l">
              <a:buNone/>
              <a:defRPr sz="1800"/>
            </a:pPr>
            <a:r>
              <a:rPr sz="2000" dirty="0" err="1">
                <a:latin typeface="游ゴシック"/>
              </a:rPr>
              <a:t>助け合い『ある</a:t>
            </a:r>
            <a:r>
              <a:rPr sz="2000" dirty="0">
                <a:latin typeface="游ゴシック"/>
              </a:rPr>
              <a:t>』：14名（A, G, H, J, Q, S, </a:t>
            </a:r>
            <a:r>
              <a:rPr sz="2000" dirty="0" err="1">
                <a:latin typeface="游ゴシック"/>
              </a:rPr>
              <a:t>Xなど</a:t>
            </a:r>
            <a:r>
              <a:rPr sz="2000" dirty="0">
                <a:latin typeface="游ゴシック"/>
              </a:rPr>
              <a:t>）</a:t>
            </a:r>
          </a:p>
          <a:p>
            <a:pPr marL="0" indent="0" algn="l">
              <a:buNone/>
              <a:defRPr sz="1800"/>
            </a:pPr>
            <a:r>
              <a:rPr sz="2000" dirty="0">
                <a:latin typeface="游ゴシック"/>
              </a:rPr>
              <a:t>『</a:t>
            </a:r>
            <a:r>
              <a:rPr sz="2000" dirty="0" err="1">
                <a:latin typeface="游ゴシック"/>
              </a:rPr>
              <a:t>なし</a:t>
            </a:r>
            <a:r>
              <a:rPr sz="2000" dirty="0">
                <a:latin typeface="游ゴシック"/>
              </a:rPr>
              <a:t>』：6名（I, </a:t>
            </a:r>
            <a:r>
              <a:rPr sz="2000" dirty="0" err="1">
                <a:latin typeface="游ゴシック"/>
              </a:rPr>
              <a:t>Wなど</a:t>
            </a:r>
            <a:r>
              <a:rPr sz="2000" dirty="0">
                <a:latin typeface="游ゴシック"/>
              </a:rPr>
              <a:t>）</a:t>
            </a:r>
          </a:p>
          <a:p>
            <a:pPr marL="0" indent="0" algn="l">
              <a:buNone/>
              <a:defRPr sz="1800"/>
            </a:pPr>
            <a:endParaRPr sz="2000" dirty="0">
              <a:latin typeface="游ゴシック"/>
            </a:endParaRPr>
          </a:p>
          <a:p>
            <a:pPr marL="0" indent="0" algn="l">
              <a:buNone/>
              <a:defRPr sz="1800"/>
            </a:pPr>
            <a:r>
              <a:rPr sz="2000" dirty="0">
                <a:latin typeface="游ゴシック"/>
              </a:rPr>
              <a:t>「</a:t>
            </a:r>
            <a:r>
              <a:rPr sz="2000" dirty="0" err="1">
                <a:latin typeface="游ゴシック"/>
              </a:rPr>
              <a:t>お互いに助け合い、地域社会を助けます</a:t>
            </a:r>
            <a:r>
              <a:rPr sz="2000" dirty="0">
                <a:latin typeface="游ゴシック"/>
              </a:rPr>
              <a:t>」（G）</a:t>
            </a:r>
          </a:p>
          <a:p>
            <a:pPr marL="0" indent="0" algn="l">
              <a:buNone/>
              <a:defRPr sz="1800"/>
            </a:pPr>
            <a:r>
              <a:rPr sz="2000" dirty="0">
                <a:latin typeface="游ゴシック"/>
              </a:rPr>
              <a:t>「</a:t>
            </a:r>
            <a:r>
              <a:rPr sz="2000" dirty="0" err="1">
                <a:latin typeface="游ゴシック"/>
              </a:rPr>
              <a:t>協同組合を通じて支え合う</a:t>
            </a:r>
            <a:r>
              <a:rPr sz="2000" dirty="0">
                <a:latin typeface="游ゴシック"/>
              </a:rPr>
              <a:t>」（S）</a:t>
            </a:r>
          </a:p>
          <a:p>
            <a:pPr marL="0" indent="0" algn="l">
              <a:buNone/>
              <a:defRPr sz="1800"/>
            </a:pPr>
            <a:r>
              <a:rPr sz="2000" dirty="0">
                <a:latin typeface="游ゴシック"/>
              </a:rPr>
              <a:t>「</a:t>
            </a:r>
            <a:r>
              <a:rPr sz="2000" dirty="0" err="1">
                <a:latin typeface="游ゴシック"/>
              </a:rPr>
              <a:t>協会で情報共有している</a:t>
            </a:r>
            <a:r>
              <a:rPr sz="2000" dirty="0">
                <a:latin typeface="游ゴシック"/>
              </a:rPr>
              <a:t>」（X）</a:t>
            </a:r>
          </a:p>
          <a:p>
            <a:pPr algn="l">
              <a:defRPr sz="1800"/>
            </a:pPr>
            <a:endParaRPr dirty="0"/>
          </a:p>
          <a:p>
            <a:pPr marL="0" indent="0" algn="l">
              <a:buNone/>
              <a:defRPr sz="1800"/>
            </a:pPr>
            <a:r>
              <a:rPr sz="2000" dirty="0">
                <a:latin typeface="游ゴシック"/>
              </a:rPr>
              <a:t> </a:t>
            </a:r>
            <a:r>
              <a:rPr sz="2000" dirty="0" err="1">
                <a:latin typeface="游ゴシック"/>
              </a:rPr>
              <a:t>分析</a:t>
            </a:r>
            <a:endParaRPr sz="2000" dirty="0">
              <a:latin typeface="游ゴシック"/>
            </a:endParaRPr>
          </a:p>
          <a:p>
            <a:pPr marL="0" indent="0" algn="l">
              <a:buNone/>
              <a:defRPr sz="1800"/>
            </a:pPr>
            <a:r>
              <a:rPr sz="2000" dirty="0">
                <a:latin typeface="游ゴシック"/>
              </a:rPr>
              <a:t>→ </a:t>
            </a:r>
            <a:r>
              <a:rPr sz="2000" dirty="0" err="1">
                <a:latin typeface="游ゴシック"/>
              </a:rPr>
              <a:t>非公式な支援ネットワークが活発</a:t>
            </a:r>
            <a:r>
              <a:rPr sz="2000" dirty="0">
                <a:latin typeface="游ゴシック"/>
              </a:rPr>
              <a:t>。</a:t>
            </a:r>
          </a:p>
          <a:p>
            <a:pPr marL="0" indent="0" algn="l">
              <a:buNone/>
              <a:defRPr sz="1800"/>
            </a:pPr>
            <a:r>
              <a:rPr sz="2000" dirty="0">
                <a:latin typeface="游ゴシック"/>
              </a:rPr>
              <a:t>→ </a:t>
            </a:r>
            <a:r>
              <a:rPr sz="2000" dirty="0" err="1">
                <a:latin typeface="游ゴシック"/>
              </a:rPr>
              <a:t>経済的協力よりも、社会的・感情的な支え合いの要素が強い</a:t>
            </a:r>
            <a:r>
              <a:rPr sz="2000" dirty="0">
                <a:latin typeface="游ゴシック"/>
              </a:rPr>
              <a:t>。</a:t>
            </a:r>
          </a:p>
        </p:txBody>
      </p:sp>
      <p:graphicFrame>
        <p:nvGraphicFramePr>
          <p:cNvPr id="4" name="Chart 3"/>
          <p:cNvGraphicFramePr>
            <a:graphicFrameLocks noGrp="1"/>
          </p:cNvGraphicFramePr>
          <p:nvPr>
            <p:extLst>
              <p:ext uri="{D42A27DB-BD31-4B8C-83A1-F6EECF244321}">
                <p14:modId xmlns:p14="http://schemas.microsoft.com/office/powerpoint/2010/main" val="1120640417"/>
              </p:ext>
            </p:extLst>
          </p:nvPr>
        </p:nvGraphicFramePr>
        <p:xfrm>
          <a:off x="3959974" y="2057400"/>
          <a:ext cx="73152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877" y="188606"/>
            <a:ext cx="8229600" cy="1143000"/>
          </a:xfrm>
        </p:spPr>
        <p:txBody>
          <a:bodyPr wrap="square" lIns="63500" tIns="63500" rIns="63500" bIns="63500"/>
          <a:lstStyle/>
          <a:p>
            <a:pPr algn="l"/>
            <a:r>
              <a:rPr sz="2000" dirty="0">
                <a:latin typeface="游ゴシック"/>
              </a:rPr>
              <a:t>〈</a:t>
            </a:r>
            <a:r>
              <a:rPr sz="2000" dirty="0" err="1">
                <a:latin typeface="游ゴシック"/>
              </a:rPr>
              <a:t>補足〉調査結果：地域との共存</a:t>
            </a:r>
            <a:endParaRPr sz="2000" dirty="0">
              <a:latin typeface="游ゴシック"/>
            </a:endParaRPr>
          </a:p>
        </p:txBody>
      </p:sp>
      <p:sp>
        <p:nvSpPr>
          <p:cNvPr id="3" name="Content Placeholder 2"/>
          <p:cNvSpPr>
            <a:spLocks noGrp="1"/>
          </p:cNvSpPr>
          <p:nvPr>
            <p:ph idx="1"/>
          </p:nvPr>
        </p:nvSpPr>
        <p:spPr>
          <a:xfrm>
            <a:off x="457200" y="2271252"/>
            <a:ext cx="8229600" cy="4398142"/>
          </a:xfrm>
        </p:spPr>
        <p:txBody>
          <a:bodyPr wrap="square" lIns="63500" tIns="63500" rIns="63500" bIns="63500">
            <a:normAutofit fontScale="92500" lnSpcReduction="20000"/>
          </a:bodyPr>
          <a:lstStyle/>
          <a:p>
            <a:pPr algn="l">
              <a:defRPr sz="1800"/>
            </a:pPr>
            <a:r>
              <a:rPr sz="2000" dirty="0">
                <a:latin typeface="游ゴシック"/>
              </a:rPr>
              <a:t>■ </a:t>
            </a:r>
            <a:r>
              <a:rPr sz="2000" dirty="0" err="1">
                <a:latin typeface="游ゴシック"/>
              </a:rPr>
              <a:t>調査結果概要</a:t>
            </a:r>
            <a:endParaRPr sz="1800" dirty="0">
              <a:latin typeface="MS Gothic"/>
            </a:endParaRPr>
          </a:p>
          <a:p>
            <a:pPr algn="l">
              <a:defRPr sz="1800"/>
            </a:pPr>
            <a:r>
              <a:rPr sz="2000" dirty="0">
                <a:latin typeface="游ゴシック"/>
              </a:rPr>
              <a:t>・『</a:t>
            </a:r>
            <a:r>
              <a:rPr sz="2000" dirty="0" err="1">
                <a:latin typeface="游ゴシック"/>
              </a:rPr>
              <a:t>迷惑だと言われたことはない</a:t>
            </a:r>
            <a:r>
              <a:rPr sz="2000" dirty="0">
                <a:latin typeface="游ゴシック"/>
              </a:rPr>
              <a:t>』：13名</a:t>
            </a:r>
          </a:p>
          <a:p>
            <a:pPr algn="l">
              <a:defRPr sz="1800"/>
            </a:pPr>
            <a:r>
              <a:rPr sz="2000" dirty="0">
                <a:latin typeface="游ゴシック"/>
              </a:rPr>
              <a:t>・『</a:t>
            </a:r>
            <a:r>
              <a:rPr sz="2000" dirty="0" err="1">
                <a:latin typeface="游ゴシック"/>
              </a:rPr>
              <a:t>地域に必要とされている</a:t>
            </a:r>
            <a:r>
              <a:rPr sz="2000" dirty="0">
                <a:latin typeface="游ゴシック"/>
              </a:rPr>
              <a:t>』：5名（Q, S, </a:t>
            </a:r>
            <a:r>
              <a:rPr sz="2000" dirty="0" err="1">
                <a:latin typeface="游ゴシック"/>
              </a:rPr>
              <a:t>Xなど</a:t>
            </a:r>
            <a:r>
              <a:rPr sz="2000" dirty="0">
                <a:latin typeface="游ゴシック"/>
              </a:rPr>
              <a:t>）</a:t>
            </a:r>
          </a:p>
          <a:p>
            <a:pPr algn="l">
              <a:defRPr sz="1800"/>
            </a:pPr>
            <a:r>
              <a:rPr sz="2000" dirty="0">
                <a:latin typeface="游ゴシック"/>
              </a:rPr>
              <a:t>・『</a:t>
            </a:r>
            <a:r>
              <a:rPr sz="2000" dirty="0" err="1">
                <a:latin typeface="游ゴシック"/>
              </a:rPr>
              <a:t>無回答</a:t>
            </a:r>
            <a:r>
              <a:rPr sz="2000" dirty="0">
                <a:latin typeface="游ゴシック"/>
              </a:rPr>
              <a:t>』：2名</a:t>
            </a:r>
          </a:p>
          <a:p>
            <a:pPr algn="l">
              <a:defRPr sz="1800"/>
            </a:pPr>
            <a:endParaRPr dirty="0"/>
          </a:p>
          <a:p>
            <a:pPr algn="l">
              <a:defRPr sz="1800"/>
            </a:pPr>
            <a:r>
              <a:rPr sz="2000" dirty="0">
                <a:latin typeface="游ゴシック"/>
              </a:rPr>
              <a:t>■ </a:t>
            </a:r>
            <a:r>
              <a:rPr sz="2000" dirty="0" err="1">
                <a:latin typeface="游ゴシック"/>
              </a:rPr>
              <a:t>コメント</a:t>
            </a:r>
            <a:endParaRPr sz="1800" dirty="0">
              <a:latin typeface="MS Gothic"/>
            </a:endParaRPr>
          </a:p>
          <a:p>
            <a:pPr algn="l">
              <a:defRPr sz="1800"/>
            </a:pPr>
            <a:r>
              <a:rPr sz="2000" dirty="0">
                <a:latin typeface="游ゴシック"/>
              </a:rPr>
              <a:t>🗣️「</a:t>
            </a:r>
            <a:r>
              <a:rPr sz="2000" dirty="0" err="1">
                <a:latin typeface="游ゴシック"/>
              </a:rPr>
              <a:t>露天商は地域のニーズを満たすために必要</a:t>
            </a:r>
            <a:r>
              <a:rPr sz="2000" dirty="0">
                <a:latin typeface="游ゴシック"/>
              </a:rPr>
              <a:t>」（S）</a:t>
            </a:r>
          </a:p>
          <a:p>
            <a:pPr algn="l">
              <a:defRPr sz="1800"/>
            </a:pPr>
            <a:r>
              <a:rPr sz="2000" dirty="0">
                <a:latin typeface="游ゴシック"/>
              </a:rPr>
              <a:t>🗣️「</a:t>
            </a:r>
            <a:r>
              <a:rPr sz="2000" dirty="0" err="1">
                <a:latin typeface="游ゴシック"/>
              </a:rPr>
              <a:t>良質な食べ物で地域に貢献</a:t>
            </a:r>
            <a:r>
              <a:rPr sz="2000" dirty="0">
                <a:latin typeface="游ゴシック"/>
              </a:rPr>
              <a:t>」（X）</a:t>
            </a:r>
          </a:p>
          <a:p>
            <a:pPr algn="l">
              <a:defRPr sz="1800"/>
            </a:pPr>
            <a:r>
              <a:rPr sz="2000" dirty="0">
                <a:latin typeface="游ゴシック"/>
              </a:rPr>
              <a:t>🗣️「</a:t>
            </a:r>
            <a:r>
              <a:rPr sz="2000" dirty="0" err="1">
                <a:latin typeface="游ゴシック"/>
              </a:rPr>
              <a:t>お客様との関係が信頼につながる</a:t>
            </a:r>
            <a:r>
              <a:rPr sz="2000" dirty="0">
                <a:latin typeface="游ゴシック"/>
              </a:rPr>
              <a:t>」（R）</a:t>
            </a:r>
          </a:p>
          <a:p>
            <a:pPr algn="l">
              <a:defRPr sz="1800"/>
            </a:pPr>
            <a:endParaRPr dirty="0"/>
          </a:p>
          <a:p>
            <a:pPr algn="l">
              <a:defRPr sz="1800"/>
            </a:pPr>
            <a:r>
              <a:rPr sz="2000" dirty="0">
                <a:latin typeface="游ゴシック"/>
              </a:rPr>
              <a:t>■ </a:t>
            </a:r>
            <a:r>
              <a:rPr sz="2000" dirty="0" err="1">
                <a:latin typeface="游ゴシック"/>
              </a:rPr>
              <a:t>分析</a:t>
            </a:r>
            <a:endParaRPr sz="1800" dirty="0">
              <a:latin typeface="MS Gothic"/>
            </a:endParaRPr>
          </a:p>
          <a:p>
            <a:pPr algn="l">
              <a:defRPr sz="1800"/>
            </a:pPr>
            <a:r>
              <a:rPr sz="2000" dirty="0">
                <a:latin typeface="游ゴシック"/>
              </a:rPr>
              <a:t>→ </a:t>
            </a:r>
            <a:r>
              <a:rPr sz="2000" dirty="0" err="1">
                <a:latin typeface="游ゴシック"/>
              </a:rPr>
              <a:t>露天商は単なる販売者ではなく、地域コミュニティの一部として機能</a:t>
            </a:r>
            <a:r>
              <a:rPr sz="2000" dirty="0">
                <a:latin typeface="游ゴシック"/>
              </a:rPr>
              <a:t>。</a:t>
            </a:r>
          </a:p>
          <a:p>
            <a:pPr algn="l">
              <a:defRPr sz="1800"/>
            </a:pPr>
            <a:r>
              <a:rPr sz="2000" dirty="0">
                <a:latin typeface="游ゴシック"/>
              </a:rPr>
              <a:t>→ </a:t>
            </a:r>
            <a:r>
              <a:rPr sz="2000" dirty="0" err="1">
                <a:latin typeface="游ゴシック"/>
              </a:rPr>
              <a:t>地域との信頼関係が営業継続の基盤となっている</a:t>
            </a:r>
            <a:r>
              <a:rPr sz="2000" dirty="0">
                <a:latin typeface="游ゴシック"/>
              </a:rPr>
              <a:t>。</a:t>
            </a:r>
          </a:p>
        </p:txBody>
      </p:sp>
      <p:graphicFrame>
        <p:nvGraphicFramePr>
          <p:cNvPr id="4" name="Chart 3"/>
          <p:cNvGraphicFramePr>
            <a:graphicFrameLocks noGrp="1"/>
          </p:cNvGraphicFramePr>
          <p:nvPr>
            <p:extLst>
              <p:ext uri="{D42A27DB-BD31-4B8C-83A1-F6EECF244321}">
                <p14:modId xmlns:p14="http://schemas.microsoft.com/office/powerpoint/2010/main" val="2745238404"/>
              </p:ext>
            </p:extLst>
          </p:nvPr>
        </p:nvGraphicFramePr>
        <p:xfrm>
          <a:off x="3180736" y="797310"/>
          <a:ext cx="5963264" cy="200823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〈補足〉調査結果：行政支援への要望</a:t>
            </a:r>
          </a:p>
        </p:txBody>
      </p:sp>
      <p:sp>
        <p:nvSpPr>
          <p:cNvPr id="3" name="Content Placeholder 2"/>
          <p:cNvSpPr>
            <a:spLocks noGrp="1"/>
          </p:cNvSpPr>
          <p:nvPr>
            <p:ph idx="1"/>
          </p:nvPr>
        </p:nvSpPr>
        <p:spPr/>
        <p:txBody>
          <a:bodyPr wrap="square" lIns="63500" tIns="63500" rIns="63500" bIns="63500"/>
          <a:lstStyle/>
          <a:p>
            <a:pPr algn="l">
              <a:defRPr sz="1800"/>
            </a:pPr>
            <a:r>
              <a:rPr sz="2000">
                <a:latin typeface="游ゴシック"/>
              </a:rPr>
              <a:t>■ 調査結果概要</a:t>
            </a:r>
          </a:p>
          <a:p>
            <a:pPr algn="l">
              <a:defRPr sz="1800"/>
            </a:pPr>
            <a:r>
              <a:rPr sz="2000">
                <a:latin typeface="游ゴシック"/>
              </a:rPr>
              <a:t>・営業場所の確保：10名（L, Hなど）</a:t>
            </a:r>
          </a:p>
          <a:p>
            <a:pPr algn="l">
              <a:defRPr sz="1800"/>
            </a:pPr>
            <a:r>
              <a:rPr sz="2000">
                <a:latin typeface="游ゴシック"/>
              </a:rPr>
              <a:t>・支援・住宅：6名（S, Wなど）</a:t>
            </a:r>
          </a:p>
          <a:p>
            <a:pPr algn="l">
              <a:defRPr sz="1800"/>
            </a:pPr>
            <a:r>
              <a:rPr sz="2000">
                <a:latin typeface="游ゴシック"/>
              </a:rPr>
              <a:t>・資金・経済支援：4名（O, Pなど）</a:t>
            </a:r>
          </a:p>
          <a:p>
            <a:pPr algn="l">
              <a:defRPr sz="1800"/>
            </a:pPr>
            <a:endParaRPr/>
          </a:p>
          <a:p>
            <a:pPr algn="l">
              <a:defRPr sz="1800"/>
            </a:pPr>
            <a:r>
              <a:rPr sz="2000">
                <a:latin typeface="游ゴシック"/>
              </a:rPr>
              <a:t>■ コメント</a:t>
            </a:r>
          </a:p>
          <a:p>
            <a:pPr algn="l">
              <a:defRPr sz="1800"/>
            </a:pPr>
            <a:r>
              <a:rPr sz="2000">
                <a:latin typeface="游ゴシック"/>
              </a:rPr>
              <a:t>🗣️「きちんとした良い場所に配置されたい」（L）</a:t>
            </a:r>
          </a:p>
          <a:p>
            <a:pPr algn="l">
              <a:defRPr sz="1800"/>
            </a:pPr>
            <a:r>
              <a:rPr sz="2000">
                <a:latin typeface="游ゴシック"/>
              </a:rPr>
              <a:t>🗣️「現金援助や住宅支援が必要」（S）</a:t>
            </a:r>
          </a:p>
          <a:p>
            <a:pPr algn="l">
              <a:defRPr sz="1800"/>
            </a:pPr>
            <a:r>
              <a:rPr sz="2000">
                <a:latin typeface="游ゴシック"/>
              </a:rPr>
              <a:t>🗣️「政府の支援があればもっと安定する」（O）</a:t>
            </a:r>
          </a:p>
          <a:p>
            <a:pPr algn="l">
              <a:defRPr sz="1800"/>
            </a:pPr>
            <a:endParaRPr/>
          </a:p>
          <a:p>
            <a:pPr algn="l">
              <a:defRPr sz="1800"/>
            </a:pPr>
            <a:r>
              <a:rPr sz="2000">
                <a:latin typeface="游ゴシック"/>
              </a:rPr>
              <a:t>■ 分析</a:t>
            </a:r>
          </a:p>
          <a:p>
            <a:pPr algn="l">
              <a:defRPr sz="1800"/>
            </a:pPr>
            <a:r>
              <a:rPr sz="2000">
                <a:latin typeface="游ゴシック"/>
              </a:rPr>
              <a:t>→ 営業空間の不足と住宅問題が共通の課題。</a:t>
            </a:r>
          </a:p>
          <a:p>
            <a:pPr algn="l">
              <a:defRPr sz="1800"/>
            </a:pPr>
            <a:r>
              <a:rPr sz="2000">
                <a:latin typeface="游ゴシック"/>
              </a:rPr>
              <a:t>→ 物理的・経済的支援の双方を求める声が強く、政策的包摂が急務。</a:t>
            </a:r>
          </a:p>
        </p:txBody>
      </p:sp>
      <p:graphicFrame>
        <p:nvGraphicFramePr>
          <p:cNvPr id="4" name="Chart 3"/>
          <p:cNvGraphicFramePr>
            <a:graphicFrameLocks noGrp="1"/>
          </p:cNvGraphicFramePr>
          <p:nvPr>
            <p:extLst>
              <p:ext uri="{D42A27DB-BD31-4B8C-83A1-F6EECF244321}">
                <p14:modId xmlns:p14="http://schemas.microsoft.com/office/powerpoint/2010/main" val="1000927983"/>
              </p:ext>
            </p:extLst>
          </p:nvPr>
        </p:nvGraphicFramePr>
        <p:xfrm>
          <a:off x="3743379" y="472513"/>
          <a:ext cx="5196853" cy="169360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行政との関係性</a:t>
            </a:r>
          </a:p>
        </p:txBody>
      </p:sp>
      <p:sp>
        <p:nvSpPr>
          <p:cNvPr id="3" name="Content Placeholder 2"/>
          <p:cNvSpPr>
            <a:spLocks noGrp="1"/>
          </p:cNvSpPr>
          <p:nvPr>
            <p:ph idx="1"/>
          </p:nvPr>
        </p:nvSpPr>
        <p:spPr/>
        <p:txBody>
          <a:bodyPr wrap="square" lIns="63500" tIns="63500" rIns="63500" bIns="63500"/>
          <a:lstStyle/>
          <a:p>
            <a:pPr algn="l"/>
            <a:endParaRPr/>
          </a:p>
          <a:p>
            <a:pPr algn="l">
              <a:spcAft>
                <a:spcPts val="500"/>
              </a:spcAft>
            </a:pPr>
            <a:r>
              <a:rPr sz="2000">
                <a:latin typeface="游ゴシック"/>
              </a:rPr>
              <a:t>「取り締まりはない」（B氏）／「自治体がすべてを規制」（D氏）</a:t>
            </a:r>
          </a:p>
          <a:p>
            <a:pPr algn="l">
              <a:spcAft>
                <a:spcPts val="500"/>
              </a:spcAft>
            </a:pPr>
            <a:r>
              <a:rPr sz="2000">
                <a:latin typeface="游ゴシック"/>
              </a:rPr>
              <a:t>黙認と取締りが併存し、地域ごとに対応が異なる</a:t>
            </a:r>
          </a:p>
          <a:p>
            <a:pPr algn="l">
              <a:spcAft>
                <a:spcPts val="500"/>
              </a:spcAft>
            </a:pPr>
            <a:r>
              <a:rPr sz="2000">
                <a:latin typeface="游ゴシック"/>
              </a:rPr>
              <a:t>制度的不安定さが露天商の戦略を左右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社会的役割①：雇用の受け皿</a:t>
            </a:r>
          </a:p>
        </p:txBody>
      </p:sp>
      <p:sp>
        <p:nvSpPr>
          <p:cNvPr id="3" name="Content Placeholder 2"/>
          <p:cNvSpPr>
            <a:spLocks noGrp="1"/>
          </p:cNvSpPr>
          <p:nvPr>
            <p:ph idx="1"/>
          </p:nvPr>
        </p:nvSpPr>
        <p:spPr/>
        <p:txBody>
          <a:bodyPr wrap="square" lIns="63500" tIns="63500" rIns="63500" bIns="63500"/>
          <a:lstStyle/>
          <a:p>
            <a:pPr algn="l"/>
            <a:endParaRPr dirty="0"/>
          </a:p>
          <a:p>
            <a:pPr algn="l">
              <a:spcAft>
                <a:spcPts val="500"/>
              </a:spcAft>
            </a:pPr>
            <a:r>
              <a:rPr sz="2000" dirty="0" err="1">
                <a:latin typeface="游ゴシック"/>
              </a:rPr>
              <a:t>都市就業の重要な受け皿</a:t>
            </a:r>
            <a:endParaRPr sz="1800" dirty="0">
              <a:latin typeface="MS Gothic"/>
            </a:endParaRPr>
          </a:p>
          <a:p>
            <a:pPr algn="l">
              <a:spcAft>
                <a:spcPts val="500"/>
              </a:spcAft>
            </a:pPr>
            <a:r>
              <a:rPr sz="2000" dirty="0" err="1">
                <a:latin typeface="游ゴシック"/>
              </a:rPr>
              <a:t>地域経済循環を支える基層</a:t>
            </a:r>
            <a:endParaRPr sz="1800" dirty="0">
              <a:latin typeface="MS Gothic"/>
            </a:endParaRPr>
          </a:p>
          <a:p>
            <a:pPr algn="l">
              <a:spcAft>
                <a:spcPts val="500"/>
              </a:spcAft>
            </a:pPr>
            <a:r>
              <a:rPr sz="2000" dirty="0">
                <a:latin typeface="游ゴシック"/>
              </a:rPr>
              <a:t>BPS（2022）：非農業就業者の58％がインフォーマル部門</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社会的役割②：地域との共存</a:t>
            </a:r>
          </a:p>
        </p:txBody>
      </p:sp>
      <p:sp>
        <p:nvSpPr>
          <p:cNvPr id="3" name="Content Placeholder 2"/>
          <p:cNvSpPr>
            <a:spLocks noGrp="1"/>
          </p:cNvSpPr>
          <p:nvPr>
            <p:ph idx="1"/>
          </p:nvPr>
        </p:nvSpPr>
        <p:spPr/>
        <p:txBody>
          <a:bodyPr wrap="square" lIns="63500" tIns="63500" rIns="63500" bIns="63500"/>
          <a:lstStyle/>
          <a:p>
            <a:pPr algn="l"/>
            <a:endParaRPr dirty="0"/>
          </a:p>
          <a:p>
            <a:pPr algn="l">
              <a:spcAft>
                <a:spcPts val="500"/>
              </a:spcAft>
            </a:pPr>
            <a:r>
              <a:rPr sz="2000" dirty="0" err="1">
                <a:latin typeface="游ゴシック"/>
              </a:rPr>
              <a:t>日常消費を支え、住民との密接な関係を持つ</a:t>
            </a:r>
            <a:endParaRPr sz="2000" dirty="0">
              <a:latin typeface="游ゴシック"/>
            </a:endParaRPr>
          </a:p>
          <a:p>
            <a:pPr algn="l">
              <a:spcAft>
                <a:spcPts val="500"/>
              </a:spcAft>
            </a:pPr>
            <a:r>
              <a:rPr sz="2000" dirty="0" err="1">
                <a:latin typeface="游ゴシック"/>
              </a:rPr>
              <a:t>協同組合などを通じ、地域との共生構造が形成</a:t>
            </a:r>
            <a:endParaRPr sz="2000" dirty="0">
              <a:latin typeface="游ゴシック"/>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381" y="695740"/>
            <a:ext cx="8208333" cy="3051312"/>
          </a:xfrm>
        </p:spPr>
        <p:txBody>
          <a:bodyPr wrap="square" lIns="63500" tIns="63500" rIns="63500" bIns="63500">
            <a:normAutofit fontScale="90000"/>
          </a:bodyPr>
          <a:lstStyle/>
          <a:p>
            <a:pPr algn="l"/>
            <a:endParaRPr dirty="0"/>
          </a:p>
          <a:p>
            <a:pPr algn="l">
              <a:defRPr sz="2800" b="1"/>
            </a:pPr>
            <a:r>
              <a:rPr sz="2000" dirty="0" err="1">
                <a:latin typeface="游ゴシック" panose="020B0400000000000000" pitchFamily="50" charset="-128"/>
                <a:ea typeface="游ゴシック" panose="020B0400000000000000" pitchFamily="50" charset="-128"/>
              </a:rPr>
              <a:t>課題</a:t>
            </a:r>
            <a:r>
              <a:rPr sz="2000" dirty="0">
                <a:latin typeface="游ゴシック" panose="020B0400000000000000" pitchFamily="50" charset="-128"/>
                <a:ea typeface="游ゴシック" panose="020B0400000000000000" pitchFamily="50" charset="-128"/>
              </a:rPr>
              <a:t>①：</a:t>
            </a:r>
            <a:r>
              <a:rPr sz="2000" dirty="0" err="1">
                <a:latin typeface="游ゴシック" panose="020B0400000000000000" pitchFamily="50" charset="-128"/>
                <a:ea typeface="游ゴシック" panose="020B0400000000000000" pitchFamily="50" charset="-128"/>
              </a:rPr>
              <a:t>空間的排除（詳細インタビュー版</a:t>
            </a:r>
            <a:r>
              <a:rPr sz="2000" dirty="0">
                <a:latin typeface="游ゴシック" panose="020B0400000000000000" pitchFamily="50" charset="-128"/>
                <a:ea typeface="游ゴシック" panose="020B0400000000000000" pitchFamily="50" charset="-128"/>
              </a:rPr>
              <a:t>）</a:t>
            </a:r>
          </a:p>
          <a:p>
            <a:pPr algn="l">
              <a:defRPr sz="2000"/>
            </a:pPr>
            <a:r>
              <a:rPr sz="2000" dirty="0">
                <a:latin typeface="游ゴシック" panose="020B0400000000000000" pitchFamily="50" charset="-128"/>
                <a:ea typeface="游ゴシック" panose="020B0400000000000000" pitchFamily="50" charset="-128"/>
              </a:rPr>
              <a:t>再開発や都市整備によって、露天商の営業空間が失われる「空間的排除」が深刻化している。特にジャカルタ中心部では、歩道拡張や再開発により強制撤去の事例が報告された。</a:t>
            </a:r>
            <a:br>
              <a:rPr dirty="0">
                <a:latin typeface="游ゴシック" panose="020B0400000000000000" pitchFamily="50" charset="-128"/>
                <a:ea typeface="游ゴシック" panose="020B0400000000000000" pitchFamily="50" charset="-128"/>
              </a:rPr>
            </a:br>
            <a:br>
              <a:rPr dirty="0">
                <a:latin typeface="游ゴシック" panose="020B0400000000000000" pitchFamily="50" charset="-128"/>
                <a:ea typeface="游ゴシック" panose="020B0400000000000000" pitchFamily="50" charset="-128"/>
              </a:rPr>
            </a:br>
            <a:r>
              <a:rPr sz="2000" dirty="0">
                <a:latin typeface="游ゴシック" panose="020B0400000000000000" pitchFamily="50" charset="-128"/>
                <a:ea typeface="游ゴシック" panose="020B0400000000000000" pitchFamily="50" charset="-128"/>
              </a:rPr>
              <a:t>「</a:t>
            </a:r>
            <a:r>
              <a:rPr sz="2000" dirty="0" err="1">
                <a:latin typeface="游ゴシック" panose="020B0400000000000000" pitchFamily="50" charset="-128"/>
                <a:ea typeface="游ゴシック" panose="020B0400000000000000" pitchFamily="50" charset="-128"/>
              </a:rPr>
              <a:t>立ち退き通告を受けたが、別の通りで再開した</a:t>
            </a:r>
            <a:r>
              <a:rPr sz="2000" dirty="0">
                <a:latin typeface="游ゴシック" panose="020B0400000000000000" pitchFamily="50" charset="-128"/>
                <a:ea typeface="游ゴシック" panose="020B0400000000000000" pitchFamily="50" charset="-128"/>
              </a:rPr>
              <a:t>」（H）</a:t>
            </a:r>
            <a:br>
              <a:rPr dirty="0">
                <a:latin typeface="游ゴシック" panose="020B0400000000000000" pitchFamily="50" charset="-128"/>
                <a:ea typeface="游ゴシック" panose="020B0400000000000000" pitchFamily="50" charset="-128"/>
              </a:rPr>
            </a:br>
            <a:r>
              <a:rPr sz="2000" dirty="0">
                <a:latin typeface="游ゴシック" panose="020B0400000000000000" pitchFamily="50" charset="-128"/>
                <a:ea typeface="游ゴシック" panose="020B0400000000000000" pitchFamily="50" charset="-128"/>
              </a:rPr>
              <a:t>「</a:t>
            </a:r>
            <a:r>
              <a:rPr sz="2000" dirty="0" err="1">
                <a:latin typeface="游ゴシック" panose="020B0400000000000000" pitchFamily="50" charset="-128"/>
                <a:ea typeface="游ゴシック" panose="020B0400000000000000" pitchFamily="50" charset="-128"/>
              </a:rPr>
              <a:t>きちんとした良い場所に配置されたい</a:t>
            </a:r>
            <a:r>
              <a:rPr sz="2000" dirty="0">
                <a:latin typeface="游ゴシック" panose="020B0400000000000000" pitchFamily="50" charset="-128"/>
                <a:ea typeface="游ゴシック" panose="020B0400000000000000" pitchFamily="50" charset="-128"/>
              </a:rPr>
              <a:t>」（L）</a:t>
            </a:r>
            <a:br>
              <a:rPr dirty="0">
                <a:latin typeface="游ゴシック" panose="020B0400000000000000" pitchFamily="50" charset="-128"/>
                <a:ea typeface="游ゴシック" panose="020B0400000000000000" pitchFamily="50" charset="-128"/>
              </a:rPr>
            </a:br>
            <a:r>
              <a:rPr sz="2000" dirty="0">
                <a:latin typeface="游ゴシック" panose="020B0400000000000000" pitchFamily="50" charset="-128"/>
                <a:ea typeface="游ゴシック" panose="020B0400000000000000" pitchFamily="50" charset="-128"/>
              </a:rPr>
              <a:t>「</a:t>
            </a:r>
            <a:r>
              <a:rPr sz="2000" dirty="0" err="1">
                <a:latin typeface="游ゴシック" panose="020B0400000000000000" pitchFamily="50" charset="-128"/>
                <a:ea typeface="游ゴシック" panose="020B0400000000000000" pitchFamily="50" charset="-128"/>
              </a:rPr>
              <a:t>協同組合に加入すれば営業できる</a:t>
            </a:r>
            <a:r>
              <a:rPr sz="2000" dirty="0">
                <a:latin typeface="游ゴシック" panose="020B0400000000000000" pitchFamily="50" charset="-128"/>
                <a:ea typeface="游ゴシック" panose="020B0400000000000000" pitchFamily="50" charset="-128"/>
              </a:rPr>
              <a:t>」（T）</a:t>
            </a:r>
            <a:br>
              <a:rPr dirty="0">
                <a:latin typeface="游ゴシック" panose="020B0400000000000000" pitchFamily="50" charset="-128"/>
                <a:ea typeface="游ゴシック" panose="020B0400000000000000" pitchFamily="50" charset="-128"/>
              </a:rPr>
            </a:br>
            <a:r>
              <a:rPr sz="2000" dirty="0">
                <a:latin typeface="游ゴシック" panose="020B0400000000000000" pitchFamily="50" charset="-128"/>
                <a:ea typeface="游ゴシック" panose="020B0400000000000000" pitchFamily="50" charset="-128"/>
              </a:rPr>
              <a:t>「</a:t>
            </a:r>
            <a:r>
              <a:rPr sz="2000" dirty="0" err="1">
                <a:latin typeface="游ゴシック" panose="020B0400000000000000" pitchFamily="50" charset="-128"/>
                <a:ea typeface="游ゴシック" panose="020B0400000000000000" pitchFamily="50" charset="-128"/>
              </a:rPr>
              <a:t>お互いに助け合い、地域社会を助けます</a:t>
            </a:r>
            <a:r>
              <a:rPr sz="2000" dirty="0">
                <a:latin typeface="游ゴシック" panose="020B0400000000000000" pitchFamily="50" charset="-128"/>
                <a:ea typeface="游ゴシック" panose="020B0400000000000000" pitchFamily="50" charset="-128"/>
              </a:rPr>
              <a:t>」（G）</a:t>
            </a:r>
            <a:br>
              <a:rPr dirty="0">
                <a:latin typeface="游ゴシック" panose="020B0400000000000000" pitchFamily="50" charset="-128"/>
                <a:ea typeface="游ゴシック" panose="020B0400000000000000" pitchFamily="50" charset="-128"/>
              </a:rPr>
            </a:br>
            <a:r>
              <a:rPr sz="2000" dirty="0">
                <a:latin typeface="游ゴシック" panose="020B0400000000000000" pitchFamily="50" charset="-128"/>
                <a:ea typeface="游ゴシック" panose="020B0400000000000000" pitchFamily="50" charset="-128"/>
              </a:rPr>
              <a:t>「</a:t>
            </a:r>
            <a:r>
              <a:rPr sz="2000" dirty="0" err="1">
                <a:latin typeface="游ゴシック" panose="020B0400000000000000" pitchFamily="50" charset="-128"/>
                <a:ea typeface="游ゴシック" panose="020B0400000000000000" pitchFamily="50" charset="-128"/>
              </a:rPr>
              <a:t>良質な食べ物で地域に貢献している</a:t>
            </a:r>
            <a:r>
              <a:rPr sz="2000" dirty="0">
                <a:latin typeface="游ゴシック" panose="020B0400000000000000" pitchFamily="50" charset="-128"/>
                <a:ea typeface="游ゴシック" panose="020B0400000000000000" pitchFamily="50" charset="-128"/>
              </a:rPr>
              <a:t>」（X）</a:t>
            </a:r>
            <a:br>
              <a:rPr dirty="0">
                <a:latin typeface="游ゴシック" panose="020B0400000000000000" pitchFamily="50" charset="-128"/>
                <a:ea typeface="游ゴシック" panose="020B0400000000000000" pitchFamily="50" charset="-128"/>
              </a:rPr>
            </a:br>
            <a:br>
              <a:rPr dirty="0">
                <a:latin typeface="游ゴシック" panose="020B0400000000000000" pitchFamily="50" charset="-128"/>
                <a:ea typeface="游ゴシック" panose="020B0400000000000000" pitchFamily="50" charset="-128"/>
              </a:rPr>
            </a:br>
            <a:r>
              <a:rPr sz="2000" dirty="0">
                <a:latin typeface="游ゴシック" panose="020B0400000000000000" pitchFamily="50" charset="-128"/>
                <a:ea typeface="游ゴシック" panose="020B0400000000000000" pitchFamily="50" charset="-128"/>
              </a:rPr>
              <a:t>これらの声から、露天商は単に撤去対象ではなく、地域社会にとって必要な生活インフラであることが分かる。再開発に伴う排除ではなく、公共空間の再設計を通じた「共存の都市政策」が求められている。バンドンやスラバヤでは、露天商専用ゾーンやナイトマーケットが整備されており、包摂型都市モデルの一例として注目される。</a:t>
            </a:r>
          </a:p>
        </p:txBody>
      </p:sp>
      <p:sp>
        <p:nvSpPr>
          <p:cNvPr id="3" name="Content Placeholder 2"/>
          <p:cNvSpPr>
            <a:spLocks noGrp="1"/>
          </p:cNvSpPr>
          <p:nvPr>
            <p:ph idx="1"/>
          </p:nvPr>
        </p:nvSpPr>
        <p:spPr>
          <a:xfrm>
            <a:off x="329381" y="4886633"/>
            <a:ext cx="5727290" cy="2367782"/>
          </a:xfrm>
        </p:spPr>
        <p:txBody>
          <a:bodyPr wrap="square" lIns="63500" tIns="63500" rIns="63500" bIns="63500"/>
          <a:lstStyle/>
          <a:p>
            <a:pPr algn="l"/>
            <a:endParaRPr dirty="0"/>
          </a:p>
          <a:p>
            <a:pPr algn="l">
              <a:spcAft>
                <a:spcPts val="500"/>
              </a:spcAft>
            </a:pPr>
            <a:r>
              <a:rPr lang="ja-JP" altLang="en-US" sz="2000" dirty="0">
                <a:latin typeface="游ゴシック"/>
              </a:rPr>
              <a:t>再開発・道路整備で営業空間が失われる</a:t>
            </a:r>
            <a:endParaRPr sz="1800" dirty="0">
              <a:latin typeface="MS Gothic"/>
            </a:endParaRPr>
          </a:p>
          <a:p>
            <a:pPr algn="l">
              <a:spcAft>
                <a:spcPts val="500"/>
              </a:spcAft>
            </a:pPr>
            <a:r>
              <a:rPr sz="2000" dirty="0">
                <a:latin typeface="游ゴシック"/>
              </a:rPr>
              <a:t>「</a:t>
            </a:r>
            <a:r>
              <a:rPr sz="2000" dirty="0" err="1">
                <a:latin typeface="游ゴシック"/>
              </a:rPr>
              <a:t>適切な場所を与えてほしい</a:t>
            </a:r>
            <a:r>
              <a:rPr sz="2000" dirty="0">
                <a:latin typeface="游ゴシック"/>
              </a:rPr>
              <a:t>」（</a:t>
            </a:r>
            <a:r>
              <a:rPr sz="2000" dirty="0" err="1">
                <a:latin typeface="游ゴシック"/>
              </a:rPr>
              <a:t>L氏</a:t>
            </a:r>
            <a:r>
              <a:rPr sz="2000" dirty="0">
                <a:latin typeface="游ゴシック"/>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542" y="2286000"/>
            <a:ext cx="8229600" cy="1143000"/>
          </a:xfrm>
        </p:spPr>
        <p:txBody>
          <a:bodyPr wrap="square" lIns="63500" tIns="63500" rIns="63500" bIns="63500">
            <a:normAutofit fontScale="90000"/>
          </a:bodyPr>
          <a:lstStyle/>
          <a:p>
            <a:pPr algn="l"/>
            <a:endParaRPr dirty="0"/>
          </a:p>
          <a:p>
            <a:pPr algn="l">
              <a:defRPr sz="2800" b="1"/>
            </a:pPr>
            <a:r>
              <a:rPr sz="2000" dirty="0" err="1">
                <a:latin typeface="游ゴシック"/>
              </a:rPr>
              <a:t>課題</a:t>
            </a:r>
            <a:r>
              <a:rPr sz="2000" dirty="0">
                <a:latin typeface="游ゴシック"/>
              </a:rPr>
              <a:t>②：</a:t>
            </a:r>
            <a:r>
              <a:rPr sz="2000" dirty="0" err="1">
                <a:latin typeface="游ゴシック"/>
              </a:rPr>
              <a:t>制度の曖昧さ（詳細インタビュー版</a:t>
            </a:r>
            <a:r>
              <a:rPr sz="2000" dirty="0">
                <a:latin typeface="游ゴシック"/>
              </a:rPr>
              <a:t>）</a:t>
            </a:r>
          </a:p>
          <a:p>
            <a:pPr algn="l">
              <a:defRPr sz="2000"/>
            </a:pPr>
            <a:r>
              <a:rPr sz="2000" dirty="0">
                <a:latin typeface="游ゴシック"/>
              </a:rPr>
              <a:t>法制度の不統一と行政対応の地域差が、露天商を「制度の狭間」に置いている。許可制度の有無や取締りの厳しさは地域によって異なり、行政・協同組合・露天商の三者関係に曖昧さが残る。</a:t>
            </a:r>
            <a:br>
              <a:rPr dirty="0"/>
            </a:br>
            <a:br>
              <a:rPr dirty="0"/>
            </a:br>
            <a:r>
              <a:rPr sz="2000" dirty="0">
                <a:latin typeface="游ゴシック"/>
              </a:rPr>
              <a:t>「</a:t>
            </a:r>
            <a:r>
              <a:rPr sz="2000" dirty="0" err="1">
                <a:latin typeface="游ゴシック"/>
              </a:rPr>
              <a:t>地区によってルールが違う。組合に登録していれば大丈夫</a:t>
            </a:r>
            <a:r>
              <a:rPr sz="2000" dirty="0">
                <a:latin typeface="游ゴシック"/>
              </a:rPr>
              <a:t>」（Q）</a:t>
            </a:r>
            <a:r>
              <a:rPr lang="ja-JP" altLang="en-US" sz="2000" dirty="0">
                <a:latin typeface="游ゴシック"/>
              </a:rPr>
              <a:t>　</a:t>
            </a:r>
            <a:br>
              <a:rPr lang="en-US" altLang="ja-JP" sz="1800" dirty="0">
                <a:latin typeface="MS Gothic"/>
              </a:rPr>
            </a:br>
            <a:r>
              <a:rPr sz="2000" dirty="0">
                <a:latin typeface="游ゴシック"/>
              </a:rPr>
              <a:t>「</a:t>
            </a:r>
            <a:r>
              <a:rPr sz="2000" dirty="0" err="1">
                <a:latin typeface="游ゴシック"/>
              </a:rPr>
              <a:t>取り締まりがある月とない月がある</a:t>
            </a:r>
            <a:r>
              <a:rPr sz="2000" dirty="0">
                <a:latin typeface="游ゴシック"/>
              </a:rPr>
              <a:t>」（J）</a:t>
            </a:r>
            <a:br>
              <a:rPr dirty="0"/>
            </a:br>
            <a:r>
              <a:rPr sz="2000" dirty="0">
                <a:latin typeface="游ゴシック"/>
              </a:rPr>
              <a:t>「</a:t>
            </a:r>
            <a:r>
              <a:rPr sz="2000" dirty="0" err="1">
                <a:latin typeface="游ゴシック"/>
              </a:rPr>
              <a:t>明確な法執行がない</a:t>
            </a:r>
            <a:r>
              <a:rPr sz="2000" dirty="0">
                <a:latin typeface="游ゴシック"/>
              </a:rPr>
              <a:t>」（T）</a:t>
            </a:r>
            <a:br>
              <a:rPr dirty="0"/>
            </a:br>
            <a:r>
              <a:rPr sz="2000" dirty="0">
                <a:latin typeface="游ゴシック"/>
              </a:rPr>
              <a:t>「</a:t>
            </a:r>
            <a:r>
              <a:rPr sz="2000" dirty="0" err="1">
                <a:latin typeface="游ゴシック"/>
              </a:rPr>
              <a:t>中央当局がすべてを規制している</a:t>
            </a:r>
            <a:r>
              <a:rPr sz="2000" dirty="0">
                <a:latin typeface="游ゴシック"/>
              </a:rPr>
              <a:t>」（D）</a:t>
            </a:r>
            <a:br>
              <a:rPr dirty="0"/>
            </a:br>
            <a:r>
              <a:rPr sz="2000" dirty="0">
                <a:latin typeface="游ゴシック"/>
              </a:rPr>
              <a:t>「</a:t>
            </a:r>
            <a:r>
              <a:rPr sz="2000" dirty="0" err="1">
                <a:latin typeface="游ゴシック"/>
              </a:rPr>
              <a:t>現金援助や住宅支援が必要</a:t>
            </a:r>
            <a:r>
              <a:rPr sz="2000" dirty="0">
                <a:latin typeface="游ゴシック"/>
              </a:rPr>
              <a:t>」（S）</a:t>
            </a:r>
            <a:br>
              <a:rPr dirty="0"/>
            </a:br>
            <a:br>
              <a:rPr dirty="0"/>
            </a:br>
            <a:r>
              <a:rPr sz="2000" dirty="0">
                <a:latin typeface="游ゴシック"/>
              </a:rPr>
              <a:t>このように、露天商は制度外でありながら、協同組合や地域ネットワークを通じて部分的に制度に接続している。ILO（2018）や大井（2019）が指摘するように、インフォーマル経済は制度と共進化する動的構造を持つ。→ </a:t>
            </a:r>
            <a:r>
              <a:rPr sz="2000" dirty="0" err="1">
                <a:latin typeface="游ゴシック"/>
              </a:rPr>
              <a:t>政策的には、協同組合を媒介とした半制度的包摂と、行政による透明な許可制度の整備が重要である</a:t>
            </a:r>
            <a:r>
              <a:rPr sz="2000" dirty="0">
                <a:latin typeface="游ゴシック"/>
              </a:rPr>
              <a:t>。</a:t>
            </a:r>
          </a:p>
        </p:txBody>
      </p:sp>
      <p:sp>
        <p:nvSpPr>
          <p:cNvPr id="3" name="Content Placeholder 2"/>
          <p:cNvSpPr>
            <a:spLocks noGrp="1"/>
          </p:cNvSpPr>
          <p:nvPr>
            <p:ph idx="1"/>
          </p:nvPr>
        </p:nvSpPr>
        <p:spPr>
          <a:xfrm>
            <a:off x="378542" y="4851272"/>
            <a:ext cx="5845278" cy="2455043"/>
          </a:xfrm>
        </p:spPr>
        <p:txBody>
          <a:bodyPr wrap="square" lIns="63500" tIns="63500" rIns="63500" bIns="63500"/>
          <a:lstStyle/>
          <a:p>
            <a:pPr algn="l"/>
            <a:endParaRPr dirty="0"/>
          </a:p>
          <a:p>
            <a:pPr algn="l">
              <a:spcAft>
                <a:spcPts val="500"/>
              </a:spcAft>
            </a:pPr>
            <a:r>
              <a:rPr sz="2000" dirty="0" err="1">
                <a:latin typeface="游ゴシック"/>
              </a:rPr>
              <a:t>法制度が現実に追いつかず、包摂の枠組みが未整備</a:t>
            </a:r>
            <a:endParaRPr sz="1800" dirty="0">
              <a:latin typeface="MS Gothic"/>
            </a:endParaRPr>
          </a:p>
          <a:p>
            <a:pPr algn="l">
              <a:spcAft>
                <a:spcPts val="500"/>
              </a:spcAft>
            </a:pPr>
            <a:r>
              <a:rPr sz="2000" dirty="0">
                <a:latin typeface="游ゴシック"/>
              </a:rPr>
              <a:t>「</a:t>
            </a:r>
            <a:r>
              <a:rPr sz="2000" dirty="0" err="1">
                <a:latin typeface="游ゴシック"/>
              </a:rPr>
              <a:t>明確な法執行がない</a:t>
            </a:r>
            <a:r>
              <a:rPr sz="2000" dirty="0">
                <a:latin typeface="游ゴシック"/>
              </a:rPr>
              <a:t>」（</a:t>
            </a:r>
            <a:r>
              <a:rPr sz="2000" dirty="0" err="1">
                <a:latin typeface="游ゴシック"/>
              </a:rPr>
              <a:t>T氏</a:t>
            </a:r>
            <a:r>
              <a:rPr sz="2000" dirty="0">
                <a:latin typeface="游ゴシック"/>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9606"/>
            <a:ext cx="8229600" cy="1143000"/>
          </a:xfrm>
        </p:spPr>
        <p:txBody>
          <a:bodyPr wrap="square" lIns="63500" tIns="63500" rIns="63500" bIns="63500">
            <a:normAutofit fontScale="90000"/>
          </a:bodyPr>
          <a:lstStyle/>
          <a:p>
            <a:r>
              <a:rPr sz="2000" dirty="0" err="1">
                <a:latin typeface="游ゴシック"/>
              </a:rPr>
              <a:t>考察</a:t>
            </a:r>
            <a:r>
              <a:rPr sz="2000" dirty="0">
                <a:latin typeface="游ゴシック"/>
              </a:rPr>
              <a:t>①：「</a:t>
            </a:r>
            <a:r>
              <a:rPr sz="2000" dirty="0" err="1">
                <a:latin typeface="游ゴシック"/>
              </a:rPr>
              <a:t>制度外」ではなく「制度の一部</a:t>
            </a:r>
            <a:r>
              <a:rPr sz="2000" dirty="0">
                <a:latin typeface="游ゴシック"/>
              </a:rPr>
              <a:t>」</a:t>
            </a:r>
          </a:p>
          <a:p>
            <a:r>
              <a:rPr sz="2000" dirty="0">
                <a:latin typeface="游ゴシック"/>
              </a:rPr>
              <a:t>調査結果から、露天商は行政・地域・協同組合との関係を通じて自律的秩序を形成していることが判明した。形式上は制度外に位置しながらも、実質的には都市経済と社会秩序の一部として機能しており、都市政策における共進化的存在として再評価すべきである。</a:t>
            </a:r>
          </a:p>
        </p:txBody>
      </p:sp>
      <p:sp>
        <p:nvSpPr>
          <p:cNvPr id="3" name="Content Placeholder 2"/>
          <p:cNvSpPr>
            <a:spLocks noGrp="1"/>
          </p:cNvSpPr>
          <p:nvPr>
            <p:ph idx="1"/>
          </p:nvPr>
        </p:nvSpPr>
        <p:spPr>
          <a:xfrm>
            <a:off x="526026" y="2332037"/>
            <a:ext cx="8229600" cy="4525963"/>
          </a:xfrm>
        </p:spPr>
        <p:txBody>
          <a:bodyPr wrap="square" lIns="63500" tIns="63500" rIns="63500" bIns="63500"/>
          <a:lstStyle/>
          <a:p>
            <a:pPr algn="l"/>
            <a:endParaRPr dirty="0"/>
          </a:p>
          <a:p>
            <a:pPr algn="l">
              <a:spcAft>
                <a:spcPts val="500"/>
              </a:spcAft>
            </a:pPr>
            <a:r>
              <a:rPr sz="2000" dirty="0" err="1">
                <a:latin typeface="游ゴシック"/>
              </a:rPr>
              <a:t>露天商は排除すべき存在ではなく、都市社会の構成要素</a:t>
            </a:r>
            <a:endParaRPr sz="2000" dirty="0">
              <a:latin typeface="游ゴシック"/>
            </a:endParaRPr>
          </a:p>
          <a:p>
            <a:pPr algn="l">
              <a:spcAft>
                <a:spcPts val="500"/>
              </a:spcAft>
            </a:pPr>
            <a:r>
              <a:rPr sz="2000" dirty="0" err="1">
                <a:latin typeface="游ゴシック"/>
              </a:rPr>
              <a:t>自律的秩序形成の主体として再評価が必要</a:t>
            </a:r>
            <a:endParaRPr sz="2000" dirty="0">
              <a:latin typeface="游ゴシック"/>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026" y="731837"/>
            <a:ext cx="8229600" cy="1143000"/>
          </a:xfrm>
        </p:spPr>
        <p:txBody>
          <a:bodyPr wrap="square" lIns="63500" tIns="63500" rIns="63500" bIns="63500">
            <a:normAutofit fontScale="90000"/>
          </a:bodyPr>
          <a:lstStyle/>
          <a:p>
            <a:r>
              <a:rPr sz="2000" dirty="0" err="1">
                <a:latin typeface="游ゴシック"/>
              </a:rPr>
              <a:t>考察</a:t>
            </a:r>
            <a:r>
              <a:rPr sz="2000" dirty="0">
                <a:latin typeface="游ゴシック"/>
              </a:rPr>
              <a:t>②：</a:t>
            </a:r>
            <a:r>
              <a:rPr sz="2000" dirty="0" err="1">
                <a:latin typeface="游ゴシック"/>
              </a:rPr>
              <a:t>協働と共生の可能性</a:t>
            </a:r>
            <a:endParaRPr sz="2000" dirty="0">
              <a:latin typeface="游ゴシック"/>
            </a:endParaRPr>
          </a:p>
          <a:p>
            <a:r>
              <a:rPr sz="2000" dirty="0">
                <a:latin typeface="游ゴシック"/>
              </a:rPr>
              <a:t>調査結果から、露天商は行政・地域・協同組合との関係を通じて自律的秩序を形成していることが判明した。形式上は制度外に位置しながらも、実質的には都市経済と社会秩序の一部として機能しており、都市政策における共進化的存在として再評価すべきである。</a:t>
            </a:r>
          </a:p>
        </p:txBody>
      </p:sp>
      <p:sp>
        <p:nvSpPr>
          <p:cNvPr id="3" name="Content Placeholder 2"/>
          <p:cNvSpPr>
            <a:spLocks noGrp="1"/>
          </p:cNvSpPr>
          <p:nvPr>
            <p:ph idx="1"/>
          </p:nvPr>
        </p:nvSpPr>
        <p:spPr>
          <a:xfrm>
            <a:off x="526026" y="2062316"/>
            <a:ext cx="8229600" cy="4525963"/>
          </a:xfrm>
        </p:spPr>
        <p:txBody>
          <a:bodyPr wrap="square" lIns="63500" tIns="63500" rIns="63500" bIns="63500"/>
          <a:lstStyle/>
          <a:p>
            <a:pPr algn="l"/>
            <a:endParaRPr dirty="0"/>
          </a:p>
          <a:p>
            <a:pPr algn="l">
              <a:spcAft>
                <a:spcPts val="500"/>
              </a:spcAft>
            </a:pPr>
            <a:r>
              <a:rPr sz="2000" dirty="0" err="1">
                <a:latin typeface="游ゴシック"/>
              </a:rPr>
              <a:t>行政・地域・露天商の三者連携が包摂の鍵</a:t>
            </a:r>
            <a:endParaRPr sz="2000" dirty="0">
              <a:latin typeface="游ゴシック"/>
            </a:endParaRPr>
          </a:p>
          <a:p>
            <a:pPr algn="l">
              <a:spcAft>
                <a:spcPts val="500"/>
              </a:spcAft>
            </a:pPr>
            <a:r>
              <a:rPr sz="2000" dirty="0" err="1">
                <a:latin typeface="游ゴシック"/>
              </a:rPr>
              <a:t>自発的ネットワークを活用した段階的包摂が有効</a:t>
            </a:r>
            <a:endParaRPr sz="2000" dirty="0">
              <a:latin typeface="游ゴシック"/>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6138"/>
            <a:ext cx="8229600" cy="1143000"/>
          </a:xfrm>
        </p:spPr>
        <p:txBody>
          <a:bodyPr wrap="square" lIns="63500" tIns="63500" rIns="63500" bIns="63500">
            <a:normAutofit fontScale="90000"/>
          </a:bodyPr>
          <a:lstStyle/>
          <a:p>
            <a:r>
              <a:rPr sz="2000" dirty="0" err="1">
                <a:latin typeface="游ゴシック"/>
              </a:rPr>
              <a:t>研究背景</a:t>
            </a:r>
            <a:endParaRPr sz="2000" dirty="0">
              <a:latin typeface="游ゴシック"/>
            </a:endParaRPr>
          </a:p>
          <a:p>
            <a:r>
              <a:rPr sz="2000" dirty="0">
                <a:latin typeface="游ゴシック"/>
              </a:rPr>
              <a:t>インフォーマル経済は、制度的枠組みから外れた活動であるが、実際には都市経済の基層を支える存在である。インドネシアの露天商は雇用創出、生活支援、地域経済の循環を担い、社会的安全弁として機能している。特にコロナ禍を経て、その経済的・社会的意義が再認識されている。</a:t>
            </a:r>
          </a:p>
        </p:txBody>
      </p:sp>
      <p:sp>
        <p:nvSpPr>
          <p:cNvPr id="3" name="Content Placeholder 2"/>
          <p:cNvSpPr>
            <a:spLocks noGrp="1"/>
          </p:cNvSpPr>
          <p:nvPr>
            <p:ph idx="1"/>
          </p:nvPr>
        </p:nvSpPr>
        <p:spPr>
          <a:xfrm>
            <a:off x="457200" y="2339411"/>
            <a:ext cx="8229600" cy="4525963"/>
          </a:xfrm>
        </p:spPr>
        <p:txBody>
          <a:bodyPr wrap="square" lIns="63500" tIns="63500" rIns="63500" bIns="63500"/>
          <a:lstStyle/>
          <a:p>
            <a:pPr algn="l"/>
            <a:endParaRPr dirty="0"/>
          </a:p>
          <a:p>
            <a:pPr algn="l">
              <a:spcAft>
                <a:spcPts val="500"/>
              </a:spcAft>
            </a:pPr>
            <a:r>
              <a:rPr sz="2000" dirty="0">
                <a:latin typeface="游ゴシック"/>
              </a:rPr>
              <a:t>ILO（2018）：</a:t>
            </a:r>
            <a:r>
              <a:rPr sz="2000" dirty="0" err="1">
                <a:latin typeface="游ゴシック"/>
              </a:rPr>
              <a:t>インフォーマル経済</a:t>
            </a:r>
            <a:r>
              <a:rPr sz="2000" dirty="0">
                <a:latin typeface="游ゴシック"/>
              </a:rPr>
              <a:t>＝「</a:t>
            </a:r>
            <a:r>
              <a:rPr sz="2000" dirty="0" err="1">
                <a:latin typeface="游ゴシック"/>
              </a:rPr>
              <a:t>制度的枠組みの外で営まれる経済活動</a:t>
            </a:r>
            <a:r>
              <a:rPr sz="2000" dirty="0">
                <a:latin typeface="游ゴシック"/>
              </a:rPr>
              <a:t>」</a:t>
            </a:r>
          </a:p>
          <a:p>
            <a:pPr algn="l">
              <a:spcAft>
                <a:spcPts val="500"/>
              </a:spcAft>
            </a:pPr>
            <a:r>
              <a:rPr sz="2000" dirty="0" err="1">
                <a:latin typeface="游ゴシック"/>
              </a:rPr>
              <a:t>インドネシアの露天商（Pedagang</a:t>
            </a:r>
            <a:r>
              <a:rPr sz="2000" dirty="0">
                <a:latin typeface="游ゴシック"/>
              </a:rPr>
              <a:t> kaki </a:t>
            </a:r>
            <a:r>
              <a:rPr sz="2000" dirty="0" err="1">
                <a:latin typeface="游ゴシック"/>
              </a:rPr>
              <a:t>lima）は都市経済の基盤を担う</a:t>
            </a:r>
            <a:endParaRPr sz="2000" dirty="0">
              <a:latin typeface="游ゴシック"/>
            </a:endParaRPr>
          </a:p>
          <a:p>
            <a:pPr algn="l">
              <a:spcAft>
                <a:spcPts val="500"/>
              </a:spcAft>
            </a:pPr>
            <a:r>
              <a:rPr sz="2000" dirty="0" err="1">
                <a:latin typeface="游ゴシック"/>
              </a:rPr>
              <a:t>雇用・所得創出・生活支援として重要な存在</a:t>
            </a:r>
            <a:endParaRPr sz="2000" dirty="0">
              <a:latin typeface="游ゴシック"/>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1507"/>
            <a:ext cx="8229600" cy="1143000"/>
          </a:xfrm>
        </p:spPr>
        <p:txBody>
          <a:bodyPr wrap="square" lIns="63500" tIns="63500" rIns="63500" bIns="63500">
            <a:normAutofit fontScale="90000"/>
          </a:bodyPr>
          <a:lstStyle/>
          <a:p>
            <a:r>
              <a:rPr sz="2000" dirty="0" err="1">
                <a:latin typeface="游ゴシック"/>
              </a:rPr>
              <a:t>政策提言</a:t>
            </a:r>
            <a:r>
              <a:rPr sz="2000" dirty="0">
                <a:latin typeface="游ゴシック"/>
              </a:rPr>
              <a:t>①：</a:t>
            </a:r>
            <a:r>
              <a:rPr sz="2000" dirty="0" err="1">
                <a:latin typeface="游ゴシック"/>
              </a:rPr>
              <a:t>制度的包摂</a:t>
            </a:r>
            <a:endParaRPr sz="2000" dirty="0">
              <a:latin typeface="游ゴシック"/>
            </a:endParaRPr>
          </a:p>
          <a:p>
            <a:r>
              <a:rPr sz="2000" dirty="0">
                <a:latin typeface="游ゴシック"/>
              </a:rPr>
              <a:t>協同組合制度を活用した段階的包摂を推進し、許可制度の透明化と営業空間の整備を図る必要がある。また、女性や若年層の露天商に対する支援強化を通じ、持続可能で包摂的な都市経済モデルを構築することが求められる。</a:t>
            </a:r>
          </a:p>
        </p:txBody>
      </p:sp>
      <p:sp>
        <p:nvSpPr>
          <p:cNvPr id="3" name="Content Placeholder 2"/>
          <p:cNvSpPr>
            <a:spLocks noGrp="1"/>
          </p:cNvSpPr>
          <p:nvPr>
            <p:ph idx="1"/>
          </p:nvPr>
        </p:nvSpPr>
        <p:spPr>
          <a:xfrm>
            <a:off x="457200" y="1944329"/>
            <a:ext cx="8229600" cy="4525963"/>
          </a:xfrm>
        </p:spPr>
        <p:txBody>
          <a:bodyPr wrap="square" lIns="63500" tIns="63500" rIns="63500" bIns="63500"/>
          <a:lstStyle/>
          <a:p>
            <a:pPr algn="l"/>
            <a:endParaRPr dirty="0"/>
          </a:p>
          <a:p>
            <a:pPr algn="l">
              <a:spcAft>
                <a:spcPts val="500"/>
              </a:spcAft>
            </a:pPr>
            <a:r>
              <a:rPr sz="2000" dirty="0" err="1">
                <a:latin typeface="游ゴシック"/>
              </a:rPr>
              <a:t>許可制度の簡素化と迅速化</a:t>
            </a:r>
            <a:endParaRPr sz="2000" dirty="0">
              <a:latin typeface="游ゴシック"/>
            </a:endParaRPr>
          </a:p>
          <a:p>
            <a:pPr algn="l">
              <a:spcAft>
                <a:spcPts val="500"/>
              </a:spcAft>
            </a:pPr>
            <a:r>
              <a:rPr sz="2000" dirty="0" err="1">
                <a:latin typeface="游ゴシック"/>
              </a:rPr>
              <a:t>協同組合制度の整備と支援</a:t>
            </a:r>
            <a:endParaRPr sz="2000" dirty="0">
              <a:latin typeface="游ゴシック"/>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1004"/>
            <a:ext cx="8229600" cy="1143000"/>
          </a:xfrm>
        </p:spPr>
        <p:txBody>
          <a:bodyPr wrap="square" lIns="63500" tIns="63500" rIns="63500" bIns="63500">
            <a:normAutofit fontScale="90000"/>
          </a:bodyPr>
          <a:lstStyle/>
          <a:p>
            <a:r>
              <a:rPr sz="2000" dirty="0" err="1">
                <a:latin typeface="游ゴシック"/>
              </a:rPr>
              <a:t>政策提言</a:t>
            </a:r>
            <a:r>
              <a:rPr sz="2000" dirty="0">
                <a:latin typeface="游ゴシック"/>
              </a:rPr>
              <a:t>②：</a:t>
            </a:r>
            <a:r>
              <a:rPr sz="2000" dirty="0" err="1">
                <a:latin typeface="游ゴシック"/>
              </a:rPr>
              <a:t>空間的権利の保障</a:t>
            </a:r>
            <a:endParaRPr sz="2000" dirty="0">
              <a:latin typeface="游ゴシック"/>
            </a:endParaRPr>
          </a:p>
          <a:p>
            <a:r>
              <a:rPr sz="2000" dirty="0">
                <a:latin typeface="游ゴシック"/>
              </a:rPr>
              <a:t>協同組合制度を活用した段階的包摂を推進し、許可制度の透明化と営業空間の整備を図る必要がある。また、女性や若年層の露天商に対する支援強化を通じ、持続可能で包摂的な都市経済モデルを構築することが求められる。</a:t>
            </a:r>
          </a:p>
        </p:txBody>
      </p:sp>
      <p:sp>
        <p:nvSpPr>
          <p:cNvPr id="3" name="Content Placeholder 2"/>
          <p:cNvSpPr>
            <a:spLocks noGrp="1"/>
          </p:cNvSpPr>
          <p:nvPr>
            <p:ph idx="1"/>
          </p:nvPr>
        </p:nvSpPr>
        <p:spPr/>
        <p:txBody>
          <a:bodyPr wrap="square" lIns="63500" tIns="63500" rIns="63500" bIns="63500"/>
          <a:lstStyle/>
          <a:p>
            <a:pPr algn="l"/>
            <a:endParaRPr dirty="0"/>
          </a:p>
          <a:p>
            <a:pPr algn="l">
              <a:spcAft>
                <a:spcPts val="500"/>
              </a:spcAft>
            </a:pPr>
            <a:r>
              <a:rPr sz="2000" dirty="0" err="1">
                <a:latin typeface="游ゴシック"/>
              </a:rPr>
              <a:t>公共空間の活用</a:t>
            </a:r>
            <a:r>
              <a:rPr sz="2000" dirty="0">
                <a:latin typeface="游ゴシック"/>
              </a:rPr>
              <a:t>・「</a:t>
            </a:r>
            <a:r>
              <a:rPr sz="2000" dirty="0" err="1">
                <a:latin typeface="游ゴシック"/>
              </a:rPr>
              <a:t>露天商ゾーン」設置</a:t>
            </a:r>
            <a:endParaRPr sz="2000" dirty="0">
              <a:latin typeface="游ゴシック"/>
            </a:endParaRPr>
          </a:p>
          <a:p>
            <a:pPr algn="l">
              <a:spcAft>
                <a:spcPts val="500"/>
              </a:spcAft>
            </a:pPr>
            <a:r>
              <a:rPr sz="2000" dirty="0" err="1">
                <a:latin typeface="游ゴシック"/>
              </a:rPr>
              <a:t>空間的排除から空間的包摂への転換</a:t>
            </a:r>
            <a:endParaRPr sz="2000" dirty="0">
              <a:latin typeface="游ゴシック"/>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3064"/>
            <a:ext cx="8229600" cy="1143000"/>
          </a:xfrm>
        </p:spPr>
        <p:txBody>
          <a:bodyPr wrap="square" lIns="63500" tIns="63500" rIns="63500" bIns="63500">
            <a:normAutofit fontScale="90000"/>
          </a:bodyPr>
          <a:lstStyle/>
          <a:p>
            <a:r>
              <a:rPr sz="2000" dirty="0" err="1">
                <a:latin typeface="游ゴシック"/>
              </a:rPr>
              <a:t>結論</a:t>
            </a:r>
            <a:endParaRPr sz="2000" dirty="0">
              <a:latin typeface="游ゴシック"/>
            </a:endParaRPr>
          </a:p>
          <a:p>
            <a:r>
              <a:rPr sz="2000" dirty="0">
                <a:latin typeface="游ゴシック"/>
              </a:rPr>
              <a:t>本研究は、インドネシアの露天商を単なる「制度外の存在」ではなく、都市社会の持続可能性を支える包摂的都市の資産として再定義した。調査結果から、露天商は行政・地域社会・協同組合との関係を通じて自律的秩序を形成し、都市経済に不可欠な役割を果たしていることが明らかとなった。政策的には、許可制度の簡素化、公共空間の再設計、協同組合支援を柱とする三層的アプローチが有効である。最終的に、インフォーマル経済を都市計画と社会政策の双方に横断的に組み込むことが、アジア都市のレジリエンス向上につながると結論づけられる。</a:t>
            </a:r>
          </a:p>
        </p:txBody>
      </p:sp>
      <p:sp>
        <p:nvSpPr>
          <p:cNvPr id="3" name="Content Placeholder 2"/>
          <p:cNvSpPr>
            <a:spLocks noGrp="1"/>
          </p:cNvSpPr>
          <p:nvPr>
            <p:ph idx="1"/>
          </p:nvPr>
        </p:nvSpPr>
        <p:spPr>
          <a:xfrm>
            <a:off x="457200" y="2498955"/>
            <a:ext cx="8229600" cy="4525963"/>
          </a:xfrm>
        </p:spPr>
        <p:txBody>
          <a:bodyPr wrap="square" lIns="63500" tIns="63500" rIns="63500" bIns="63500"/>
          <a:lstStyle/>
          <a:p>
            <a:pPr algn="l"/>
            <a:endParaRPr dirty="0"/>
          </a:p>
          <a:p>
            <a:pPr algn="l">
              <a:spcAft>
                <a:spcPts val="500"/>
              </a:spcAft>
            </a:pPr>
            <a:r>
              <a:rPr sz="2000" dirty="0" err="1">
                <a:latin typeface="游ゴシック"/>
              </a:rPr>
              <a:t>露天商は都市経済の根幹であり、地域社会の一部</a:t>
            </a:r>
            <a:endParaRPr sz="2000" dirty="0">
              <a:latin typeface="游ゴシック"/>
            </a:endParaRPr>
          </a:p>
          <a:p>
            <a:pPr algn="l">
              <a:spcAft>
                <a:spcPts val="500"/>
              </a:spcAft>
            </a:pPr>
            <a:r>
              <a:rPr sz="2000" dirty="0" err="1">
                <a:latin typeface="游ゴシック"/>
              </a:rPr>
              <a:t>制度的包摂・支援体制の強化が不可欠</a:t>
            </a:r>
            <a:endParaRPr lang="ja-JP" altLang="en-US" sz="2000" dirty="0">
              <a:latin typeface="游ゴシック"/>
            </a:endParaRPr>
          </a:p>
          <a:p>
            <a:pPr algn="l">
              <a:spcAft>
                <a:spcPts val="500"/>
              </a:spcAft>
            </a:pPr>
            <a:r>
              <a:rPr lang="ja-JP" altLang="en-US" sz="2000" dirty="0">
                <a:latin typeface="游ゴシック"/>
              </a:rPr>
              <a:t>組織化・・地域協働の今後の研究が期待される</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参考文献</a:t>
            </a:r>
          </a:p>
        </p:txBody>
      </p:sp>
      <p:sp>
        <p:nvSpPr>
          <p:cNvPr id="3" name="Content Placeholder 2"/>
          <p:cNvSpPr>
            <a:spLocks noGrp="1"/>
          </p:cNvSpPr>
          <p:nvPr>
            <p:ph idx="1"/>
          </p:nvPr>
        </p:nvSpPr>
        <p:spPr/>
        <p:txBody>
          <a:bodyPr wrap="square" lIns="63500" tIns="63500" rIns="63500" bIns="63500"/>
          <a:lstStyle/>
          <a:p>
            <a:pPr algn="l"/>
            <a:endParaRPr/>
          </a:p>
          <a:p>
            <a:pPr algn="l">
              <a:spcAft>
                <a:spcPts val="500"/>
              </a:spcAft>
            </a:pPr>
            <a:r>
              <a:rPr sz="2000">
                <a:latin typeface="游ゴシック"/>
              </a:rPr>
              <a:t>大井 慈郎（2013）『社会学年報』42</a:t>
            </a:r>
          </a:p>
          <a:p>
            <a:pPr algn="l">
              <a:spcAft>
                <a:spcPts val="500"/>
              </a:spcAft>
            </a:pPr>
            <a:r>
              <a:rPr sz="2000">
                <a:latin typeface="游ゴシック"/>
              </a:rPr>
              <a:t>大井 慈郎（2019）『社会学年報』48</a:t>
            </a:r>
          </a:p>
          <a:p>
            <a:pPr algn="l">
              <a:spcAft>
                <a:spcPts val="500"/>
              </a:spcAft>
            </a:pPr>
            <a:r>
              <a:rPr sz="2000">
                <a:latin typeface="游ゴシック"/>
              </a:rPr>
              <a:t>Hart, K. (1973); ILO (2018); Rachmawati (2016)</a:t>
            </a:r>
          </a:p>
          <a:p>
            <a:pPr algn="l">
              <a:spcAft>
                <a:spcPts val="500"/>
              </a:spcAft>
            </a:pPr>
            <a:r>
              <a:rPr sz="2000">
                <a:latin typeface="游ゴシック"/>
              </a:rPr>
              <a:t>Suryahadi &amp; Sumarto (2003); Breman (2013); BPS (2022)</a:t>
            </a:r>
          </a:p>
          <a:p>
            <a:pPr algn="l">
              <a:spcAft>
                <a:spcPts val="500"/>
              </a:spcAft>
            </a:pPr>
            <a:r>
              <a:rPr sz="2000">
                <a:latin typeface="游ゴシック"/>
              </a:rPr>
              <a:t>作成：松山大学 経済学部 坂内士聖</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wrap="square" lIns="63500" tIns="63500" rIns="63500" bIns="63500">
            <a:normAutofit fontScale="90000"/>
          </a:bodyPr>
          <a:lstStyle/>
          <a:p>
            <a:r>
              <a:rPr sz="2000" dirty="0">
                <a:latin typeface="游ゴシック"/>
              </a:rPr>
              <a:t>〈</a:t>
            </a:r>
            <a:r>
              <a:rPr sz="2000" dirty="0" err="1">
                <a:latin typeface="游ゴシック"/>
              </a:rPr>
              <a:t>補足〉考察の深掘り：制度外ではなく制度の一部</a:t>
            </a:r>
            <a:endParaRPr sz="2000" dirty="0">
              <a:latin typeface="游ゴシック"/>
            </a:endParaRPr>
          </a:p>
          <a:p>
            <a:r>
              <a:rPr sz="2000" dirty="0">
                <a:latin typeface="游ゴシック"/>
              </a:rPr>
              <a:t>調査結果から、露天商は行政・地域・協同組合との関係を通じて自律的秩序を形成していることが判明した。形式上は制度外に位置しながらも、実質的には都市経済と社会秩序の一部として機能しており、都市政策における共進化的存在として再評価すべきである。</a:t>
            </a:r>
          </a:p>
        </p:txBody>
      </p:sp>
      <p:sp>
        <p:nvSpPr>
          <p:cNvPr id="3" name="Content Placeholder 2"/>
          <p:cNvSpPr>
            <a:spLocks noGrp="1"/>
          </p:cNvSpPr>
          <p:nvPr>
            <p:ph idx="1"/>
          </p:nvPr>
        </p:nvSpPr>
        <p:spPr>
          <a:xfrm>
            <a:off x="457200" y="2309914"/>
            <a:ext cx="8229600" cy="4525963"/>
          </a:xfrm>
        </p:spPr>
        <p:txBody>
          <a:bodyPr wrap="square" lIns="63500" tIns="63500" rIns="63500" bIns="63500"/>
          <a:lstStyle/>
          <a:p>
            <a:pPr algn="l">
              <a:defRPr sz="1800"/>
            </a:pPr>
            <a:r>
              <a:rPr sz="2000" dirty="0">
                <a:latin typeface="游ゴシック"/>
              </a:rPr>
              <a:t>■ </a:t>
            </a:r>
            <a:r>
              <a:rPr sz="2000" dirty="0" err="1">
                <a:latin typeface="游ゴシック"/>
              </a:rPr>
              <a:t>実証から見える実態</a:t>
            </a:r>
            <a:endParaRPr sz="2000" dirty="0">
              <a:latin typeface="游ゴシック"/>
            </a:endParaRPr>
          </a:p>
          <a:p>
            <a:pPr algn="l">
              <a:defRPr sz="1800"/>
            </a:pPr>
            <a:r>
              <a:rPr sz="2000" dirty="0">
                <a:latin typeface="游ゴシック"/>
              </a:rPr>
              <a:t>・</a:t>
            </a:r>
            <a:r>
              <a:rPr sz="2000" dirty="0" err="1">
                <a:latin typeface="游ゴシック"/>
              </a:rPr>
              <a:t>多くの露天商が協同組合等のネットワークを通じて自律的に秩序を形成</a:t>
            </a:r>
            <a:r>
              <a:rPr sz="2000" dirty="0">
                <a:latin typeface="游ゴシック"/>
              </a:rPr>
              <a:t>。</a:t>
            </a:r>
          </a:p>
          <a:p>
            <a:pPr algn="l">
              <a:defRPr sz="1800"/>
            </a:pPr>
            <a:r>
              <a:rPr sz="2000" dirty="0">
                <a:latin typeface="游ゴシック"/>
              </a:rPr>
              <a:t>・</a:t>
            </a:r>
            <a:r>
              <a:rPr sz="2000" dirty="0" err="1">
                <a:latin typeface="游ゴシック"/>
              </a:rPr>
              <a:t>行政との関係は曖昧だが、制度的包摂の萌芽が見られる</a:t>
            </a:r>
            <a:r>
              <a:rPr sz="2000" dirty="0">
                <a:latin typeface="游ゴシック"/>
              </a:rPr>
              <a:t>。</a:t>
            </a:r>
          </a:p>
          <a:p>
            <a:pPr algn="l">
              <a:defRPr sz="1800"/>
            </a:pPr>
            <a:endParaRPr dirty="0"/>
          </a:p>
          <a:p>
            <a:pPr algn="l">
              <a:defRPr sz="1800"/>
            </a:pPr>
            <a:r>
              <a:rPr sz="2000" dirty="0">
                <a:latin typeface="游ゴシック"/>
              </a:rPr>
              <a:t>■ </a:t>
            </a:r>
            <a:r>
              <a:rPr sz="2000" dirty="0" err="1">
                <a:latin typeface="游ゴシック"/>
              </a:rPr>
              <a:t>分析</a:t>
            </a:r>
            <a:endParaRPr sz="2000" dirty="0">
              <a:latin typeface="游ゴシック"/>
            </a:endParaRPr>
          </a:p>
          <a:p>
            <a:pPr algn="l">
              <a:defRPr sz="1800"/>
            </a:pPr>
            <a:r>
              <a:rPr sz="2000" dirty="0">
                <a:latin typeface="游ゴシック"/>
              </a:rPr>
              <a:t>→ </a:t>
            </a:r>
            <a:r>
              <a:rPr sz="2000" dirty="0" err="1">
                <a:latin typeface="游ゴシック"/>
              </a:rPr>
              <a:t>露天商は『制度外』ではなく、制度と共進化する存在</a:t>
            </a:r>
            <a:r>
              <a:rPr sz="2000" dirty="0">
                <a:latin typeface="游ゴシック"/>
              </a:rPr>
              <a:t>。</a:t>
            </a:r>
          </a:p>
          <a:p>
            <a:pPr algn="l">
              <a:defRPr sz="1800"/>
            </a:pPr>
            <a:r>
              <a:rPr sz="2000" dirty="0">
                <a:latin typeface="游ゴシック"/>
              </a:rPr>
              <a:t>→ </a:t>
            </a:r>
            <a:r>
              <a:rPr sz="2000" dirty="0" err="1">
                <a:latin typeface="游ゴシック"/>
              </a:rPr>
              <a:t>自助・共助・協同の要素を政策的に支援することが包摂の鍵</a:t>
            </a:r>
            <a:r>
              <a:rPr sz="2000" dirty="0">
                <a:latin typeface="游ゴシック"/>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31837"/>
            <a:ext cx="8229600" cy="1143000"/>
          </a:xfrm>
        </p:spPr>
        <p:txBody>
          <a:bodyPr wrap="square" lIns="63500" tIns="63500" rIns="63500" bIns="63500">
            <a:normAutofit fontScale="90000"/>
          </a:bodyPr>
          <a:lstStyle/>
          <a:p>
            <a:r>
              <a:rPr sz="2000" dirty="0" err="1">
                <a:latin typeface="游ゴシック"/>
              </a:rPr>
              <a:t>問題意識</a:t>
            </a:r>
            <a:endParaRPr sz="2000" dirty="0">
              <a:latin typeface="游ゴシック"/>
            </a:endParaRPr>
          </a:p>
          <a:p>
            <a:r>
              <a:rPr sz="2000" dirty="0">
                <a:latin typeface="游ゴシック"/>
              </a:rPr>
              <a:t>露天商は行政により「違法」や「無秩序」とされてきた一方、住民生活を支える重要な存在である。本研究は、制度外として排除されてきた露天商の実態と社会的役割を明らかにし、包摂的な都市政策のあり方を検討することを目的とする。</a:t>
            </a:r>
          </a:p>
        </p:txBody>
      </p:sp>
      <p:sp>
        <p:nvSpPr>
          <p:cNvPr id="3" name="Content Placeholder 2"/>
          <p:cNvSpPr>
            <a:spLocks noGrp="1"/>
          </p:cNvSpPr>
          <p:nvPr>
            <p:ph idx="1"/>
          </p:nvPr>
        </p:nvSpPr>
        <p:spPr>
          <a:xfrm>
            <a:off x="457200" y="1852714"/>
            <a:ext cx="8229600" cy="4525963"/>
          </a:xfrm>
        </p:spPr>
        <p:txBody>
          <a:bodyPr wrap="square" lIns="63500" tIns="63500" rIns="63500" bIns="63500"/>
          <a:lstStyle/>
          <a:p>
            <a:pPr algn="l"/>
            <a:endParaRPr dirty="0"/>
          </a:p>
          <a:p>
            <a:pPr algn="l">
              <a:spcAft>
                <a:spcPts val="500"/>
              </a:spcAft>
            </a:pPr>
            <a:r>
              <a:rPr sz="2000" dirty="0" err="1">
                <a:latin typeface="游ゴシック"/>
              </a:rPr>
              <a:t>露天商は「生活を支える存在」である一方</a:t>
            </a:r>
            <a:r>
              <a:rPr sz="2000" dirty="0">
                <a:latin typeface="游ゴシック"/>
              </a:rPr>
              <a:t>、「</a:t>
            </a:r>
            <a:r>
              <a:rPr sz="2000" dirty="0" err="1">
                <a:latin typeface="游ゴシック"/>
              </a:rPr>
              <a:t>違法・無秩序」とされ排除されてきた</a:t>
            </a:r>
            <a:endParaRPr sz="2000" dirty="0">
              <a:latin typeface="游ゴシック"/>
            </a:endParaRPr>
          </a:p>
          <a:p>
            <a:pPr algn="l">
              <a:spcAft>
                <a:spcPts val="500"/>
              </a:spcAft>
            </a:pPr>
            <a:r>
              <a:rPr sz="2000" dirty="0" err="1">
                <a:latin typeface="游ゴシック"/>
              </a:rPr>
              <a:t>制度外として扱われてきた実態・社会的役割の再評価が必要</a:t>
            </a:r>
            <a:endParaRPr sz="2000" dirty="0">
              <a:latin typeface="游ゴシック"/>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研究目的</a:t>
            </a:r>
          </a:p>
        </p:txBody>
      </p:sp>
      <p:sp>
        <p:nvSpPr>
          <p:cNvPr id="3" name="Content Placeholder 2"/>
          <p:cNvSpPr>
            <a:spLocks noGrp="1"/>
          </p:cNvSpPr>
          <p:nvPr>
            <p:ph idx="1"/>
          </p:nvPr>
        </p:nvSpPr>
        <p:spPr/>
        <p:txBody>
          <a:bodyPr wrap="square" lIns="63500" tIns="63500" rIns="63500" bIns="63500"/>
          <a:lstStyle/>
          <a:p>
            <a:pPr algn="l"/>
            <a:endParaRPr/>
          </a:p>
          <a:p>
            <a:pPr algn="l">
              <a:spcAft>
                <a:spcPts val="500"/>
              </a:spcAft>
            </a:pPr>
            <a:r>
              <a:rPr sz="2000">
                <a:latin typeface="游ゴシック"/>
              </a:rPr>
              <a:t>露天商をインフォーマル経済の担い手として位置づける</a:t>
            </a:r>
          </a:p>
          <a:p>
            <a:pPr algn="l">
              <a:spcAft>
                <a:spcPts val="500"/>
              </a:spcAft>
            </a:pPr>
            <a:r>
              <a:rPr sz="2000">
                <a:latin typeface="游ゴシック"/>
              </a:rPr>
              <a:t>労働実態・社会的役割・行政との関係を明らかにする</a:t>
            </a:r>
          </a:p>
          <a:p>
            <a:pPr algn="l">
              <a:spcAft>
                <a:spcPts val="500"/>
              </a:spcAft>
            </a:pPr>
            <a:r>
              <a:rPr sz="2000">
                <a:latin typeface="游ゴシック"/>
              </a:rPr>
              <a:t>都市社会における包摂の方向性を提示する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理論的枠組み</a:t>
            </a:r>
          </a:p>
        </p:txBody>
      </p:sp>
      <p:sp>
        <p:nvSpPr>
          <p:cNvPr id="3" name="Content Placeholder 2"/>
          <p:cNvSpPr>
            <a:spLocks noGrp="1"/>
          </p:cNvSpPr>
          <p:nvPr>
            <p:ph idx="1"/>
          </p:nvPr>
        </p:nvSpPr>
        <p:spPr/>
        <p:txBody>
          <a:bodyPr wrap="square" lIns="63500" tIns="63500" rIns="63500" bIns="63500"/>
          <a:lstStyle/>
          <a:p>
            <a:pPr algn="l"/>
            <a:endParaRPr/>
          </a:p>
          <a:p>
            <a:pPr algn="l">
              <a:spcAft>
                <a:spcPts val="500"/>
              </a:spcAft>
            </a:pPr>
            <a:r>
              <a:rPr sz="2000">
                <a:latin typeface="游ゴシック"/>
              </a:rPr>
              <a:t>Hart（1973）：インフォーマル経済の概念提唱</a:t>
            </a:r>
          </a:p>
          <a:p>
            <a:pPr algn="l">
              <a:spcAft>
                <a:spcPts val="500"/>
              </a:spcAft>
            </a:pPr>
            <a:r>
              <a:rPr sz="2000">
                <a:latin typeface="游ゴシック"/>
              </a:rPr>
              <a:t>ILO（1972）：制度外経済の定義</a:t>
            </a:r>
          </a:p>
          <a:p>
            <a:pPr algn="l">
              <a:spcAft>
                <a:spcPts val="500"/>
              </a:spcAft>
            </a:pPr>
            <a:r>
              <a:rPr sz="2000">
                <a:latin typeface="游ゴシック"/>
              </a:rPr>
              <a:t>大井（2013, 2019）：露天商の相互扶助と包摂構造</a:t>
            </a:r>
          </a:p>
          <a:p>
            <a:pPr algn="l">
              <a:spcAft>
                <a:spcPts val="500"/>
              </a:spcAft>
            </a:pPr>
            <a:r>
              <a:rPr sz="2000">
                <a:latin typeface="游ゴシック"/>
              </a:rPr>
              <a:t>→ 露天商＝「制度外」ではなく「内部秩序形成主体」</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先行研究の整理</a:t>
            </a:r>
          </a:p>
        </p:txBody>
      </p:sp>
      <p:sp>
        <p:nvSpPr>
          <p:cNvPr id="3" name="Content Placeholder 2"/>
          <p:cNvSpPr>
            <a:spLocks noGrp="1"/>
          </p:cNvSpPr>
          <p:nvPr>
            <p:ph idx="1"/>
          </p:nvPr>
        </p:nvSpPr>
        <p:spPr/>
        <p:txBody>
          <a:bodyPr wrap="square" lIns="63500" tIns="63500" rIns="63500" bIns="63500"/>
          <a:lstStyle/>
          <a:p>
            <a:pPr algn="l"/>
            <a:endParaRPr/>
          </a:p>
          <a:p>
            <a:pPr algn="l">
              <a:spcAft>
                <a:spcPts val="500"/>
              </a:spcAft>
            </a:pPr>
            <a:r>
              <a:rPr sz="2000">
                <a:latin typeface="游ゴシック"/>
              </a:rPr>
              <a:t>Suryahadi &amp; Sumarto（2003）：露天商は「社会的安全弁」</a:t>
            </a:r>
          </a:p>
          <a:p>
            <a:pPr algn="l">
              <a:spcAft>
                <a:spcPts val="500"/>
              </a:spcAft>
            </a:pPr>
            <a:r>
              <a:rPr sz="2000">
                <a:latin typeface="游ゴシック"/>
              </a:rPr>
              <a:t>Rachmawati（2016）：非公式交渉の実態</a:t>
            </a:r>
          </a:p>
          <a:p>
            <a:pPr algn="l">
              <a:spcAft>
                <a:spcPts val="500"/>
              </a:spcAft>
            </a:pPr>
            <a:r>
              <a:rPr sz="2000">
                <a:latin typeface="游ゴシック"/>
              </a:rPr>
              <a:t>Breman（2013）：アジアにおける非正規労働の構造的分析</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調査概要</a:t>
            </a:r>
          </a:p>
        </p:txBody>
      </p:sp>
      <p:sp>
        <p:nvSpPr>
          <p:cNvPr id="3" name="Content Placeholder 2"/>
          <p:cNvSpPr>
            <a:spLocks noGrp="1"/>
          </p:cNvSpPr>
          <p:nvPr>
            <p:ph idx="1"/>
          </p:nvPr>
        </p:nvSpPr>
        <p:spPr/>
        <p:txBody>
          <a:bodyPr wrap="square" lIns="63500" tIns="63500" rIns="63500" bIns="63500"/>
          <a:lstStyle/>
          <a:p>
            <a:pPr algn="l"/>
            <a:endParaRPr/>
          </a:p>
          <a:p>
            <a:pPr algn="l">
              <a:spcAft>
                <a:spcPts val="500"/>
              </a:spcAft>
            </a:pPr>
            <a:r>
              <a:rPr sz="2000">
                <a:latin typeface="游ゴシック"/>
              </a:rPr>
              <a:t>調査時期：2024年</a:t>
            </a:r>
          </a:p>
          <a:p>
            <a:pPr algn="l">
              <a:spcAft>
                <a:spcPts val="500"/>
              </a:spcAft>
            </a:pPr>
            <a:r>
              <a:rPr sz="2000">
                <a:latin typeface="游ゴシック"/>
              </a:rPr>
              <a:t>対象：ジャカルタの露天商20名（21〜44歳）</a:t>
            </a:r>
          </a:p>
          <a:p>
            <a:pPr algn="l">
              <a:spcAft>
                <a:spcPts val="500"/>
              </a:spcAft>
            </a:pPr>
            <a:r>
              <a:rPr sz="2000">
                <a:latin typeface="游ゴシック"/>
              </a:rPr>
              <a:t>手法：半構造化インタビュー</a:t>
            </a:r>
          </a:p>
          <a:p>
            <a:pPr algn="l">
              <a:spcAft>
                <a:spcPts val="500"/>
              </a:spcAft>
            </a:pPr>
            <a:r>
              <a:rPr sz="2000">
                <a:latin typeface="游ゴシック"/>
              </a:rPr>
              <a:t>主な質問：営業許可・賄賂・取締・助け合い・行政要望</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〈補足〉調査結果：許可制度の実態</a:t>
            </a:r>
          </a:p>
        </p:txBody>
      </p:sp>
      <p:sp>
        <p:nvSpPr>
          <p:cNvPr id="3" name="Content Placeholder 2"/>
          <p:cNvSpPr>
            <a:spLocks noGrp="1"/>
          </p:cNvSpPr>
          <p:nvPr>
            <p:ph idx="1"/>
          </p:nvPr>
        </p:nvSpPr>
        <p:spPr/>
        <p:txBody>
          <a:bodyPr wrap="square" lIns="63500" tIns="63500" rIns="63500" bIns="63500">
            <a:normAutofit fontScale="92500" lnSpcReduction="10000"/>
          </a:bodyPr>
          <a:lstStyle/>
          <a:p>
            <a:pPr marL="0" indent="0" algn="l">
              <a:buNone/>
              <a:defRPr sz="1800"/>
            </a:pPr>
            <a:r>
              <a:rPr sz="2000" dirty="0">
                <a:latin typeface="游ゴシック"/>
              </a:rPr>
              <a:t> 調査結果概要</a:t>
            </a:r>
          </a:p>
          <a:p>
            <a:pPr marL="0" indent="0" algn="l">
              <a:buNone/>
              <a:defRPr sz="1800"/>
            </a:pPr>
            <a:r>
              <a:rPr sz="2000" dirty="0">
                <a:latin typeface="游ゴシック"/>
              </a:rPr>
              <a:t>許可を持つ：6名（K, Q, S, Rなど）</a:t>
            </a:r>
          </a:p>
          <a:p>
            <a:pPr marL="0" indent="0" algn="l">
              <a:buNone/>
              <a:defRPr sz="1800"/>
            </a:pPr>
            <a:r>
              <a:rPr sz="2000" dirty="0">
                <a:latin typeface="游ゴシック"/>
              </a:rPr>
              <a:t>不要・未取得：8名（L, J, P, Iなど）</a:t>
            </a:r>
          </a:p>
          <a:p>
            <a:pPr marL="0" indent="0" algn="l">
              <a:buNone/>
              <a:defRPr sz="1800"/>
            </a:pPr>
            <a:r>
              <a:rPr sz="2000" dirty="0">
                <a:latin typeface="游ゴシック"/>
              </a:rPr>
              <a:t>協同組合を通じて取得：4名（H, T, V, Gなど）</a:t>
            </a:r>
          </a:p>
          <a:p>
            <a:pPr algn="l">
              <a:defRPr sz="1800"/>
            </a:pPr>
            <a:endParaRPr dirty="0"/>
          </a:p>
          <a:p>
            <a:pPr marL="0" indent="0" algn="l">
              <a:buNone/>
              <a:defRPr sz="1800"/>
            </a:pPr>
            <a:endParaRPr sz="2000" dirty="0">
              <a:latin typeface="游ゴシック"/>
            </a:endParaRPr>
          </a:p>
          <a:p>
            <a:pPr marL="0" indent="0" algn="l">
              <a:buNone/>
              <a:defRPr sz="1800"/>
            </a:pPr>
            <a:r>
              <a:rPr sz="2000" dirty="0">
                <a:latin typeface="游ゴシック"/>
              </a:rPr>
              <a:t>「許可がないと安全でない。協同組合に登録した方がよい」（Q）</a:t>
            </a:r>
          </a:p>
          <a:p>
            <a:pPr marL="0" indent="0" algn="l">
              <a:buNone/>
              <a:defRPr sz="1800"/>
            </a:pPr>
            <a:r>
              <a:rPr sz="2000" dirty="0">
                <a:latin typeface="游ゴシック"/>
              </a:rPr>
              <a:t>「不要であり、ありません」（L）</a:t>
            </a:r>
          </a:p>
          <a:p>
            <a:pPr marL="0" indent="0" algn="l">
              <a:buNone/>
              <a:defRPr sz="1800"/>
            </a:pPr>
            <a:r>
              <a:rPr sz="2000" dirty="0">
                <a:latin typeface="游ゴシック"/>
              </a:rPr>
              <a:t>「協同組合に加入すれば営業できる」（T）</a:t>
            </a:r>
          </a:p>
          <a:p>
            <a:pPr algn="l">
              <a:defRPr sz="1800"/>
            </a:pPr>
            <a:endParaRPr dirty="0"/>
          </a:p>
          <a:p>
            <a:pPr marL="0" indent="0" algn="l">
              <a:buNone/>
              <a:defRPr sz="1800"/>
            </a:pPr>
            <a:endParaRPr sz="2000" dirty="0">
              <a:latin typeface="游ゴシック"/>
            </a:endParaRPr>
          </a:p>
          <a:p>
            <a:pPr marL="0" indent="0" algn="l">
              <a:buNone/>
              <a:defRPr sz="1800"/>
            </a:pPr>
            <a:r>
              <a:rPr sz="2000" dirty="0">
                <a:latin typeface="游ゴシック"/>
              </a:rPr>
              <a:t>→ 許可制度は統一的ではなく、地域や協同組合の有無によって対応が異なる。</a:t>
            </a:r>
          </a:p>
          <a:p>
            <a:pPr marL="0" indent="0" algn="l">
              <a:buNone/>
              <a:defRPr sz="1800"/>
            </a:pPr>
            <a:r>
              <a:rPr sz="2000" dirty="0">
                <a:latin typeface="游ゴシック"/>
              </a:rPr>
              <a:t>→ 協同組合を通じた登録制度が包摂の第一歩となっている。</a:t>
            </a:r>
          </a:p>
        </p:txBody>
      </p:sp>
      <p:graphicFrame>
        <p:nvGraphicFramePr>
          <p:cNvPr id="4" name="Chart 3"/>
          <p:cNvGraphicFramePr>
            <a:graphicFrameLocks noGrp="1"/>
          </p:cNvGraphicFramePr>
          <p:nvPr>
            <p:extLst>
              <p:ext uri="{D42A27DB-BD31-4B8C-83A1-F6EECF244321}">
                <p14:modId xmlns:p14="http://schemas.microsoft.com/office/powerpoint/2010/main" val="3380789494"/>
              </p:ext>
            </p:extLst>
          </p:nvPr>
        </p:nvGraphicFramePr>
        <p:xfrm>
          <a:off x="4421774" y="274638"/>
          <a:ext cx="5518639"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63500" tIns="63500" rIns="63500" bIns="63500"/>
          <a:lstStyle/>
          <a:p>
            <a:pPr algn="l"/>
            <a:r>
              <a:rPr sz="2000">
                <a:latin typeface="游ゴシック"/>
              </a:rPr>
              <a:t>〈補足〉調査結果：行政との関係</a:t>
            </a:r>
          </a:p>
        </p:txBody>
      </p:sp>
      <p:sp>
        <p:nvSpPr>
          <p:cNvPr id="3" name="Content Placeholder 2"/>
          <p:cNvSpPr>
            <a:spLocks noGrp="1"/>
          </p:cNvSpPr>
          <p:nvPr>
            <p:ph idx="1"/>
          </p:nvPr>
        </p:nvSpPr>
        <p:spPr>
          <a:xfrm>
            <a:off x="457200" y="1905000"/>
            <a:ext cx="8229600" cy="4525963"/>
          </a:xfrm>
        </p:spPr>
        <p:txBody>
          <a:bodyPr wrap="square" lIns="63500" tIns="63500" rIns="63500" bIns="63500">
            <a:normAutofit lnSpcReduction="10000"/>
          </a:bodyPr>
          <a:lstStyle/>
          <a:p>
            <a:pPr marL="0" indent="0" algn="l">
              <a:buNone/>
              <a:defRPr sz="1800"/>
            </a:pPr>
            <a:r>
              <a:rPr sz="2000" dirty="0">
                <a:latin typeface="游ゴシック"/>
              </a:rPr>
              <a:t> </a:t>
            </a:r>
            <a:r>
              <a:rPr sz="2000" dirty="0" err="1">
                <a:latin typeface="游ゴシック"/>
              </a:rPr>
              <a:t>調査結果概要</a:t>
            </a:r>
            <a:endParaRPr sz="2000" dirty="0">
              <a:latin typeface="游ゴシック"/>
            </a:endParaRPr>
          </a:p>
          <a:p>
            <a:pPr marL="0" indent="0" algn="l">
              <a:buNone/>
              <a:defRPr sz="1800"/>
            </a:pPr>
            <a:r>
              <a:rPr sz="2000" dirty="0">
                <a:latin typeface="游ゴシック"/>
              </a:rPr>
              <a:t>『</a:t>
            </a:r>
            <a:r>
              <a:rPr sz="2000" dirty="0" err="1">
                <a:latin typeface="游ゴシック"/>
              </a:rPr>
              <a:t>取り締まりなし</a:t>
            </a:r>
            <a:r>
              <a:rPr sz="2000" dirty="0">
                <a:latin typeface="游ゴシック"/>
              </a:rPr>
              <a:t>』：7名（B, E, </a:t>
            </a:r>
            <a:r>
              <a:rPr sz="2000" dirty="0" err="1">
                <a:latin typeface="游ゴシック"/>
              </a:rPr>
              <a:t>Gなど</a:t>
            </a:r>
            <a:r>
              <a:rPr sz="2000" dirty="0">
                <a:latin typeface="游ゴシック"/>
              </a:rPr>
              <a:t>）</a:t>
            </a:r>
          </a:p>
          <a:p>
            <a:pPr marL="0" indent="0" algn="l">
              <a:buNone/>
              <a:defRPr sz="1800"/>
            </a:pPr>
            <a:r>
              <a:rPr sz="2000" dirty="0">
                <a:latin typeface="游ゴシック"/>
              </a:rPr>
              <a:t>『</a:t>
            </a:r>
            <a:r>
              <a:rPr sz="2000" dirty="0" err="1">
                <a:latin typeface="游ゴシック"/>
              </a:rPr>
              <a:t>全面規制</a:t>
            </a:r>
            <a:r>
              <a:rPr sz="2000" dirty="0">
                <a:latin typeface="游ゴシック"/>
              </a:rPr>
              <a:t>』：5名（D, </a:t>
            </a:r>
            <a:r>
              <a:rPr sz="2000" dirty="0" err="1">
                <a:latin typeface="游ゴシック"/>
              </a:rPr>
              <a:t>Tなど</a:t>
            </a:r>
            <a:r>
              <a:rPr sz="2000" dirty="0">
                <a:latin typeface="游ゴシック"/>
              </a:rPr>
              <a:t>）</a:t>
            </a:r>
          </a:p>
          <a:p>
            <a:pPr marL="0" indent="0" algn="l">
              <a:buNone/>
              <a:defRPr sz="1800"/>
            </a:pPr>
            <a:r>
              <a:rPr sz="2000" dirty="0">
                <a:latin typeface="游ゴシック"/>
              </a:rPr>
              <a:t>『</a:t>
            </a:r>
            <a:r>
              <a:rPr sz="2000" dirty="0" err="1">
                <a:latin typeface="游ゴシック"/>
              </a:rPr>
              <a:t>曖昧・地域差</a:t>
            </a:r>
            <a:r>
              <a:rPr sz="2000" dirty="0">
                <a:latin typeface="游ゴシック"/>
              </a:rPr>
              <a:t>』：8名（F, H, </a:t>
            </a:r>
            <a:r>
              <a:rPr sz="2000" dirty="0" err="1">
                <a:latin typeface="游ゴシック"/>
              </a:rPr>
              <a:t>Jなど</a:t>
            </a:r>
            <a:r>
              <a:rPr sz="2000" dirty="0">
                <a:latin typeface="游ゴシック"/>
              </a:rPr>
              <a:t>）</a:t>
            </a:r>
          </a:p>
          <a:p>
            <a:pPr algn="l">
              <a:defRPr sz="1800"/>
            </a:pPr>
            <a:endParaRPr dirty="0"/>
          </a:p>
          <a:p>
            <a:pPr marL="0" indent="0" algn="l">
              <a:buNone/>
              <a:defRPr sz="1800"/>
            </a:pPr>
            <a:endParaRPr sz="2000" dirty="0">
              <a:latin typeface="游ゴシック"/>
            </a:endParaRPr>
          </a:p>
          <a:p>
            <a:pPr marL="0" indent="0" algn="l">
              <a:buNone/>
              <a:defRPr sz="1800"/>
            </a:pPr>
            <a:r>
              <a:rPr sz="2000" dirty="0">
                <a:latin typeface="游ゴシック"/>
              </a:rPr>
              <a:t>「</a:t>
            </a:r>
            <a:r>
              <a:rPr sz="2000" dirty="0" err="1">
                <a:latin typeface="游ゴシック"/>
              </a:rPr>
              <a:t>中央当局がすべてを規制している</a:t>
            </a:r>
            <a:r>
              <a:rPr sz="2000" dirty="0">
                <a:latin typeface="游ゴシック"/>
              </a:rPr>
              <a:t>」（D）</a:t>
            </a:r>
          </a:p>
          <a:p>
            <a:pPr marL="0" indent="0" algn="l">
              <a:buNone/>
              <a:defRPr sz="1800"/>
            </a:pPr>
            <a:r>
              <a:rPr sz="2000" dirty="0">
                <a:latin typeface="游ゴシック"/>
              </a:rPr>
              <a:t>「</a:t>
            </a:r>
            <a:r>
              <a:rPr sz="2000" dirty="0" err="1">
                <a:latin typeface="游ゴシック"/>
              </a:rPr>
              <a:t>明確な法執行がない</a:t>
            </a:r>
            <a:r>
              <a:rPr sz="2000" dirty="0">
                <a:latin typeface="游ゴシック"/>
              </a:rPr>
              <a:t>」（T）</a:t>
            </a:r>
          </a:p>
          <a:p>
            <a:pPr marL="0" indent="0" algn="l">
              <a:buNone/>
              <a:defRPr sz="1800"/>
            </a:pPr>
            <a:r>
              <a:rPr sz="2000" dirty="0">
                <a:latin typeface="游ゴシック"/>
              </a:rPr>
              <a:t>「</a:t>
            </a:r>
            <a:r>
              <a:rPr sz="2000" dirty="0" err="1">
                <a:latin typeface="游ゴシック"/>
              </a:rPr>
              <a:t>地域によって違う</a:t>
            </a:r>
            <a:r>
              <a:rPr sz="2000" dirty="0">
                <a:latin typeface="游ゴシック"/>
              </a:rPr>
              <a:t>」（H）</a:t>
            </a:r>
          </a:p>
          <a:p>
            <a:pPr algn="l">
              <a:defRPr sz="1800"/>
            </a:pPr>
            <a:endParaRPr dirty="0"/>
          </a:p>
          <a:p>
            <a:pPr marL="0" indent="0" algn="l">
              <a:buNone/>
              <a:defRPr sz="1800"/>
            </a:pPr>
            <a:r>
              <a:rPr sz="2000" dirty="0">
                <a:latin typeface="游ゴシック"/>
              </a:rPr>
              <a:t> </a:t>
            </a:r>
            <a:r>
              <a:rPr sz="2000" dirty="0" err="1">
                <a:latin typeface="游ゴシック"/>
              </a:rPr>
              <a:t>分析</a:t>
            </a:r>
            <a:endParaRPr sz="2000" dirty="0">
              <a:latin typeface="游ゴシック"/>
            </a:endParaRPr>
          </a:p>
          <a:p>
            <a:pPr marL="0" indent="0" algn="l">
              <a:buNone/>
              <a:defRPr sz="1800"/>
            </a:pPr>
            <a:r>
              <a:rPr sz="2000" dirty="0">
                <a:latin typeface="游ゴシック"/>
              </a:rPr>
              <a:t> </a:t>
            </a:r>
            <a:r>
              <a:rPr sz="2000" dirty="0" err="1">
                <a:latin typeface="游ゴシック"/>
              </a:rPr>
              <a:t>行政対応は統一性を欠き、黙認と取締りが併存</a:t>
            </a:r>
            <a:r>
              <a:rPr sz="2000" dirty="0">
                <a:latin typeface="游ゴシック"/>
              </a:rPr>
              <a:t>。</a:t>
            </a:r>
          </a:p>
          <a:p>
            <a:pPr marL="0" indent="0" algn="l">
              <a:buNone/>
              <a:defRPr sz="1800"/>
            </a:pPr>
            <a:r>
              <a:rPr sz="2000" dirty="0">
                <a:latin typeface="游ゴシック"/>
              </a:rPr>
              <a:t> </a:t>
            </a:r>
            <a:r>
              <a:rPr sz="2000" dirty="0" err="1">
                <a:latin typeface="游ゴシック"/>
              </a:rPr>
              <a:t>法的枠組みが不透明で、露天商の行動は地域慣行に依存している</a:t>
            </a:r>
            <a:r>
              <a:rPr sz="2000" dirty="0">
                <a:latin typeface="游ゴシック"/>
              </a:rPr>
              <a:t>。</a:t>
            </a:r>
          </a:p>
        </p:txBody>
      </p:sp>
      <p:graphicFrame>
        <p:nvGraphicFramePr>
          <p:cNvPr id="4" name="Chart 3"/>
          <p:cNvGraphicFramePr>
            <a:graphicFrameLocks noGrp="1"/>
          </p:cNvGraphicFramePr>
          <p:nvPr>
            <p:extLst>
              <p:ext uri="{D42A27DB-BD31-4B8C-83A1-F6EECF244321}">
                <p14:modId xmlns:p14="http://schemas.microsoft.com/office/powerpoint/2010/main" val="2304776477"/>
              </p:ext>
            </p:extLst>
          </p:nvPr>
        </p:nvGraphicFramePr>
        <p:xfrm>
          <a:off x="3765755" y="530943"/>
          <a:ext cx="5279923" cy="153227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349</TotalTime>
  <Words>1023</Words>
  <Application>Microsoft Office PowerPoint</Application>
  <PresentationFormat>画面に合わせる (4:3)</PresentationFormat>
  <Paragraphs>177</Paragraphs>
  <Slides>24</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24</vt:i4>
      </vt:variant>
    </vt:vector>
  </HeadingPairs>
  <TitlesOfParts>
    <vt:vector size="29" baseType="lpstr">
      <vt:lpstr>MS Gothic</vt:lpstr>
      <vt:lpstr>游ゴシック</vt:lpstr>
      <vt:lpstr>Arial</vt:lpstr>
      <vt:lpstr>Calibri</vt:lpstr>
      <vt:lpstr>Office Theme</vt:lpstr>
      <vt:lpstr>インフォーマル経済としてのインドネシア露天商 ～都市社会における役割と経済と課題～</vt:lpstr>
      <vt:lpstr>研究背景 インフォーマル経済は、制度的枠組みから外れた活動であるが、実際には都市経済の基層を支える存在である。インドネシアの露天商は雇用創出、生活支援、地域経済の循環を担い、社会的安全弁として機能している。特にコロナ禍を経て、その経済的・社会的意義が再認識されている。</vt:lpstr>
      <vt:lpstr>問題意識 露天商は行政により「違法」や「無秩序」とされてきた一方、住民生活を支える重要な存在である。本研究は、制度外として排除されてきた露天商の実態と社会的役割を明らかにし、包摂的な都市政策のあり方を検討することを目的とする。</vt:lpstr>
      <vt:lpstr>研究目的</vt:lpstr>
      <vt:lpstr>理論的枠組み</vt:lpstr>
      <vt:lpstr>先行研究の整理</vt:lpstr>
      <vt:lpstr>調査概要</vt:lpstr>
      <vt:lpstr>〈補足〉調査結果：許可制度の実態</vt:lpstr>
      <vt:lpstr>〈補足〉調査結果：行政との関係</vt:lpstr>
      <vt:lpstr>〈補足〉調査結果：相互扶助ネットワーク</vt:lpstr>
      <vt:lpstr>〈補足〉調査結果：地域との共存</vt:lpstr>
      <vt:lpstr>〈補足〉調査結果：行政支援への要望</vt:lpstr>
      <vt:lpstr>行政との関係性</vt:lpstr>
      <vt:lpstr>社会的役割①：雇用の受け皿</vt:lpstr>
      <vt:lpstr>社会的役割②：地域との共存</vt:lpstr>
      <vt:lpstr> 課題①：空間的排除（詳細インタビュー版） 再開発や都市整備によって、露天商の営業空間が失われる「空間的排除」が深刻化している。特にジャカルタ中心部では、歩道拡張や再開発により強制撤去の事例が報告された。  「立ち退き通告を受けたが、別の通りで再開した」（H） 「きちんとした良い場所に配置されたい」（L） 「協同組合に加入すれば営業できる」（T） 「お互いに助け合い、地域社会を助けます」（G） 「良質な食べ物で地域に貢献している」（X）  これらの声から、露天商は単に撤去対象ではなく、地域社会にとって必要な生活インフラであることが分かる。再開発に伴う排除ではなく、公共空間の再設計を通じた「共存の都市政策」が求められている。バンドンやスラバヤでは、露天商専用ゾーンやナイトマーケットが整備されており、包摂型都市モデルの一例として注目される。</vt:lpstr>
      <vt:lpstr> 課題②：制度の曖昧さ（詳細インタビュー版） 法制度の不統一と行政対応の地域差が、露天商を「制度の狭間」に置いている。許可制度の有無や取締りの厳しさは地域によって異なり、行政・協同組合・露天商の三者関係に曖昧さが残る。  「地区によってルールが違う。組合に登録していれば大丈夫」（Q）　 「取り締まりがある月とない月がある」（J） 「明確な法執行がない」（T） 「中央当局がすべてを規制している」（D） 「現金援助や住宅支援が必要」（S）  このように、露天商は制度外でありながら、協同組合や地域ネットワークを通じて部分的に制度に接続している。ILO（2018）や大井（2019）が指摘するように、インフォーマル経済は制度と共進化する動的構造を持つ。→ 政策的には、協同組合を媒介とした半制度的包摂と、行政による透明な許可制度の整備が重要である。</vt:lpstr>
      <vt:lpstr>考察①：「制度外」ではなく「制度の一部」 調査結果から、露天商は行政・地域・協同組合との関係を通じて自律的秩序を形成していることが判明した。形式上は制度外に位置しながらも、実質的には都市経済と社会秩序の一部として機能しており、都市政策における共進化的存在として再評価すべきである。</vt:lpstr>
      <vt:lpstr>考察②：協働と共生の可能性 調査結果から、露天商は行政・地域・協同組合との関係を通じて自律的秩序を形成していることが判明した。形式上は制度外に位置しながらも、実質的には都市経済と社会秩序の一部として機能しており、都市政策における共進化的存在として再評価すべきである。</vt:lpstr>
      <vt:lpstr>政策提言①：制度的包摂 協同組合制度を活用した段階的包摂を推進し、許可制度の透明化と営業空間の整備を図る必要がある。また、女性や若年層の露天商に対する支援強化を通じ、持続可能で包摂的な都市経済モデルを構築することが求められる。</vt:lpstr>
      <vt:lpstr>政策提言②：空間的権利の保障 協同組合制度を活用した段階的包摂を推進し、許可制度の透明化と営業空間の整備を図る必要がある。また、女性や若年層の露天商に対する支援強化を通じ、持続可能で包摂的な都市経済モデルを構築することが求められる。</vt:lpstr>
      <vt:lpstr>結論 本研究は、インドネシアの露天商を単なる「制度外の存在」ではなく、都市社会の持続可能性を支える包摂的都市の資産として再定義した。調査結果から、露天商は行政・地域社会・協同組合との関係を通じて自律的秩序を形成し、都市経済に不可欠な役割を果たしていることが明らかとなった。政策的には、許可制度の簡素化、公共空間の再設計、協同組合支援を柱とする三層的アプローチが有効である。最終的に、インフォーマル経済を都市計画と社会政策の双方に横断的に組み込むことが、アジア都市のレジリエンス向上につながると結論づけられる。</vt:lpstr>
      <vt:lpstr>参考文献</vt:lpstr>
      <vt:lpstr>〈補足〉考察の深掘り：制度外ではなく制度の一部 調査結果から、露天商は行政・地域・協同組合との関係を通じて自律的秩序を形成していることが判明した。形式上は制度外に位置しながらも、実質的には都市経済と社会秩序の一部として機能しており、都市政策における共進化的存在として再評価すべきである。</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インフォーマル経済としてのインドネシア露天商 ―都市社会における役割と経済―</dc:title>
  <dc:subject/>
  <dc:creator>KICS23</dc:creator>
  <cp:keywords/>
  <dc:description>generated using python-pptx</dc:description>
  <cp:lastModifiedBy>KAWAI Yoshiharu</cp:lastModifiedBy>
  <cp:revision>5</cp:revision>
  <dcterms:created xsi:type="dcterms:W3CDTF">2013-01-27T09:14:16Z</dcterms:created>
  <dcterms:modified xsi:type="dcterms:W3CDTF">2025-10-11T12:46:52Z</dcterms:modified>
  <cp:category/>
</cp:coreProperties>
</file>