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4" r:id="rId3"/>
    <p:sldId id="257" r:id="rId4"/>
    <p:sldId id="259" r:id="rId5"/>
    <p:sldId id="265" r:id="rId6"/>
    <p:sldId id="258" r:id="rId7"/>
    <p:sldId id="266" r:id="rId8"/>
    <p:sldId id="275" r:id="rId9"/>
    <p:sldId id="276" r:id="rId10"/>
    <p:sldId id="267" r:id="rId11"/>
    <p:sldId id="270" r:id="rId12"/>
    <p:sldId id="269" r:id="rId13"/>
    <p:sldId id="260" r:id="rId14"/>
    <p:sldId id="262" r:id="rId15"/>
    <p:sldId id="263" r:id="rId16"/>
    <p:sldId id="261" r:id="rId17"/>
    <p:sldId id="268" r:id="rId18"/>
    <p:sldId id="272" r:id="rId19"/>
    <p:sldId id="273" r:id="rId20"/>
    <p:sldId id="274" r:id="rId21"/>
    <p:sldId id="277" r:id="rId22"/>
    <p:sldId id="271" r:id="rId23"/>
  </p:sldIdLst>
  <p:sldSz cx="9144000" cy="6858000" type="screen4x3"/>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15" d="100"/>
          <a:sy n="115" d="100"/>
        </p:scale>
        <p:origin x="-1062" y="-10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kumimoji="1" lang="ja-JP" altLang="en-US" smtClean="0"/>
              <a:t>マスタ タイトルの書式設定</a:t>
            </a:r>
            <a:endParaRPr kumimoji="1" lang="ja-JP" altLang="en-US"/>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smtClean="0"/>
              <a:t>マスタ サブタイトルの書式設定</a:t>
            </a:r>
            <a:endParaRPr kumimoji="1" lang="ja-JP" altLang="en-US"/>
          </a:p>
        </p:txBody>
      </p:sp>
      <p:sp>
        <p:nvSpPr>
          <p:cNvPr id="4" name="日付プレースホルダ 3"/>
          <p:cNvSpPr>
            <a:spLocks noGrp="1"/>
          </p:cNvSpPr>
          <p:nvPr>
            <p:ph type="dt" sz="half" idx="10"/>
          </p:nvPr>
        </p:nvSpPr>
        <p:spPr/>
        <p:txBody>
          <a:bodyPr/>
          <a:lstStyle/>
          <a:p>
            <a:fld id="{E90ED720-0104-4369-84BC-D37694168613}" type="datetimeFigureOut">
              <a:rPr kumimoji="1" lang="ja-JP" altLang="en-US" smtClean="0"/>
              <a:t>2021/7/17</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縦書きテキスト プレースホルダ 2"/>
          <p:cNvSpPr>
            <a:spLocks noGrp="1"/>
          </p:cNvSpPr>
          <p:nvPr>
            <p:ph type="body" orient="vert" idx="1"/>
          </p:nvPr>
        </p:nvSpPr>
        <p:spPr/>
        <p:txBody>
          <a:bodyPr vert="eaVert"/>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fld id="{E90ED720-0104-4369-84BC-D37694168613}" type="datetimeFigureOut">
              <a:rPr kumimoji="1" lang="ja-JP" altLang="en-US" smtClean="0"/>
              <a:t>2021/7/17</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1" lang="ja-JP" altLang="en-US" smtClean="0"/>
              <a:t>マスタ タイトルの書式設定</a:t>
            </a:r>
            <a:endParaRPr kumimoji="1" lang="ja-JP" altLang="en-US"/>
          </a:p>
        </p:txBody>
      </p:sp>
      <p:sp>
        <p:nvSpPr>
          <p:cNvPr id="3" name="縦書きテキスト プレースホルダ 2"/>
          <p:cNvSpPr>
            <a:spLocks noGrp="1"/>
          </p:cNvSpPr>
          <p:nvPr>
            <p:ph type="body" orient="vert" idx="1"/>
          </p:nvPr>
        </p:nvSpPr>
        <p:spPr>
          <a:xfrm>
            <a:off x="457200" y="274638"/>
            <a:ext cx="6019800" cy="5851525"/>
          </a:xfrm>
        </p:spPr>
        <p:txBody>
          <a:bodyPr vert="eaVert"/>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fld id="{E90ED720-0104-4369-84BC-D37694168613}" type="datetimeFigureOut">
              <a:rPr kumimoji="1" lang="ja-JP" altLang="en-US" smtClean="0"/>
              <a:t>2021/7/17</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コンテンツ プレースホルダ 2"/>
          <p:cNvSpPr>
            <a:spLocks noGrp="1"/>
          </p:cNvSpPr>
          <p:nvPr>
            <p:ph idx="1"/>
          </p:nvPr>
        </p:nvSpPr>
        <p:spPr/>
        <p:txBody>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fld id="{E90ED720-0104-4369-84BC-D37694168613}" type="datetimeFigureOut">
              <a:rPr kumimoji="1" lang="ja-JP" altLang="en-US" smtClean="0"/>
              <a:t>2021/7/17</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smtClean="0"/>
              <a:t>マスタ テキストの書式設定</a:t>
            </a:r>
          </a:p>
        </p:txBody>
      </p:sp>
      <p:sp>
        <p:nvSpPr>
          <p:cNvPr id="4" name="日付プレースホルダ 3"/>
          <p:cNvSpPr>
            <a:spLocks noGrp="1"/>
          </p:cNvSpPr>
          <p:nvPr>
            <p:ph type="dt" sz="half" idx="10"/>
          </p:nvPr>
        </p:nvSpPr>
        <p:spPr/>
        <p:txBody>
          <a:bodyPr/>
          <a:lstStyle/>
          <a:p>
            <a:fld id="{E90ED720-0104-4369-84BC-D37694168613}" type="datetimeFigureOut">
              <a:rPr kumimoji="1" lang="ja-JP" altLang="en-US" smtClean="0"/>
              <a:t>2021/7/17</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コンテンツ プレースホルダ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 4"/>
          <p:cNvSpPr>
            <a:spLocks noGrp="1"/>
          </p:cNvSpPr>
          <p:nvPr>
            <p:ph type="dt" sz="half" idx="10"/>
          </p:nvPr>
        </p:nvSpPr>
        <p:spPr/>
        <p:txBody>
          <a:bodyPr/>
          <a:lstStyle/>
          <a:p>
            <a:fld id="{E90ED720-0104-4369-84BC-D37694168613}" type="datetimeFigureOut">
              <a:rPr kumimoji="1" lang="ja-JP" altLang="en-US" smtClean="0"/>
              <a:t>2021/7/17</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 6"/>
          <p:cNvSpPr>
            <a:spLocks noGrp="1"/>
          </p:cNvSpPr>
          <p:nvPr>
            <p:ph type="dt" sz="half" idx="10"/>
          </p:nvPr>
        </p:nvSpPr>
        <p:spPr/>
        <p:txBody>
          <a:bodyPr/>
          <a:lstStyle/>
          <a:p>
            <a:fld id="{E90ED720-0104-4369-84BC-D37694168613}" type="datetimeFigureOut">
              <a:rPr kumimoji="1" lang="ja-JP" altLang="en-US" smtClean="0"/>
              <a:t>2021/7/17</a:t>
            </a:fld>
            <a:endParaRPr kumimoji="1" lang="ja-JP" altLang="en-US"/>
          </a:p>
        </p:txBody>
      </p:sp>
      <p:sp>
        <p:nvSpPr>
          <p:cNvPr id="8" name="フッター プレースホルダ 7"/>
          <p:cNvSpPr>
            <a:spLocks noGrp="1"/>
          </p:cNvSpPr>
          <p:nvPr>
            <p:ph type="ftr" sz="quarter" idx="11"/>
          </p:nvPr>
        </p:nvSpPr>
        <p:spPr/>
        <p:txBody>
          <a:bodyPr/>
          <a:lstStyle/>
          <a:p>
            <a:endParaRPr kumimoji="1" lang="ja-JP" altLang="en-US"/>
          </a:p>
        </p:txBody>
      </p:sp>
      <p:sp>
        <p:nvSpPr>
          <p:cNvPr id="9" name="スライド番号プレースホルダ 8"/>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日付プレースホルダ 2"/>
          <p:cNvSpPr>
            <a:spLocks noGrp="1"/>
          </p:cNvSpPr>
          <p:nvPr>
            <p:ph type="dt" sz="half" idx="10"/>
          </p:nvPr>
        </p:nvSpPr>
        <p:spPr/>
        <p:txBody>
          <a:bodyPr/>
          <a:lstStyle/>
          <a:p>
            <a:fld id="{E90ED720-0104-4369-84BC-D37694168613}" type="datetimeFigureOut">
              <a:rPr kumimoji="1" lang="ja-JP" altLang="en-US" smtClean="0"/>
              <a:t>2021/7/17</a:t>
            </a:fld>
            <a:endParaRPr kumimoji="1" lang="ja-JP" altLang="en-US"/>
          </a:p>
        </p:txBody>
      </p:sp>
      <p:sp>
        <p:nvSpPr>
          <p:cNvPr id="4" name="フッター プレースホルダ 3"/>
          <p:cNvSpPr>
            <a:spLocks noGrp="1"/>
          </p:cNvSpPr>
          <p:nvPr>
            <p:ph type="ftr" sz="quarter" idx="11"/>
          </p:nvPr>
        </p:nvSpPr>
        <p:spPr/>
        <p:txBody>
          <a:bodyPr/>
          <a:lstStyle/>
          <a:p>
            <a:endParaRPr kumimoji="1" lang="ja-JP" altLang="en-US"/>
          </a:p>
        </p:txBody>
      </p:sp>
      <p:sp>
        <p:nvSpPr>
          <p:cNvPr id="5" name="スライド番号プレースホルダ 4"/>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p>
            <a:fld id="{E90ED720-0104-4369-84BC-D37694168613}" type="datetimeFigureOut">
              <a:rPr kumimoji="1" lang="ja-JP" altLang="en-US" smtClean="0"/>
              <a:t>2021/7/17</a:t>
            </a:fld>
            <a:endParaRPr kumimoji="1" lang="ja-JP" altLang="en-US"/>
          </a:p>
        </p:txBody>
      </p:sp>
      <p:sp>
        <p:nvSpPr>
          <p:cNvPr id="3" name="フッター プレースホルダ 2"/>
          <p:cNvSpPr>
            <a:spLocks noGrp="1"/>
          </p:cNvSpPr>
          <p:nvPr>
            <p:ph type="ftr" sz="quarter" idx="11"/>
          </p:nvPr>
        </p:nvSpPr>
        <p:spPr/>
        <p:txBody>
          <a:bodyPr/>
          <a:lstStyle/>
          <a:p>
            <a:endParaRPr kumimoji="1" lang="ja-JP" altLang="en-US"/>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1" lang="ja-JP" altLang="en-US" smtClean="0"/>
              <a:t>マスタ タイトルの書式設定</a:t>
            </a:r>
            <a:endParaRPr kumimoji="1" lang="ja-JP" altLang="en-US"/>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 テキストの書式設定</a:t>
            </a:r>
          </a:p>
        </p:txBody>
      </p:sp>
      <p:sp>
        <p:nvSpPr>
          <p:cNvPr id="5" name="日付プレースホルダ 4"/>
          <p:cNvSpPr>
            <a:spLocks noGrp="1"/>
          </p:cNvSpPr>
          <p:nvPr>
            <p:ph type="dt" sz="half" idx="10"/>
          </p:nvPr>
        </p:nvSpPr>
        <p:spPr/>
        <p:txBody>
          <a:bodyPr/>
          <a:lstStyle/>
          <a:p>
            <a:fld id="{E90ED720-0104-4369-84BC-D37694168613}" type="datetimeFigureOut">
              <a:rPr kumimoji="1" lang="ja-JP" altLang="en-US" smtClean="0"/>
              <a:t>2021/7/17</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smtClean="0"/>
              <a:t>マスタ タイトルの書式設定</a:t>
            </a:r>
            <a:endParaRPr kumimoji="1" lang="ja-JP" altLang="en-US"/>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 テキストの書式設定</a:t>
            </a:r>
          </a:p>
        </p:txBody>
      </p:sp>
      <p:sp>
        <p:nvSpPr>
          <p:cNvPr id="5" name="日付プレースホルダ 4"/>
          <p:cNvSpPr>
            <a:spLocks noGrp="1"/>
          </p:cNvSpPr>
          <p:nvPr>
            <p:ph type="dt" sz="half" idx="10"/>
          </p:nvPr>
        </p:nvSpPr>
        <p:spPr/>
        <p:txBody>
          <a:bodyPr/>
          <a:lstStyle/>
          <a:p>
            <a:fld id="{E90ED720-0104-4369-84BC-D37694168613}" type="datetimeFigureOut">
              <a:rPr kumimoji="1" lang="ja-JP" altLang="en-US" smtClean="0"/>
              <a:t>2021/7/17</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90ED720-0104-4369-84BC-D37694168613}" type="datetimeFigureOut">
              <a:rPr kumimoji="1" lang="ja-JP" altLang="en-US" smtClean="0"/>
              <a:t>2021/7/17</a:t>
            </a:fld>
            <a:endParaRPr kumimoji="1" lang="ja-JP" altLang="en-US"/>
          </a:p>
        </p:txBody>
      </p:sp>
      <p:sp>
        <p:nvSpPr>
          <p:cNvPr id="5" name="フッター プレースホルダ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2D8002D-B5B0-4BAC-B1F6-782DDCCE6D9C}" type="slidenum">
              <a:rPr kumimoji="1" lang="ja-JP" altLang="en-US" smtClean="0"/>
              <a:t>‹#›</a:t>
            </a:fld>
            <a:endParaRPr kumimoji="1" lang="ja-JP"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8.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9.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20.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7" Type="http://schemas.openxmlformats.org/officeDocument/2006/relationships/image" Target="../media/image7.emf"/><Relationship Id="rId2" Type="http://schemas.openxmlformats.org/officeDocument/2006/relationships/image" Target="../media/image2.png"/><Relationship Id="rId1" Type="http://schemas.openxmlformats.org/officeDocument/2006/relationships/slideLayout" Target="../slideLayouts/slideLayout2.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20.xml.rels><?xml version="1.0" encoding="UTF-8" standalone="yes"?>
<Relationships xmlns="http://schemas.openxmlformats.org/package/2006/relationships"><Relationship Id="rId2" Type="http://schemas.openxmlformats.org/officeDocument/2006/relationships/image" Target="../media/image21.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23.png"/><Relationship Id="rId2" Type="http://schemas.openxmlformats.org/officeDocument/2006/relationships/image" Target="../media/image22.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Users\B75W7H\Dropbox\スクリーンショット\スクリーンショット 2021-03-12 16.29.47.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232221" y="3140968"/>
            <a:ext cx="4292442" cy="2414336"/>
          </a:xfrm>
          <a:prstGeom prst="rect">
            <a:avLst/>
          </a:prstGeom>
          <a:noFill/>
          <a:extLst>
            <a:ext uri="{909E8E84-426E-40DD-AFC4-6F175D3DCCD1}">
              <a14:hiddenFill xmlns:a14="http://schemas.microsoft.com/office/drawing/2010/main">
                <a:solidFill>
                  <a:srgbClr val="FFFFFF"/>
                </a:solidFill>
              </a14:hiddenFill>
            </a:ext>
          </a:extLst>
        </p:spPr>
      </p:pic>
      <p:sp>
        <p:nvSpPr>
          <p:cNvPr id="3" name="正方形/長方形 2"/>
          <p:cNvSpPr/>
          <p:nvPr/>
        </p:nvSpPr>
        <p:spPr>
          <a:xfrm>
            <a:off x="1547664" y="1412776"/>
            <a:ext cx="5328592" cy="864096"/>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2800" dirty="0" smtClean="0"/>
              <a:t>NTS</a:t>
            </a:r>
            <a:r>
              <a:rPr lang="ja-JP" altLang="en-US" sz="2800" dirty="0" smtClean="0"/>
              <a:t>入力支援ツール</a:t>
            </a:r>
            <a:r>
              <a:rPr lang="ja-JP" altLang="en-US" sz="2800" dirty="0"/>
              <a:t>　</a:t>
            </a:r>
            <a:r>
              <a:rPr lang="ja-JP" altLang="en-US" sz="2800" dirty="0" smtClean="0"/>
              <a:t>マニュアル</a:t>
            </a:r>
            <a:endParaRPr kumimoji="1" lang="ja-JP" altLang="en-US" sz="2800" dirty="0"/>
          </a:p>
        </p:txBody>
      </p:sp>
      <p:sp>
        <p:nvSpPr>
          <p:cNvPr id="4" name="正方形/長方形 3"/>
          <p:cNvSpPr/>
          <p:nvPr/>
        </p:nvSpPr>
        <p:spPr>
          <a:xfrm>
            <a:off x="7308304" y="6237312"/>
            <a:ext cx="1448544" cy="224408"/>
          </a:xfrm>
          <a:prstGeom prst="rect">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900" b="1" dirty="0" smtClean="0"/>
              <a:t>2021/05/17</a:t>
            </a:r>
            <a:r>
              <a:rPr kumimoji="1" lang="ja-JP" altLang="en-US" sz="900" b="1" dirty="0" smtClean="0"/>
              <a:t>時点</a:t>
            </a:r>
            <a:endParaRPr kumimoji="1" lang="ja-JP" altLang="en-US" sz="900" b="1" dirty="0"/>
          </a:p>
        </p:txBody>
      </p:sp>
    </p:spTree>
    <p:extLst>
      <p:ext uri="{BB962C8B-B14F-4D97-AF65-F5344CB8AC3E}">
        <p14:creationId xmlns:p14="http://schemas.microsoft.com/office/powerpoint/2010/main" val="237852086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395536" y="147170"/>
            <a:ext cx="4166502" cy="504056"/>
          </a:xfrm>
          <a:prstGeom prst="rect">
            <a:avLst/>
          </a:prstGeom>
          <a:solidFill>
            <a:schemeClr val="tx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dirty="0"/>
              <a:t>入力ボックスの分割について</a:t>
            </a:r>
          </a:p>
        </p:txBody>
      </p:sp>
      <p:sp>
        <p:nvSpPr>
          <p:cNvPr id="8" name="正方形/長方形 7"/>
          <p:cNvSpPr/>
          <p:nvPr/>
        </p:nvSpPr>
        <p:spPr>
          <a:xfrm>
            <a:off x="395536" y="845096"/>
            <a:ext cx="7920880" cy="9997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kumimoji="1" lang="ja-JP" altLang="en-US" sz="1400" dirty="0" smtClean="0">
                <a:solidFill>
                  <a:schemeClr val="tx1"/>
                </a:solidFill>
              </a:rPr>
              <a:t>読み取る画像自体が、</a:t>
            </a:r>
            <a:r>
              <a:rPr kumimoji="1" lang="en-US" altLang="ja-JP" sz="1400" dirty="0" smtClean="0">
                <a:solidFill>
                  <a:schemeClr val="tx1"/>
                </a:solidFill>
              </a:rPr>
              <a:t>2</a:t>
            </a:r>
            <a:r>
              <a:rPr kumimoji="1" lang="ja-JP" altLang="en-US" sz="1400" dirty="0" smtClean="0">
                <a:solidFill>
                  <a:schemeClr val="tx1"/>
                </a:solidFill>
              </a:rPr>
              <a:t>項目を</a:t>
            </a:r>
            <a:r>
              <a:rPr kumimoji="1" lang="en-US" altLang="ja-JP" sz="1400" dirty="0" smtClean="0">
                <a:solidFill>
                  <a:schemeClr val="tx1"/>
                </a:solidFill>
              </a:rPr>
              <a:t>2</a:t>
            </a:r>
            <a:r>
              <a:rPr kumimoji="1" lang="ja-JP" altLang="en-US" sz="1400" dirty="0" smtClean="0">
                <a:solidFill>
                  <a:schemeClr val="tx1"/>
                </a:solidFill>
              </a:rPr>
              <a:t>行で表記している</a:t>
            </a:r>
            <a:endParaRPr kumimoji="1" lang="en-US" altLang="ja-JP" sz="1400" dirty="0" smtClean="0">
              <a:solidFill>
                <a:schemeClr val="tx1"/>
              </a:solidFill>
            </a:endParaRPr>
          </a:p>
          <a:p>
            <a:r>
              <a:rPr lang="ja-JP" altLang="en-US" sz="1400" dirty="0" smtClean="0">
                <a:solidFill>
                  <a:schemeClr val="tx1"/>
                </a:solidFill>
              </a:rPr>
              <a:t>⇒この場合は、入力の方も</a:t>
            </a:r>
            <a:r>
              <a:rPr lang="en-US" altLang="ja-JP" sz="1400" dirty="0" smtClean="0">
                <a:solidFill>
                  <a:schemeClr val="tx1"/>
                </a:solidFill>
              </a:rPr>
              <a:t>2</a:t>
            </a:r>
            <a:r>
              <a:rPr lang="ja-JP" altLang="en-US" sz="1400" dirty="0" smtClean="0">
                <a:solidFill>
                  <a:schemeClr val="tx1"/>
                </a:solidFill>
              </a:rPr>
              <a:t>行に分ける</a:t>
            </a:r>
            <a:endParaRPr lang="en-US" altLang="ja-JP" sz="1400" dirty="0" smtClean="0">
              <a:solidFill>
                <a:schemeClr val="tx1"/>
              </a:solidFill>
            </a:endParaRPr>
          </a:p>
          <a:p>
            <a:r>
              <a:rPr kumimoji="1" lang="ja-JP" altLang="en-US" sz="1400" dirty="0">
                <a:solidFill>
                  <a:schemeClr val="tx1"/>
                </a:solidFill>
              </a:rPr>
              <a:t>　</a:t>
            </a:r>
            <a:r>
              <a:rPr kumimoji="1" lang="ja-JP" altLang="en-US" sz="1400" dirty="0" smtClean="0">
                <a:solidFill>
                  <a:schemeClr val="tx1"/>
                </a:solidFill>
              </a:rPr>
              <a:t>　（</a:t>
            </a:r>
            <a:r>
              <a:rPr kumimoji="1" lang="en-US" altLang="ja-JP" sz="1400" dirty="0" smtClean="0">
                <a:solidFill>
                  <a:schemeClr val="tx1"/>
                </a:solidFill>
              </a:rPr>
              <a:t>2</a:t>
            </a:r>
            <a:r>
              <a:rPr kumimoji="1" lang="ja-JP" altLang="en-US" sz="1400" dirty="0" smtClean="0">
                <a:solidFill>
                  <a:schemeClr val="tx1"/>
                </a:solidFill>
              </a:rPr>
              <a:t>行に分けた項目が例えば住所とかでさらに</a:t>
            </a:r>
            <a:r>
              <a:rPr kumimoji="1" lang="en-US" altLang="ja-JP" sz="1400" dirty="0" smtClean="0">
                <a:solidFill>
                  <a:schemeClr val="tx1"/>
                </a:solidFill>
              </a:rPr>
              <a:t>2</a:t>
            </a:r>
            <a:r>
              <a:rPr kumimoji="1" lang="ja-JP" altLang="en-US" sz="1400" dirty="0" smtClean="0">
                <a:solidFill>
                  <a:schemeClr val="tx1"/>
                </a:solidFill>
              </a:rPr>
              <a:t>行に分ける場合</a:t>
            </a:r>
            <a:r>
              <a:rPr lang="ja-JP" altLang="en-US" sz="1400" dirty="0" smtClean="0">
                <a:solidFill>
                  <a:schemeClr val="tx1"/>
                </a:solidFill>
              </a:rPr>
              <a:t>があり得るが</a:t>
            </a:r>
            <a:endParaRPr lang="en-US" altLang="ja-JP" sz="1400" dirty="0" smtClean="0">
              <a:solidFill>
                <a:schemeClr val="tx1"/>
              </a:solidFill>
            </a:endParaRPr>
          </a:p>
          <a:p>
            <a:r>
              <a:rPr lang="ja-JP" altLang="en-US" sz="1400" dirty="0">
                <a:solidFill>
                  <a:schemeClr val="tx1"/>
                </a:solidFill>
              </a:rPr>
              <a:t>　</a:t>
            </a:r>
            <a:r>
              <a:rPr lang="ja-JP" altLang="en-US" sz="1400" dirty="0" smtClean="0">
                <a:solidFill>
                  <a:schemeClr val="tx1"/>
                </a:solidFill>
              </a:rPr>
              <a:t>　　２つ以上分割して入力</a:t>
            </a:r>
            <a:r>
              <a:rPr lang="ja-JP" altLang="en-US" sz="1400" dirty="0">
                <a:solidFill>
                  <a:schemeClr val="tx1"/>
                </a:solidFill>
              </a:rPr>
              <a:t>できない</a:t>
            </a:r>
            <a:r>
              <a:rPr lang="ja-JP" altLang="en-US" sz="1400" dirty="0" smtClean="0">
                <a:solidFill>
                  <a:schemeClr val="tx1"/>
                </a:solidFill>
              </a:rPr>
              <a:t>のでその場合は項目の分割を優先させる）</a:t>
            </a:r>
            <a:endParaRPr kumimoji="1" lang="en-US" altLang="ja-JP" sz="1400" dirty="0" smtClean="0">
              <a:solidFill>
                <a:schemeClr val="tx1"/>
              </a:solidFill>
            </a:endParaRP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15616" y="2001844"/>
            <a:ext cx="6086475" cy="4133850"/>
          </a:xfrm>
          <a:prstGeom prst="rect">
            <a:avLst/>
          </a:prstGeom>
          <a:solidFill>
            <a:schemeClr val="bg1"/>
          </a:solidFill>
          <a:ln w="15875">
            <a:solidFill>
              <a:srgbClr val="FF0000"/>
            </a:solidFill>
          </a:ln>
          <a:extLst/>
        </p:spPr>
      </p:pic>
      <p:sp>
        <p:nvSpPr>
          <p:cNvPr id="2" name="四角形吹き出し 1"/>
          <p:cNvSpPr/>
          <p:nvPr/>
        </p:nvSpPr>
        <p:spPr>
          <a:xfrm>
            <a:off x="4788024" y="4437112"/>
            <a:ext cx="2088232" cy="936104"/>
          </a:xfrm>
          <a:prstGeom prst="wedgeRectCallout">
            <a:avLst>
              <a:gd name="adj1" fmla="val -64223"/>
              <a:gd name="adj2" fmla="val -2325"/>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kumimoji="1" lang="ja-JP" altLang="en-US" sz="1000" dirty="0" smtClean="0">
                <a:solidFill>
                  <a:schemeClr val="tx1"/>
                </a:solidFill>
              </a:rPr>
              <a:t>上に</a:t>
            </a:r>
            <a:r>
              <a:rPr lang="ja-JP" altLang="en-US" sz="1000" dirty="0" smtClean="0">
                <a:solidFill>
                  <a:schemeClr val="tx1"/>
                </a:solidFill>
              </a:rPr>
              <a:t>「</a:t>
            </a:r>
            <a:r>
              <a:rPr lang="en-US" altLang="ja-JP" sz="1000" dirty="0" smtClean="0">
                <a:solidFill>
                  <a:schemeClr val="tx1"/>
                </a:solidFill>
              </a:rPr>
              <a:t>3576-1317</a:t>
            </a:r>
            <a:r>
              <a:rPr lang="ja-JP" altLang="en-US" sz="1000" dirty="0" smtClean="0">
                <a:solidFill>
                  <a:schemeClr val="tx1"/>
                </a:solidFill>
              </a:rPr>
              <a:t>」</a:t>
            </a:r>
            <a:endParaRPr lang="en-US" altLang="ja-JP" sz="1000" dirty="0" smtClean="0">
              <a:solidFill>
                <a:schemeClr val="tx1"/>
              </a:solidFill>
            </a:endParaRPr>
          </a:p>
          <a:p>
            <a:endParaRPr kumimoji="1" lang="en-US" altLang="ja-JP" sz="1000" dirty="0">
              <a:solidFill>
                <a:schemeClr val="tx1"/>
              </a:solidFill>
            </a:endParaRPr>
          </a:p>
          <a:p>
            <a:r>
              <a:rPr lang="ja-JP" altLang="en-US" sz="1000" dirty="0" smtClean="0">
                <a:solidFill>
                  <a:schemeClr val="tx1"/>
                </a:solidFill>
              </a:rPr>
              <a:t>下に「令和</a:t>
            </a:r>
            <a:r>
              <a:rPr lang="en-US" altLang="ja-JP" sz="1000" dirty="0" smtClean="0">
                <a:solidFill>
                  <a:schemeClr val="tx1"/>
                </a:solidFill>
              </a:rPr>
              <a:t>03.02</a:t>
            </a:r>
            <a:r>
              <a:rPr lang="ja-JP" altLang="en-US" sz="1000" dirty="0" err="1" smtClean="0">
                <a:solidFill>
                  <a:schemeClr val="tx1"/>
                </a:solidFill>
              </a:rPr>
              <a:t>．</a:t>
            </a:r>
            <a:r>
              <a:rPr lang="en-US" altLang="ja-JP" sz="1000" dirty="0" smtClean="0">
                <a:solidFill>
                  <a:schemeClr val="tx1"/>
                </a:solidFill>
              </a:rPr>
              <a:t>19</a:t>
            </a:r>
            <a:r>
              <a:rPr lang="ja-JP" altLang="en-US" sz="1000" dirty="0" smtClean="0">
                <a:solidFill>
                  <a:schemeClr val="tx1"/>
                </a:solidFill>
              </a:rPr>
              <a:t>」</a:t>
            </a:r>
            <a:endParaRPr lang="en-US" altLang="ja-JP" sz="1000" dirty="0" smtClean="0">
              <a:solidFill>
                <a:schemeClr val="tx1"/>
              </a:solidFill>
            </a:endParaRPr>
          </a:p>
          <a:p>
            <a:endParaRPr kumimoji="1" lang="en-US" altLang="ja-JP" sz="1000" dirty="0">
              <a:solidFill>
                <a:schemeClr val="tx1"/>
              </a:solidFill>
            </a:endParaRPr>
          </a:p>
          <a:p>
            <a:r>
              <a:rPr lang="ja-JP" altLang="en-US" sz="1000" dirty="0" smtClean="0">
                <a:solidFill>
                  <a:schemeClr val="tx1"/>
                </a:solidFill>
              </a:rPr>
              <a:t>と分ける</a:t>
            </a:r>
            <a:endParaRPr kumimoji="1" lang="ja-JP" altLang="en-US" sz="1000" dirty="0">
              <a:solidFill>
                <a:schemeClr val="tx1"/>
              </a:solidFill>
            </a:endParaRPr>
          </a:p>
        </p:txBody>
      </p:sp>
      <p:sp>
        <p:nvSpPr>
          <p:cNvPr id="6" name="四角形吹き出し 5"/>
          <p:cNvSpPr/>
          <p:nvPr/>
        </p:nvSpPr>
        <p:spPr>
          <a:xfrm>
            <a:off x="4552870" y="5805264"/>
            <a:ext cx="2774107" cy="936104"/>
          </a:xfrm>
          <a:prstGeom prst="wedgeRectCallout">
            <a:avLst>
              <a:gd name="adj1" fmla="val -44717"/>
              <a:gd name="adj2" fmla="val -64486"/>
            </a:avLst>
          </a:prstGeom>
          <a:solidFill>
            <a:schemeClr val="bg1"/>
          </a:solidFill>
          <a:ln>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kumimoji="1" lang="ja-JP" altLang="en-US" sz="1000" dirty="0" smtClean="0">
                <a:solidFill>
                  <a:schemeClr val="tx1"/>
                </a:solidFill>
              </a:rPr>
              <a:t>ボタン「分割</a:t>
            </a:r>
            <a:r>
              <a:rPr kumimoji="1" lang="en-US" altLang="ja-JP" sz="1000" dirty="0" smtClean="0">
                <a:solidFill>
                  <a:schemeClr val="tx1"/>
                </a:solidFill>
              </a:rPr>
              <a:t>2</a:t>
            </a:r>
            <a:r>
              <a:rPr kumimoji="1" lang="ja-JP" altLang="en-US" sz="1000" dirty="0" smtClean="0">
                <a:solidFill>
                  <a:schemeClr val="tx1"/>
                </a:solidFill>
              </a:rPr>
              <a:t>行目に入れる」を</a:t>
            </a:r>
            <a:endParaRPr kumimoji="1" lang="en-US" altLang="ja-JP" sz="1000" dirty="0" smtClean="0">
              <a:solidFill>
                <a:schemeClr val="tx1"/>
              </a:solidFill>
            </a:endParaRPr>
          </a:p>
          <a:p>
            <a:r>
              <a:rPr lang="ja-JP" altLang="en-US" sz="1000" dirty="0">
                <a:solidFill>
                  <a:schemeClr val="tx1"/>
                </a:solidFill>
              </a:rPr>
              <a:t>押す</a:t>
            </a:r>
            <a:r>
              <a:rPr lang="ja-JP" altLang="en-US" sz="1000" dirty="0" smtClean="0">
                <a:solidFill>
                  <a:schemeClr val="tx1"/>
                </a:solidFill>
              </a:rPr>
              <a:t>と、すでに入力されているテキストを改行部分で分割して、下の入力ボックスへコピペする</a:t>
            </a:r>
            <a:endParaRPr kumimoji="1" lang="ja-JP" altLang="en-US" sz="1000" dirty="0">
              <a:solidFill>
                <a:schemeClr val="tx1"/>
              </a:solidFill>
            </a:endParaRPr>
          </a:p>
        </p:txBody>
      </p:sp>
    </p:spTree>
    <p:extLst>
      <p:ext uri="{BB962C8B-B14F-4D97-AF65-F5344CB8AC3E}">
        <p14:creationId xmlns:p14="http://schemas.microsoft.com/office/powerpoint/2010/main" val="160556219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78589" y="188640"/>
            <a:ext cx="4166502" cy="504056"/>
          </a:xfrm>
          <a:prstGeom prst="rect">
            <a:avLst/>
          </a:prstGeom>
          <a:solidFill>
            <a:schemeClr val="tx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dirty="0"/>
              <a:t>入力ボックスの分割について</a:t>
            </a:r>
          </a:p>
        </p:txBody>
      </p:sp>
      <p:sp>
        <p:nvSpPr>
          <p:cNvPr id="8" name="正方形/長方形 7"/>
          <p:cNvSpPr/>
          <p:nvPr/>
        </p:nvSpPr>
        <p:spPr>
          <a:xfrm>
            <a:off x="395536" y="845096"/>
            <a:ext cx="7920880" cy="9997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ja-JP" altLang="en-US" dirty="0">
                <a:solidFill>
                  <a:schemeClr val="tx1"/>
                </a:solidFill>
              </a:rPr>
              <a:t>読み取る画像自体が、</a:t>
            </a:r>
            <a:r>
              <a:rPr lang="en-US" altLang="ja-JP" dirty="0">
                <a:solidFill>
                  <a:schemeClr val="tx1"/>
                </a:solidFill>
              </a:rPr>
              <a:t>2</a:t>
            </a:r>
            <a:r>
              <a:rPr lang="ja-JP" altLang="en-US" dirty="0">
                <a:solidFill>
                  <a:schemeClr val="tx1"/>
                </a:solidFill>
              </a:rPr>
              <a:t>項目を</a:t>
            </a:r>
            <a:r>
              <a:rPr lang="en-US" altLang="ja-JP" dirty="0">
                <a:solidFill>
                  <a:schemeClr val="tx1"/>
                </a:solidFill>
              </a:rPr>
              <a:t>2</a:t>
            </a:r>
            <a:r>
              <a:rPr lang="ja-JP" altLang="en-US" dirty="0">
                <a:solidFill>
                  <a:schemeClr val="tx1"/>
                </a:solidFill>
              </a:rPr>
              <a:t>行で表記して</a:t>
            </a:r>
            <a:r>
              <a:rPr lang="ja-JP" altLang="en-US" dirty="0" smtClean="0">
                <a:solidFill>
                  <a:schemeClr val="tx1"/>
                </a:solidFill>
              </a:rPr>
              <a:t>いるケース：その２</a:t>
            </a:r>
            <a:endParaRPr lang="en-US" altLang="ja-JP" dirty="0">
              <a:solidFill>
                <a:schemeClr val="tx1"/>
              </a:solidFill>
            </a:endParaRPr>
          </a:p>
          <a:p>
            <a:endParaRPr lang="en-US" altLang="ja-JP" dirty="0">
              <a:solidFill>
                <a:schemeClr val="tx1"/>
              </a:solidFill>
            </a:endParaRPr>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57338" y="1844824"/>
            <a:ext cx="6029325" cy="40862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5" name="四角形吹き出し 4"/>
          <p:cNvSpPr/>
          <p:nvPr/>
        </p:nvSpPr>
        <p:spPr>
          <a:xfrm>
            <a:off x="6132868" y="3887936"/>
            <a:ext cx="3744416" cy="1512168"/>
          </a:xfrm>
          <a:prstGeom prst="wedgeRectCallout">
            <a:avLst>
              <a:gd name="adj1" fmla="val -63557"/>
              <a:gd name="adj2" fmla="val -7822"/>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kumimoji="1" lang="ja-JP" altLang="en-US" sz="1000" dirty="0" smtClean="0">
                <a:solidFill>
                  <a:schemeClr val="tx1"/>
                </a:solidFill>
              </a:rPr>
              <a:t>上</a:t>
            </a:r>
            <a:r>
              <a:rPr lang="ja-JP" altLang="en-US" sz="1000" dirty="0" smtClean="0">
                <a:solidFill>
                  <a:schemeClr val="tx1"/>
                </a:solidFill>
              </a:rPr>
              <a:t>を</a:t>
            </a:r>
            <a:endParaRPr lang="en-US" altLang="ja-JP" sz="1000" dirty="0" smtClean="0">
              <a:solidFill>
                <a:schemeClr val="tx1"/>
              </a:solidFill>
            </a:endParaRPr>
          </a:p>
          <a:p>
            <a:r>
              <a:rPr lang="ja-JP" altLang="en-US" sz="1000" dirty="0" smtClean="0">
                <a:solidFill>
                  <a:schemeClr val="tx1"/>
                </a:solidFill>
              </a:rPr>
              <a:t>ファミリーマート王子駅前店</a:t>
            </a:r>
            <a:endParaRPr kumimoji="1" lang="en-US" altLang="ja-JP" sz="1000" dirty="0">
              <a:solidFill>
                <a:schemeClr val="tx1"/>
              </a:solidFill>
            </a:endParaRPr>
          </a:p>
          <a:p>
            <a:endParaRPr lang="en-US" altLang="ja-JP" sz="1000" dirty="0" smtClean="0">
              <a:solidFill>
                <a:schemeClr val="tx1"/>
              </a:solidFill>
            </a:endParaRPr>
          </a:p>
          <a:p>
            <a:r>
              <a:rPr lang="ja-JP" altLang="en-US" sz="1000" dirty="0" smtClean="0">
                <a:solidFill>
                  <a:schemeClr val="tx1"/>
                </a:solidFill>
              </a:rPr>
              <a:t>下に</a:t>
            </a:r>
            <a:endParaRPr lang="en-US" altLang="ja-JP" sz="1000" dirty="0">
              <a:solidFill>
                <a:schemeClr val="tx1"/>
              </a:solidFill>
            </a:endParaRPr>
          </a:p>
          <a:p>
            <a:r>
              <a:rPr kumimoji="1" lang="ja-JP" altLang="en-US" sz="1000" dirty="0" smtClean="0">
                <a:solidFill>
                  <a:schemeClr val="tx1"/>
                </a:solidFill>
              </a:rPr>
              <a:t>東京都北区王子一丁目</a:t>
            </a:r>
            <a:r>
              <a:rPr kumimoji="1" lang="en-US" altLang="ja-JP" sz="1000" dirty="0" smtClean="0">
                <a:solidFill>
                  <a:schemeClr val="tx1"/>
                </a:solidFill>
              </a:rPr>
              <a:t>9</a:t>
            </a:r>
            <a:r>
              <a:rPr kumimoji="1" lang="ja-JP" altLang="en-US" sz="1000" dirty="0" smtClean="0">
                <a:solidFill>
                  <a:schemeClr val="tx1"/>
                </a:solidFill>
              </a:rPr>
              <a:t>番</a:t>
            </a:r>
            <a:r>
              <a:rPr kumimoji="1" lang="en-US" altLang="ja-JP" sz="1000" dirty="0" smtClean="0">
                <a:solidFill>
                  <a:schemeClr val="tx1"/>
                </a:solidFill>
              </a:rPr>
              <a:t>6</a:t>
            </a:r>
            <a:r>
              <a:rPr kumimoji="1" lang="ja-JP" altLang="en-US" sz="1000" dirty="0" smtClean="0">
                <a:solidFill>
                  <a:schemeClr val="tx1"/>
                </a:solidFill>
              </a:rPr>
              <a:t>号</a:t>
            </a:r>
            <a:endParaRPr kumimoji="1" lang="en-US" altLang="ja-JP" sz="1000" dirty="0" smtClean="0">
              <a:solidFill>
                <a:schemeClr val="tx1"/>
              </a:solidFill>
            </a:endParaRPr>
          </a:p>
          <a:p>
            <a:endParaRPr kumimoji="1" lang="en-US" altLang="ja-JP" sz="1000" dirty="0">
              <a:solidFill>
                <a:schemeClr val="tx1"/>
              </a:solidFill>
            </a:endParaRPr>
          </a:p>
          <a:p>
            <a:r>
              <a:rPr lang="ja-JP" altLang="en-US" sz="1000" dirty="0" smtClean="0">
                <a:solidFill>
                  <a:schemeClr val="tx1"/>
                </a:solidFill>
              </a:rPr>
              <a:t>と分ける</a:t>
            </a:r>
            <a:endParaRPr kumimoji="1" lang="ja-JP" altLang="en-US" sz="1000" dirty="0">
              <a:solidFill>
                <a:schemeClr val="tx1"/>
              </a:solidFill>
            </a:endParaRPr>
          </a:p>
        </p:txBody>
      </p:sp>
    </p:spTree>
    <p:extLst>
      <p:ext uri="{BB962C8B-B14F-4D97-AF65-F5344CB8AC3E}">
        <p14:creationId xmlns:p14="http://schemas.microsoft.com/office/powerpoint/2010/main" val="413060035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78589" y="188640"/>
            <a:ext cx="4166502" cy="504056"/>
          </a:xfrm>
          <a:prstGeom prst="rect">
            <a:avLst/>
          </a:prstGeom>
          <a:solidFill>
            <a:schemeClr val="tx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dirty="0" smtClean="0"/>
              <a:t>入力ボックスの分割について</a:t>
            </a:r>
            <a:endParaRPr kumimoji="1" lang="ja-JP" altLang="en-US" dirty="0"/>
          </a:p>
        </p:txBody>
      </p:sp>
      <p:sp>
        <p:nvSpPr>
          <p:cNvPr id="8" name="正方形/長方形 7"/>
          <p:cNvSpPr/>
          <p:nvPr/>
        </p:nvSpPr>
        <p:spPr>
          <a:xfrm>
            <a:off x="395536" y="845096"/>
            <a:ext cx="7920880" cy="9997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ja-JP" altLang="en-US" dirty="0">
                <a:solidFill>
                  <a:schemeClr val="tx1"/>
                </a:solidFill>
              </a:rPr>
              <a:t>読み取る</a:t>
            </a:r>
            <a:r>
              <a:rPr lang="ja-JP" altLang="en-US" dirty="0" smtClean="0">
                <a:solidFill>
                  <a:schemeClr val="tx1"/>
                </a:solidFill>
              </a:rPr>
              <a:t>画像が、</a:t>
            </a:r>
            <a:r>
              <a:rPr lang="en-US" altLang="ja-JP" dirty="0" smtClean="0">
                <a:solidFill>
                  <a:schemeClr val="tx1"/>
                </a:solidFill>
              </a:rPr>
              <a:t>2</a:t>
            </a:r>
            <a:r>
              <a:rPr lang="ja-JP" altLang="en-US" dirty="0" smtClean="0">
                <a:solidFill>
                  <a:schemeClr val="tx1"/>
                </a:solidFill>
              </a:rPr>
              <a:t>項目（かつ、その項目が</a:t>
            </a:r>
            <a:r>
              <a:rPr lang="en-US" altLang="ja-JP" dirty="0" smtClean="0">
                <a:solidFill>
                  <a:schemeClr val="tx1"/>
                </a:solidFill>
              </a:rPr>
              <a:t>2</a:t>
            </a:r>
            <a:r>
              <a:rPr lang="ja-JP" altLang="en-US" dirty="0" smtClean="0">
                <a:solidFill>
                  <a:schemeClr val="tx1"/>
                </a:solidFill>
              </a:rPr>
              <a:t>行にわたっている場合）</a:t>
            </a:r>
            <a:endParaRPr lang="en-US" altLang="ja-JP" dirty="0">
              <a:solidFill>
                <a:schemeClr val="tx1"/>
              </a:solidFill>
            </a:endParaRP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06616" y="1772816"/>
            <a:ext cx="6076950" cy="41719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5" name="四角形吹き出し 4"/>
          <p:cNvSpPr/>
          <p:nvPr/>
        </p:nvSpPr>
        <p:spPr>
          <a:xfrm>
            <a:off x="6444208" y="4077072"/>
            <a:ext cx="3744416" cy="1512168"/>
          </a:xfrm>
          <a:prstGeom prst="wedgeRectCallout">
            <a:avLst>
              <a:gd name="adj1" fmla="val -63557"/>
              <a:gd name="adj2" fmla="val -7822"/>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kumimoji="1" lang="ja-JP" altLang="en-US" sz="1000" dirty="0" smtClean="0">
                <a:solidFill>
                  <a:schemeClr val="tx1"/>
                </a:solidFill>
              </a:rPr>
              <a:t>上</a:t>
            </a:r>
            <a:r>
              <a:rPr lang="ja-JP" altLang="en-US" sz="1000" dirty="0" smtClean="0">
                <a:solidFill>
                  <a:schemeClr val="tx1"/>
                </a:solidFill>
              </a:rPr>
              <a:t>を</a:t>
            </a:r>
            <a:r>
              <a:rPr lang="en-US" altLang="ja-JP" sz="1000" dirty="0" smtClean="0">
                <a:solidFill>
                  <a:schemeClr val="tx1"/>
                </a:solidFill>
              </a:rPr>
              <a:t>Apple</a:t>
            </a:r>
          </a:p>
          <a:p>
            <a:endParaRPr kumimoji="1" lang="en-US" altLang="ja-JP" sz="1000" dirty="0">
              <a:solidFill>
                <a:schemeClr val="tx1"/>
              </a:solidFill>
            </a:endParaRPr>
          </a:p>
          <a:p>
            <a:r>
              <a:rPr lang="ja-JP" altLang="en-US" sz="1000" dirty="0" smtClean="0">
                <a:solidFill>
                  <a:schemeClr val="tx1"/>
                </a:solidFill>
              </a:rPr>
              <a:t>下に</a:t>
            </a:r>
            <a:endParaRPr lang="en-US" altLang="ja-JP" sz="1000" dirty="0">
              <a:solidFill>
                <a:schemeClr val="tx1"/>
              </a:solidFill>
            </a:endParaRPr>
          </a:p>
          <a:p>
            <a:r>
              <a:rPr lang="ja-JP" altLang="en-US" sz="1000" dirty="0" smtClean="0">
                <a:solidFill>
                  <a:schemeClr val="tx1"/>
                </a:solidFill>
              </a:rPr>
              <a:t>東京都北区赤羽一丁目</a:t>
            </a:r>
            <a:r>
              <a:rPr lang="en-US" altLang="ja-JP" sz="1000" dirty="0" smtClean="0">
                <a:solidFill>
                  <a:schemeClr val="tx1"/>
                </a:solidFill>
              </a:rPr>
              <a:t>37</a:t>
            </a:r>
            <a:r>
              <a:rPr lang="ja-JP" altLang="en-US" sz="1000" dirty="0" smtClean="0">
                <a:solidFill>
                  <a:schemeClr val="tx1"/>
                </a:solidFill>
              </a:rPr>
              <a:t>番</a:t>
            </a:r>
            <a:r>
              <a:rPr lang="en-US" altLang="ja-JP" sz="1000" dirty="0" smtClean="0">
                <a:solidFill>
                  <a:schemeClr val="tx1"/>
                </a:solidFill>
              </a:rPr>
              <a:t>7</a:t>
            </a:r>
            <a:r>
              <a:rPr lang="ja-JP" altLang="en-US" sz="1000" dirty="0" smtClean="0">
                <a:solidFill>
                  <a:schemeClr val="tx1"/>
                </a:solidFill>
              </a:rPr>
              <a:t>号</a:t>
            </a:r>
            <a:endParaRPr lang="en-US" altLang="ja-JP" sz="1000" dirty="0" smtClean="0">
              <a:solidFill>
                <a:schemeClr val="tx1"/>
              </a:solidFill>
            </a:endParaRPr>
          </a:p>
          <a:p>
            <a:r>
              <a:rPr lang="ja-JP" altLang="en-US" sz="1000" dirty="0" smtClean="0">
                <a:solidFill>
                  <a:schemeClr val="tx1"/>
                </a:solidFill>
              </a:rPr>
              <a:t>コンチネンタルプラザ赤羽弐番館</a:t>
            </a:r>
            <a:r>
              <a:rPr lang="en-US" altLang="ja-JP" sz="1000" dirty="0" smtClean="0">
                <a:solidFill>
                  <a:schemeClr val="tx1"/>
                </a:solidFill>
              </a:rPr>
              <a:t>2</a:t>
            </a:r>
            <a:r>
              <a:rPr lang="ja-JP" altLang="en-US" sz="1000" dirty="0">
                <a:solidFill>
                  <a:schemeClr val="tx1"/>
                </a:solidFill>
              </a:rPr>
              <a:t>階</a:t>
            </a:r>
            <a:r>
              <a:rPr lang="en-US" altLang="ja-JP" sz="1000" dirty="0" smtClean="0">
                <a:solidFill>
                  <a:schemeClr val="tx1"/>
                </a:solidFill>
              </a:rPr>
              <a:t>204</a:t>
            </a:r>
            <a:r>
              <a:rPr lang="ja-JP" altLang="en-US" sz="1000" dirty="0" smtClean="0">
                <a:solidFill>
                  <a:schemeClr val="tx1"/>
                </a:solidFill>
              </a:rPr>
              <a:t>号館</a:t>
            </a:r>
            <a:endParaRPr lang="en-US" altLang="ja-JP" sz="1000" dirty="0" smtClean="0">
              <a:solidFill>
                <a:schemeClr val="tx1"/>
              </a:solidFill>
            </a:endParaRPr>
          </a:p>
          <a:p>
            <a:r>
              <a:rPr lang="ja-JP" altLang="en-US" sz="1000" dirty="0" smtClean="0">
                <a:solidFill>
                  <a:schemeClr val="tx1"/>
                </a:solidFill>
              </a:rPr>
              <a:t>（改行のまま）</a:t>
            </a:r>
            <a:endParaRPr lang="en-US" altLang="ja-JP" sz="1000" dirty="0" smtClean="0">
              <a:solidFill>
                <a:schemeClr val="tx1"/>
              </a:solidFill>
            </a:endParaRPr>
          </a:p>
          <a:p>
            <a:endParaRPr kumimoji="1" lang="en-US" altLang="ja-JP" sz="1000" dirty="0">
              <a:solidFill>
                <a:schemeClr val="tx1"/>
              </a:solidFill>
            </a:endParaRPr>
          </a:p>
          <a:p>
            <a:r>
              <a:rPr lang="ja-JP" altLang="en-US" sz="1000" dirty="0" smtClean="0">
                <a:solidFill>
                  <a:schemeClr val="tx1"/>
                </a:solidFill>
              </a:rPr>
              <a:t>と分ける</a:t>
            </a:r>
            <a:endParaRPr kumimoji="1" lang="ja-JP" altLang="en-US" sz="1000" dirty="0">
              <a:solidFill>
                <a:schemeClr val="tx1"/>
              </a:solidFill>
            </a:endParaRPr>
          </a:p>
        </p:txBody>
      </p:sp>
    </p:spTree>
    <p:extLst>
      <p:ext uri="{BB962C8B-B14F-4D97-AF65-F5344CB8AC3E}">
        <p14:creationId xmlns:p14="http://schemas.microsoft.com/office/powerpoint/2010/main" val="210227073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78589" y="188640"/>
            <a:ext cx="4166502" cy="504056"/>
          </a:xfrm>
          <a:prstGeom prst="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dirty="0"/>
              <a:t>注意</a:t>
            </a:r>
            <a:r>
              <a:rPr lang="ja-JP" altLang="en-US" dirty="0" smtClean="0"/>
              <a:t>が必要なケースのサンプル</a:t>
            </a:r>
            <a:endParaRPr kumimoji="1" lang="ja-JP" altLang="en-US" dirty="0"/>
          </a:p>
        </p:txBody>
      </p:sp>
      <p:pic>
        <p:nvPicPr>
          <p:cNvPr id="1028"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25666" y="2132856"/>
            <a:ext cx="6038850" cy="40957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8" name="正方形/長方形 7"/>
          <p:cNvSpPr/>
          <p:nvPr/>
        </p:nvSpPr>
        <p:spPr>
          <a:xfrm>
            <a:off x="395536" y="845096"/>
            <a:ext cx="7920880" cy="9997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kumimoji="1" lang="en-US" altLang="ja-JP" dirty="0" smtClean="0">
                <a:solidFill>
                  <a:schemeClr val="tx1"/>
                </a:solidFill>
              </a:rPr>
              <a:t>2</a:t>
            </a:r>
            <a:r>
              <a:rPr kumimoji="1" lang="ja-JP" altLang="en-US" dirty="0" smtClean="0">
                <a:solidFill>
                  <a:schemeClr val="tx1"/>
                </a:solidFill>
              </a:rPr>
              <a:t>行目の</a:t>
            </a:r>
            <a:r>
              <a:rPr kumimoji="1" lang="en-US" altLang="ja-JP" dirty="0" smtClean="0">
                <a:solidFill>
                  <a:schemeClr val="tx1"/>
                </a:solidFill>
              </a:rPr>
              <a:t>1</a:t>
            </a:r>
            <a:r>
              <a:rPr kumimoji="1" lang="ja-JP" altLang="en-US" dirty="0" smtClean="0">
                <a:solidFill>
                  <a:schemeClr val="tx1"/>
                </a:solidFill>
              </a:rPr>
              <a:t>文字目に　「　</a:t>
            </a:r>
            <a:r>
              <a:rPr lang="ja-JP" altLang="en-US" dirty="0">
                <a:solidFill>
                  <a:schemeClr val="tx1"/>
                </a:solidFill>
              </a:rPr>
              <a:t>が入って</a:t>
            </a:r>
            <a:r>
              <a:rPr lang="ja-JP" altLang="en-US" dirty="0" smtClean="0">
                <a:solidFill>
                  <a:schemeClr val="tx1"/>
                </a:solidFill>
              </a:rPr>
              <a:t>いる</a:t>
            </a:r>
            <a:endParaRPr lang="en-US" altLang="ja-JP" dirty="0" smtClean="0">
              <a:solidFill>
                <a:schemeClr val="tx1"/>
              </a:solidFill>
            </a:endParaRPr>
          </a:p>
          <a:p>
            <a:r>
              <a:rPr kumimoji="1" lang="ja-JP" altLang="en-US" dirty="0" smtClean="0">
                <a:solidFill>
                  <a:schemeClr val="tx1"/>
                </a:solidFill>
              </a:rPr>
              <a:t>（原因：</a:t>
            </a:r>
            <a:r>
              <a:rPr kumimoji="1" lang="en-US" altLang="ja-JP" dirty="0" smtClean="0">
                <a:solidFill>
                  <a:schemeClr val="tx1"/>
                </a:solidFill>
              </a:rPr>
              <a:t>OCR</a:t>
            </a:r>
            <a:r>
              <a:rPr kumimoji="1" lang="ja-JP" altLang="en-US" dirty="0" smtClean="0">
                <a:solidFill>
                  <a:schemeClr val="tx1"/>
                </a:solidFill>
              </a:rPr>
              <a:t>で読み取り時の不具合）</a:t>
            </a:r>
            <a:endParaRPr kumimoji="1" lang="en-US" altLang="ja-JP" dirty="0" smtClean="0">
              <a:solidFill>
                <a:schemeClr val="tx1"/>
              </a:solidFill>
            </a:endParaRPr>
          </a:p>
          <a:p>
            <a:r>
              <a:rPr lang="ja-JP" altLang="en-US" dirty="0" smtClean="0">
                <a:solidFill>
                  <a:srgbClr val="FF0000"/>
                </a:solidFill>
              </a:rPr>
              <a:t>行の最初や最後にノイズを読み取ってしまった文字（「、</a:t>
            </a:r>
            <a:r>
              <a:rPr lang="en-US" altLang="ja-JP" dirty="0" smtClean="0">
                <a:solidFill>
                  <a:srgbClr val="FF0000"/>
                </a:solidFill>
              </a:rPr>
              <a:t>-</a:t>
            </a:r>
            <a:r>
              <a:rPr lang="ja-JP" altLang="en-US" dirty="0" err="1" smtClean="0">
                <a:solidFill>
                  <a:srgbClr val="FF0000"/>
                </a:solidFill>
              </a:rPr>
              <a:t>、。、</a:t>
            </a:r>
            <a:r>
              <a:rPr lang="en-US" altLang="ja-JP" dirty="0" smtClean="0">
                <a:solidFill>
                  <a:srgbClr val="FF0000"/>
                </a:solidFill>
              </a:rPr>
              <a:t>.</a:t>
            </a:r>
            <a:r>
              <a:rPr lang="ja-JP" altLang="en-US" dirty="0" smtClean="0">
                <a:solidFill>
                  <a:srgbClr val="FF0000"/>
                </a:solidFill>
              </a:rPr>
              <a:t> など）が入っているケースが多いので注意</a:t>
            </a:r>
            <a:endParaRPr lang="en-US" altLang="ja-JP" dirty="0">
              <a:solidFill>
                <a:srgbClr val="FF0000"/>
              </a:solidFill>
            </a:endParaRPr>
          </a:p>
        </p:txBody>
      </p:sp>
    </p:spTree>
    <p:extLst>
      <p:ext uri="{BB962C8B-B14F-4D97-AF65-F5344CB8AC3E}">
        <p14:creationId xmlns:p14="http://schemas.microsoft.com/office/powerpoint/2010/main" val="37585342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正方形/長方形 7"/>
          <p:cNvSpPr/>
          <p:nvPr/>
        </p:nvSpPr>
        <p:spPr>
          <a:xfrm>
            <a:off x="395536" y="845096"/>
            <a:ext cx="7920880" cy="9997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en-US" altLang="ja-JP" dirty="0">
                <a:solidFill>
                  <a:schemeClr val="tx1"/>
                </a:solidFill>
              </a:rPr>
              <a:t>1</a:t>
            </a:r>
            <a:r>
              <a:rPr kumimoji="1" lang="ja-JP" altLang="en-US" dirty="0" smtClean="0">
                <a:solidFill>
                  <a:schemeClr val="tx1"/>
                </a:solidFill>
              </a:rPr>
              <a:t>行目の</a:t>
            </a:r>
            <a:r>
              <a:rPr kumimoji="1" lang="en-US" altLang="ja-JP" dirty="0" smtClean="0">
                <a:solidFill>
                  <a:schemeClr val="tx1"/>
                </a:solidFill>
              </a:rPr>
              <a:t>1</a:t>
            </a:r>
            <a:r>
              <a:rPr kumimoji="1" lang="ja-JP" altLang="en-US" dirty="0" smtClean="0">
                <a:solidFill>
                  <a:schemeClr val="tx1"/>
                </a:solidFill>
              </a:rPr>
              <a:t>文字目に　</a:t>
            </a:r>
            <a:r>
              <a:rPr kumimoji="1" lang="en-US" altLang="ja-JP" dirty="0" smtClean="0">
                <a:solidFill>
                  <a:schemeClr val="tx1"/>
                </a:solidFill>
              </a:rPr>
              <a:t>=</a:t>
            </a:r>
            <a:r>
              <a:rPr kumimoji="1" lang="ja-JP" altLang="en-US" dirty="0" smtClean="0">
                <a:solidFill>
                  <a:schemeClr val="tx1"/>
                </a:solidFill>
              </a:rPr>
              <a:t>　</a:t>
            </a:r>
            <a:r>
              <a:rPr lang="ja-JP" altLang="en-US" dirty="0">
                <a:solidFill>
                  <a:schemeClr val="tx1"/>
                </a:solidFill>
              </a:rPr>
              <a:t>が入って</a:t>
            </a:r>
            <a:r>
              <a:rPr lang="ja-JP" altLang="en-US" dirty="0" smtClean="0">
                <a:solidFill>
                  <a:schemeClr val="tx1"/>
                </a:solidFill>
              </a:rPr>
              <a:t>いる</a:t>
            </a:r>
            <a:endParaRPr lang="en-US" altLang="ja-JP" dirty="0" smtClean="0">
              <a:solidFill>
                <a:schemeClr val="tx1"/>
              </a:solidFill>
            </a:endParaRPr>
          </a:p>
          <a:p>
            <a:r>
              <a:rPr kumimoji="1" lang="ja-JP" altLang="en-US" dirty="0" smtClean="0">
                <a:solidFill>
                  <a:schemeClr val="tx1"/>
                </a:solidFill>
              </a:rPr>
              <a:t>（原因：</a:t>
            </a:r>
            <a:r>
              <a:rPr kumimoji="1" lang="en-US" altLang="ja-JP" dirty="0" smtClean="0">
                <a:solidFill>
                  <a:schemeClr val="tx1"/>
                </a:solidFill>
              </a:rPr>
              <a:t>OCR</a:t>
            </a:r>
            <a:r>
              <a:rPr kumimoji="1" lang="ja-JP" altLang="en-US" dirty="0" smtClean="0">
                <a:solidFill>
                  <a:schemeClr val="tx1"/>
                </a:solidFill>
              </a:rPr>
              <a:t>で読み取り時の不具合）</a:t>
            </a:r>
            <a:endParaRPr kumimoji="1" lang="en-US" altLang="ja-JP" dirty="0" smtClean="0">
              <a:solidFill>
                <a:schemeClr val="tx1"/>
              </a:solidFill>
            </a:endParaRP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63752" y="1988840"/>
            <a:ext cx="6162675" cy="40671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5" name="正方形/長方形 4"/>
          <p:cNvSpPr/>
          <p:nvPr/>
        </p:nvSpPr>
        <p:spPr>
          <a:xfrm>
            <a:off x="78589" y="188640"/>
            <a:ext cx="4166502" cy="504056"/>
          </a:xfrm>
          <a:prstGeom prst="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dirty="0"/>
              <a:t>注意</a:t>
            </a:r>
            <a:r>
              <a:rPr lang="ja-JP" altLang="en-US" dirty="0" smtClean="0"/>
              <a:t>が必要なケースのサンプル</a:t>
            </a:r>
            <a:endParaRPr kumimoji="1" lang="ja-JP" altLang="en-US" dirty="0"/>
          </a:p>
        </p:txBody>
      </p:sp>
    </p:spTree>
    <p:extLst>
      <p:ext uri="{BB962C8B-B14F-4D97-AF65-F5344CB8AC3E}">
        <p14:creationId xmlns:p14="http://schemas.microsoft.com/office/powerpoint/2010/main" val="191638977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正方形/長方形 7"/>
          <p:cNvSpPr/>
          <p:nvPr/>
        </p:nvSpPr>
        <p:spPr>
          <a:xfrm>
            <a:off x="395536" y="845096"/>
            <a:ext cx="7920880" cy="9997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ja-JP" altLang="en-US" dirty="0" smtClean="0">
                <a:solidFill>
                  <a:schemeClr val="tx1"/>
                </a:solidFill>
              </a:rPr>
              <a:t>英語表記のスペースが省略されてる</a:t>
            </a:r>
            <a:endParaRPr lang="en-US" altLang="ja-JP" dirty="0" smtClean="0">
              <a:solidFill>
                <a:schemeClr val="tx1"/>
              </a:solidFill>
            </a:endParaRPr>
          </a:p>
          <a:p>
            <a:r>
              <a:rPr kumimoji="1" lang="ja-JP" altLang="en-US" dirty="0" smtClean="0">
                <a:solidFill>
                  <a:schemeClr val="tx1"/>
                </a:solidFill>
              </a:rPr>
              <a:t>（原因：</a:t>
            </a:r>
            <a:r>
              <a:rPr kumimoji="1" lang="en-US" altLang="ja-JP" dirty="0" smtClean="0">
                <a:solidFill>
                  <a:schemeClr val="tx1"/>
                </a:solidFill>
              </a:rPr>
              <a:t>OCR</a:t>
            </a:r>
            <a:r>
              <a:rPr kumimoji="1" lang="ja-JP" altLang="en-US" dirty="0" smtClean="0">
                <a:solidFill>
                  <a:schemeClr val="tx1"/>
                </a:solidFill>
              </a:rPr>
              <a:t>で読み取り時の不具合）</a:t>
            </a:r>
            <a:endParaRPr kumimoji="1" lang="en-US" altLang="ja-JP" dirty="0" smtClean="0">
              <a:solidFill>
                <a:schemeClr val="tx1"/>
              </a:solidFill>
            </a:endParaRPr>
          </a:p>
          <a:p>
            <a:r>
              <a:rPr lang="ja-JP" altLang="en-US" dirty="0" smtClean="0">
                <a:solidFill>
                  <a:srgbClr val="FF0000"/>
                </a:solidFill>
              </a:rPr>
              <a:t>英語の場合は、ほぼスペースが無視されて読み取られるのでスペース（半角）を追加する必要があるので注意</a:t>
            </a:r>
            <a:endParaRPr lang="en-US" altLang="ja-JP" dirty="0">
              <a:solidFill>
                <a:srgbClr val="FF0000"/>
              </a:solidFill>
            </a:endParaRPr>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71600" y="2276872"/>
            <a:ext cx="5991225" cy="40767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5" name="正方形/長方形 4"/>
          <p:cNvSpPr/>
          <p:nvPr/>
        </p:nvSpPr>
        <p:spPr>
          <a:xfrm>
            <a:off x="78589" y="188640"/>
            <a:ext cx="4166502" cy="504056"/>
          </a:xfrm>
          <a:prstGeom prst="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dirty="0"/>
              <a:t>注意</a:t>
            </a:r>
            <a:r>
              <a:rPr lang="ja-JP" altLang="en-US" dirty="0" smtClean="0"/>
              <a:t>が必要なケースのサンプル</a:t>
            </a:r>
            <a:endParaRPr kumimoji="1" lang="ja-JP" altLang="en-US" dirty="0"/>
          </a:p>
        </p:txBody>
      </p:sp>
    </p:spTree>
    <p:extLst>
      <p:ext uri="{BB962C8B-B14F-4D97-AF65-F5344CB8AC3E}">
        <p14:creationId xmlns:p14="http://schemas.microsoft.com/office/powerpoint/2010/main" val="245379265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正方形/長方形 7"/>
          <p:cNvSpPr/>
          <p:nvPr/>
        </p:nvSpPr>
        <p:spPr>
          <a:xfrm>
            <a:off x="284650" y="836182"/>
            <a:ext cx="8607829" cy="122466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ja-JP" altLang="en-US" dirty="0" smtClean="0">
                <a:solidFill>
                  <a:schemeClr val="tx1"/>
                </a:solidFill>
              </a:rPr>
              <a:t>ブ が プ で読み取ってしまっている</a:t>
            </a:r>
            <a:endParaRPr lang="en-US" altLang="ja-JP" dirty="0" smtClean="0">
              <a:solidFill>
                <a:schemeClr val="tx1"/>
              </a:solidFill>
            </a:endParaRPr>
          </a:p>
          <a:p>
            <a:r>
              <a:rPr kumimoji="1" lang="ja-JP" altLang="en-US" dirty="0" smtClean="0">
                <a:solidFill>
                  <a:schemeClr val="tx1"/>
                </a:solidFill>
              </a:rPr>
              <a:t>（原因：</a:t>
            </a:r>
            <a:r>
              <a:rPr kumimoji="1" lang="en-US" altLang="ja-JP" dirty="0" smtClean="0">
                <a:solidFill>
                  <a:schemeClr val="tx1"/>
                </a:solidFill>
              </a:rPr>
              <a:t>OCR</a:t>
            </a:r>
            <a:r>
              <a:rPr kumimoji="1" lang="ja-JP" altLang="en-US" dirty="0" smtClean="0">
                <a:solidFill>
                  <a:schemeClr val="tx1"/>
                </a:solidFill>
              </a:rPr>
              <a:t>の精度）</a:t>
            </a:r>
            <a:endParaRPr kumimoji="1" lang="en-US" altLang="ja-JP" dirty="0" smtClean="0">
              <a:solidFill>
                <a:schemeClr val="tx1"/>
              </a:solidFill>
            </a:endParaRPr>
          </a:p>
          <a:p>
            <a:r>
              <a:rPr lang="ja-JP" altLang="en-US" dirty="0" smtClean="0">
                <a:solidFill>
                  <a:srgbClr val="FF0000"/>
                </a:solidFill>
              </a:rPr>
              <a:t>濁音（バビブベボ）と半濁点（パピプペポ）は正確に読み取れないケースが多いので注意</a:t>
            </a:r>
            <a:endParaRPr lang="en-US" altLang="ja-JP" dirty="0" smtClean="0">
              <a:solidFill>
                <a:srgbClr val="FF0000"/>
              </a:solidFill>
            </a:endParaRPr>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92316" y="2204864"/>
            <a:ext cx="6305550" cy="41148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5" name="正方形/長方形 4"/>
          <p:cNvSpPr/>
          <p:nvPr/>
        </p:nvSpPr>
        <p:spPr>
          <a:xfrm>
            <a:off x="78589" y="188640"/>
            <a:ext cx="4166502" cy="504056"/>
          </a:xfrm>
          <a:prstGeom prst="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dirty="0"/>
              <a:t>注意</a:t>
            </a:r>
            <a:r>
              <a:rPr lang="ja-JP" altLang="en-US" dirty="0" smtClean="0"/>
              <a:t>が必要なケースのサンプル</a:t>
            </a:r>
            <a:endParaRPr kumimoji="1" lang="ja-JP" altLang="en-US" dirty="0"/>
          </a:p>
        </p:txBody>
      </p:sp>
    </p:spTree>
    <p:extLst>
      <p:ext uri="{BB962C8B-B14F-4D97-AF65-F5344CB8AC3E}">
        <p14:creationId xmlns:p14="http://schemas.microsoft.com/office/powerpoint/2010/main" val="222155983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09975" y="2060848"/>
            <a:ext cx="6076950" cy="40005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8" name="正方形/長方形 7"/>
          <p:cNvSpPr/>
          <p:nvPr/>
        </p:nvSpPr>
        <p:spPr>
          <a:xfrm>
            <a:off x="78589" y="188640"/>
            <a:ext cx="4166502" cy="504056"/>
          </a:xfrm>
          <a:prstGeom prst="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dirty="0"/>
              <a:t>注意</a:t>
            </a:r>
            <a:r>
              <a:rPr lang="ja-JP" altLang="en-US" dirty="0" smtClean="0"/>
              <a:t>が必要なケースのサンプル</a:t>
            </a:r>
            <a:endParaRPr kumimoji="1" lang="ja-JP" altLang="en-US" dirty="0"/>
          </a:p>
        </p:txBody>
      </p:sp>
      <p:sp>
        <p:nvSpPr>
          <p:cNvPr id="9" name="正方形/長方形 8"/>
          <p:cNvSpPr/>
          <p:nvPr/>
        </p:nvSpPr>
        <p:spPr>
          <a:xfrm>
            <a:off x="284651" y="836182"/>
            <a:ext cx="8535822" cy="93663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ja-JP" altLang="en-US" dirty="0">
                <a:solidFill>
                  <a:schemeClr val="tx1"/>
                </a:solidFill>
              </a:rPr>
              <a:t>令和</a:t>
            </a:r>
            <a:r>
              <a:rPr lang="ja-JP" altLang="en-US" dirty="0" smtClean="0">
                <a:solidFill>
                  <a:schemeClr val="tx1"/>
                </a:solidFill>
              </a:rPr>
              <a:t>が 合和 で読み取ってしまっている</a:t>
            </a:r>
            <a:endParaRPr lang="en-US" altLang="ja-JP" dirty="0" smtClean="0">
              <a:solidFill>
                <a:schemeClr val="tx1"/>
              </a:solidFill>
            </a:endParaRPr>
          </a:p>
          <a:p>
            <a:r>
              <a:rPr kumimoji="1" lang="ja-JP" altLang="en-US" dirty="0" smtClean="0">
                <a:solidFill>
                  <a:schemeClr val="tx1"/>
                </a:solidFill>
              </a:rPr>
              <a:t>（原因：</a:t>
            </a:r>
            <a:r>
              <a:rPr kumimoji="1" lang="en-US" altLang="ja-JP" dirty="0" smtClean="0">
                <a:solidFill>
                  <a:schemeClr val="tx1"/>
                </a:solidFill>
              </a:rPr>
              <a:t>OCR</a:t>
            </a:r>
            <a:r>
              <a:rPr kumimoji="1" lang="ja-JP" altLang="en-US" dirty="0" smtClean="0">
                <a:solidFill>
                  <a:schemeClr val="tx1"/>
                </a:solidFill>
              </a:rPr>
              <a:t>の精度）</a:t>
            </a:r>
            <a:endParaRPr kumimoji="1" lang="en-US" altLang="ja-JP" dirty="0" smtClean="0">
              <a:solidFill>
                <a:schemeClr val="tx1"/>
              </a:solidFill>
            </a:endParaRPr>
          </a:p>
        </p:txBody>
      </p:sp>
    </p:spTree>
    <p:extLst>
      <p:ext uri="{BB962C8B-B14F-4D97-AF65-F5344CB8AC3E}">
        <p14:creationId xmlns:p14="http://schemas.microsoft.com/office/powerpoint/2010/main" val="3101472667"/>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正方形/長方形 7"/>
          <p:cNvSpPr/>
          <p:nvPr/>
        </p:nvSpPr>
        <p:spPr>
          <a:xfrm>
            <a:off x="78589" y="188640"/>
            <a:ext cx="4166502" cy="504056"/>
          </a:xfrm>
          <a:prstGeom prst="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dirty="0"/>
              <a:t>注意</a:t>
            </a:r>
            <a:r>
              <a:rPr lang="ja-JP" altLang="en-US" dirty="0" smtClean="0"/>
              <a:t>が必要なケースのサンプル</a:t>
            </a:r>
            <a:endParaRPr kumimoji="1" lang="ja-JP" altLang="en-US" dirty="0"/>
          </a:p>
        </p:txBody>
      </p:sp>
      <p:sp>
        <p:nvSpPr>
          <p:cNvPr id="9" name="正方形/長方形 8"/>
          <p:cNvSpPr/>
          <p:nvPr/>
        </p:nvSpPr>
        <p:spPr>
          <a:xfrm>
            <a:off x="284651" y="836182"/>
            <a:ext cx="8535822" cy="93663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ja-JP" altLang="en-US" dirty="0" smtClean="0">
                <a:solidFill>
                  <a:schemeClr val="tx1"/>
                </a:solidFill>
              </a:rPr>
              <a:t>役職や、姓・名の間の空白が無視されて</a:t>
            </a:r>
            <a:r>
              <a:rPr lang="en-US" altLang="ja-JP" dirty="0" smtClean="0">
                <a:solidFill>
                  <a:schemeClr val="tx1"/>
                </a:solidFill>
              </a:rPr>
              <a:t>OCR</a:t>
            </a:r>
            <a:r>
              <a:rPr lang="ja-JP" altLang="en-US" dirty="0" smtClean="0">
                <a:solidFill>
                  <a:schemeClr val="tx1"/>
                </a:solidFill>
              </a:rPr>
              <a:t>で読み取っている</a:t>
            </a:r>
            <a:endParaRPr lang="en-US" altLang="ja-JP" dirty="0" smtClean="0">
              <a:solidFill>
                <a:schemeClr val="tx1"/>
              </a:solidFill>
            </a:endParaRPr>
          </a:p>
          <a:p>
            <a:r>
              <a:rPr kumimoji="1" lang="ja-JP" altLang="en-US" dirty="0" smtClean="0">
                <a:solidFill>
                  <a:schemeClr val="tx1"/>
                </a:solidFill>
              </a:rPr>
              <a:t>（原因：</a:t>
            </a:r>
            <a:r>
              <a:rPr kumimoji="1" lang="en-US" altLang="ja-JP" dirty="0" smtClean="0">
                <a:solidFill>
                  <a:schemeClr val="tx1"/>
                </a:solidFill>
              </a:rPr>
              <a:t>OCR</a:t>
            </a:r>
            <a:r>
              <a:rPr kumimoji="1" lang="ja-JP" altLang="en-US" dirty="0" smtClean="0">
                <a:solidFill>
                  <a:schemeClr val="tx1"/>
                </a:solidFill>
              </a:rPr>
              <a:t>の精度）</a:t>
            </a:r>
            <a:endParaRPr kumimoji="1" lang="en-US" altLang="ja-JP" dirty="0" smtClean="0">
              <a:solidFill>
                <a:schemeClr val="tx1"/>
              </a:solidFill>
            </a:endParaRPr>
          </a:p>
          <a:p>
            <a:endParaRPr lang="en-US" altLang="ja-JP" dirty="0" smtClean="0">
              <a:solidFill>
                <a:schemeClr val="tx1"/>
              </a:solidFill>
            </a:endParaRPr>
          </a:p>
          <a:p>
            <a:r>
              <a:rPr lang="ja-JP" altLang="en-US" b="1" dirty="0" smtClean="0">
                <a:solidFill>
                  <a:srgbClr val="FF0000"/>
                </a:solidFill>
              </a:rPr>
              <a:t>→ 空白がある場合は、空白を加えてください （半角空白）</a:t>
            </a:r>
            <a:endParaRPr lang="en-US" altLang="ja-JP" b="1" dirty="0">
              <a:solidFill>
                <a:srgbClr val="FF0000"/>
              </a:solidFill>
            </a:endParaRPr>
          </a:p>
          <a:p>
            <a:endParaRPr kumimoji="1" lang="en-US" altLang="ja-JP" dirty="0" smtClean="0">
              <a:solidFill>
                <a:schemeClr val="tx1"/>
              </a:solidFill>
            </a:endParaRP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59632" y="2204864"/>
            <a:ext cx="6305550" cy="40957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678567432"/>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正方形/長方形 7"/>
          <p:cNvSpPr/>
          <p:nvPr/>
        </p:nvSpPr>
        <p:spPr>
          <a:xfrm>
            <a:off x="78589" y="188640"/>
            <a:ext cx="4166502" cy="504056"/>
          </a:xfrm>
          <a:prstGeom prst="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dirty="0"/>
              <a:t>注意</a:t>
            </a:r>
            <a:r>
              <a:rPr lang="ja-JP" altLang="en-US" dirty="0" smtClean="0"/>
              <a:t>が必要なケースのサンプル</a:t>
            </a:r>
            <a:endParaRPr kumimoji="1" lang="ja-JP" altLang="en-US" dirty="0"/>
          </a:p>
        </p:txBody>
      </p:sp>
      <p:sp>
        <p:nvSpPr>
          <p:cNvPr id="9" name="正方形/長方形 8"/>
          <p:cNvSpPr/>
          <p:nvPr/>
        </p:nvSpPr>
        <p:spPr>
          <a:xfrm>
            <a:off x="284651" y="836182"/>
            <a:ext cx="8535822" cy="122466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kumimoji="1" lang="en-US" altLang="ja-JP" dirty="0" smtClean="0">
                <a:solidFill>
                  <a:schemeClr val="tx1"/>
                </a:solidFill>
              </a:rPr>
              <a:t>※</a:t>
            </a:r>
            <a:r>
              <a:rPr kumimoji="1" lang="ja-JP" altLang="en-US" dirty="0" err="1" smtClean="0">
                <a:solidFill>
                  <a:schemeClr val="tx1"/>
                </a:solidFill>
              </a:rPr>
              <a:t>のような</a:t>
            </a:r>
            <a:r>
              <a:rPr kumimoji="1" lang="ja-JP" altLang="en-US" dirty="0" smtClean="0">
                <a:solidFill>
                  <a:schemeClr val="tx1"/>
                </a:solidFill>
              </a:rPr>
              <a:t>伏字が、すべて正確に読み取れていない （＊だったり、</a:t>
            </a:r>
            <a:r>
              <a:rPr kumimoji="1" lang="en-US" altLang="ja-JP" dirty="0" smtClean="0">
                <a:solidFill>
                  <a:schemeClr val="tx1"/>
                </a:solidFill>
              </a:rPr>
              <a:t>×</a:t>
            </a:r>
            <a:r>
              <a:rPr kumimoji="1" lang="ja-JP" altLang="en-US" dirty="0" err="1" smtClean="0">
                <a:solidFill>
                  <a:schemeClr val="tx1"/>
                </a:solidFill>
              </a:rPr>
              <a:t>だっ</a:t>
            </a:r>
            <a:r>
              <a:rPr kumimoji="1" lang="ja-JP" altLang="en-US" dirty="0" smtClean="0">
                <a:solidFill>
                  <a:schemeClr val="tx1"/>
                </a:solidFill>
              </a:rPr>
              <a:t>たりしている）</a:t>
            </a:r>
            <a:endParaRPr kumimoji="1" lang="en-US" altLang="ja-JP" dirty="0" smtClean="0">
              <a:solidFill>
                <a:schemeClr val="tx1"/>
              </a:solidFill>
            </a:endParaRPr>
          </a:p>
          <a:p>
            <a:r>
              <a:rPr kumimoji="1" lang="ja-JP" altLang="en-US" dirty="0" smtClean="0">
                <a:solidFill>
                  <a:schemeClr val="tx1"/>
                </a:solidFill>
              </a:rPr>
              <a:t>（原因：</a:t>
            </a:r>
            <a:r>
              <a:rPr kumimoji="1" lang="en-US" altLang="ja-JP" dirty="0" smtClean="0">
                <a:solidFill>
                  <a:schemeClr val="tx1"/>
                </a:solidFill>
              </a:rPr>
              <a:t>OCR</a:t>
            </a:r>
            <a:r>
              <a:rPr kumimoji="1" lang="ja-JP" altLang="en-US" dirty="0" smtClean="0">
                <a:solidFill>
                  <a:schemeClr val="tx1"/>
                </a:solidFill>
              </a:rPr>
              <a:t>の精度）</a:t>
            </a:r>
            <a:endParaRPr kumimoji="1" lang="en-US" altLang="ja-JP" dirty="0" smtClean="0">
              <a:solidFill>
                <a:schemeClr val="tx1"/>
              </a:solidFill>
            </a:endParaRPr>
          </a:p>
          <a:p>
            <a:endParaRPr lang="en-US" altLang="ja-JP" b="1" dirty="0">
              <a:solidFill>
                <a:srgbClr val="FF0000"/>
              </a:solidFill>
            </a:endParaRPr>
          </a:p>
          <a:p>
            <a:r>
              <a:rPr kumimoji="1" lang="ja-JP" altLang="en-US" b="1" dirty="0" smtClean="0">
                <a:solidFill>
                  <a:srgbClr val="FF0000"/>
                </a:solidFill>
              </a:rPr>
              <a:t>→ </a:t>
            </a:r>
            <a:r>
              <a:rPr kumimoji="1" lang="en-US" altLang="ja-JP" b="1" dirty="0" smtClean="0">
                <a:solidFill>
                  <a:srgbClr val="FF0000"/>
                </a:solidFill>
              </a:rPr>
              <a:t>×</a:t>
            </a:r>
            <a:r>
              <a:rPr kumimoji="1" lang="ja-JP" altLang="en-US" b="1" dirty="0" err="1" smtClean="0">
                <a:solidFill>
                  <a:srgbClr val="FF0000"/>
                </a:solidFill>
              </a:rPr>
              <a:t>で統</a:t>
            </a:r>
            <a:r>
              <a:rPr kumimoji="1" lang="ja-JP" altLang="en-US" b="1" dirty="0" smtClean="0">
                <a:solidFill>
                  <a:srgbClr val="FF0000"/>
                </a:solidFill>
              </a:rPr>
              <a:t>一してしまって結構です。</a:t>
            </a:r>
            <a:endParaRPr kumimoji="1" lang="en-US" altLang="ja-JP" b="1" dirty="0" smtClean="0">
              <a:solidFill>
                <a:srgbClr val="FF0000"/>
              </a:solidFill>
            </a:endParaRPr>
          </a:p>
        </p:txBody>
      </p:sp>
      <p:pic>
        <p:nvPicPr>
          <p:cNvPr id="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99592" y="2348880"/>
            <a:ext cx="7075487" cy="39814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67856743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角丸四角形 19"/>
          <p:cNvSpPr/>
          <p:nvPr/>
        </p:nvSpPr>
        <p:spPr>
          <a:xfrm>
            <a:off x="78589" y="4365104"/>
            <a:ext cx="4375483" cy="2088232"/>
          </a:xfrm>
          <a:prstGeom prst="roundRect">
            <a:avLst/>
          </a:prstGeom>
          <a:noFill/>
          <a:ln w="12700">
            <a:solidFill>
              <a:schemeClr val="accent5">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 name="角丸四角形 1"/>
          <p:cNvSpPr/>
          <p:nvPr/>
        </p:nvSpPr>
        <p:spPr>
          <a:xfrm>
            <a:off x="60345" y="1628800"/>
            <a:ext cx="4375483" cy="2088232"/>
          </a:xfrm>
          <a:prstGeom prst="roundRect">
            <a:avLst/>
          </a:prstGeom>
          <a:noFill/>
          <a:ln w="12700">
            <a:solidFill>
              <a:schemeClr val="accent5">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 name="正方形/長方形 3"/>
          <p:cNvSpPr/>
          <p:nvPr/>
        </p:nvSpPr>
        <p:spPr>
          <a:xfrm>
            <a:off x="78589" y="188640"/>
            <a:ext cx="4166502" cy="504056"/>
          </a:xfrm>
          <a:prstGeom prst="rect">
            <a:avLst/>
          </a:prstGeom>
          <a:solidFill>
            <a:schemeClr val="tx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dirty="0" smtClean="0"/>
              <a:t>そもそもこの入力支援ツールは？</a:t>
            </a:r>
            <a:endParaRPr kumimoji="1" lang="ja-JP" altLang="en-US" dirty="0"/>
          </a:p>
        </p:txBody>
      </p:sp>
      <p:sp>
        <p:nvSpPr>
          <p:cNvPr id="8" name="正方形/長方形 7"/>
          <p:cNvSpPr/>
          <p:nvPr/>
        </p:nvSpPr>
        <p:spPr>
          <a:xfrm>
            <a:off x="100151" y="797786"/>
            <a:ext cx="4579859" cy="83101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ja-JP" altLang="en-US" sz="1100" b="1" dirty="0">
                <a:solidFill>
                  <a:schemeClr val="tx2">
                    <a:lumMod val="60000"/>
                    <a:lumOff val="40000"/>
                  </a:schemeClr>
                </a:solidFill>
              </a:rPr>
              <a:t>このツール</a:t>
            </a:r>
            <a:r>
              <a:rPr lang="ja-JP" altLang="en-US" sz="1100" b="1" dirty="0" smtClean="0">
                <a:solidFill>
                  <a:schemeClr val="tx2">
                    <a:lumMod val="60000"/>
                    <a:lumOff val="40000"/>
                  </a:schemeClr>
                </a:solidFill>
              </a:rPr>
              <a:t>は、元々表形式の</a:t>
            </a:r>
            <a:r>
              <a:rPr lang="en-US" altLang="ja-JP" sz="1100" b="1" dirty="0" smtClean="0">
                <a:solidFill>
                  <a:schemeClr val="tx2">
                    <a:lumMod val="60000"/>
                    <a:lumOff val="40000"/>
                  </a:schemeClr>
                </a:solidFill>
              </a:rPr>
              <a:t>PDF</a:t>
            </a:r>
            <a:r>
              <a:rPr lang="ja-JP" altLang="en-US" sz="1100" b="1" dirty="0" smtClean="0">
                <a:solidFill>
                  <a:schemeClr val="tx2">
                    <a:lumMod val="60000"/>
                    <a:lumOff val="40000"/>
                  </a:schemeClr>
                </a:solidFill>
              </a:rPr>
              <a:t>データを各項目の画像に分割して</a:t>
            </a:r>
            <a:r>
              <a:rPr lang="en-US" altLang="ja-JP" sz="1100" b="1" dirty="0" smtClean="0">
                <a:solidFill>
                  <a:schemeClr val="tx2">
                    <a:lumMod val="60000"/>
                    <a:lumOff val="40000"/>
                  </a:schemeClr>
                </a:solidFill>
              </a:rPr>
              <a:t>OCR</a:t>
            </a:r>
            <a:r>
              <a:rPr lang="ja-JP" altLang="en-US" sz="1100" b="1" dirty="0" smtClean="0">
                <a:solidFill>
                  <a:schemeClr val="tx2">
                    <a:lumMod val="60000"/>
                    <a:lumOff val="40000"/>
                  </a:schemeClr>
                </a:solidFill>
              </a:rPr>
              <a:t>で文字認識情報にしたものを、画像とテキスト情報を見比べて読み取りに間違いがないか確認し、間違っていれば修正できるツールです。修正後、アウトプットすれば元々の表形式の</a:t>
            </a:r>
            <a:r>
              <a:rPr lang="en-US" altLang="ja-JP" sz="1100" b="1" dirty="0" smtClean="0">
                <a:solidFill>
                  <a:schemeClr val="tx2">
                    <a:lumMod val="60000"/>
                    <a:lumOff val="40000"/>
                  </a:schemeClr>
                </a:solidFill>
              </a:rPr>
              <a:t>CSV</a:t>
            </a:r>
            <a:r>
              <a:rPr lang="ja-JP" altLang="en-US" sz="1100" b="1" dirty="0" smtClean="0">
                <a:solidFill>
                  <a:schemeClr val="tx2">
                    <a:lumMod val="60000"/>
                    <a:lumOff val="40000"/>
                  </a:schemeClr>
                </a:solidFill>
              </a:rPr>
              <a:t>で出力します。</a:t>
            </a:r>
            <a:endParaRPr lang="en-US" altLang="ja-JP" sz="1100" b="1" dirty="0" smtClean="0">
              <a:solidFill>
                <a:schemeClr val="tx2">
                  <a:lumMod val="60000"/>
                  <a:lumOff val="40000"/>
                </a:schemeClr>
              </a:solidFill>
            </a:endParaRPr>
          </a:p>
        </p:txBody>
      </p:sp>
      <p:pic>
        <p:nvPicPr>
          <p:cNvPr id="1026"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51520" y="1700808"/>
            <a:ext cx="2809675" cy="189773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7" name="Picture 3" descr="C:\Users\B75W7H\Desktop\study_python\02_ocr\shinjyuku\tate\010101.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51520" y="4569290"/>
            <a:ext cx="1390650" cy="266700"/>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C:\Users\B75W7H\Desktop\study_python\02_ocr\shinjyuku\tate\010102.pn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95536" y="5194997"/>
            <a:ext cx="3609975" cy="266700"/>
          </a:xfrm>
          <a:prstGeom prst="rect">
            <a:avLst/>
          </a:prstGeom>
          <a:noFill/>
          <a:extLst>
            <a:ext uri="{909E8E84-426E-40DD-AFC4-6F175D3DCCD1}">
              <a14:hiddenFill xmlns:a14="http://schemas.microsoft.com/office/drawing/2010/main">
                <a:solidFill>
                  <a:srgbClr val="FFFFFF"/>
                </a:solidFill>
              </a14:hiddenFill>
            </a:ext>
          </a:extLst>
        </p:spPr>
      </p:pic>
      <p:pic>
        <p:nvPicPr>
          <p:cNvPr id="1029" name="Picture 5" descr="C:\Users\B75W7H\Desktop\study_python\02_ocr\shinjyuku\tate\010108.pn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627784" y="4488338"/>
            <a:ext cx="1847850" cy="342900"/>
          </a:xfrm>
          <a:prstGeom prst="rect">
            <a:avLst/>
          </a:prstGeom>
          <a:noFill/>
          <a:extLst>
            <a:ext uri="{909E8E84-426E-40DD-AFC4-6F175D3DCCD1}">
              <a14:hiddenFill xmlns:a14="http://schemas.microsoft.com/office/drawing/2010/main">
                <a:solidFill>
                  <a:srgbClr val="FFFFFF"/>
                </a:solidFill>
              </a14:hiddenFill>
            </a:ext>
          </a:extLst>
        </p:spPr>
      </p:pic>
      <p:sp>
        <p:nvSpPr>
          <p:cNvPr id="3" name="角丸四角形吹き出し 2"/>
          <p:cNvSpPr/>
          <p:nvPr/>
        </p:nvSpPr>
        <p:spPr>
          <a:xfrm>
            <a:off x="2200523" y="1619191"/>
            <a:ext cx="1896033" cy="753459"/>
          </a:xfrm>
          <a:prstGeom prst="wedgeRoundRectCallout">
            <a:avLst>
              <a:gd name="adj1" fmla="val -59644"/>
              <a:gd name="adj2" fmla="val 18023"/>
              <a:gd name="adj3" fmla="val 1666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t>①表形式の</a:t>
            </a:r>
            <a:r>
              <a:rPr kumimoji="1" lang="en-US" altLang="ja-JP" dirty="0" smtClean="0"/>
              <a:t>PDF</a:t>
            </a:r>
            <a:r>
              <a:rPr kumimoji="1" lang="ja-JP" altLang="en-US" dirty="0" smtClean="0"/>
              <a:t>データ</a:t>
            </a:r>
            <a:endParaRPr kumimoji="1" lang="ja-JP" altLang="en-US" dirty="0"/>
          </a:p>
        </p:txBody>
      </p:sp>
      <p:sp>
        <p:nvSpPr>
          <p:cNvPr id="10" name="角丸四角形吹き出し 9"/>
          <p:cNvSpPr/>
          <p:nvPr/>
        </p:nvSpPr>
        <p:spPr>
          <a:xfrm>
            <a:off x="91734" y="5767602"/>
            <a:ext cx="3456384" cy="856982"/>
          </a:xfrm>
          <a:prstGeom prst="wedgeRoundRectCallout">
            <a:avLst>
              <a:gd name="adj1" fmla="val -28683"/>
              <a:gd name="adj2" fmla="val -86351"/>
              <a:gd name="adj3" fmla="val 1666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400" b="1" dirty="0" smtClean="0"/>
              <a:t>②各項目の画像に分割して</a:t>
            </a:r>
            <a:r>
              <a:rPr lang="en-US" altLang="ja-JP" sz="1400" b="1" dirty="0" smtClean="0"/>
              <a:t>OCR</a:t>
            </a:r>
            <a:r>
              <a:rPr lang="ja-JP" altLang="en-US" sz="1400" b="1" dirty="0" smtClean="0"/>
              <a:t>で文字化</a:t>
            </a:r>
            <a:endParaRPr lang="en-US" altLang="ja-JP" sz="1400" b="1" dirty="0" smtClean="0"/>
          </a:p>
          <a:p>
            <a:pPr algn="ctr"/>
            <a:r>
              <a:rPr kumimoji="1" lang="ja-JP" altLang="en-US" sz="1400" b="1" dirty="0" smtClean="0"/>
              <a:t>（ただし、文字認識は完全ではありません）</a:t>
            </a:r>
            <a:endParaRPr kumimoji="1" lang="ja-JP" altLang="en-US" sz="1400" b="1" dirty="0"/>
          </a:p>
        </p:txBody>
      </p:sp>
      <p:grpSp>
        <p:nvGrpSpPr>
          <p:cNvPr id="14" name="グループ化 13"/>
          <p:cNvGrpSpPr/>
          <p:nvPr/>
        </p:nvGrpSpPr>
        <p:grpSpPr>
          <a:xfrm>
            <a:off x="4903358" y="2996952"/>
            <a:ext cx="4253182" cy="4473785"/>
            <a:chOff x="942383" y="-2620485"/>
            <a:chExt cx="8333005" cy="8471117"/>
          </a:xfrm>
        </p:grpSpPr>
        <p:pic>
          <p:nvPicPr>
            <p:cNvPr id="19" name="Picture 2" descr="C:\Users\B75W7H\Dropbox\スクリーンショット\スクリーンショット 2021-03-12 16.29.47.png"/>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942383" y="-2620485"/>
              <a:ext cx="8333005" cy="4687000"/>
            </a:xfrm>
            <a:prstGeom prst="rect">
              <a:avLst/>
            </a:prstGeom>
            <a:noFill/>
            <a:extLst>
              <a:ext uri="{909E8E84-426E-40DD-AFC4-6F175D3DCCD1}">
                <a14:hiddenFill xmlns:a14="http://schemas.microsoft.com/office/drawing/2010/main">
                  <a:solidFill>
                    <a:srgbClr val="FFFFFF"/>
                  </a:solidFill>
                </a14:hiddenFill>
              </a:ext>
            </a:extLst>
          </p:spPr>
        </p:pic>
        <p:sp>
          <p:nvSpPr>
            <p:cNvPr id="24" name="正方形/長方形 23"/>
            <p:cNvSpPr/>
            <p:nvPr/>
          </p:nvSpPr>
          <p:spPr>
            <a:xfrm>
              <a:off x="7934328" y="954087"/>
              <a:ext cx="792088" cy="4896545"/>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25" name="角丸四角形吹き出し 24"/>
          <p:cNvSpPr/>
          <p:nvPr/>
        </p:nvSpPr>
        <p:spPr>
          <a:xfrm>
            <a:off x="5448960" y="5749259"/>
            <a:ext cx="3456384" cy="856982"/>
          </a:xfrm>
          <a:prstGeom prst="wedgeRoundRectCallout">
            <a:avLst>
              <a:gd name="adj1" fmla="val -15215"/>
              <a:gd name="adj2" fmla="val -119331"/>
              <a:gd name="adj3" fmla="val 1666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400" b="1" dirty="0" smtClean="0"/>
              <a:t>③入力支援ツールで、各画像とその画像の文字認識情報を見比べて、読み取り間違いなどあれば修正を手動で行う</a:t>
            </a:r>
            <a:endParaRPr kumimoji="1" lang="ja-JP" altLang="en-US" sz="1400" b="1" dirty="0"/>
          </a:p>
        </p:txBody>
      </p:sp>
      <p:sp>
        <p:nvSpPr>
          <p:cNvPr id="6" name="下矢印 5"/>
          <p:cNvSpPr/>
          <p:nvPr/>
        </p:nvSpPr>
        <p:spPr>
          <a:xfrm rot="10800000">
            <a:off x="6425284" y="2348880"/>
            <a:ext cx="883019" cy="360040"/>
          </a:xfrm>
          <a:prstGeom prst="downArrow">
            <a:avLst/>
          </a:prstGeom>
          <a:solidFill>
            <a:schemeClr val="accent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schemeClr val="tx1"/>
              </a:solidFill>
            </a:endParaRPr>
          </a:p>
        </p:txBody>
      </p:sp>
      <p:pic>
        <p:nvPicPr>
          <p:cNvPr id="27" name="図 26"/>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4975464" y="1484784"/>
            <a:ext cx="3914138" cy="655100"/>
          </a:xfrm>
          <a:prstGeom prst="rect">
            <a:avLst/>
          </a:prstGeom>
          <a:noFill/>
          <a:extLst>
            <a:ext uri="{909E8E84-426E-40DD-AFC4-6F175D3DCCD1}">
              <a14:hiddenFill xmlns:a14="http://schemas.microsoft.com/office/drawing/2010/main">
                <a:solidFill>
                  <a:srgbClr val="FFFFFF"/>
                </a:solidFill>
              </a14:hiddenFill>
            </a:ext>
          </a:extLst>
        </p:spPr>
      </p:pic>
      <p:sp>
        <p:nvSpPr>
          <p:cNvPr id="28" name="角丸四角形吹き出し 27"/>
          <p:cNvSpPr/>
          <p:nvPr/>
        </p:nvSpPr>
        <p:spPr>
          <a:xfrm>
            <a:off x="5419959" y="440668"/>
            <a:ext cx="3456384" cy="856982"/>
          </a:xfrm>
          <a:prstGeom prst="wedgeRoundRectCallout">
            <a:avLst>
              <a:gd name="adj1" fmla="val 31202"/>
              <a:gd name="adj2" fmla="val 75639"/>
              <a:gd name="adj3" fmla="val 1666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400" b="1" dirty="0" smtClean="0"/>
              <a:t>④訂正か完了すれば、入力支援ツールから元の表形式の</a:t>
            </a:r>
            <a:r>
              <a:rPr lang="en-US" altLang="ja-JP" sz="1400" b="1" dirty="0" smtClean="0"/>
              <a:t>csv</a:t>
            </a:r>
            <a:r>
              <a:rPr lang="ja-JP" altLang="en-US" sz="1400" b="1" dirty="0" smtClean="0"/>
              <a:t>ファイルを出力</a:t>
            </a:r>
            <a:endParaRPr lang="en-US" altLang="ja-JP" sz="1400" b="1" dirty="0" smtClean="0"/>
          </a:p>
          <a:p>
            <a:pPr algn="ctr"/>
            <a:r>
              <a:rPr kumimoji="1" lang="ja-JP" altLang="en-US" sz="1400" b="1" dirty="0" smtClean="0"/>
              <a:t>（少し</a:t>
            </a:r>
            <a:r>
              <a:rPr kumimoji="1" lang="en-US" altLang="ja-JP" sz="1400" b="1" dirty="0" smtClean="0"/>
              <a:t>csv</a:t>
            </a:r>
            <a:r>
              <a:rPr kumimoji="1" lang="ja-JP" altLang="en-US" sz="1400" b="1" dirty="0" smtClean="0"/>
              <a:t>で編集作業が必要）</a:t>
            </a:r>
            <a:endParaRPr kumimoji="1" lang="ja-JP" altLang="en-US" sz="1400" b="1" dirty="0"/>
          </a:p>
        </p:txBody>
      </p:sp>
      <p:sp>
        <p:nvSpPr>
          <p:cNvPr id="21" name="角丸四角形 20"/>
          <p:cNvSpPr/>
          <p:nvPr/>
        </p:nvSpPr>
        <p:spPr>
          <a:xfrm>
            <a:off x="4606472" y="2791910"/>
            <a:ext cx="4550068" cy="3949457"/>
          </a:xfrm>
          <a:prstGeom prst="roundRect">
            <a:avLst/>
          </a:prstGeom>
          <a:noFill/>
          <a:ln w="12700">
            <a:solidFill>
              <a:schemeClr val="accent5">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2" name="角丸四角形 21"/>
          <p:cNvSpPr/>
          <p:nvPr/>
        </p:nvSpPr>
        <p:spPr>
          <a:xfrm>
            <a:off x="4680010" y="1315221"/>
            <a:ext cx="4356486" cy="961651"/>
          </a:xfrm>
          <a:prstGeom prst="roundRect">
            <a:avLst/>
          </a:prstGeom>
          <a:noFill/>
          <a:ln w="12700">
            <a:solidFill>
              <a:schemeClr val="accent5">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 name="正方形/長方形 6"/>
          <p:cNvSpPr/>
          <p:nvPr/>
        </p:nvSpPr>
        <p:spPr>
          <a:xfrm>
            <a:off x="265707" y="4590860"/>
            <a:ext cx="1390650" cy="278300"/>
          </a:xfrm>
          <a:prstGeom prst="rect">
            <a:avLst/>
          </a:prstGeom>
          <a:noFill/>
          <a:ln w="12700">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1" name="正方形/長方形 30"/>
          <p:cNvSpPr/>
          <p:nvPr/>
        </p:nvSpPr>
        <p:spPr>
          <a:xfrm>
            <a:off x="2483768" y="4606463"/>
            <a:ext cx="1390650" cy="278300"/>
          </a:xfrm>
          <a:prstGeom prst="rect">
            <a:avLst/>
          </a:prstGeom>
          <a:noFill/>
          <a:ln w="12700">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2" name="正方形/長方形 31"/>
          <p:cNvSpPr/>
          <p:nvPr/>
        </p:nvSpPr>
        <p:spPr>
          <a:xfrm>
            <a:off x="292034" y="5124843"/>
            <a:ext cx="3804521" cy="447836"/>
          </a:xfrm>
          <a:prstGeom prst="rect">
            <a:avLst/>
          </a:prstGeom>
          <a:noFill/>
          <a:ln w="12700">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6" name="下矢印 25"/>
          <p:cNvSpPr/>
          <p:nvPr/>
        </p:nvSpPr>
        <p:spPr>
          <a:xfrm>
            <a:off x="1690266" y="3862310"/>
            <a:ext cx="1297558" cy="372295"/>
          </a:xfrm>
          <a:prstGeom prst="downArrow">
            <a:avLst/>
          </a:prstGeom>
          <a:solidFill>
            <a:schemeClr val="accent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schemeClr val="tx1"/>
              </a:solidFill>
            </a:endParaRPr>
          </a:p>
        </p:txBody>
      </p:sp>
      <p:sp>
        <p:nvSpPr>
          <p:cNvPr id="29" name="下矢印 28"/>
          <p:cNvSpPr/>
          <p:nvPr/>
        </p:nvSpPr>
        <p:spPr>
          <a:xfrm rot="16200000">
            <a:off x="3957693" y="4910623"/>
            <a:ext cx="1297558" cy="372295"/>
          </a:xfrm>
          <a:prstGeom prst="downArrow">
            <a:avLst/>
          </a:prstGeom>
          <a:solidFill>
            <a:schemeClr val="accent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schemeClr val="tx1"/>
              </a:solidFill>
            </a:endParaRPr>
          </a:p>
        </p:txBody>
      </p:sp>
    </p:spTree>
    <p:extLst>
      <p:ext uri="{BB962C8B-B14F-4D97-AF65-F5344CB8AC3E}">
        <p14:creationId xmlns:p14="http://schemas.microsoft.com/office/powerpoint/2010/main" val="2453792654"/>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正方形/長方形 7"/>
          <p:cNvSpPr/>
          <p:nvPr/>
        </p:nvSpPr>
        <p:spPr>
          <a:xfrm>
            <a:off x="78589" y="188640"/>
            <a:ext cx="4166502" cy="504056"/>
          </a:xfrm>
          <a:prstGeom prst="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dirty="0"/>
              <a:t>注意</a:t>
            </a:r>
            <a:r>
              <a:rPr lang="ja-JP" altLang="en-US" dirty="0" smtClean="0"/>
              <a:t>が必要なケースのサンプル</a:t>
            </a:r>
            <a:endParaRPr kumimoji="1" lang="ja-JP" altLang="en-US" dirty="0"/>
          </a:p>
        </p:txBody>
      </p:sp>
      <p:sp>
        <p:nvSpPr>
          <p:cNvPr id="9" name="正方形/長方形 8"/>
          <p:cNvSpPr/>
          <p:nvPr/>
        </p:nvSpPr>
        <p:spPr>
          <a:xfrm>
            <a:off x="284651" y="836182"/>
            <a:ext cx="8535822" cy="93663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ja-JP" altLang="en-US" dirty="0" smtClean="0">
                <a:solidFill>
                  <a:schemeClr val="tx1"/>
                </a:solidFill>
              </a:rPr>
              <a:t>日付が</a:t>
            </a:r>
            <a:r>
              <a:rPr lang="en-US" altLang="ja-JP" dirty="0" smtClean="0">
                <a:solidFill>
                  <a:schemeClr val="tx1"/>
                </a:solidFill>
              </a:rPr>
              <a:t>3</a:t>
            </a:r>
            <a:r>
              <a:rPr lang="ja-JP" altLang="en-US" dirty="0" smtClean="0">
                <a:solidFill>
                  <a:schemeClr val="tx1"/>
                </a:solidFill>
              </a:rPr>
              <a:t>行にわたって表示されている</a:t>
            </a:r>
            <a:endParaRPr lang="en-US" altLang="ja-JP" dirty="0" smtClean="0">
              <a:solidFill>
                <a:schemeClr val="tx1"/>
              </a:solidFill>
            </a:endParaRPr>
          </a:p>
          <a:p>
            <a:r>
              <a:rPr kumimoji="1" lang="ja-JP" altLang="en-US" dirty="0" smtClean="0">
                <a:solidFill>
                  <a:schemeClr val="tx1"/>
                </a:solidFill>
              </a:rPr>
              <a:t>（原因：</a:t>
            </a:r>
            <a:r>
              <a:rPr lang="ja-JP" altLang="en-US" dirty="0" smtClean="0">
                <a:solidFill>
                  <a:schemeClr val="tx1"/>
                </a:solidFill>
              </a:rPr>
              <a:t>入力できる項目数の上限</a:t>
            </a:r>
            <a:r>
              <a:rPr kumimoji="1" lang="ja-JP" altLang="en-US" dirty="0" smtClean="0">
                <a:solidFill>
                  <a:schemeClr val="tx1"/>
                </a:solidFill>
              </a:rPr>
              <a:t>）</a:t>
            </a:r>
            <a:endParaRPr kumimoji="1" lang="en-US" altLang="ja-JP" dirty="0" smtClean="0">
              <a:solidFill>
                <a:schemeClr val="tx1"/>
              </a:solidFill>
            </a:endParaRPr>
          </a:p>
          <a:p>
            <a:endParaRPr lang="en-US" altLang="ja-JP" b="1" dirty="0" smtClean="0">
              <a:solidFill>
                <a:srgbClr val="FF0000"/>
              </a:solidFill>
            </a:endParaRPr>
          </a:p>
          <a:p>
            <a:r>
              <a:rPr lang="ja-JP" altLang="en-US" b="1" dirty="0" smtClean="0">
                <a:solidFill>
                  <a:srgbClr val="FF0000"/>
                </a:solidFill>
              </a:rPr>
              <a:t>→ </a:t>
            </a:r>
            <a:r>
              <a:rPr lang="en-US" altLang="ja-JP" b="1" dirty="0">
                <a:solidFill>
                  <a:srgbClr val="FF0000"/>
                </a:solidFill>
              </a:rPr>
              <a:t>1</a:t>
            </a:r>
            <a:r>
              <a:rPr lang="ja-JP" altLang="en-US" b="1" dirty="0" smtClean="0">
                <a:solidFill>
                  <a:srgbClr val="FF0000"/>
                </a:solidFill>
              </a:rPr>
              <a:t>行目 と </a:t>
            </a:r>
            <a:r>
              <a:rPr lang="en-US" altLang="ja-JP" b="1" dirty="0" smtClean="0">
                <a:solidFill>
                  <a:srgbClr val="FF0000"/>
                </a:solidFill>
              </a:rPr>
              <a:t>2</a:t>
            </a:r>
            <a:r>
              <a:rPr lang="ja-JP" altLang="en-US" b="1" dirty="0" smtClean="0">
                <a:solidFill>
                  <a:srgbClr val="FF0000"/>
                </a:solidFill>
              </a:rPr>
              <a:t>・</a:t>
            </a:r>
            <a:r>
              <a:rPr lang="en-US" altLang="ja-JP" b="1" dirty="0" smtClean="0">
                <a:solidFill>
                  <a:srgbClr val="FF0000"/>
                </a:solidFill>
              </a:rPr>
              <a:t>3</a:t>
            </a:r>
            <a:r>
              <a:rPr lang="ja-JP" altLang="en-US" b="1" dirty="0" smtClean="0">
                <a:solidFill>
                  <a:srgbClr val="FF0000"/>
                </a:solidFill>
              </a:rPr>
              <a:t>行目の</a:t>
            </a:r>
            <a:r>
              <a:rPr lang="en-US" altLang="ja-JP" b="1" dirty="0" smtClean="0">
                <a:solidFill>
                  <a:srgbClr val="FF0000"/>
                </a:solidFill>
              </a:rPr>
              <a:t>2</a:t>
            </a:r>
            <a:r>
              <a:rPr lang="ja-JP" altLang="en-US" b="1" dirty="0" smtClean="0">
                <a:solidFill>
                  <a:srgbClr val="FF0000"/>
                </a:solidFill>
              </a:rPr>
              <a:t>分割で入力</a:t>
            </a:r>
            <a:endParaRPr lang="en-US" altLang="ja-JP" b="1" dirty="0" smtClean="0">
              <a:solidFill>
                <a:srgbClr val="FF0000"/>
              </a:solidFill>
            </a:endParaRPr>
          </a:p>
          <a:p>
            <a:endParaRPr lang="en-US" altLang="ja-JP" b="1" dirty="0">
              <a:solidFill>
                <a:srgbClr val="FF0000"/>
              </a:solidFill>
            </a:endParaRPr>
          </a:p>
          <a:p>
            <a:endParaRPr kumimoji="1" lang="en-US" altLang="ja-JP" dirty="0" smtClean="0">
              <a:solidFill>
                <a:schemeClr val="tx1"/>
              </a:solidFill>
            </a:endParaRPr>
          </a:p>
        </p:txBody>
      </p:sp>
      <p:pic>
        <p:nvPicPr>
          <p:cNvPr id="30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97338" y="2276872"/>
            <a:ext cx="7199313" cy="42100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678567432"/>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正方形/長方形 7"/>
          <p:cNvSpPr/>
          <p:nvPr/>
        </p:nvSpPr>
        <p:spPr>
          <a:xfrm>
            <a:off x="78589" y="188640"/>
            <a:ext cx="4166502" cy="504056"/>
          </a:xfrm>
          <a:prstGeom prst="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dirty="0"/>
              <a:t>注意</a:t>
            </a:r>
            <a:r>
              <a:rPr lang="ja-JP" altLang="en-US" dirty="0" smtClean="0"/>
              <a:t>が必要なケースのサンプル</a:t>
            </a:r>
            <a:endParaRPr kumimoji="1" lang="ja-JP" altLang="en-US" dirty="0"/>
          </a:p>
        </p:txBody>
      </p:sp>
      <p:sp>
        <p:nvSpPr>
          <p:cNvPr id="9" name="正方形/長方形 8"/>
          <p:cNvSpPr/>
          <p:nvPr/>
        </p:nvSpPr>
        <p:spPr>
          <a:xfrm>
            <a:off x="284651" y="836182"/>
            <a:ext cx="8535822" cy="93663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ja-JP" altLang="en-US" dirty="0" smtClean="0">
                <a:solidFill>
                  <a:schemeClr val="tx1"/>
                </a:solidFill>
              </a:rPr>
              <a:t>読取った文字列が中途半端で、次の入力時に、</a:t>
            </a:r>
            <a:r>
              <a:rPr lang="ja-JP" altLang="en-US" dirty="0">
                <a:solidFill>
                  <a:schemeClr val="tx1"/>
                </a:solidFill>
              </a:rPr>
              <a:t>欠けて</a:t>
            </a:r>
            <a:r>
              <a:rPr lang="ja-JP" altLang="en-US" dirty="0" smtClean="0">
                <a:solidFill>
                  <a:schemeClr val="tx1"/>
                </a:solidFill>
              </a:rPr>
              <a:t>いたものが入り込んでしまっている</a:t>
            </a:r>
            <a:endParaRPr lang="en-US" altLang="ja-JP" dirty="0" smtClean="0">
              <a:solidFill>
                <a:schemeClr val="tx1"/>
              </a:solidFill>
            </a:endParaRPr>
          </a:p>
          <a:p>
            <a:r>
              <a:rPr kumimoji="1" lang="ja-JP" altLang="en-US" dirty="0" smtClean="0">
                <a:solidFill>
                  <a:schemeClr val="tx1"/>
                </a:solidFill>
              </a:rPr>
              <a:t>（原因：</a:t>
            </a:r>
            <a:r>
              <a:rPr kumimoji="1" lang="en-US" altLang="ja-JP" dirty="0" smtClean="0">
                <a:solidFill>
                  <a:schemeClr val="tx1"/>
                </a:solidFill>
              </a:rPr>
              <a:t>OCR</a:t>
            </a:r>
            <a:r>
              <a:rPr kumimoji="1" lang="ja-JP" altLang="en-US" dirty="0" smtClean="0">
                <a:solidFill>
                  <a:schemeClr val="tx1"/>
                </a:solidFill>
              </a:rPr>
              <a:t>の</a:t>
            </a:r>
            <a:r>
              <a:rPr kumimoji="1" lang="ja-JP" altLang="en-US" dirty="0" smtClean="0">
                <a:solidFill>
                  <a:schemeClr val="tx1"/>
                </a:solidFill>
              </a:rPr>
              <a:t>精度、位置の把握が部分的にずれて次の読み込みに入ってしまった）</a:t>
            </a:r>
            <a:endParaRPr kumimoji="1" lang="en-US" altLang="ja-JP" dirty="0" smtClean="0">
              <a:solidFill>
                <a:schemeClr val="tx1"/>
              </a:solidFill>
            </a:endParaRPr>
          </a:p>
          <a:p>
            <a:endParaRPr lang="en-US" altLang="ja-JP" dirty="0" smtClean="0">
              <a:solidFill>
                <a:schemeClr val="tx1"/>
              </a:solidFill>
            </a:endParaRPr>
          </a:p>
          <a:p>
            <a:r>
              <a:rPr lang="ja-JP" altLang="en-US" b="1" dirty="0" smtClean="0">
                <a:solidFill>
                  <a:srgbClr val="FF0000"/>
                </a:solidFill>
              </a:rPr>
              <a:t>→ </a:t>
            </a:r>
            <a:r>
              <a:rPr lang="ja-JP" altLang="en-US" b="1" dirty="0" smtClean="0">
                <a:solidFill>
                  <a:srgbClr val="FF0000"/>
                </a:solidFill>
              </a:rPr>
              <a:t>手動でテキストを入れ直すか修正してください</a:t>
            </a:r>
            <a:endParaRPr lang="en-US" altLang="ja-JP" b="1" dirty="0">
              <a:solidFill>
                <a:srgbClr val="FF0000"/>
              </a:solidFill>
            </a:endParaRPr>
          </a:p>
          <a:p>
            <a:endParaRPr kumimoji="1" lang="en-US" altLang="ja-JP" dirty="0" smtClean="0">
              <a:solidFill>
                <a:schemeClr val="tx1"/>
              </a:solidFill>
            </a:endParaRPr>
          </a:p>
        </p:txBody>
      </p:sp>
      <p:pic>
        <p:nvPicPr>
          <p:cNvPr id="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11560" y="2688586"/>
            <a:ext cx="3855300" cy="177765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788024" y="2686653"/>
            <a:ext cx="3912056" cy="177958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3" name="四角形吹き出し 2"/>
          <p:cNvSpPr/>
          <p:nvPr/>
        </p:nvSpPr>
        <p:spPr>
          <a:xfrm>
            <a:off x="899592" y="4509120"/>
            <a:ext cx="2808312" cy="720080"/>
          </a:xfrm>
          <a:prstGeom prst="wedgeRectCallout">
            <a:avLst>
              <a:gd name="adj1" fmla="val -50433"/>
              <a:gd name="adj2" fmla="val -142986"/>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smtClean="0">
                <a:solidFill>
                  <a:schemeClr val="tx1"/>
                </a:solidFill>
              </a:rPr>
              <a:t>OCR</a:t>
            </a:r>
            <a:r>
              <a:rPr kumimoji="1" lang="ja-JP" altLang="en-US" dirty="0" smtClean="0">
                <a:solidFill>
                  <a:schemeClr val="tx1"/>
                </a:solidFill>
              </a:rPr>
              <a:t>の読み取りが、</a:t>
            </a:r>
            <a:endParaRPr kumimoji="1" lang="en-US" altLang="ja-JP" dirty="0" smtClean="0">
              <a:solidFill>
                <a:schemeClr val="tx1"/>
              </a:solidFill>
            </a:endParaRPr>
          </a:p>
          <a:p>
            <a:pPr algn="ctr"/>
            <a:r>
              <a:rPr kumimoji="1" lang="ja-JP" altLang="en-US" dirty="0" smtClean="0">
                <a:solidFill>
                  <a:schemeClr val="tx1"/>
                </a:solidFill>
              </a:rPr>
              <a:t>歯抜けで中途半端</a:t>
            </a:r>
            <a:endParaRPr kumimoji="1" lang="ja-JP" altLang="en-US" dirty="0">
              <a:solidFill>
                <a:schemeClr val="tx1"/>
              </a:solidFill>
            </a:endParaRPr>
          </a:p>
        </p:txBody>
      </p:sp>
      <p:sp>
        <p:nvSpPr>
          <p:cNvPr id="10" name="四角形吹き出し 9"/>
          <p:cNvSpPr/>
          <p:nvPr/>
        </p:nvSpPr>
        <p:spPr>
          <a:xfrm>
            <a:off x="5028610" y="4510465"/>
            <a:ext cx="2808312" cy="720080"/>
          </a:xfrm>
          <a:prstGeom prst="wedgeRectCallout">
            <a:avLst>
              <a:gd name="adj1" fmla="val -45697"/>
              <a:gd name="adj2" fmla="val -152221"/>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chemeClr val="tx1"/>
                </a:solidFill>
              </a:rPr>
              <a:t>次の表示で、歯抜けだった分が紛れ込んでいる</a:t>
            </a:r>
            <a:endParaRPr kumimoji="1" lang="ja-JP" altLang="en-US" dirty="0">
              <a:solidFill>
                <a:schemeClr val="tx1"/>
              </a:solidFill>
            </a:endParaRPr>
          </a:p>
        </p:txBody>
      </p:sp>
    </p:spTree>
    <p:extLst>
      <p:ext uri="{BB962C8B-B14F-4D97-AF65-F5344CB8AC3E}">
        <p14:creationId xmlns:p14="http://schemas.microsoft.com/office/powerpoint/2010/main" val="2414596684"/>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正方形/長方形 4"/>
          <p:cNvSpPr/>
          <p:nvPr/>
        </p:nvSpPr>
        <p:spPr>
          <a:xfrm>
            <a:off x="179512" y="404664"/>
            <a:ext cx="8319797" cy="568916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kumimoji="1" lang="ja-JP" altLang="en-US" dirty="0" smtClean="0">
                <a:solidFill>
                  <a:schemeClr val="tx1"/>
                </a:solidFill>
              </a:rPr>
              <a:t>プログラム更新 履歴</a:t>
            </a:r>
            <a:endParaRPr kumimoji="1" lang="en-US" altLang="ja-JP" dirty="0" smtClean="0">
              <a:solidFill>
                <a:schemeClr val="tx1"/>
              </a:solidFill>
            </a:endParaRPr>
          </a:p>
          <a:p>
            <a:endParaRPr lang="en-US" altLang="ja-JP" sz="900" dirty="0">
              <a:solidFill>
                <a:schemeClr val="tx1"/>
              </a:solidFill>
            </a:endParaRPr>
          </a:p>
          <a:p>
            <a:r>
              <a:rPr kumimoji="1" lang="en-US" altLang="ja-JP" sz="900" dirty="0" smtClean="0">
                <a:solidFill>
                  <a:schemeClr val="tx1"/>
                </a:solidFill>
              </a:rPr>
              <a:t>210517:</a:t>
            </a:r>
            <a:r>
              <a:rPr kumimoji="1" lang="ja-JP" altLang="en-US" sz="900" dirty="0" smtClean="0">
                <a:solidFill>
                  <a:schemeClr val="tx1"/>
                </a:solidFill>
              </a:rPr>
              <a:t>入力エリアの画面表示の横幅を少し大きめに。それでも収まらない場合は縮小して表示する仕様に変更</a:t>
            </a:r>
            <a:endParaRPr kumimoji="1" lang="en-US" altLang="ja-JP" sz="900" dirty="0" smtClean="0">
              <a:solidFill>
                <a:schemeClr val="tx1"/>
              </a:solidFill>
            </a:endParaRPr>
          </a:p>
        </p:txBody>
      </p:sp>
    </p:spTree>
    <p:extLst>
      <p:ext uri="{BB962C8B-B14F-4D97-AF65-F5344CB8AC3E}">
        <p14:creationId xmlns:p14="http://schemas.microsoft.com/office/powerpoint/2010/main" val="318989359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323528" y="2852936"/>
            <a:ext cx="7933309" cy="864096"/>
          </a:xfrm>
          <a:prstGeom prst="rect">
            <a:avLst/>
          </a:prstGeom>
          <a:no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JP" dirty="0" smtClean="0">
                <a:solidFill>
                  <a:schemeClr val="tx1"/>
                </a:solidFill>
              </a:rPr>
              <a:t>【</a:t>
            </a:r>
            <a:r>
              <a:rPr lang="ja-JP" altLang="en-US" dirty="0">
                <a:solidFill>
                  <a:schemeClr val="tx1"/>
                </a:solidFill>
              </a:rPr>
              <a:t>起動</a:t>
            </a:r>
            <a:r>
              <a:rPr lang="ja-JP" altLang="en-US" dirty="0" smtClean="0">
                <a:solidFill>
                  <a:schemeClr val="tx1"/>
                </a:solidFill>
              </a:rPr>
              <a:t>の</a:t>
            </a:r>
            <a:r>
              <a:rPr lang="ja-JP" altLang="en-US" dirty="0">
                <a:solidFill>
                  <a:schemeClr val="tx1"/>
                </a:solidFill>
              </a:rPr>
              <a:t>仕方</a:t>
            </a:r>
            <a:r>
              <a:rPr lang="en-US" altLang="ja-JP" dirty="0" smtClean="0">
                <a:solidFill>
                  <a:schemeClr val="tx1"/>
                </a:solidFill>
              </a:rPr>
              <a:t>】</a:t>
            </a:r>
          </a:p>
          <a:p>
            <a:r>
              <a:rPr lang="en-US" altLang="ja-JP" dirty="0" smtClean="0">
                <a:solidFill>
                  <a:schemeClr val="tx1"/>
                </a:solidFill>
              </a:rPr>
              <a:t>Exe</a:t>
            </a:r>
            <a:r>
              <a:rPr lang="ja-JP" altLang="en-US" dirty="0" smtClean="0">
                <a:solidFill>
                  <a:schemeClr val="tx1"/>
                </a:solidFill>
              </a:rPr>
              <a:t>ファイル「</a:t>
            </a:r>
            <a:r>
              <a:rPr lang="en-US" altLang="ja-JP" dirty="0" smtClean="0">
                <a:solidFill>
                  <a:schemeClr val="tx1"/>
                </a:solidFill>
              </a:rPr>
              <a:t>data-input.exe]</a:t>
            </a:r>
            <a:r>
              <a:rPr lang="ja-JP" altLang="en-US" dirty="0" smtClean="0">
                <a:solidFill>
                  <a:schemeClr val="tx1"/>
                </a:solidFill>
              </a:rPr>
              <a:t>をダブルクリック</a:t>
            </a:r>
            <a:endParaRPr lang="en-US" altLang="ja-JP" dirty="0" smtClean="0">
              <a:solidFill>
                <a:schemeClr val="tx1"/>
              </a:solidFill>
            </a:endParaRPr>
          </a:p>
          <a:p>
            <a:r>
              <a:rPr lang="ja-JP" altLang="en-US" dirty="0" smtClean="0">
                <a:solidFill>
                  <a:schemeClr val="tx1"/>
                </a:solidFill>
              </a:rPr>
              <a:t>（起動するのに数十秒かかることがあります）</a:t>
            </a:r>
            <a:endParaRPr lang="en-US" altLang="ja-JP" dirty="0" smtClean="0">
              <a:solidFill>
                <a:schemeClr val="tx1"/>
              </a:solidFill>
            </a:endParaRPr>
          </a:p>
        </p:txBody>
      </p:sp>
      <p:sp>
        <p:nvSpPr>
          <p:cNvPr id="3" name="正方形/長方形 2"/>
          <p:cNvSpPr/>
          <p:nvPr/>
        </p:nvSpPr>
        <p:spPr>
          <a:xfrm>
            <a:off x="305913" y="1113772"/>
            <a:ext cx="8205143" cy="1523140"/>
          </a:xfrm>
          <a:prstGeom prst="rect">
            <a:avLst/>
          </a:prstGeom>
          <a:no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JP" dirty="0" smtClean="0">
                <a:solidFill>
                  <a:schemeClr val="tx1"/>
                </a:solidFill>
              </a:rPr>
              <a:t>【</a:t>
            </a:r>
            <a:r>
              <a:rPr lang="ja-JP" altLang="en-US" dirty="0" smtClean="0">
                <a:solidFill>
                  <a:schemeClr val="tx1"/>
                </a:solidFill>
              </a:rPr>
              <a:t>事前準備（環境整備とファイルの準備）</a:t>
            </a:r>
            <a:r>
              <a:rPr lang="en-US" altLang="ja-JP" dirty="0" smtClean="0">
                <a:solidFill>
                  <a:schemeClr val="tx1"/>
                </a:solidFill>
              </a:rPr>
              <a:t>】</a:t>
            </a:r>
          </a:p>
          <a:p>
            <a:r>
              <a:rPr lang="ja-JP" altLang="en-US" dirty="0" smtClean="0">
                <a:solidFill>
                  <a:schemeClr val="tx1"/>
                </a:solidFill>
              </a:rPr>
              <a:t>① </a:t>
            </a:r>
            <a:r>
              <a:rPr lang="en-US" altLang="ja-JP" dirty="0" smtClean="0">
                <a:solidFill>
                  <a:schemeClr val="tx1"/>
                </a:solidFill>
              </a:rPr>
              <a:t>Exe</a:t>
            </a:r>
            <a:r>
              <a:rPr lang="ja-JP" altLang="en-US" dirty="0" smtClean="0">
                <a:solidFill>
                  <a:schemeClr val="tx1"/>
                </a:solidFill>
              </a:rPr>
              <a:t>ファイル「</a:t>
            </a:r>
            <a:r>
              <a:rPr lang="en-US" altLang="ja-JP" dirty="0" smtClean="0">
                <a:solidFill>
                  <a:schemeClr val="tx1"/>
                </a:solidFill>
              </a:rPr>
              <a:t>data-input_</a:t>
            </a:r>
            <a:r>
              <a:rPr lang="ja-JP" altLang="en-US" dirty="0" smtClean="0">
                <a:solidFill>
                  <a:schemeClr val="tx1"/>
                </a:solidFill>
              </a:rPr>
              <a:t>○○○○</a:t>
            </a:r>
            <a:r>
              <a:rPr lang="en-US" altLang="ja-JP" dirty="0" smtClean="0">
                <a:solidFill>
                  <a:schemeClr val="tx1"/>
                </a:solidFill>
              </a:rPr>
              <a:t>.exe</a:t>
            </a:r>
            <a:r>
              <a:rPr lang="ja-JP" altLang="en-US" dirty="0" smtClean="0">
                <a:solidFill>
                  <a:schemeClr val="tx1"/>
                </a:solidFill>
              </a:rPr>
              <a:t>」（○○○○は数字</a:t>
            </a:r>
            <a:r>
              <a:rPr lang="en-US" altLang="ja-JP" dirty="0" smtClean="0">
                <a:solidFill>
                  <a:schemeClr val="tx1"/>
                </a:solidFill>
              </a:rPr>
              <a:t>4</a:t>
            </a:r>
            <a:r>
              <a:rPr lang="ja-JP" altLang="en-US" dirty="0" smtClean="0">
                <a:solidFill>
                  <a:schemeClr val="tx1"/>
                </a:solidFill>
              </a:rPr>
              <a:t>桁）を</a:t>
            </a:r>
            <a:endParaRPr lang="en-US" altLang="ja-JP" dirty="0" smtClean="0">
              <a:solidFill>
                <a:schemeClr val="tx1"/>
              </a:solidFill>
            </a:endParaRPr>
          </a:p>
          <a:p>
            <a:r>
              <a:rPr lang="ja-JP" altLang="en-US" dirty="0">
                <a:solidFill>
                  <a:schemeClr val="tx1"/>
                </a:solidFill>
              </a:rPr>
              <a:t>　</a:t>
            </a:r>
            <a:r>
              <a:rPr lang="ja-JP" altLang="en-US" dirty="0" smtClean="0">
                <a:solidFill>
                  <a:schemeClr val="tx1"/>
                </a:solidFill>
              </a:rPr>
              <a:t>　任意のフォルダに設置</a:t>
            </a:r>
            <a:endParaRPr lang="en-US" altLang="ja-JP" dirty="0" smtClean="0">
              <a:solidFill>
                <a:schemeClr val="tx1"/>
              </a:solidFill>
            </a:endParaRPr>
          </a:p>
          <a:p>
            <a:r>
              <a:rPr lang="ja-JP" altLang="en-US" dirty="0">
                <a:solidFill>
                  <a:schemeClr val="tx1"/>
                </a:solidFill>
              </a:rPr>
              <a:t>　</a:t>
            </a:r>
            <a:r>
              <a:rPr lang="ja-JP" altLang="en-US" dirty="0" smtClean="0">
                <a:solidFill>
                  <a:schemeClr val="tx1"/>
                </a:solidFill>
              </a:rPr>
              <a:t>　インストールなどの作業はありません</a:t>
            </a:r>
            <a:endParaRPr lang="en-US" altLang="ja-JP" dirty="0" smtClean="0">
              <a:solidFill>
                <a:schemeClr val="tx1"/>
              </a:solidFill>
            </a:endParaRPr>
          </a:p>
          <a:p>
            <a:r>
              <a:rPr lang="ja-JP" altLang="en-US" dirty="0">
                <a:solidFill>
                  <a:schemeClr val="tx1"/>
                </a:solidFill>
              </a:rPr>
              <a:t>　</a:t>
            </a:r>
            <a:r>
              <a:rPr lang="ja-JP" altLang="en-US" dirty="0" smtClean="0">
                <a:solidFill>
                  <a:schemeClr val="tx1"/>
                </a:solidFill>
              </a:rPr>
              <a:t>　</a:t>
            </a:r>
            <a:r>
              <a:rPr lang="en-US" altLang="ja-JP" dirty="0" smtClean="0">
                <a:solidFill>
                  <a:schemeClr val="tx1"/>
                </a:solidFill>
              </a:rPr>
              <a:t>Windows</a:t>
            </a:r>
            <a:r>
              <a:rPr lang="ja-JP" altLang="en-US" dirty="0" smtClean="0">
                <a:solidFill>
                  <a:schemeClr val="tx1"/>
                </a:solidFill>
              </a:rPr>
              <a:t>が</a:t>
            </a:r>
            <a:r>
              <a:rPr lang="en-US" altLang="ja-JP" dirty="0" smtClean="0">
                <a:solidFill>
                  <a:schemeClr val="tx1"/>
                </a:solidFill>
              </a:rPr>
              <a:t>32bit</a:t>
            </a:r>
            <a:r>
              <a:rPr lang="ja-JP" altLang="en-US" dirty="0" smtClean="0">
                <a:solidFill>
                  <a:schemeClr val="tx1"/>
                </a:solidFill>
              </a:rPr>
              <a:t>か</a:t>
            </a:r>
            <a:r>
              <a:rPr lang="en-US" altLang="ja-JP" dirty="0" smtClean="0">
                <a:solidFill>
                  <a:schemeClr val="tx1"/>
                </a:solidFill>
              </a:rPr>
              <a:t>64bit</a:t>
            </a:r>
            <a:r>
              <a:rPr lang="ja-JP" altLang="en-US" dirty="0" smtClean="0">
                <a:solidFill>
                  <a:schemeClr val="tx1"/>
                </a:solidFill>
              </a:rPr>
              <a:t>でファイルが違うので注意</a:t>
            </a:r>
            <a:endParaRPr lang="en-US" altLang="ja-JP" dirty="0" smtClean="0">
              <a:solidFill>
                <a:schemeClr val="tx1"/>
              </a:solidFill>
            </a:endParaRPr>
          </a:p>
          <a:p>
            <a:endParaRPr lang="en-US" altLang="ja-JP" dirty="0" smtClean="0">
              <a:solidFill>
                <a:schemeClr val="tx1"/>
              </a:solidFill>
            </a:endParaRPr>
          </a:p>
          <a:p>
            <a:r>
              <a:rPr lang="ja-JP" altLang="en-US" dirty="0" smtClean="0">
                <a:solidFill>
                  <a:schemeClr val="tx1"/>
                </a:solidFill>
              </a:rPr>
              <a:t>② 判定元の</a:t>
            </a:r>
            <a:r>
              <a:rPr lang="en-US" altLang="ja-JP" dirty="0" smtClean="0">
                <a:solidFill>
                  <a:schemeClr val="tx1"/>
                </a:solidFill>
              </a:rPr>
              <a:t>csv</a:t>
            </a:r>
            <a:r>
              <a:rPr lang="ja-JP" altLang="en-US" dirty="0" smtClean="0">
                <a:solidFill>
                  <a:schemeClr val="tx1"/>
                </a:solidFill>
              </a:rPr>
              <a:t>ファイルと判定元の画像ファイルもそれぞれ任意のフォルダに設置</a:t>
            </a:r>
            <a:endParaRPr lang="en-US" altLang="ja-JP" dirty="0" smtClean="0">
              <a:solidFill>
                <a:schemeClr val="tx1"/>
              </a:solidFill>
            </a:endParaRPr>
          </a:p>
          <a:p>
            <a:endParaRPr lang="en-US" altLang="ja-JP" dirty="0" smtClean="0">
              <a:solidFill>
                <a:schemeClr val="tx1"/>
              </a:solidFill>
            </a:endParaRPr>
          </a:p>
        </p:txBody>
      </p:sp>
      <p:sp>
        <p:nvSpPr>
          <p:cNvPr id="5" name="正方形/長方形 4"/>
          <p:cNvSpPr/>
          <p:nvPr/>
        </p:nvSpPr>
        <p:spPr>
          <a:xfrm>
            <a:off x="327296" y="3789040"/>
            <a:ext cx="8565184" cy="2592288"/>
          </a:xfrm>
          <a:prstGeom prst="rect">
            <a:avLst/>
          </a:prstGeom>
          <a:no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en-US" altLang="ja-JP" dirty="0" smtClean="0">
                <a:solidFill>
                  <a:schemeClr val="tx1"/>
                </a:solidFill>
              </a:rPr>
              <a:t>【</a:t>
            </a:r>
            <a:r>
              <a:rPr lang="ja-JP" altLang="en-US" dirty="0" smtClean="0">
                <a:solidFill>
                  <a:schemeClr val="tx1"/>
                </a:solidFill>
              </a:rPr>
              <a:t>作業前処理</a:t>
            </a:r>
            <a:r>
              <a:rPr lang="en-US" altLang="ja-JP" dirty="0">
                <a:solidFill>
                  <a:schemeClr val="tx1"/>
                </a:solidFill>
              </a:rPr>
              <a:t>=</a:t>
            </a:r>
            <a:r>
              <a:rPr lang="ja-JP" altLang="en-US" dirty="0" smtClean="0">
                <a:solidFill>
                  <a:schemeClr val="tx1"/>
                </a:solidFill>
              </a:rPr>
              <a:t>データセット</a:t>
            </a:r>
            <a:r>
              <a:rPr lang="en-US" altLang="ja-JP" dirty="0" smtClean="0">
                <a:solidFill>
                  <a:schemeClr val="tx1"/>
                </a:solidFill>
              </a:rPr>
              <a:t>】</a:t>
            </a:r>
          </a:p>
          <a:p>
            <a:r>
              <a:rPr kumimoji="1" lang="ja-JP" altLang="en-US" dirty="0" smtClean="0">
                <a:solidFill>
                  <a:schemeClr val="tx1"/>
                </a:solidFill>
              </a:rPr>
              <a:t>（起動させてから）</a:t>
            </a:r>
            <a:endParaRPr kumimoji="1" lang="en-US" altLang="ja-JP" dirty="0" smtClean="0">
              <a:solidFill>
                <a:schemeClr val="tx1"/>
              </a:solidFill>
            </a:endParaRPr>
          </a:p>
          <a:p>
            <a:r>
              <a:rPr lang="ja-JP" altLang="en-US" dirty="0" smtClean="0">
                <a:solidFill>
                  <a:schemeClr val="tx1"/>
                </a:solidFill>
              </a:rPr>
              <a:t>①ボタン「</a:t>
            </a:r>
            <a:r>
              <a:rPr lang="en-US" altLang="ja-JP" dirty="0" smtClean="0">
                <a:solidFill>
                  <a:schemeClr val="tx1"/>
                </a:solidFill>
              </a:rPr>
              <a:t>CSV</a:t>
            </a:r>
            <a:r>
              <a:rPr lang="ja-JP" altLang="en-US" dirty="0" smtClean="0">
                <a:solidFill>
                  <a:schemeClr val="tx1"/>
                </a:solidFill>
              </a:rPr>
              <a:t>取得」をクリックして、判定元の</a:t>
            </a:r>
            <a:r>
              <a:rPr lang="en-US" altLang="ja-JP" dirty="0" smtClean="0">
                <a:solidFill>
                  <a:schemeClr val="tx1"/>
                </a:solidFill>
              </a:rPr>
              <a:t>CSV</a:t>
            </a:r>
            <a:r>
              <a:rPr lang="ja-JP" altLang="en-US" dirty="0" smtClean="0">
                <a:solidFill>
                  <a:schemeClr val="tx1"/>
                </a:solidFill>
              </a:rPr>
              <a:t>ファイルを選択</a:t>
            </a:r>
            <a:endParaRPr kumimoji="1" lang="en-US" altLang="ja-JP" dirty="0" smtClean="0">
              <a:solidFill>
                <a:schemeClr val="tx1"/>
              </a:solidFill>
            </a:endParaRPr>
          </a:p>
          <a:p>
            <a:r>
              <a:rPr kumimoji="1" lang="ja-JP" altLang="en-US" dirty="0" smtClean="0">
                <a:solidFill>
                  <a:schemeClr val="tx1"/>
                </a:solidFill>
              </a:rPr>
              <a:t>②ボタン「フォルダを指定」をクリックして、判定元の画像ファイルが格納されている</a:t>
            </a:r>
            <a:r>
              <a:rPr lang="ja-JP" altLang="en-US" dirty="0">
                <a:solidFill>
                  <a:schemeClr val="tx1"/>
                </a:solidFill>
              </a:rPr>
              <a:t>フォルダ</a:t>
            </a:r>
            <a:r>
              <a:rPr lang="ja-JP" altLang="en-US" dirty="0" smtClean="0">
                <a:solidFill>
                  <a:schemeClr val="tx1"/>
                </a:solidFill>
              </a:rPr>
              <a:t>を選択</a:t>
            </a:r>
            <a:endParaRPr lang="en-US" altLang="ja-JP" dirty="0" smtClean="0">
              <a:solidFill>
                <a:schemeClr val="tx1"/>
              </a:solidFill>
            </a:endParaRPr>
          </a:p>
          <a:p>
            <a:r>
              <a:rPr kumimoji="1" lang="ja-JP" altLang="en-US" dirty="0" smtClean="0">
                <a:solidFill>
                  <a:schemeClr val="tx1"/>
                </a:solidFill>
              </a:rPr>
              <a:t>③ボタン「画像と入力用画面を表示」をクリック</a:t>
            </a:r>
            <a:endParaRPr kumimoji="1" lang="en-US" altLang="ja-JP" dirty="0" smtClean="0">
              <a:solidFill>
                <a:schemeClr val="tx1"/>
              </a:solidFill>
            </a:endParaRPr>
          </a:p>
          <a:p>
            <a:endParaRPr lang="en-US" altLang="ja-JP" dirty="0">
              <a:solidFill>
                <a:schemeClr val="tx1"/>
              </a:solidFill>
            </a:endParaRPr>
          </a:p>
          <a:p>
            <a:r>
              <a:rPr kumimoji="1" lang="ja-JP" altLang="en-US" dirty="0" smtClean="0">
                <a:solidFill>
                  <a:schemeClr val="tx1"/>
                </a:solidFill>
              </a:rPr>
              <a:t>入力用画面に、画像データとその画像を</a:t>
            </a:r>
            <a:r>
              <a:rPr kumimoji="1" lang="en-US" altLang="ja-JP" dirty="0" smtClean="0">
                <a:solidFill>
                  <a:schemeClr val="tx1"/>
                </a:solidFill>
              </a:rPr>
              <a:t>OCR</a:t>
            </a:r>
            <a:r>
              <a:rPr kumimoji="1" lang="ja-JP" altLang="en-US" dirty="0" smtClean="0">
                <a:solidFill>
                  <a:schemeClr val="tx1"/>
                </a:solidFill>
              </a:rPr>
              <a:t>で読み取ったテキスト情報が表示</a:t>
            </a:r>
            <a:endParaRPr kumimoji="1" lang="en-US" altLang="ja-JP" dirty="0" smtClean="0">
              <a:solidFill>
                <a:schemeClr val="tx1"/>
              </a:solidFill>
            </a:endParaRPr>
          </a:p>
          <a:p>
            <a:r>
              <a:rPr lang="ja-JP" altLang="en-US" dirty="0">
                <a:solidFill>
                  <a:schemeClr val="tx1"/>
                </a:solidFill>
              </a:rPr>
              <a:t>　</a:t>
            </a:r>
            <a:endParaRPr kumimoji="1" lang="ja-JP" altLang="en-US" dirty="0">
              <a:solidFill>
                <a:schemeClr val="tx1"/>
              </a:solidFill>
            </a:endParaRPr>
          </a:p>
        </p:txBody>
      </p:sp>
      <p:sp>
        <p:nvSpPr>
          <p:cNvPr id="6" name="正方形/長方形 5"/>
          <p:cNvSpPr/>
          <p:nvPr/>
        </p:nvSpPr>
        <p:spPr>
          <a:xfrm>
            <a:off x="78589" y="188640"/>
            <a:ext cx="4166502" cy="504056"/>
          </a:xfrm>
          <a:prstGeom prst="rect">
            <a:avLst/>
          </a:prstGeom>
          <a:solidFill>
            <a:schemeClr val="tx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dirty="0" smtClean="0"/>
              <a:t>起動から作業開始までの流れ</a:t>
            </a:r>
            <a:endParaRPr kumimoji="1" lang="ja-JP" altLang="en-US" dirty="0"/>
          </a:p>
        </p:txBody>
      </p:sp>
    </p:spTree>
    <p:extLst>
      <p:ext uri="{BB962C8B-B14F-4D97-AF65-F5344CB8AC3E}">
        <p14:creationId xmlns:p14="http://schemas.microsoft.com/office/powerpoint/2010/main" val="269044992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9" name="グループ化 8"/>
          <p:cNvGrpSpPr/>
          <p:nvPr/>
        </p:nvGrpSpPr>
        <p:grpSpPr>
          <a:xfrm>
            <a:off x="405157" y="980728"/>
            <a:ext cx="8333005" cy="5760641"/>
            <a:chOff x="380174" y="332656"/>
            <a:chExt cx="8333005" cy="5760641"/>
          </a:xfrm>
        </p:grpSpPr>
        <p:grpSp>
          <p:nvGrpSpPr>
            <p:cNvPr id="7" name="グループ化 6"/>
            <p:cNvGrpSpPr/>
            <p:nvPr/>
          </p:nvGrpSpPr>
          <p:grpSpPr>
            <a:xfrm>
              <a:off x="380174" y="1196752"/>
              <a:ext cx="8333005" cy="4896545"/>
              <a:chOff x="395536" y="954087"/>
              <a:chExt cx="8333005" cy="4896545"/>
            </a:xfrm>
          </p:grpSpPr>
          <p:pic>
            <p:nvPicPr>
              <p:cNvPr id="1026" name="Picture 2" descr="C:\Users\B75W7H\Dropbox\スクリーンショット\スクリーンショット 2021-03-12 16.29.47.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95536" y="980727"/>
                <a:ext cx="8333005" cy="4686999"/>
              </a:xfrm>
              <a:prstGeom prst="rect">
                <a:avLst/>
              </a:prstGeom>
              <a:noFill/>
              <a:extLst>
                <a:ext uri="{909E8E84-426E-40DD-AFC4-6F175D3DCCD1}">
                  <a14:hiddenFill xmlns:a14="http://schemas.microsoft.com/office/drawing/2010/main">
                    <a:solidFill>
                      <a:srgbClr val="FFFFFF"/>
                    </a:solidFill>
                  </a14:hiddenFill>
                </a:ext>
              </a:extLst>
            </p:spPr>
          </p:pic>
          <p:sp>
            <p:nvSpPr>
              <p:cNvPr id="2" name="角丸四角形 1"/>
              <p:cNvSpPr/>
              <p:nvPr/>
            </p:nvSpPr>
            <p:spPr>
              <a:xfrm>
                <a:off x="1115616" y="1052736"/>
                <a:ext cx="1728192" cy="2016224"/>
              </a:xfrm>
              <a:prstGeom prst="roundRect">
                <a:avLst/>
              </a:prstGeom>
              <a:noFill/>
              <a:ln>
                <a:solidFill>
                  <a:srgbClr val="FF0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 name="角丸四角形 3"/>
              <p:cNvSpPr/>
              <p:nvPr/>
            </p:nvSpPr>
            <p:spPr>
              <a:xfrm>
                <a:off x="2771800" y="1052736"/>
                <a:ext cx="1728192" cy="2016224"/>
              </a:xfrm>
              <a:prstGeom prst="roundRect">
                <a:avLst/>
              </a:prstGeom>
              <a:noFill/>
              <a:ln>
                <a:solidFill>
                  <a:srgbClr val="FF0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 name="角丸四角形 4"/>
              <p:cNvSpPr/>
              <p:nvPr/>
            </p:nvSpPr>
            <p:spPr>
              <a:xfrm>
                <a:off x="4427984" y="1064072"/>
                <a:ext cx="2880320" cy="2004888"/>
              </a:xfrm>
              <a:prstGeom prst="roundRect">
                <a:avLst/>
              </a:prstGeom>
              <a:noFill/>
              <a:ln>
                <a:solidFill>
                  <a:srgbClr val="FF0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 name="角丸四角形 5"/>
              <p:cNvSpPr/>
              <p:nvPr/>
            </p:nvSpPr>
            <p:spPr>
              <a:xfrm>
                <a:off x="1082906" y="3068960"/>
                <a:ext cx="6297406" cy="1440160"/>
              </a:xfrm>
              <a:prstGeom prst="roundRect">
                <a:avLst/>
              </a:prstGeom>
              <a:noFill/>
              <a:ln>
                <a:solidFill>
                  <a:srgbClr val="FF0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 name="正方形/長方形 2"/>
              <p:cNvSpPr/>
              <p:nvPr/>
            </p:nvSpPr>
            <p:spPr>
              <a:xfrm>
                <a:off x="7934328" y="954087"/>
                <a:ext cx="792088" cy="4896545"/>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8" name="角丸四角形吹き出し 7"/>
            <p:cNvSpPr/>
            <p:nvPr/>
          </p:nvSpPr>
          <p:spPr>
            <a:xfrm>
              <a:off x="408278" y="332656"/>
              <a:ext cx="2000862" cy="720080"/>
            </a:xfrm>
            <a:prstGeom prst="wedgeRoundRectCallout">
              <a:avLst>
                <a:gd name="adj1" fmla="val 7007"/>
                <a:gd name="adj2" fmla="val 72201"/>
                <a:gd name="adj3" fmla="val 16667"/>
              </a:avLst>
            </a:prstGeom>
            <a:solidFill>
              <a:schemeClr val="bg1"/>
            </a:solidFill>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kumimoji="1" lang="en-US" altLang="ja-JP" sz="800" dirty="0" smtClean="0">
                  <a:solidFill>
                    <a:schemeClr val="tx1"/>
                  </a:solidFill>
                </a:rPr>
                <a:t>【</a:t>
              </a:r>
              <a:r>
                <a:rPr kumimoji="1" lang="ja-JP" altLang="en-US" sz="800" dirty="0" smtClean="0">
                  <a:solidFill>
                    <a:schemeClr val="tx1"/>
                  </a:solidFill>
                </a:rPr>
                <a:t>作業履歴表示エリア</a:t>
              </a:r>
              <a:r>
                <a:rPr kumimoji="1" lang="en-US" altLang="ja-JP" sz="800" dirty="0" smtClean="0">
                  <a:solidFill>
                    <a:schemeClr val="tx1"/>
                  </a:solidFill>
                </a:rPr>
                <a:t>】</a:t>
              </a:r>
            </a:p>
            <a:p>
              <a:r>
                <a:rPr kumimoji="1" lang="ja-JP" altLang="en-US" sz="800" dirty="0" smtClean="0">
                  <a:solidFill>
                    <a:schemeClr val="tx1"/>
                  </a:solidFill>
                </a:rPr>
                <a:t>作業履歴が表示され</a:t>
              </a:r>
              <a:r>
                <a:rPr lang="ja-JP" altLang="en-US" sz="800" dirty="0">
                  <a:solidFill>
                    <a:schemeClr val="tx1"/>
                  </a:solidFill>
                </a:rPr>
                <a:t>ます</a:t>
              </a:r>
              <a:r>
                <a:rPr lang="ja-JP" altLang="en-US" sz="800" dirty="0" smtClean="0">
                  <a:solidFill>
                    <a:schemeClr val="tx1"/>
                  </a:solidFill>
                </a:rPr>
                <a:t>。ここに入力や操作することはありません</a:t>
              </a:r>
              <a:endParaRPr kumimoji="1" lang="ja-JP" altLang="en-US" sz="800" dirty="0">
                <a:solidFill>
                  <a:schemeClr val="tx1"/>
                </a:solidFill>
              </a:endParaRPr>
            </a:p>
          </p:txBody>
        </p:sp>
        <p:sp>
          <p:nvSpPr>
            <p:cNvPr id="10" name="角丸四角形吹き出し 9"/>
            <p:cNvSpPr/>
            <p:nvPr/>
          </p:nvSpPr>
          <p:spPr>
            <a:xfrm>
              <a:off x="2620103" y="360925"/>
              <a:ext cx="2000862" cy="720080"/>
            </a:xfrm>
            <a:prstGeom prst="wedgeRoundRectCallout">
              <a:avLst>
                <a:gd name="adj1" fmla="val 7007"/>
                <a:gd name="adj2" fmla="val 72201"/>
                <a:gd name="adj3" fmla="val 16667"/>
              </a:avLst>
            </a:prstGeom>
            <a:solidFill>
              <a:schemeClr val="bg1"/>
            </a:solidFill>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kumimoji="1" lang="en-US" altLang="ja-JP" sz="800" dirty="0" smtClean="0">
                  <a:solidFill>
                    <a:schemeClr val="tx1"/>
                  </a:solidFill>
                </a:rPr>
                <a:t>【</a:t>
              </a:r>
              <a:r>
                <a:rPr lang="ja-JP" altLang="en-US" sz="800" dirty="0" smtClean="0">
                  <a:solidFill>
                    <a:schemeClr val="tx1"/>
                  </a:solidFill>
                </a:rPr>
                <a:t>ファイル管理</a:t>
              </a:r>
              <a:r>
                <a:rPr kumimoji="1" lang="ja-JP" altLang="en-US" sz="800" dirty="0" smtClean="0">
                  <a:solidFill>
                    <a:schemeClr val="tx1"/>
                  </a:solidFill>
                </a:rPr>
                <a:t>エリア</a:t>
              </a:r>
              <a:r>
                <a:rPr kumimoji="1" lang="en-US" altLang="ja-JP" sz="800" dirty="0" smtClean="0">
                  <a:solidFill>
                    <a:schemeClr val="tx1"/>
                  </a:solidFill>
                </a:rPr>
                <a:t>】</a:t>
              </a:r>
            </a:p>
            <a:p>
              <a:r>
                <a:rPr lang="ja-JP" altLang="en-US" sz="800" dirty="0">
                  <a:solidFill>
                    <a:schemeClr val="tx1"/>
                  </a:solidFill>
                </a:rPr>
                <a:t>ファイル</a:t>
              </a:r>
              <a:r>
                <a:rPr lang="ja-JP" altLang="en-US" sz="800" dirty="0" smtClean="0">
                  <a:solidFill>
                    <a:schemeClr val="tx1"/>
                  </a:solidFill>
                </a:rPr>
                <a:t>の管理や保存・読み込み・完了後の出力などを行います。</a:t>
              </a:r>
              <a:endParaRPr kumimoji="1" lang="ja-JP" altLang="en-US" sz="800" dirty="0">
                <a:solidFill>
                  <a:schemeClr val="tx1"/>
                </a:solidFill>
              </a:endParaRPr>
            </a:p>
          </p:txBody>
        </p:sp>
        <p:sp>
          <p:nvSpPr>
            <p:cNvPr id="11" name="角丸四角形吹き出し 10"/>
            <p:cNvSpPr/>
            <p:nvPr/>
          </p:nvSpPr>
          <p:spPr>
            <a:xfrm>
              <a:off x="5076056" y="360925"/>
              <a:ext cx="2000862" cy="720080"/>
            </a:xfrm>
            <a:prstGeom prst="wedgeRoundRectCallout">
              <a:avLst>
                <a:gd name="adj1" fmla="val 7007"/>
                <a:gd name="adj2" fmla="val 72201"/>
                <a:gd name="adj3" fmla="val 16667"/>
              </a:avLst>
            </a:prstGeom>
            <a:solidFill>
              <a:schemeClr val="bg1"/>
            </a:solidFill>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kumimoji="1" lang="en-US" altLang="ja-JP" sz="800" dirty="0" smtClean="0">
                  <a:solidFill>
                    <a:schemeClr val="tx1"/>
                  </a:solidFill>
                </a:rPr>
                <a:t>【</a:t>
              </a:r>
              <a:r>
                <a:rPr lang="ja-JP" altLang="en-US" sz="800" dirty="0">
                  <a:solidFill>
                    <a:schemeClr val="tx1"/>
                  </a:solidFill>
                </a:rPr>
                <a:t>入力</a:t>
              </a:r>
              <a:r>
                <a:rPr kumimoji="1" lang="ja-JP" altLang="en-US" sz="800" dirty="0" smtClean="0">
                  <a:solidFill>
                    <a:schemeClr val="tx1"/>
                  </a:solidFill>
                </a:rPr>
                <a:t>エリア</a:t>
              </a:r>
              <a:r>
                <a:rPr kumimoji="1" lang="en-US" altLang="ja-JP" sz="800" dirty="0" smtClean="0">
                  <a:solidFill>
                    <a:schemeClr val="tx1"/>
                  </a:solidFill>
                </a:rPr>
                <a:t>】</a:t>
              </a:r>
            </a:p>
            <a:p>
              <a:r>
                <a:rPr lang="ja-JP" altLang="en-US" sz="800" dirty="0">
                  <a:solidFill>
                    <a:schemeClr val="tx1"/>
                  </a:solidFill>
                </a:rPr>
                <a:t>入力</a:t>
              </a:r>
              <a:r>
                <a:rPr lang="ja-JP" altLang="en-US" sz="800" dirty="0" smtClean="0">
                  <a:solidFill>
                    <a:schemeClr val="tx1"/>
                  </a:solidFill>
                </a:rPr>
                <a:t>を行うエリアです。</a:t>
              </a:r>
              <a:endParaRPr lang="en-US" altLang="ja-JP" sz="800" dirty="0" smtClean="0">
                <a:solidFill>
                  <a:schemeClr val="tx1"/>
                </a:solidFill>
              </a:endParaRPr>
            </a:p>
            <a:p>
              <a:r>
                <a:rPr lang="ja-JP" altLang="en-US" sz="800" dirty="0">
                  <a:solidFill>
                    <a:schemeClr val="tx1"/>
                  </a:solidFill>
                </a:rPr>
                <a:t>作業</a:t>
              </a:r>
              <a:r>
                <a:rPr lang="ja-JP" altLang="en-US" sz="800" dirty="0" smtClean="0">
                  <a:solidFill>
                    <a:schemeClr val="tx1"/>
                  </a:solidFill>
                </a:rPr>
                <a:t>は主にこのエリアで行います。</a:t>
              </a:r>
              <a:endParaRPr kumimoji="1" lang="ja-JP" altLang="en-US" sz="800" dirty="0">
                <a:solidFill>
                  <a:schemeClr val="tx1"/>
                </a:solidFill>
              </a:endParaRPr>
            </a:p>
          </p:txBody>
        </p:sp>
        <p:sp>
          <p:nvSpPr>
            <p:cNvPr id="12" name="角丸四角形吹き出し 11"/>
            <p:cNvSpPr/>
            <p:nvPr/>
          </p:nvSpPr>
          <p:spPr>
            <a:xfrm>
              <a:off x="1095317" y="5085184"/>
              <a:ext cx="3525648" cy="720080"/>
            </a:xfrm>
            <a:prstGeom prst="wedgeRoundRectCallout">
              <a:avLst>
                <a:gd name="adj1" fmla="val 14895"/>
                <a:gd name="adj2" fmla="val -76854"/>
                <a:gd name="adj3" fmla="val 16667"/>
              </a:avLst>
            </a:prstGeom>
            <a:solidFill>
              <a:schemeClr val="bg1"/>
            </a:solidFill>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kumimoji="1" lang="en-US" altLang="ja-JP" sz="800" dirty="0" smtClean="0">
                  <a:solidFill>
                    <a:schemeClr val="tx1"/>
                  </a:solidFill>
                </a:rPr>
                <a:t>【</a:t>
              </a:r>
              <a:r>
                <a:rPr lang="ja-JP" altLang="en-US" sz="800" dirty="0" smtClean="0">
                  <a:solidFill>
                    <a:schemeClr val="tx1"/>
                  </a:solidFill>
                </a:rPr>
                <a:t>リスト表示</a:t>
              </a:r>
              <a:r>
                <a:rPr kumimoji="1" lang="ja-JP" altLang="en-US" sz="800" dirty="0" smtClean="0">
                  <a:solidFill>
                    <a:schemeClr val="tx1"/>
                  </a:solidFill>
                </a:rPr>
                <a:t>エリア</a:t>
              </a:r>
              <a:r>
                <a:rPr kumimoji="1" lang="en-US" altLang="ja-JP" sz="800" dirty="0" smtClean="0">
                  <a:solidFill>
                    <a:schemeClr val="tx1"/>
                  </a:solidFill>
                </a:rPr>
                <a:t>】</a:t>
              </a:r>
            </a:p>
            <a:p>
              <a:r>
                <a:rPr lang="ja-JP" altLang="en-US" sz="800" dirty="0">
                  <a:solidFill>
                    <a:schemeClr val="tx1"/>
                  </a:solidFill>
                </a:rPr>
                <a:t>作業して</a:t>
              </a:r>
              <a:r>
                <a:rPr lang="ja-JP" altLang="en-US" sz="800" dirty="0" smtClean="0">
                  <a:solidFill>
                    <a:schemeClr val="tx1"/>
                  </a:solidFill>
                </a:rPr>
                <a:t>いるリスト内容を表示するエリアです。</a:t>
              </a:r>
              <a:endParaRPr lang="en-US" altLang="ja-JP" sz="800" dirty="0" smtClean="0">
                <a:solidFill>
                  <a:schemeClr val="tx1"/>
                </a:solidFill>
              </a:endParaRPr>
            </a:p>
            <a:p>
              <a:r>
                <a:rPr lang="ja-JP" altLang="en-US" sz="800" dirty="0">
                  <a:solidFill>
                    <a:schemeClr val="tx1"/>
                  </a:solidFill>
                </a:rPr>
                <a:t>ここ</a:t>
              </a:r>
              <a:r>
                <a:rPr lang="ja-JP" altLang="en-US" sz="800" dirty="0" smtClean="0">
                  <a:solidFill>
                    <a:schemeClr val="tx1"/>
                  </a:solidFill>
                </a:rPr>
                <a:t>に入力や操作することはありません。（表示の更新・切り替えくらいです）</a:t>
              </a:r>
              <a:endParaRPr lang="en-US" altLang="ja-JP" sz="800" dirty="0" smtClean="0">
                <a:solidFill>
                  <a:schemeClr val="tx1"/>
                </a:solidFill>
              </a:endParaRPr>
            </a:p>
          </p:txBody>
        </p:sp>
      </p:grpSp>
      <p:sp>
        <p:nvSpPr>
          <p:cNvPr id="13" name="正方形/長方形 12"/>
          <p:cNvSpPr/>
          <p:nvPr/>
        </p:nvSpPr>
        <p:spPr>
          <a:xfrm>
            <a:off x="78589" y="188640"/>
            <a:ext cx="4166502" cy="504056"/>
          </a:xfrm>
          <a:prstGeom prst="rect">
            <a:avLst/>
          </a:prstGeom>
          <a:solidFill>
            <a:schemeClr val="tx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dirty="0" smtClean="0"/>
              <a:t>画面の各エリアの役割と説明</a:t>
            </a:r>
            <a:endParaRPr kumimoji="1" lang="ja-JP" altLang="en-US" dirty="0"/>
          </a:p>
        </p:txBody>
      </p:sp>
    </p:spTree>
    <p:extLst>
      <p:ext uri="{BB962C8B-B14F-4D97-AF65-F5344CB8AC3E}">
        <p14:creationId xmlns:p14="http://schemas.microsoft.com/office/powerpoint/2010/main" val="362780321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301792" y="1484784"/>
            <a:ext cx="3851882" cy="351909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四角形吹き出し 1"/>
          <p:cNvSpPr/>
          <p:nvPr/>
        </p:nvSpPr>
        <p:spPr>
          <a:xfrm>
            <a:off x="245132" y="908720"/>
            <a:ext cx="1440160" cy="576064"/>
          </a:xfrm>
          <a:prstGeom prst="wedgeRectCallout">
            <a:avLst>
              <a:gd name="adj1" fmla="val 127317"/>
              <a:gd name="adj2" fmla="val 121664"/>
            </a:avLst>
          </a:prstGeom>
          <a:solidFill>
            <a:schemeClr val="bg1"/>
          </a:solidFill>
          <a:ln w="158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kumimoji="1" lang="ja-JP" altLang="en-US" sz="1100" dirty="0" smtClean="0">
                <a:solidFill>
                  <a:schemeClr val="tx1"/>
                </a:solidFill>
              </a:rPr>
              <a:t>読み込む</a:t>
            </a:r>
            <a:r>
              <a:rPr kumimoji="1" lang="en-US" altLang="ja-JP" sz="1100" dirty="0" smtClean="0">
                <a:solidFill>
                  <a:schemeClr val="tx1"/>
                </a:solidFill>
              </a:rPr>
              <a:t>CSV</a:t>
            </a:r>
            <a:r>
              <a:rPr kumimoji="1" lang="ja-JP" altLang="en-US" sz="1100" dirty="0" smtClean="0">
                <a:solidFill>
                  <a:schemeClr val="tx1"/>
                </a:solidFill>
              </a:rPr>
              <a:t>ファイルを指定（作業①）</a:t>
            </a:r>
            <a:endParaRPr kumimoji="1" lang="ja-JP" altLang="en-US" sz="1100" dirty="0">
              <a:solidFill>
                <a:schemeClr val="tx1"/>
              </a:solidFill>
            </a:endParaRPr>
          </a:p>
        </p:txBody>
      </p:sp>
      <p:sp>
        <p:nvSpPr>
          <p:cNvPr id="4" name="四角形吹き出し 3"/>
          <p:cNvSpPr/>
          <p:nvPr/>
        </p:nvSpPr>
        <p:spPr>
          <a:xfrm>
            <a:off x="245132" y="1556792"/>
            <a:ext cx="1440160" cy="576064"/>
          </a:xfrm>
          <a:prstGeom prst="wedgeRectCallout">
            <a:avLst>
              <a:gd name="adj1" fmla="val 124431"/>
              <a:gd name="adj2" fmla="val 46627"/>
            </a:avLst>
          </a:prstGeom>
          <a:solidFill>
            <a:schemeClr val="bg1"/>
          </a:solidFill>
          <a:ln w="158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r>
              <a:rPr lang="ja-JP" altLang="en-US" sz="1100" dirty="0">
                <a:solidFill>
                  <a:schemeClr val="tx1"/>
                </a:solidFill>
              </a:rPr>
              <a:t>読み込む画像データが格納されたフォルダを指定（作業②）</a:t>
            </a:r>
          </a:p>
        </p:txBody>
      </p:sp>
      <p:sp>
        <p:nvSpPr>
          <p:cNvPr id="5" name="四角形吹き出し 4"/>
          <p:cNvSpPr/>
          <p:nvPr/>
        </p:nvSpPr>
        <p:spPr>
          <a:xfrm>
            <a:off x="3095782" y="377120"/>
            <a:ext cx="1728192" cy="828092"/>
          </a:xfrm>
          <a:prstGeom prst="wedgeRectCallout">
            <a:avLst>
              <a:gd name="adj1" fmla="val 24458"/>
              <a:gd name="adj2" fmla="val 201608"/>
            </a:avLst>
          </a:prstGeom>
          <a:solidFill>
            <a:schemeClr val="bg1"/>
          </a:solidFill>
          <a:ln w="158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900" dirty="0" smtClean="0">
                <a:solidFill>
                  <a:schemeClr val="tx1"/>
                </a:solidFill>
              </a:rPr>
              <a:t>（表示のみ）</a:t>
            </a:r>
            <a:endParaRPr kumimoji="1" lang="en-US" altLang="ja-JP" sz="900" dirty="0" smtClean="0">
              <a:solidFill>
                <a:schemeClr val="tx1"/>
              </a:solidFill>
            </a:endParaRPr>
          </a:p>
          <a:p>
            <a:pPr algn="ctr"/>
            <a:r>
              <a:rPr lang="ja-JP" altLang="en-US" sz="900" dirty="0">
                <a:solidFill>
                  <a:schemeClr val="tx1"/>
                </a:solidFill>
              </a:rPr>
              <a:t>指定</a:t>
            </a:r>
            <a:r>
              <a:rPr lang="ja-JP" altLang="en-US" sz="900" dirty="0" smtClean="0">
                <a:solidFill>
                  <a:schemeClr val="tx1"/>
                </a:solidFill>
              </a:rPr>
              <a:t>したフォルダと、フォルダに格納された画像のページ数、行数、項目数を表示</a:t>
            </a:r>
            <a:endParaRPr kumimoji="1" lang="ja-JP" altLang="en-US" sz="900" dirty="0">
              <a:solidFill>
                <a:schemeClr val="tx1"/>
              </a:solidFill>
            </a:endParaRPr>
          </a:p>
        </p:txBody>
      </p:sp>
      <p:sp>
        <p:nvSpPr>
          <p:cNvPr id="6" name="四角形吹き出し 5"/>
          <p:cNvSpPr/>
          <p:nvPr/>
        </p:nvSpPr>
        <p:spPr>
          <a:xfrm>
            <a:off x="107504" y="2236217"/>
            <a:ext cx="1577788" cy="904751"/>
          </a:xfrm>
          <a:prstGeom prst="wedgeRectCallout">
            <a:avLst>
              <a:gd name="adj1" fmla="val 120065"/>
              <a:gd name="adj2" fmla="val 28668"/>
            </a:avLst>
          </a:prstGeom>
          <a:solidFill>
            <a:schemeClr val="bg1"/>
          </a:solidFill>
          <a:ln w="158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r>
              <a:rPr lang="ja-JP" altLang="en-US" sz="900" dirty="0">
                <a:solidFill>
                  <a:schemeClr val="tx1"/>
                </a:solidFill>
              </a:rPr>
              <a:t>入力エリアの表示順を項目順にソートするかソートせずにフォルダに格納されたファイル順に表示するかを</a:t>
            </a:r>
            <a:r>
              <a:rPr lang="ja-JP" altLang="en-US" sz="900" dirty="0" smtClean="0">
                <a:solidFill>
                  <a:schemeClr val="tx1"/>
                </a:solidFill>
              </a:rPr>
              <a:t>選択</a:t>
            </a:r>
            <a:endParaRPr lang="en-US" altLang="ja-JP" sz="900" dirty="0" smtClean="0">
              <a:solidFill>
                <a:schemeClr val="tx1"/>
              </a:solidFill>
            </a:endParaRPr>
          </a:p>
          <a:p>
            <a:r>
              <a:rPr lang="ja-JP" altLang="en-US" sz="900" dirty="0" smtClean="0">
                <a:solidFill>
                  <a:schemeClr val="tx1"/>
                </a:solidFill>
              </a:rPr>
              <a:t>（基本はソート）</a:t>
            </a:r>
            <a:endParaRPr lang="ja-JP" altLang="en-US" sz="900" dirty="0">
              <a:solidFill>
                <a:schemeClr val="tx1"/>
              </a:solidFill>
            </a:endParaRPr>
          </a:p>
        </p:txBody>
      </p:sp>
      <p:sp>
        <p:nvSpPr>
          <p:cNvPr id="7" name="四角形吹き出し 6"/>
          <p:cNvSpPr/>
          <p:nvPr/>
        </p:nvSpPr>
        <p:spPr>
          <a:xfrm>
            <a:off x="176318" y="3244329"/>
            <a:ext cx="1440160" cy="576064"/>
          </a:xfrm>
          <a:prstGeom prst="wedgeRectCallout">
            <a:avLst>
              <a:gd name="adj1" fmla="val 120968"/>
              <a:gd name="adj2" fmla="val -34182"/>
            </a:avLst>
          </a:prstGeom>
          <a:solidFill>
            <a:schemeClr val="bg1"/>
          </a:solidFill>
          <a:ln w="158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r>
              <a:rPr lang="en-US" altLang="ja-JP" sz="1100" dirty="0" smtClean="0">
                <a:solidFill>
                  <a:schemeClr val="tx1"/>
                </a:solidFill>
              </a:rPr>
              <a:t>CSV</a:t>
            </a:r>
            <a:r>
              <a:rPr lang="ja-JP" altLang="en-US" sz="1100" dirty="0" smtClean="0">
                <a:solidFill>
                  <a:schemeClr val="tx1"/>
                </a:solidFill>
              </a:rPr>
              <a:t>とフォルダを指定したら入力エリアに表示させる（作業③）</a:t>
            </a:r>
            <a:endParaRPr lang="ja-JP" altLang="en-US" sz="1100" dirty="0">
              <a:solidFill>
                <a:schemeClr val="tx1"/>
              </a:solidFill>
            </a:endParaRPr>
          </a:p>
        </p:txBody>
      </p:sp>
      <p:sp>
        <p:nvSpPr>
          <p:cNvPr id="8" name="四角形吹き出し 7"/>
          <p:cNvSpPr/>
          <p:nvPr/>
        </p:nvSpPr>
        <p:spPr>
          <a:xfrm>
            <a:off x="6300192" y="2276872"/>
            <a:ext cx="2448272" cy="504056"/>
          </a:xfrm>
          <a:prstGeom prst="wedgeRectCallout">
            <a:avLst>
              <a:gd name="adj1" fmla="val -92939"/>
              <a:gd name="adj2" fmla="val 121953"/>
            </a:avLst>
          </a:prstGeom>
          <a:solidFill>
            <a:schemeClr val="bg1"/>
          </a:solidFill>
          <a:ln w="158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r>
              <a:rPr lang="ja-JP" altLang="en-US" sz="1100" dirty="0" smtClean="0">
                <a:solidFill>
                  <a:schemeClr val="tx1"/>
                </a:solidFill>
              </a:rPr>
              <a:t>入力中から再開する際に、</a:t>
            </a:r>
            <a:endParaRPr lang="en-US" altLang="ja-JP" sz="1100" dirty="0" smtClean="0">
              <a:solidFill>
                <a:schemeClr val="tx1"/>
              </a:solidFill>
            </a:endParaRPr>
          </a:p>
          <a:p>
            <a:r>
              <a:rPr lang="ja-JP" altLang="en-US" sz="1100" dirty="0" smtClean="0">
                <a:solidFill>
                  <a:schemeClr val="tx1"/>
                </a:solidFill>
              </a:rPr>
              <a:t>まだ未入力の部分へジャンプ</a:t>
            </a:r>
            <a:endParaRPr lang="ja-JP" altLang="en-US" sz="1100" dirty="0">
              <a:solidFill>
                <a:schemeClr val="tx1"/>
              </a:solidFill>
            </a:endParaRPr>
          </a:p>
        </p:txBody>
      </p:sp>
      <p:sp>
        <p:nvSpPr>
          <p:cNvPr id="9" name="四角形吹き出し 8"/>
          <p:cNvSpPr/>
          <p:nvPr/>
        </p:nvSpPr>
        <p:spPr>
          <a:xfrm>
            <a:off x="176318" y="3861048"/>
            <a:ext cx="1440160" cy="432048"/>
          </a:xfrm>
          <a:prstGeom prst="wedgeRectCallout">
            <a:avLst>
              <a:gd name="adj1" fmla="val 126163"/>
              <a:gd name="adj2" fmla="val -86131"/>
            </a:avLst>
          </a:prstGeom>
          <a:solidFill>
            <a:schemeClr val="bg1"/>
          </a:solidFill>
          <a:ln w="158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r>
              <a:rPr lang="ja-JP" altLang="en-US" sz="1100" dirty="0" smtClean="0">
                <a:solidFill>
                  <a:schemeClr val="tx1"/>
                </a:solidFill>
              </a:rPr>
              <a:t>入力やり直し用、ほとんど使いません</a:t>
            </a:r>
            <a:endParaRPr lang="ja-JP" altLang="en-US" sz="1100" dirty="0">
              <a:solidFill>
                <a:schemeClr val="tx1"/>
              </a:solidFill>
            </a:endParaRPr>
          </a:p>
        </p:txBody>
      </p:sp>
      <p:sp>
        <p:nvSpPr>
          <p:cNvPr id="10" name="四角形吹き出し 9"/>
          <p:cNvSpPr/>
          <p:nvPr/>
        </p:nvSpPr>
        <p:spPr>
          <a:xfrm>
            <a:off x="6372200" y="3028304"/>
            <a:ext cx="2376264" cy="688727"/>
          </a:xfrm>
          <a:prstGeom prst="wedgeRectCallout">
            <a:avLst>
              <a:gd name="adj1" fmla="val -179287"/>
              <a:gd name="adj2" fmla="val 55137"/>
            </a:avLst>
          </a:prstGeom>
          <a:solidFill>
            <a:schemeClr val="bg1"/>
          </a:solidFill>
          <a:ln w="158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r>
              <a:rPr lang="ja-JP" altLang="en-US" sz="900" dirty="0" smtClean="0">
                <a:solidFill>
                  <a:schemeClr val="tx1"/>
                </a:solidFill>
              </a:rPr>
              <a:t>入力した内容を一時保存します。</a:t>
            </a:r>
            <a:endParaRPr lang="en-US" altLang="ja-JP" sz="900" dirty="0" smtClean="0">
              <a:solidFill>
                <a:schemeClr val="tx1"/>
              </a:solidFill>
            </a:endParaRPr>
          </a:p>
          <a:p>
            <a:r>
              <a:rPr lang="ja-JP" altLang="en-US" sz="900" dirty="0" smtClean="0">
                <a:solidFill>
                  <a:schemeClr val="tx1"/>
                </a:solidFill>
              </a:rPr>
              <a:t>同じフォルダに「</a:t>
            </a:r>
            <a:r>
              <a:rPr lang="en-US" altLang="ja-JP" sz="900" dirty="0" err="1">
                <a:solidFill>
                  <a:schemeClr val="tx1"/>
                </a:solidFill>
              </a:rPr>
              <a:t>hozon_list</a:t>
            </a:r>
            <a:r>
              <a:rPr lang="en-US" altLang="ja-JP" sz="900" dirty="0" err="1" smtClean="0">
                <a:solidFill>
                  <a:schemeClr val="tx1"/>
                </a:solidFill>
              </a:rPr>
              <a:t>..csv</a:t>
            </a:r>
            <a:r>
              <a:rPr lang="ja-JP" altLang="en-US" sz="900" dirty="0" smtClean="0">
                <a:solidFill>
                  <a:schemeClr val="tx1"/>
                </a:solidFill>
              </a:rPr>
              <a:t>」という</a:t>
            </a:r>
            <a:r>
              <a:rPr lang="en-US" altLang="ja-JP" sz="900" dirty="0" smtClean="0">
                <a:solidFill>
                  <a:schemeClr val="tx1"/>
                </a:solidFill>
              </a:rPr>
              <a:t>csv</a:t>
            </a:r>
            <a:r>
              <a:rPr lang="ja-JP" altLang="en-US" sz="900" dirty="0" smtClean="0">
                <a:solidFill>
                  <a:schemeClr val="tx1"/>
                </a:solidFill>
              </a:rPr>
              <a:t>ファイルで保存しますのでこちらは触らないように注意ください（作業①の読み込み</a:t>
            </a:r>
            <a:r>
              <a:rPr lang="en-US" altLang="ja-JP" sz="900" dirty="0" smtClean="0">
                <a:solidFill>
                  <a:schemeClr val="tx1"/>
                </a:solidFill>
              </a:rPr>
              <a:t>CSV</a:t>
            </a:r>
            <a:r>
              <a:rPr lang="ja-JP" altLang="en-US" sz="900" dirty="0" smtClean="0">
                <a:solidFill>
                  <a:schemeClr val="tx1"/>
                </a:solidFill>
              </a:rPr>
              <a:t>に書き込むわけではない）　（作業④）</a:t>
            </a:r>
            <a:endParaRPr lang="ja-JP" altLang="en-US" sz="900" dirty="0">
              <a:solidFill>
                <a:schemeClr val="tx1"/>
              </a:solidFill>
            </a:endParaRPr>
          </a:p>
        </p:txBody>
      </p:sp>
      <p:sp>
        <p:nvSpPr>
          <p:cNvPr id="11" name="四角形吹き出し 10"/>
          <p:cNvSpPr/>
          <p:nvPr/>
        </p:nvSpPr>
        <p:spPr>
          <a:xfrm>
            <a:off x="6372200" y="4092761"/>
            <a:ext cx="2376264" cy="688727"/>
          </a:xfrm>
          <a:prstGeom prst="wedgeRectCallout">
            <a:avLst>
              <a:gd name="adj1" fmla="val -100576"/>
              <a:gd name="adj2" fmla="val -74009"/>
            </a:avLst>
          </a:prstGeom>
          <a:solidFill>
            <a:schemeClr val="bg1"/>
          </a:solidFill>
          <a:ln w="158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r>
              <a:rPr lang="ja-JP" altLang="en-US" sz="900" dirty="0" smtClean="0">
                <a:solidFill>
                  <a:schemeClr val="tx1"/>
                </a:solidFill>
              </a:rPr>
              <a:t>一時保存した</a:t>
            </a:r>
            <a:r>
              <a:rPr lang="en-US" altLang="ja-JP" sz="900" dirty="0" smtClean="0">
                <a:solidFill>
                  <a:schemeClr val="tx1"/>
                </a:solidFill>
              </a:rPr>
              <a:t>CSV</a:t>
            </a:r>
            <a:r>
              <a:rPr lang="ja-JP" altLang="en-US" sz="900" dirty="0" smtClean="0">
                <a:solidFill>
                  <a:schemeClr val="tx1"/>
                </a:solidFill>
              </a:rPr>
              <a:t>ファイルから入力内容を呼び出します。　（作業④）</a:t>
            </a:r>
            <a:endParaRPr lang="ja-JP" altLang="en-US" sz="900" dirty="0">
              <a:solidFill>
                <a:schemeClr val="tx1"/>
              </a:solidFill>
            </a:endParaRPr>
          </a:p>
        </p:txBody>
      </p:sp>
      <p:sp>
        <p:nvSpPr>
          <p:cNvPr id="12" name="四角形吹き出し 11"/>
          <p:cNvSpPr/>
          <p:nvPr/>
        </p:nvSpPr>
        <p:spPr>
          <a:xfrm>
            <a:off x="152877" y="4571826"/>
            <a:ext cx="1394787" cy="945405"/>
          </a:xfrm>
          <a:prstGeom prst="wedgeRectCallout">
            <a:avLst>
              <a:gd name="adj1" fmla="val 130931"/>
              <a:gd name="adj2" fmla="val -91085"/>
            </a:avLst>
          </a:prstGeom>
          <a:solidFill>
            <a:schemeClr val="bg1"/>
          </a:solidFill>
          <a:ln w="158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r>
              <a:rPr lang="ja-JP" altLang="en-US" sz="1100" dirty="0" smtClean="0">
                <a:solidFill>
                  <a:schemeClr val="tx1"/>
                </a:solidFill>
              </a:rPr>
              <a:t>全て入力完了時に、</a:t>
            </a:r>
            <a:endParaRPr lang="en-US" altLang="ja-JP" sz="1100" dirty="0" smtClean="0">
              <a:solidFill>
                <a:schemeClr val="tx1"/>
              </a:solidFill>
            </a:endParaRPr>
          </a:p>
          <a:p>
            <a:r>
              <a:rPr lang="ja-JP" altLang="en-US" sz="1100" dirty="0">
                <a:solidFill>
                  <a:schemeClr val="tx1"/>
                </a:solidFill>
              </a:rPr>
              <a:t>入力内容</a:t>
            </a:r>
            <a:r>
              <a:rPr lang="ja-JP" altLang="en-US" sz="1100" dirty="0" smtClean="0">
                <a:solidFill>
                  <a:schemeClr val="tx1"/>
                </a:solidFill>
              </a:rPr>
              <a:t>を</a:t>
            </a:r>
            <a:r>
              <a:rPr lang="en-US" altLang="ja-JP" sz="1100" dirty="0" smtClean="0">
                <a:solidFill>
                  <a:schemeClr val="tx1"/>
                </a:solidFill>
              </a:rPr>
              <a:t>CSV</a:t>
            </a:r>
            <a:r>
              <a:rPr lang="ja-JP" altLang="en-US" sz="1100" dirty="0" smtClean="0">
                <a:solidFill>
                  <a:schemeClr val="tx1"/>
                </a:solidFill>
              </a:rPr>
              <a:t>形式で出力（作業⑤）</a:t>
            </a:r>
            <a:endParaRPr lang="ja-JP" altLang="en-US" sz="1100" dirty="0">
              <a:solidFill>
                <a:schemeClr val="tx1"/>
              </a:solidFill>
            </a:endParaRPr>
          </a:p>
        </p:txBody>
      </p:sp>
      <p:sp>
        <p:nvSpPr>
          <p:cNvPr id="13" name="四角形吹き出し 12"/>
          <p:cNvSpPr/>
          <p:nvPr/>
        </p:nvSpPr>
        <p:spPr>
          <a:xfrm>
            <a:off x="3563888" y="4990338"/>
            <a:ext cx="1800200" cy="238862"/>
          </a:xfrm>
          <a:prstGeom prst="wedgeRectCallout">
            <a:avLst>
              <a:gd name="adj1" fmla="val -51048"/>
              <a:gd name="adj2" fmla="val -137502"/>
            </a:avLst>
          </a:prstGeom>
          <a:solidFill>
            <a:schemeClr val="bg1"/>
          </a:solidFill>
          <a:ln w="158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r>
              <a:rPr lang="ja-JP" altLang="en-US" sz="900" dirty="0" smtClean="0">
                <a:solidFill>
                  <a:schemeClr val="tx1"/>
                </a:solidFill>
              </a:rPr>
              <a:t>基本的には使わないです</a:t>
            </a:r>
            <a:endParaRPr lang="ja-JP" altLang="en-US" sz="900" dirty="0">
              <a:solidFill>
                <a:schemeClr val="tx1"/>
              </a:solidFill>
            </a:endParaRPr>
          </a:p>
        </p:txBody>
      </p:sp>
      <p:sp>
        <p:nvSpPr>
          <p:cNvPr id="14" name="四角形吹き出し 13"/>
          <p:cNvSpPr/>
          <p:nvPr/>
        </p:nvSpPr>
        <p:spPr>
          <a:xfrm>
            <a:off x="5652120" y="4944825"/>
            <a:ext cx="2232248" cy="288032"/>
          </a:xfrm>
          <a:prstGeom prst="wedgeRectCallout">
            <a:avLst>
              <a:gd name="adj1" fmla="val -68923"/>
              <a:gd name="adj2" fmla="val -125958"/>
            </a:avLst>
          </a:prstGeom>
          <a:solidFill>
            <a:schemeClr val="bg1"/>
          </a:solidFill>
          <a:ln w="158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r>
              <a:rPr lang="ja-JP" altLang="en-US" sz="900" dirty="0" smtClean="0">
                <a:solidFill>
                  <a:schemeClr val="tx1"/>
                </a:solidFill>
              </a:rPr>
              <a:t>基本的には使わないです</a:t>
            </a:r>
            <a:endParaRPr lang="ja-JP" altLang="en-US" sz="900" dirty="0">
              <a:solidFill>
                <a:schemeClr val="tx1"/>
              </a:solidFill>
            </a:endParaRPr>
          </a:p>
        </p:txBody>
      </p:sp>
      <p:sp>
        <p:nvSpPr>
          <p:cNvPr id="15" name="正方形/長方形 14"/>
          <p:cNvSpPr/>
          <p:nvPr/>
        </p:nvSpPr>
        <p:spPr>
          <a:xfrm>
            <a:off x="2621396" y="5445224"/>
            <a:ext cx="6271084" cy="122413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en-US" altLang="ja-JP" sz="1000" dirty="0" smtClean="0">
                <a:solidFill>
                  <a:schemeClr val="tx1"/>
                </a:solidFill>
              </a:rPr>
              <a:t>【</a:t>
            </a:r>
            <a:r>
              <a:rPr lang="ja-JP" altLang="en-US" sz="1000" dirty="0" smtClean="0">
                <a:solidFill>
                  <a:schemeClr val="tx1"/>
                </a:solidFill>
              </a:rPr>
              <a:t>ファイル管理エリアの操作</a:t>
            </a:r>
            <a:r>
              <a:rPr lang="en-US" altLang="ja-JP" sz="1000" dirty="0" smtClean="0">
                <a:solidFill>
                  <a:schemeClr val="tx1"/>
                </a:solidFill>
              </a:rPr>
              <a:t>】</a:t>
            </a:r>
          </a:p>
          <a:p>
            <a:r>
              <a:rPr lang="ja-JP" altLang="en-US" sz="1000" dirty="0" smtClean="0">
                <a:solidFill>
                  <a:schemeClr val="tx1"/>
                </a:solidFill>
              </a:rPr>
              <a:t>① </a:t>
            </a:r>
            <a:r>
              <a:rPr lang="en-US" altLang="ja-JP" sz="1000" dirty="0" smtClean="0">
                <a:solidFill>
                  <a:schemeClr val="tx1"/>
                </a:solidFill>
              </a:rPr>
              <a:t>CSV</a:t>
            </a:r>
            <a:r>
              <a:rPr lang="ja-JP" altLang="en-US" sz="1000" dirty="0" smtClean="0">
                <a:solidFill>
                  <a:schemeClr val="tx1"/>
                </a:solidFill>
              </a:rPr>
              <a:t>ファイルを読み込む</a:t>
            </a:r>
            <a:endParaRPr lang="en-US" altLang="ja-JP" sz="1000" dirty="0" smtClean="0">
              <a:solidFill>
                <a:schemeClr val="tx1"/>
              </a:solidFill>
            </a:endParaRPr>
          </a:p>
          <a:p>
            <a:r>
              <a:rPr lang="ja-JP" altLang="en-US" sz="1000" dirty="0" smtClean="0">
                <a:solidFill>
                  <a:schemeClr val="tx1"/>
                </a:solidFill>
              </a:rPr>
              <a:t>② 画像データ格納されたフォルダを読み込む</a:t>
            </a:r>
            <a:endParaRPr lang="en-US" altLang="ja-JP" sz="1000" dirty="0" smtClean="0">
              <a:solidFill>
                <a:schemeClr val="tx1"/>
              </a:solidFill>
            </a:endParaRPr>
          </a:p>
          <a:p>
            <a:r>
              <a:rPr lang="ja-JP" altLang="en-US" sz="1000" dirty="0" smtClean="0">
                <a:solidFill>
                  <a:schemeClr val="tx1"/>
                </a:solidFill>
              </a:rPr>
              <a:t>③ ①と②の内容を入力エリアに表示させる　　⇒入力エリアで入力作業</a:t>
            </a:r>
            <a:endParaRPr lang="en-US" altLang="ja-JP" sz="1000" dirty="0" smtClean="0">
              <a:solidFill>
                <a:schemeClr val="tx1"/>
              </a:solidFill>
            </a:endParaRPr>
          </a:p>
          <a:p>
            <a:r>
              <a:rPr lang="ja-JP" altLang="en-US" sz="1000" dirty="0" smtClean="0">
                <a:solidFill>
                  <a:schemeClr val="tx1"/>
                </a:solidFill>
              </a:rPr>
              <a:t>④ 途中で一時保存したい場合は、一時的に保存、再開時は読み込み</a:t>
            </a:r>
            <a:endParaRPr lang="en-US" altLang="ja-JP" sz="1000" dirty="0" smtClean="0">
              <a:solidFill>
                <a:schemeClr val="tx1"/>
              </a:solidFill>
            </a:endParaRPr>
          </a:p>
          <a:p>
            <a:r>
              <a:rPr lang="ja-JP" altLang="en-US" sz="1000" dirty="0" smtClean="0">
                <a:solidFill>
                  <a:schemeClr val="tx1"/>
                </a:solidFill>
              </a:rPr>
              <a:t>⑤ 入力がすべて終わったら、表形式の</a:t>
            </a:r>
            <a:r>
              <a:rPr lang="en-US" altLang="ja-JP" sz="1000" dirty="0" smtClean="0">
                <a:solidFill>
                  <a:schemeClr val="tx1"/>
                </a:solidFill>
              </a:rPr>
              <a:t>csv</a:t>
            </a:r>
            <a:r>
              <a:rPr lang="ja-JP" altLang="en-US" sz="1000" dirty="0" smtClean="0">
                <a:solidFill>
                  <a:schemeClr val="tx1"/>
                </a:solidFill>
              </a:rPr>
              <a:t>で出力</a:t>
            </a:r>
            <a:endParaRPr lang="en-US" altLang="ja-JP" sz="1000" dirty="0">
              <a:solidFill>
                <a:schemeClr val="tx1"/>
              </a:solidFill>
            </a:endParaRPr>
          </a:p>
        </p:txBody>
      </p:sp>
      <p:sp>
        <p:nvSpPr>
          <p:cNvPr id="16" name="正方形/長方形 15"/>
          <p:cNvSpPr/>
          <p:nvPr/>
        </p:nvSpPr>
        <p:spPr>
          <a:xfrm>
            <a:off x="94326" y="116632"/>
            <a:ext cx="3960440" cy="37073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en-US" altLang="ja-JP" dirty="0" smtClean="0">
                <a:solidFill>
                  <a:schemeClr val="tx1"/>
                </a:solidFill>
              </a:rPr>
              <a:t>【</a:t>
            </a:r>
            <a:r>
              <a:rPr lang="ja-JP" altLang="en-US" dirty="0" smtClean="0">
                <a:solidFill>
                  <a:schemeClr val="tx1"/>
                </a:solidFill>
              </a:rPr>
              <a:t>ファイル管理エリアの操作</a:t>
            </a:r>
            <a:r>
              <a:rPr lang="en-US" altLang="ja-JP" dirty="0" smtClean="0">
                <a:solidFill>
                  <a:schemeClr val="tx1"/>
                </a:solidFill>
              </a:rPr>
              <a:t>】</a:t>
            </a:r>
            <a:endParaRPr lang="en-US" altLang="ja-JP" dirty="0">
              <a:solidFill>
                <a:schemeClr val="tx1"/>
              </a:solidFill>
            </a:endParaRPr>
          </a:p>
        </p:txBody>
      </p:sp>
    </p:spTree>
    <p:extLst>
      <p:ext uri="{BB962C8B-B14F-4D97-AF65-F5344CB8AC3E}">
        <p14:creationId xmlns:p14="http://schemas.microsoft.com/office/powerpoint/2010/main" val="198760296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411760" y="1484784"/>
            <a:ext cx="4059467" cy="275326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7" name="正方形/長方形 6"/>
          <p:cNvSpPr/>
          <p:nvPr/>
        </p:nvSpPr>
        <p:spPr>
          <a:xfrm>
            <a:off x="94326" y="116632"/>
            <a:ext cx="3960440" cy="37073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en-US" altLang="ja-JP" dirty="0" smtClean="0">
                <a:solidFill>
                  <a:schemeClr val="tx1"/>
                </a:solidFill>
              </a:rPr>
              <a:t>【</a:t>
            </a:r>
            <a:r>
              <a:rPr lang="ja-JP" altLang="en-US" dirty="0" smtClean="0">
                <a:solidFill>
                  <a:schemeClr val="tx1"/>
                </a:solidFill>
              </a:rPr>
              <a:t>入力エリアの操作</a:t>
            </a:r>
            <a:r>
              <a:rPr lang="en-US" altLang="ja-JP" dirty="0" smtClean="0">
                <a:solidFill>
                  <a:schemeClr val="tx1"/>
                </a:solidFill>
              </a:rPr>
              <a:t>】</a:t>
            </a:r>
            <a:endParaRPr lang="en-US" altLang="ja-JP" dirty="0">
              <a:solidFill>
                <a:schemeClr val="tx1"/>
              </a:solidFill>
            </a:endParaRPr>
          </a:p>
        </p:txBody>
      </p:sp>
      <p:sp>
        <p:nvSpPr>
          <p:cNvPr id="8" name="四角形吹き出し 7"/>
          <p:cNvSpPr/>
          <p:nvPr/>
        </p:nvSpPr>
        <p:spPr>
          <a:xfrm>
            <a:off x="245132" y="1124744"/>
            <a:ext cx="1440160" cy="576064"/>
          </a:xfrm>
          <a:prstGeom prst="wedgeRectCallout">
            <a:avLst>
              <a:gd name="adj1" fmla="val 97302"/>
              <a:gd name="adj2" fmla="val 74044"/>
            </a:avLst>
          </a:prstGeom>
          <a:solidFill>
            <a:schemeClr val="bg1"/>
          </a:solidFill>
          <a:ln w="158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ja-JP" altLang="en-US" sz="1100" dirty="0" smtClean="0">
                <a:solidFill>
                  <a:schemeClr val="tx1"/>
                </a:solidFill>
              </a:rPr>
              <a:t>（表示のみ）</a:t>
            </a:r>
            <a:endParaRPr lang="en-US" altLang="ja-JP" sz="1100" dirty="0" smtClean="0">
              <a:solidFill>
                <a:schemeClr val="tx1"/>
              </a:solidFill>
            </a:endParaRPr>
          </a:p>
          <a:p>
            <a:r>
              <a:rPr kumimoji="1" lang="ja-JP" altLang="en-US" sz="1100" dirty="0">
                <a:solidFill>
                  <a:schemeClr val="tx1"/>
                </a:solidFill>
              </a:rPr>
              <a:t>表示して</a:t>
            </a:r>
            <a:r>
              <a:rPr kumimoji="1" lang="ja-JP" altLang="en-US" sz="1100" dirty="0" smtClean="0">
                <a:solidFill>
                  <a:schemeClr val="tx1"/>
                </a:solidFill>
              </a:rPr>
              <a:t>いる画像ファイル情報</a:t>
            </a:r>
            <a:endParaRPr kumimoji="1" lang="ja-JP" altLang="en-US" sz="1100" dirty="0">
              <a:solidFill>
                <a:schemeClr val="tx1"/>
              </a:solidFill>
            </a:endParaRPr>
          </a:p>
        </p:txBody>
      </p:sp>
      <p:sp>
        <p:nvSpPr>
          <p:cNvPr id="5" name="四角形吹き出し 4"/>
          <p:cNvSpPr/>
          <p:nvPr/>
        </p:nvSpPr>
        <p:spPr>
          <a:xfrm>
            <a:off x="245132" y="1916832"/>
            <a:ext cx="1440160" cy="576064"/>
          </a:xfrm>
          <a:prstGeom prst="wedgeRectCallout">
            <a:avLst>
              <a:gd name="adj1" fmla="val 101342"/>
              <a:gd name="adj2" fmla="val 33639"/>
            </a:avLst>
          </a:prstGeom>
          <a:solidFill>
            <a:schemeClr val="bg1"/>
          </a:solidFill>
          <a:ln w="158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ja-JP" altLang="en-US" sz="1100" dirty="0" smtClean="0">
                <a:solidFill>
                  <a:schemeClr val="tx1"/>
                </a:solidFill>
              </a:rPr>
              <a:t>（表示のみ）読み取った画像イメージを表示</a:t>
            </a:r>
            <a:endParaRPr lang="en-US" altLang="ja-JP" sz="1100" dirty="0" smtClean="0">
              <a:solidFill>
                <a:schemeClr val="tx1"/>
              </a:solidFill>
            </a:endParaRPr>
          </a:p>
        </p:txBody>
      </p:sp>
      <p:sp>
        <p:nvSpPr>
          <p:cNvPr id="9" name="四角形吹き出し 8"/>
          <p:cNvSpPr/>
          <p:nvPr/>
        </p:nvSpPr>
        <p:spPr>
          <a:xfrm>
            <a:off x="333462" y="2625451"/>
            <a:ext cx="1502234" cy="743001"/>
          </a:xfrm>
          <a:prstGeom prst="wedgeRectCallout">
            <a:avLst>
              <a:gd name="adj1" fmla="val 101342"/>
              <a:gd name="adj2" fmla="val 33639"/>
            </a:avLst>
          </a:prstGeom>
          <a:solidFill>
            <a:schemeClr val="bg1"/>
          </a:solidFill>
          <a:ln w="158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ja-JP" altLang="en-US" sz="900" dirty="0" smtClean="0">
                <a:solidFill>
                  <a:schemeClr val="tx1"/>
                </a:solidFill>
              </a:rPr>
              <a:t>（入力１）</a:t>
            </a:r>
            <a:endParaRPr lang="en-US" altLang="ja-JP" sz="900" dirty="0" smtClean="0">
              <a:solidFill>
                <a:schemeClr val="tx1"/>
              </a:solidFill>
            </a:endParaRPr>
          </a:p>
          <a:p>
            <a:r>
              <a:rPr lang="ja-JP" altLang="en-US" sz="900" dirty="0" smtClean="0">
                <a:solidFill>
                  <a:schemeClr val="tx1"/>
                </a:solidFill>
              </a:rPr>
              <a:t>あらかじめ</a:t>
            </a:r>
            <a:r>
              <a:rPr lang="en-US" altLang="ja-JP" sz="900" dirty="0" smtClean="0">
                <a:solidFill>
                  <a:schemeClr val="tx1"/>
                </a:solidFill>
              </a:rPr>
              <a:t>OCR</a:t>
            </a:r>
            <a:r>
              <a:rPr lang="ja-JP" altLang="en-US" sz="900" dirty="0" smtClean="0">
                <a:solidFill>
                  <a:schemeClr val="tx1"/>
                </a:solidFill>
              </a:rPr>
              <a:t>で読み取った文字列が表示される。変更などある</a:t>
            </a:r>
            <a:r>
              <a:rPr lang="ja-JP" altLang="en-US" sz="900" dirty="0" err="1" smtClean="0">
                <a:solidFill>
                  <a:schemeClr val="tx1"/>
                </a:solidFill>
              </a:rPr>
              <a:t>ばあは</a:t>
            </a:r>
            <a:r>
              <a:rPr lang="ja-JP" altLang="en-US" sz="900" dirty="0" smtClean="0">
                <a:solidFill>
                  <a:schemeClr val="tx1"/>
                </a:solidFill>
              </a:rPr>
              <a:t>直接編集</a:t>
            </a:r>
            <a:endParaRPr lang="en-US" altLang="ja-JP" sz="900" dirty="0" smtClean="0">
              <a:solidFill>
                <a:schemeClr val="tx1"/>
              </a:solidFill>
            </a:endParaRPr>
          </a:p>
        </p:txBody>
      </p:sp>
      <p:sp>
        <p:nvSpPr>
          <p:cNvPr id="10" name="四角形吹き出し 9"/>
          <p:cNvSpPr/>
          <p:nvPr/>
        </p:nvSpPr>
        <p:spPr>
          <a:xfrm>
            <a:off x="301708" y="3474679"/>
            <a:ext cx="1502234" cy="743001"/>
          </a:xfrm>
          <a:prstGeom prst="wedgeRectCallout">
            <a:avLst>
              <a:gd name="adj1" fmla="val 93042"/>
              <a:gd name="adj2" fmla="val -26776"/>
            </a:avLst>
          </a:prstGeom>
          <a:solidFill>
            <a:schemeClr val="bg1"/>
          </a:solidFill>
          <a:ln w="158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ja-JP" altLang="en-US" sz="900" dirty="0" smtClean="0">
                <a:solidFill>
                  <a:schemeClr val="tx1"/>
                </a:solidFill>
              </a:rPr>
              <a:t>（入力２）</a:t>
            </a:r>
            <a:endParaRPr lang="en-US" altLang="ja-JP" sz="900" dirty="0" smtClean="0">
              <a:solidFill>
                <a:schemeClr val="tx1"/>
              </a:solidFill>
            </a:endParaRPr>
          </a:p>
          <a:p>
            <a:r>
              <a:rPr lang="en-US" altLang="ja-JP" sz="900" dirty="0">
                <a:solidFill>
                  <a:schemeClr val="tx1"/>
                </a:solidFill>
              </a:rPr>
              <a:t>2</a:t>
            </a:r>
            <a:r>
              <a:rPr lang="ja-JP" altLang="en-US" sz="900" dirty="0" smtClean="0">
                <a:solidFill>
                  <a:schemeClr val="tx1"/>
                </a:solidFill>
              </a:rPr>
              <a:t>行などに分かれる際に、こちらへ入力（再度に</a:t>
            </a:r>
            <a:r>
              <a:rPr lang="en-US" altLang="ja-JP" sz="900" dirty="0" smtClean="0">
                <a:solidFill>
                  <a:schemeClr val="tx1"/>
                </a:solidFill>
              </a:rPr>
              <a:t>CSV</a:t>
            </a:r>
            <a:r>
              <a:rPr lang="ja-JP" altLang="en-US" sz="900" dirty="0" smtClean="0">
                <a:solidFill>
                  <a:schemeClr val="tx1"/>
                </a:solidFill>
              </a:rPr>
              <a:t>で表にした際に別の区切られたセルに入る）</a:t>
            </a:r>
            <a:endParaRPr lang="en-US" altLang="ja-JP" sz="900" dirty="0" smtClean="0">
              <a:solidFill>
                <a:schemeClr val="tx1"/>
              </a:solidFill>
            </a:endParaRPr>
          </a:p>
        </p:txBody>
      </p:sp>
      <p:sp>
        <p:nvSpPr>
          <p:cNvPr id="11" name="四角形吹き出し 10"/>
          <p:cNvSpPr/>
          <p:nvPr/>
        </p:nvSpPr>
        <p:spPr>
          <a:xfrm>
            <a:off x="2843808" y="302000"/>
            <a:ext cx="2592288" cy="822744"/>
          </a:xfrm>
          <a:prstGeom prst="wedgeRectCallout">
            <a:avLst>
              <a:gd name="adj1" fmla="val 22907"/>
              <a:gd name="adj2" fmla="val 98428"/>
            </a:avLst>
          </a:prstGeom>
          <a:solidFill>
            <a:schemeClr val="bg1"/>
          </a:solidFill>
          <a:ln w="158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ja-JP" altLang="en-US" sz="1100" dirty="0" smtClean="0">
                <a:solidFill>
                  <a:schemeClr val="tx1"/>
                </a:solidFill>
              </a:rPr>
              <a:t>（ボタン押すと）</a:t>
            </a:r>
            <a:endParaRPr lang="en-US" altLang="ja-JP" sz="1100" dirty="0" smtClean="0">
              <a:solidFill>
                <a:schemeClr val="tx1"/>
              </a:solidFill>
            </a:endParaRPr>
          </a:p>
          <a:p>
            <a:r>
              <a:rPr lang="ja-JP" altLang="en-US" sz="1100" dirty="0" smtClean="0">
                <a:solidFill>
                  <a:schemeClr val="tx1"/>
                </a:solidFill>
              </a:rPr>
              <a:t>入力内容を反映して次の画像ファイル表示へ移る</a:t>
            </a:r>
            <a:endParaRPr lang="en-US" altLang="ja-JP" sz="1100" dirty="0" smtClean="0">
              <a:solidFill>
                <a:schemeClr val="tx1"/>
              </a:solidFill>
            </a:endParaRPr>
          </a:p>
          <a:p>
            <a:r>
              <a:rPr lang="ja-JP" altLang="en-US" sz="1100" dirty="0" smtClean="0">
                <a:solidFill>
                  <a:schemeClr val="tx1"/>
                </a:solidFill>
              </a:rPr>
              <a:t>ショートカットキー </a:t>
            </a:r>
            <a:r>
              <a:rPr lang="en-US" altLang="ja-JP" sz="1100" dirty="0" smtClean="0">
                <a:solidFill>
                  <a:schemeClr val="tx1"/>
                </a:solidFill>
              </a:rPr>
              <a:t>shift+</a:t>
            </a:r>
            <a:r>
              <a:rPr lang="ja-JP" altLang="en-US" sz="1100" dirty="0" smtClean="0">
                <a:solidFill>
                  <a:schemeClr val="tx1"/>
                </a:solidFill>
              </a:rPr>
              <a:t>→ 　でも同じ</a:t>
            </a:r>
            <a:endParaRPr lang="en-US" altLang="ja-JP" sz="1100" dirty="0" smtClean="0">
              <a:solidFill>
                <a:schemeClr val="tx1"/>
              </a:solidFill>
            </a:endParaRPr>
          </a:p>
          <a:p>
            <a:endParaRPr lang="en-US" altLang="ja-JP" sz="1100" dirty="0" smtClean="0">
              <a:solidFill>
                <a:schemeClr val="tx1"/>
              </a:solidFill>
            </a:endParaRPr>
          </a:p>
          <a:p>
            <a:endParaRPr lang="en-US" altLang="ja-JP" sz="1100" dirty="0" smtClean="0">
              <a:solidFill>
                <a:schemeClr val="tx1"/>
              </a:solidFill>
            </a:endParaRPr>
          </a:p>
        </p:txBody>
      </p:sp>
      <p:sp>
        <p:nvSpPr>
          <p:cNvPr id="12" name="四角形吹き出し 11"/>
          <p:cNvSpPr/>
          <p:nvPr/>
        </p:nvSpPr>
        <p:spPr>
          <a:xfrm>
            <a:off x="5868144" y="315543"/>
            <a:ext cx="2592288" cy="822744"/>
          </a:xfrm>
          <a:prstGeom prst="wedgeRectCallout">
            <a:avLst>
              <a:gd name="adj1" fmla="val -41227"/>
              <a:gd name="adj2" fmla="val 86304"/>
            </a:avLst>
          </a:prstGeom>
          <a:solidFill>
            <a:schemeClr val="bg1"/>
          </a:solidFill>
          <a:ln w="158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ja-JP" altLang="en-US" sz="1100" dirty="0" smtClean="0">
                <a:solidFill>
                  <a:schemeClr val="tx1"/>
                </a:solidFill>
              </a:rPr>
              <a:t>（ボタン押すと）</a:t>
            </a:r>
            <a:endParaRPr lang="en-US" altLang="ja-JP" sz="1100" dirty="0" smtClean="0">
              <a:solidFill>
                <a:schemeClr val="tx1"/>
              </a:solidFill>
            </a:endParaRPr>
          </a:p>
          <a:p>
            <a:r>
              <a:rPr lang="ja-JP" altLang="en-US" sz="1100" dirty="0" smtClean="0">
                <a:solidFill>
                  <a:schemeClr val="tx1"/>
                </a:solidFill>
              </a:rPr>
              <a:t>画像ファイル表示を一つ戻る</a:t>
            </a:r>
            <a:endParaRPr lang="en-US" altLang="ja-JP" sz="1100" dirty="0" smtClean="0">
              <a:solidFill>
                <a:schemeClr val="tx1"/>
              </a:solidFill>
            </a:endParaRPr>
          </a:p>
          <a:p>
            <a:r>
              <a:rPr lang="ja-JP" altLang="en-US" sz="1100" dirty="0" smtClean="0">
                <a:solidFill>
                  <a:schemeClr val="tx1"/>
                </a:solidFill>
              </a:rPr>
              <a:t>ショートカットキー </a:t>
            </a:r>
            <a:r>
              <a:rPr lang="en-US" altLang="ja-JP" sz="1100" dirty="0" smtClean="0">
                <a:solidFill>
                  <a:schemeClr val="tx1"/>
                </a:solidFill>
              </a:rPr>
              <a:t>shift+</a:t>
            </a:r>
            <a:r>
              <a:rPr lang="ja-JP" altLang="en-US" sz="1100" dirty="0">
                <a:solidFill>
                  <a:schemeClr val="tx1"/>
                </a:solidFill>
              </a:rPr>
              <a:t>←</a:t>
            </a:r>
            <a:r>
              <a:rPr lang="ja-JP" altLang="en-US" sz="1100" dirty="0" smtClean="0">
                <a:solidFill>
                  <a:schemeClr val="tx1"/>
                </a:solidFill>
              </a:rPr>
              <a:t>　でも同じ</a:t>
            </a:r>
            <a:endParaRPr lang="en-US" altLang="ja-JP" sz="1100" dirty="0" smtClean="0">
              <a:solidFill>
                <a:schemeClr val="tx1"/>
              </a:solidFill>
            </a:endParaRPr>
          </a:p>
          <a:p>
            <a:endParaRPr lang="en-US" altLang="ja-JP" sz="1100" dirty="0" smtClean="0">
              <a:solidFill>
                <a:schemeClr val="tx1"/>
              </a:solidFill>
            </a:endParaRPr>
          </a:p>
          <a:p>
            <a:endParaRPr lang="en-US" altLang="ja-JP" sz="1100" dirty="0" smtClean="0">
              <a:solidFill>
                <a:schemeClr val="tx1"/>
              </a:solidFill>
            </a:endParaRPr>
          </a:p>
        </p:txBody>
      </p:sp>
      <p:sp>
        <p:nvSpPr>
          <p:cNvPr id="13" name="四角形吹き出し 12"/>
          <p:cNvSpPr/>
          <p:nvPr/>
        </p:nvSpPr>
        <p:spPr>
          <a:xfrm>
            <a:off x="2578442" y="4293096"/>
            <a:ext cx="1633518" cy="936104"/>
          </a:xfrm>
          <a:prstGeom prst="wedgeRectCallout">
            <a:avLst>
              <a:gd name="adj1" fmla="val -31154"/>
              <a:gd name="adj2" fmla="val -76851"/>
            </a:avLst>
          </a:prstGeom>
          <a:solidFill>
            <a:schemeClr val="bg1"/>
          </a:solidFill>
          <a:ln w="158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ja-JP" altLang="en-US" sz="900" dirty="0" smtClean="0">
                <a:solidFill>
                  <a:schemeClr val="tx1"/>
                </a:solidFill>
              </a:rPr>
              <a:t>（ボタン押すと）</a:t>
            </a:r>
            <a:endParaRPr lang="en-US" altLang="ja-JP" sz="900" dirty="0" smtClean="0">
              <a:solidFill>
                <a:schemeClr val="tx1"/>
              </a:solidFill>
            </a:endParaRPr>
          </a:p>
          <a:p>
            <a:r>
              <a:rPr lang="ja-JP" altLang="en-US" sz="900" dirty="0" smtClean="0">
                <a:solidFill>
                  <a:schemeClr val="tx1"/>
                </a:solidFill>
              </a:rPr>
              <a:t>表示されている最初の読み取り文字列を再度反映する　（最初の状態に戻したいとき）</a:t>
            </a:r>
            <a:endParaRPr lang="en-US" altLang="ja-JP" sz="900" dirty="0" smtClean="0">
              <a:solidFill>
                <a:schemeClr val="tx1"/>
              </a:solidFill>
            </a:endParaRPr>
          </a:p>
          <a:p>
            <a:endParaRPr lang="en-US" altLang="ja-JP" sz="900" dirty="0" smtClean="0">
              <a:solidFill>
                <a:schemeClr val="tx1"/>
              </a:solidFill>
            </a:endParaRPr>
          </a:p>
          <a:p>
            <a:endParaRPr lang="en-US" altLang="ja-JP" sz="900" dirty="0" smtClean="0">
              <a:solidFill>
                <a:schemeClr val="tx1"/>
              </a:solidFill>
            </a:endParaRPr>
          </a:p>
        </p:txBody>
      </p:sp>
      <p:sp>
        <p:nvSpPr>
          <p:cNvPr id="14" name="四角形吹き出し 13"/>
          <p:cNvSpPr/>
          <p:nvPr/>
        </p:nvSpPr>
        <p:spPr>
          <a:xfrm>
            <a:off x="4588358" y="4293096"/>
            <a:ext cx="1633518" cy="936104"/>
          </a:xfrm>
          <a:prstGeom prst="wedgeRectCallout">
            <a:avLst>
              <a:gd name="adj1" fmla="val -45912"/>
              <a:gd name="adj2" fmla="val -77739"/>
            </a:avLst>
          </a:prstGeom>
          <a:solidFill>
            <a:schemeClr val="bg1"/>
          </a:solidFill>
          <a:ln w="158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ja-JP" altLang="en-US" sz="900" dirty="0" smtClean="0">
                <a:solidFill>
                  <a:schemeClr val="tx1"/>
                </a:solidFill>
              </a:rPr>
              <a:t>（ボタン押すと）</a:t>
            </a:r>
            <a:endParaRPr lang="en-US" altLang="ja-JP" sz="900" dirty="0" smtClean="0">
              <a:solidFill>
                <a:schemeClr val="tx1"/>
              </a:solidFill>
            </a:endParaRPr>
          </a:p>
          <a:p>
            <a:r>
              <a:rPr lang="ja-JP" altLang="en-US" sz="900" dirty="0" smtClean="0">
                <a:solidFill>
                  <a:schemeClr val="tx1"/>
                </a:solidFill>
              </a:rPr>
              <a:t>入力部分の改行で区切って、</a:t>
            </a:r>
            <a:r>
              <a:rPr lang="en-US" altLang="ja-JP" sz="900" dirty="0" smtClean="0">
                <a:solidFill>
                  <a:schemeClr val="tx1"/>
                </a:solidFill>
              </a:rPr>
              <a:t>2</a:t>
            </a:r>
            <a:r>
              <a:rPr lang="ja-JP" altLang="en-US" sz="900" dirty="0" smtClean="0">
                <a:solidFill>
                  <a:schemeClr val="tx1"/>
                </a:solidFill>
              </a:rPr>
              <a:t>行目の入力部分にカット＆ペーストする</a:t>
            </a:r>
            <a:endParaRPr lang="en-US" altLang="ja-JP" sz="900" dirty="0" smtClean="0">
              <a:solidFill>
                <a:schemeClr val="tx1"/>
              </a:solidFill>
            </a:endParaRPr>
          </a:p>
          <a:p>
            <a:endParaRPr lang="en-US" altLang="ja-JP" sz="900" dirty="0" smtClean="0">
              <a:solidFill>
                <a:schemeClr val="tx1"/>
              </a:solidFill>
            </a:endParaRPr>
          </a:p>
        </p:txBody>
      </p:sp>
      <p:sp>
        <p:nvSpPr>
          <p:cNvPr id="3" name="角丸四角形吹き出し 2"/>
          <p:cNvSpPr/>
          <p:nvPr/>
        </p:nvSpPr>
        <p:spPr>
          <a:xfrm>
            <a:off x="6948264" y="2213564"/>
            <a:ext cx="1656184" cy="3240360"/>
          </a:xfrm>
          <a:prstGeom prst="wedgeRoundRectCallout">
            <a:avLst>
              <a:gd name="adj1" fmla="val -114692"/>
              <a:gd name="adj2" fmla="val -21388"/>
              <a:gd name="adj3" fmla="val 16667"/>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kumimoji="1" lang="ja-JP" altLang="en-US" sz="900" dirty="0" smtClean="0">
                <a:solidFill>
                  <a:schemeClr val="tx1"/>
                </a:solidFill>
              </a:rPr>
              <a:t>住所情報は、</a:t>
            </a:r>
            <a:endParaRPr kumimoji="1" lang="en-US" altLang="ja-JP" sz="900" dirty="0" smtClean="0">
              <a:solidFill>
                <a:schemeClr val="tx1"/>
              </a:solidFill>
            </a:endParaRPr>
          </a:p>
          <a:p>
            <a:r>
              <a:rPr kumimoji="1" lang="ja-JP" altLang="en-US" sz="900" dirty="0" smtClean="0">
                <a:solidFill>
                  <a:schemeClr val="tx1"/>
                </a:solidFill>
              </a:rPr>
              <a:t>ビル名以降は区切る</a:t>
            </a:r>
            <a:endParaRPr kumimoji="1" lang="en-US" altLang="ja-JP" sz="900" dirty="0" smtClean="0">
              <a:solidFill>
                <a:schemeClr val="tx1"/>
              </a:solidFill>
            </a:endParaRPr>
          </a:p>
          <a:p>
            <a:endParaRPr lang="en-US" altLang="ja-JP" sz="900" dirty="0">
              <a:solidFill>
                <a:schemeClr val="tx1"/>
              </a:solidFill>
            </a:endParaRPr>
          </a:p>
          <a:p>
            <a:r>
              <a:rPr kumimoji="1" lang="ja-JP" altLang="en-US" sz="900" dirty="0" smtClean="0">
                <a:solidFill>
                  <a:schemeClr val="tx1"/>
                </a:solidFill>
              </a:rPr>
              <a:t>例：</a:t>
            </a:r>
            <a:endParaRPr kumimoji="1" lang="en-US" altLang="ja-JP" sz="900" dirty="0" smtClean="0">
              <a:solidFill>
                <a:schemeClr val="tx1"/>
              </a:solidFill>
            </a:endParaRPr>
          </a:p>
          <a:p>
            <a:r>
              <a:rPr kumimoji="1" lang="ja-JP" altLang="en-US" sz="900" dirty="0" smtClean="0">
                <a:solidFill>
                  <a:schemeClr val="tx1"/>
                </a:solidFill>
              </a:rPr>
              <a:t>中央区日本橋小伝馬町</a:t>
            </a:r>
            <a:r>
              <a:rPr kumimoji="1" lang="en-US" altLang="ja-JP" sz="900" dirty="0" smtClean="0">
                <a:solidFill>
                  <a:schemeClr val="tx1"/>
                </a:solidFill>
              </a:rPr>
              <a:t>18-1</a:t>
            </a:r>
            <a:r>
              <a:rPr kumimoji="1" lang="ja-JP" altLang="en-US" sz="900" dirty="0" smtClean="0">
                <a:solidFill>
                  <a:schemeClr val="tx1"/>
                </a:solidFill>
              </a:rPr>
              <a:t> 内田ビル５</a:t>
            </a:r>
            <a:r>
              <a:rPr kumimoji="1" lang="en-US" altLang="ja-JP" sz="900" dirty="0" smtClean="0">
                <a:solidFill>
                  <a:schemeClr val="tx1"/>
                </a:solidFill>
              </a:rPr>
              <a:t>F</a:t>
            </a:r>
          </a:p>
          <a:p>
            <a:r>
              <a:rPr lang="ja-JP" altLang="en-US" sz="900" dirty="0" smtClean="0">
                <a:solidFill>
                  <a:schemeClr val="tx1"/>
                </a:solidFill>
              </a:rPr>
              <a:t> ↓</a:t>
            </a:r>
            <a:endParaRPr lang="en-US" altLang="ja-JP" sz="900" dirty="0" smtClean="0">
              <a:solidFill>
                <a:schemeClr val="tx1"/>
              </a:solidFill>
            </a:endParaRPr>
          </a:p>
          <a:p>
            <a:r>
              <a:rPr kumimoji="1" lang="ja-JP" altLang="en-US" sz="900" dirty="0" smtClean="0">
                <a:solidFill>
                  <a:schemeClr val="tx1"/>
                </a:solidFill>
              </a:rPr>
              <a:t>入力１</a:t>
            </a:r>
            <a:endParaRPr kumimoji="1" lang="en-US" altLang="ja-JP" sz="900" dirty="0" smtClean="0">
              <a:solidFill>
                <a:schemeClr val="tx1"/>
              </a:solidFill>
            </a:endParaRPr>
          </a:p>
          <a:p>
            <a:r>
              <a:rPr lang="ja-JP" altLang="en-US" sz="900" dirty="0">
                <a:solidFill>
                  <a:schemeClr val="tx1"/>
                </a:solidFill>
              </a:rPr>
              <a:t>中央区日本橋小伝馬町</a:t>
            </a:r>
            <a:r>
              <a:rPr lang="en-US" altLang="ja-JP" sz="900" dirty="0" smtClean="0">
                <a:solidFill>
                  <a:schemeClr val="tx1"/>
                </a:solidFill>
              </a:rPr>
              <a:t>18-1</a:t>
            </a:r>
          </a:p>
          <a:p>
            <a:r>
              <a:rPr lang="ja-JP" altLang="en-US" sz="900" dirty="0" smtClean="0">
                <a:solidFill>
                  <a:schemeClr val="tx1"/>
                </a:solidFill>
              </a:rPr>
              <a:t>入力２</a:t>
            </a:r>
            <a:endParaRPr lang="en-US" altLang="ja-JP" sz="900" dirty="0" smtClean="0">
              <a:solidFill>
                <a:schemeClr val="tx1"/>
              </a:solidFill>
            </a:endParaRPr>
          </a:p>
          <a:p>
            <a:r>
              <a:rPr lang="ja-JP" altLang="en-US" sz="900" dirty="0" smtClean="0">
                <a:solidFill>
                  <a:schemeClr val="tx1"/>
                </a:solidFill>
              </a:rPr>
              <a:t> </a:t>
            </a:r>
            <a:r>
              <a:rPr lang="ja-JP" altLang="en-US" sz="900" dirty="0">
                <a:solidFill>
                  <a:schemeClr val="tx1"/>
                </a:solidFill>
              </a:rPr>
              <a:t>内田</a:t>
            </a:r>
            <a:r>
              <a:rPr lang="ja-JP" altLang="en-US" sz="900" dirty="0" smtClean="0">
                <a:solidFill>
                  <a:schemeClr val="tx1"/>
                </a:solidFill>
              </a:rPr>
              <a:t>ビル５</a:t>
            </a:r>
            <a:r>
              <a:rPr lang="en-US" altLang="ja-JP" sz="900" dirty="0" smtClean="0">
                <a:solidFill>
                  <a:schemeClr val="tx1"/>
                </a:solidFill>
              </a:rPr>
              <a:t>F</a:t>
            </a:r>
          </a:p>
          <a:p>
            <a:endParaRPr lang="en-US" altLang="ja-JP" sz="900" dirty="0">
              <a:solidFill>
                <a:schemeClr val="tx1"/>
              </a:solidFill>
            </a:endParaRPr>
          </a:p>
          <a:p>
            <a:r>
              <a:rPr lang="en-US" altLang="ja-JP" sz="900" dirty="0" smtClean="0">
                <a:solidFill>
                  <a:schemeClr val="tx1"/>
                </a:solidFill>
              </a:rPr>
              <a:t>※</a:t>
            </a:r>
            <a:r>
              <a:rPr lang="ja-JP" altLang="en-US" sz="900" dirty="0" smtClean="0">
                <a:solidFill>
                  <a:schemeClr val="tx1"/>
                </a:solidFill>
              </a:rPr>
              <a:t>ただしビル名などがなく、小伝馬町</a:t>
            </a:r>
            <a:r>
              <a:rPr lang="en-US" altLang="ja-JP" sz="900" dirty="0" smtClean="0">
                <a:solidFill>
                  <a:schemeClr val="tx1"/>
                </a:solidFill>
              </a:rPr>
              <a:t>18-1-5F</a:t>
            </a:r>
            <a:r>
              <a:rPr lang="ja-JP" altLang="en-US" sz="900" dirty="0" err="1" smtClean="0">
                <a:solidFill>
                  <a:schemeClr val="tx1"/>
                </a:solidFill>
              </a:rPr>
              <a:t>のような</a:t>
            </a:r>
            <a:r>
              <a:rPr lang="ja-JP" altLang="en-US" sz="900" dirty="0" smtClean="0">
                <a:solidFill>
                  <a:schemeClr val="tx1"/>
                </a:solidFill>
              </a:rPr>
              <a:t>表記の場合はそのまま入力１で</a:t>
            </a:r>
            <a:r>
              <a:rPr lang="en-US" altLang="ja-JP" sz="900" dirty="0" smtClean="0">
                <a:solidFill>
                  <a:schemeClr val="tx1"/>
                </a:solidFill>
              </a:rPr>
              <a:t>OK</a:t>
            </a:r>
            <a:endParaRPr lang="en-US" altLang="ja-JP" sz="900" dirty="0">
              <a:solidFill>
                <a:schemeClr val="tx1"/>
              </a:solidFill>
            </a:endParaRPr>
          </a:p>
          <a:p>
            <a:endParaRPr kumimoji="1" lang="en-US" altLang="ja-JP" sz="900" dirty="0" smtClean="0">
              <a:solidFill>
                <a:schemeClr val="tx1"/>
              </a:solidFill>
            </a:endParaRPr>
          </a:p>
          <a:p>
            <a:endParaRPr kumimoji="1" lang="ja-JP" altLang="en-US" sz="900" dirty="0">
              <a:solidFill>
                <a:schemeClr val="tx1"/>
              </a:solidFill>
            </a:endParaRPr>
          </a:p>
        </p:txBody>
      </p:sp>
      <p:sp>
        <p:nvSpPr>
          <p:cNvPr id="4" name="角丸四角形 3"/>
          <p:cNvSpPr/>
          <p:nvPr/>
        </p:nvSpPr>
        <p:spPr>
          <a:xfrm>
            <a:off x="4054766" y="3068960"/>
            <a:ext cx="877274" cy="216024"/>
          </a:xfrm>
          <a:prstGeom prst="roundRect">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00" dirty="0" smtClean="0"/>
              <a:t>入力１</a:t>
            </a:r>
            <a:endParaRPr kumimoji="1" lang="ja-JP" altLang="en-US" sz="1000" dirty="0"/>
          </a:p>
        </p:txBody>
      </p:sp>
      <p:sp>
        <p:nvSpPr>
          <p:cNvPr id="15" name="角丸四角形 14"/>
          <p:cNvSpPr/>
          <p:nvPr/>
        </p:nvSpPr>
        <p:spPr>
          <a:xfrm>
            <a:off x="4054766" y="3503845"/>
            <a:ext cx="877274" cy="216024"/>
          </a:xfrm>
          <a:prstGeom prst="roundRect">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00" dirty="0" smtClean="0"/>
              <a:t>入力２</a:t>
            </a:r>
            <a:endParaRPr kumimoji="1" lang="ja-JP" altLang="en-US" sz="1000" dirty="0"/>
          </a:p>
        </p:txBody>
      </p:sp>
    </p:spTree>
    <p:extLst>
      <p:ext uri="{BB962C8B-B14F-4D97-AF65-F5344CB8AC3E}">
        <p14:creationId xmlns:p14="http://schemas.microsoft.com/office/powerpoint/2010/main" val="53975317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39552" y="2132856"/>
            <a:ext cx="7435677" cy="166008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5" name="正方形/長方形 4"/>
          <p:cNvSpPr/>
          <p:nvPr/>
        </p:nvSpPr>
        <p:spPr>
          <a:xfrm>
            <a:off x="94326" y="116632"/>
            <a:ext cx="3960440" cy="37073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en-US" altLang="ja-JP" dirty="0" smtClean="0">
                <a:solidFill>
                  <a:schemeClr val="tx1"/>
                </a:solidFill>
              </a:rPr>
              <a:t>【</a:t>
            </a:r>
            <a:r>
              <a:rPr lang="ja-JP" altLang="en-US" dirty="0" smtClean="0">
                <a:solidFill>
                  <a:schemeClr val="tx1"/>
                </a:solidFill>
              </a:rPr>
              <a:t>リスト表示エリアの操作</a:t>
            </a:r>
            <a:r>
              <a:rPr lang="en-US" altLang="ja-JP" dirty="0" smtClean="0">
                <a:solidFill>
                  <a:schemeClr val="tx1"/>
                </a:solidFill>
              </a:rPr>
              <a:t>】</a:t>
            </a:r>
            <a:endParaRPr lang="en-US" altLang="ja-JP" dirty="0">
              <a:solidFill>
                <a:schemeClr val="tx1"/>
              </a:solidFill>
            </a:endParaRPr>
          </a:p>
        </p:txBody>
      </p:sp>
      <p:sp>
        <p:nvSpPr>
          <p:cNvPr id="7" name="四角形吹き出し 6"/>
          <p:cNvSpPr/>
          <p:nvPr/>
        </p:nvSpPr>
        <p:spPr>
          <a:xfrm>
            <a:off x="1043608" y="1268760"/>
            <a:ext cx="1440160" cy="576064"/>
          </a:xfrm>
          <a:prstGeom prst="wedgeRectCallout">
            <a:avLst>
              <a:gd name="adj1" fmla="val 3794"/>
              <a:gd name="adj2" fmla="val 94246"/>
            </a:avLst>
          </a:prstGeom>
          <a:solidFill>
            <a:schemeClr val="bg1"/>
          </a:solidFill>
          <a:ln w="158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ja-JP" altLang="en-US" sz="1100" dirty="0" smtClean="0">
                <a:solidFill>
                  <a:schemeClr val="tx1"/>
                </a:solidFill>
              </a:rPr>
              <a:t>（</a:t>
            </a:r>
            <a:r>
              <a:rPr lang="ja-JP" altLang="en-US" sz="1100" dirty="0">
                <a:solidFill>
                  <a:schemeClr val="tx1"/>
                </a:solidFill>
              </a:rPr>
              <a:t>ボタン</a:t>
            </a:r>
            <a:r>
              <a:rPr lang="ja-JP" altLang="en-US" sz="1100" dirty="0" smtClean="0">
                <a:solidFill>
                  <a:schemeClr val="tx1"/>
                </a:solidFill>
              </a:rPr>
              <a:t>）</a:t>
            </a:r>
            <a:endParaRPr lang="en-US" altLang="ja-JP" sz="1100" dirty="0" smtClean="0">
              <a:solidFill>
                <a:schemeClr val="tx1"/>
              </a:solidFill>
            </a:endParaRPr>
          </a:p>
          <a:p>
            <a:r>
              <a:rPr lang="ja-JP" altLang="en-US" sz="1100" dirty="0">
                <a:solidFill>
                  <a:schemeClr val="tx1"/>
                </a:solidFill>
              </a:rPr>
              <a:t>リスト</a:t>
            </a:r>
            <a:r>
              <a:rPr lang="ja-JP" altLang="en-US" sz="1100" dirty="0" smtClean="0">
                <a:solidFill>
                  <a:schemeClr val="tx1"/>
                </a:solidFill>
              </a:rPr>
              <a:t>表示データを最新に更新</a:t>
            </a:r>
            <a:endParaRPr kumimoji="1" lang="ja-JP" altLang="en-US" sz="1100" dirty="0">
              <a:solidFill>
                <a:schemeClr val="tx1"/>
              </a:solidFill>
            </a:endParaRPr>
          </a:p>
        </p:txBody>
      </p:sp>
      <p:sp>
        <p:nvSpPr>
          <p:cNvPr id="9" name="四角形吹き出し 8"/>
          <p:cNvSpPr/>
          <p:nvPr/>
        </p:nvSpPr>
        <p:spPr>
          <a:xfrm>
            <a:off x="2987824" y="1268760"/>
            <a:ext cx="1440160" cy="576064"/>
          </a:xfrm>
          <a:prstGeom prst="wedgeRectCallout">
            <a:avLst>
              <a:gd name="adj1" fmla="val 3794"/>
              <a:gd name="adj2" fmla="val 94246"/>
            </a:avLst>
          </a:prstGeom>
          <a:solidFill>
            <a:schemeClr val="bg1"/>
          </a:solidFill>
          <a:ln w="158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ja-JP" altLang="en-US" sz="1100" dirty="0" smtClean="0">
                <a:solidFill>
                  <a:schemeClr val="tx1"/>
                </a:solidFill>
              </a:rPr>
              <a:t>（</a:t>
            </a:r>
            <a:r>
              <a:rPr lang="ja-JP" altLang="en-US" sz="1100" dirty="0">
                <a:solidFill>
                  <a:schemeClr val="tx1"/>
                </a:solidFill>
              </a:rPr>
              <a:t>ボタン</a:t>
            </a:r>
            <a:r>
              <a:rPr lang="ja-JP" altLang="en-US" sz="1100" dirty="0" smtClean="0">
                <a:solidFill>
                  <a:schemeClr val="tx1"/>
                </a:solidFill>
              </a:rPr>
              <a:t>）</a:t>
            </a:r>
            <a:endParaRPr lang="en-US" altLang="ja-JP" sz="1100" dirty="0" smtClean="0">
              <a:solidFill>
                <a:schemeClr val="tx1"/>
              </a:solidFill>
            </a:endParaRPr>
          </a:p>
          <a:p>
            <a:r>
              <a:rPr lang="ja-JP" altLang="en-US" sz="1100" dirty="0">
                <a:solidFill>
                  <a:schemeClr val="tx1"/>
                </a:solidFill>
              </a:rPr>
              <a:t>入力</a:t>
            </a:r>
            <a:r>
              <a:rPr lang="ja-JP" altLang="en-US" sz="1100" dirty="0" smtClean="0">
                <a:solidFill>
                  <a:schemeClr val="tx1"/>
                </a:solidFill>
              </a:rPr>
              <a:t>エリアで入力中のデータに合わせる</a:t>
            </a:r>
            <a:endParaRPr lang="en-US" altLang="ja-JP" sz="1100" dirty="0" smtClean="0">
              <a:solidFill>
                <a:schemeClr val="tx1"/>
              </a:solidFill>
            </a:endParaRPr>
          </a:p>
        </p:txBody>
      </p:sp>
      <p:sp>
        <p:nvSpPr>
          <p:cNvPr id="10" name="四角形吹き出し 9"/>
          <p:cNvSpPr/>
          <p:nvPr/>
        </p:nvSpPr>
        <p:spPr>
          <a:xfrm>
            <a:off x="5220072" y="1052736"/>
            <a:ext cx="2232248" cy="792088"/>
          </a:xfrm>
          <a:prstGeom prst="wedgeRectCallout">
            <a:avLst>
              <a:gd name="adj1" fmla="val 3794"/>
              <a:gd name="adj2" fmla="val 94246"/>
            </a:avLst>
          </a:prstGeom>
          <a:solidFill>
            <a:schemeClr val="bg1"/>
          </a:solidFill>
          <a:ln w="158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ja-JP" altLang="en-US" sz="1100" dirty="0" smtClean="0">
                <a:solidFill>
                  <a:schemeClr val="tx1"/>
                </a:solidFill>
              </a:rPr>
              <a:t>（</a:t>
            </a:r>
            <a:r>
              <a:rPr lang="ja-JP" altLang="en-US" sz="1100" dirty="0">
                <a:solidFill>
                  <a:schemeClr val="tx1"/>
                </a:solidFill>
              </a:rPr>
              <a:t>ボタン</a:t>
            </a:r>
            <a:r>
              <a:rPr lang="ja-JP" altLang="en-US" sz="1100" dirty="0" smtClean="0">
                <a:solidFill>
                  <a:schemeClr val="tx1"/>
                </a:solidFill>
              </a:rPr>
              <a:t>）</a:t>
            </a:r>
            <a:endParaRPr lang="en-US" altLang="ja-JP" sz="1100" dirty="0" smtClean="0">
              <a:solidFill>
                <a:schemeClr val="tx1"/>
              </a:solidFill>
            </a:endParaRPr>
          </a:p>
          <a:p>
            <a:r>
              <a:rPr lang="ja-JP" altLang="en-US" sz="1100" dirty="0">
                <a:solidFill>
                  <a:schemeClr val="tx1"/>
                </a:solidFill>
              </a:rPr>
              <a:t>ツリービュー</a:t>
            </a:r>
            <a:r>
              <a:rPr lang="ja-JP" altLang="en-US" sz="1100" dirty="0" smtClean="0">
                <a:solidFill>
                  <a:schemeClr val="tx1"/>
                </a:solidFill>
              </a:rPr>
              <a:t>で選択しているデータを入力エリアで表示させる</a:t>
            </a:r>
            <a:endParaRPr kumimoji="1" lang="ja-JP" altLang="en-US" sz="1100" dirty="0">
              <a:solidFill>
                <a:schemeClr val="tx1"/>
              </a:solidFill>
            </a:endParaRPr>
          </a:p>
        </p:txBody>
      </p:sp>
    </p:spTree>
    <p:extLst>
      <p:ext uri="{BB962C8B-B14F-4D97-AF65-F5344CB8AC3E}">
        <p14:creationId xmlns:p14="http://schemas.microsoft.com/office/powerpoint/2010/main" val="337140218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178007" y="1365745"/>
            <a:ext cx="3851882" cy="351909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0" name="四角形吹き出し 9"/>
          <p:cNvSpPr/>
          <p:nvPr/>
        </p:nvSpPr>
        <p:spPr>
          <a:xfrm>
            <a:off x="395536" y="2452241"/>
            <a:ext cx="2376264" cy="1017414"/>
          </a:xfrm>
          <a:prstGeom prst="wedgeRectCallout">
            <a:avLst>
              <a:gd name="adj1" fmla="val 54862"/>
              <a:gd name="adj2" fmla="val 82609"/>
            </a:avLst>
          </a:prstGeom>
          <a:solidFill>
            <a:schemeClr val="bg1"/>
          </a:solidFill>
          <a:ln w="158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r>
              <a:rPr lang="ja-JP" altLang="en-US" sz="900" dirty="0" smtClean="0">
                <a:solidFill>
                  <a:schemeClr val="tx1"/>
                </a:solidFill>
              </a:rPr>
              <a:t>入力した内容を一時保存します。</a:t>
            </a:r>
            <a:endParaRPr lang="en-US" altLang="ja-JP" sz="900" dirty="0" smtClean="0">
              <a:solidFill>
                <a:schemeClr val="tx1"/>
              </a:solidFill>
            </a:endParaRPr>
          </a:p>
          <a:p>
            <a:r>
              <a:rPr lang="ja-JP" altLang="en-US" sz="900" dirty="0" smtClean="0">
                <a:solidFill>
                  <a:schemeClr val="tx1"/>
                </a:solidFill>
              </a:rPr>
              <a:t>同じフォルダに「</a:t>
            </a:r>
            <a:r>
              <a:rPr lang="en-US" altLang="ja-JP" sz="900" dirty="0" smtClean="0">
                <a:solidFill>
                  <a:schemeClr val="tx1"/>
                </a:solidFill>
              </a:rPr>
              <a:t>hozon_list.csv</a:t>
            </a:r>
            <a:r>
              <a:rPr lang="ja-JP" altLang="en-US" sz="900" dirty="0" smtClean="0">
                <a:solidFill>
                  <a:schemeClr val="tx1"/>
                </a:solidFill>
              </a:rPr>
              <a:t>」という</a:t>
            </a:r>
            <a:r>
              <a:rPr lang="en-US" altLang="ja-JP" sz="900" dirty="0" smtClean="0">
                <a:solidFill>
                  <a:schemeClr val="tx1"/>
                </a:solidFill>
              </a:rPr>
              <a:t>csv</a:t>
            </a:r>
            <a:r>
              <a:rPr lang="ja-JP" altLang="en-US" sz="900" dirty="0" smtClean="0">
                <a:solidFill>
                  <a:schemeClr val="tx1"/>
                </a:solidFill>
              </a:rPr>
              <a:t>ファイルで保存しますのでこちらは触らないように注意ください（作業①の読み込み</a:t>
            </a:r>
            <a:r>
              <a:rPr lang="en-US" altLang="ja-JP" sz="900" dirty="0" smtClean="0">
                <a:solidFill>
                  <a:schemeClr val="tx1"/>
                </a:solidFill>
              </a:rPr>
              <a:t>CSV</a:t>
            </a:r>
            <a:r>
              <a:rPr lang="ja-JP" altLang="en-US" sz="900" dirty="0" smtClean="0">
                <a:solidFill>
                  <a:schemeClr val="tx1"/>
                </a:solidFill>
              </a:rPr>
              <a:t>に書き込むわけではない）　（作業④）</a:t>
            </a:r>
            <a:endParaRPr lang="ja-JP" altLang="en-US" sz="900" dirty="0">
              <a:solidFill>
                <a:schemeClr val="tx1"/>
              </a:solidFill>
            </a:endParaRPr>
          </a:p>
        </p:txBody>
      </p:sp>
      <p:sp>
        <p:nvSpPr>
          <p:cNvPr id="11" name="四角形吹き出し 10"/>
          <p:cNvSpPr/>
          <p:nvPr/>
        </p:nvSpPr>
        <p:spPr>
          <a:xfrm>
            <a:off x="6372200" y="2616584"/>
            <a:ext cx="2376264" cy="688727"/>
          </a:xfrm>
          <a:prstGeom prst="wedgeRectCallout">
            <a:avLst>
              <a:gd name="adj1" fmla="val -122265"/>
              <a:gd name="adj2" fmla="val 105830"/>
            </a:avLst>
          </a:prstGeom>
          <a:solidFill>
            <a:schemeClr val="bg1"/>
          </a:solidFill>
          <a:ln w="158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r>
              <a:rPr lang="ja-JP" altLang="en-US" sz="900" dirty="0" smtClean="0">
                <a:solidFill>
                  <a:schemeClr val="tx1"/>
                </a:solidFill>
              </a:rPr>
              <a:t>一時保存した</a:t>
            </a:r>
            <a:r>
              <a:rPr lang="en-US" altLang="ja-JP" sz="900" dirty="0" smtClean="0">
                <a:solidFill>
                  <a:schemeClr val="tx1"/>
                </a:solidFill>
              </a:rPr>
              <a:t>CSV</a:t>
            </a:r>
            <a:r>
              <a:rPr lang="ja-JP" altLang="en-US" sz="900" dirty="0" smtClean="0">
                <a:solidFill>
                  <a:schemeClr val="tx1"/>
                </a:solidFill>
              </a:rPr>
              <a:t>ファイルから入力内容を呼び出します。　（作業④）</a:t>
            </a:r>
            <a:endParaRPr lang="ja-JP" altLang="en-US" sz="900" dirty="0">
              <a:solidFill>
                <a:schemeClr val="tx1"/>
              </a:solidFill>
            </a:endParaRPr>
          </a:p>
        </p:txBody>
      </p:sp>
      <p:sp>
        <p:nvSpPr>
          <p:cNvPr id="16" name="正方形/長方形 15"/>
          <p:cNvSpPr/>
          <p:nvPr/>
        </p:nvSpPr>
        <p:spPr>
          <a:xfrm>
            <a:off x="94326" y="116632"/>
            <a:ext cx="3960440" cy="37073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en-US" altLang="ja-JP" dirty="0" smtClean="0">
                <a:solidFill>
                  <a:schemeClr val="tx1"/>
                </a:solidFill>
              </a:rPr>
              <a:t>【</a:t>
            </a:r>
            <a:r>
              <a:rPr lang="ja-JP" altLang="en-US" dirty="0">
                <a:solidFill>
                  <a:schemeClr val="tx1"/>
                </a:solidFill>
              </a:rPr>
              <a:t>作業</a:t>
            </a:r>
            <a:r>
              <a:rPr lang="ja-JP" altLang="en-US" dirty="0" smtClean="0">
                <a:solidFill>
                  <a:schemeClr val="tx1"/>
                </a:solidFill>
              </a:rPr>
              <a:t>を一時保存する場合</a:t>
            </a:r>
            <a:r>
              <a:rPr lang="en-US" altLang="ja-JP" dirty="0" smtClean="0">
                <a:solidFill>
                  <a:schemeClr val="tx1"/>
                </a:solidFill>
              </a:rPr>
              <a:t>】</a:t>
            </a:r>
            <a:endParaRPr lang="en-US" altLang="ja-JP" dirty="0">
              <a:solidFill>
                <a:schemeClr val="tx1"/>
              </a:solidFill>
            </a:endParaRPr>
          </a:p>
        </p:txBody>
      </p:sp>
      <p:sp>
        <p:nvSpPr>
          <p:cNvPr id="17" name="正方形/長方形 16"/>
          <p:cNvSpPr/>
          <p:nvPr/>
        </p:nvSpPr>
        <p:spPr>
          <a:xfrm>
            <a:off x="467544" y="836712"/>
            <a:ext cx="7272808" cy="43204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ja-JP" altLang="en-US" dirty="0" smtClean="0">
                <a:solidFill>
                  <a:schemeClr val="tx1"/>
                </a:solidFill>
              </a:rPr>
              <a:t>ボタン「一時的に保存」で一時的な保存ファイルを作成できます。</a:t>
            </a:r>
            <a:endParaRPr lang="en-US" altLang="ja-JP" dirty="0">
              <a:solidFill>
                <a:schemeClr val="tx1"/>
              </a:solidFill>
            </a:endParaRPr>
          </a:p>
        </p:txBody>
      </p:sp>
      <p:sp>
        <p:nvSpPr>
          <p:cNvPr id="18" name="正方形/長方形 17"/>
          <p:cNvSpPr/>
          <p:nvPr/>
        </p:nvSpPr>
        <p:spPr>
          <a:xfrm>
            <a:off x="621468" y="5126040"/>
            <a:ext cx="7272808" cy="43204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ja-JP" altLang="en-US" dirty="0">
                <a:solidFill>
                  <a:schemeClr val="tx1"/>
                </a:solidFill>
              </a:rPr>
              <a:t>再開時は</a:t>
            </a:r>
            <a:r>
              <a:rPr lang="ja-JP" altLang="en-US" dirty="0" smtClean="0">
                <a:solidFill>
                  <a:schemeClr val="tx1"/>
                </a:solidFill>
              </a:rPr>
              <a:t>、起動時と同じように、</a:t>
            </a:r>
            <a:r>
              <a:rPr lang="en-US" altLang="ja-JP" dirty="0" smtClean="0">
                <a:solidFill>
                  <a:schemeClr val="tx1"/>
                </a:solidFill>
              </a:rPr>
              <a:t>CSV</a:t>
            </a:r>
            <a:r>
              <a:rPr lang="ja-JP" altLang="en-US" dirty="0" smtClean="0">
                <a:solidFill>
                  <a:schemeClr val="tx1"/>
                </a:solidFill>
              </a:rPr>
              <a:t>ファイル、フォルダを設定、入力画面までを表示させてから、</a:t>
            </a:r>
            <a:endParaRPr lang="en-US" altLang="ja-JP" dirty="0" smtClean="0">
              <a:solidFill>
                <a:schemeClr val="tx1"/>
              </a:solidFill>
            </a:endParaRPr>
          </a:p>
          <a:p>
            <a:r>
              <a:rPr lang="ja-JP" altLang="en-US" dirty="0" smtClean="0">
                <a:solidFill>
                  <a:schemeClr val="tx1"/>
                </a:solidFill>
              </a:rPr>
              <a:t>ボタン「一時保存から再開」で一時保存したデータを読み込みま</a:t>
            </a:r>
            <a:r>
              <a:rPr lang="ja-JP" altLang="en-US" dirty="0">
                <a:solidFill>
                  <a:schemeClr val="tx1"/>
                </a:solidFill>
              </a:rPr>
              <a:t>す</a:t>
            </a:r>
            <a:r>
              <a:rPr lang="ja-JP" altLang="en-US" dirty="0" smtClean="0">
                <a:solidFill>
                  <a:schemeClr val="tx1"/>
                </a:solidFill>
              </a:rPr>
              <a:t>。</a:t>
            </a:r>
            <a:endParaRPr lang="en-US" altLang="ja-JP" dirty="0" smtClean="0">
              <a:solidFill>
                <a:schemeClr val="tx1"/>
              </a:solidFill>
            </a:endParaRPr>
          </a:p>
          <a:p>
            <a:r>
              <a:rPr lang="ja-JP" altLang="en-US" dirty="0" smtClean="0">
                <a:solidFill>
                  <a:schemeClr val="tx1"/>
                </a:solidFill>
              </a:rPr>
              <a:t>その後、ボタン「スタータス</a:t>
            </a:r>
            <a:r>
              <a:rPr lang="en-US" altLang="ja-JP" dirty="0" smtClean="0">
                <a:solidFill>
                  <a:schemeClr val="tx1"/>
                </a:solidFill>
              </a:rPr>
              <a:t>_</a:t>
            </a:r>
            <a:r>
              <a:rPr lang="ja-JP" altLang="en-US" dirty="0" smtClean="0">
                <a:solidFill>
                  <a:schemeClr val="tx1"/>
                </a:solidFill>
              </a:rPr>
              <a:t>未へジャンプ」を押せば一時保存したところまでジャンプします。</a:t>
            </a:r>
            <a:endParaRPr lang="en-US" altLang="ja-JP" dirty="0">
              <a:solidFill>
                <a:schemeClr val="tx1"/>
              </a:solidFill>
            </a:endParaRPr>
          </a:p>
        </p:txBody>
      </p:sp>
      <p:sp>
        <p:nvSpPr>
          <p:cNvPr id="19" name="四角形吹き出し 18"/>
          <p:cNvSpPr/>
          <p:nvPr/>
        </p:nvSpPr>
        <p:spPr>
          <a:xfrm>
            <a:off x="6392942" y="3717032"/>
            <a:ext cx="2376264" cy="688727"/>
          </a:xfrm>
          <a:prstGeom prst="wedgeRectCallout">
            <a:avLst>
              <a:gd name="adj1" fmla="val -109322"/>
              <a:gd name="adj2" fmla="val -115046"/>
            </a:avLst>
          </a:prstGeom>
          <a:solidFill>
            <a:schemeClr val="bg1"/>
          </a:solidFill>
          <a:ln w="158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r>
              <a:rPr lang="ja-JP" altLang="en-US" sz="900" dirty="0" smtClean="0">
                <a:solidFill>
                  <a:schemeClr val="tx1"/>
                </a:solidFill>
              </a:rPr>
              <a:t>一時保存ファイルを読み込んでから、このボタンを押すと、再開部分へジャンプできます</a:t>
            </a:r>
            <a:endParaRPr lang="ja-JP" altLang="en-US" sz="900" dirty="0">
              <a:solidFill>
                <a:schemeClr val="tx1"/>
              </a:solidFill>
            </a:endParaRPr>
          </a:p>
        </p:txBody>
      </p:sp>
    </p:spTree>
    <p:extLst>
      <p:ext uri="{BB962C8B-B14F-4D97-AF65-F5344CB8AC3E}">
        <p14:creationId xmlns:p14="http://schemas.microsoft.com/office/powerpoint/2010/main" val="235900259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67744" y="1268760"/>
            <a:ext cx="3851882" cy="351909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6" name="正方形/長方形 15"/>
          <p:cNvSpPr/>
          <p:nvPr/>
        </p:nvSpPr>
        <p:spPr>
          <a:xfrm>
            <a:off x="94326" y="116632"/>
            <a:ext cx="3960440" cy="37073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en-US" altLang="ja-JP" dirty="0" smtClean="0">
                <a:solidFill>
                  <a:schemeClr val="tx1"/>
                </a:solidFill>
              </a:rPr>
              <a:t>【</a:t>
            </a:r>
            <a:r>
              <a:rPr lang="ja-JP" altLang="en-US" dirty="0" smtClean="0">
                <a:solidFill>
                  <a:schemeClr val="tx1"/>
                </a:solidFill>
              </a:rPr>
              <a:t>作業が完了した場合</a:t>
            </a:r>
            <a:r>
              <a:rPr lang="en-US" altLang="ja-JP" dirty="0" smtClean="0">
                <a:solidFill>
                  <a:schemeClr val="tx1"/>
                </a:solidFill>
              </a:rPr>
              <a:t>】</a:t>
            </a:r>
            <a:endParaRPr lang="en-US" altLang="ja-JP" dirty="0">
              <a:solidFill>
                <a:schemeClr val="tx1"/>
              </a:solidFill>
            </a:endParaRPr>
          </a:p>
        </p:txBody>
      </p:sp>
      <p:sp>
        <p:nvSpPr>
          <p:cNvPr id="17" name="正方形/長方形 16"/>
          <p:cNvSpPr/>
          <p:nvPr/>
        </p:nvSpPr>
        <p:spPr>
          <a:xfrm>
            <a:off x="467544" y="501120"/>
            <a:ext cx="7704856" cy="62362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ja-JP" altLang="en-US" dirty="0" smtClean="0">
                <a:solidFill>
                  <a:schemeClr val="tx1"/>
                </a:solidFill>
              </a:rPr>
              <a:t>ボタン「表形式で保存」で、出力用</a:t>
            </a:r>
            <a:r>
              <a:rPr lang="en-US" altLang="ja-JP" dirty="0" smtClean="0">
                <a:solidFill>
                  <a:schemeClr val="tx1"/>
                </a:solidFill>
              </a:rPr>
              <a:t>CSV</a:t>
            </a:r>
            <a:r>
              <a:rPr lang="ja-JP" altLang="en-US" dirty="0" smtClean="0">
                <a:solidFill>
                  <a:schemeClr val="tx1"/>
                </a:solidFill>
              </a:rPr>
              <a:t>ファイル（</a:t>
            </a:r>
            <a:r>
              <a:rPr lang="en-US" altLang="ja-JP" dirty="0" smtClean="0">
                <a:solidFill>
                  <a:schemeClr val="tx1"/>
                </a:solidFill>
              </a:rPr>
              <a:t>save-all.csv</a:t>
            </a:r>
            <a:r>
              <a:rPr lang="ja-JP" altLang="en-US" dirty="0" smtClean="0">
                <a:solidFill>
                  <a:schemeClr val="tx1"/>
                </a:solidFill>
              </a:rPr>
              <a:t>というファイルが自動生成されます）を作成します</a:t>
            </a:r>
            <a:endParaRPr lang="en-US" altLang="ja-JP" dirty="0">
              <a:solidFill>
                <a:schemeClr val="tx1"/>
              </a:solidFill>
            </a:endParaRPr>
          </a:p>
        </p:txBody>
      </p:sp>
      <p:sp>
        <p:nvSpPr>
          <p:cNvPr id="18" name="正方形/長方形 17"/>
          <p:cNvSpPr/>
          <p:nvPr/>
        </p:nvSpPr>
        <p:spPr>
          <a:xfrm>
            <a:off x="621468" y="5126040"/>
            <a:ext cx="7622940" cy="89524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ja-JP" altLang="en-US" dirty="0" smtClean="0">
                <a:solidFill>
                  <a:schemeClr val="tx1"/>
                </a:solidFill>
              </a:rPr>
              <a:t>生成された</a:t>
            </a:r>
            <a:r>
              <a:rPr lang="en-US" altLang="ja-JP" dirty="0" smtClean="0">
                <a:solidFill>
                  <a:schemeClr val="tx1"/>
                </a:solidFill>
              </a:rPr>
              <a:t>save-all.csv</a:t>
            </a:r>
            <a:r>
              <a:rPr lang="ja-JP" altLang="en-US" dirty="0" smtClean="0">
                <a:solidFill>
                  <a:schemeClr val="tx1"/>
                </a:solidFill>
              </a:rPr>
              <a:t>は、一度開いてから、</a:t>
            </a:r>
            <a:r>
              <a:rPr lang="en-US" altLang="ja-JP" dirty="0" smtClean="0">
                <a:solidFill>
                  <a:schemeClr val="tx1"/>
                </a:solidFill>
              </a:rPr>
              <a:t>.</a:t>
            </a:r>
            <a:r>
              <a:rPr lang="en-US" altLang="ja-JP" dirty="0" err="1" smtClean="0">
                <a:solidFill>
                  <a:schemeClr val="tx1"/>
                </a:solidFill>
              </a:rPr>
              <a:t>xlsx</a:t>
            </a:r>
            <a:r>
              <a:rPr lang="ja-JP" altLang="en-US" dirty="0" smtClean="0">
                <a:solidFill>
                  <a:schemeClr val="tx1"/>
                </a:solidFill>
              </a:rPr>
              <a:t>ファイルで保存しなおしてください。（</a:t>
            </a:r>
            <a:r>
              <a:rPr lang="en-US" altLang="ja-JP" dirty="0" smtClean="0">
                <a:solidFill>
                  <a:schemeClr val="tx1"/>
                </a:solidFill>
              </a:rPr>
              <a:t>csv</a:t>
            </a:r>
            <a:r>
              <a:rPr lang="ja-JP" altLang="en-US" dirty="0" smtClean="0">
                <a:solidFill>
                  <a:schemeClr val="tx1"/>
                </a:solidFill>
              </a:rPr>
              <a:t>ファイルのまま編集・保存すると</a:t>
            </a:r>
            <a:r>
              <a:rPr lang="en-US" altLang="ja-JP" dirty="0" smtClean="0">
                <a:solidFill>
                  <a:schemeClr val="tx1"/>
                </a:solidFill>
              </a:rPr>
              <a:t>txt</a:t>
            </a:r>
            <a:r>
              <a:rPr lang="ja-JP" altLang="en-US" dirty="0" smtClean="0">
                <a:solidFill>
                  <a:schemeClr val="tx1"/>
                </a:solidFill>
              </a:rPr>
              <a:t>ファイル形式で保存されてしまいます）</a:t>
            </a:r>
            <a:endParaRPr lang="en-US" altLang="ja-JP" dirty="0">
              <a:solidFill>
                <a:schemeClr val="tx1"/>
              </a:solidFill>
            </a:endParaRPr>
          </a:p>
        </p:txBody>
      </p:sp>
      <p:sp>
        <p:nvSpPr>
          <p:cNvPr id="9" name="四角形吹き出し 8"/>
          <p:cNvSpPr/>
          <p:nvPr/>
        </p:nvSpPr>
        <p:spPr>
          <a:xfrm>
            <a:off x="251520" y="2420888"/>
            <a:ext cx="1394787" cy="945405"/>
          </a:xfrm>
          <a:prstGeom prst="wedgeRectCallout">
            <a:avLst>
              <a:gd name="adj1" fmla="val 142255"/>
              <a:gd name="adj2" fmla="val 107631"/>
            </a:avLst>
          </a:prstGeom>
          <a:solidFill>
            <a:schemeClr val="bg1"/>
          </a:solidFill>
          <a:ln w="158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r>
              <a:rPr lang="ja-JP" altLang="en-US" sz="1100" dirty="0" smtClean="0">
                <a:solidFill>
                  <a:schemeClr val="tx1"/>
                </a:solidFill>
              </a:rPr>
              <a:t>全て入力完了時に、</a:t>
            </a:r>
            <a:endParaRPr lang="en-US" altLang="ja-JP" sz="1100" dirty="0" smtClean="0">
              <a:solidFill>
                <a:schemeClr val="tx1"/>
              </a:solidFill>
            </a:endParaRPr>
          </a:p>
          <a:p>
            <a:r>
              <a:rPr lang="ja-JP" altLang="en-US" sz="1100" dirty="0">
                <a:solidFill>
                  <a:schemeClr val="tx1"/>
                </a:solidFill>
              </a:rPr>
              <a:t>入力内容</a:t>
            </a:r>
            <a:r>
              <a:rPr lang="ja-JP" altLang="en-US" sz="1100" dirty="0" smtClean="0">
                <a:solidFill>
                  <a:schemeClr val="tx1"/>
                </a:solidFill>
              </a:rPr>
              <a:t>を</a:t>
            </a:r>
            <a:r>
              <a:rPr lang="en-US" altLang="ja-JP" sz="1100" dirty="0" smtClean="0">
                <a:solidFill>
                  <a:schemeClr val="tx1"/>
                </a:solidFill>
              </a:rPr>
              <a:t>CSV</a:t>
            </a:r>
            <a:r>
              <a:rPr lang="ja-JP" altLang="en-US" sz="1100" dirty="0" smtClean="0">
                <a:solidFill>
                  <a:schemeClr val="tx1"/>
                </a:solidFill>
              </a:rPr>
              <a:t>形式で出力（作業⑤）</a:t>
            </a:r>
            <a:endParaRPr lang="ja-JP" altLang="en-US" sz="1100" dirty="0">
              <a:solidFill>
                <a:schemeClr val="tx1"/>
              </a:solidFill>
            </a:endParaRPr>
          </a:p>
        </p:txBody>
      </p:sp>
    </p:spTree>
    <p:extLst>
      <p:ext uri="{BB962C8B-B14F-4D97-AF65-F5344CB8AC3E}">
        <p14:creationId xmlns:p14="http://schemas.microsoft.com/office/powerpoint/2010/main" val="3812604751"/>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242</TotalTime>
  <Words>1655</Words>
  <Application>Microsoft Office PowerPoint</Application>
  <PresentationFormat>画面に合わせる (4:3)</PresentationFormat>
  <Paragraphs>192</Paragraphs>
  <Slides>22</Slides>
  <Notes>0</Notes>
  <HiddenSlides>0</HiddenSlides>
  <MMClips>0</MMClips>
  <ScaleCrop>false</ScaleCrop>
  <HeadingPairs>
    <vt:vector size="4" baseType="variant">
      <vt:variant>
        <vt:lpstr>テーマ</vt:lpstr>
      </vt:variant>
      <vt:variant>
        <vt:i4>1</vt:i4>
      </vt:variant>
      <vt:variant>
        <vt:lpstr>スライド タイトル</vt:lpstr>
      </vt:variant>
      <vt:variant>
        <vt:i4>22</vt:i4>
      </vt:variant>
    </vt:vector>
  </HeadingPairs>
  <TitlesOfParts>
    <vt:vector size="23" baseType="lpstr">
      <vt:lpstr>Office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B75W7H</dc:creator>
  <cp:lastModifiedBy>B75W7H</cp:lastModifiedBy>
  <cp:revision>32</cp:revision>
  <dcterms:created xsi:type="dcterms:W3CDTF">2021-03-12T07:17:00Z</dcterms:created>
  <dcterms:modified xsi:type="dcterms:W3CDTF">2021-07-17T01:51:35Z</dcterms:modified>
</cp:coreProperties>
</file>