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61" r:id="rId3"/>
    <p:sldId id="272" r:id="rId4"/>
    <p:sldId id="263" r:id="rId5"/>
    <p:sldId id="264" r:id="rId6"/>
    <p:sldId id="265" r:id="rId7"/>
    <p:sldId id="266" r:id="rId8"/>
    <p:sldId id="257" r:id="rId9"/>
    <p:sldId id="271" r:id="rId10"/>
    <p:sldId id="268" r:id="rId11"/>
    <p:sldId id="259" r:id="rId12"/>
    <p:sldId id="267" r:id="rId13"/>
    <p:sldId id="269" r:id="rId14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485" autoAdjust="0"/>
    <p:restoredTop sz="94660"/>
  </p:normalViewPr>
  <p:slideViewPr>
    <p:cSldViewPr snapToGrid="0">
      <p:cViewPr varScale="1">
        <p:scale>
          <a:sx n="74" d="100"/>
          <a:sy n="74" d="100"/>
        </p:scale>
        <p:origin x="60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61496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7212884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0917128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タイトルと説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テキスト プレースホルダー 7">
            <a:extLst>
              <a:ext uri="{FF2B5EF4-FFF2-40B4-BE49-F238E27FC236}">
                <a16:creationId xmlns="" xmlns:a16="http://schemas.microsoft.com/office/drawing/2014/main" id="{D0981807-3FCE-F84B-971A-28D3A78FA01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79739" y="1135455"/>
            <a:ext cx="11076923" cy="576000"/>
          </a:xfrm>
        </p:spPr>
        <p:txBody>
          <a:bodyPr lIns="36000" tIns="36000" rIns="36000" bIns="36000" anchor="t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buNone/>
              <a:defRPr sz="1400" b="0">
                <a:latin typeface="+mn-lt"/>
              </a:defRPr>
            </a:lvl1pPr>
            <a:lvl2pPr algn="ctr">
              <a:buNone/>
              <a:defRPr/>
            </a:lvl2pPr>
            <a:lvl3pPr algn="ctr">
              <a:buNone/>
              <a:defRPr/>
            </a:lvl3pPr>
            <a:lvl4pPr algn="ctr">
              <a:buNone/>
              <a:defRPr/>
            </a:lvl4pPr>
            <a:lvl5pPr algn="ctr">
              <a:buNone/>
              <a:defRPr/>
            </a:lvl5pPr>
          </a:lstStyle>
          <a:p>
            <a:pPr lvl="0"/>
            <a:r>
              <a:rPr kumimoji="1" lang="ja-JP" altLang="en-US"/>
              <a:t>説明文を</a:t>
            </a:r>
            <a:r>
              <a:rPr kumimoji="1" lang="en-US" altLang="ja-JP" dirty="0"/>
              <a:t>1〜2</a:t>
            </a:r>
            <a:r>
              <a:rPr kumimoji="1" lang="ja-JP" altLang="en-US"/>
              <a:t>行で簡潔に記載する。</a:t>
            </a:r>
          </a:p>
        </p:txBody>
      </p:sp>
      <p:cxnSp>
        <p:nvCxnSpPr>
          <p:cNvPr id="12" name="直線コネクタ 11">
            <a:extLst>
              <a:ext uri="{FF2B5EF4-FFF2-40B4-BE49-F238E27FC236}">
                <a16:creationId xmlns="" xmlns:a16="http://schemas.microsoft.com/office/drawing/2014/main" id="{8C7BBDD3-92C9-C249-8E4E-A414219AA3B2}"/>
              </a:ext>
            </a:extLst>
          </p:cNvPr>
          <p:cNvCxnSpPr/>
          <p:nvPr/>
        </p:nvCxnSpPr>
        <p:spPr>
          <a:xfrm>
            <a:off x="0" y="1014130"/>
            <a:ext cx="12192000" cy="0"/>
          </a:xfrm>
          <a:prstGeom prst="line">
            <a:avLst/>
          </a:prstGeom>
          <a:ln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スライド番号プレースホルダー 2">
            <a:extLst>
              <a:ext uri="{FF2B5EF4-FFF2-40B4-BE49-F238E27FC236}">
                <a16:creationId xmlns="" xmlns:a16="http://schemas.microsoft.com/office/drawing/2014/main" id="{1474AC62-B060-524B-B591-20AF20CD2320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/>
        <p:txBody>
          <a:bodyPr/>
          <a:lstStyle/>
          <a:p>
            <a:fld id="{2CF39A64-FD95-C144-B37D-DFADB2595A9F}" type="slidenum">
              <a:rPr kumimoji="1" lang="ja-JP" altLang="en-US" smtClean="0"/>
              <a:pPr/>
              <a:t>‹#›</a:t>
            </a:fld>
            <a:endParaRPr kumimoji="1" lang="ja-JP" altLang="en-US" sz="1517"/>
          </a:p>
        </p:txBody>
      </p:sp>
      <p:sp>
        <p:nvSpPr>
          <p:cNvPr id="9" name="正方形/長方形 8">
            <a:extLst>
              <a:ext uri="{FF2B5EF4-FFF2-40B4-BE49-F238E27FC236}">
                <a16:creationId xmlns="" xmlns:a16="http://schemas.microsoft.com/office/drawing/2014/main" id="{F34AF8C1-D6A9-FB41-8884-4263DC8853DE}"/>
              </a:ext>
            </a:extLst>
          </p:cNvPr>
          <p:cNvSpPr/>
          <p:nvPr userDrawn="1"/>
        </p:nvSpPr>
        <p:spPr>
          <a:xfrm>
            <a:off x="0" y="-4980"/>
            <a:ext cx="12192000" cy="360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80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="" xmlns:a16="http://schemas.microsoft.com/office/drawing/2014/main" id="{BAC5A2B5-AD12-914D-B43A-AE2AB2FF90BA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80294" y="61279"/>
            <a:ext cx="11076353" cy="257175"/>
          </a:xfrm>
        </p:spPr>
        <p:txBody>
          <a:bodyPr/>
          <a:lstStyle>
            <a:lvl1pPr algn="ctr">
              <a:buNone/>
              <a:defRPr sz="1200" b="1">
                <a:solidFill>
                  <a:schemeClr val="bg1"/>
                </a:solidFill>
              </a:defRPr>
            </a:lvl1pPr>
            <a:lvl2pPr algn="ctr">
              <a:buNone/>
              <a:defRPr sz="1200"/>
            </a:lvl2pPr>
            <a:lvl3pPr algn="ctr">
              <a:buNone/>
              <a:defRPr sz="1200"/>
            </a:lvl3pPr>
            <a:lvl4pPr algn="ctr">
              <a:buNone/>
              <a:defRPr sz="1100"/>
            </a:lvl4pPr>
            <a:lvl5pPr algn="ctr">
              <a:buNone/>
              <a:defRPr sz="1100"/>
            </a:lvl5pPr>
          </a:lstStyle>
          <a:p>
            <a:pPr lvl="0"/>
            <a:r>
              <a:rPr kumimoji="1" lang="ja-JP" altLang="en-US"/>
              <a:t>セクションタイトル</a:t>
            </a:r>
          </a:p>
        </p:txBody>
      </p:sp>
      <p:sp>
        <p:nvSpPr>
          <p:cNvPr id="10" name="タイトル 9">
            <a:extLst>
              <a:ext uri="{FF2B5EF4-FFF2-40B4-BE49-F238E27FC236}">
                <a16:creationId xmlns="" xmlns:a16="http://schemas.microsoft.com/office/drawing/2014/main" id="{DA377900-38B0-AB4A-B601-5E3B9EEEDE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1863866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57271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703858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652696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8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0177686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623334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7821940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6144188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51135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マスター タイトルの書式設定</a:t>
            </a:r>
            <a:endParaRPr kumimoji="1" lang="ja-JP" altLang="en-US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804013-C46F-4FB1-AF89-50ED206142E7}" type="datetimeFigureOut">
              <a:rPr kumimoji="1" lang="ja-JP" altLang="en-US" smtClean="0"/>
              <a:t>2021/6/27</a:t>
            </a:fld>
            <a:endParaRPr kumimoji="1" lang="ja-JP" altLang="en-US"/>
          </a:p>
        </p:txBody>
      </p:sp>
      <p:sp>
        <p:nvSpPr>
          <p:cNvPr id="5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59FDD2-6BBC-4E58-BECA-9AABC033DD8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114442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mailto:system_project@ogitsu.co.jp" TargetMode="Externa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jpeg"/><Relationship Id="rId5" Type="http://schemas.openxmlformats.org/officeDocument/2006/relationships/image" Target="../media/image4.pn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4445548" y="3244334"/>
            <a:ext cx="330090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新基幹システム開発プロジェクト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4710043" y="4223128"/>
            <a:ext cx="277191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キックオフミーティング資料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7481956" y="5704199"/>
            <a:ext cx="146867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株式</a:t>
            </a:r>
            <a:r>
              <a:rPr lang="ja-JP" altLang="en-US" dirty="0" smtClean="0"/>
              <a:t>会社</a:t>
            </a:r>
            <a:r>
              <a:rPr lang="en-US" altLang="ja-JP" dirty="0" smtClean="0"/>
              <a:t>XXX</a:t>
            </a:r>
            <a:endParaRPr lang="ja-JP" altLang="en-US" dirty="0"/>
          </a:p>
        </p:txBody>
      </p:sp>
      <p:sp>
        <p:nvSpPr>
          <p:cNvPr id="5" name="テキスト ボックス 4"/>
          <p:cNvSpPr txBox="1"/>
          <p:nvPr/>
        </p:nvSpPr>
        <p:spPr>
          <a:xfrm>
            <a:off x="206062" y="314287"/>
            <a:ext cx="1442433" cy="6516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dirty="0">
                <a:solidFill>
                  <a:srgbClr val="FF0000"/>
                </a:solidFill>
                <a:latin typeface="+mj-ea"/>
                <a:ea typeface="+mj-ea"/>
              </a:rPr>
              <a:t>表紙</a:t>
            </a:r>
            <a:endParaRPr kumimoji="1" lang="en-US" altLang="ja-JP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endParaRPr kumimoji="1" lang="ja-JP" altLang="en-US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32431845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0626804"/>
              </p:ext>
            </p:extLst>
          </p:nvPr>
        </p:nvGraphicFramePr>
        <p:xfrm>
          <a:off x="347729" y="536757"/>
          <a:ext cx="11204622" cy="6160275"/>
        </p:xfrm>
        <a:graphic>
          <a:graphicData uri="http://schemas.openxmlformats.org/drawingml/2006/table">
            <a:tbl>
              <a:tblPr/>
              <a:tblGrid>
                <a:gridCol w="1908794"/>
                <a:gridCol w="1908794"/>
                <a:gridCol w="2276237"/>
                <a:gridCol w="1703599"/>
                <a:gridCol w="1703599"/>
                <a:gridCol w="1703599"/>
              </a:tblGrid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大分類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中分類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作業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プロジェクトチーム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DEBF7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</a:t>
                      </a:r>
                      <a:r>
                        <a:rPr lang="ja-JP" altLang="en-US" sz="1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情報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システム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BC2E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altLang="ja-JP" sz="10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XXX</a:t>
                      </a:r>
                      <a:r>
                        <a:rPr lang="ja-JP" altLang="en-US" sz="1000" b="0" i="0" u="none" strike="noStrike" dirty="0" smtClean="0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開発</a:t>
                      </a:r>
                      <a:r>
                        <a:rPr lang="ja-JP" altLang="en-US" sz="1000" b="0" i="0" u="none" strike="noStrike" dirty="0">
                          <a:solidFill>
                            <a:srgbClr val="FFFFFF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チーム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2F75B5"/>
                    </a:solidFill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基幹システム開発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生産管理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概要・要件定義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設計・開発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テスト・検証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データ移行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販売管理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概要・要件定義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設計・開発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テスト・検証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データ移行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企画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概要・要件定義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設計・開発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テスト・検証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WMS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連携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概要・要件定義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設計・開発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テスト・検証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在庫共有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クロスモール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設計・環境整備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マスター登録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zh-TW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店舗在庫共有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概要・要件定義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設計・開発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テスト・検証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B2C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新規フロー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概要・要件定義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〇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設計・開発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ツール新規導入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テスト・検証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●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46411">
                <a:tc>
                  <a:txBody>
                    <a:bodyPr/>
                    <a:lstStyle/>
                    <a:p>
                      <a:pPr algn="l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RPA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業務自動化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設定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■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</a:t>
                      </a:r>
                    </a:p>
                  </a:txBody>
                  <a:tcPr marL="8288" marR="8288" marT="828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811369" y="167425"/>
            <a:ext cx="44689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役割分担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743285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dirty="0" smtClean="0"/>
              <a:t>開発・導入スケジュール</a:t>
            </a:r>
            <a:endParaRPr kumimoji="1" lang="ja-JP" altLang="en-US" dirty="0"/>
          </a:p>
        </p:txBody>
      </p:sp>
      <p:sp>
        <p:nvSpPr>
          <p:cNvPr id="3" name="スライド番号プレースホルダー 2"/>
          <p:cNvSpPr>
            <a:spLocks noGrp="1"/>
          </p:cNvSpPr>
          <p:nvPr>
            <p:ph type="sldNum" sz="quarter" idx="4294967295"/>
          </p:nvPr>
        </p:nvSpPr>
        <p:spPr>
          <a:xfrm>
            <a:off x="8645140" y="6592268"/>
            <a:ext cx="2311400" cy="257113"/>
          </a:xfrm>
          <a:prstGeom prst="rect">
            <a:avLst/>
          </a:prstGeom>
        </p:spPr>
        <p:txBody>
          <a:bodyPr/>
          <a:lstStyle/>
          <a:p>
            <a:fld id="{FB3508C7-2FE0-4945-9CBD-863E05F850D2}" type="slidenum">
              <a:rPr lang="ja-JP" altLang="en-US" smtClean="0"/>
              <a:pPr/>
              <a:t>11</a:t>
            </a:fld>
            <a:endParaRPr lang="ja-JP" altLang="en-US"/>
          </a:p>
        </p:txBody>
      </p:sp>
      <p:cxnSp>
        <p:nvCxnSpPr>
          <p:cNvPr id="7" name="直線矢印コネクタ 6"/>
          <p:cNvCxnSpPr/>
          <p:nvPr/>
        </p:nvCxnSpPr>
        <p:spPr>
          <a:xfrm>
            <a:off x="347376" y="5001070"/>
            <a:ext cx="10993192" cy="18410"/>
          </a:xfrm>
          <a:prstGeom prst="straightConnector1">
            <a:avLst/>
          </a:prstGeom>
          <a:ln w="57150">
            <a:solidFill>
              <a:srgbClr val="4D4D4D"/>
            </a:solidFill>
            <a:prstDash val="solid"/>
            <a:tailEnd type="stealth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utoShape 3"/>
          <p:cNvSpPr>
            <a:spLocks noChangeArrowheads="1"/>
          </p:cNvSpPr>
          <p:nvPr/>
        </p:nvSpPr>
        <p:spPr bwMode="auto">
          <a:xfrm>
            <a:off x="467167" y="5705011"/>
            <a:ext cx="1438473" cy="664797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ja-JP" altLang="en-US" b="1" dirty="0" smtClean="0">
                <a:solidFill>
                  <a:srgbClr val="4D4D4D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本日　</a:t>
            </a:r>
            <a:r>
              <a:rPr lang="en-US" altLang="ja-JP" b="1" dirty="0" smtClean="0">
                <a:solidFill>
                  <a:srgbClr val="4D4D4D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2021/7</a:t>
            </a:r>
            <a:endParaRPr lang="en-US" altLang="ja-JP" b="1" dirty="0">
              <a:solidFill>
                <a:srgbClr val="4D4D4D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16" name="ホームベース 15"/>
          <p:cNvSpPr/>
          <p:nvPr/>
        </p:nvSpPr>
        <p:spPr bwMode="auto">
          <a:xfrm>
            <a:off x="1236248" y="2500346"/>
            <a:ext cx="3874061" cy="2444157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lIns="144000" tIns="72000" rIns="180000" bIns="54000" rtlCol="0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ja-JP" altLang="en-US" sz="1600" dirty="0" smtClean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要件定義・設計・開発・試験</a:t>
            </a:r>
            <a:endParaRPr lang="ja-JP" altLang="en-US" sz="1600" dirty="0">
              <a:solidFill>
                <a:srgbClr val="FFFFFF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17" name="ホームベース 16"/>
          <p:cNvSpPr/>
          <p:nvPr/>
        </p:nvSpPr>
        <p:spPr bwMode="auto">
          <a:xfrm>
            <a:off x="9335219" y="2500353"/>
            <a:ext cx="2711637" cy="2444150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  <p:txBody>
          <a:bodyPr lIns="144000" tIns="72000" rIns="180000" bIns="54000" rtlCol="0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ja-JP" altLang="en-US" sz="1600" dirty="0" smtClean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製造・販売</a:t>
            </a:r>
            <a:endParaRPr lang="en-US" altLang="ja-JP" sz="1600" dirty="0" smtClean="0">
              <a:solidFill>
                <a:srgbClr val="FFFFFF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ja-JP" altLang="en-US" sz="1600" dirty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一気通貫システム</a:t>
            </a:r>
          </a:p>
        </p:txBody>
      </p:sp>
      <p:sp>
        <p:nvSpPr>
          <p:cNvPr id="18" name="ホームベース 17"/>
          <p:cNvSpPr/>
          <p:nvPr/>
        </p:nvSpPr>
        <p:spPr bwMode="auto">
          <a:xfrm>
            <a:off x="5894884" y="2500353"/>
            <a:ext cx="3350716" cy="1063308"/>
          </a:xfrm>
          <a:prstGeom prst="homePlate">
            <a:avLst/>
          </a:prstGeom>
          <a:solidFill>
            <a:schemeClr val="accent1"/>
          </a:solidFill>
          <a:ln>
            <a:noFill/>
          </a:ln>
          <a:effectLst/>
          <a:extLst/>
        </p:spPr>
        <p:txBody>
          <a:bodyPr lIns="144000" tIns="72000" rIns="180000" bIns="54000" rtlCol="0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ja-JP" altLang="en-US" sz="1600" dirty="0" smtClean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販売管理</a:t>
            </a:r>
            <a:endParaRPr lang="ja-JP" altLang="en-US" sz="1600" dirty="0">
              <a:solidFill>
                <a:srgbClr val="FFFFFF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cxnSp>
        <p:nvCxnSpPr>
          <p:cNvPr id="20" name="直線コネクタ 19"/>
          <p:cNvCxnSpPr/>
          <p:nvPr/>
        </p:nvCxnSpPr>
        <p:spPr>
          <a:xfrm>
            <a:off x="9291383" y="4728408"/>
            <a:ext cx="0" cy="468052"/>
          </a:xfrm>
          <a:prstGeom prst="line">
            <a:avLst/>
          </a:prstGeom>
          <a:ln w="3810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1" name="グループ化 20"/>
          <p:cNvGrpSpPr/>
          <p:nvPr/>
        </p:nvGrpSpPr>
        <p:grpSpPr>
          <a:xfrm>
            <a:off x="4842059" y="5382838"/>
            <a:ext cx="1107731" cy="992020"/>
            <a:chOff x="6708068" y="4631764"/>
            <a:chExt cx="1692188" cy="1060064"/>
          </a:xfrm>
        </p:grpSpPr>
        <p:sp>
          <p:nvSpPr>
            <p:cNvPr id="28" name="AutoShape 3"/>
            <p:cNvSpPr>
              <a:spLocks noChangeArrowheads="1"/>
            </p:cNvSpPr>
            <p:nvPr/>
          </p:nvSpPr>
          <p:spPr bwMode="auto">
            <a:xfrm>
              <a:off x="6708068" y="4869161"/>
              <a:ext cx="1692188" cy="822667"/>
            </a:xfrm>
            <a:prstGeom prst="roundRect">
              <a:avLst>
                <a:gd name="adj" fmla="val 7591"/>
              </a:avLst>
            </a:prstGeom>
            <a:solidFill>
              <a:srgbClr val="4D4D4D"/>
            </a:solidFill>
            <a:ln>
              <a:noFill/>
            </a:ln>
            <a:effectLst/>
            <a:extLst/>
          </p:spPr>
          <p:txBody>
            <a:bodyPr wrap="square" lIns="108000" tIns="72000" rIns="108000" bIns="5400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ja-JP" sz="1600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2022</a:t>
              </a:r>
              <a:r>
                <a:rPr lang="ja-JP" altLang="en-US" sz="1600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年</a:t>
              </a:r>
              <a:endParaRPr lang="en-US" altLang="ja-JP" sz="1600" dirty="0" smtClean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  <a:p>
              <a:pPr algn="ctr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ja-JP" sz="2000" b="1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6</a:t>
              </a:r>
              <a:r>
                <a:rPr lang="ja-JP" altLang="en-US" sz="2000" b="1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月</a:t>
              </a:r>
              <a:endParaRPr lang="ja-JP" altLang="en-US" sz="2000" b="1" dirty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  <p:sp>
          <p:nvSpPr>
            <p:cNvPr id="29" name="直角三角形 28"/>
            <p:cNvSpPr/>
            <p:nvPr/>
          </p:nvSpPr>
          <p:spPr bwMode="auto">
            <a:xfrm flipH="1">
              <a:off x="7932205" y="4631764"/>
              <a:ext cx="261029" cy="237397"/>
            </a:xfrm>
            <a:prstGeom prst="rtTriangle">
              <a:avLst/>
            </a:prstGeom>
            <a:solidFill>
              <a:srgbClr val="4D4D4D"/>
            </a:solidFill>
            <a:ln>
              <a:noFill/>
            </a:ln>
            <a:effectLst/>
            <a:extLst/>
          </p:spPr>
          <p:txBody>
            <a:bodyPr lIns="0" tIns="0" rIns="0" bIns="0" rtlCol="0" anchor="ctr">
              <a:noAutofit/>
            </a:bodyPr>
            <a:lstStyle/>
            <a:p>
              <a:pPr algn="just">
                <a:lnSpc>
                  <a:spcPct val="14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ja-JP" altLang="en-US" sz="1400" dirty="0">
                <a:solidFill>
                  <a:srgbClr val="4D4D4D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</p:grpSp>
      <p:grpSp>
        <p:nvGrpSpPr>
          <p:cNvPr id="22" name="グループ化 21"/>
          <p:cNvGrpSpPr/>
          <p:nvPr/>
        </p:nvGrpSpPr>
        <p:grpSpPr>
          <a:xfrm>
            <a:off x="6927737" y="5379148"/>
            <a:ext cx="1107731" cy="1037166"/>
            <a:chOff x="8544272" y="4631764"/>
            <a:chExt cx="1692188" cy="1108307"/>
          </a:xfrm>
        </p:grpSpPr>
        <p:sp>
          <p:nvSpPr>
            <p:cNvPr id="30" name="AutoShape 3"/>
            <p:cNvSpPr>
              <a:spLocks noChangeArrowheads="1"/>
            </p:cNvSpPr>
            <p:nvPr/>
          </p:nvSpPr>
          <p:spPr bwMode="auto">
            <a:xfrm>
              <a:off x="8544272" y="4869161"/>
              <a:ext cx="1692188" cy="870910"/>
            </a:xfrm>
            <a:prstGeom prst="roundRect">
              <a:avLst>
                <a:gd name="adj" fmla="val 6206"/>
              </a:avLst>
            </a:prstGeom>
            <a:solidFill>
              <a:srgbClr val="4D4D4D"/>
            </a:solidFill>
            <a:ln>
              <a:noFill/>
            </a:ln>
            <a:effectLst/>
            <a:extLst/>
          </p:spPr>
          <p:txBody>
            <a:bodyPr wrap="square" lIns="108000" tIns="72000" rIns="108000" bIns="5400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ja-JP" sz="1600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2022</a:t>
              </a:r>
              <a:r>
                <a:rPr lang="ja-JP" altLang="en-US" sz="1600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年</a:t>
              </a:r>
              <a:endParaRPr lang="en-US" altLang="ja-JP" sz="1600" dirty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  <a:p>
              <a:pPr algn="ctr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ja-JP" sz="2000" b="1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9</a:t>
              </a:r>
              <a:r>
                <a:rPr lang="ja-JP" altLang="en-US" sz="2000" b="1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月</a:t>
              </a:r>
              <a:endParaRPr lang="ja-JP" altLang="en-US" sz="2000" b="1" dirty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  <p:sp>
          <p:nvSpPr>
            <p:cNvPr id="31" name="直角三角形 30"/>
            <p:cNvSpPr/>
            <p:nvPr/>
          </p:nvSpPr>
          <p:spPr bwMode="auto">
            <a:xfrm flipH="1">
              <a:off x="9588389" y="4631764"/>
              <a:ext cx="261029" cy="237397"/>
            </a:xfrm>
            <a:prstGeom prst="rtTriangle">
              <a:avLst/>
            </a:prstGeom>
            <a:solidFill>
              <a:srgbClr val="4D4D4D"/>
            </a:solidFill>
            <a:ln>
              <a:noFill/>
            </a:ln>
            <a:effectLst/>
            <a:extLst/>
          </p:spPr>
          <p:txBody>
            <a:bodyPr lIns="0" tIns="0" rIns="0" bIns="0" rtlCol="0" anchor="ctr">
              <a:noAutofit/>
            </a:bodyPr>
            <a:lstStyle/>
            <a:p>
              <a:pPr algn="just">
                <a:lnSpc>
                  <a:spcPct val="14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ja-JP" altLang="en-US" sz="1400" dirty="0">
                <a:solidFill>
                  <a:srgbClr val="4D4D4D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</p:grpSp>
      <p:cxnSp>
        <p:nvCxnSpPr>
          <p:cNvPr id="34" name="直線コネクタ 33"/>
          <p:cNvCxnSpPr/>
          <p:nvPr/>
        </p:nvCxnSpPr>
        <p:spPr>
          <a:xfrm>
            <a:off x="5863453" y="4726260"/>
            <a:ext cx="0" cy="468052"/>
          </a:xfrm>
          <a:prstGeom prst="line">
            <a:avLst/>
          </a:prstGeom>
          <a:ln w="3810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コネクタ 34"/>
          <p:cNvCxnSpPr/>
          <p:nvPr/>
        </p:nvCxnSpPr>
        <p:spPr>
          <a:xfrm>
            <a:off x="1175847" y="4724112"/>
            <a:ext cx="0" cy="468052"/>
          </a:xfrm>
          <a:prstGeom prst="line">
            <a:avLst/>
          </a:prstGeom>
          <a:ln w="38100">
            <a:solidFill>
              <a:srgbClr val="4D4D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ホームベース 37"/>
          <p:cNvSpPr/>
          <p:nvPr/>
        </p:nvSpPr>
        <p:spPr bwMode="auto">
          <a:xfrm>
            <a:off x="147417" y="2540578"/>
            <a:ext cx="1057268" cy="2403925"/>
          </a:xfrm>
          <a:prstGeom prst="homePlate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/>
          <a:extLst/>
        </p:spPr>
        <p:txBody>
          <a:bodyPr lIns="144000" tIns="72000" rIns="180000" bIns="54000" rtlCol="0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ja-JP" altLang="en-US" sz="1600" dirty="0" smtClean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計画</a:t>
            </a:r>
            <a:endParaRPr lang="ja-JP" altLang="en-US" sz="1600" dirty="0">
              <a:solidFill>
                <a:srgbClr val="FFFFFF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39" name="AutoShape 3"/>
          <p:cNvSpPr>
            <a:spLocks noChangeArrowheads="1"/>
          </p:cNvSpPr>
          <p:nvPr/>
        </p:nvSpPr>
        <p:spPr bwMode="auto">
          <a:xfrm>
            <a:off x="6666938" y="3642462"/>
            <a:ext cx="749863" cy="301452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ja-JP" altLang="en-US" sz="1600" dirty="0" smtClean="0">
                <a:solidFill>
                  <a:srgbClr val="FF0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テスト　</a:t>
            </a:r>
            <a:endParaRPr lang="en-US" altLang="ja-JP" sz="1600" dirty="0">
              <a:solidFill>
                <a:srgbClr val="FF000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3" name="ホームベース 22"/>
          <p:cNvSpPr/>
          <p:nvPr/>
        </p:nvSpPr>
        <p:spPr bwMode="auto">
          <a:xfrm>
            <a:off x="5199927" y="2539415"/>
            <a:ext cx="684254" cy="1063308"/>
          </a:xfrm>
          <a:prstGeom prst="homePlate">
            <a:avLst/>
          </a:prstGeom>
          <a:noFill/>
          <a:ln w="38100">
            <a:solidFill>
              <a:schemeClr val="accent5"/>
            </a:solidFill>
            <a:prstDash val="sysDash"/>
          </a:ln>
          <a:effectLst/>
          <a:extLst/>
        </p:spPr>
        <p:txBody>
          <a:bodyPr lIns="144000" tIns="72000" rIns="180000" bIns="54000" rtlCol="0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endParaRPr lang="ja-JP" altLang="en-US" dirty="0">
              <a:solidFill>
                <a:srgbClr val="FFFFFF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4" name="ホームベース 23"/>
          <p:cNvSpPr/>
          <p:nvPr/>
        </p:nvSpPr>
        <p:spPr bwMode="auto">
          <a:xfrm>
            <a:off x="7707087" y="3972197"/>
            <a:ext cx="1590788" cy="977630"/>
          </a:xfrm>
          <a:prstGeom prst="homePlate">
            <a:avLst/>
          </a:prstGeom>
          <a:solidFill>
            <a:schemeClr val="accent5">
              <a:lumMod val="75000"/>
            </a:schemeClr>
          </a:solidFill>
          <a:ln>
            <a:noFill/>
          </a:ln>
          <a:effectLst/>
          <a:extLst/>
        </p:spPr>
        <p:txBody>
          <a:bodyPr lIns="144000" tIns="72000" rIns="180000" bIns="54000" rtlCol="0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ja-JP" altLang="en-US" sz="1600" dirty="0" smtClean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製造運用</a:t>
            </a:r>
            <a:endParaRPr lang="ja-JP" altLang="en-US" sz="1600" dirty="0">
              <a:solidFill>
                <a:srgbClr val="FFFFFF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5" name="ホームベース 24"/>
          <p:cNvSpPr/>
          <p:nvPr/>
        </p:nvSpPr>
        <p:spPr bwMode="auto">
          <a:xfrm>
            <a:off x="6676572" y="3972197"/>
            <a:ext cx="1030516" cy="972306"/>
          </a:xfrm>
          <a:prstGeom prst="homePlate">
            <a:avLst>
              <a:gd name="adj" fmla="val 42214"/>
            </a:avLst>
          </a:prstGeom>
          <a:noFill/>
          <a:ln w="41275">
            <a:solidFill>
              <a:schemeClr val="accent5">
                <a:lumMod val="50000"/>
              </a:schemeClr>
            </a:solidFill>
            <a:prstDash val="sysDash"/>
          </a:ln>
          <a:effectLst/>
          <a:extLst/>
        </p:spPr>
        <p:txBody>
          <a:bodyPr lIns="144000" tIns="72000" rIns="180000" bIns="54000" rtlCol="0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ja-JP" altLang="en-US" dirty="0" smtClean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製造運</a:t>
            </a:r>
            <a:endParaRPr lang="ja-JP" altLang="en-US" dirty="0">
              <a:solidFill>
                <a:srgbClr val="FFFFFF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sp>
        <p:nvSpPr>
          <p:cNvPr id="26" name="AutoShape 3"/>
          <p:cNvSpPr>
            <a:spLocks noChangeArrowheads="1"/>
          </p:cNvSpPr>
          <p:nvPr/>
        </p:nvSpPr>
        <p:spPr bwMode="auto">
          <a:xfrm>
            <a:off x="5085120" y="2167941"/>
            <a:ext cx="749863" cy="301452"/>
          </a:xfrm>
          <a:prstGeom prst="roundRect">
            <a:avLst>
              <a:gd name="adj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spAutoFit/>
          </a:bodyPr>
          <a:lstStyle/>
          <a:p>
            <a:pPr>
              <a:lnSpc>
                <a:spcPct val="120000"/>
              </a:lnSpc>
              <a:spcBef>
                <a:spcPct val="0"/>
              </a:spcBef>
            </a:pPr>
            <a:r>
              <a:rPr lang="ja-JP" altLang="en-US" sz="1600" dirty="0" smtClean="0">
                <a:solidFill>
                  <a:srgbClr val="FF0000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テスト　</a:t>
            </a:r>
            <a:endParaRPr lang="en-US" altLang="ja-JP" sz="1600" dirty="0">
              <a:solidFill>
                <a:srgbClr val="FF0000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  <p:grpSp>
        <p:nvGrpSpPr>
          <p:cNvPr id="27" name="グループ化 26"/>
          <p:cNvGrpSpPr/>
          <p:nvPr/>
        </p:nvGrpSpPr>
        <p:grpSpPr>
          <a:xfrm>
            <a:off x="8465442" y="5378460"/>
            <a:ext cx="1107731" cy="984851"/>
            <a:chOff x="8544272" y="4631764"/>
            <a:chExt cx="1692188" cy="1052404"/>
          </a:xfrm>
        </p:grpSpPr>
        <p:sp>
          <p:nvSpPr>
            <p:cNvPr id="33" name="AutoShape 3"/>
            <p:cNvSpPr>
              <a:spLocks noChangeArrowheads="1"/>
            </p:cNvSpPr>
            <p:nvPr/>
          </p:nvSpPr>
          <p:spPr bwMode="auto">
            <a:xfrm>
              <a:off x="8544272" y="4869161"/>
              <a:ext cx="1692188" cy="815007"/>
            </a:xfrm>
            <a:prstGeom prst="roundRect">
              <a:avLst>
                <a:gd name="adj" fmla="val 6206"/>
              </a:avLst>
            </a:prstGeom>
            <a:solidFill>
              <a:srgbClr val="4D4D4D"/>
            </a:solidFill>
            <a:ln>
              <a:noFill/>
            </a:ln>
            <a:effectLst/>
            <a:extLst/>
          </p:spPr>
          <p:txBody>
            <a:bodyPr wrap="square" lIns="108000" tIns="72000" rIns="108000" bIns="54000">
              <a:spAutoFit/>
            </a:bodyPr>
            <a:lstStyle/>
            <a:p>
              <a:pPr algn="ctr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ja-JP" sz="1600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2023</a:t>
              </a:r>
              <a:r>
                <a:rPr lang="ja-JP" altLang="en-US" sz="1600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年</a:t>
              </a:r>
              <a:endParaRPr lang="en-US" altLang="ja-JP" sz="1600" dirty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  <a:p>
              <a:pPr algn="ctr">
                <a:lnSpc>
                  <a:spcPct val="120000"/>
                </a:lnSpc>
                <a:spcBef>
                  <a:spcPct val="0"/>
                </a:spcBef>
              </a:pPr>
              <a:r>
                <a:rPr lang="en-US" altLang="ja-JP" sz="2000" b="1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2</a:t>
              </a:r>
              <a:r>
                <a:rPr lang="ja-JP" altLang="en-US" sz="2000" b="1" dirty="0" smtClean="0">
                  <a:solidFill>
                    <a:srgbClr val="FFFFFF"/>
                  </a:solidFill>
                  <a:latin typeface="メイリオ" pitchFamily="50" charset="-128"/>
                  <a:ea typeface="メイリオ" pitchFamily="50" charset="-128"/>
                  <a:cs typeface="メイリオ" pitchFamily="50" charset="-128"/>
                </a:rPr>
                <a:t>月</a:t>
              </a:r>
              <a:endParaRPr lang="ja-JP" altLang="en-US" sz="2000" b="1" dirty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  <p:sp>
          <p:nvSpPr>
            <p:cNvPr id="36" name="直角三角形 35"/>
            <p:cNvSpPr/>
            <p:nvPr/>
          </p:nvSpPr>
          <p:spPr bwMode="auto">
            <a:xfrm flipH="1">
              <a:off x="9588389" y="4631764"/>
              <a:ext cx="261029" cy="237397"/>
            </a:xfrm>
            <a:prstGeom prst="rtTriangle">
              <a:avLst/>
            </a:prstGeom>
            <a:solidFill>
              <a:srgbClr val="4D4D4D"/>
            </a:solidFill>
            <a:ln>
              <a:noFill/>
            </a:ln>
            <a:effectLst/>
            <a:extLst/>
          </p:spPr>
          <p:txBody>
            <a:bodyPr lIns="0" tIns="0" rIns="0" bIns="0" rtlCol="0" anchor="ctr">
              <a:noAutofit/>
            </a:bodyPr>
            <a:lstStyle/>
            <a:p>
              <a:pPr algn="just">
                <a:lnSpc>
                  <a:spcPct val="140000"/>
                </a:lnSpc>
                <a:spcBef>
                  <a:spcPct val="0"/>
                </a:spcBef>
                <a:spcAft>
                  <a:spcPts val="600"/>
                </a:spcAft>
              </a:pPr>
              <a:endParaRPr lang="ja-JP" altLang="en-US" sz="1400" dirty="0">
                <a:solidFill>
                  <a:srgbClr val="4D4D4D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endParaRPr>
            </a:p>
          </p:txBody>
        </p:sp>
      </p:grpSp>
      <p:sp>
        <p:nvSpPr>
          <p:cNvPr id="37" name="ホームベース 36"/>
          <p:cNvSpPr/>
          <p:nvPr/>
        </p:nvSpPr>
        <p:spPr bwMode="auto">
          <a:xfrm>
            <a:off x="5199927" y="4049475"/>
            <a:ext cx="1412056" cy="908663"/>
          </a:xfrm>
          <a:prstGeom prst="homePlate">
            <a:avLst/>
          </a:prstGeom>
          <a:solidFill>
            <a:schemeClr val="accent2"/>
          </a:solidFill>
          <a:ln>
            <a:noFill/>
          </a:ln>
          <a:effectLst/>
          <a:extLst/>
        </p:spPr>
        <p:txBody>
          <a:bodyPr lIns="144000" tIns="72000" rIns="180000" bIns="54000" rtlCol="0" anchor="ctr">
            <a:noAutofit/>
          </a:bodyPr>
          <a:lstStyle/>
          <a:p>
            <a:pPr algn="ctr">
              <a:lnSpc>
                <a:spcPct val="120000"/>
              </a:lnSpc>
              <a:spcBef>
                <a:spcPct val="0"/>
              </a:spcBef>
            </a:pPr>
            <a:r>
              <a:rPr lang="ja-JP" altLang="en-US" sz="1600" dirty="0" smtClean="0">
                <a:solidFill>
                  <a:srgbClr val="FFFFFF"/>
                </a:solidFill>
                <a:latin typeface="メイリオ" pitchFamily="50" charset="-128"/>
                <a:ea typeface="メイリオ" pitchFamily="50" charset="-128"/>
                <a:cs typeface="メイリオ" pitchFamily="50" charset="-128"/>
              </a:rPr>
              <a:t>開発</a:t>
            </a:r>
            <a:endParaRPr lang="ja-JP" altLang="en-US" sz="1600" dirty="0">
              <a:solidFill>
                <a:srgbClr val="FFFFFF"/>
              </a:solidFill>
              <a:latin typeface="メイリオ" pitchFamily="50" charset="-128"/>
              <a:ea typeface="メイリオ" pitchFamily="50" charset="-128"/>
              <a:cs typeface="メイリオ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28221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表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3362266"/>
              </p:ext>
            </p:extLst>
          </p:nvPr>
        </p:nvGraphicFramePr>
        <p:xfrm>
          <a:off x="624116" y="1208857"/>
          <a:ext cx="11132455" cy="50715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1598"/>
                <a:gridCol w="1811384"/>
                <a:gridCol w="2226491"/>
                <a:gridCol w="2226491"/>
                <a:gridCol w="2226491"/>
              </a:tblGrid>
              <a:tr h="474701">
                <a:tc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会議体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開催頻度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招集メンバー</a:t>
                      </a:r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dirty="0" smtClean="0"/>
                        <a:t>内容</a:t>
                      </a:r>
                      <a:endParaRPr kumimoji="1" lang="ja-JP" altLang="en-US" dirty="0"/>
                    </a:p>
                  </a:txBody>
                  <a:tcPr/>
                </a:tc>
              </a:tr>
              <a:tr h="1170497">
                <a:tc rowSpan="3">
                  <a:txBody>
                    <a:bodyPr/>
                    <a:lstStyle/>
                    <a:p>
                      <a:pPr algn="ctr"/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20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プロジェクト会議</a:t>
                      </a:r>
                      <a:endParaRPr kumimoji="1" lang="en-US" altLang="ja-JP" sz="20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タスク分科会</a:t>
                      </a:r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週１回</a:t>
                      </a:r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該当メンバー</a:t>
                      </a:r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リーダ・マネージャー</a:t>
                      </a:r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個別業務の検討</a:t>
                      </a:r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要件定義・評価</a:t>
                      </a:r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</a:tr>
              <a:tr h="1170497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臨時分科会</a:t>
                      </a:r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必要に応じて</a:t>
                      </a:r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該当メンバー</a:t>
                      </a:r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リーダ・マネージャー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関係メンバー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連携業務の検討</a:t>
                      </a:r>
                    </a:p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要件定義・評価</a:t>
                      </a:r>
                    </a:p>
                    <a:p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</a:tr>
              <a:tr h="610642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月次定例</a:t>
                      </a:r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月１回</a:t>
                      </a:r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全員</a:t>
                      </a:r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進捗・課題の報告</a:t>
                      </a:r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</a:tr>
              <a:tr h="1170497">
                <a:tc rowSpan="2">
                  <a:txBody>
                    <a:bodyPr/>
                    <a:lstStyle/>
                    <a:p>
                      <a:pPr algn="ctr"/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/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  <a:p>
                      <a:pPr algn="ctr"/>
                      <a:r>
                        <a:rPr kumimoji="1" lang="ja-JP" altLang="en-US" sz="20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社内会議</a:t>
                      </a:r>
                      <a:endParaRPr kumimoji="1" lang="ja-JP" altLang="en-US" sz="20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ワーキング</a:t>
                      </a:r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必要に応じて</a:t>
                      </a:r>
                      <a:endParaRPr kumimoji="1" lang="en-US" altLang="ja-JP" sz="1600" dirty="0" smtClean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該当メンバー</a:t>
                      </a:r>
                    </a:p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リーダ・マネージャー</a:t>
                      </a:r>
                    </a:p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関係メンバー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連携業務の検討</a:t>
                      </a:r>
                    </a:p>
                    <a:p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</a:tr>
              <a:tr h="474701">
                <a:tc vMerge="1">
                  <a:txBody>
                    <a:bodyPr/>
                    <a:lstStyle/>
                    <a:p>
                      <a:endParaRPr kumimoji="1" lang="ja-JP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週次定例会議</a:t>
                      </a:r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月</a:t>
                      </a:r>
                      <a:r>
                        <a:rPr kumimoji="1" lang="en-US" altLang="ja-JP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2</a:t>
                      </a:r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回</a:t>
                      </a:r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マネージャー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PJ</a:t>
                      </a:r>
                      <a:r>
                        <a:rPr kumimoji="1" lang="ja-JP" altLang="en-US" sz="1600" dirty="0" smtClean="0">
                          <a:latin typeface="メイリオ" panose="020B0604030504040204" pitchFamily="50" charset="-128"/>
                          <a:ea typeface="メイリオ" panose="020B0604030504040204" pitchFamily="50" charset="-128"/>
                        </a:rPr>
                        <a:t>全体の報告</a:t>
                      </a:r>
                      <a:endParaRPr kumimoji="1" lang="ja-JP" altLang="en-US" sz="1600" dirty="0">
                        <a:latin typeface="メイリオ" panose="020B0604030504040204" pitchFamily="50" charset="-128"/>
                        <a:ea typeface="メイリオ" panose="020B0604030504040204" pitchFamily="50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489397" y="180304"/>
            <a:ext cx="404396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会議体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330424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スライド番号プレースホルダー 4">
            <a:extLst>
              <a:ext uri="{FF2B5EF4-FFF2-40B4-BE49-F238E27FC236}">
                <a16:creationId xmlns="" xmlns:a16="http://schemas.microsoft.com/office/drawing/2014/main" id="{02A7185C-6D37-9643-8B54-94560B4BF666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9873930" y="6444000"/>
            <a:ext cx="975000" cy="288000"/>
          </a:xfrm>
        </p:spPr>
        <p:txBody>
          <a:bodyPr/>
          <a:lstStyle/>
          <a:p>
            <a:fld id="{2CF39A64-FD95-C144-B37D-DFADB2595A9F}" type="slidenum">
              <a:rPr lang="ja-JP" altLang="en-US" smtClean="0"/>
              <a:pPr/>
              <a:t>13</a:t>
            </a:fld>
            <a:endParaRPr lang="ja-JP" altLang="en-US"/>
          </a:p>
        </p:txBody>
      </p:sp>
      <p:sp>
        <p:nvSpPr>
          <p:cNvPr id="2" name="タイトル 1">
            <a:extLst>
              <a:ext uri="{FF2B5EF4-FFF2-40B4-BE49-F238E27FC236}">
                <a16:creationId xmlns="" xmlns:a16="http://schemas.microsoft.com/office/drawing/2014/main" id="{7881FF0B-A1B8-6747-9937-AF828FCE8F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4038" y="532806"/>
            <a:ext cx="9000000" cy="360000"/>
          </a:xfrm>
        </p:spPr>
        <p:txBody>
          <a:bodyPr>
            <a:normAutofit fontScale="90000"/>
          </a:bodyPr>
          <a:lstStyle/>
          <a:p>
            <a:pPr algn="ctr"/>
            <a:r>
              <a:rPr lang="ja-JP" altLang="en-US" dirty="0" smtClean="0"/>
              <a:t>コミュニケーション</a:t>
            </a:r>
            <a:endParaRPr lang="ja-JP" altLang="en-US" dirty="0"/>
          </a:p>
        </p:txBody>
      </p:sp>
      <p:sp>
        <p:nvSpPr>
          <p:cNvPr id="10" name="正方形/長方形 9">
            <a:extLst>
              <a:ext uri="{FF2B5EF4-FFF2-40B4-BE49-F238E27FC236}">
                <a16:creationId xmlns="" xmlns:a16="http://schemas.microsoft.com/office/drawing/2014/main" id="{17B114E4-7F53-8643-B77B-DD297D6A674F}"/>
              </a:ext>
            </a:extLst>
          </p:cNvPr>
          <p:cNvSpPr/>
          <p:nvPr/>
        </p:nvSpPr>
        <p:spPr>
          <a:xfrm>
            <a:off x="1806844" y="1854817"/>
            <a:ext cx="4094996" cy="576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</a:rPr>
              <a:t>共有ファイル</a:t>
            </a:r>
          </a:p>
        </p:txBody>
      </p:sp>
      <p:sp>
        <p:nvSpPr>
          <p:cNvPr id="11" name="正方形/長方形 10">
            <a:extLst>
              <a:ext uri="{FF2B5EF4-FFF2-40B4-BE49-F238E27FC236}">
                <a16:creationId xmlns="" xmlns:a16="http://schemas.microsoft.com/office/drawing/2014/main" id="{AD884E16-3142-A849-B6F5-BF084613650D}"/>
              </a:ext>
            </a:extLst>
          </p:cNvPr>
          <p:cNvSpPr/>
          <p:nvPr/>
        </p:nvSpPr>
        <p:spPr>
          <a:xfrm>
            <a:off x="6290160" y="1854817"/>
            <a:ext cx="4095001" cy="576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sz="1600" b="1" dirty="0">
                <a:solidFill>
                  <a:schemeClr val="bg1"/>
                </a:solidFill>
              </a:rPr>
              <a:t>プロジェクトメール</a:t>
            </a:r>
          </a:p>
        </p:txBody>
      </p:sp>
      <p:sp>
        <p:nvSpPr>
          <p:cNvPr id="12" name="正方形/長方形 11">
            <a:extLst>
              <a:ext uri="{FF2B5EF4-FFF2-40B4-BE49-F238E27FC236}">
                <a16:creationId xmlns="" xmlns:a16="http://schemas.microsoft.com/office/drawing/2014/main" id="{AC4EDC3A-0019-E64F-8E9A-D8E6521A61D8}"/>
              </a:ext>
            </a:extLst>
          </p:cNvPr>
          <p:cNvSpPr/>
          <p:nvPr/>
        </p:nvSpPr>
        <p:spPr>
          <a:xfrm>
            <a:off x="1806840" y="2448418"/>
            <a:ext cx="4095000" cy="1961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7000" tIns="117000" rIns="117000" bIns="156000" rtlCol="0" anchor="ctr">
            <a:normAutofit/>
          </a:bodyPr>
          <a:lstStyle/>
          <a:p>
            <a:pPr algn="ctr">
              <a:spcAft>
                <a:spcPts val="433"/>
              </a:spcAft>
            </a:pPr>
            <a:r>
              <a:rPr lang="ja-JP" altLang="en-US" sz="2400" b="1" spc="217" dirty="0">
                <a:solidFill>
                  <a:schemeClr val="tx1"/>
                </a:solidFill>
                <a:latin typeface="+mn-ea"/>
              </a:rPr>
              <a:t>プライムドライブ</a:t>
            </a:r>
            <a:endParaRPr lang="en-US" altLang="ja-JP" sz="1300" spc="217" dirty="0">
              <a:solidFill>
                <a:schemeClr val="tx1"/>
              </a:solidFill>
              <a:latin typeface="+mn-ea"/>
            </a:endParaRPr>
          </a:p>
          <a:p>
            <a:pPr algn="ctr">
              <a:spcAft>
                <a:spcPts val="433"/>
              </a:spcAft>
            </a:pPr>
            <a:r>
              <a:rPr lang="ja-JP" altLang="en-US" sz="1600" b="1" dirty="0" smtClean="0">
                <a:solidFill>
                  <a:schemeClr val="tx1"/>
                </a:solidFill>
                <a:latin typeface="+mn-ea"/>
              </a:rPr>
              <a:t>「</a:t>
            </a:r>
            <a:r>
              <a:rPr lang="ja-JP" altLang="en-US" sz="1600" b="1" dirty="0">
                <a:solidFill>
                  <a:schemeClr val="tx1"/>
                </a:solidFill>
                <a:latin typeface="+mn-ea"/>
              </a:rPr>
              <a:t>基幹システム開発プロジェクト</a:t>
            </a:r>
            <a:r>
              <a:rPr lang="ja-JP" altLang="en-US" sz="1600" b="1" dirty="0" smtClean="0">
                <a:solidFill>
                  <a:schemeClr val="tx1"/>
                </a:solidFill>
                <a:latin typeface="+mn-ea"/>
              </a:rPr>
              <a:t>」</a:t>
            </a:r>
            <a:endParaRPr lang="en-US" altLang="ja-JP" sz="1600" b="1" dirty="0" smtClean="0">
              <a:solidFill>
                <a:schemeClr val="tx1"/>
              </a:solidFill>
              <a:latin typeface="+mn-ea"/>
            </a:endParaRPr>
          </a:p>
          <a:p>
            <a:pPr algn="ctr">
              <a:spcAft>
                <a:spcPts val="433"/>
              </a:spcAft>
            </a:pPr>
            <a:endParaRPr lang="en-US" altLang="ja-JP" sz="1600" b="1" dirty="0">
              <a:solidFill>
                <a:schemeClr val="tx1"/>
              </a:solidFill>
              <a:latin typeface="+mn-ea"/>
            </a:endParaRPr>
          </a:p>
          <a:p>
            <a:pPr algn="ctr">
              <a:spcAft>
                <a:spcPts val="433"/>
              </a:spcAft>
            </a:pPr>
            <a:r>
              <a:rPr lang="en-US" altLang="ja-JP" sz="1600" b="1" dirty="0" smtClean="0">
                <a:solidFill>
                  <a:schemeClr val="tx1"/>
                </a:solidFill>
                <a:latin typeface="+mn-ea"/>
              </a:rPr>
              <a:t>*URL</a:t>
            </a:r>
            <a:r>
              <a:rPr lang="ja-JP" altLang="en-US" sz="1600" b="1" dirty="0" smtClean="0">
                <a:solidFill>
                  <a:schemeClr val="tx1"/>
                </a:solidFill>
                <a:latin typeface="+mn-ea"/>
              </a:rPr>
              <a:t>別途ご案内致します。</a:t>
            </a:r>
            <a:endParaRPr lang="en-US" altLang="ja-JP" sz="1600" b="1" dirty="0" smtClean="0">
              <a:solidFill>
                <a:schemeClr val="tx1"/>
              </a:solidFill>
              <a:latin typeface="+mn-ea"/>
            </a:endParaRPr>
          </a:p>
          <a:p>
            <a:pPr algn="ctr">
              <a:spcAft>
                <a:spcPts val="433"/>
              </a:spcAft>
            </a:pPr>
            <a:endParaRPr lang="en-US" altLang="ja-JP" sz="1600" b="1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3" name="正方形/長方形 12">
            <a:extLst>
              <a:ext uri="{FF2B5EF4-FFF2-40B4-BE49-F238E27FC236}">
                <a16:creationId xmlns="" xmlns:a16="http://schemas.microsoft.com/office/drawing/2014/main" id="{DE76AAC1-5060-B344-B375-C7A3B4294A3A}"/>
              </a:ext>
            </a:extLst>
          </p:cNvPr>
          <p:cNvSpPr/>
          <p:nvPr/>
        </p:nvSpPr>
        <p:spPr>
          <a:xfrm>
            <a:off x="6290155" y="2448417"/>
            <a:ext cx="4095000" cy="19611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17000" tIns="117000" rIns="117000" bIns="156000" rtlCol="0" anchor="ctr">
            <a:normAutofit/>
          </a:bodyPr>
          <a:lstStyle/>
          <a:p>
            <a:pPr algn="ctr">
              <a:spcAft>
                <a:spcPts val="433"/>
              </a:spcAft>
            </a:pPr>
            <a:r>
              <a:rPr lang="en-US" altLang="ja-JP" sz="1300" dirty="0" smtClean="0">
                <a:solidFill>
                  <a:schemeClr val="tx1"/>
                </a:solidFill>
                <a:latin typeface="+mn-ea"/>
                <a:hlinkClick r:id="rId2"/>
              </a:rPr>
              <a:t>system_project@XXX.co.jp</a:t>
            </a:r>
            <a:endParaRPr lang="en-US" altLang="ja-JP" sz="1300" dirty="0">
              <a:solidFill>
                <a:schemeClr val="tx1"/>
              </a:solidFill>
              <a:latin typeface="+mn-ea"/>
            </a:endParaRPr>
          </a:p>
          <a:p>
            <a:pPr algn="ctr">
              <a:spcAft>
                <a:spcPts val="433"/>
              </a:spcAft>
            </a:pPr>
            <a:endParaRPr lang="en-US" altLang="ja-JP" sz="13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14" name="正方形/長方形 13">
            <a:extLst>
              <a:ext uri="{FF2B5EF4-FFF2-40B4-BE49-F238E27FC236}">
                <a16:creationId xmlns="" xmlns:a16="http://schemas.microsoft.com/office/drawing/2014/main" id="{1067F1F2-A379-5C48-AEAC-B19BB79DF9CB}"/>
              </a:ext>
            </a:extLst>
          </p:cNvPr>
          <p:cNvSpPr/>
          <p:nvPr/>
        </p:nvSpPr>
        <p:spPr>
          <a:xfrm>
            <a:off x="1806844" y="4754654"/>
            <a:ext cx="8578315" cy="118719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195000" tIns="195000" rIns="195000" bIns="195000" rtlCol="0" anchor="ctr" anchorCtr="0">
            <a:noAutofit/>
          </a:bodyPr>
          <a:lstStyle/>
          <a:p>
            <a:pPr algn="ctr">
              <a:spcAft>
                <a:spcPts val="433"/>
              </a:spcAft>
            </a:pPr>
            <a:endParaRPr lang="en-US" altLang="ja-JP" sz="1100" dirty="0">
              <a:solidFill>
                <a:schemeClr val="accent6"/>
              </a:solidFill>
              <a:latin typeface="+mn-ea"/>
            </a:endParaRPr>
          </a:p>
          <a:p>
            <a:pPr algn="ctr">
              <a:spcAft>
                <a:spcPts val="433"/>
              </a:spcAft>
            </a:pPr>
            <a:r>
              <a:rPr lang="ja-JP" altLang="en-US" sz="1400" dirty="0">
                <a:solidFill>
                  <a:schemeClr val="tx1"/>
                </a:solidFill>
                <a:latin typeface="+mn-ea"/>
              </a:rPr>
              <a:t>テストフェーズ頃に現場と開発チームを結ぶコミュニケーションツール導入予定です。</a:t>
            </a:r>
            <a:endParaRPr lang="en-US" altLang="ja-JP" sz="1400" dirty="0">
              <a:solidFill>
                <a:schemeClr val="tx1"/>
              </a:solidFill>
              <a:latin typeface="+mn-ea"/>
            </a:endParaRP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kumimoji="1" lang="ja-JP" altLang="en-US" dirty="0" smtClean="0"/>
              <a:t>この様なページも入れたいと思います。レイアウトはお任せします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945677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/>
          <p:cNvSpPr txBox="1"/>
          <p:nvPr/>
        </p:nvSpPr>
        <p:spPr>
          <a:xfrm>
            <a:off x="4481848" y="244698"/>
            <a:ext cx="542200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キックオフミーティングアジェンダ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3048000" y="1028343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n-US" altLang="ja-JP" dirty="0"/>
          </a:p>
          <a:p>
            <a:r>
              <a:rPr lang="ja-JP" altLang="en-US" dirty="0"/>
              <a:t>（１） プロジェクトの目的</a:t>
            </a:r>
          </a:p>
          <a:p>
            <a:endParaRPr lang="ja-JP" altLang="en-US" dirty="0"/>
          </a:p>
          <a:p>
            <a:r>
              <a:rPr lang="ja-JP" altLang="en-US" dirty="0"/>
              <a:t>（２）システム概要</a:t>
            </a:r>
          </a:p>
          <a:p>
            <a:endParaRPr lang="ja-JP" altLang="en-US" dirty="0"/>
          </a:p>
          <a:p>
            <a:r>
              <a:rPr lang="ja-JP" altLang="en-US" dirty="0"/>
              <a:t>（３）プロジェクトの日程</a:t>
            </a:r>
          </a:p>
          <a:p>
            <a:endParaRPr lang="ja-JP" altLang="en-US" dirty="0"/>
          </a:p>
          <a:p>
            <a:r>
              <a:rPr lang="ja-JP" altLang="en-US" dirty="0"/>
              <a:t>（４）プロジェクト体制</a:t>
            </a:r>
          </a:p>
          <a:p>
            <a:endParaRPr lang="ja-JP" altLang="en-US" dirty="0"/>
          </a:p>
          <a:p>
            <a:r>
              <a:rPr lang="ja-JP" altLang="en-US" dirty="0"/>
              <a:t>（５）プロジェクトの管理体制</a:t>
            </a:r>
          </a:p>
          <a:p>
            <a:endParaRPr lang="ja-JP" altLang="en-US" dirty="0"/>
          </a:p>
          <a:p>
            <a:r>
              <a:rPr lang="ja-JP" altLang="en-US" dirty="0"/>
              <a:t>（７）レポーティングシステム</a:t>
            </a:r>
          </a:p>
          <a:p>
            <a:endParaRPr lang="ja-JP" altLang="en-US" dirty="0"/>
          </a:p>
          <a:p>
            <a:r>
              <a:rPr lang="ja-JP" altLang="en-US" dirty="0"/>
              <a:t>（８）会議体</a:t>
            </a:r>
          </a:p>
          <a:p>
            <a:endParaRPr lang="ja-JP" altLang="en-US" dirty="0"/>
          </a:p>
          <a:p>
            <a:r>
              <a:rPr lang="ja-JP" altLang="en-US" dirty="0"/>
              <a:t>（９）質疑応答</a:t>
            </a:r>
          </a:p>
        </p:txBody>
      </p:sp>
    </p:spTree>
    <p:extLst>
      <p:ext uri="{BB962C8B-B14F-4D97-AF65-F5344CB8AC3E}">
        <p14:creationId xmlns:p14="http://schemas.microsoft.com/office/powerpoint/2010/main" val="2504847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表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606435"/>
              </p:ext>
            </p:extLst>
          </p:nvPr>
        </p:nvGraphicFramePr>
        <p:xfrm>
          <a:off x="1429554" y="1468191"/>
          <a:ext cx="8538693" cy="1947611"/>
        </p:xfrm>
        <a:graphic>
          <a:graphicData uri="http://schemas.openxmlformats.org/drawingml/2006/table">
            <a:tbl>
              <a:tblPr/>
              <a:tblGrid>
                <a:gridCol w="2827230"/>
                <a:gridCol w="1966522"/>
                <a:gridCol w="1898120"/>
                <a:gridCol w="1846821"/>
              </a:tblGrid>
              <a:tr h="38785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所属部門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名前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担当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適用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BDD7EE"/>
                    </a:solidFill>
                  </a:tcPr>
                </a:tc>
              </a:tr>
              <a:tr h="396195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情報システム課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小玉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全般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XXXXXXXXX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7854"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ＭＳ Ｐゴシック" panose="020B0600070205080204" pitchFamily="50" charset="-128"/>
                          <a:ea typeface="ＭＳ Ｐゴシック" panose="020B0600070205080204" pitchFamily="50" charset="-128"/>
                        </a:rPr>
                        <a:t>　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テキスト ボックス 2"/>
          <p:cNvSpPr txBox="1"/>
          <p:nvPr/>
        </p:nvSpPr>
        <p:spPr>
          <a:xfrm>
            <a:off x="1429554" y="476518"/>
            <a:ext cx="49970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プロジェクトメンバー</a:t>
            </a:r>
            <a:endParaRPr kumimoji="1" lang="en-US" altLang="ja-JP" dirty="0" smtClean="0"/>
          </a:p>
          <a:p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944634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正方形/長方形 5"/>
          <p:cNvSpPr/>
          <p:nvPr/>
        </p:nvSpPr>
        <p:spPr>
          <a:xfrm>
            <a:off x="1978667" y="1042047"/>
            <a:ext cx="33586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dirty="0" smtClean="0">
                <a:solidFill>
                  <a:srgbClr val="000000"/>
                </a:solidFill>
                <a:latin typeface="ＭＳ Ｐゴシック" panose="020B0600070205080204" pitchFamily="50" charset="-128"/>
              </a:rPr>
              <a:t>「サプライチェーンの最適化」とは</a:t>
            </a:r>
            <a:endParaRPr lang="ja-JP" altLang="en-US" dirty="0">
              <a:solidFill>
                <a:srgbClr val="000000"/>
              </a:solidFill>
              <a:latin typeface="ＭＳ Ｐゴシック" panose="020B0600070205080204" pitchFamily="50" charset="-128"/>
            </a:endParaRPr>
          </a:p>
        </p:txBody>
      </p:sp>
      <p:graphicFrame>
        <p:nvGraphicFramePr>
          <p:cNvPr id="17" name="表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7472415"/>
              </p:ext>
            </p:extLst>
          </p:nvPr>
        </p:nvGraphicFramePr>
        <p:xfrm>
          <a:off x="2336205" y="1510749"/>
          <a:ext cx="8128000" cy="37027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11547"/>
                <a:gridCol w="6716453"/>
              </a:tblGrid>
              <a:tr h="761054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課題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製造～販売まで一気通貫のシステムを構築する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 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676704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原因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各基幹システムが分離し、かつ老朽化のため情報の連携ができない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また、そのためにビジネスモデルの転換ができない</a:t>
                      </a:r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952542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解決策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販売管理システム（</a:t>
                      </a:r>
                      <a:r>
                        <a:rPr kumimoji="1" lang="en-US" altLang="ja-JP" sz="16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CV.net</a:t>
                      </a:r>
                      <a:r>
                        <a:rPr kumimoji="1" lang="ja-JP" altLang="en-US" sz="16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）と製造管理ステム（カクテル）の機能をも</a:t>
                      </a:r>
                    </a:p>
                    <a:p>
                      <a:r>
                        <a:rPr kumimoji="1" lang="ja-JP" altLang="en-US" sz="16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新基幹システムを開発する</a:t>
                      </a:r>
                      <a:endParaRPr kumimoji="1" lang="en-US" altLang="ja-JP" sz="1600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600" dirty="0" smtClean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250500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効果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新基幹システムにおいて製造～販売までの情報の一元管理が可能</a:t>
                      </a:r>
                    </a:p>
                    <a:p>
                      <a:r>
                        <a:rPr kumimoji="1" lang="ja-JP" altLang="en-US" sz="16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・過剰在庫の抑制</a:t>
                      </a:r>
                    </a:p>
                    <a:p>
                      <a:r>
                        <a:rPr kumimoji="1" lang="ja-JP" altLang="en-US" sz="16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sz="16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QR</a:t>
                      </a:r>
                      <a:r>
                        <a:rPr kumimoji="1" lang="ja-JP" altLang="en-US" sz="1600" dirty="0" smtClean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生産による販売機会損失の減少</a:t>
                      </a:r>
                    </a:p>
                    <a:p>
                      <a:endParaRPr kumimoji="1" lang="ja-JP" altLang="en-US" sz="16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2" name="テキスト ボックス 1"/>
          <p:cNvSpPr txBox="1"/>
          <p:nvPr/>
        </p:nvSpPr>
        <p:spPr>
          <a:xfrm>
            <a:off x="489398" y="296346"/>
            <a:ext cx="5022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  <a:latin typeface="+mj-ea"/>
                <a:ea typeface="+mj-ea"/>
              </a:rPr>
              <a:t>このページ表現方法良い方法ないかと思います</a:t>
            </a:r>
            <a:endParaRPr kumimoji="1" lang="en-US" altLang="ja-JP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endParaRPr kumimoji="1" lang="ja-JP" altLang="en-US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26222339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2039443" y="797348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在庫の共有</a:t>
            </a:r>
            <a:endParaRPr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4297270" y="3244334"/>
            <a:ext cx="35974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ja-JP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EC</a:t>
            </a:r>
            <a:r>
              <a:rPr lang="ja-JP" altLang="en-US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モールにおける倉庫在庫の共有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4297270" y="3811004"/>
            <a:ext cx="28985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店舗在庫を含めた在庫共有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2626356"/>
              </p:ext>
            </p:extLst>
          </p:nvPr>
        </p:nvGraphicFramePr>
        <p:xfrm>
          <a:off x="2039443" y="1300564"/>
          <a:ext cx="8128000" cy="4618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63611"/>
                <a:gridCol w="6664389"/>
              </a:tblGrid>
              <a:tr h="767275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課題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在庫の社内共有を推進する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767275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原因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預け在庫</a:t>
                      </a:r>
                      <a:r>
                        <a:rPr kumimoji="1" lang="ja-JP" altLang="en-US" sz="1600" b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による販売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機会損失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417868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解決策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EC   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在庫一元管理「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CROSS MALL(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クロスモール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)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」を導入しロコンド倉庫と連携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店舗　　プロジェクト開発にてクロスチャネルを構築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【PJT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: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在庫共有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】</a:t>
                      </a:r>
                      <a:endParaRPr kumimoji="1" lang="ja-JP" altLang="en-US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417868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効果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EC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　販売可能在庫が「預け在庫」から「倉庫在庫」になる事になり露出点数が増える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店舗　店舗在庫を共有する事により欠品による販売機会損失を防止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テキスト ボックス 5"/>
          <p:cNvSpPr txBox="1"/>
          <p:nvPr/>
        </p:nvSpPr>
        <p:spPr>
          <a:xfrm>
            <a:off x="366621" y="232399"/>
            <a:ext cx="5022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  <a:latin typeface="+mj-ea"/>
                <a:ea typeface="+mj-ea"/>
              </a:rPr>
              <a:t>このページ表現方法良い方法ないかと思います</a:t>
            </a:r>
            <a:endParaRPr kumimoji="1" lang="en-US" altLang="ja-JP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endParaRPr kumimoji="1" lang="ja-JP" altLang="en-US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9151725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3212669" y="1248107"/>
            <a:ext cx="2364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dirty="0" smtClean="0">
                <a:solidFill>
                  <a:srgbClr val="000000"/>
                </a:solidFill>
                <a:latin typeface="ＭＳ Ｐゴシック" panose="020B0600070205080204" pitchFamily="50" charset="-128"/>
              </a:rPr>
              <a:t>ビジネスモデル</a:t>
            </a:r>
            <a:r>
              <a:rPr lang="ja-JP" altLang="en-US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の転換</a:t>
            </a:r>
          </a:p>
        </p:txBody>
      </p:sp>
      <p:sp>
        <p:nvSpPr>
          <p:cNvPr id="3" name="正方形/長方形 2"/>
          <p:cNvSpPr/>
          <p:nvPr/>
        </p:nvSpPr>
        <p:spPr>
          <a:xfrm>
            <a:off x="3756257" y="2883724"/>
            <a:ext cx="46794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ja-JP" altLang="en-US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「製造・卸」からの脱却、「製造・販売」への移行</a:t>
            </a:r>
          </a:p>
        </p:txBody>
      </p:sp>
      <p:sp>
        <p:nvSpPr>
          <p:cNvPr id="4" name="正方形/長方形 3"/>
          <p:cNvSpPr/>
          <p:nvPr/>
        </p:nvSpPr>
        <p:spPr>
          <a:xfrm>
            <a:off x="5127824" y="3669335"/>
            <a:ext cx="165301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en-US" altLang="ja-JP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B2B </a:t>
            </a:r>
            <a:r>
              <a:rPr lang="ja-JP" altLang="en-US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から　</a:t>
            </a:r>
            <a:r>
              <a:rPr lang="en-US" altLang="ja-JP" dirty="0">
                <a:solidFill>
                  <a:srgbClr val="000000"/>
                </a:solidFill>
                <a:latin typeface="ＭＳ Ｐゴシック" panose="020B0600070205080204" pitchFamily="50" charset="-128"/>
              </a:rPr>
              <a:t>B2C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29338"/>
              </p:ext>
            </p:extLst>
          </p:nvPr>
        </p:nvGraphicFramePr>
        <p:xfrm>
          <a:off x="2336205" y="1150138"/>
          <a:ext cx="8128000" cy="461826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24426"/>
                <a:gridCol w="6703574"/>
              </a:tblGrid>
              <a:tr h="767275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課題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				</a:t>
                      </a: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工場出荷を前提として、カスタマーカートからの受注・決済・発送処理をメインルーチンへ連携する。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767275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原因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「製造・卸」からの脱却、「製造・販売」への転換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・</a:t>
                      </a:r>
                      <a:r>
                        <a:rPr kumimoji="1" lang="en-US" altLang="ja-JP" sz="1600" b="0" dirty="0" err="1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Soa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事業　　・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D2C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事業（工場直販）・今後発生する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B2C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施策・・・・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個人取引に対応するフローがない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417868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解決策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プロジェクトで検討・構築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【PJT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:B2C】</a:t>
                      </a:r>
                      <a:endParaRPr kumimoji="1" lang="ja-JP" altLang="en-US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417868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効果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在庫を持たないビジネスモデルが構築できる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中間マージンが発生しないビジネスモデルが構築できる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施策による差別化を実現する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6" name="正方形/長方形 5"/>
          <p:cNvSpPr/>
          <p:nvPr/>
        </p:nvSpPr>
        <p:spPr>
          <a:xfrm>
            <a:off x="2336205" y="630829"/>
            <a:ext cx="23647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ja-JP" altLang="en-US" dirty="0"/>
              <a:t>ビジネスモデルの転換</a:t>
            </a:r>
          </a:p>
        </p:txBody>
      </p:sp>
      <p:sp>
        <p:nvSpPr>
          <p:cNvPr id="7" name="テキスト ボックス 6"/>
          <p:cNvSpPr txBox="1"/>
          <p:nvPr/>
        </p:nvSpPr>
        <p:spPr>
          <a:xfrm>
            <a:off x="105064" y="131657"/>
            <a:ext cx="5022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  <a:latin typeface="+mj-ea"/>
                <a:ea typeface="+mj-ea"/>
              </a:rPr>
              <a:t>このページ表現方法良い方法ないかと思います</a:t>
            </a:r>
            <a:endParaRPr kumimoji="1" lang="en-US" altLang="ja-JP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endParaRPr kumimoji="1" lang="ja-JP" altLang="en-US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5494474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/>
          <p:cNvSpPr/>
          <p:nvPr/>
        </p:nvSpPr>
        <p:spPr>
          <a:xfrm>
            <a:off x="2342002" y="787643"/>
            <a:ext cx="13388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ctr"/>
            <a:r>
              <a:rPr lang="zh-TW" altLang="en-US" dirty="0">
                <a:solidFill>
                  <a:srgbClr val="000000"/>
                </a:solidFill>
                <a:latin typeface="ＭＳ Ｐゴシック" panose="020B0600070205080204" pitchFamily="50" charset="-128"/>
                <a:ea typeface="ＭＳ Ｐゴシック" panose="020B0600070205080204" pitchFamily="50" charset="-128"/>
              </a:rPr>
              <a:t>業務効率化</a:t>
            </a:r>
          </a:p>
        </p:txBody>
      </p:sp>
      <p:graphicFrame>
        <p:nvGraphicFramePr>
          <p:cNvPr id="5" name="表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22309116"/>
              </p:ext>
            </p:extLst>
          </p:nvPr>
        </p:nvGraphicFramePr>
        <p:xfrm>
          <a:off x="2342002" y="1351722"/>
          <a:ext cx="8128000" cy="472549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92871"/>
                <a:gridCol w="6735129"/>
              </a:tblGrid>
              <a:tr h="807235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課題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業務の自動化・無人化</a:t>
                      </a:r>
                    </a:p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アナログ業務のデジタル化</a:t>
                      </a: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807235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原因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データー入力・資料作成・データー収集などの作業が多く時間を費やしている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417868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解決策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RPA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の導入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【PJT</a:t>
                      </a:r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名</a:t>
                      </a:r>
                      <a:r>
                        <a:rPr kumimoji="1" lang="en-US" altLang="ja-JP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:RPA】</a:t>
                      </a:r>
                      <a:endParaRPr kumimoji="1" lang="ja-JP" altLang="en-US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  <a:tr h="1417868"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効果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定型業務の効率化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オペレーションミスの減少</a:t>
                      </a:r>
                      <a:endParaRPr kumimoji="1" lang="en-US" altLang="ja-JP" sz="1600" b="0" dirty="0" smtClean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1600" b="0" dirty="0" smtClean="0">
                          <a:solidFill>
                            <a:schemeClr val="tx1"/>
                          </a:solidFill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人材不足の解消</a:t>
                      </a:r>
                      <a:endParaRPr kumimoji="1" lang="ja-JP" altLang="en-US" sz="1600" b="0" dirty="0">
                        <a:solidFill>
                          <a:schemeClr val="tx1"/>
                        </a:solidFill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sp>
        <p:nvSpPr>
          <p:cNvPr id="4" name="テキスト ボックス 3"/>
          <p:cNvSpPr txBox="1"/>
          <p:nvPr/>
        </p:nvSpPr>
        <p:spPr>
          <a:xfrm>
            <a:off x="334852" y="269730"/>
            <a:ext cx="5022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  <a:latin typeface="+mj-ea"/>
                <a:ea typeface="+mj-ea"/>
              </a:rPr>
              <a:t>このページ表現方法良い方法ないかと思います</a:t>
            </a:r>
            <a:endParaRPr kumimoji="1" lang="en-US" altLang="ja-JP" dirty="0" smtClean="0">
              <a:solidFill>
                <a:srgbClr val="FF0000"/>
              </a:solidFill>
              <a:latin typeface="+mj-ea"/>
              <a:ea typeface="+mj-ea"/>
            </a:endParaRPr>
          </a:p>
          <a:p>
            <a:endParaRPr kumimoji="1" lang="ja-JP" altLang="en-US" dirty="0">
              <a:solidFill>
                <a:srgbClr val="FF0000"/>
              </a:solidFill>
              <a:latin typeface="+mj-ea"/>
              <a:ea typeface="+mj-ea"/>
            </a:endParaRPr>
          </a:p>
        </p:txBody>
      </p:sp>
    </p:spTree>
    <p:extLst>
      <p:ext uri="{BB962C8B-B14F-4D97-AF65-F5344CB8AC3E}">
        <p14:creationId xmlns:p14="http://schemas.microsoft.com/office/powerpoint/2010/main" val="17593448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91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 descr="B2C、B2B、B2B2C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4465" y="4315467"/>
            <a:ext cx="4051046" cy="25425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AutoShape 4" descr="ロボットの無料アイコン2 | アイコン素材ダウンロードサイト「icooon-mono」 | 商用利用可能なアイコン 素材が無料(フリー)ダウンロードできるサイト"/>
          <p:cNvSpPr>
            <a:spLocks noChangeAspect="1" noChangeArrowheads="1"/>
          </p:cNvSpPr>
          <p:nvPr/>
        </p:nvSpPr>
        <p:spPr bwMode="auto">
          <a:xfrm>
            <a:off x="2893771" y="1229340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  <p:sp>
        <p:nvSpPr>
          <p:cNvPr id="7" name="直方体 6"/>
          <p:cNvSpPr/>
          <p:nvPr/>
        </p:nvSpPr>
        <p:spPr>
          <a:xfrm>
            <a:off x="3657289" y="760363"/>
            <a:ext cx="1228904" cy="746968"/>
          </a:xfrm>
          <a:prstGeom prst="cube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企画登録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8" name="直方体 7"/>
          <p:cNvSpPr/>
          <p:nvPr/>
        </p:nvSpPr>
        <p:spPr>
          <a:xfrm>
            <a:off x="5161914" y="760363"/>
            <a:ext cx="1934599" cy="746968"/>
          </a:xfrm>
          <a:prstGeom prst="cub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生産管理（カクテル）</a:t>
            </a:r>
            <a:endParaRPr kumimoji="1"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9" name="直方体 8"/>
          <p:cNvSpPr/>
          <p:nvPr/>
        </p:nvSpPr>
        <p:spPr>
          <a:xfrm>
            <a:off x="7372234" y="751831"/>
            <a:ext cx="1871749" cy="746968"/>
          </a:xfrm>
          <a:prstGeom prst="cube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販売管理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（</a:t>
            </a:r>
            <a:r>
              <a:rPr lang="en-US" altLang="ja-JP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CV.net</a:t>
            </a:r>
            <a:r>
              <a:rPr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）</a:t>
            </a:r>
            <a:endParaRPr kumimoji="1" lang="en-US" altLang="ja-JP" sz="1200" dirty="0" smtClean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10" name="直方体 9"/>
          <p:cNvSpPr/>
          <p:nvPr/>
        </p:nvSpPr>
        <p:spPr>
          <a:xfrm>
            <a:off x="9462597" y="704394"/>
            <a:ext cx="1437433" cy="746968"/>
          </a:xfrm>
          <a:prstGeom prst="cube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200" dirty="0" smtClean="0">
                <a:latin typeface="Meiryo UI" panose="020B0604030504040204" pitchFamily="50" charset="-128"/>
                <a:ea typeface="Meiryo UI" panose="020B0604030504040204" pitchFamily="50" charset="-128"/>
              </a:rPr>
              <a:t>倉庫サブシステム</a:t>
            </a:r>
            <a:endParaRPr kumimoji="1" lang="ja-JP" altLang="en-US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22" name="直方体 21"/>
          <p:cNvSpPr/>
          <p:nvPr/>
        </p:nvSpPr>
        <p:spPr>
          <a:xfrm>
            <a:off x="3575942" y="2158616"/>
            <a:ext cx="7381064" cy="1859794"/>
          </a:xfrm>
          <a:prstGeom prst="cube">
            <a:avLst/>
          </a:prstGeom>
          <a:gradFill>
            <a:gsLst>
              <a:gs pos="35000">
                <a:schemeClr val="accent5">
                  <a:lumMod val="60000"/>
                  <a:lumOff val="40000"/>
                </a:schemeClr>
              </a:gs>
              <a:gs pos="73000">
                <a:schemeClr val="accent5">
                  <a:lumMod val="40000"/>
                  <a:lumOff val="60000"/>
                </a:schemeClr>
              </a:gs>
              <a:gs pos="0">
                <a:schemeClr val="accent5">
                  <a:lumMod val="75000"/>
                </a:schemeClr>
              </a:gs>
              <a:gs pos="100000">
                <a:schemeClr val="accent5">
                  <a:lumMod val="20000"/>
                  <a:lumOff val="80000"/>
                </a:schemeClr>
              </a:gs>
            </a:gsLst>
            <a:lin ang="10800000" scaled="0"/>
          </a:gra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新基幹システム</a:t>
            </a:r>
            <a:endParaRPr kumimoji="1" lang="en-US" altLang="ja-JP" sz="2000" dirty="0" smtClean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algn="ctr"/>
            <a:r>
              <a:rPr kumimoji="1" lang="en-US" altLang="ja-JP" sz="14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(</a:t>
            </a:r>
            <a:r>
              <a:rPr kumimoji="1" lang="ja-JP" altLang="en-US" sz="14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企画・生産・販売・物流の一気通貫システム</a:t>
            </a:r>
            <a:r>
              <a:rPr kumimoji="1" lang="en-US" altLang="ja-JP" sz="1400" dirty="0" smtClean="0">
                <a:solidFill>
                  <a:schemeClr val="tx1"/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)</a:t>
            </a:r>
            <a:endParaRPr kumimoji="1" lang="ja-JP" altLang="en-US" sz="1400" dirty="0">
              <a:solidFill>
                <a:schemeClr val="tx1"/>
              </a:solidFill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grpSp>
        <p:nvGrpSpPr>
          <p:cNvPr id="45" name="グループ化 44"/>
          <p:cNvGrpSpPr/>
          <p:nvPr/>
        </p:nvGrpSpPr>
        <p:grpSpPr>
          <a:xfrm>
            <a:off x="8635283" y="4725664"/>
            <a:ext cx="1985321" cy="1775578"/>
            <a:chOff x="8508309" y="4650874"/>
            <a:chExt cx="1985321" cy="1775578"/>
          </a:xfrm>
        </p:grpSpPr>
        <p:pic>
          <p:nvPicPr>
            <p:cNvPr id="14" name="図 13"/>
            <p:cNvPicPr>
              <a:picLocks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126500" y="4650874"/>
              <a:ext cx="720000" cy="720000"/>
            </a:xfrm>
            <a:prstGeom prst="rect">
              <a:avLst/>
            </a:prstGeom>
          </p:spPr>
        </p:pic>
        <p:grpSp>
          <p:nvGrpSpPr>
            <p:cNvPr id="37" name="グループ化 36"/>
            <p:cNvGrpSpPr>
              <a:grpSpLocks/>
            </p:cNvGrpSpPr>
            <p:nvPr/>
          </p:nvGrpSpPr>
          <p:grpSpPr>
            <a:xfrm>
              <a:off x="9953630" y="5856148"/>
              <a:ext cx="540000" cy="540000"/>
              <a:chOff x="10279018" y="5008114"/>
              <a:chExt cx="1080084" cy="1080084"/>
            </a:xfrm>
          </p:grpSpPr>
          <p:pic>
            <p:nvPicPr>
              <p:cNvPr id="35" name="図 34"/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0279018" y="5008114"/>
                <a:ext cx="1080084" cy="1080084"/>
              </a:xfrm>
              <a:prstGeom prst="rect">
                <a:avLst/>
              </a:prstGeom>
            </p:spPr>
          </p:pic>
          <p:pic>
            <p:nvPicPr>
              <p:cNvPr id="2056" name="Picture 8" descr="三つの歯車シルエットの無料イラスト素材｜イラストイメージ"/>
              <p:cNvPicPr>
                <a:picLocks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579635" y="5278637"/>
                <a:ext cx="478850" cy="4440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3" name="図 42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9216500" y="5858221"/>
              <a:ext cx="540000" cy="540000"/>
            </a:xfrm>
            <a:prstGeom prst="rect">
              <a:avLst/>
            </a:prstGeom>
          </p:spPr>
        </p:pic>
        <p:pic>
          <p:nvPicPr>
            <p:cNvPr id="44" name="図 43"/>
            <p:cNvPicPr>
              <a:picLocks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8508309" y="5886452"/>
              <a:ext cx="540000" cy="540000"/>
            </a:xfrm>
            <a:prstGeom prst="rect">
              <a:avLst/>
            </a:prstGeom>
          </p:spPr>
        </p:pic>
      </p:grpSp>
      <p:grpSp>
        <p:nvGrpSpPr>
          <p:cNvPr id="42" name="グループ化 41"/>
          <p:cNvGrpSpPr/>
          <p:nvPr/>
        </p:nvGrpSpPr>
        <p:grpSpPr>
          <a:xfrm>
            <a:off x="195118" y="1927817"/>
            <a:ext cx="2851053" cy="2387650"/>
            <a:chOff x="166843" y="2676824"/>
            <a:chExt cx="2851053" cy="2387650"/>
          </a:xfrm>
        </p:grpSpPr>
        <p:pic>
          <p:nvPicPr>
            <p:cNvPr id="21" name="図 20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92453" y="3859714"/>
              <a:ext cx="1204760" cy="1204760"/>
            </a:xfrm>
            <a:prstGeom prst="rect">
              <a:avLst/>
            </a:prstGeom>
          </p:spPr>
        </p:pic>
        <p:sp>
          <p:nvSpPr>
            <p:cNvPr id="15" name="AutoShape 6" descr="三つの歯車シルエットの無料イラスト素材｜イラストイメージ"/>
            <p:cNvSpPr>
              <a:spLocks noChangeAspect="1" noChangeArrowheads="1"/>
            </p:cNvSpPr>
            <p:nvPr/>
          </p:nvSpPr>
          <p:spPr bwMode="auto">
            <a:xfrm>
              <a:off x="1444674" y="3859714"/>
              <a:ext cx="304800" cy="3048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ja-JP" altLang="en-US"/>
            </a:p>
          </p:txBody>
        </p:sp>
        <p:pic>
          <p:nvPicPr>
            <p:cNvPr id="2058" name="Picture 10" descr="通販カートシステムのw2ソリューションと複数ネットショップ一元管理クラウドの「CROSS MALL」がシステム連携を開始！  ～事業者様の業務効率・自動化を大幅に強化～ - SankeiBiz（サンケイビズ）：自分を磨く経済情報サイト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6843" y="3671970"/>
              <a:ext cx="1582631" cy="267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2" name="Picture 8" descr="回転矢印のシルエット | 無料のAi・PNG白黒シルエットイラスト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03967" y="3414929"/>
              <a:ext cx="781732" cy="78173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8" name="Picture 4" descr="倉庫」イラスト無料"/>
            <p:cNvPicPr>
              <a:picLocks noChangeAspect="1" noChangeArrowheads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71771" y="2676824"/>
              <a:ext cx="1446125" cy="7381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46" name="右矢印 45"/>
          <p:cNvSpPr/>
          <p:nvPr/>
        </p:nvSpPr>
        <p:spPr>
          <a:xfrm rot="16200000">
            <a:off x="5513463" y="3921767"/>
            <a:ext cx="233051" cy="554350"/>
          </a:xfrm>
          <a:prstGeom prst="rightArrow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3" name="右矢印 52"/>
          <p:cNvSpPr/>
          <p:nvPr/>
        </p:nvSpPr>
        <p:spPr>
          <a:xfrm rot="16200000">
            <a:off x="9489773" y="3921767"/>
            <a:ext cx="233051" cy="554350"/>
          </a:xfrm>
          <a:prstGeom prst="rightArrow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4" name="右矢印 53"/>
          <p:cNvSpPr/>
          <p:nvPr/>
        </p:nvSpPr>
        <p:spPr>
          <a:xfrm>
            <a:off x="3257684" y="2985932"/>
            <a:ext cx="233051" cy="554350"/>
          </a:xfrm>
          <a:prstGeom prst="rightArrow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55" name="右矢印 54"/>
          <p:cNvSpPr/>
          <p:nvPr/>
        </p:nvSpPr>
        <p:spPr>
          <a:xfrm rot="5400000">
            <a:off x="7149948" y="1700910"/>
            <a:ext cx="233051" cy="554350"/>
          </a:xfrm>
          <a:prstGeom prst="rightArrow">
            <a:avLst/>
          </a:prstGeom>
          <a:solidFill>
            <a:srgbClr val="FF9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48" name="テキスト ボックス 47"/>
          <p:cNvSpPr txBox="1"/>
          <p:nvPr/>
        </p:nvSpPr>
        <p:spPr>
          <a:xfrm>
            <a:off x="5879848" y="250055"/>
            <a:ext cx="359766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20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①基幹システムの再構築</a:t>
            </a:r>
            <a:endParaRPr kumimoji="1" lang="ja-JP" altLang="en-US" sz="20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8" name="テキスト ボックス 57"/>
          <p:cNvSpPr txBox="1"/>
          <p:nvPr/>
        </p:nvSpPr>
        <p:spPr>
          <a:xfrm>
            <a:off x="579767" y="1446120"/>
            <a:ext cx="30775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②在庫共有環境の構築</a:t>
            </a:r>
            <a:endParaRPr kumimoji="1" lang="ja-JP" altLang="en-US" sz="20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1" name="テキスト ボックス 60"/>
          <p:cNvSpPr txBox="1"/>
          <p:nvPr/>
        </p:nvSpPr>
        <p:spPr>
          <a:xfrm>
            <a:off x="3173266" y="4300363"/>
            <a:ext cx="24984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③</a:t>
            </a:r>
            <a:r>
              <a:rPr lang="en-US" altLang="ja-JP" sz="20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B2C</a:t>
            </a:r>
            <a:r>
              <a:rPr lang="ja-JP" altLang="en-US" sz="20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環境の構築</a:t>
            </a:r>
            <a:endParaRPr kumimoji="1" lang="ja-JP" altLang="en-US" sz="20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2" name="テキスト ボックス 61"/>
          <p:cNvSpPr txBox="1"/>
          <p:nvPr/>
        </p:nvSpPr>
        <p:spPr>
          <a:xfrm>
            <a:off x="7762257" y="4300363"/>
            <a:ext cx="187916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20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④</a:t>
            </a:r>
            <a:r>
              <a:rPr lang="en-US" altLang="ja-JP" sz="20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RPA</a:t>
            </a:r>
            <a:r>
              <a:rPr lang="ja-JP" altLang="en-US" sz="2000" dirty="0" smtClean="0">
                <a:solidFill>
                  <a:srgbClr val="FF0000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の導入</a:t>
            </a:r>
            <a:endParaRPr kumimoji="1" lang="ja-JP" altLang="en-US" sz="2000" dirty="0">
              <a:solidFill>
                <a:srgbClr val="FF0000"/>
              </a:solidFill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195118" y="1446120"/>
            <a:ext cx="3295617" cy="2636296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1" name="正方形/長方形 30"/>
          <p:cNvSpPr/>
          <p:nvPr/>
        </p:nvSpPr>
        <p:spPr>
          <a:xfrm>
            <a:off x="3093679" y="4280026"/>
            <a:ext cx="4449970" cy="2455625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3" name="正方形/長方形 32"/>
          <p:cNvSpPr/>
          <p:nvPr/>
        </p:nvSpPr>
        <p:spPr>
          <a:xfrm>
            <a:off x="7813225" y="4292859"/>
            <a:ext cx="3143781" cy="2429958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4" name="正方形/長方形 33"/>
          <p:cNvSpPr/>
          <p:nvPr/>
        </p:nvSpPr>
        <p:spPr>
          <a:xfrm>
            <a:off x="3575942" y="154983"/>
            <a:ext cx="7381064" cy="1618628"/>
          </a:xfrm>
          <a:prstGeom prst="rect">
            <a:avLst/>
          </a:prstGeom>
          <a:noFill/>
          <a:ln w="19050">
            <a:solidFill>
              <a:srgbClr val="FF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" name="テキスト ボックス 1"/>
          <p:cNvSpPr txBox="1"/>
          <p:nvPr/>
        </p:nvSpPr>
        <p:spPr>
          <a:xfrm>
            <a:off x="195118" y="154983"/>
            <a:ext cx="49098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>
                <a:solidFill>
                  <a:srgbClr val="FF0000"/>
                </a:solidFill>
              </a:rPr>
              <a:t>解決策をシステムに落とし込んだイメージ</a:t>
            </a:r>
            <a:endParaRPr kumimoji="1" lang="en-US" altLang="ja-JP" dirty="0" smtClean="0">
              <a:solidFill>
                <a:srgbClr val="FF0000"/>
              </a:solidFill>
            </a:endParaRPr>
          </a:p>
          <a:p>
            <a:r>
              <a:rPr lang="ja-JP" altLang="en-US" dirty="0">
                <a:solidFill>
                  <a:srgbClr val="FF0000"/>
                </a:solidFill>
              </a:rPr>
              <a:t>このまま</a:t>
            </a:r>
            <a:r>
              <a:rPr lang="ja-JP" altLang="en-US" dirty="0" smtClean="0">
                <a:solidFill>
                  <a:srgbClr val="FF0000"/>
                </a:solidFill>
              </a:rPr>
              <a:t>でも大丈夫です</a:t>
            </a:r>
            <a:endParaRPr kumimoji="1" lang="ja-JP" alt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0507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正方形/長方形 1"/>
          <p:cNvSpPr/>
          <p:nvPr/>
        </p:nvSpPr>
        <p:spPr>
          <a:xfrm>
            <a:off x="1103086" y="1480457"/>
            <a:ext cx="2032000" cy="420188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en-US" altLang="ja-JP" dirty="0" smtClean="0"/>
              <a:t>CV.net</a:t>
            </a:r>
            <a:r>
              <a:rPr kumimoji="1" lang="en-US" altLang="ja-JP" dirty="0" smtClean="0">
                <a:solidFill>
                  <a:schemeClr val="tx1"/>
                </a:solidFill>
              </a:rPr>
              <a:t>CV.net</a:t>
            </a:r>
            <a:endParaRPr kumimoji="1" lang="ja-JP" altLang="en-US" dirty="0"/>
          </a:p>
        </p:txBody>
      </p:sp>
      <p:sp>
        <p:nvSpPr>
          <p:cNvPr id="3" name="正方形/長方形 2"/>
          <p:cNvSpPr/>
          <p:nvPr/>
        </p:nvSpPr>
        <p:spPr>
          <a:xfrm>
            <a:off x="4122058" y="1480457"/>
            <a:ext cx="3454400" cy="68217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 smtClean="0">
                <a:solidFill>
                  <a:schemeClr val="tx1"/>
                </a:solidFill>
              </a:rPr>
              <a:t>①変えなくてもいいもの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4" name="正方形/長方形 3"/>
          <p:cNvSpPr/>
          <p:nvPr/>
        </p:nvSpPr>
        <p:spPr>
          <a:xfrm>
            <a:off x="4122058" y="2365829"/>
            <a:ext cx="3454400" cy="68217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②</a:t>
            </a:r>
            <a:r>
              <a:rPr kumimoji="1" lang="ja-JP" altLang="en-US" dirty="0" smtClean="0">
                <a:solidFill>
                  <a:schemeClr val="tx1"/>
                </a:solidFill>
              </a:rPr>
              <a:t>②変えたいもの</a:t>
            </a:r>
            <a:endParaRPr kumimoji="1" lang="ja-JP" altLang="en-US" dirty="0"/>
          </a:p>
        </p:txBody>
      </p:sp>
      <p:sp>
        <p:nvSpPr>
          <p:cNvPr id="5" name="正方形/長方形 4"/>
          <p:cNvSpPr/>
          <p:nvPr/>
        </p:nvSpPr>
        <p:spPr>
          <a:xfrm>
            <a:off x="4122058" y="3251201"/>
            <a:ext cx="3454400" cy="68217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/>
              <a:t>帰る</a:t>
            </a:r>
            <a:endParaRPr kumimoji="1" lang="ja-JP" altLang="en-US" dirty="0"/>
          </a:p>
        </p:txBody>
      </p:sp>
      <p:sp>
        <p:nvSpPr>
          <p:cNvPr id="6" name="正方形/長方形 5"/>
          <p:cNvSpPr/>
          <p:nvPr/>
        </p:nvSpPr>
        <p:spPr>
          <a:xfrm>
            <a:off x="4136573" y="4136573"/>
            <a:ext cx="3454400" cy="68217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③加えたいもの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7" name="正方形/長方形 6"/>
          <p:cNvSpPr/>
          <p:nvPr/>
        </p:nvSpPr>
        <p:spPr>
          <a:xfrm>
            <a:off x="4122058" y="5000174"/>
            <a:ext cx="3454400" cy="682172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dirty="0" smtClean="0">
                <a:solidFill>
                  <a:schemeClr val="tx1"/>
                </a:solidFill>
              </a:rPr>
              <a:t>④要らないもの</a:t>
            </a:r>
            <a:endParaRPr kumimoji="1" lang="ja-JP" altLang="en-US" dirty="0">
              <a:solidFill>
                <a:schemeClr val="tx1"/>
              </a:solidFill>
            </a:endParaRPr>
          </a:p>
        </p:txBody>
      </p:sp>
      <p:sp>
        <p:nvSpPr>
          <p:cNvPr id="8" name="正方形/長方形 7"/>
          <p:cNvSpPr/>
          <p:nvPr/>
        </p:nvSpPr>
        <p:spPr>
          <a:xfrm>
            <a:off x="8592460" y="1480456"/>
            <a:ext cx="2032000" cy="4201889"/>
          </a:xfrm>
          <a:prstGeom prst="rect">
            <a:avLst/>
          </a:prstGeom>
          <a:noFill/>
          <a:ln w="2857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ja-JP" altLang="en-US" dirty="0">
                <a:solidFill>
                  <a:schemeClr val="tx1"/>
                </a:solidFill>
              </a:rPr>
              <a:t>新基幹システム</a:t>
            </a:r>
            <a:endParaRPr kumimoji="1" lang="en-US" altLang="ja-JP" dirty="0" smtClean="0">
              <a:solidFill>
                <a:schemeClr val="tx1"/>
              </a:solidFill>
            </a:endParaRPr>
          </a:p>
        </p:txBody>
      </p:sp>
      <p:sp>
        <p:nvSpPr>
          <p:cNvPr id="13" name="二等辺三角形 12"/>
          <p:cNvSpPr/>
          <p:nvPr/>
        </p:nvSpPr>
        <p:spPr>
          <a:xfrm rot="10800000">
            <a:off x="5493658" y="3033487"/>
            <a:ext cx="711200" cy="174172"/>
          </a:xfrm>
          <a:prstGeom prst="triangle">
            <a:avLst/>
          </a:prstGeom>
          <a:solidFill>
            <a:schemeClr val="accent5">
              <a:lumMod val="50000"/>
            </a:schemeClr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cxnSp>
        <p:nvCxnSpPr>
          <p:cNvPr id="15" name="直線矢印コネクタ 14"/>
          <p:cNvCxnSpPr>
            <a:endCxn id="3" idx="1"/>
          </p:cNvCxnSpPr>
          <p:nvPr/>
        </p:nvCxnSpPr>
        <p:spPr>
          <a:xfrm>
            <a:off x="3135086" y="1799771"/>
            <a:ext cx="986972" cy="21772"/>
          </a:xfrm>
          <a:prstGeom prst="straightConnector1">
            <a:avLst/>
          </a:prstGeom>
          <a:ln>
            <a:solidFill>
              <a:srgbClr val="00206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直線矢印コネクタ 16"/>
          <p:cNvCxnSpPr>
            <a:stCxn id="3" idx="3"/>
          </p:cNvCxnSpPr>
          <p:nvPr/>
        </p:nvCxnSpPr>
        <p:spPr>
          <a:xfrm>
            <a:off x="7576458" y="1821543"/>
            <a:ext cx="1016002" cy="0"/>
          </a:xfrm>
          <a:prstGeom prst="straightConnector1">
            <a:avLst/>
          </a:prstGeom>
          <a:ln>
            <a:solidFill>
              <a:srgbClr val="00206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矢印コネクタ 17"/>
          <p:cNvCxnSpPr/>
          <p:nvPr/>
        </p:nvCxnSpPr>
        <p:spPr>
          <a:xfrm>
            <a:off x="3135086" y="2706915"/>
            <a:ext cx="986972" cy="21772"/>
          </a:xfrm>
          <a:prstGeom prst="straightConnector1">
            <a:avLst/>
          </a:prstGeom>
          <a:ln>
            <a:solidFill>
              <a:srgbClr val="00206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直線矢印コネクタ 18"/>
          <p:cNvCxnSpPr/>
          <p:nvPr/>
        </p:nvCxnSpPr>
        <p:spPr>
          <a:xfrm>
            <a:off x="7590973" y="3581400"/>
            <a:ext cx="1016002" cy="0"/>
          </a:xfrm>
          <a:prstGeom prst="straightConnector1">
            <a:avLst/>
          </a:prstGeom>
          <a:ln>
            <a:solidFill>
              <a:srgbClr val="00206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直線矢印コネクタ 19"/>
          <p:cNvCxnSpPr/>
          <p:nvPr/>
        </p:nvCxnSpPr>
        <p:spPr>
          <a:xfrm>
            <a:off x="7590973" y="4477659"/>
            <a:ext cx="1016002" cy="0"/>
          </a:xfrm>
          <a:prstGeom prst="straightConnector1">
            <a:avLst/>
          </a:prstGeom>
          <a:ln>
            <a:solidFill>
              <a:srgbClr val="00206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矢印コネクタ 20"/>
          <p:cNvCxnSpPr/>
          <p:nvPr/>
        </p:nvCxnSpPr>
        <p:spPr>
          <a:xfrm>
            <a:off x="3164116" y="5355773"/>
            <a:ext cx="986972" cy="21772"/>
          </a:xfrm>
          <a:prstGeom prst="straightConnector1">
            <a:avLst/>
          </a:prstGeom>
          <a:ln>
            <a:solidFill>
              <a:srgbClr val="002060"/>
            </a:solidFill>
            <a:headEnd type="non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テキスト ボックス 8"/>
          <p:cNvSpPr txBox="1"/>
          <p:nvPr/>
        </p:nvSpPr>
        <p:spPr>
          <a:xfrm>
            <a:off x="1103086" y="584591"/>
            <a:ext cx="26788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dirty="0" smtClean="0"/>
              <a:t>分科会での進め方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823491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tx1"/>
          </a:solidFill>
          <a:headEnd type="oval"/>
          <a:tailEnd type="oval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1192</TotalTime>
  <Words>793</Words>
  <Application>Microsoft Office PowerPoint</Application>
  <PresentationFormat>ワイド画面</PresentationFormat>
  <Paragraphs>376</Paragraphs>
  <Slides>13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13</vt:i4>
      </vt:variant>
    </vt:vector>
  </HeadingPairs>
  <TitlesOfParts>
    <vt:vector size="20" baseType="lpstr">
      <vt:lpstr>Meiryo UI</vt:lpstr>
      <vt:lpstr>ＭＳ Ｐゴシック</vt:lpstr>
      <vt:lpstr>メイリオ</vt:lpstr>
      <vt:lpstr>Arial</vt:lpstr>
      <vt:lpstr>Calibri</vt:lpstr>
      <vt:lpstr>Calibri Light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開発・導入スケジュール</vt:lpstr>
      <vt:lpstr>PowerPoint プレゼンテーション</vt:lpstr>
      <vt:lpstr>コミュニケーション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TA0179</dc:creator>
  <cp:lastModifiedBy>TA0179</cp:lastModifiedBy>
  <cp:revision>83</cp:revision>
  <dcterms:created xsi:type="dcterms:W3CDTF">2021-06-23T03:17:58Z</dcterms:created>
  <dcterms:modified xsi:type="dcterms:W3CDTF">2021-06-27T03:12:51Z</dcterms:modified>
</cp:coreProperties>
</file>