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1" r:id="rId11"/>
    <p:sldId id="28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0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3" r:id="rId28"/>
    <p:sldId id="284" r:id="rId29"/>
    <p:sldId id="285" r:id="rId30"/>
    <p:sldId id="279" r:id="rId31"/>
  </p:sldIdLst>
  <p:sldSz cx="18288000" cy="10287000"/>
  <p:notesSz cx="6858000" cy="9144000"/>
  <p:embeddedFontLst>
    <p:embeddedFont>
      <p:font typeface="Ipaex Mincho" panose="020B0600070205080204" charset="-128"/>
      <p:regular r:id="rId33"/>
    </p:embeddedFont>
    <p:embeddedFont>
      <p:font typeface="Source Han Sans JP" panose="020B0600070205080204" charset="-128"/>
      <p:regular r:id="rId34"/>
    </p:embeddedFont>
    <p:embeddedFont>
      <p:font typeface="Source Han Sans JP Bold" panose="020B0600070205080204" charset="-128"/>
      <p:regular r:id="rId35"/>
    </p:embeddedFont>
    <p:embeddedFont>
      <p:font typeface="ほのか明朝" panose="020B0600070205080204" charset="-128"/>
      <p:regular r:id="rId36"/>
    </p:embeddedFont>
    <p:embeddedFont>
      <p:font typeface="Noto Sans JP" panose="020B0200000000000000" pitchFamily="50" charset="-128"/>
      <p:regular r:id="rId37"/>
      <p:bold r:id="rId38"/>
    </p:embeddedFont>
    <p:embeddedFont>
      <p:font typeface="Noto Sans JP Bold" panose="020B0200000000000000" pitchFamily="50" charset="-128"/>
      <p:bold r:id="rId39"/>
    </p:embeddedFont>
    <p:embeddedFont>
      <p:font typeface="Noto Sans JP Medium" panose="020B0200000000000000" pitchFamily="50" charset="-128"/>
      <p:regular r:id="rId40"/>
    </p:embeddedFont>
    <p:embeddedFont>
      <p:font typeface="游ゴシック" panose="020B0400000000000000" pitchFamily="50" charset="-128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67B"/>
    <a:srgbClr val="ED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B297F-C5EB-4A0C-BF0D-96C2B98DC761}" v="802" dt="2025-04-24T04:52:27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1330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レナ 上原" userId="21a6bffcd228b621" providerId="LiveId" clId="{31DB297F-C5EB-4A0C-BF0D-96C2B98DC761}"/>
    <pc:docChg chg="undo redo custSel addSld modSld">
      <pc:chgData name="レナ 上原" userId="21a6bffcd228b621" providerId="LiveId" clId="{31DB297F-C5EB-4A0C-BF0D-96C2B98DC761}" dt="2025-04-25T04:19:53.976" v="7123"/>
      <pc:docMkLst>
        <pc:docMk/>
      </pc:docMkLst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56"/>
        </pc:sldMkLst>
        <pc:spChg chg="mod">
          <ac:chgData name="レナ 上原" userId="21a6bffcd228b621" providerId="LiveId" clId="{31DB297F-C5EB-4A0C-BF0D-96C2B98DC761}" dt="2025-04-24T04:52:30.422" v="6342" actId="14100"/>
          <ac:spMkLst>
            <pc:docMk/>
            <pc:sldMk cId="0" sldId="256"/>
            <ac:spMk id="15" creationId="{00000000-0000-0000-0000-000000000000}"/>
          </ac:spMkLst>
        </pc:sp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56"/>
            <ac:cxnSpMk id="17" creationId="{5A2C1E5D-2456-7B2B-E076-ACEFFD4DB64C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57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57"/>
            <ac:cxnSpMk id="6" creationId="{1D48130B-439A-90B7-A04E-485ED28AE684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58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58"/>
            <ac:cxnSpMk id="13" creationId="{044E7890-AB5A-FBFD-8CB2-3833A80F0410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59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59"/>
            <ac:cxnSpMk id="17" creationId="{9C9B745D-82FD-DC6F-E546-ABD63AB65267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0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0"/>
            <ac:cxnSpMk id="7" creationId="{1F4FF3E2-38DE-8AD8-BFE6-5A1B286911AE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1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1"/>
            <ac:cxnSpMk id="7" creationId="{E7D899D7-89D2-D520-2E88-6B98D488F11C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2"/>
        </pc:sldMkLst>
        <pc:spChg chg="mod">
          <ac:chgData name="レナ 上原" userId="21a6bffcd228b621" providerId="LiveId" clId="{31DB297F-C5EB-4A0C-BF0D-96C2B98DC761}" dt="2025-04-23T03:25:08.844" v="1" actId="113"/>
          <ac:spMkLst>
            <pc:docMk/>
            <pc:sldMk cId="0" sldId="262"/>
            <ac:spMk id="13" creationId="{00000000-0000-0000-0000-000000000000}"/>
          </ac:spMkLst>
        </pc:sp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2"/>
            <ac:cxnSpMk id="17" creationId="{C82D9C15-D601-719E-DDDE-5267ECEFCD7E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3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3"/>
            <ac:cxnSpMk id="6" creationId="{D6454DB7-2B75-6535-FD12-F03B09473D63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4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4"/>
            <ac:cxnSpMk id="9" creationId="{8B98C206-B78B-61F0-2B01-0DEED4D59C3E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5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5"/>
            <ac:cxnSpMk id="3" creationId="{85844280-A56A-BA75-F39D-F2A599171B06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6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6"/>
            <ac:cxnSpMk id="8" creationId="{EADAE273-B540-0C64-BA5C-71C1E6E92E5F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7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7"/>
            <ac:cxnSpMk id="4" creationId="{78A96728-2716-20A1-1508-6C460FD6A5A1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8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8"/>
            <ac:cxnSpMk id="4" creationId="{32FA0792-6D43-B7EF-853A-8121BEA81B5A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69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69"/>
            <ac:cxnSpMk id="4" creationId="{024B9115-9AB6-9371-E793-579A4F30DE1E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0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0"/>
            <ac:cxnSpMk id="9" creationId="{5D799196-2517-9082-40CD-47D05174608C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1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1"/>
            <ac:cxnSpMk id="3" creationId="{9471AF22-262C-ACD8-411F-3F3F05B70DC3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2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2"/>
            <ac:cxnSpMk id="7" creationId="{391DFE2A-46F3-DBA2-93BD-1CA633AF00D4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3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3"/>
            <ac:cxnSpMk id="7" creationId="{85F502DD-EFD4-AB82-502D-2BDFD0B3608A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4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4"/>
            <ac:cxnSpMk id="3" creationId="{D760BAE3-EEAE-A145-CE50-7C6AE142FB03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5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5"/>
            <ac:cxnSpMk id="7" creationId="{43CEAB64-A1C8-9327-C8F8-8DD4C45A1395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6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6"/>
            <ac:cxnSpMk id="7" creationId="{CD9D9923-E94F-BE40-B2B8-B7A8E85521A9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7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7"/>
            <ac:cxnSpMk id="3" creationId="{9FAB2DBC-A18C-974E-F6C5-CC2D1F10228C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8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8"/>
            <ac:cxnSpMk id="10" creationId="{17101F96-3D75-6878-C05E-AFECF5386D89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0" sldId="279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79"/>
            <ac:cxnSpMk id="3" creationId="{C08DA5F0-E154-076E-9F68-D6AC8DFF5B67}"/>
          </ac:cxnSpMkLst>
        </pc:cxnChg>
      </pc:sldChg>
      <pc:sldChg chg="addSp modSp mod">
        <pc:chgData name="レナ 上原" userId="21a6bffcd228b621" providerId="LiveId" clId="{31DB297F-C5EB-4A0C-BF0D-96C2B98DC761}" dt="2025-04-25T04:19:53.976" v="7123"/>
        <pc:sldMkLst>
          <pc:docMk/>
          <pc:sldMk cId="2440227974" sldId="280"/>
        </pc:sldMkLst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2440227974" sldId="280"/>
            <ac:cxnSpMk id="2" creationId="{3E2F1AA0-3DED-A727-612E-DC3DCDAA319C}"/>
          </ac:cxnSpMkLst>
        </pc:cxnChg>
      </pc:sldChg>
      <pc:sldChg chg="addSp delSp modSp add mod setBg">
        <pc:chgData name="レナ 上原" userId="21a6bffcd228b621" providerId="LiveId" clId="{31DB297F-C5EB-4A0C-BF0D-96C2B98DC761}" dt="2025-04-25T04:19:53.976" v="7123"/>
        <pc:sldMkLst>
          <pc:docMk/>
          <pc:sldMk cId="0" sldId="281"/>
        </pc:sldMkLst>
        <pc:spChg chg="mod topLvl">
          <ac:chgData name="レナ 上原" userId="21a6bffcd228b621" providerId="LiveId" clId="{31DB297F-C5EB-4A0C-BF0D-96C2B98DC761}" dt="2025-04-23T03:32:20.420" v="130" actId="164"/>
          <ac:spMkLst>
            <pc:docMk/>
            <pc:sldMk cId="0" sldId="281"/>
            <ac:spMk id="3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11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25:42.662" v="7" actId="2711"/>
          <ac:spMkLst>
            <pc:docMk/>
            <pc:sldMk cId="0" sldId="281"/>
            <ac:spMk id="17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25:47.194" v="10" actId="113"/>
          <ac:spMkLst>
            <pc:docMk/>
            <pc:sldMk cId="0" sldId="281"/>
            <ac:spMk id="19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25:47.194" v="10" actId="113"/>
          <ac:spMkLst>
            <pc:docMk/>
            <pc:sldMk cId="0" sldId="281"/>
            <ac:spMk id="20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21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22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23" creationId="{00000000-0000-0000-0000-000000000000}"/>
          </ac:spMkLst>
        </pc:spChg>
        <pc:spChg chg="mod topLvl">
          <ac:chgData name="レナ 上原" userId="21a6bffcd228b621" providerId="LiveId" clId="{31DB297F-C5EB-4A0C-BF0D-96C2B98DC761}" dt="2025-04-23T03:32:20.420" v="130" actId="164"/>
          <ac:spMkLst>
            <pc:docMk/>
            <pc:sldMk cId="0" sldId="281"/>
            <ac:spMk id="24" creationId="{00000000-0000-0000-0000-000000000000}"/>
          </ac:spMkLst>
        </pc:spChg>
        <pc:spChg chg="mod topLvl">
          <ac:chgData name="レナ 上原" userId="21a6bffcd228b621" providerId="LiveId" clId="{31DB297F-C5EB-4A0C-BF0D-96C2B98DC761}" dt="2025-04-23T03:32:20.420" v="130" actId="164"/>
          <ac:spMkLst>
            <pc:docMk/>
            <pc:sldMk cId="0" sldId="281"/>
            <ac:spMk id="27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28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33:42.714" v="153" actId="164"/>
          <ac:spMkLst>
            <pc:docMk/>
            <pc:sldMk cId="0" sldId="281"/>
            <ac:spMk id="29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3:29:03.999" v="69"/>
          <ac:spMkLst>
            <pc:docMk/>
            <pc:sldMk cId="0" sldId="281"/>
            <ac:spMk id="35" creationId="{792FDFCB-560B-AF89-21C7-1BA33F296E78}"/>
          </ac:spMkLst>
        </pc:spChg>
        <pc:spChg chg="mod">
          <ac:chgData name="レナ 上原" userId="21a6bffcd228b621" providerId="LiveId" clId="{31DB297F-C5EB-4A0C-BF0D-96C2B98DC761}" dt="2025-04-23T03:29:03.999" v="69"/>
          <ac:spMkLst>
            <pc:docMk/>
            <pc:sldMk cId="0" sldId="281"/>
            <ac:spMk id="36" creationId="{A4684B7D-01CD-64DC-13A1-9C8F0D1CFA2D}"/>
          </ac:spMkLst>
        </pc:spChg>
        <pc:spChg chg="add mod">
          <ac:chgData name="レナ 上原" userId="21a6bffcd228b621" providerId="LiveId" clId="{31DB297F-C5EB-4A0C-BF0D-96C2B98DC761}" dt="2025-04-23T03:29:46.757" v="79" actId="164"/>
          <ac:spMkLst>
            <pc:docMk/>
            <pc:sldMk cId="0" sldId="281"/>
            <ac:spMk id="37" creationId="{F1BB4809-ACF9-C0F5-04B4-77E01BD9F239}"/>
          </ac:spMkLst>
        </pc:spChg>
        <pc:spChg chg="add mod">
          <ac:chgData name="レナ 上原" userId="21a6bffcd228b621" providerId="LiveId" clId="{31DB297F-C5EB-4A0C-BF0D-96C2B98DC761}" dt="2025-04-23T03:29:46.757" v="79" actId="164"/>
          <ac:spMkLst>
            <pc:docMk/>
            <pc:sldMk cId="0" sldId="281"/>
            <ac:spMk id="38" creationId="{950700A7-EE25-D337-B524-9BF799B3FBC4}"/>
          </ac:spMkLst>
        </pc:spChg>
        <pc:spChg chg="add mod">
          <ac:chgData name="レナ 上原" userId="21a6bffcd228b621" providerId="LiveId" clId="{31DB297F-C5EB-4A0C-BF0D-96C2B98DC761}" dt="2025-04-23T03:32:25.340" v="132" actId="164"/>
          <ac:spMkLst>
            <pc:docMk/>
            <pc:sldMk cId="0" sldId="281"/>
            <ac:spMk id="41" creationId="{619A2C5E-D4EB-82AF-AF46-18F7010BD66D}"/>
          </ac:spMkLst>
        </pc:spChg>
        <pc:spChg chg="mod topLvl">
          <ac:chgData name="レナ 上原" userId="21a6bffcd228b621" providerId="LiveId" clId="{31DB297F-C5EB-4A0C-BF0D-96C2B98DC761}" dt="2025-04-23T03:32:06.900" v="127" actId="164"/>
          <ac:spMkLst>
            <pc:docMk/>
            <pc:sldMk cId="0" sldId="281"/>
            <ac:spMk id="43" creationId="{9E973072-19BE-3BF9-7A20-8BF580276792}"/>
          </ac:spMkLst>
        </pc:spChg>
        <pc:spChg chg="mod topLvl">
          <ac:chgData name="レナ 上原" userId="21a6bffcd228b621" providerId="LiveId" clId="{31DB297F-C5EB-4A0C-BF0D-96C2B98DC761}" dt="2025-04-23T03:32:06.900" v="127" actId="164"/>
          <ac:spMkLst>
            <pc:docMk/>
            <pc:sldMk cId="0" sldId="281"/>
            <ac:spMk id="44" creationId="{8AD531B6-5CCB-3389-5D67-B23EDDCA3E33}"/>
          </ac:spMkLst>
        </pc:spChg>
        <pc:grpChg chg="mod">
          <ac:chgData name="レナ 上原" userId="21a6bffcd228b621" providerId="LiveId" clId="{31DB297F-C5EB-4A0C-BF0D-96C2B98DC761}" dt="2025-04-23T03:33:42.714" v="153" actId="164"/>
          <ac:grpSpMkLst>
            <pc:docMk/>
            <pc:sldMk cId="0" sldId="281"/>
            <ac:grpSpMk id="12" creationId="{00000000-0000-0000-0000-000000000000}"/>
          </ac:grpSpMkLst>
        </pc:grpChg>
        <pc:grpChg chg="mod">
          <ac:chgData name="レナ 上原" userId="21a6bffcd228b621" providerId="LiveId" clId="{31DB297F-C5EB-4A0C-BF0D-96C2B98DC761}" dt="2025-04-23T03:33:42.714" v="153" actId="164"/>
          <ac:grpSpMkLst>
            <pc:docMk/>
            <pc:sldMk cId="0" sldId="281"/>
            <ac:grpSpMk id="15" creationId="{00000000-0000-0000-0000-000000000000}"/>
          </ac:grpSpMkLst>
        </pc:grpChg>
        <pc:grpChg chg="mod">
          <ac:chgData name="レナ 上原" userId="21a6bffcd228b621" providerId="LiveId" clId="{31DB297F-C5EB-4A0C-BF0D-96C2B98DC761}" dt="2025-04-23T03:33:42.714" v="153" actId="164"/>
          <ac:grpSpMkLst>
            <pc:docMk/>
            <pc:sldMk cId="0" sldId="281"/>
            <ac:grpSpMk id="18" creationId="{00000000-0000-0000-0000-000000000000}"/>
          </ac:grpSpMkLst>
        </pc:grpChg>
        <pc:grpChg chg="add mod">
          <ac:chgData name="レナ 上原" userId="21a6bffcd228b621" providerId="LiveId" clId="{31DB297F-C5EB-4A0C-BF0D-96C2B98DC761}" dt="2025-04-23T03:32:23.218" v="131" actId="164"/>
          <ac:grpSpMkLst>
            <pc:docMk/>
            <pc:sldMk cId="0" sldId="281"/>
            <ac:grpSpMk id="34" creationId="{EC61DA39-E88B-2F80-E2A1-24C5F34CD0D0}"/>
          </ac:grpSpMkLst>
        </pc:grpChg>
        <pc:grpChg chg="add mod">
          <ac:chgData name="レナ 上原" userId="21a6bffcd228b621" providerId="LiveId" clId="{31DB297F-C5EB-4A0C-BF0D-96C2B98DC761}" dt="2025-04-23T03:32:23.218" v="131" actId="164"/>
          <ac:grpSpMkLst>
            <pc:docMk/>
            <pc:sldMk cId="0" sldId="281"/>
            <ac:grpSpMk id="39" creationId="{269D8176-1945-7859-4C56-7786803C3EF0}"/>
          </ac:grpSpMkLst>
        </pc:grpChg>
        <pc:grpChg chg="add mod">
          <ac:chgData name="レナ 上原" userId="21a6bffcd228b621" providerId="LiveId" clId="{31DB297F-C5EB-4A0C-BF0D-96C2B98DC761}" dt="2025-04-23T03:32:25.340" v="132" actId="164"/>
          <ac:grpSpMkLst>
            <pc:docMk/>
            <pc:sldMk cId="0" sldId="281"/>
            <ac:grpSpMk id="45" creationId="{38219D32-99F3-317B-8F4C-61F7B2F9D3A0}"/>
          </ac:grpSpMkLst>
        </pc:grpChg>
        <pc:grpChg chg="add mod">
          <ac:chgData name="レナ 上原" userId="21a6bffcd228b621" providerId="LiveId" clId="{31DB297F-C5EB-4A0C-BF0D-96C2B98DC761}" dt="2025-04-23T03:32:32.261" v="136" actId="1035"/>
          <ac:grpSpMkLst>
            <pc:docMk/>
            <pc:sldMk cId="0" sldId="281"/>
            <ac:grpSpMk id="46" creationId="{798BF124-B57D-1E08-E332-A2BAB8CEA59B}"/>
          </ac:grpSpMkLst>
        </pc:grpChg>
        <pc:grpChg chg="add mod">
          <ac:chgData name="レナ 上原" userId="21a6bffcd228b621" providerId="LiveId" clId="{31DB297F-C5EB-4A0C-BF0D-96C2B98DC761}" dt="2025-04-23T03:33:42.714" v="153" actId="164"/>
          <ac:grpSpMkLst>
            <pc:docMk/>
            <pc:sldMk cId="0" sldId="281"/>
            <ac:grpSpMk id="47" creationId="{FC6AC15E-9F91-6355-D7C0-2F34D99868EE}"/>
          </ac:grpSpMkLst>
        </pc:grpChg>
        <pc:grpChg chg="add mod">
          <ac:chgData name="レナ 上原" userId="21a6bffcd228b621" providerId="LiveId" clId="{31DB297F-C5EB-4A0C-BF0D-96C2B98DC761}" dt="2025-04-23T03:32:32.261" v="136" actId="1035"/>
          <ac:grpSpMkLst>
            <pc:docMk/>
            <pc:sldMk cId="0" sldId="281"/>
            <ac:grpSpMk id="48" creationId="{C8C656AF-4821-720C-6896-1FE423CDF961}"/>
          </ac:grpSpMkLst>
        </pc:grpChg>
        <pc:picChg chg="add mod">
          <ac:chgData name="レナ 上原" userId="21a6bffcd228b621" providerId="LiveId" clId="{31DB297F-C5EB-4A0C-BF0D-96C2B98DC761}" dt="2025-04-23T03:26:40.893" v="16" actId="1076"/>
          <ac:picMkLst>
            <pc:docMk/>
            <pc:sldMk cId="0" sldId="281"/>
            <ac:picMk id="33" creationId="{65E56AB9-796B-1969-D1F6-4904340D6899}"/>
          </ac:picMkLst>
        </pc:pic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81"/>
            <ac:cxnSpMk id="2" creationId="{80B1F040-D82B-3EF8-84D6-601BE42881A3}"/>
          </ac:cxnSpMkLst>
        </pc:cxnChg>
      </pc:sldChg>
      <pc:sldChg chg="addSp delSp modSp new mod setBg">
        <pc:chgData name="レナ 上原" userId="21a6bffcd228b621" providerId="LiveId" clId="{31DB297F-C5EB-4A0C-BF0D-96C2B98DC761}" dt="2025-04-25T04:19:53.976" v="7123"/>
        <pc:sldMkLst>
          <pc:docMk/>
          <pc:sldMk cId="3552035118" sldId="282"/>
        </pc:sldMkLst>
        <pc:spChg chg="add mod">
          <ac:chgData name="レナ 上原" userId="21a6bffcd228b621" providerId="LiveId" clId="{31DB297F-C5EB-4A0C-BF0D-96C2B98DC761}" dt="2025-04-23T03:34:44.028" v="158"/>
          <ac:spMkLst>
            <pc:docMk/>
            <pc:sldMk cId="3552035118" sldId="282"/>
            <ac:spMk id="2" creationId="{9101288D-9B54-0D82-750A-746F26B16DE0}"/>
          </ac:spMkLst>
        </pc:spChg>
        <pc:spChg chg="add mod">
          <ac:chgData name="レナ 上原" userId="21a6bffcd228b621" providerId="LiveId" clId="{31DB297F-C5EB-4A0C-BF0D-96C2B98DC761}" dt="2025-04-23T03:34:53.618" v="159"/>
          <ac:spMkLst>
            <pc:docMk/>
            <pc:sldMk cId="3552035118" sldId="282"/>
            <ac:spMk id="3" creationId="{8E227786-8FAC-C4B6-C0E3-3450D36FA569}"/>
          </ac:spMkLst>
        </pc:spChg>
        <pc:spChg chg="add mod">
          <ac:chgData name="レナ 上原" userId="21a6bffcd228b621" providerId="LiveId" clId="{31DB297F-C5EB-4A0C-BF0D-96C2B98DC761}" dt="2025-04-23T03:36:51.701" v="183" actId="14100"/>
          <ac:spMkLst>
            <pc:docMk/>
            <pc:sldMk cId="3552035118" sldId="282"/>
            <ac:spMk id="7" creationId="{196FABA1-4422-6563-95CA-F4B5BCDAC4DF}"/>
          </ac:spMkLst>
        </pc:spChg>
        <pc:spChg chg="add mod topLvl">
          <ac:chgData name="レナ 上原" userId="21a6bffcd228b621" providerId="LiveId" clId="{31DB297F-C5EB-4A0C-BF0D-96C2B98DC761}" dt="2025-04-23T04:00:42.339" v="1016" actId="12789"/>
          <ac:spMkLst>
            <pc:docMk/>
            <pc:sldMk cId="3552035118" sldId="282"/>
            <ac:spMk id="8" creationId="{F457E776-A2FC-D17C-FC74-85EC8C9ECE6E}"/>
          </ac:spMkLst>
        </pc:spChg>
        <pc:spChg chg="add mod">
          <ac:chgData name="レナ 上原" userId="21a6bffcd228b621" providerId="LiveId" clId="{31DB297F-C5EB-4A0C-BF0D-96C2B98DC761}" dt="2025-04-23T03:55:19.467" v="642" actId="404"/>
          <ac:spMkLst>
            <pc:docMk/>
            <pc:sldMk cId="3552035118" sldId="282"/>
            <ac:spMk id="9" creationId="{37155769-D2E4-1802-C05A-B20D647EB94B}"/>
          </ac:spMkLst>
        </pc:spChg>
        <pc:spChg chg="add mod">
          <ac:chgData name="レナ 上原" userId="21a6bffcd228b621" providerId="LiveId" clId="{31DB297F-C5EB-4A0C-BF0D-96C2B98DC761}" dt="2025-04-23T04:00:42.339" v="1016" actId="12789"/>
          <ac:spMkLst>
            <pc:docMk/>
            <pc:sldMk cId="3552035118" sldId="282"/>
            <ac:spMk id="10" creationId="{D58192C9-F5A5-007F-D76F-BE59D70AA5F7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3" creationId="{4104ACCE-19F9-CDEE-5B0F-E49B25FBC050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4" creationId="{4CA76843-C407-DF92-0023-4115A96C276E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5" creationId="{0A105FBB-D379-69A2-FF6B-66B3F0D5C078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6" creationId="{AE799FC8-B2D2-3A12-2CC1-F7777AE0AFA5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7" creationId="{0E03FCAF-4095-B620-B16A-B4D571ABBFBF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18" creationId="{EBAA753C-8508-8882-DDC9-D01EBAC1BE65}"/>
          </ac:spMkLst>
        </pc:spChg>
        <pc:spChg chg="add mod">
          <ac:chgData name="レナ 上原" userId="21a6bffcd228b621" providerId="LiveId" clId="{31DB297F-C5EB-4A0C-BF0D-96C2B98DC761}" dt="2025-04-23T03:59:05.544" v="982" actId="553"/>
          <ac:spMkLst>
            <pc:docMk/>
            <pc:sldMk cId="3552035118" sldId="282"/>
            <ac:spMk id="19" creationId="{1A0D5F8D-332C-9FC7-53FB-DD28F52CF747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20" creationId="{AC77E5EB-2953-48AA-E7C7-71A51D8B7538}"/>
          </ac:spMkLst>
        </pc:spChg>
        <pc:spChg chg="add mod">
          <ac:chgData name="レナ 上原" userId="21a6bffcd228b621" providerId="LiveId" clId="{31DB297F-C5EB-4A0C-BF0D-96C2B98DC761}" dt="2025-04-23T03:59:05.544" v="982" actId="553"/>
          <ac:spMkLst>
            <pc:docMk/>
            <pc:sldMk cId="3552035118" sldId="282"/>
            <ac:spMk id="21" creationId="{0FBD9DAD-177A-8538-3378-314B04883818}"/>
          </ac:spMkLst>
        </pc:spChg>
        <pc:spChg chg="add mod topLvl">
          <ac:chgData name="レナ 上原" userId="21a6bffcd228b621" providerId="LiveId" clId="{31DB297F-C5EB-4A0C-BF0D-96C2B98DC761}" dt="2025-04-23T04:00:38.501" v="1015" actId="165"/>
          <ac:spMkLst>
            <pc:docMk/>
            <pc:sldMk cId="3552035118" sldId="282"/>
            <ac:spMk id="22" creationId="{EF143AFC-B22D-58F0-CC4F-39EB9FF13493}"/>
          </ac:spMkLst>
        </pc:spChg>
        <pc:spChg chg="add mod">
          <ac:chgData name="レナ 上原" userId="21a6bffcd228b621" providerId="LiveId" clId="{31DB297F-C5EB-4A0C-BF0D-96C2B98DC761}" dt="2025-04-23T04:01:00.407" v="1091" actId="12789"/>
          <ac:spMkLst>
            <pc:docMk/>
            <pc:sldMk cId="3552035118" sldId="282"/>
            <ac:spMk id="23" creationId="{B3EC4A9F-A5D3-3D76-79C9-C2ED860C41FB}"/>
          </ac:spMkLst>
        </pc:spChg>
        <pc:spChg chg="add mod topLvl">
          <ac:chgData name="レナ 上原" userId="21a6bffcd228b621" providerId="LiveId" clId="{31DB297F-C5EB-4A0C-BF0D-96C2B98DC761}" dt="2025-04-23T04:01:00.407" v="1091" actId="12789"/>
          <ac:spMkLst>
            <pc:docMk/>
            <pc:sldMk cId="3552035118" sldId="282"/>
            <ac:spMk id="24" creationId="{092F58B5-9652-4DB7-0C54-5BBE88A8E625}"/>
          </ac:spMkLst>
        </pc:sp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3552035118" sldId="282"/>
            <ac:cxnSpMk id="4" creationId="{D513DBEF-C12E-C4D0-9BA3-360A4EA2D85F}"/>
          </ac:cxnSpMkLst>
        </pc:cxnChg>
        <pc:cxnChg chg="add mod">
          <ac:chgData name="レナ 上原" userId="21a6bffcd228b621" providerId="LiveId" clId="{31DB297F-C5EB-4A0C-BF0D-96C2B98DC761}" dt="2025-04-23T04:01:34.745" v="1098" actId="552"/>
          <ac:cxnSpMkLst>
            <pc:docMk/>
            <pc:sldMk cId="3552035118" sldId="282"/>
            <ac:cxnSpMk id="27" creationId="{EB102637-4F9B-E689-70D3-7917EE56670A}"/>
          </ac:cxnSpMkLst>
        </pc:cxnChg>
        <pc:cxnChg chg="add mod">
          <ac:chgData name="レナ 上原" userId="21a6bffcd228b621" providerId="LiveId" clId="{31DB297F-C5EB-4A0C-BF0D-96C2B98DC761}" dt="2025-04-23T04:02:08.489" v="1275" actId="14100"/>
          <ac:cxnSpMkLst>
            <pc:docMk/>
            <pc:sldMk cId="3552035118" sldId="282"/>
            <ac:cxnSpMk id="28" creationId="{C852E9A2-C1F4-498D-3437-5247E5C79C47}"/>
          </ac:cxnSpMkLst>
        </pc:cxnChg>
        <pc:cxnChg chg="add mod">
          <ac:chgData name="レナ 上原" userId="21a6bffcd228b621" providerId="LiveId" clId="{31DB297F-C5EB-4A0C-BF0D-96C2B98DC761}" dt="2025-04-23T04:01:50.294" v="1155" actId="14100"/>
          <ac:cxnSpMkLst>
            <pc:docMk/>
            <pc:sldMk cId="3552035118" sldId="282"/>
            <ac:cxnSpMk id="29" creationId="{59CBD990-CCBE-D8F0-8074-C835A9F6639D}"/>
          </ac:cxnSpMkLst>
        </pc:cxnChg>
        <pc:cxnChg chg="add mod">
          <ac:chgData name="レナ 上原" userId="21a6bffcd228b621" providerId="LiveId" clId="{31DB297F-C5EB-4A0C-BF0D-96C2B98DC761}" dt="2025-04-23T04:01:36.621" v="1099" actId="465"/>
          <ac:cxnSpMkLst>
            <pc:docMk/>
            <pc:sldMk cId="3552035118" sldId="282"/>
            <ac:cxnSpMk id="30" creationId="{097D5E10-C95C-8DB7-6682-F6CF29FA3597}"/>
          </ac:cxnSpMkLst>
        </pc:cxnChg>
        <pc:cxnChg chg="add mod">
          <ac:chgData name="レナ 上原" userId="21a6bffcd228b621" providerId="LiveId" clId="{31DB297F-C5EB-4A0C-BF0D-96C2B98DC761}" dt="2025-04-23T04:02:08.489" v="1275" actId="14100"/>
          <ac:cxnSpMkLst>
            <pc:docMk/>
            <pc:sldMk cId="3552035118" sldId="282"/>
            <ac:cxnSpMk id="31" creationId="{F40747D6-467E-CB61-9D7E-B4868C9EA414}"/>
          </ac:cxnSpMkLst>
        </pc:cxnChg>
        <pc:cxnChg chg="add mod">
          <ac:chgData name="レナ 上原" userId="21a6bffcd228b621" providerId="LiveId" clId="{31DB297F-C5EB-4A0C-BF0D-96C2B98DC761}" dt="2025-04-23T04:02:08.489" v="1275" actId="14100"/>
          <ac:cxnSpMkLst>
            <pc:docMk/>
            <pc:sldMk cId="3552035118" sldId="282"/>
            <ac:cxnSpMk id="32" creationId="{A814184C-FC00-CFAA-7CFB-45A4D51CC68F}"/>
          </ac:cxnSpMkLst>
        </pc:cxnChg>
        <pc:cxnChg chg="add mod">
          <ac:chgData name="レナ 上原" userId="21a6bffcd228b621" providerId="LiveId" clId="{31DB297F-C5EB-4A0C-BF0D-96C2B98DC761}" dt="2025-04-23T04:02:08.489" v="1275" actId="14100"/>
          <ac:cxnSpMkLst>
            <pc:docMk/>
            <pc:sldMk cId="3552035118" sldId="282"/>
            <ac:cxnSpMk id="33" creationId="{55C324EA-702B-A29D-D688-68F9C168009E}"/>
          </ac:cxnSpMkLst>
        </pc:cxnChg>
      </pc:sldChg>
      <pc:sldChg chg="addSp delSp modSp add mod setBg">
        <pc:chgData name="レナ 上原" userId="21a6bffcd228b621" providerId="LiveId" clId="{31DB297F-C5EB-4A0C-BF0D-96C2B98DC761}" dt="2025-04-25T04:19:53.976" v="7123"/>
        <pc:sldMkLst>
          <pc:docMk/>
          <pc:sldMk cId="0" sldId="283"/>
        </pc:sldMkLst>
        <pc:spChg chg="mod">
          <ac:chgData name="レナ 上原" userId="21a6bffcd228b621" providerId="LiveId" clId="{31DB297F-C5EB-4A0C-BF0D-96C2B98DC761}" dt="2025-04-23T04:08:47.647" v="1277" actId="2711"/>
          <ac:spMkLst>
            <pc:docMk/>
            <pc:sldMk cId="0" sldId="283"/>
            <ac:spMk id="5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8:47.647" v="1277" actId="2711"/>
          <ac:spMkLst>
            <pc:docMk/>
            <pc:sldMk cId="0" sldId="283"/>
            <ac:spMk id="6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8:47.647" v="1277" actId="2711"/>
          <ac:spMkLst>
            <pc:docMk/>
            <pc:sldMk cId="0" sldId="283"/>
            <ac:spMk id="7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8:47.647" v="1277" actId="2711"/>
          <ac:spMkLst>
            <pc:docMk/>
            <pc:sldMk cId="0" sldId="283"/>
            <ac:spMk id="8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10:04.482" v="1294" actId="948"/>
          <ac:spMkLst>
            <pc:docMk/>
            <pc:sldMk cId="0" sldId="283"/>
            <ac:spMk id="13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9:51.986" v="1292"/>
          <ac:spMkLst>
            <pc:docMk/>
            <pc:sldMk cId="0" sldId="283"/>
            <ac:spMk id="14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9:35.953" v="1285" actId="1035"/>
          <ac:spMkLst>
            <pc:docMk/>
            <pc:sldMk cId="0" sldId="283"/>
            <ac:spMk id="15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10:20.722" v="1296" actId="1035"/>
          <ac:spMkLst>
            <pc:docMk/>
            <pc:sldMk cId="0" sldId="283"/>
            <ac:spMk id="16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10:34.207" v="1300" actId="1076"/>
          <ac:spMkLst>
            <pc:docMk/>
            <pc:sldMk cId="0" sldId="283"/>
            <ac:spMk id="17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8:57.600" v="1278" actId="113"/>
          <ac:spMkLst>
            <pc:docMk/>
            <pc:sldMk cId="0" sldId="283"/>
            <ac:spMk id="18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09:09.603" v="1279" actId="2711"/>
          <ac:spMkLst>
            <pc:docMk/>
            <pc:sldMk cId="0" sldId="283"/>
            <ac:spMk id="19" creationId="{00000000-0000-0000-0000-000000000000}"/>
          </ac:spMkLst>
        </pc:spChg>
        <pc:spChg chg="mod">
          <ac:chgData name="レナ 上原" userId="21a6bffcd228b621" providerId="LiveId" clId="{31DB297F-C5EB-4A0C-BF0D-96C2B98DC761}" dt="2025-04-23T04:14:07.201" v="1332" actId="1076"/>
          <ac:spMkLst>
            <pc:docMk/>
            <pc:sldMk cId="0" sldId="283"/>
            <ac:spMk id="20" creationId="{00000000-0000-0000-0000-000000000000}"/>
          </ac:spMkLst>
        </pc:spChg>
        <pc:picChg chg="add mod">
          <ac:chgData name="レナ 上原" userId="21a6bffcd228b621" providerId="LiveId" clId="{31DB297F-C5EB-4A0C-BF0D-96C2B98DC761}" dt="2025-04-23T04:14:00.638" v="1331" actId="1076"/>
          <ac:picMkLst>
            <pc:docMk/>
            <pc:sldMk cId="0" sldId="283"/>
            <ac:picMk id="1026" creationId="{D2511E7A-2E76-8A68-0FCD-B5D68EC2A6CC}"/>
          </ac:picMkLst>
        </pc:pic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0" sldId="283"/>
            <ac:cxnSpMk id="9" creationId="{A41A1DFB-F9FA-A203-B665-84D2E8D22671}"/>
          </ac:cxnSpMkLst>
        </pc:cxnChg>
      </pc:sldChg>
      <pc:sldChg chg="addSp delSp modSp new mod">
        <pc:chgData name="レナ 上原" userId="21a6bffcd228b621" providerId="LiveId" clId="{31DB297F-C5EB-4A0C-BF0D-96C2B98DC761}" dt="2025-04-25T04:19:53.976" v="7123"/>
        <pc:sldMkLst>
          <pc:docMk/>
          <pc:sldMk cId="2537982268" sldId="284"/>
        </pc:sldMkLst>
        <pc:spChg chg="add mod">
          <ac:chgData name="レナ 上原" userId="21a6bffcd228b621" providerId="LiveId" clId="{31DB297F-C5EB-4A0C-BF0D-96C2B98DC761}" dt="2025-04-23T05:08:56.507" v="5305" actId="1036"/>
          <ac:spMkLst>
            <pc:docMk/>
            <pc:sldMk cId="2537982268" sldId="284"/>
            <ac:spMk id="6" creationId="{C95D202D-790D-AFFC-8F31-B70D3AD05AEE}"/>
          </ac:spMkLst>
        </pc:spChg>
        <pc:spChg chg="add mod ord">
          <ac:chgData name="レナ 上原" userId="21a6bffcd228b621" providerId="LiveId" clId="{31DB297F-C5EB-4A0C-BF0D-96C2B98DC761}" dt="2025-04-23T04:27:59.809" v="1775" actId="164"/>
          <ac:spMkLst>
            <pc:docMk/>
            <pc:sldMk cId="2537982268" sldId="284"/>
            <ac:spMk id="7" creationId="{23FE9017-1C32-EC5C-7B56-16AD321A6F48}"/>
          </ac:spMkLst>
        </pc:spChg>
        <pc:spChg chg="add mod">
          <ac:chgData name="レナ 上原" userId="21a6bffcd228b621" providerId="LiveId" clId="{31DB297F-C5EB-4A0C-BF0D-96C2B98DC761}" dt="2025-04-23T04:27:59.809" v="1775" actId="164"/>
          <ac:spMkLst>
            <pc:docMk/>
            <pc:sldMk cId="2537982268" sldId="284"/>
            <ac:spMk id="8" creationId="{1EADBC2F-4338-D586-B41E-167D68E5F7AC}"/>
          </ac:spMkLst>
        </pc:spChg>
        <pc:spChg chg="add 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11" creationId="{B799FBF4-F4DE-7E9F-8A06-EDB8614E2B78}"/>
          </ac:spMkLst>
        </pc:spChg>
        <pc:spChg chg="add mod ord topLvl">
          <ac:chgData name="レナ 上原" userId="21a6bffcd228b621" providerId="LiveId" clId="{31DB297F-C5EB-4A0C-BF0D-96C2B98DC761}" dt="2025-04-23T05:08:12.792" v="5292" actId="1076"/>
          <ac:spMkLst>
            <pc:docMk/>
            <pc:sldMk cId="2537982268" sldId="284"/>
            <ac:spMk id="12" creationId="{98BCA91A-F729-DAF8-8A84-9233F125FBDF}"/>
          </ac:spMkLst>
        </pc:spChg>
        <pc:spChg chg="add 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13" creationId="{B6730B04-FD79-BE83-DD47-74B3711F71ED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16" creationId="{1C8CA777-3AE4-3764-C34A-155421051AA0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17" creationId="{C5D44B73-69E5-398B-FBF1-D064B81AB7AD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19" creationId="{F1151C2C-66BC-02C1-9DA3-F577055FB073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20" creationId="{8DDA7487-BE61-9817-49F9-A86E9C69F3D5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22" creationId="{CE945199-379E-4A36-046D-733F0D4271C6}"/>
          </ac:spMkLst>
        </pc:spChg>
        <pc:spChg chg="mod topLvl">
          <ac:chgData name="レナ 上原" userId="21a6bffcd228b621" providerId="LiveId" clId="{31DB297F-C5EB-4A0C-BF0D-96C2B98DC761}" dt="2025-04-23T05:08:46.372" v="5302" actId="164"/>
          <ac:spMkLst>
            <pc:docMk/>
            <pc:sldMk cId="2537982268" sldId="284"/>
            <ac:spMk id="23" creationId="{49EE3C88-5E66-7BB7-4B4A-5EF2ACE7323A}"/>
          </ac:spMkLst>
        </pc:spChg>
        <pc:spChg chg="add mod">
          <ac:chgData name="レナ 上原" userId="21a6bffcd228b621" providerId="LiveId" clId="{31DB297F-C5EB-4A0C-BF0D-96C2B98DC761}" dt="2025-04-23T05:06:38.160" v="5217" actId="164"/>
          <ac:spMkLst>
            <pc:docMk/>
            <pc:sldMk cId="2537982268" sldId="284"/>
            <ac:spMk id="28" creationId="{062EB618-A2E4-3511-E0BB-6761579685E2}"/>
          </ac:spMkLst>
        </pc:spChg>
        <pc:spChg chg="add mod topLvl">
          <ac:chgData name="レナ 上原" userId="21a6bffcd228b621" providerId="LiveId" clId="{31DB297F-C5EB-4A0C-BF0D-96C2B98DC761}" dt="2025-04-23T05:07:08.934" v="5232" actId="165"/>
          <ac:spMkLst>
            <pc:docMk/>
            <pc:sldMk cId="2537982268" sldId="284"/>
            <ac:spMk id="29" creationId="{1E82DBA9-51E8-D0AD-5110-41975C20683D}"/>
          </ac:spMkLst>
        </pc:spChg>
        <pc:spChg chg="add mod">
          <ac:chgData name="レナ 上原" userId="21a6bffcd228b621" providerId="LiveId" clId="{31DB297F-C5EB-4A0C-BF0D-96C2B98DC761}" dt="2025-04-23T05:06:38.160" v="5217" actId="164"/>
          <ac:spMkLst>
            <pc:docMk/>
            <pc:sldMk cId="2537982268" sldId="284"/>
            <ac:spMk id="30" creationId="{73FD3EEE-980A-0F71-29E5-E4119D0F557D}"/>
          </ac:spMkLst>
        </pc:spChg>
        <pc:spChg chg="add mod">
          <ac:chgData name="レナ 上原" userId="21a6bffcd228b621" providerId="LiveId" clId="{31DB297F-C5EB-4A0C-BF0D-96C2B98DC761}" dt="2025-04-23T05:09:52.597" v="5314" actId="20577"/>
          <ac:spMkLst>
            <pc:docMk/>
            <pc:sldMk cId="2537982268" sldId="284"/>
            <ac:spMk id="31" creationId="{FDB83F81-74F3-7283-79DA-8F10B03D5A92}"/>
          </ac:spMkLst>
        </pc:spChg>
        <pc:grpChg chg="add mod">
          <ac:chgData name="レナ 上原" userId="21a6bffcd228b621" providerId="LiveId" clId="{31DB297F-C5EB-4A0C-BF0D-96C2B98DC761}" dt="2025-04-23T04:33:09.580" v="1978" actId="1035"/>
          <ac:grpSpMkLst>
            <pc:docMk/>
            <pc:sldMk cId="2537982268" sldId="284"/>
            <ac:grpSpMk id="10" creationId="{FA799E08-FCC3-2DD9-BC92-AEF0EA1245FF}"/>
          </ac:grpSpMkLst>
        </pc:grpChg>
        <pc:grpChg chg="add mod">
          <ac:chgData name="レナ 上原" userId="21a6bffcd228b621" providerId="LiveId" clId="{31DB297F-C5EB-4A0C-BF0D-96C2B98DC761}" dt="2025-04-23T05:06:42.832" v="5219" actId="164"/>
          <ac:grpSpMkLst>
            <pc:docMk/>
            <pc:sldMk cId="2537982268" sldId="284"/>
            <ac:grpSpMk id="33" creationId="{81C53784-12C2-2AFD-4B50-EDDA95D8B55F}"/>
          </ac:grpSpMkLst>
        </pc:grp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2537982268" sldId="284"/>
            <ac:cxnSpMk id="5" creationId="{870EA740-3475-A55B-6B6D-99BB7F018135}"/>
          </ac:cxnSpMkLst>
        </pc:cxnChg>
      </pc:sldChg>
      <pc:sldChg chg="addSp delSp modSp add mod">
        <pc:chgData name="レナ 上原" userId="21a6bffcd228b621" providerId="LiveId" clId="{31DB297F-C5EB-4A0C-BF0D-96C2B98DC761}" dt="2025-04-25T04:19:53.976" v="7123"/>
        <pc:sldMkLst>
          <pc:docMk/>
          <pc:sldMk cId="1549493247" sldId="285"/>
        </pc:sldMkLst>
        <pc:spChg chg="mod topLvl">
          <ac:chgData name="レナ 上原" userId="21a6bffcd228b621" providerId="LiveId" clId="{31DB297F-C5EB-4A0C-BF0D-96C2B98DC761}" dt="2025-04-23T05:29:29.487" v="5827" actId="164"/>
          <ac:spMkLst>
            <pc:docMk/>
            <pc:sldMk cId="1549493247" sldId="285"/>
            <ac:spMk id="9" creationId="{5FDAA02E-A50B-C6F2-6CB6-B9D0769192F3}"/>
          </ac:spMkLst>
        </pc:spChg>
        <pc:spChg chg="mod topLvl">
          <ac:chgData name="レナ 上原" userId="21a6bffcd228b621" providerId="LiveId" clId="{31DB297F-C5EB-4A0C-BF0D-96C2B98DC761}" dt="2025-04-23T05:29:29.487" v="5827" actId="164"/>
          <ac:spMkLst>
            <pc:docMk/>
            <pc:sldMk cId="1549493247" sldId="285"/>
            <ac:spMk id="14" creationId="{488A6405-C242-A4FB-E529-77F46D5A1EF2}"/>
          </ac:spMkLst>
        </pc:spChg>
        <pc:spChg chg="mod topLvl">
          <ac:chgData name="レナ 上原" userId="21a6bffcd228b621" providerId="LiveId" clId="{31DB297F-C5EB-4A0C-BF0D-96C2B98DC761}" dt="2025-04-23T05:30:13.884" v="5843" actId="164"/>
          <ac:spMkLst>
            <pc:docMk/>
            <pc:sldMk cId="1549493247" sldId="285"/>
            <ac:spMk id="15" creationId="{3009F928-00CB-0077-7A9E-D6295E629892}"/>
          </ac:spMkLst>
        </pc:spChg>
        <pc:spChg chg="mod topLvl">
          <ac:chgData name="レナ 上原" userId="21a6bffcd228b621" providerId="LiveId" clId="{31DB297F-C5EB-4A0C-BF0D-96C2B98DC761}" dt="2025-04-23T05:32:18.541" v="5892" actId="1037"/>
          <ac:spMkLst>
            <pc:docMk/>
            <pc:sldMk cId="1549493247" sldId="285"/>
            <ac:spMk id="18" creationId="{5B675874-074B-6CAD-2EF7-BA0E9ADC4B40}"/>
          </ac:spMkLst>
        </pc:spChg>
        <pc:spChg chg="mod topLvl">
          <ac:chgData name="レナ 上原" userId="21a6bffcd228b621" providerId="LiveId" clId="{31DB297F-C5EB-4A0C-BF0D-96C2B98DC761}" dt="2025-04-23T05:30:18.797" v="5846" actId="164"/>
          <ac:spMkLst>
            <pc:docMk/>
            <pc:sldMk cId="1549493247" sldId="285"/>
            <ac:spMk id="21" creationId="{71BCF9D5-1F1A-4B9D-F67F-9AEDC6114EFE}"/>
          </ac:spMkLst>
        </pc:spChg>
        <pc:spChg chg="mod topLvl">
          <ac:chgData name="レナ 上原" userId="21a6bffcd228b621" providerId="LiveId" clId="{31DB297F-C5EB-4A0C-BF0D-96C2B98DC761}" dt="2025-04-23T05:30:18.797" v="5846" actId="164"/>
          <ac:spMkLst>
            <pc:docMk/>
            <pc:sldMk cId="1549493247" sldId="285"/>
            <ac:spMk id="24" creationId="{E59EB272-11B6-F681-12B0-C93FCDCA85AF}"/>
          </ac:spMkLst>
        </pc:spChg>
        <pc:spChg chg="mod topLvl">
          <ac:chgData name="レナ 上原" userId="21a6bffcd228b621" providerId="LiveId" clId="{31DB297F-C5EB-4A0C-BF0D-96C2B98DC761}" dt="2025-04-23T05:30:32.857" v="5854" actId="164"/>
          <ac:spMkLst>
            <pc:docMk/>
            <pc:sldMk cId="1549493247" sldId="285"/>
            <ac:spMk id="25" creationId="{193719EA-E3AC-E761-F8C5-7C614FCA30FB}"/>
          </ac:spMkLst>
        </pc:spChg>
        <pc:spChg chg="mod topLvl">
          <ac:chgData name="レナ 上原" userId="21a6bffcd228b621" providerId="LiveId" clId="{31DB297F-C5EB-4A0C-BF0D-96C2B98DC761}" dt="2025-04-23T05:30:32.857" v="5854" actId="164"/>
          <ac:spMkLst>
            <pc:docMk/>
            <pc:sldMk cId="1549493247" sldId="285"/>
            <ac:spMk id="26" creationId="{4E1D4DC5-E3D5-EDC7-5B38-9D419B103CA5}"/>
          </ac:spMkLst>
        </pc:spChg>
        <pc:spChg chg="add mod">
          <ac:chgData name="レナ 上原" userId="21a6bffcd228b621" providerId="LiveId" clId="{31DB297F-C5EB-4A0C-BF0D-96C2B98DC761}" dt="2025-04-23T05:30:37.728" v="5857" actId="164"/>
          <ac:spMkLst>
            <pc:docMk/>
            <pc:sldMk cId="1549493247" sldId="285"/>
            <ac:spMk id="27" creationId="{7C9BB835-0844-9B79-3B26-AB54E367B8AC}"/>
          </ac:spMkLst>
        </pc:spChg>
        <pc:spChg chg="add mod">
          <ac:chgData name="レナ 上原" userId="21a6bffcd228b621" providerId="LiveId" clId="{31DB297F-C5EB-4A0C-BF0D-96C2B98DC761}" dt="2025-04-23T05:30:37.728" v="5857" actId="164"/>
          <ac:spMkLst>
            <pc:docMk/>
            <pc:sldMk cId="1549493247" sldId="285"/>
            <ac:spMk id="32" creationId="{448EEACE-1762-8197-84C6-F83A6BCFFCA9}"/>
          </ac:spMkLst>
        </pc:spChg>
        <pc:spChg chg="add mod">
          <ac:chgData name="レナ 上原" userId="21a6bffcd228b621" providerId="LiveId" clId="{31DB297F-C5EB-4A0C-BF0D-96C2B98DC761}" dt="2025-04-23T05:30:43.829" v="5860" actId="164"/>
          <ac:spMkLst>
            <pc:docMk/>
            <pc:sldMk cId="1549493247" sldId="285"/>
            <ac:spMk id="34" creationId="{1AAF7162-D646-5164-7482-B8CEAEB26B14}"/>
          </ac:spMkLst>
        </pc:spChg>
        <pc:spChg chg="add mod">
          <ac:chgData name="レナ 上原" userId="21a6bffcd228b621" providerId="LiveId" clId="{31DB297F-C5EB-4A0C-BF0D-96C2B98DC761}" dt="2025-04-23T05:30:43.829" v="5860" actId="164"/>
          <ac:spMkLst>
            <pc:docMk/>
            <pc:sldMk cId="1549493247" sldId="285"/>
            <ac:spMk id="36" creationId="{B97CFBD1-7C84-5E30-6DB5-54A9F1A8230E}"/>
          </ac:spMkLst>
        </pc:spChg>
        <pc:spChg chg="add mod">
          <ac:chgData name="レナ 上原" userId="21a6bffcd228b621" providerId="LiveId" clId="{31DB297F-C5EB-4A0C-BF0D-96C2B98DC761}" dt="2025-04-23T05:30:47.742" v="5863" actId="164"/>
          <ac:spMkLst>
            <pc:docMk/>
            <pc:sldMk cId="1549493247" sldId="285"/>
            <ac:spMk id="37" creationId="{806660E0-229E-827E-87F5-6BBBED5D9A93}"/>
          </ac:spMkLst>
        </pc:spChg>
        <pc:spChg chg="add mod">
          <ac:chgData name="レナ 上原" userId="21a6bffcd228b621" providerId="LiveId" clId="{31DB297F-C5EB-4A0C-BF0D-96C2B98DC761}" dt="2025-04-23T05:30:47.742" v="5863" actId="164"/>
          <ac:spMkLst>
            <pc:docMk/>
            <pc:sldMk cId="1549493247" sldId="285"/>
            <ac:spMk id="38" creationId="{2363DE93-7D8B-D426-E522-87CA1B5A0F4D}"/>
          </ac:spMkLst>
        </pc:spChg>
        <pc:spChg chg="add mod">
          <ac:chgData name="レナ 上原" userId="21a6bffcd228b621" providerId="LiveId" clId="{31DB297F-C5EB-4A0C-BF0D-96C2B98DC761}" dt="2025-04-23T05:33:43.101" v="6040" actId="1035"/>
          <ac:spMkLst>
            <pc:docMk/>
            <pc:sldMk cId="1549493247" sldId="285"/>
            <ac:spMk id="47" creationId="{12A4098B-6FA3-39AA-B062-1EF385107CA5}"/>
          </ac:spMkLst>
        </pc:s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39" creationId="{8A96B3CD-B2EC-6659-2C9A-4F187C067353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0" creationId="{442BF32A-FC19-9940-3BC0-21D5BC1EAF2A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1" creationId="{C671EC14-7BDA-8648-8482-9A86DFD58980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2" creationId="{53812CDE-3591-DC02-97E8-461B4A67A038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3" creationId="{0E2B23B1-E723-F05C-DB42-5CE3976E2AC0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4" creationId="{4CD80AC4-CB91-4B7C-C649-8FCC06DED93D}"/>
          </ac:grpSpMkLst>
        </pc:grpChg>
        <pc:grpChg chg="add mod">
          <ac:chgData name="レナ 上原" userId="21a6bffcd228b621" providerId="LiveId" clId="{31DB297F-C5EB-4A0C-BF0D-96C2B98DC761}" dt="2025-04-23T05:31:08.279" v="5871" actId="164"/>
          <ac:grpSpMkLst>
            <pc:docMk/>
            <pc:sldMk cId="1549493247" sldId="285"/>
            <ac:grpSpMk id="45" creationId="{B203904D-FAA0-A925-6845-F8D5F71A96F9}"/>
          </ac:grpSpMkLst>
        </pc:grpChg>
        <pc:grpChg chg="add mod">
          <ac:chgData name="レナ 上原" userId="21a6bffcd228b621" providerId="LiveId" clId="{31DB297F-C5EB-4A0C-BF0D-96C2B98DC761}" dt="2025-04-23T05:33:43.101" v="6040" actId="1035"/>
          <ac:grpSpMkLst>
            <pc:docMk/>
            <pc:sldMk cId="1549493247" sldId="285"/>
            <ac:grpSpMk id="46" creationId="{B2AA1F78-325C-C68C-C13C-ED06E2C39BC8}"/>
          </ac:grpSpMkLst>
        </pc:grpChg>
        <pc:cxnChg chg="add mod modVis">
          <ac:chgData name="レナ 上原" userId="21a6bffcd228b621" providerId="LiveId" clId="{31DB297F-C5EB-4A0C-BF0D-96C2B98DC761}" dt="2025-04-25T04:19:53.976" v="7123"/>
          <ac:cxnSpMkLst>
            <pc:docMk/>
            <pc:sldMk cId="1549493247" sldId="285"/>
            <ac:cxnSpMk id="2" creationId="{0EB39CBC-2713-F35E-7DCC-BA193AF8C166}"/>
          </ac:cxnSpMkLst>
        </pc:cxnChg>
      </pc:sldChg>
    </pc:docChg>
  </pc:docChgLst>
  <pc:docChgLst>
    <pc:chgData name="レナ 上原" userId="21a6bffcd228b621" providerId="LiveId" clId="{2B8D5CF3-5DC9-4DF0-B865-D03AE80FDCCB}"/>
    <pc:docChg chg="addSld delSld">
      <pc:chgData name="レナ 上原" userId="21a6bffcd228b621" providerId="LiveId" clId="{2B8D5CF3-5DC9-4DF0-B865-D03AE80FDCCB}" dt="2025-04-23T03:23:43.900" v="7" actId="47"/>
      <pc:docMkLst>
        <pc:docMk/>
      </pc:docMkLst>
      <pc:sldChg chg="new del">
        <pc:chgData name="レナ 上原" userId="21a6bffcd228b621" providerId="LiveId" clId="{2B8D5CF3-5DC9-4DF0-B865-D03AE80FDCCB}" dt="2025-04-23T03:23:40.105" v="4" actId="47"/>
        <pc:sldMkLst>
          <pc:docMk/>
          <pc:sldMk cId="3025458357" sldId="281"/>
        </pc:sldMkLst>
      </pc:sldChg>
      <pc:sldChg chg="new del">
        <pc:chgData name="レナ 上原" userId="21a6bffcd228b621" providerId="LiveId" clId="{2B8D5CF3-5DC9-4DF0-B865-D03AE80FDCCB}" dt="2025-04-23T03:23:41.459" v="5" actId="47"/>
        <pc:sldMkLst>
          <pc:docMk/>
          <pc:sldMk cId="1793737538" sldId="282"/>
        </pc:sldMkLst>
      </pc:sldChg>
      <pc:sldChg chg="new del">
        <pc:chgData name="レナ 上原" userId="21a6bffcd228b621" providerId="LiveId" clId="{2B8D5CF3-5DC9-4DF0-B865-D03AE80FDCCB}" dt="2025-04-23T03:23:42.569" v="6" actId="47"/>
        <pc:sldMkLst>
          <pc:docMk/>
          <pc:sldMk cId="263812172" sldId="283"/>
        </pc:sldMkLst>
      </pc:sldChg>
      <pc:sldChg chg="new del">
        <pc:chgData name="レナ 上原" userId="21a6bffcd228b621" providerId="LiveId" clId="{2B8D5CF3-5DC9-4DF0-B865-D03AE80FDCCB}" dt="2025-04-23T03:23:43.900" v="7" actId="47"/>
        <pc:sldMkLst>
          <pc:docMk/>
          <pc:sldMk cId="1252909022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A50C2-B415-4C7C-A83B-99B9EFB9E61C}" type="datetimeFigureOut">
              <a:rPr kumimoji="1" lang="ja-JP" altLang="en-US" smtClean="0"/>
              <a:t>2025/4/25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5EE67-15BF-41D2-B4BB-82EB328993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8635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5EE67-15BF-41D2-B4BB-82EB32899353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70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399999" flipH="1">
            <a:off x="3073614" y="-5302004"/>
            <a:ext cx="1894899" cy="10970406"/>
          </a:xfrm>
          <a:custGeom>
            <a:avLst/>
            <a:gdLst/>
            <a:ahLst/>
            <a:cxnLst/>
            <a:rect l="l" t="t" r="r" b="b"/>
            <a:pathLst>
              <a:path w="1894899" h="10970406">
                <a:moveTo>
                  <a:pt x="1894899" y="0"/>
                </a:moveTo>
                <a:lnTo>
                  <a:pt x="0" y="0"/>
                </a:lnTo>
                <a:lnTo>
                  <a:pt x="0" y="10970406"/>
                </a:lnTo>
                <a:lnTo>
                  <a:pt x="1894899" y="10970406"/>
                </a:lnTo>
                <a:lnTo>
                  <a:pt x="1894899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190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7576119" y="614622"/>
            <a:ext cx="5430336" cy="9057756"/>
            <a:chOff x="0" y="0"/>
            <a:chExt cx="3806973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06973" cy="6350000"/>
            </a:xfrm>
            <a:custGeom>
              <a:avLst/>
              <a:gdLst/>
              <a:ahLst/>
              <a:cxnLst/>
              <a:rect l="l" t="t" r="r" b="b"/>
              <a:pathLst>
                <a:path w="3806973" h="6350000">
                  <a:moveTo>
                    <a:pt x="3806973" y="0"/>
                  </a:moveTo>
                  <a:lnTo>
                    <a:pt x="2227526" y="6350000"/>
                  </a:lnTo>
                  <a:lnTo>
                    <a:pt x="0" y="6350000"/>
                  </a:lnTo>
                  <a:lnTo>
                    <a:pt x="1579447" y="0"/>
                  </a:lnTo>
                  <a:lnTo>
                    <a:pt x="3806973" y="0"/>
                  </a:lnTo>
                  <a:close/>
                </a:path>
              </a:pathLst>
            </a:cu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 l="-79840" r="-116575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148537" y="614622"/>
            <a:ext cx="5430336" cy="9057756"/>
            <a:chOff x="0" y="0"/>
            <a:chExt cx="3806973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06973" cy="6350000"/>
            </a:xfrm>
            <a:custGeom>
              <a:avLst/>
              <a:gdLst/>
              <a:ahLst/>
              <a:cxnLst/>
              <a:rect l="l" t="t" r="r" b="b"/>
              <a:pathLst>
                <a:path w="3806973" h="6350000">
                  <a:moveTo>
                    <a:pt x="3806973" y="0"/>
                  </a:moveTo>
                  <a:lnTo>
                    <a:pt x="2227526" y="6350000"/>
                  </a:lnTo>
                  <a:lnTo>
                    <a:pt x="0" y="6350000"/>
                  </a:lnTo>
                  <a:lnTo>
                    <a:pt x="1579447" y="0"/>
                  </a:lnTo>
                  <a:lnTo>
                    <a:pt x="3806973" y="0"/>
                  </a:lnTo>
                  <a:close/>
                </a:path>
              </a:pathLst>
            </a:cu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 l="-139618" r="-56797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720955" y="614622"/>
            <a:ext cx="5430336" cy="9057756"/>
            <a:chOff x="0" y="0"/>
            <a:chExt cx="3806973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06973" cy="6350000"/>
            </a:xfrm>
            <a:custGeom>
              <a:avLst/>
              <a:gdLst/>
              <a:ahLst/>
              <a:cxnLst/>
              <a:rect l="l" t="t" r="r" b="b"/>
              <a:pathLst>
                <a:path w="3806973" h="6350000">
                  <a:moveTo>
                    <a:pt x="3806973" y="0"/>
                  </a:moveTo>
                  <a:lnTo>
                    <a:pt x="2227526" y="6350000"/>
                  </a:lnTo>
                  <a:lnTo>
                    <a:pt x="0" y="6350000"/>
                  </a:lnTo>
                  <a:lnTo>
                    <a:pt x="1579447" y="0"/>
                  </a:lnTo>
                  <a:lnTo>
                    <a:pt x="3806973" y="0"/>
                  </a:lnTo>
                  <a:close/>
                </a:path>
              </a:pathLst>
            </a:cu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 l="-191715" r="-4700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9" name="Freeform 9"/>
          <p:cNvSpPr/>
          <p:nvPr/>
        </p:nvSpPr>
        <p:spPr>
          <a:xfrm rot="-5399999" flipH="1">
            <a:off x="14256205" y="5301323"/>
            <a:ext cx="3048617" cy="8741555"/>
          </a:xfrm>
          <a:custGeom>
            <a:avLst/>
            <a:gdLst/>
            <a:ahLst/>
            <a:cxnLst/>
            <a:rect l="l" t="t" r="r" b="b"/>
            <a:pathLst>
              <a:path w="3048617" h="8741555">
                <a:moveTo>
                  <a:pt x="3048617" y="0"/>
                </a:moveTo>
                <a:lnTo>
                  <a:pt x="0" y="0"/>
                </a:lnTo>
                <a:lnTo>
                  <a:pt x="0" y="8741554"/>
                </a:lnTo>
                <a:lnTo>
                  <a:pt x="3048617" y="8741554"/>
                </a:lnTo>
                <a:lnTo>
                  <a:pt x="304861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0" name="AutoShape 10"/>
          <p:cNvSpPr/>
          <p:nvPr/>
        </p:nvSpPr>
        <p:spPr>
          <a:xfrm>
            <a:off x="1378049" y="5982225"/>
            <a:ext cx="5761415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1358999" y="4652437"/>
            <a:ext cx="4221057" cy="3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b="1" dirty="0">
                <a:solidFill>
                  <a:srgbClr val="18467B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Now Bold"/>
                <a:sym typeface="Now Bold"/>
              </a:rPr>
              <a:t> Harima Industrial Co., Ltd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81473" y="8075784"/>
            <a:ext cx="5777479" cy="918642"/>
            <a:chOff x="0" y="0"/>
            <a:chExt cx="7703305" cy="1224856"/>
          </a:xfrm>
        </p:grpSpPr>
        <p:sp>
          <p:nvSpPr>
            <p:cNvPr id="13" name="TextBox 13"/>
            <p:cNvSpPr txBox="1"/>
            <p:nvPr/>
          </p:nvSpPr>
          <p:spPr>
            <a:xfrm>
              <a:off x="0" y="740563"/>
              <a:ext cx="7703305" cy="484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 b="1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2025年5月8日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7703305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19"/>
                </a:lnSpc>
              </a:pPr>
              <a:r>
                <a:rPr lang="en-US" sz="2799" dirty="0" err="1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代表取締役</a:t>
              </a:r>
              <a:r>
                <a:rPr lang="en-US" sz="2799" dirty="0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　</a:t>
              </a:r>
              <a:r>
                <a:rPr lang="en-US" sz="2799" dirty="0" err="1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大久保</a:t>
              </a:r>
              <a:r>
                <a:rPr lang="en-US" sz="2799" dirty="0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 </a:t>
              </a:r>
              <a:r>
                <a:rPr lang="en-US" sz="2799" dirty="0" err="1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謙一</a:t>
              </a:r>
              <a:endParaRPr lang="en-US" sz="2799" dirty="0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58999" y="3143048"/>
            <a:ext cx="6870602" cy="1142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ja-JP" altLang="en-US" sz="3600" dirty="0">
                <a:solidFill>
                  <a:srgbClr val="00234B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令和６年度　中小企業者等研修</a:t>
            </a:r>
            <a:endParaRPr lang="en-US" altLang="ja-JP" sz="3600" dirty="0">
              <a:solidFill>
                <a:srgbClr val="00234B"/>
              </a:solidFill>
              <a:latin typeface="Noto Sans JP Medium" panose="020B0200000000000000" pitchFamily="50" charset="-128"/>
              <a:ea typeface="Noto Sans JP Medium" panose="020B0200000000000000" pitchFamily="50" charset="-128"/>
            </a:endParaRPr>
          </a:p>
          <a:p>
            <a:pPr algn="l">
              <a:lnSpc>
                <a:spcPts val="4620"/>
              </a:lnSpc>
            </a:pPr>
            <a:r>
              <a:rPr lang="ja-JP" altLang="en-US" sz="3600" b="0" i="0" u="none" strike="noStrike" baseline="0" dirty="0">
                <a:solidFill>
                  <a:srgbClr val="00234B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経営後継者研修 </a:t>
            </a:r>
            <a:endParaRPr lang="en-US" sz="5400" b="1" dirty="0">
              <a:solidFill>
                <a:srgbClr val="00234C"/>
              </a:solidFill>
              <a:latin typeface="Noto Sans JP Medium" panose="020B0200000000000000" pitchFamily="50" charset="-128"/>
              <a:ea typeface="Noto Sans JP Medium" panose="020B0200000000000000" pitchFamily="50" charset="-128"/>
              <a:cs typeface="Noto Sans JP Medium"/>
              <a:sym typeface="Noto Sans JP Medium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78049" y="5067300"/>
            <a:ext cx="5880903" cy="72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982" b="1" dirty="0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ハリマ産業株式会社</a:t>
            </a:r>
          </a:p>
          <a:p>
            <a:pPr algn="l">
              <a:lnSpc>
                <a:spcPts val="1358"/>
              </a:lnSpc>
            </a:pPr>
            <a:endParaRPr lang="en-US" sz="4982" b="1" dirty="0">
              <a:solidFill>
                <a:srgbClr val="00234C"/>
              </a:solidFill>
              <a:latin typeface="Noto Sans JP Bold"/>
              <a:ea typeface="Noto Sans JP Bold"/>
              <a:cs typeface="Noto Sans JP Bold"/>
              <a:sym typeface="Noto Sans JP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 descr="図形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5E56AB9-796B-1969-D1F6-4904340D6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5600" y="2633978"/>
            <a:ext cx="1743318" cy="638264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82093" y="1545962"/>
            <a:ext cx="8009740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>
              <a:latin typeface="Noto Sans JP Medium" panose="020B0200000000000000" pitchFamily="50" charset="-128"/>
              <a:ea typeface="Noto Sans JP Medium" panose="020B0200000000000000" pitchFamily="50" charset="-128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757322" y="3620234"/>
            <a:ext cx="2747823" cy="274782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DFFF"/>
            </a:solidFill>
          </p:spPr>
          <p:txBody>
            <a:bodyPr/>
            <a:lstStyle/>
            <a:p>
              <a:endParaRPr lang="ja-JP" altLang="en-US"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0798" tIns="40798" rIns="40798" bIns="40798" rtlCol="0" anchor="ctr"/>
            <a:lstStyle/>
            <a:p>
              <a:pPr algn="ctr">
                <a:lnSpc>
                  <a:spcPts val="2915"/>
                </a:lnSpc>
              </a:pPr>
              <a:endParaRPr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10579" y="5553887"/>
            <a:ext cx="2747823" cy="274782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3A6FF">
                <a:alpha val="69804"/>
              </a:srgbClr>
            </a:solidFill>
          </p:spPr>
          <p:txBody>
            <a:bodyPr/>
            <a:lstStyle/>
            <a:p>
              <a:endParaRPr lang="ja-JP" altLang="en-US"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0798" tIns="40798" rIns="40798" bIns="40798" rtlCol="0" anchor="ctr"/>
            <a:lstStyle/>
            <a:p>
              <a:pPr algn="ctr">
                <a:lnSpc>
                  <a:spcPts val="2915"/>
                </a:lnSpc>
              </a:pPr>
              <a:endParaRPr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904065" y="5553887"/>
            <a:ext cx="2747823" cy="2747823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3D4">
                <a:alpha val="73725"/>
              </a:srgbClr>
            </a:solidFill>
          </p:spPr>
          <p:txBody>
            <a:bodyPr/>
            <a:lstStyle/>
            <a:p>
              <a:endParaRPr lang="ja-JP" altLang="en-US"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40798" tIns="40798" rIns="40798" bIns="40798" rtlCol="0" anchor="ctr"/>
            <a:lstStyle/>
            <a:p>
              <a:pPr algn="ctr">
                <a:lnSpc>
                  <a:spcPts val="2915"/>
                </a:lnSpc>
              </a:pPr>
              <a:endParaRPr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476388" y="6703538"/>
            <a:ext cx="1835451" cy="460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  <a:spcBef>
                <a:spcPct val="0"/>
              </a:spcBef>
            </a:pPr>
            <a:r>
              <a:rPr lang="en-US" sz="2800" spc="24" dirty="0" err="1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Source Han Sans JP Bold"/>
                <a:sym typeface="Source Han Sans JP Bold"/>
              </a:rPr>
              <a:t>和室の激減</a:t>
            </a:r>
            <a:endParaRPr lang="en-US" sz="2800" spc="24" dirty="0">
              <a:solidFill>
                <a:srgbClr val="00234C"/>
              </a:solidFill>
              <a:latin typeface="Noto Sans JP Medium" panose="020B0200000000000000" pitchFamily="50" charset="-128"/>
              <a:ea typeface="Noto Sans JP Medium" panose="020B02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22584" y="6703538"/>
            <a:ext cx="1923812" cy="44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  <a:spcBef>
                <a:spcPct val="0"/>
              </a:spcBef>
            </a:pPr>
            <a:r>
              <a:rPr lang="en-US" sz="2400" spc="24" dirty="0" err="1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Source Han Sans JP Bold"/>
                <a:sym typeface="Source Han Sans JP Bold"/>
              </a:rPr>
              <a:t>同業者の激減</a:t>
            </a:r>
            <a:endParaRPr lang="en-US" sz="2400" spc="24" dirty="0">
              <a:solidFill>
                <a:srgbClr val="00234C"/>
              </a:solidFill>
              <a:latin typeface="Noto Sans JP Medium" panose="020B0200000000000000" pitchFamily="50" charset="-128"/>
              <a:ea typeface="Noto Sans JP Medium" panose="020B02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009010" y="4521070"/>
            <a:ext cx="2244447" cy="94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</a:pPr>
            <a:r>
              <a:rPr lang="en-US" sz="2499" spc="24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Source Han Sans JP Bold"/>
                <a:sym typeface="Source Han Sans JP Bold"/>
              </a:rPr>
              <a:t>リフォーム市場</a:t>
            </a:r>
          </a:p>
          <a:p>
            <a:pPr algn="ctr">
              <a:lnSpc>
                <a:spcPts val="3874"/>
              </a:lnSpc>
              <a:spcBef>
                <a:spcPct val="0"/>
              </a:spcBef>
            </a:pPr>
            <a:r>
              <a:rPr lang="en-US" sz="2499" spc="24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Source Han Sans JP Bold"/>
                <a:sym typeface="Source Han Sans JP Bold"/>
              </a:rPr>
              <a:t>拡大</a:t>
            </a: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798BF124-B57D-1E08-E332-A2BAB8CEA59B}"/>
              </a:ext>
            </a:extLst>
          </p:cNvPr>
          <p:cNvGrpSpPr/>
          <p:nvPr/>
        </p:nvGrpSpPr>
        <p:grpSpPr>
          <a:xfrm>
            <a:off x="6072820" y="3117587"/>
            <a:ext cx="10721653" cy="1647140"/>
            <a:chOff x="6297715" y="3467100"/>
            <a:chExt cx="10721653" cy="1647140"/>
          </a:xfrm>
        </p:grpSpPr>
        <p:sp>
          <p:nvSpPr>
            <p:cNvPr id="3" name="Freeform 3"/>
            <p:cNvSpPr/>
            <p:nvPr/>
          </p:nvSpPr>
          <p:spPr>
            <a:xfrm>
              <a:off x="6297715" y="3467100"/>
              <a:ext cx="10721653" cy="1647140"/>
            </a:xfrm>
            <a:custGeom>
              <a:avLst/>
              <a:gdLst/>
              <a:ahLst/>
              <a:cxnLst/>
              <a:rect l="l" t="t" r="r" b="b"/>
              <a:pathLst>
                <a:path w="2823810" h="433815">
                  <a:moveTo>
                    <a:pt x="203200" y="0"/>
                  </a:moveTo>
                  <a:lnTo>
                    <a:pt x="2823810" y="0"/>
                  </a:lnTo>
                  <a:lnTo>
                    <a:pt x="2620610" y="433815"/>
                  </a:lnTo>
                  <a:lnTo>
                    <a:pt x="0" y="43381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566095" y="4464711"/>
              <a:ext cx="9010992" cy="327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9"/>
                </a:lnSpc>
              </a:pPr>
              <a:r>
                <a:rPr lang="en-US" sz="2199" spc="21" dirty="0" err="1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セザンヌ Medium"/>
                  <a:sym typeface="セザンヌ Medium"/>
                </a:rPr>
                <a:t>木製建具の製造技術と設備を活かし、ドア製造へ切り替える</a:t>
              </a:r>
              <a:endParaRPr lang="en-US" sz="2199" spc="21" dirty="0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セザンヌ Medium"/>
                <a:sym typeface="セザンヌ Medium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459787" y="3789616"/>
              <a:ext cx="4240409" cy="492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3200" dirty="0" err="1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Source Han Sans JP Bold"/>
                  <a:sym typeface="Source Han Sans JP Bold"/>
                </a:rPr>
                <a:t>主力商品の切り替え</a:t>
              </a:r>
              <a:endParaRPr lang="en-US" sz="3200" dirty="0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Source Han Sans JP Bold"/>
                <a:sym typeface="Source Han Sans JP Bold"/>
              </a:endParaR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382093" y="831587"/>
            <a:ext cx="9566186" cy="693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1" dirty="0" err="1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Now Bold"/>
                <a:sym typeface="Now Bold"/>
              </a:rPr>
              <a:t>国内市場での展開（市場対応</a:t>
            </a:r>
            <a:r>
              <a:rPr lang="en-US" sz="4500" b="1" dirty="0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Now Bold"/>
                <a:sym typeface="Now Bold"/>
              </a:rPr>
              <a:t>）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82093" y="1735322"/>
            <a:ext cx="15777827" cy="878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4"/>
              </a:lnSpc>
              <a:spcBef>
                <a:spcPct val="0"/>
              </a:spcBef>
            </a:pPr>
            <a:r>
              <a:rPr lang="en-US" sz="2299" spc="22" dirty="0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セザンヌ Medium"/>
                <a:sym typeface="セザンヌ Medium"/>
              </a:rPr>
              <a:t>リーマンショックを境に関東圏の同業者が13社から3社に。また、新築住宅の内装は完全洋室化し、和室の数が激減。2020年以降は主力商品を和室向け建具（襖・障子）から洋室向け建具（ドア・扉）へと切り替えた。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FC6AC15E-9F91-6355-D7C0-2F34D99868EE}"/>
              </a:ext>
            </a:extLst>
          </p:cNvPr>
          <p:cNvGrpSpPr/>
          <p:nvPr/>
        </p:nvGrpSpPr>
        <p:grpSpPr>
          <a:xfrm>
            <a:off x="6072820" y="5082348"/>
            <a:ext cx="10721653" cy="2111445"/>
            <a:chOff x="6557963" y="5394086"/>
            <a:chExt cx="10721653" cy="2111445"/>
          </a:xfrm>
        </p:grpSpPr>
        <p:grpSp>
          <p:nvGrpSpPr>
            <p:cNvPr id="34" name="Group 2">
              <a:extLst>
                <a:ext uri="{FF2B5EF4-FFF2-40B4-BE49-F238E27FC236}">
                  <a16:creationId xmlns:a16="http://schemas.microsoft.com/office/drawing/2014/main" id="{EC61DA39-E88B-2F80-E2A1-24C5F34CD0D0}"/>
                </a:ext>
              </a:extLst>
            </p:cNvPr>
            <p:cNvGrpSpPr/>
            <p:nvPr/>
          </p:nvGrpSpPr>
          <p:grpSpPr>
            <a:xfrm>
              <a:off x="6557963" y="5394086"/>
              <a:ext cx="10721653" cy="2111445"/>
              <a:chOff x="0" y="0"/>
              <a:chExt cx="2823810" cy="433815"/>
            </a:xfrm>
          </p:grpSpPr>
          <p:sp>
            <p:nvSpPr>
              <p:cNvPr id="35" name="Freeform 3">
                <a:extLst>
                  <a:ext uri="{FF2B5EF4-FFF2-40B4-BE49-F238E27FC236}">
                    <a16:creationId xmlns:a16="http://schemas.microsoft.com/office/drawing/2014/main" id="{792FDFCB-560B-AF89-21C7-1BA33F296E78}"/>
                  </a:ext>
                </a:extLst>
              </p:cNvPr>
              <p:cNvSpPr/>
              <p:nvPr/>
            </p:nvSpPr>
            <p:spPr>
              <a:xfrm>
                <a:off x="0" y="0"/>
                <a:ext cx="2823810" cy="433815"/>
              </a:xfrm>
              <a:custGeom>
                <a:avLst/>
                <a:gdLst/>
                <a:ahLst/>
                <a:cxnLst/>
                <a:rect l="l" t="t" r="r" b="b"/>
                <a:pathLst>
                  <a:path w="2823810" h="433815">
                    <a:moveTo>
                      <a:pt x="203200" y="0"/>
                    </a:moveTo>
                    <a:lnTo>
                      <a:pt x="2823810" y="0"/>
                    </a:lnTo>
                    <a:lnTo>
                      <a:pt x="2620610" y="433815"/>
                    </a:lnTo>
                    <a:lnTo>
                      <a:pt x="0" y="433815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ja-JP" altLang="en-US">
                  <a:latin typeface="Noto Sans JP Medium" panose="020B0200000000000000" pitchFamily="50" charset="-128"/>
                  <a:ea typeface="Noto Sans JP Medium" panose="020B0200000000000000" pitchFamily="50" charset="-128"/>
                </a:endParaRPr>
              </a:p>
            </p:txBody>
          </p:sp>
          <p:sp>
            <p:nvSpPr>
              <p:cNvPr id="36" name="TextBox 4">
                <a:extLst>
                  <a:ext uri="{FF2B5EF4-FFF2-40B4-BE49-F238E27FC236}">
                    <a16:creationId xmlns:a16="http://schemas.microsoft.com/office/drawing/2014/main" id="{A4684B7D-01CD-64DC-13A1-9C8F0D1CFA2D}"/>
                  </a:ext>
                </a:extLst>
              </p:cNvPr>
              <p:cNvSpPr txBox="1"/>
              <p:nvPr/>
            </p:nvSpPr>
            <p:spPr>
              <a:xfrm>
                <a:off x="101600" y="-57150"/>
                <a:ext cx="2620610" cy="4909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75"/>
                  </a:lnSpc>
                </a:pPr>
                <a:endParaRPr>
                  <a:latin typeface="Noto Sans JP Medium" panose="020B0200000000000000" pitchFamily="50" charset="-128"/>
                  <a:ea typeface="Noto Sans JP Medium" panose="020B0200000000000000" pitchFamily="50" charset="-128"/>
                </a:endParaRPr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269D8176-1945-7859-4C56-7786803C3EF0}"/>
                </a:ext>
              </a:extLst>
            </p:cNvPr>
            <p:cNvGrpSpPr/>
            <p:nvPr/>
          </p:nvGrpSpPr>
          <p:grpSpPr>
            <a:xfrm>
              <a:off x="7678380" y="5775662"/>
              <a:ext cx="9117300" cy="1348293"/>
              <a:chOff x="8143357" y="5892244"/>
              <a:chExt cx="9117300" cy="1348293"/>
            </a:xfrm>
          </p:grpSpPr>
          <p:sp>
            <p:nvSpPr>
              <p:cNvPr id="37" name="TextBox 24">
                <a:extLst>
                  <a:ext uri="{FF2B5EF4-FFF2-40B4-BE49-F238E27FC236}">
                    <a16:creationId xmlns:a16="http://schemas.microsoft.com/office/drawing/2014/main" id="{F1BB4809-ACF9-C0F5-04B4-77E01BD9F239}"/>
                  </a:ext>
                </a:extLst>
              </p:cNvPr>
              <p:cNvSpPr txBox="1"/>
              <p:nvPr/>
            </p:nvSpPr>
            <p:spPr>
              <a:xfrm>
                <a:off x="8249665" y="6567339"/>
                <a:ext cx="9010992" cy="67319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749"/>
                  </a:lnSpc>
                </a:pPr>
                <a:r>
                  <a:rPr lang="en-US" altLang="ja-JP" sz="2199" spc="21" dirty="0" err="1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巨大市場「東京の隣接市」という好立地を活かし</a:t>
                </a:r>
                <a:r>
                  <a:rPr lang="en-US" altLang="ja-JP" sz="2199" spc="21" dirty="0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、</a:t>
                </a:r>
              </a:p>
              <a:p>
                <a:pPr algn="l">
                  <a:lnSpc>
                    <a:spcPts val="2749"/>
                  </a:lnSpc>
                </a:pPr>
                <a:r>
                  <a:rPr lang="en-US" altLang="ja-JP" sz="2199" spc="21" dirty="0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　　　　　　　　「</a:t>
                </a:r>
                <a:r>
                  <a:rPr lang="en-US" altLang="ja-JP" sz="2199" spc="21" dirty="0" err="1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工事」を必要としている顧客の新規開拓に注力</a:t>
                </a:r>
                <a:endParaRPr lang="en-US" sz="2199" spc="21" dirty="0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セザンヌ Medium"/>
                  <a:sym typeface="セザンヌ Medium"/>
                </a:endParaRPr>
              </a:p>
            </p:txBody>
          </p:sp>
          <p:sp>
            <p:nvSpPr>
              <p:cNvPr id="38" name="TextBox 27">
                <a:extLst>
                  <a:ext uri="{FF2B5EF4-FFF2-40B4-BE49-F238E27FC236}">
                    <a16:creationId xmlns:a16="http://schemas.microsoft.com/office/drawing/2014/main" id="{950700A7-EE25-D337-B524-9BF799B3FBC4}"/>
                  </a:ext>
                </a:extLst>
              </p:cNvPr>
              <p:cNvSpPr txBox="1"/>
              <p:nvPr/>
            </p:nvSpPr>
            <p:spPr>
              <a:xfrm>
                <a:off x="8143357" y="5892244"/>
                <a:ext cx="6944243" cy="4924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/>
                <a:r>
                  <a:rPr lang="en-US" altLang="ja-JP" sz="3200" dirty="0" err="1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Source Han Sans JP Bold"/>
                    <a:sym typeface="Source Han Sans JP Bold"/>
                  </a:rPr>
                  <a:t>工事力と好立地を活かした新規開拓</a:t>
                </a:r>
                <a:endParaRPr lang="en-US" altLang="ja-JP" sz="3200" dirty="0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Source Han Sans JP Bold"/>
                  <a:sym typeface="Source Han Sans JP Bold"/>
                </a:endParaRPr>
              </a:p>
            </p:txBody>
          </p:sp>
        </p:grp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C8C656AF-4821-720C-6896-1FE423CDF961}"/>
              </a:ext>
            </a:extLst>
          </p:cNvPr>
          <p:cNvGrpSpPr/>
          <p:nvPr/>
        </p:nvGrpSpPr>
        <p:grpSpPr>
          <a:xfrm>
            <a:off x="6072820" y="7511413"/>
            <a:ext cx="11604601" cy="1944000"/>
            <a:chOff x="6172200" y="7860926"/>
            <a:chExt cx="11604601" cy="1944000"/>
          </a:xfrm>
        </p:grpSpPr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619A2C5E-D4EB-82AF-AF46-18F7010BD66D}"/>
                </a:ext>
              </a:extLst>
            </p:cNvPr>
            <p:cNvSpPr/>
            <p:nvPr/>
          </p:nvSpPr>
          <p:spPr>
            <a:xfrm>
              <a:off x="6172200" y="7860926"/>
              <a:ext cx="11604601" cy="1944000"/>
            </a:xfrm>
            <a:custGeom>
              <a:avLst/>
              <a:gdLst/>
              <a:ahLst/>
              <a:cxnLst/>
              <a:rect l="l" t="t" r="r" b="b"/>
              <a:pathLst>
                <a:path w="2823810" h="433815">
                  <a:moveTo>
                    <a:pt x="203200" y="0"/>
                  </a:moveTo>
                  <a:lnTo>
                    <a:pt x="2823810" y="0"/>
                  </a:lnTo>
                  <a:lnTo>
                    <a:pt x="2620610" y="433815"/>
                  </a:lnTo>
                  <a:lnTo>
                    <a:pt x="0" y="43381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>
                <a:latin typeface="Noto Sans JP Medium" panose="020B0200000000000000" pitchFamily="50" charset="-128"/>
                <a:ea typeface="Noto Sans JP Medium" panose="020B0200000000000000" pitchFamily="50" charset="-128"/>
              </a:endParaRPr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38219D32-99F3-317B-8F4C-61F7B2F9D3A0}"/>
                </a:ext>
              </a:extLst>
            </p:cNvPr>
            <p:cNvGrpSpPr/>
            <p:nvPr/>
          </p:nvGrpSpPr>
          <p:grpSpPr>
            <a:xfrm>
              <a:off x="7334272" y="8158780"/>
              <a:ext cx="9945344" cy="1348293"/>
              <a:chOff x="7334272" y="8183442"/>
              <a:chExt cx="9945344" cy="1348293"/>
            </a:xfrm>
          </p:grpSpPr>
          <p:sp>
            <p:nvSpPr>
              <p:cNvPr id="43" name="TextBox 24">
                <a:extLst>
                  <a:ext uri="{FF2B5EF4-FFF2-40B4-BE49-F238E27FC236}">
                    <a16:creationId xmlns:a16="http://schemas.microsoft.com/office/drawing/2014/main" id="{9E973072-19BE-3BF9-7A20-8BF580276792}"/>
                  </a:ext>
                </a:extLst>
              </p:cNvPr>
              <p:cNvSpPr txBox="1"/>
              <p:nvPr/>
            </p:nvSpPr>
            <p:spPr>
              <a:xfrm>
                <a:off x="7440580" y="8858537"/>
                <a:ext cx="9010992" cy="67319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749"/>
                  </a:lnSpc>
                </a:pPr>
                <a:r>
                  <a:rPr lang="en-US" altLang="ja-JP" sz="2199" spc="21" dirty="0" err="1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リフォーム現場に向けた製造に注力</a:t>
                </a:r>
                <a:endParaRPr lang="en-US" altLang="ja-JP" sz="2199" spc="21" dirty="0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セザンヌ Medium"/>
                  <a:sym typeface="セザンヌ Medium"/>
                </a:endParaRPr>
              </a:p>
              <a:p>
                <a:pPr algn="l">
                  <a:lnSpc>
                    <a:spcPts val="2749"/>
                  </a:lnSpc>
                </a:pPr>
                <a:r>
                  <a:rPr lang="en-US" altLang="ja-JP" sz="2199" spc="21" dirty="0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セザンヌ Medium"/>
                    <a:sym typeface="セザンヌ Medium"/>
                  </a:rPr>
                  <a:t>　　　　（最低注文数１本、そっくりドアなど）</a:t>
                </a:r>
              </a:p>
            </p:txBody>
          </p:sp>
          <p:sp>
            <p:nvSpPr>
              <p:cNvPr id="44" name="TextBox 27">
                <a:extLst>
                  <a:ext uri="{FF2B5EF4-FFF2-40B4-BE49-F238E27FC236}">
                    <a16:creationId xmlns:a16="http://schemas.microsoft.com/office/drawing/2014/main" id="{8AD531B6-5CCB-3389-5D67-B23EDDCA3E33}"/>
                  </a:ext>
                </a:extLst>
              </p:cNvPr>
              <p:cNvSpPr txBox="1"/>
              <p:nvPr/>
            </p:nvSpPr>
            <p:spPr>
              <a:xfrm>
                <a:off x="7334272" y="8183442"/>
                <a:ext cx="9945344" cy="4924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/>
                <a:r>
                  <a:rPr lang="en-US" altLang="ja-JP" sz="3200" dirty="0" err="1">
                    <a:solidFill>
                      <a:srgbClr val="00234C"/>
                    </a:solidFill>
                    <a:latin typeface="Noto Sans JP Medium" panose="020B0200000000000000" pitchFamily="50" charset="-128"/>
                    <a:ea typeface="Noto Sans JP Medium" panose="020B0200000000000000" pitchFamily="50" charset="-128"/>
                    <a:cs typeface="Source Han Sans JP Bold"/>
                    <a:sym typeface="Source Han Sans JP Bold"/>
                  </a:rPr>
                  <a:t>リフォーム現場に特化した製品・サービスの充実化</a:t>
                </a:r>
                <a:endParaRPr lang="en-US" altLang="ja-JP" sz="3200" dirty="0">
                  <a:solidFill>
                    <a:srgbClr val="00234C"/>
                  </a:solidFill>
                  <a:latin typeface="Noto Sans JP Medium" panose="020B0200000000000000" pitchFamily="50" charset="-128"/>
                  <a:ea typeface="Noto Sans JP Medium" panose="020B0200000000000000" pitchFamily="50" charset="-128"/>
                  <a:cs typeface="Source Han Sans JP Bold"/>
                  <a:sym typeface="Source Han Sans JP Bold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9101288D-9B54-0D82-750A-746F26B16DE0}"/>
              </a:ext>
            </a:extLst>
          </p:cNvPr>
          <p:cNvSpPr txBox="1"/>
          <p:nvPr/>
        </p:nvSpPr>
        <p:spPr>
          <a:xfrm>
            <a:off x="1382093" y="831587"/>
            <a:ext cx="9566186" cy="693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1" dirty="0" err="1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Now Bold"/>
                <a:sym typeface="Now Bold"/>
              </a:rPr>
              <a:t>国内市場での展開（市場対応</a:t>
            </a:r>
            <a:r>
              <a:rPr lang="en-US" sz="4500" b="1" dirty="0">
                <a:solidFill>
                  <a:srgbClr val="00234C"/>
                </a:solidFill>
                <a:latin typeface="Noto Sans JP Medium" panose="020B0200000000000000" pitchFamily="50" charset="-128"/>
                <a:ea typeface="Noto Sans JP Medium" panose="020B0200000000000000" pitchFamily="50" charset="-128"/>
                <a:cs typeface="Now Bold"/>
                <a:sym typeface="Now Bold"/>
              </a:rPr>
              <a:t>）</a:t>
            </a:r>
          </a:p>
        </p:txBody>
      </p:sp>
      <p:sp>
        <p:nvSpPr>
          <p:cNvPr id="3" name="AutoShape 11">
            <a:extLst>
              <a:ext uri="{FF2B5EF4-FFF2-40B4-BE49-F238E27FC236}">
                <a16:creationId xmlns:a16="http://schemas.microsoft.com/office/drawing/2014/main" id="{8E227786-8FAC-C4B6-C0E3-3450D36FA569}"/>
              </a:ext>
            </a:extLst>
          </p:cNvPr>
          <p:cNvSpPr/>
          <p:nvPr/>
        </p:nvSpPr>
        <p:spPr>
          <a:xfrm>
            <a:off x="1382093" y="1545962"/>
            <a:ext cx="8009740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>
              <a:latin typeface="Noto Sans JP Medium" panose="020B0200000000000000" pitchFamily="50" charset="-128"/>
              <a:ea typeface="Noto Sans JP Medium" panose="020B02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6FABA1-4422-6563-95CA-F4B5BCDAC4DF}"/>
              </a:ext>
            </a:extLst>
          </p:cNvPr>
          <p:cNvSpPr txBox="1"/>
          <p:nvPr/>
        </p:nvSpPr>
        <p:spPr>
          <a:xfrm>
            <a:off x="1382092" y="1744745"/>
            <a:ext cx="16296308" cy="8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kumimoji="0" lang="ja-JP" altLang="en-US" sz="2200" b="0" i="0" u="none" strike="noStrike" kern="1200" cap="none" spc="22" normalizeH="0" baseline="0" noProof="0" dirty="0">
                <a:ln>
                  <a:noFill/>
                </a:ln>
                <a:solidFill>
                  <a:srgbClr val="00234C"/>
                </a:solidFill>
                <a:effectLst/>
                <a:uLnTx/>
                <a:uFillTx/>
                <a:latin typeface="Noto Sans JP Medium" panose="020B0200000000000000" pitchFamily="50" charset="-128"/>
                <a:ea typeface="Noto Sans JP Medium" panose="020B0200000000000000" pitchFamily="50" charset="-128"/>
                <a:cs typeface="セザンヌ Medium"/>
                <a:sym typeface="セザンヌ Medium"/>
              </a:rPr>
              <a:t>ハリマ産業は襖業界の中では後発組であり、創業当時は先発組が積極的に付き合おうとしない業者ばかりを</a:t>
            </a:r>
            <a:endParaRPr kumimoji="0" lang="en-US" altLang="ja-JP" sz="2200" b="0" i="0" u="none" strike="noStrike" kern="1200" cap="none" spc="22" normalizeH="0" baseline="0" noProof="0" dirty="0">
              <a:ln>
                <a:noFill/>
              </a:ln>
              <a:solidFill>
                <a:srgbClr val="00234C"/>
              </a:solidFill>
              <a:effectLst/>
              <a:uLnTx/>
              <a:uFillTx/>
              <a:latin typeface="Noto Sans JP Medium" panose="020B0200000000000000" pitchFamily="50" charset="-128"/>
              <a:ea typeface="Noto Sans JP Medium" panose="020B0200000000000000" pitchFamily="50" charset="-128"/>
              <a:cs typeface="セザンヌ Medium"/>
              <a:sym typeface="セザンヌ Medium"/>
            </a:endParaRPr>
          </a:p>
          <a:p>
            <a:pPr>
              <a:lnSpc>
                <a:spcPts val="3100"/>
              </a:lnSpc>
            </a:pPr>
            <a:r>
              <a:rPr kumimoji="0" lang="ja-JP" altLang="en-US" sz="2200" b="0" i="0" u="none" strike="noStrike" kern="1200" cap="none" spc="22" normalizeH="0" baseline="0" noProof="0" dirty="0">
                <a:ln>
                  <a:noFill/>
                </a:ln>
                <a:solidFill>
                  <a:srgbClr val="00234C"/>
                </a:solidFill>
                <a:effectLst/>
                <a:uLnTx/>
                <a:uFillTx/>
                <a:latin typeface="Noto Sans JP Medium" panose="020B0200000000000000" pitchFamily="50" charset="-128"/>
                <a:ea typeface="Noto Sans JP Medium" panose="020B0200000000000000" pitchFamily="50" charset="-128"/>
                <a:cs typeface="セザンヌ Medium"/>
                <a:sym typeface="セザンヌ Medium"/>
              </a:rPr>
              <a:t>顧客としていた。その後は建具屋→ゼネコン→大手ハウスメーカー→畳店・表具店→工務店といった順に顧客変遷している。</a:t>
            </a:r>
            <a:endParaRPr lang="ja-JP" altLang="en-US" sz="22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457E776-A2FC-D17C-FC74-85EC8C9ECE6E}"/>
              </a:ext>
            </a:extLst>
          </p:cNvPr>
          <p:cNvSpPr/>
          <p:nvPr/>
        </p:nvSpPr>
        <p:spPr>
          <a:xfrm>
            <a:off x="4777154" y="3760107"/>
            <a:ext cx="6948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TextBox 57">
            <a:extLst>
              <a:ext uri="{FF2B5EF4-FFF2-40B4-BE49-F238E27FC236}">
                <a16:creationId xmlns:a16="http://schemas.microsoft.com/office/drawing/2014/main" id="{37155769-D2E4-1802-C05A-B20D647EB94B}"/>
              </a:ext>
            </a:extLst>
          </p:cNvPr>
          <p:cNvSpPr txBox="1"/>
          <p:nvPr/>
        </p:nvSpPr>
        <p:spPr>
          <a:xfrm>
            <a:off x="4131152" y="3019304"/>
            <a:ext cx="12785248" cy="412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3427"/>
              </a:lnSpc>
              <a:spcBef>
                <a:spcPct val="0"/>
              </a:spcBef>
            </a:pPr>
            <a:r>
              <a:rPr 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1970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1980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1990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2000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2010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2020</a:t>
            </a: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　　　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2025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0" name="TextBox 57">
            <a:extLst>
              <a:ext uri="{FF2B5EF4-FFF2-40B4-BE49-F238E27FC236}">
                <a16:creationId xmlns:a16="http://schemas.microsoft.com/office/drawing/2014/main" id="{D58192C9-F5A5-007F-D76F-BE59D70AA5F7}"/>
              </a:ext>
            </a:extLst>
          </p:cNvPr>
          <p:cNvSpPr txBox="1"/>
          <p:nvPr/>
        </p:nvSpPr>
        <p:spPr>
          <a:xfrm>
            <a:off x="2617804" y="3760107"/>
            <a:ext cx="1268396" cy="430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建具屋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104ACCE-19F9-CDEE-5B0F-E49B25FBC050}"/>
              </a:ext>
            </a:extLst>
          </p:cNvPr>
          <p:cNvSpPr/>
          <p:nvPr/>
        </p:nvSpPr>
        <p:spPr>
          <a:xfrm>
            <a:off x="8610600" y="4600272"/>
            <a:ext cx="1152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TextBox 57">
            <a:extLst>
              <a:ext uri="{FF2B5EF4-FFF2-40B4-BE49-F238E27FC236}">
                <a16:creationId xmlns:a16="http://schemas.microsoft.com/office/drawing/2014/main" id="{4CA76843-C407-DF92-0023-4115A96C276E}"/>
              </a:ext>
            </a:extLst>
          </p:cNvPr>
          <p:cNvSpPr txBox="1"/>
          <p:nvPr/>
        </p:nvSpPr>
        <p:spPr>
          <a:xfrm>
            <a:off x="2317452" y="4600272"/>
            <a:ext cx="1568748" cy="430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ゼネコン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105FBB-D379-69A2-FF6B-66B3F0D5C078}"/>
              </a:ext>
            </a:extLst>
          </p:cNvPr>
          <p:cNvSpPr/>
          <p:nvPr/>
        </p:nvSpPr>
        <p:spPr>
          <a:xfrm>
            <a:off x="10515600" y="5440437"/>
            <a:ext cx="5688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TextBox 57">
            <a:extLst>
              <a:ext uri="{FF2B5EF4-FFF2-40B4-BE49-F238E27FC236}">
                <a16:creationId xmlns:a16="http://schemas.microsoft.com/office/drawing/2014/main" id="{AE799FC8-B2D2-3A12-2CC1-F7777AE0AFA5}"/>
              </a:ext>
            </a:extLst>
          </p:cNvPr>
          <p:cNvSpPr txBox="1"/>
          <p:nvPr/>
        </p:nvSpPr>
        <p:spPr>
          <a:xfrm>
            <a:off x="1371600" y="5440437"/>
            <a:ext cx="2514600" cy="430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ハウスメーカー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E03FCAF-4095-B620-B16A-B4D571ABBFBF}"/>
              </a:ext>
            </a:extLst>
          </p:cNvPr>
          <p:cNvSpPr/>
          <p:nvPr/>
        </p:nvSpPr>
        <p:spPr>
          <a:xfrm>
            <a:off x="13251600" y="6280602"/>
            <a:ext cx="2952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TextBox 57">
            <a:extLst>
              <a:ext uri="{FF2B5EF4-FFF2-40B4-BE49-F238E27FC236}">
                <a16:creationId xmlns:a16="http://schemas.microsoft.com/office/drawing/2014/main" id="{EBAA753C-8508-8882-DDC9-D01EBAC1BE65}"/>
              </a:ext>
            </a:extLst>
          </p:cNvPr>
          <p:cNvSpPr txBox="1"/>
          <p:nvPr/>
        </p:nvSpPr>
        <p:spPr>
          <a:xfrm>
            <a:off x="1676400" y="6280602"/>
            <a:ext cx="2209800" cy="43088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畳店・表具店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A0D5F8D-332C-9FC7-53FB-DD28F52CF747}"/>
              </a:ext>
            </a:extLst>
          </p:cNvPr>
          <p:cNvSpPr/>
          <p:nvPr/>
        </p:nvSpPr>
        <p:spPr>
          <a:xfrm>
            <a:off x="13503600" y="7120767"/>
            <a:ext cx="2700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TextBox 57">
            <a:extLst>
              <a:ext uri="{FF2B5EF4-FFF2-40B4-BE49-F238E27FC236}">
                <a16:creationId xmlns:a16="http://schemas.microsoft.com/office/drawing/2014/main" id="{AC77E5EB-2953-48AA-E7C7-71A51D8B7538}"/>
              </a:ext>
            </a:extLst>
          </p:cNvPr>
          <p:cNvSpPr txBox="1"/>
          <p:nvPr/>
        </p:nvSpPr>
        <p:spPr>
          <a:xfrm>
            <a:off x="2617804" y="7120768"/>
            <a:ext cx="1268396" cy="43088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工務店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FBD9DAD-177A-8538-3378-314B04883818}"/>
              </a:ext>
            </a:extLst>
          </p:cNvPr>
          <p:cNvSpPr/>
          <p:nvPr/>
        </p:nvSpPr>
        <p:spPr>
          <a:xfrm>
            <a:off x="15627600" y="7960932"/>
            <a:ext cx="576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TextBox 57">
            <a:extLst>
              <a:ext uri="{FF2B5EF4-FFF2-40B4-BE49-F238E27FC236}">
                <a16:creationId xmlns:a16="http://schemas.microsoft.com/office/drawing/2014/main" id="{EF143AFC-B22D-58F0-CC4F-39EB9FF13493}"/>
              </a:ext>
            </a:extLst>
          </p:cNvPr>
          <p:cNvSpPr txBox="1"/>
          <p:nvPr/>
        </p:nvSpPr>
        <p:spPr>
          <a:xfrm>
            <a:off x="1371600" y="7960934"/>
            <a:ext cx="2514600" cy="43088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公共住宅・</a:t>
            </a:r>
            <a:r>
              <a:rPr lang="en-US" altLang="ja-JP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UR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3EC4A9F-A5D3-3D76-79C9-C2ED860C41FB}"/>
              </a:ext>
            </a:extLst>
          </p:cNvPr>
          <p:cNvSpPr/>
          <p:nvPr/>
        </p:nvSpPr>
        <p:spPr>
          <a:xfrm>
            <a:off x="15627600" y="8801100"/>
            <a:ext cx="576000" cy="4308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TextBox 57">
            <a:extLst>
              <a:ext uri="{FF2B5EF4-FFF2-40B4-BE49-F238E27FC236}">
                <a16:creationId xmlns:a16="http://schemas.microsoft.com/office/drawing/2014/main" id="{092F58B5-9652-4DB7-0C54-5BBE88A8E625}"/>
              </a:ext>
            </a:extLst>
          </p:cNvPr>
          <p:cNvSpPr txBox="1"/>
          <p:nvPr/>
        </p:nvSpPr>
        <p:spPr>
          <a:xfrm>
            <a:off x="1377462" y="8801100"/>
            <a:ext cx="2514600" cy="43088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r">
              <a:spcBef>
                <a:spcPct val="0"/>
              </a:spcBef>
            </a:pPr>
            <a:r>
              <a:rPr lang="ja-JP" altLang="en-US" sz="2800" spc="2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海外</a:t>
            </a:r>
            <a:endParaRPr lang="en-US" sz="2800" spc="22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B102637-4F9B-E689-70D3-7917EE56670A}"/>
              </a:ext>
            </a:extLst>
          </p:cNvPr>
          <p:cNvCxnSpPr>
            <a:cxnSpLocks/>
          </p:cNvCxnSpPr>
          <p:nvPr/>
        </p:nvCxnSpPr>
        <p:spPr>
          <a:xfrm>
            <a:off x="4048246" y="3975550"/>
            <a:ext cx="1209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C852E9A2-C1F4-498D-3437-5247E5C79C47}"/>
              </a:ext>
            </a:extLst>
          </p:cNvPr>
          <p:cNvCxnSpPr>
            <a:cxnSpLocks/>
          </p:cNvCxnSpPr>
          <p:nvPr/>
        </p:nvCxnSpPr>
        <p:spPr>
          <a:xfrm>
            <a:off x="4048246" y="9016543"/>
            <a:ext cx="1191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59CBD990-CCBE-D8F0-8074-C835A9F6639D}"/>
              </a:ext>
            </a:extLst>
          </p:cNvPr>
          <p:cNvCxnSpPr>
            <a:cxnSpLocks/>
          </p:cNvCxnSpPr>
          <p:nvPr/>
        </p:nvCxnSpPr>
        <p:spPr>
          <a:xfrm>
            <a:off x="4048246" y="4815715"/>
            <a:ext cx="12060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097D5E10-C95C-8DB7-6682-F6CF29FA3597}"/>
              </a:ext>
            </a:extLst>
          </p:cNvPr>
          <p:cNvCxnSpPr>
            <a:cxnSpLocks/>
          </p:cNvCxnSpPr>
          <p:nvPr/>
        </p:nvCxnSpPr>
        <p:spPr>
          <a:xfrm>
            <a:off x="4048246" y="5655881"/>
            <a:ext cx="759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40747D6-467E-CB61-9D7E-B4868C9EA414}"/>
              </a:ext>
            </a:extLst>
          </p:cNvPr>
          <p:cNvCxnSpPr>
            <a:cxnSpLocks/>
          </p:cNvCxnSpPr>
          <p:nvPr/>
        </p:nvCxnSpPr>
        <p:spPr>
          <a:xfrm>
            <a:off x="4048246" y="6496047"/>
            <a:ext cx="1191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A814184C-FC00-CFAA-7CFB-45A4D51CC68F}"/>
              </a:ext>
            </a:extLst>
          </p:cNvPr>
          <p:cNvCxnSpPr>
            <a:cxnSpLocks/>
          </p:cNvCxnSpPr>
          <p:nvPr/>
        </p:nvCxnSpPr>
        <p:spPr>
          <a:xfrm>
            <a:off x="4048246" y="7336213"/>
            <a:ext cx="1191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55C324EA-702B-A29D-D688-68F9C168009E}"/>
              </a:ext>
            </a:extLst>
          </p:cNvPr>
          <p:cNvCxnSpPr>
            <a:cxnSpLocks/>
          </p:cNvCxnSpPr>
          <p:nvPr/>
        </p:nvCxnSpPr>
        <p:spPr>
          <a:xfrm>
            <a:off x="4048246" y="8176379"/>
            <a:ext cx="11916000" cy="0"/>
          </a:xfrm>
          <a:prstGeom prst="line">
            <a:avLst/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35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40050" y="4360228"/>
            <a:ext cx="13207901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フランス・パリへの挑戦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E27F713-C695-C679-E3D2-EA3EBEE41573}"/>
              </a:ext>
            </a:extLst>
          </p:cNvPr>
          <p:cNvGrpSpPr/>
          <p:nvPr/>
        </p:nvGrpSpPr>
        <p:grpSpPr>
          <a:xfrm>
            <a:off x="1317456" y="2361489"/>
            <a:ext cx="15653088" cy="5564022"/>
            <a:chOff x="1317456" y="2347409"/>
            <a:chExt cx="15653088" cy="5564022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A00A7268-A188-2E36-663D-F5EE2F9B6AB9}"/>
                </a:ext>
              </a:extLst>
            </p:cNvPr>
            <p:cNvGrpSpPr/>
            <p:nvPr/>
          </p:nvGrpSpPr>
          <p:grpSpPr>
            <a:xfrm>
              <a:off x="2895600" y="2347409"/>
              <a:ext cx="13035761" cy="1552009"/>
              <a:chOff x="2634912" y="2347409"/>
              <a:chExt cx="13035761" cy="1552009"/>
            </a:xfrm>
          </p:grpSpPr>
          <p:sp>
            <p:nvSpPr>
              <p:cNvPr id="2" name="TextBox 2"/>
              <p:cNvSpPr txBox="1"/>
              <p:nvPr/>
            </p:nvSpPr>
            <p:spPr>
              <a:xfrm>
                <a:off x="2634912" y="2651926"/>
                <a:ext cx="9475493" cy="94297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7403"/>
                  </a:lnSpc>
                </a:pPr>
                <a:r>
                  <a:rPr lang="en-US" sz="6169" b="1" dirty="0" err="1">
                    <a:solidFill>
                      <a:srgbClr val="00234C"/>
                    </a:solidFill>
                    <a:latin typeface="Noto Sans JP Bold"/>
                    <a:ea typeface="Noto Sans JP Bold"/>
                    <a:cs typeface="Noto Sans JP Bold"/>
                    <a:sym typeface="Noto Sans JP Bold"/>
                  </a:rPr>
                  <a:t>世界進出が最後発となった</a:t>
                </a:r>
                <a:endParaRPr lang="en-US" sz="6169" b="1" dirty="0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endParaRPr>
              </a:p>
            </p:txBody>
          </p:sp>
          <p:sp>
            <p:nvSpPr>
              <p:cNvPr id="3" name="TextBox 3"/>
              <p:cNvSpPr txBox="1"/>
              <p:nvPr/>
            </p:nvSpPr>
            <p:spPr>
              <a:xfrm>
                <a:off x="11632074" y="2347409"/>
                <a:ext cx="4038599" cy="155200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12148"/>
                  </a:lnSpc>
                </a:pPr>
                <a:r>
                  <a:rPr lang="en-US" sz="10123" b="1" dirty="0">
                    <a:solidFill>
                      <a:srgbClr val="00234C"/>
                    </a:solidFill>
                    <a:latin typeface="Noto Sans JP Bold" panose="020B0600070205080204" charset="-128"/>
                    <a:ea typeface="Noto Sans JP Bold" panose="020B0600070205080204" charset="-128"/>
                    <a:cs typeface="Now Bold"/>
                    <a:sym typeface="Now Bold"/>
                  </a:rPr>
                  <a:t>「襖」</a:t>
                </a:r>
              </a:p>
            </p:txBody>
          </p:sp>
        </p:grpSp>
        <p:sp>
          <p:nvSpPr>
            <p:cNvPr id="4" name="TextBox 4"/>
            <p:cNvSpPr txBox="1"/>
            <p:nvPr/>
          </p:nvSpPr>
          <p:spPr>
            <a:xfrm>
              <a:off x="1317456" y="4751036"/>
              <a:ext cx="15653088" cy="771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83"/>
                </a:lnSpc>
              </a:pPr>
              <a:r>
                <a:rPr lang="en-US" sz="5069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障子、組子（欄間）は既に世界中に高い知名度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410589" y="6368381"/>
              <a:ext cx="11466823" cy="1543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83"/>
                </a:lnSpc>
              </a:pPr>
              <a:r>
                <a:rPr lang="en-US" sz="5069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２年に渡る市場調査により、</a:t>
              </a:r>
            </a:p>
            <a:p>
              <a:pPr algn="ctr">
                <a:lnSpc>
                  <a:spcPts val="6083"/>
                </a:lnSpc>
              </a:pPr>
              <a:r>
                <a:rPr lang="en-US" sz="5069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襖がまったくの無名であることが判明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3523939" h="10142954">
                <a:moveTo>
                  <a:pt x="0" y="0"/>
                </a:moveTo>
                <a:lnTo>
                  <a:pt x="13523939" y="0"/>
                </a:lnTo>
                <a:lnTo>
                  <a:pt x="13523939" y="10142954"/>
                </a:lnTo>
                <a:lnTo>
                  <a:pt x="0" y="1014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TextBox 3"/>
          <p:cNvSpPr txBox="1"/>
          <p:nvPr/>
        </p:nvSpPr>
        <p:spPr>
          <a:xfrm>
            <a:off x="14421909" y="4320702"/>
            <a:ext cx="2837391" cy="1483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7"/>
              </a:lnSpc>
            </a:pPr>
            <a:r>
              <a:rPr lang="en-US" sz="8712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組子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3716000" h="10287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TextBox 3"/>
          <p:cNvSpPr txBox="1"/>
          <p:nvPr/>
        </p:nvSpPr>
        <p:spPr>
          <a:xfrm>
            <a:off x="14421909" y="4320702"/>
            <a:ext cx="2837391" cy="1483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7"/>
              </a:lnSpc>
            </a:pPr>
            <a:r>
              <a:rPr lang="en-US" sz="8712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障子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924873" cy="10287000"/>
          </a:xfrm>
          <a:custGeom>
            <a:avLst/>
            <a:gdLst/>
            <a:ahLst/>
            <a:cxnLst/>
            <a:rect l="l" t="t" r="r" b="b"/>
            <a:pathLst>
              <a:path w="13924873" h="10287000">
                <a:moveTo>
                  <a:pt x="0" y="0"/>
                </a:moveTo>
                <a:lnTo>
                  <a:pt x="13924873" y="0"/>
                </a:lnTo>
                <a:lnTo>
                  <a:pt x="1392487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TextBox 3"/>
          <p:cNvSpPr txBox="1"/>
          <p:nvPr/>
        </p:nvSpPr>
        <p:spPr>
          <a:xfrm>
            <a:off x="14421909" y="4320702"/>
            <a:ext cx="2837391" cy="1483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7"/>
              </a:lnSpc>
            </a:pPr>
            <a:r>
              <a:rPr lang="en-US" sz="8712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襖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8CE7178-D7E6-DB3D-2CD1-C83294D57C8F}"/>
              </a:ext>
            </a:extLst>
          </p:cNvPr>
          <p:cNvGrpSpPr/>
          <p:nvPr/>
        </p:nvGrpSpPr>
        <p:grpSpPr>
          <a:xfrm>
            <a:off x="1481473" y="1291116"/>
            <a:ext cx="15777827" cy="6961099"/>
            <a:chOff x="1481473" y="1291116"/>
            <a:chExt cx="15777827" cy="6961099"/>
          </a:xfrm>
        </p:grpSpPr>
        <p:sp>
          <p:nvSpPr>
            <p:cNvPr id="2" name="AutoShape 2"/>
            <p:cNvSpPr/>
            <p:nvPr/>
          </p:nvSpPr>
          <p:spPr>
            <a:xfrm>
              <a:off x="1481473" y="2005491"/>
              <a:ext cx="8009740" cy="0"/>
            </a:xfrm>
            <a:prstGeom prst="line">
              <a:avLst/>
            </a:prstGeom>
            <a:ln w="47625" cap="rnd">
              <a:solidFill>
                <a:srgbClr val="6C93CE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481473" y="1291116"/>
              <a:ext cx="6823841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 b="1" dirty="0" err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フランス・パリ</a:t>
              </a:r>
              <a:r>
                <a:rPr lang="en-US" sz="4500" b="1" dirty="0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 </a:t>
              </a:r>
              <a:r>
                <a:rPr lang="en-US" sz="4500" b="1" dirty="0" err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への挑戦</a:t>
              </a:r>
              <a:endParaRPr lang="en-US" sz="4500" b="1" dirty="0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481473" y="2498977"/>
              <a:ext cx="15777827" cy="1327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9"/>
                </a:lnSpc>
              </a:pPr>
              <a:r>
                <a:rPr lang="en-US" sz="2800" spc="29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アメリカやイタリア、ドイツなども候補に上がったが、フランス・パリへの挑戦を決めた。</a:t>
              </a:r>
            </a:p>
            <a:p>
              <a:pPr algn="l">
                <a:lnSpc>
                  <a:spcPts val="3509"/>
                </a:lnSpc>
              </a:pPr>
              <a:r>
                <a:rPr lang="en-US" sz="2800" spc="29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パリに期待するのは売上だけではなく、千利休以来の</a:t>
              </a:r>
              <a:r>
                <a:rPr lang="en-US" sz="2800" spc="29" dirty="0">
                  <a:solidFill>
                    <a:srgbClr val="FF3131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「変革」</a:t>
              </a:r>
              <a:r>
                <a:rPr lang="en-US" sz="2800" spc="29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。</a:t>
              </a:r>
            </a:p>
            <a:p>
              <a:pPr algn="l">
                <a:lnSpc>
                  <a:spcPts val="3509"/>
                </a:lnSpc>
              </a:pPr>
              <a:r>
                <a:rPr lang="en-US" sz="2800" spc="29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襖の「魅力」を具体的に価値化する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481473" y="4818118"/>
              <a:ext cx="14440767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60"/>
                </a:lnSpc>
              </a:pPr>
              <a:r>
                <a:rPr lang="en-US" sz="38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１. 日本文化に深い関心がある（アニメ、茶道、華道、着物など）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481473" y="5968120"/>
              <a:ext cx="14440767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60"/>
                </a:lnSpc>
              </a:pPr>
              <a:r>
                <a:rPr lang="en-US" sz="38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２. フランス人たちは幼い頃から美術芸術の頂点を目にしている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481473" y="7118740"/>
              <a:ext cx="14440767" cy="1133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60"/>
                </a:lnSpc>
              </a:pPr>
              <a:r>
                <a:rPr lang="en-US" sz="38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３. 現在、日本文化とDIYがブーム</a:t>
              </a:r>
            </a:p>
            <a:p>
              <a:pPr algn="l">
                <a:lnSpc>
                  <a:spcPts val="4560"/>
                </a:lnSpc>
              </a:pPr>
              <a:r>
                <a:rPr lang="en-US" sz="38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　　和のインテリアを提案するタイミングとしては◎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AutoShape 25">
            <a:extLst>
              <a:ext uri="{FF2B5EF4-FFF2-40B4-BE49-F238E27FC236}">
                <a16:creationId xmlns:a16="http://schemas.microsoft.com/office/drawing/2014/main" id="{B5DCFCF4-D162-370E-A423-08E51F5CBDBC}"/>
              </a:ext>
            </a:extLst>
          </p:cNvPr>
          <p:cNvSpPr/>
          <p:nvPr/>
        </p:nvSpPr>
        <p:spPr>
          <a:xfrm>
            <a:off x="8380498" y="5168573"/>
            <a:ext cx="0" cy="900000"/>
          </a:xfrm>
          <a:prstGeom prst="line">
            <a:avLst/>
          </a:prstGeom>
          <a:ln w="57150" cap="rnd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" name="TextBox 2"/>
          <p:cNvSpPr txBox="1"/>
          <p:nvPr/>
        </p:nvSpPr>
        <p:spPr>
          <a:xfrm>
            <a:off x="1174866" y="1140109"/>
            <a:ext cx="5552223" cy="685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1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海外展開事業の経緯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519681" y="7310649"/>
            <a:ext cx="3378688" cy="1321814"/>
            <a:chOff x="0" y="0"/>
            <a:chExt cx="643920" cy="2519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3920" cy="251915"/>
            </a:xfrm>
            <a:custGeom>
              <a:avLst/>
              <a:gdLst/>
              <a:ahLst/>
              <a:cxnLst/>
              <a:rect l="l" t="t" r="r" b="b"/>
              <a:pathLst>
                <a:path w="643920" h="251915">
                  <a:moveTo>
                    <a:pt x="0" y="0"/>
                  </a:moveTo>
                  <a:lnTo>
                    <a:pt x="643920" y="0"/>
                  </a:lnTo>
                  <a:lnTo>
                    <a:pt x="643920" y="251915"/>
                  </a:lnTo>
                  <a:lnTo>
                    <a:pt x="0" y="251915"/>
                  </a:lnTo>
                  <a:close/>
                </a:path>
              </a:pathLst>
            </a:custGeom>
            <a:solidFill>
              <a:srgbClr val="18467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643920" cy="30906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H="1">
            <a:off x="3978537" y="4731782"/>
            <a:ext cx="0" cy="1150849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AutoShape 8"/>
          <p:cNvSpPr/>
          <p:nvPr/>
        </p:nvSpPr>
        <p:spPr>
          <a:xfrm flipH="1">
            <a:off x="7673778" y="4133608"/>
            <a:ext cx="0" cy="1749023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AutoShape 9"/>
          <p:cNvSpPr/>
          <p:nvPr/>
        </p:nvSpPr>
        <p:spPr>
          <a:xfrm flipH="1">
            <a:off x="7195862" y="6172530"/>
            <a:ext cx="0" cy="1150849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AutoShape 10"/>
          <p:cNvSpPr/>
          <p:nvPr/>
        </p:nvSpPr>
        <p:spPr>
          <a:xfrm flipV="1">
            <a:off x="3779609" y="5937201"/>
            <a:ext cx="4886303" cy="5577"/>
          </a:xfrm>
          <a:prstGeom prst="line">
            <a:avLst/>
          </a:prstGeom>
          <a:ln w="50482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779609" y="5692577"/>
            <a:ext cx="494827" cy="49482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>
            <a:off x="8635467" y="6195191"/>
            <a:ext cx="0" cy="927016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5" name="AutoShape 15"/>
          <p:cNvSpPr/>
          <p:nvPr/>
        </p:nvSpPr>
        <p:spPr>
          <a:xfrm flipH="1">
            <a:off x="8965417" y="3037122"/>
            <a:ext cx="0" cy="2762127"/>
          </a:xfrm>
          <a:prstGeom prst="line">
            <a:avLst/>
          </a:prstGeom>
          <a:ln w="104775" cap="rnd">
            <a:solidFill>
              <a:srgbClr val="FF313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AutoShape 16"/>
          <p:cNvSpPr/>
          <p:nvPr/>
        </p:nvSpPr>
        <p:spPr>
          <a:xfrm>
            <a:off x="9343959" y="5937201"/>
            <a:ext cx="5120100" cy="0"/>
          </a:xfrm>
          <a:prstGeom prst="line">
            <a:avLst/>
          </a:prstGeom>
          <a:ln w="50482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7" name="AutoShape 17"/>
          <p:cNvSpPr/>
          <p:nvPr/>
        </p:nvSpPr>
        <p:spPr>
          <a:xfrm flipV="1">
            <a:off x="7702515" y="5937201"/>
            <a:ext cx="1961792" cy="0"/>
          </a:xfrm>
          <a:prstGeom prst="line">
            <a:avLst/>
          </a:prstGeom>
          <a:ln w="504825" cap="rnd">
            <a:solidFill>
              <a:srgbClr val="FF313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18" name="Group 18"/>
          <p:cNvGrpSpPr/>
          <p:nvPr/>
        </p:nvGrpSpPr>
        <p:grpSpPr>
          <a:xfrm>
            <a:off x="7011575" y="3007219"/>
            <a:ext cx="1298081" cy="1298081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47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289193" y="3409968"/>
            <a:ext cx="3378688" cy="1321814"/>
            <a:chOff x="0" y="0"/>
            <a:chExt cx="643920" cy="25191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43920" cy="251915"/>
            </a:xfrm>
            <a:custGeom>
              <a:avLst/>
              <a:gdLst/>
              <a:ahLst/>
              <a:cxnLst/>
              <a:rect l="l" t="t" r="r" b="b"/>
              <a:pathLst>
                <a:path w="643920" h="251915">
                  <a:moveTo>
                    <a:pt x="0" y="0"/>
                  </a:moveTo>
                  <a:lnTo>
                    <a:pt x="643920" y="0"/>
                  </a:lnTo>
                  <a:lnTo>
                    <a:pt x="643920" y="251915"/>
                  </a:lnTo>
                  <a:lnTo>
                    <a:pt x="0" y="251915"/>
                  </a:lnTo>
                  <a:close/>
                </a:path>
              </a:pathLst>
            </a:custGeom>
            <a:solidFill>
              <a:srgbClr val="18467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643920" cy="30906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24" name="AutoShape 24"/>
          <p:cNvSpPr/>
          <p:nvPr/>
        </p:nvSpPr>
        <p:spPr>
          <a:xfrm flipH="1">
            <a:off x="9720891" y="6172530"/>
            <a:ext cx="0" cy="2218461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5" name="AutoShape 25"/>
          <p:cNvSpPr/>
          <p:nvPr/>
        </p:nvSpPr>
        <p:spPr>
          <a:xfrm>
            <a:off x="10566077" y="4120897"/>
            <a:ext cx="0" cy="1819022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26" name="Group 26"/>
          <p:cNvGrpSpPr/>
          <p:nvPr/>
        </p:nvGrpSpPr>
        <p:grpSpPr>
          <a:xfrm>
            <a:off x="8237457" y="6582679"/>
            <a:ext cx="796020" cy="647420"/>
            <a:chOff x="0" y="0"/>
            <a:chExt cx="151708" cy="12338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51708" cy="123387"/>
            </a:xfrm>
            <a:custGeom>
              <a:avLst/>
              <a:gdLst/>
              <a:ahLst/>
              <a:cxnLst/>
              <a:rect l="l" t="t" r="r" b="b"/>
              <a:pathLst>
                <a:path w="151708" h="123387">
                  <a:moveTo>
                    <a:pt x="0" y="0"/>
                  </a:moveTo>
                  <a:lnTo>
                    <a:pt x="151708" y="0"/>
                  </a:lnTo>
                  <a:lnTo>
                    <a:pt x="151708" y="123387"/>
                  </a:lnTo>
                  <a:lnTo>
                    <a:pt x="0" y="123387"/>
                  </a:lnTo>
                  <a:close/>
                </a:path>
              </a:pathLst>
            </a:custGeom>
            <a:solidFill>
              <a:srgbClr val="8C52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151708" cy="180537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29" name="AutoShape 29"/>
          <p:cNvSpPr/>
          <p:nvPr/>
        </p:nvSpPr>
        <p:spPr>
          <a:xfrm>
            <a:off x="9971019" y="5056004"/>
            <a:ext cx="13163" cy="785910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30" name="Group 30"/>
          <p:cNvGrpSpPr/>
          <p:nvPr/>
        </p:nvGrpSpPr>
        <p:grpSpPr>
          <a:xfrm>
            <a:off x="9589068" y="4430873"/>
            <a:ext cx="760515" cy="760515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C0D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4700"/>
                </a:lnSpc>
              </a:pPr>
              <a:endParaRPr/>
            </a:p>
          </p:txBody>
        </p:sp>
      </p:grpSp>
      <p:sp>
        <p:nvSpPr>
          <p:cNvPr id="33" name="AutoShape 33"/>
          <p:cNvSpPr/>
          <p:nvPr/>
        </p:nvSpPr>
        <p:spPr>
          <a:xfrm>
            <a:off x="11058673" y="6195430"/>
            <a:ext cx="13163" cy="785910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4" name="TextBox 34"/>
          <p:cNvSpPr txBox="1"/>
          <p:nvPr/>
        </p:nvSpPr>
        <p:spPr>
          <a:xfrm>
            <a:off x="10540777" y="6833130"/>
            <a:ext cx="1009470" cy="32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1"/>
              </a:lnSpc>
            </a:pPr>
            <a:r>
              <a:rPr lang="en-US" sz="1742" spc="17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仏語HP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0380881" y="6755797"/>
            <a:ext cx="2423641" cy="1368023"/>
            <a:chOff x="0" y="0"/>
            <a:chExt cx="461905" cy="26072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461905" cy="260722"/>
            </a:xfrm>
            <a:custGeom>
              <a:avLst/>
              <a:gdLst/>
              <a:ahLst/>
              <a:cxnLst/>
              <a:rect l="l" t="t" r="r" b="b"/>
              <a:pathLst>
                <a:path w="461905" h="260722">
                  <a:moveTo>
                    <a:pt x="0" y="0"/>
                  </a:moveTo>
                  <a:lnTo>
                    <a:pt x="461905" y="0"/>
                  </a:lnTo>
                  <a:lnTo>
                    <a:pt x="461905" y="260722"/>
                  </a:lnTo>
                  <a:lnTo>
                    <a:pt x="0" y="260722"/>
                  </a:lnTo>
                  <a:close/>
                </a:path>
              </a:pathLst>
            </a:custGeom>
            <a:solidFill>
              <a:srgbClr val="8C52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461905" cy="317872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2475770" y="5055481"/>
            <a:ext cx="13163" cy="785910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39" name="Group 39"/>
          <p:cNvGrpSpPr/>
          <p:nvPr/>
        </p:nvGrpSpPr>
        <p:grpSpPr>
          <a:xfrm>
            <a:off x="8501543" y="1637826"/>
            <a:ext cx="4774521" cy="1445076"/>
            <a:chOff x="0" y="0"/>
            <a:chExt cx="1257487" cy="38059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257487" cy="380596"/>
            </a:xfrm>
            <a:custGeom>
              <a:avLst/>
              <a:gdLst/>
              <a:ahLst/>
              <a:cxnLst/>
              <a:rect l="l" t="t" r="r" b="b"/>
              <a:pathLst>
                <a:path w="1257487" h="380596">
                  <a:moveTo>
                    <a:pt x="0" y="0"/>
                  </a:moveTo>
                  <a:lnTo>
                    <a:pt x="1257487" y="0"/>
                  </a:lnTo>
                  <a:lnTo>
                    <a:pt x="1257487" y="380596"/>
                  </a:lnTo>
                  <a:lnTo>
                    <a:pt x="0" y="380596"/>
                  </a:lnTo>
                  <a:close/>
                </a:path>
              </a:pathLst>
            </a:custGeom>
            <a:solidFill>
              <a:srgbClr val="EDECED"/>
            </a:solidFill>
            <a:ln w="66675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57150"/>
              <a:ext cx="1257487" cy="4377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474528" y="4427461"/>
            <a:ext cx="2068318" cy="621177"/>
            <a:chOff x="0" y="0"/>
            <a:chExt cx="394186" cy="11838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94186" cy="118386"/>
            </a:xfrm>
            <a:custGeom>
              <a:avLst/>
              <a:gdLst/>
              <a:ahLst/>
              <a:cxnLst/>
              <a:rect l="l" t="t" r="r" b="b"/>
              <a:pathLst>
                <a:path w="394186" h="118386">
                  <a:moveTo>
                    <a:pt x="0" y="0"/>
                  </a:moveTo>
                  <a:lnTo>
                    <a:pt x="394186" y="0"/>
                  </a:lnTo>
                  <a:lnTo>
                    <a:pt x="394186" y="118386"/>
                  </a:lnTo>
                  <a:lnTo>
                    <a:pt x="0" y="118386"/>
                  </a:lnTo>
                  <a:close/>
                </a:path>
              </a:pathLst>
            </a:custGeom>
            <a:solidFill>
              <a:srgbClr val="8C52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57150"/>
              <a:ext cx="394186" cy="175536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45" name="AutoShape 45"/>
          <p:cNvSpPr/>
          <p:nvPr/>
        </p:nvSpPr>
        <p:spPr>
          <a:xfrm>
            <a:off x="13574915" y="6178118"/>
            <a:ext cx="13163" cy="785910"/>
          </a:xfrm>
          <a:prstGeom prst="line">
            <a:avLst/>
          </a:prstGeom>
          <a:ln w="28575" cap="rnd">
            <a:solidFill>
              <a:srgbClr val="ACB8C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46" name="Group 46"/>
          <p:cNvGrpSpPr/>
          <p:nvPr/>
        </p:nvGrpSpPr>
        <p:grpSpPr>
          <a:xfrm>
            <a:off x="13026509" y="6535549"/>
            <a:ext cx="1070491" cy="1070491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C0D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4700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531918" y="3591657"/>
            <a:ext cx="2068318" cy="567759"/>
            <a:chOff x="0" y="0"/>
            <a:chExt cx="394186" cy="108205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394186" cy="108205"/>
            </a:xfrm>
            <a:custGeom>
              <a:avLst/>
              <a:gdLst/>
              <a:ahLst/>
              <a:cxnLst/>
              <a:rect l="l" t="t" r="r" b="b"/>
              <a:pathLst>
                <a:path w="394186" h="108205">
                  <a:moveTo>
                    <a:pt x="0" y="0"/>
                  </a:moveTo>
                  <a:lnTo>
                    <a:pt x="394186" y="0"/>
                  </a:lnTo>
                  <a:lnTo>
                    <a:pt x="394186" y="108205"/>
                  </a:lnTo>
                  <a:lnTo>
                    <a:pt x="0" y="108205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57150"/>
              <a:ext cx="394186" cy="16535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5876362" y="7576658"/>
            <a:ext cx="2675063" cy="338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49"/>
              </a:lnSpc>
            </a:pPr>
            <a:r>
              <a:rPr lang="en-US" sz="2035" dirty="0" err="1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中小企業基盤整備機構</a:t>
            </a:r>
            <a:endParaRPr lang="en-US" sz="2035" dirty="0">
              <a:solidFill>
                <a:srgbClr val="FFFFF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5728381" y="7983478"/>
            <a:ext cx="2935112" cy="33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9"/>
              </a:lnSpc>
            </a:pPr>
            <a:r>
              <a:rPr lang="en-US" sz="2035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ハンズオン支援　2年目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519681" y="6899528"/>
            <a:ext cx="1378145" cy="4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7"/>
              </a:lnSpc>
              <a:spcBef>
                <a:spcPct val="0"/>
              </a:spcBef>
            </a:pPr>
            <a:r>
              <a:rPr lang="en-US" sz="2211" spc="22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2023年 春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621563" y="3676753"/>
            <a:ext cx="271394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49"/>
              </a:lnSpc>
            </a:pPr>
            <a:r>
              <a:rPr lang="en-US" sz="2035" dirty="0" err="1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中小企業基盤整備機構</a:t>
            </a:r>
            <a:endParaRPr lang="en-US" sz="2035" dirty="0">
              <a:solidFill>
                <a:srgbClr val="FFFFF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2497893" y="4082797"/>
            <a:ext cx="2935112" cy="33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9"/>
              </a:lnSpc>
            </a:pPr>
            <a:r>
              <a:rPr lang="en-US" sz="2035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ハンズオン支援　1年目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289193" y="2998592"/>
            <a:ext cx="1369046" cy="40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7"/>
              </a:lnSpc>
              <a:spcBef>
                <a:spcPct val="0"/>
              </a:spcBef>
            </a:pPr>
            <a:r>
              <a:rPr lang="en-US" sz="2211" spc="22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2022年 春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267200" y="4992142"/>
            <a:ext cx="2459889" cy="626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976" spc="19" dirty="0" err="1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ターゲット国の決定</a:t>
            </a:r>
            <a:endParaRPr lang="en-US" sz="1976" spc="19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  <a:p>
            <a:pPr algn="ctr"/>
            <a:r>
              <a:rPr lang="en-US" sz="1976" spc="19" dirty="0" err="1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市場調査・商品選定</a:t>
            </a:r>
            <a:endParaRPr lang="en-US" sz="1976" spc="19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59" name="TextBox 59"/>
          <p:cNvSpPr txBox="1"/>
          <p:nvPr/>
        </p:nvSpPr>
        <p:spPr>
          <a:xfrm>
            <a:off x="7056330" y="2600792"/>
            <a:ext cx="1264276" cy="35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3"/>
              </a:lnSpc>
            </a:pPr>
            <a:r>
              <a:rPr lang="en-US" sz="1976" spc="19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2023年6月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000625" y="3279823"/>
            <a:ext cx="1319980" cy="743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2810" b="1" spc="28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渡仏</a:t>
            </a:r>
          </a:p>
          <a:p>
            <a:pPr algn="ctr">
              <a:lnSpc>
                <a:spcPts val="2436"/>
              </a:lnSpc>
            </a:pPr>
            <a:r>
              <a:rPr lang="en-US" sz="1981" b="1" spc="19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１回目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9116605" y="9355679"/>
            <a:ext cx="1264276" cy="35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3"/>
              </a:lnSpc>
            </a:pPr>
            <a:r>
              <a:rPr lang="en-US" sz="1976" spc="19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2024年1月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9071851" y="8086173"/>
            <a:ext cx="1298081" cy="1298081"/>
            <a:chOff x="0" y="0"/>
            <a:chExt cx="812800" cy="8128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4700"/>
                </a:lnSpc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9060901" y="8390991"/>
            <a:ext cx="1319980" cy="697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9"/>
              </a:lnSpc>
            </a:pPr>
            <a:r>
              <a:rPr lang="en-US" sz="2810" b="1" spc="28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渡仏</a:t>
            </a:r>
          </a:p>
          <a:p>
            <a:pPr algn="ctr">
              <a:lnSpc>
                <a:spcPts val="2298"/>
              </a:lnSpc>
            </a:pPr>
            <a:r>
              <a:rPr lang="en-US" sz="1981" b="1" spc="19">
                <a:solidFill>
                  <a:srgbClr val="FFFFFF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２回目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331565" y="6215295"/>
            <a:ext cx="1418031" cy="232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1"/>
              </a:lnSpc>
            </a:pPr>
            <a:r>
              <a:rPr lang="en-US" sz="1200" spc="16" dirty="0" err="1">
                <a:solidFill>
                  <a:srgbClr val="FF3131"/>
                </a:solidFill>
                <a:latin typeface="Noto Sans JP"/>
                <a:ea typeface="Noto Sans JP"/>
                <a:cs typeface="Noto Sans JP"/>
                <a:sym typeface="Noto Sans JP"/>
              </a:rPr>
              <a:t>戦略の大幅修正</a:t>
            </a:r>
            <a:endParaRPr lang="en-US" sz="1200" spc="16" dirty="0">
              <a:solidFill>
                <a:srgbClr val="FF3131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8222146" y="6674267"/>
            <a:ext cx="800579" cy="466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8"/>
              </a:lnSpc>
            </a:pPr>
            <a:r>
              <a:rPr lang="en-US" sz="1742" spc="17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仏語</a:t>
            </a:r>
          </a:p>
          <a:p>
            <a:pPr algn="ctr">
              <a:lnSpc>
                <a:spcPts val="1610"/>
              </a:lnSpc>
            </a:pPr>
            <a:r>
              <a:rPr lang="en-US" sz="1288" spc="12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HP完成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9616175" y="4545678"/>
            <a:ext cx="706302" cy="460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90"/>
              </a:lnSpc>
            </a:pPr>
            <a:r>
              <a:rPr lang="en-US" sz="1219" spc="12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展示会</a:t>
            </a:r>
          </a:p>
          <a:p>
            <a:pPr algn="ctr">
              <a:lnSpc>
                <a:spcPts val="1890"/>
              </a:lnSpc>
            </a:pPr>
            <a:r>
              <a:rPr lang="en-US" sz="1219" spc="12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開催決定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0540777" y="6850003"/>
            <a:ext cx="2232717" cy="113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455" spc="14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仏語HP</a:t>
            </a:r>
          </a:p>
          <a:p>
            <a:pPr algn="l">
              <a:lnSpc>
                <a:spcPts val="2255"/>
              </a:lnSpc>
            </a:pPr>
            <a:r>
              <a:rPr lang="en-US" sz="1455" spc="14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パレ・ロワイヤル の一画を所有する企業より</a:t>
            </a:r>
          </a:p>
          <a:p>
            <a:pPr algn="l">
              <a:lnSpc>
                <a:spcPts val="2255"/>
              </a:lnSpc>
            </a:pPr>
            <a:r>
              <a:rPr lang="en-US" sz="1455" spc="14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襖８枚の製作相談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1592701" y="8085721"/>
            <a:ext cx="1195564" cy="292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1"/>
              </a:lnSpc>
            </a:pPr>
            <a:r>
              <a:rPr lang="en-US" sz="1562" spc="15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2024年５月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1500847" y="4464946"/>
            <a:ext cx="2015681" cy="52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9"/>
              </a:lnSpc>
            </a:pPr>
            <a:r>
              <a:rPr lang="en-US" sz="1642" spc="16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パレ・ロワイヤル</a:t>
            </a:r>
          </a:p>
          <a:p>
            <a:pPr algn="ctr">
              <a:lnSpc>
                <a:spcPts val="2119"/>
              </a:lnSpc>
            </a:pPr>
            <a:r>
              <a:rPr lang="en-US" sz="1642" spc="16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正式受注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2305574" y="4133608"/>
            <a:ext cx="1237272" cy="29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1669" spc="16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2024年12月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3057019" y="6824778"/>
            <a:ext cx="1009470" cy="557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9"/>
              </a:lnSpc>
            </a:pPr>
            <a:r>
              <a:rPr lang="en-US" sz="1880" spc="18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展示会</a:t>
            </a:r>
          </a:p>
          <a:p>
            <a:pPr algn="ctr">
              <a:lnSpc>
                <a:spcPts val="2219"/>
              </a:lnSpc>
            </a:pPr>
            <a:r>
              <a:rPr lang="en-US" sz="1880" spc="18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開催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4255624" y="6627483"/>
            <a:ext cx="1898776" cy="82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2"/>
              </a:lnSpc>
            </a:pPr>
            <a:r>
              <a:rPr lang="en-US" sz="1446" spc="14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2025年2月４日～15日</a:t>
            </a:r>
          </a:p>
          <a:p>
            <a:pPr algn="l">
              <a:lnSpc>
                <a:spcPts val="2242"/>
              </a:lnSpc>
            </a:pPr>
            <a:r>
              <a:rPr lang="en-US" sz="1446" spc="14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パリ日本文化会館</a:t>
            </a:r>
          </a:p>
          <a:p>
            <a:pPr algn="l">
              <a:lnSpc>
                <a:spcPts val="2242"/>
              </a:lnSpc>
            </a:pPr>
            <a:r>
              <a:rPr lang="en-US" sz="1446" spc="14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主催：全国襖工業会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9546422" y="3666700"/>
            <a:ext cx="2054602" cy="404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2"/>
              </a:lnSpc>
            </a:pPr>
            <a:r>
              <a:rPr lang="en-US" sz="1242" spc="12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渡仏時の訪問先</a:t>
            </a:r>
          </a:p>
          <a:p>
            <a:pPr algn="ctr">
              <a:lnSpc>
                <a:spcPts val="1602"/>
              </a:lnSpc>
            </a:pPr>
            <a:r>
              <a:rPr lang="en-US" sz="1242" spc="12">
                <a:solidFill>
                  <a:srgbClr val="FFFFFF"/>
                </a:solidFill>
                <a:latin typeface="Noto Sans JP"/>
                <a:ea typeface="Noto Sans JP"/>
                <a:cs typeface="Noto Sans JP"/>
                <a:sym typeface="Noto Sans JP"/>
              </a:rPr>
              <a:t>ショールームに障子を納入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455147" y="3292451"/>
            <a:ext cx="1139370" cy="29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1669" spc="16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2024年4月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8663493" y="1792669"/>
            <a:ext cx="4466039" cy="1087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7"/>
              </a:lnSpc>
            </a:pPr>
            <a:r>
              <a:rPr lang="en-US" sz="1901" spc="19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2023年10月31日</a:t>
            </a:r>
          </a:p>
          <a:p>
            <a:pPr algn="just">
              <a:lnSpc>
                <a:spcPts val="2947"/>
              </a:lnSpc>
            </a:pPr>
            <a:r>
              <a:rPr lang="en-US" sz="1901" spc="19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経営革新計画の承認</a:t>
            </a:r>
          </a:p>
          <a:p>
            <a:pPr algn="just">
              <a:lnSpc>
                <a:spcPts val="2947"/>
              </a:lnSpc>
              <a:spcBef>
                <a:spcPct val="0"/>
              </a:spcBef>
            </a:pPr>
            <a:r>
              <a:rPr lang="en-US" sz="1901" spc="19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[襖を世界へ！襖の価値・地位向上計画]</a:t>
            </a:r>
          </a:p>
        </p:txBody>
      </p:sp>
      <p:grpSp>
        <p:nvGrpSpPr>
          <p:cNvPr id="78" name="Group 78"/>
          <p:cNvGrpSpPr/>
          <p:nvPr/>
        </p:nvGrpSpPr>
        <p:grpSpPr>
          <a:xfrm>
            <a:off x="6948524" y="5692577"/>
            <a:ext cx="494827" cy="494827"/>
            <a:chOff x="0" y="0"/>
            <a:chExt cx="812800" cy="812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7426365" y="5692577"/>
            <a:ext cx="494827" cy="494827"/>
            <a:chOff x="0" y="0"/>
            <a:chExt cx="812800" cy="8128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8732291" y="5689788"/>
            <a:ext cx="494827" cy="494827"/>
            <a:chOff x="0" y="0"/>
            <a:chExt cx="812800" cy="812800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9466418" y="5692577"/>
            <a:ext cx="494827" cy="494827"/>
            <a:chOff x="0" y="0"/>
            <a:chExt cx="812800" cy="8128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0332002" y="5692577"/>
            <a:ext cx="494827" cy="494827"/>
            <a:chOff x="0" y="0"/>
            <a:chExt cx="812800" cy="8128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12241520" y="5692577"/>
            <a:ext cx="494827" cy="494827"/>
            <a:chOff x="0" y="0"/>
            <a:chExt cx="812800" cy="812800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grpSp>
        <p:nvGrpSpPr>
          <p:cNvPr id="96" name="Group 96"/>
          <p:cNvGrpSpPr/>
          <p:nvPr/>
        </p:nvGrpSpPr>
        <p:grpSpPr>
          <a:xfrm>
            <a:off x="13314341" y="5692577"/>
            <a:ext cx="494827" cy="494827"/>
            <a:chOff x="0" y="0"/>
            <a:chExt cx="812800" cy="8128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0CB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70203" tIns="70203" rIns="70203" bIns="70203" rtlCol="0" anchor="ctr"/>
            <a:lstStyle/>
            <a:p>
              <a:pPr algn="ctr">
                <a:lnSpc>
                  <a:spcPts val="2375"/>
                </a:lnSpc>
              </a:pPr>
              <a:endParaRPr/>
            </a:p>
          </p:txBody>
        </p:sp>
      </p:grpSp>
      <p:sp>
        <p:nvSpPr>
          <p:cNvPr id="101" name="Freeform 50">
            <a:extLst>
              <a:ext uri="{FF2B5EF4-FFF2-40B4-BE49-F238E27FC236}">
                <a16:creationId xmlns:a16="http://schemas.microsoft.com/office/drawing/2014/main" id="{44FF23C0-5AEB-0699-E3FA-34409CE3F94F}"/>
              </a:ext>
            </a:extLst>
          </p:cNvPr>
          <p:cNvSpPr/>
          <p:nvPr/>
        </p:nvSpPr>
        <p:spPr>
          <a:xfrm>
            <a:off x="7942377" y="4926236"/>
            <a:ext cx="876243" cy="500583"/>
          </a:xfrm>
          <a:custGeom>
            <a:avLst/>
            <a:gdLst/>
            <a:ahLst/>
            <a:cxnLst/>
            <a:rect l="l" t="t" r="r" b="b"/>
            <a:pathLst>
              <a:path w="394186" h="108205">
                <a:moveTo>
                  <a:pt x="0" y="0"/>
                </a:moveTo>
                <a:lnTo>
                  <a:pt x="394186" y="0"/>
                </a:lnTo>
                <a:lnTo>
                  <a:pt x="394186" y="108205"/>
                </a:lnTo>
                <a:lnTo>
                  <a:pt x="0" y="108205"/>
                </a:lnTo>
                <a:close/>
              </a:path>
            </a:pathLst>
          </a:custGeom>
          <a:solidFill>
            <a:srgbClr val="EDECED"/>
          </a:solidFill>
          <a:ln w="38100">
            <a:solidFill>
              <a:srgbClr val="FF0000"/>
            </a:solidFill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2" name="TextBox 59">
            <a:extLst>
              <a:ext uri="{FF2B5EF4-FFF2-40B4-BE49-F238E27FC236}">
                <a16:creationId xmlns:a16="http://schemas.microsoft.com/office/drawing/2014/main" id="{50CE4C97-4A69-D916-35F9-A0E73EFC22F8}"/>
              </a:ext>
            </a:extLst>
          </p:cNvPr>
          <p:cNvSpPr txBox="1"/>
          <p:nvPr/>
        </p:nvSpPr>
        <p:spPr>
          <a:xfrm>
            <a:off x="8014738" y="5002768"/>
            <a:ext cx="73152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ja-JP" altLang="en-US" sz="1200" spc="19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フランス</a:t>
            </a:r>
            <a:endParaRPr lang="en-US" altLang="ja-JP" sz="1200" spc="19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  <a:p>
            <a:pPr algn="ctr"/>
            <a:r>
              <a:rPr lang="ja-JP" altLang="en-US" sz="1200" spc="19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商標登録</a:t>
            </a:r>
            <a:endParaRPr lang="en-US" sz="1200" spc="19" dirty="0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03" name="TextBox 70">
            <a:extLst>
              <a:ext uri="{FF2B5EF4-FFF2-40B4-BE49-F238E27FC236}">
                <a16:creationId xmlns:a16="http://schemas.microsoft.com/office/drawing/2014/main" id="{A6C77231-FDFF-2719-17C0-A55C19A52605}"/>
              </a:ext>
            </a:extLst>
          </p:cNvPr>
          <p:cNvSpPr txBox="1"/>
          <p:nvPr/>
        </p:nvSpPr>
        <p:spPr>
          <a:xfrm>
            <a:off x="8001000" y="4720571"/>
            <a:ext cx="781449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1200" spc="15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2023年9月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グラフィカル ユーザー インターフェイス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D2FD60B-ED60-FD22-2297-690B7317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78927"/>
            <a:ext cx="11353800" cy="752914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9A83A75-97D3-1996-4CA5-E50C57A9E37D}"/>
              </a:ext>
            </a:extLst>
          </p:cNvPr>
          <p:cNvSpPr txBox="1"/>
          <p:nvPr/>
        </p:nvSpPr>
        <p:spPr>
          <a:xfrm>
            <a:off x="13090526" y="6225991"/>
            <a:ext cx="42068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800" dirty="0">
                <a:latin typeface="Source Han Sans JP" panose="020B0600070205080204" charset="-128"/>
                <a:ea typeface="Source Han Sans JP" panose="020B0600070205080204" charset="-128"/>
                <a:cs typeface="ADLaM Display" panose="020F0502020204030204" pitchFamily="2" charset="0"/>
              </a:rPr>
              <a:t>フランス商標登録</a:t>
            </a:r>
            <a:endParaRPr kumimoji="1" lang="en-US" altLang="ja-JP" sz="2800" dirty="0">
              <a:latin typeface="Source Han Sans JP" panose="020B0600070205080204" charset="-128"/>
              <a:ea typeface="Source Han Sans JP" panose="020B0600070205080204" charset="-128"/>
              <a:cs typeface="ADLaM Display" panose="020F0502020204030204" pitchFamily="2" charset="0"/>
            </a:endParaRPr>
          </a:p>
          <a:p>
            <a:pPr algn="r"/>
            <a:endParaRPr kumimoji="1" lang="ja-JP" altLang="en-US" sz="900" dirty="0"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8700B1-2CC2-73FA-E8F4-495E8C5B3BDB}"/>
              </a:ext>
            </a:extLst>
          </p:cNvPr>
          <p:cNvSpPr txBox="1"/>
          <p:nvPr/>
        </p:nvSpPr>
        <p:spPr>
          <a:xfrm>
            <a:off x="14859000" y="8387784"/>
            <a:ext cx="243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2800" b="0" i="0" dirty="0">
                <a:solidFill>
                  <a:srgbClr val="212529"/>
                </a:solidFill>
                <a:effectLst/>
                <a:latin typeface="Source Han Sans JP" panose="020B0600070205080204" charset="-128"/>
                <a:ea typeface="Source Han Sans JP" panose="020B0600070205080204" charset="-128"/>
              </a:rPr>
              <a:t>12/09/2023</a:t>
            </a:r>
            <a:endParaRPr lang="ja-JP" altLang="en-US" sz="2800" dirty="0"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70CBE3-D2BD-6925-CBCD-7AC707AB9AC8}"/>
              </a:ext>
            </a:extLst>
          </p:cNvPr>
          <p:cNvSpPr txBox="1"/>
          <p:nvPr/>
        </p:nvSpPr>
        <p:spPr>
          <a:xfrm>
            <a:off x="14126308" y="7813180"/>
            <a:ext cx="31710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altLang="ja-JP" sz="2800" b="0" i="0" dirty="0">
                <a:solidFill>
                  <a:srgbClr val="212529"/>
                </a:solidFill>
                <a:effectLst/>
                <a:latin typeface="Source Han Sans JP" panose="020B0600070205080204" charset="-128"/>
                <a:ea typeface="Source Han Sans JP" panose="020B0600070205080204" charset="-128"/>
              </a:rPr>
              <a:t>Enregistrement</a:t>
            </a:r>
            <a:endParaRPr lang="ja-JP" altLang="en-US" sz="2800" dirty="0"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47DF42-C261-FC8E-1DA5-8E32F0423D1F}"/>
              </a:ext>
            </a:extLst>
          </p:cNvPr>
          <p:cNvSpPr txBox="1"/>
          <p:nvPr/>
        </p:nvSpPr>
        <p:spPr>
          <a:xfrm>
            <a:off x="13090526" y="7203069"/>
            <a:ext cx="42068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altLang="ja-JP" sz="3200" dirty="0">
                <a:latin typeface="Source Han Sans JP" panose="020B0600070205080204" charset="-128"/>
                <a:ea typeface="Source Han Sans JP" panose="020B0600070205080204" charset="-128"/>
              </a:rPr>
              <a:t>Marque FR : 4990161</a:t>
            </a:r>
          </a:p>
        </p:txBody>
      </p:sp>
    </p:spTree>
    <p:extLst>
      <p:ext uri="{BB962C8B-B14F-4D97-AF65-F5344CB8AC3E}">
        <p14:creationId xmlns:p14="http://schemas.microsoft.com/office/powerpoint/2010/main" val="244022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47189" y="2884495"/>
            <a:ext cx="11793622" cy="4518010"/>
            <a:chOff x="0" y="0"/>
            <a:chExt cx="15724829" cy="6024014"/>
          </a:xfrm>
        </p:grpSpPr>
        <p:sp>
          <p:nvSpPr>
            <p:cNvPr id="3" name="TextBox 3"/>
            <p:cNvSpPr txBox="1"/>
            <p:nvPr/>
          </p:nvSpPr>
          <p:spPr>
            <a:xfrm>
              <a:off x="5442640" y="-85725"/>
              <a:ext cx="4839549" cy="1048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69"/>
                </a:lnSpc>
              </a:pPr>
              <a:r>
                <a:rPr lang="en-US" sz="4763">
                  <a:solidFill>
                    <a:srgbClr val="000000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海外展開事業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446772"/>
              <a:ext cx="15724829" cy="1866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819"/>
                </a:lnSpc>
              </a:pPr>
              <a:r>
                <a:rPr lang="en-US" sz="8442" dirty="0" err="1">
                  <a:solidFill>
                    <a:srgbClr val="000000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フランス・パリへの挑戦</a:t>
              </a:r>
              <a:endParaRPr lang="en-US" sz="8442" dirty="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596440" y="5012350"/>
              <a:ext cx="8531949" cy="1011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13"/>
                </a:lnSpc>
              </a:pPr>
              <a:r>
                <a:rPr lang="en-US" sz="4580">
                  <a:solidFill>
                    <a:srgbClr val="000000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襖の未来と革新を求めて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229CFF8-DAE4-CEB6-F4AC-C58B7487D4ED}"/>
              </a:ext>
            </a:extLst>
          </p:cNvPr>
          <p:cNvGrpSpPr/>
          <p:nvPr/>
        </p:nvGrpSpPr>
        <p:grpSpPr>
          <a:xfrm>
            <a:off x="706856" y="514350"/>
            <a:ext cx="16874288" cy="9282723"/>
            <a:chOff x="706856" y="514350"/>
            <a:chExt cx="16874288" cy="9282723"/>
          </a:xfrm>
        </p:grpSpPr>
        <p:sp>
          <p:nvSpPr>
            <p:cNvPr id="2" name="Freeform 2"/>
            <p:cNvSpPr/>
            <p:nvPr/>
          </p:nvSpPr>
          <p:spPr>
            <a:xfrm>
              <a:off x="6134044" y="514350"/>
              <a:ext cx="11447100" cy="7824600"/>
            </a:xfrm>
            <a:custGeom>
              <a:avLst/>
              <a:gdLst/>
              <a:ahLst/>
              <a:cxnLst/>
              <a:rect l="l" t="t" r="r" b="b"/>
              <a:pathLst>
                <a:path w="11447100" h="7824600">
                  <a:moveTo>
                    <a:pt x="0" y="0"/>
                  </a:moveTo>
                  <a:lnTo>
                    <a:pt x="11447100" y="0"/>
                  </a:lnTo>
                  <a:lnTo>
                    <a:pt x="11447100" y="7824600"/>
                  </a:lnTo>
                  <a:lnTo>
                    <a:pt x="0" y="7824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pic>
          <p:nvPicPr>
            <p:cNvPr id="3" name="Picture 3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5"/>
            <a:srcRect/>
            <a:stretch>
              <a:fillRect/>
            </a:stretch>
          </p:blipFill>
          <p:spPr>
            <a:xfrm>
              <a:off x="706856" y="514350"/>
              <a:ext cx="5207794" cy="9258300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13622389" y="8464490"/>
              <a:ext cx="3958755" cy="917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24"/>
                </a:lnSpc>
                <a:spcBef>
                  <a:spcPct val="0"/>
                </a:spcBef>
              </a:pPr>
              <a:r>
                <a:rPr lang="en-US" sz="4854" spc="48">
                  <a:solidFill>
                    <a:srgbClr val="000000"/>
                  </a:solidFill>
                  <a:latin typeface="ほのか明朝"/>
                  <a:ea typeface="ほのか明朝"/>
                  <a:cs typeface="ほのか明朝"/>
                  <a:sym typeface="ほのか明朝"/>
                </a:rPr>
                <a:t>Palais-Royal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087600" y="9286933"/>
              <a:ext cx="2322904" cy="5101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89"/>
                </a:lnSpc>
                <a:spcBef>
                  <a:spcPct val="0"/>
                </a:spcBef>
              </a:pPr>
              <a:r>
                <a:rPr lang="en-US" sz="2767" spc="27" dirty="0" err="1">
                  <a:solidFill>
                    <a:srgbClr val="000000"/>
                  </a:solidFill>
                  <a:latin typeface="ほのか明朝"/>
                  <a:ea typeface="ほのか明朝"/>
                  <a:cs typeface="ほのか明朝"/>
                  <a:sym typeface="ほのか明朝"/>
                </a:rPr>
                <a:t>パレ・ロワイヤル</a:t>
              </a:r>
              <a:endParaRPr lang="en-US" sz="2767" spc="27" dirty="0">
                <a:solidFill>
                  <a:srgbClr val="000000"/>
                </a:solidFill>
                <a:latin typeface="ほのか明朝"/>
                <a:ea typeface="ほのか明朝"/>
                <a:cs typeface="ほのか明朝"/>
                <a:sym typeface="ほのか明朝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33A31A0-D82B-6F4A-EDD9-A6F4CE9D9CD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4572000" cy="3766241"/>
            </a:xfrm>
            <a:custGeom>
              <a:avLst/>
              <a:gdLst/>
              <a:ahLst/>
              <a:cxnLst/>
              <a:rect l="l" t="t" r="r" b="b"/>
              <a:pathLst>
                <a:path w="4572000" h="3766241">
                  <a:moveTo>
                    <a:pt x="0" y="0"/>
                  </a:moveTo>
                  <a:lnTo>
                    <a:pt x="4572000" y="0"/>
                  </a:lnTo>
                  <a:lnTo>
                    <a:pt x="4572000" y="3766241"/>
                  </a:lnTo>
                  <a:lnTo>
                    <a:pt x="0" y="3766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83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0" y="3766241"/>
              <a:ext cx="4572000" cy="3429000"/>
            </a:xfrm>
            <a:custGeom>
              <a:avLst/>
              <a:gdLst/>
              <a:ahLst/>
              <a:cxnLst/>
              <a:rect l="l" t="t" r="r" b="b"/>
              <a:pathLst>
                <a:path w="4572000" h="3429000">
                  <a:moveTo>
                    <a:pt x="0" y="0"/>
                  </a:moveTo>
                  <a:lnTo>
                    <a:pt x="4572000" y="0"/>
                  </a:lnTo>
                  <a:lnTo>
                    <a:pt x="4572000" y="3429000"/>
                  </a:lnTo>
                  <a:lnTo>
                    <a:pt x="0" y="3429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457200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3716000" h="10287000">
                  <a:moveTo>
                    <a:pt x="0" y="0"/>
                  </a:moveTo>
                  <a:lnTo>
                    <a:pt x="13716000" y="0"/>
                  </a:lnTo>
                  <a:lnTo>
                    <a:pt x="13716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6831769"/>
              <a:ext cx="4606975" cy="3455231"/>
            </a:xfrm>
            <a:custGeom>
              <a:avLst/>
              <a:gdLst/>
              <a:ahLst/>
              <a:cxnLst/>
              <a:rect l="l" t="t" r="r" b="b"/>
              <a:pathLst>
                <a:path w="4606975" h="3455231">
                  <a:moveTo>
                    <a:pt x="0" y="0"/>
                  </a:moveTo>
                  <a:lnTo>
                    <a:pt x="4606975" y="0"/>
                  </a:lnTo>
                  <a:lnTo>
                    <a:pt x="4606975" y="3455231"/>
                  </a:lnTo>
                  <a:lnTo>
                    <a:pt x="0" y="3455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40276" y="498005"/>
            <a:ext cx="13207447" cy="9290990"/>
          </a:xfrm>
          <a:custGeom>
            <a:avLst/>
            <a:gdLst/>
            <a:ahLst/>
            <a:cxnLst/>
            <a:rect l="l" t="t" r="r" b="b"/>
            <a:pathLst>
              <a:path w="13207447" h="9290990">
                <a:moveTo>
                  <a:pt x="0" y="0"/>
                </a:moveTo>
                <a:lnTo>
                  <a:pt x="13207448" y="0"/>
                </a:lnTo>
                <a:lnTo>
                  <a:pt x="13207448" y="9290990"/>
                </a:lnTo>
                <a:lnTo>
                  <a:pt x="0" y="9290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124" t="-10758" r="-22704" b="-5848"/>
            </a:stretch>
          </a:blipFill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783136F-F9BE-B586-A4D7-E9FABE5CDC2F}"/>
              </a:ext>
            </a:extLst>
          </p:cNvPr>
          <p:cNvGrpSpPr/>
          <p:nvPr/>
        </p:nvGrpSpPr>
        <p:grpSpPr>
          <a:xfrm>
            <a:off x="350928" y="487101"/>
            <a:ext cx="17432567" cy="9219331"/>
            <a:chOff x="350928" y="487101"/>
            <a:chExt cx="17432567" cy="9219331"/>
          </a:xfrm>
        </p:grpSpPr>
        <p:sp>
          <p:nvSpPr>
            <p:cNvPr id="2" name="Freeform 2"/>
            <p:cNvSpPr/>
            <p:nvPr/>
          </p:nvSpPr>
          <p:spPr>
            <a:xfrm>
              <a:off x="350928" y="487101"/>
              <a:ext cx="6684831" cy="7932786"/>
            </a:xfrm>
            <a:custGeom>
              <a:avLst/>
              <a:gdLst/>
              <a:ahLst/>
              <a:cxnLst/>
              <a:rect l="l" t="t" r="r" b="b"/>
              <a:pathLst>
                <a:path w="6684831" h="7932786">
                  <a:moveTo>
                    <a:pt x="0" y="0"/>
                  </a:moveTo>
                  <a:lnTo>
                    <a:pt x="6684831" y="0"/>
                  </a:lnTo>
                  <a:lnTo>
                    <a:pt x="6684831" y="7932786"/>
                  </a:lnTo>
                  <a:lnTo>
                    <a:pt x="0" y="7932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2357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7206447" y="487101"/>
              <a:ext cx="10577048" cy="7932786"/>
            </a:xfrm>
            <a:custGeom>
              <a:avLst/>
              <a:gdLst/>
              <a:ahLst/>
              <a:cxnLst/>
              <a:rect l="l" t="t" r="r" b="b"/>
              <a:pathLst>
                <a:path w="10577048" h="7932786">
                  <a:moveTo>
                    <a:pt x="0" y="0"/>
                  </a:moveTo>
                  <a:lnTo>
                    <a:pt x="10577048" y="0"/>
                  </a:lnTo>
                  <a:lnTo>
                    <a:pt x="10577048" y="7932786"/>
                  </a:lnTo>
                  <a:lnTo>
                    <a:pt x="0" y="7932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507549" y="8593806"/>
              <a:ext cx="9275946" cy="660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522"/>
                </a:lnSpc>
                <a:spcBef>
                  <a:spcPct val="0"/>
                </a:spcBef>
              </a:pPr>
              <a:r>
                <a:rPr lang="en-US" sz="3562" spc="35">
                  <a:solidFill>
                    <a:srgbClr val="000000"/>
                  </a:solidFill>
                  <a:latin typeface="ほのか明朝"/>
                  <a:ea typeface="ほのか明朝"/>
                  <a:cs typeface="ほのか明朝"/>
                  <a:sym typeface="ほのか明朝"/>
                </a:rPr>
                <a:t>Maison de la Culture du Japon à Paris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4808909" y="9220200"/>
              <a:ext cx="2974586" cy="486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020"/>
                </a:lnSpc>
                <a:spcBef>
                  <a:spcPct val="0"/>
                </a:spcBef>
              </a:pPr>
              <a:r>
                <a:rPr lang="en-US" sz="2594" spc="25">
                  <a:solidFill>
                    <a:srgbClr val="000000"/>
                  </a:solidFill>
                  <a:latin typeface="ほのか明朝"/>
                  <a:ea typeface="ほのか明朝"/>
                  <a:cs typeface="ほのか明朝"/>
                  <a:sym typeface="ほのか明朝"/>
                </a:rPr>
                <a:t>パリ日本文化会館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77595EE-C0C3-D14F-5DCD-2052E8726F51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2" name="Freeform 2"/>
            <p:cNvSpPr/>
            <p:nvPr/>
          </p:nvSpPr>
          <p:spPr>
            <a:xfrm>
              <a:off x="7715250" y="0"/>
              <a:ext cx="10572750" cy="5947172"/>
            </a:xfrm>
            <a:custGeom>
              <a:avLst/>
              <a:gdLst/>
              <a:ahLst/>
              <a:cxnLst/>
              <a:rect l="l" t="t" r="r" b="b"/>
              <a:pathLst>
                <a:path w="10572750" h="5947172">
                  <a:moveTo>
                    <a:pt x="0" y="0"/>
                  </a:moveTo>
                  <a:lnTo>
                    <a:pt x="10572750" y="0"/>
                  </a:lnTo>
                  <a:lnTo>
                    <a:pt x="10572750" y="5947172"/>
                  </a:lnTo>
                  <a:lnTo>
                    <a:pt x="0" y="5947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12141058" y="5947172"/>
              <a:ext cx="6146942" cy="4339828"/>
            </a:xfrm>
            <a:custGeom>
              <a:avLst/>
              <a:gdLst/>
              <a:ahLst/>
              <a:cxnLst/>
              <a:rect l="l" t="t" r="r" b="b"/>
              <a:pathLst>
                <a:path w="6146942" h="4339828">
                  <a:moveTo>
                    <a:pt x="0" y="0"/>
                  </a:moveTo>
                  <a:lnTo>
                    <a:pt x="6146942" y="0"/>
                  </a:lnTo>
                  <a:lnTo>
                    <a:pt x="6146942" y="4339828"/>
                  </a:lnTo>
                  <a:lnTo>
                    <a:pt x="0" y="433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6230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7715250" y="5947172"/>
              <a:ext cx="5786438" cy="4339828"/>
            </a:xfrm>
            <a:custGeom>
              <a:avLst/>
              <a:gdLst/>
              <a:ahLst/>
              <a:cxnLst/>
              <a:rect l="l" t="t" r="r" b="b"/>
              <a:pathLst>
                <a:path w="5786438" h="4339828">
                  <a:moveTo>
                    <a:pt x="0" y="0"/>
                  </a:moveTo>
                  <a:lnTo>
                    <a:pt x="5786438" y="0"/>
                  </a:lnTo>
                  <a:lnTo>
                    <a:pt x="5786438" y="4339828"/>
                  </a:lnTo>
                  <a:lnTo>
                    <a:pt x="0" y="433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7715250" cy="10287000"/>
            </a:xfrm>
            <a:custGeom>
              <a:avLst/>
              <a:gdLst/>
              <a:ahLst/>
              <a:cxnLst/>
              <a:rect l="l" t="t" r="r" b="b"/>
              <a:pathLst>
                <a:path w="7715250" h="10287000">
                  <a:moveTo>
                    <a:pt x="0" y="0"/>
                  </a:moveTo>
                  <a:lnTo>
                    <a:pt x="7715250" y="0"/>
                  </a:lnTo>
                  <a:lnTo>
                    <a:pt x="771525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86699" y="0"/>
            <a:ext cx="4757738" cy="10287000"/>
          </a:xfrm>
          <a:custGeom>
            <a:avLst/>
            <a:gdLst/>
            <a:ahLst/>
            <a:cxnLst/>
            <a:rect l="l" t="t" r="r" b="b"/>
            <a:pathLst>
              <a:path w="4757738" h="10287000">
                <a:moveTo>
                  <a:pt x="0" y="0"/>
                </a:moveTo>
                <a:lnTo>
                  <a:pt x="4757738" y="0"/>
                </a:lnTo>
                <a:lnTo>
                  <a:pt x="47577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B6C6D80-2AB1-529A-A3FA-44DC273F2375}"/>
              </a:ext>
            </a:extLst>
          </p:cNvPr>
          <p:cNvGrpSpPr/>
          <p:nvPr/>
        </p:nvGrpSpPr>
        <p:grpSpPr>
          <a:xfrm>
            <a:off x="9144000" y="1140452"/>
            <a:ext cx="7729997" cy="7992196"/>
            <a:chOff x="9144000" y="1140452"/>
            <a:chExt cx="7729997" cy="7992196"/>
          </a:xfrm>
        </p:grpSpPr>
        <p:sp>
          <p:nvSpPr>
            <p:cNvPr id="4" name="TextBox 4"/>
            <p:cNvSpPr txBox="1"/>
            <p:nvPr/>
          </p:nvSpPr>
          <p:spPr>
            <a:xfrm>
              <a:off x="9746210" y="1638334"/>
              <a:ext cx="6525577" cy="8704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 dirty="0">
                  <a:solidFill>
                    <a:srgbClr val="000000"/>
                  </a:solidFill>
                  <a:latin typeface="Ipaex Mincho"/>
                  <a:ea typeface="Ipaex Mincho"/>
                  <a:cs typeface="Ipaex Mincho"/>
                  <a:sym typeface="Ipaex Mincho"/>
                </a:rPr>
                <a:t>AD magazine France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144000" y="3142385"/>
              <a:ext cx="7729997" cy="1824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31"/>
                </a:lnSpc>
                <a:spcBef>
                  <a:spcPct val="0"/>
                </a:spcBef>
              </a:pP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10 expositions à ne pas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manquer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en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février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à Paris</a:t>
              </a:r>
            </a:p>
            <a:p>
              <a:pPr algn="l">
                <a:lnSpc>
                  <a:spcPts val="3731"/>
                </a:lnSpc>
                <a:spcBef>
                  <a:spcPct val="0"/>
                </a:spcBef>
              </a:pP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Photographie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, sculpture,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peinture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, design, mode…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Voici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les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nouvelles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expositions à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découvrir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ce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mois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-ci dans la </a:t>
              </a:r>
              <a:r>
                <a:rPr lang="en-US" sz="2407" spc="24" dirty="0" err="1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capitale</a:t>
              </a:r>
              <a:r>
                <a:rPr lang="en-US" sz="2407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144000" y="5327485"/>
              <a:ext cx="7729997" cy="1377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0"/>
                </a:lnSpc>
                <a:spcBef>
                  <a:spcPct val="0"/>
                </a:spcBef>
              </a:pPr>
              <a:r>
                <a:rPr lang="en-US" sz="2432" spc="24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2月のパリで見逃せない展覧会　10選</a:t>
              </a:r>
            </a:p>
            <a:p>
              <a:pPr algn="l">
                <a:lnSpc>
                  <a:spcPts val="3770"/>
                </a:lnSpc>
                <a:spcBef>
                  <a:spcPct val="0"/>
                </a:spcBef>
              </a:pPr>
              <a:r>
                <a:rPr lang="en-US" sz="2432" spc="24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写真、彫刻、絵画、デザイン、ファッション...</a:t>
              </a:r>
            </a:p>
            <a:p>
              <a:pPr algn="l">
                <a:lnSpc>
                  <a:spcPts val="3770"/>
                </a:lnSpc>
                <a:spcBef>
                  <a:spcPct val="0"/>
                </a:spcBef>
              </a:pPr>
              <a:r>
                <a:rPr lang="en-US" sz="2432" spc="24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今月パリで開催される展覧会をご紹介します。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144000" y="7711618"/>
              <a:ext cx="7729997" cy="1421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0"/>
                </a:lnSpc>
                <a:spcBef>
                  <a:spcPct val="0"/>
                </a:spcBef>
              </a:pPr>
              <a:r>
                <a:rPr lang="en-US" sz="2432" spc="24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rPr>
                <a:t>AD France は2000年に創刊された、芸術、建築、装飾の専門雑誌です。イタリア版などもあり、本屋に行けばかならずある非常に有名な雑誌です。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019175" y="1140452"/>
              <a:ext cx="1979647" cy="5840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74"/>
                </a:lnSpc>
              </a:pPr>
              <a:r>
                <a:rPr lang="en-US" sz="3410" dirty="0">
                  <a:solidFill>
                    <a:srgbClr val="000000"/>
                  </a:solidFill>
                  <a:latin typeface="Ipaex Mincho"/>
                  <a:ea typeface="Ipaex Mincho"/>
                  <a:cs typeface="Ipaex Mincho"/>
                  <a:sym typeface="Ipaex Mincho"/>
                </a:rPr>
                <a:t>ONLINE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5F548CD-AC92-814C-9754-7C623278B84C}"/>
              </a:ext>
            </a:extLst>
          </p:cNvPr>
          <p:cNvGrpSpPr/>
          <p:nvPr/>
        </p:nvGrpSpPr>
        <p:grpSpPr>
          <a:xfrm>
            <a:off x="2786699" y="0"/>
            <a:ext cx="14087298" cy="10287000"/>
            <a:chOff x="2786699" y="0"/>
            <a:chExt cx="14087298" cy="10287000"/>
          </a:xfrm>
        </p:grpSpPr>
        <p:sp>
          <p:nvSpPr>
            <p:cNvPr id="2" name="Freeform 2"/>
            <p:cNvSpPr/>
            <p:nvPr/>
          </p:nvSpPr>
          <p:spPr>
            <a:xfrm>
              <a:off x="2786699" y="0"/>
              <a:ext cx="4757738" cy="10287000"/>
            </a:xfrm>
            <a:custGeom>
              <a:avLst/>
              <a:gdLst/>
              <a:ahLst/>
              <a:cxnLst/>
              <a:rect l="l" t="t" r="r" b="b"/>
              <a:pathLst>
                <a:path w="4757738" h="10287000">
                  <a:moveTo>
                    <a:pt x="0" y="0"/>
                  </a:moveTo>
                  <a:lnTo>
                    <a:pt x="4757738" y="0"/>
                  </a:lnTo>
                  <a:lnTo>
                    <a:pt x="4757738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9144000" y="528260"/>
              <a:ext cx="7729997" cy="9144870"/>
              <a:chOff x="0" y="-114147"/>
              <a:chExt cx="10306663" cy="12193160"/>
            </a:xfrm>
          </p:grpSpPr>
          <p:sp>
            <p:nvSpPr>
              <p:cNvPr id="4" name="TextBox 4"/>
              <p:cNvSpPr txBox="1"/>
              <p:nvPr/>
            </p:nvSpPr>
            <p:spPr>
              <a:xfrm>
                <a:off x="2540000" y="-114147"/>
                <a:ext cx="4267359" cy="11605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7279"/>
                  </a:lnSpc>
                </a:pPr>
                <a:r>
                  <a:rPr lang="en-US" sz="5199" dirty="0">
                    <a:solidFill>
                      <a:srgbClr val="000000"/>
                    </a:solidFill>
                    <a:latin typeface="Ipaex Mincho"/>
                    <a:ea typeface="Ipaex Mincho"/>
                    <a:cs typeface="Ipaex Mincho"/>
                    <a:sym typeface="Ipaex Mincho"/>
                  </a:rPr>
                  <a:t>Les </a:t>
                </a:r>
                <a:r>
                  <a:rPr lang="en-US" sz="5199" dirty="0" err="1">
                    <a:solidFill>
                      <a:srgbClr val="000000"/>
                    </a:solidFill>
                    <a:latin typeface="Ipaex Mincho"/>
                    <a:ea typeface="Ipaex Mincho"/>
                    <a:cs typeface="Ipaex Mincho"/>
                    <a:sym typeface="Ipaex Mincho"/>
                  </a:rPr>
                  <a:t>Echos</a:t>
                </a:r>
                <a:endParaRPr lang="en-US" sz="5199" dirty="0">
                  <a:solidFill>
                    <a:srgbClr val="000000"/>
                  </a:solidFill>
                  <a:latin typeface="Ipaex Mincho"/>
                  <a:ea typeface="Ipaex Mincho"/>
                  <a:cs typeface="Ipaex Mincho"/>
                  <a:sym typeface="Ipaex Mincho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1560770"/>
                <a:ext cx="10306663" cy="463401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3111"/>
                  </a:lnSpc>
                </a:pP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Dernière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chance !</a:t>
                </a:r>
              </a:p>
              <a:p>
                <a:pPr algn="l">
                  <a:lnSpc>
                    <a:spcPts val="3111"/>
                  </a:lnSpc>
                </a:pP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Les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portes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de la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délicatesse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à La Maison du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Japon</a:t>
                </a:r>
                <a:endParaRPr lang="en-US" sz="2007" spc="20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endParaRPr>
              </a:p>
              <a:p>
                <a:pPr algn="l">
                  <a:lnSpc>
                    <a:spcPts val="3111"/>
                  </a:lnSpc>
                  <a:spcBef>
                    <a:spcPct val="0"/>
                  </a:spcBef>
                </a:pP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L'époque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appelle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à la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poésie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et à la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légèreté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?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C'est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tout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ce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qu'incarne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justement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le « fusuma »,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cet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art de la cloison mobile,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en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bois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et papier, de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l'habitat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traditionnel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japonais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. Vous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avez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jusqu'à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samedi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pour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pénétrer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dans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ce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monde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délicat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. « Fusuma, à la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croisée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de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l'art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et de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l'artisanat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»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est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 la première expo de la Japan Fusuma Industry Association sur le fusuma, hors du </a:t>
                </a:r>
                <a:r>
                  <a:rPr lang="en-US" sz="2007" spc="20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Japon</a:t>
                </a:r>
                <a:r>
                  <a:rPr lang="en-US" sz="2007" spc="20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.</a:t>
                </a: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6709138"/>
                <a:ext cx="10306663" cy="36090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2764"/>
                  </a:lnSpc>
                </a:pPr>
                <a:r>
                  <a:rPr lang="en-US" sz="1783" spc="17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最後のチャンス</a:t>
                </a:r>
                <a:r>
                  <a:rPr lang="en-US" sz="1783" spc="17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！</a:t>
                </a:r>
              </a:p>
              <a:p>
                <a:pPr algn="l">
                  <a:lnSpc>
                    <a:spcPts val="2764"/>
                  </a:lnSpc>
                </a:pPr>
                <a:r>
                  <a:rPr lang="en-US" sz="1783" spc="17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ラ・メゾン・デュ・ジャポンの美味への扉</a:t>
                </a:r>
                <a:endParaRPr lang="en-US" sz="1783" spc="17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endParaRPr>
              </a:p>
              <a:p>
                <a:pPr algn="l">
                  <a:lnSpc>
                    <a:spcPts val="2764"/>
                  </a:lnSpc>
                </a:pPr>
                <a:r>
                  <a:rPr lang="en-US" sz="1783" spc="17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時代は詩情と軽やかさを求めている。それこそが、日本の伝統的な家屋に見られる、木と紙でできた可動式の間仕切り「ふすま」の芸術なのだ。この繊細な世界に足を踏み入れるのは土曜日まで。「</a:t>
                </a:r>
                <a:r>
                  <a:rPr lang="en-US" sz="1783" spc="17" dirty="0" err="1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アートとクラフトの交差点にある襖」は、日本襖産業協同組合が海外で初めて開催する襖の展覧会である</a:t>
                </a:r>
                <a:r>
                  <a:rPr lang="en-US" sz="1783" spc="17" dirty="0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。</a:t>
                </a:r>
              </a:p>
              <a:p>
                <a:pPr algn="l">
                  <a:lnSpc>
                    <a:spcPts val="2764"/>
                  </a:lnSpc>
                  <a:spcBef>
                    <a:spcPct val="0"/>
                  </a:spcBef>
                </a:pPr>
                <a:endParaRPr lang="en-US" sz="1783" spc="17" dirty="0">
                  <a:solidFill>
                    <a:srgbClr val="000000"/>
                  </a:solidFill>
                  <a:latin typeface="Source Han Sans JP"/>
                  <a:ea typeface="Source Han Sans JP"/>
                  <a:cs typeface="Source Han Sans JP"/>
                  <a:sym typeface="Source Han Sans JP"/>
                </a:endParaRP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10241973"/>
                <a:ext cx="10306663" cy="183704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3770"/>
                  </a:lnSpc>
                  <a:spcBef>
                    <a:spcPct val="0"/>
                  </a:spcBef>
                </a:pPr>
                <a:r>
                  <a:rPr lang="en-US" sz="2432" spc="24">
                    <a:solidFill>
                      <a:srgbClr val="000000"/>
                    </a:solidFill>
                    <a:latin typeface="Source Han Sans JP"/>
                    <a:ea typeface="Source Han Sans JP"/>
                    <a:cs typeface="Source Han Sans JP"/>
                    <a:sym typeface="Source Han Sans JP"/>
                  </a:rPr>
                  <a:t>Les Echos  は100年以上の歴史をもつ、フランスを代表する経済新聞。フランスで印刷される唯一のビジネスニュース専門の日刊紙。</a:t>
                </a:r>
              </a:p>
            </p:txBody>
          </p:sp>
        </p:grp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08B6B7E0-A7F1-CE2A-2E72-06DF8D626065}"/>
                </a:ext>
              </a:extLst>
            </p:cNvPr>
            <p:cNvSpPr txBox="1"/>
            <p:nvPr/>
          </p:nvSpPr>
          <p:spPr>
            <a:xfrm>
              <a:off x="14478000" y="920121"/>
              <a:ext cx="1676400" cy="4422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ja-JP" altLang="en-US" sz="2800" dirty="0">
                  <a:solidFill>
                    <a:srgbClr val="000000"/>
                  </a:solidFill>
                  <a:latin typeface="Source Han Sans JP" panose="020B0600070205080204" charset="-128"/>
                  <a:ea typeface="Source Han Sans JP" panose="020B0600070205080204" charset="-128"/>
                  <a:cs typeface="Ipaex Mincho"/>
                  <a:sym typeface="Ipaex Mincho"/>
                </a:rPr>
                <a:t>レゼコー</a:t>
              </a:r>
              <a:endParaRPr lang="en-US" sz="2800" dirty="0">
                <a:solidFill>
                  <a:srgbClr val="000000"/>
                </a:solidFill>
                <a:latin typeface="Source Han Sans JP" panose="020B0600070205080204" charset="-128"/>
                <a:ea typeface="Source Han Sans JP" panose="020B0600070205080204" charset="-128"/>
                <a:cs typeface="Ipaex Mincho"/>
                <a:sym typeface="Ipaex Mincho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3431" y="1028700"/>
            <a:ext cx="9350317" cy="8177118"/>
            <a:chOff x="0" y="0"/>
            <a:chExt cx="6555102" cy="57326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55102" cy="5732623"/>
            </a:xfrm>
            <a:custGeom>
              <a:avLst/>
              <a:gdLst/>
              <a:ahLst/>
              <a:cxnLst/>
              <a:rect l="l" t="t" r="r" b="b"/>
              <a:pathLst>
                <a:path w="6555102" h="5732623">
                  <a:moveTo>
                    <a:pt x="6555102" y="0"/>
                  </a:moveTo>
                  <a:lnTo>
                    <a:pt x="3835504" y="5732623"/>
                  </a:lnTo>
                  <a:lnTo>
                    <a:pt x="0" y="5732623"/>
                  </a:lnTo>
                  <a:lnTo>
                    <a:pt x="2719598" y="0"/>
                  </a:lnTo>
                  <a:lnTo>
                    <a:pt x="6555102" y="0"/>
                  </a:lnTo>
                  <a:close/>
                </a:path>
              </a:pathLst>
            </a:custGeom>
            <a:blipFill>
              <a:blip r:embed="rId2"/>
              <a:stretch>
                <a:fillRect l="-28172" t="-37806" b="-11958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993600" y="5732390"/>
            <a:ext cx="6294400" cy="3893187"/>
            <a:chOff x="0" y="0"/>
            <a:chExt cx="1798910" cy="11126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98910" cy="1112655"/>
            </a:xfrm>
            <a:custGeom>
              <a:avLst/>
              <a:gdLst/>
              <a:ahLst/>
              <a:cxnLst/>
              <a:rect l="l" t="t" r="r" b="b"/>
              <a:pathLst>
                <a:path w="1798910" h="1112655">
                  <a:moveTo>
                    <a:pt x="0" y="0"/>
                  </a:moveTo>
                  <a:lnTo>
                    <a:pt x="1798910" y="0"/>
                  </a:lnTo>
                  <a:lnTo>
                    <a:pt x="1798910" y="1112655"/>
                  </a:lnTo>
                  <a:lnTo>
                    <a:pt x="0" y="1112655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ja-JP" altLang="en-US">
                <a:latin typeface="Noto Sans JP Bold" panose="020B0200000000000000" pitchFamily="50" charset="-128"/>
                <a:ea typeface="Noto Sans JP Bold" panose="020B0200000000000000" pitchFamily="50" charset="-128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798910" cy="11698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75"/>
                </a:lnSpc>
                <a:spcBef>
                  <a:spcPct val="0"/>
                </a:spcBef>
              </a:pPr>
              <a:endParaRPr>
                <a:latin typeface="Noto Sans JP Bold" panose="020B0200000000000000" pitchFamily="50" charset="-128"/>
                <a:ea typeface="Noto Sans JP Bold" panose="020B0200000000000000" pitchFamily="50" charset="-128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>
            <a:off x="12584943" y="6623007"/>
            <a:ext cx="4434835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>
              <a:latin typeface="Noto Sans JP Bold" panose="020B0200000000000000" pitchFamily="50" charset="-128"/>
              <a:ea typeface="Noto Sans JP Bold" panose="020B0200000000000000" pitchFamily="50" charset="-128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481473" y="2255655"/>
            <a:ext cx="4812368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>
              <a:latin typeface="Noto Sans JP Bold" panose="020B0200000000000000" pitchFamily="50" charset="-128"/>
              <a:ea typeface="Noto Sans JP Bold" panose="020B0200000000000000" pitchFamily="50" charset="-128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2584943" y="7491942"/>
            <a:ext cx="4541649" cy="1909538"/>
            <a:chOff x="0" y="-57150"/>
            <a:chExt cx="6055532" cy="254605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359001"/>
              <a:ext cx="6055532" cy="2129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00"/>
                </a:lnSpc>
              </a:pPr>
              <a:r>
                <a:rPr lang="en-US" sz="1599" dirty="0">
                  <a:solidFill>
                    <a:srgbClr val="00234C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  <a:cs typeface="Source Han Sans JP"/>
                  <a:sym typeface="Source Han Sans JP"/>
                </a:rPr>
                <a:t>大学を卒業後、東京都港区の信用金庫に勤める。実兄が関西で襖屋を営んでいたこと、元々はものづくりが好きであったことから信用金庫を辞め、ダンボールふすまの製造販売を行う会社を興す。創業の地は埼玉県飯能市。のちに現在の千葉県松戸市に移転する。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6055532" cy="361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25"/>
                </a:lnSpc>
              </a:pPr>
              <a:r>
                <a:rPr lang="ja-JP" altLang="en-US" sz="1500" spc="15" dirty="0">
                  <a:solidFill>
                    <a:srgbClr val="00234C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  <a:cs typeface="Source Han Sans JP Bold"/>
                  <a:sym typeface="Source Han Sans JP Bold"/>
                </a:rPr>
                <a:t>＜</a:t>
              </a:r>
              <a:r>
                <a:rPr lang="en-US" sz="1500" spc="15" dirty="0" err="1">
                  <a:solidFill>
                    <a:srgbClr val="00234C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  <a:cs typeface="Source Han Sans JP Bold"/>
                  <a:sym typeface="Source Han Sans JP Bold"/>
                </a:rPr>
                <a:t>略歴</a:t>
              </a:r>
              <a:r>
                <a:rPr lang="ja-JP" altLang="en-US" sz="1500" spc="15" dirty="0">
                  <a:solidFill>
                    <a:srgbClr val="00234C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  <a:cs typeface="Source Han Sans JP Bold"/>
                  <a:sym typeface="Source Han Sans JP Bold"/>
                </a:rPr>
                <a:t>＞</a:t>
              </a:r>
              <a:endParaRPr lang="en-US" sz="1500" spc="15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 Bold"/>
                <a:sym typeface="Source Han Sans JP Bold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584943" y="6743700"/>
            <a:ext cx="4541649" cy="571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b="1" spc="18" dirty="0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セザンヌ Bold"/>
                <a:sym typeface="セザンヌ Bold"/>
              </a:rPr>
              <a:t>ハリマ産業株式会社</a:t>
            </a:r>
          </a:p>
          <a:p>
            <a:pPr algn="l">
              <a:lnSpc>
                <a:spcPts val="2340"/>
              </a:lnSpc>
            </a:pPr>
            <a:r>
              <a:rPr lang="en-US" sz="1800" b="1" spc="18" dirty="0" err="1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セザンヌ Bold"/>
                <a:sym typeface="セザンヌ Bold"/>
              </a:rPr>
              <a:t>創業者</a:t>
            </a:r>
            <a:endParaRPr lang="en-US" sz="1800" b="1" spc="18" dirty="0">
              <a:solidFill>
                <a:srgbClr val="00234C"/>
              </a:solidFill>
              <a:latin typeface="Noto Sans JP Bold" panose="020B0200000000000000" pitchFamily="50" charset="-128"/>
              <a:ea typeface="Noto Sans JP Bold" panose="020B0200000000000000" pitchFamily="50" charset="-128"/>
              <a:cs typeface="セザンヌ Bold"/>
              <a:sym typeface="セザンヌ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584943" y="5981700"/>
            <a:ext cx="4541649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0"/>
              </a:lnSpc>
            </a:pPr>
            <a:r>
              <a:rPr lang="en-US" sz="3000" b="1" spc="30" dirty="0" err="1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Source Han Sans JP Bold"/>
                <a:sym typeface="Source Han Sans JP Bold"/>
              </a:rPr>
              <a:t>大久保</a:t>
            </a:r>
            <a:r>
              <a:rPr lang="en-US" sz="3000" b="1" spc="30" dirty="0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Source Han Sans JP Bold"/>
                <a:sym typeface="Source Han Sans JP Bold"/>
              </a:rPr>
              <a:t> </a:t>
            </a:r>
            <a:r>
              <a:rPr lang="en-US" sz="3000" b="1" spc="30" dirty="0" err="1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Source Han Sans JP Bold"/>
                <a:sym typeface="Source Han Sans JP Bold"/>
              </a:rPr>
              <a:t>敏行</a:t>
            </a:r>
            <a:endParaRPr lang="en-US" sz="3000" b="1" spc="30" dirty="0">
              <a:solidFill>
                <a:srgbClr val="00234C"/>
              </a:solidFill>
              <a:latin typeface="Noto Sans JP Bold" panose="020B0200000000000000" pitchFamily="50" charset="-128"/>
              <a:ea typeface="Noto Sans JP Bold" panose="020B02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81473" y="1453383"/>
            <a:ext cx="293812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b="1" dirty="0" err="1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Now Bold"/>
                <a:sym typeface="Now Bold"/>
              </a:rPr>
              <a:t>事業承継</a:t>
            </a:r>
            <a:endParaRPr lang="en-US" sz="4800" b="1" dirty="0">
              <a:solidFill>
                <a:srgbClr val="00234C"/>
              </a:solidFill>
              <a:latin typeface="Noto Sans JP Bold" panose="020B0200000000000000" pitchFamily="50" charset="-128"/>
              <a:ea typeface="Noto Sans JP Bold" panose="020B0200000000000000" pitchFamily="50" charset="-128"/>
              <a:cs typeface="Now Bold"/>
              <a:sym typeface="Now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81473" y="3031905"/>
            <a:ext cx="497776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799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Source Han Sans JP Bold"/>
                <a:sym typeface="Source Han Sans JP Bold"/>
              </a:rPr>
              <a:t>世代交代時に課題となったこと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1473" y="3461208"/>
            <a:ext cx="6834783" cy="410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</a:t>
            </a:r>
            <a:r>
              <a:rPr lang="en-US" sz="2799" dirty="0" err="1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オリジナル製作した機械のメンテナンス</a:t>
            </a:r>
            <a:endParaRPr lang="en-US" sz="2799" dirty="0">
              <a:solidFill>
                <a:srgbClr val="00234C"/>
              </a:solidFill>
              <a:latin typeface="Noto Sans JP" panose="020B0200000000000000" pitchFamily="50" charset="-128"/>
              <a:ea typeface="Noto Sans JP" panose="020B0200000000000000" pitchFamily="50" charset="-128"/>
              <a:cs typeface="Source Han Sans JP"/>
              <a:sym typeface="Source Han Sans JP"/>
            </a:endParaRPr>
          </a:p>
          <a:p>
            <a:pPr algn="l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</a:t>
            </a:r>
            <a:r>
              <a:rPr lang="en-US" sz="2799" dirty="0" err="1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社外仕事の引き継ぎ</a:t>
            </a:r>
            <a:endParaRPr lang="en-US" sz="2799" dirty="0">
              <a:solidFill>
                <a:srgbClr val="00234C"/>
              </a:solidFill>
              <a:latin typeface="Noto Sans JP" panose="020B0200000000000000" pitchFamily="50" charset="-128"/>
              <a:ea typeface="Noto Sans JP" panose="020B0200000000000000" pitchFamily="50" charset="-128"/>
              <a:cs typeface="Source Han Sans JP"/>
              <a:sym typeface="Source Han Sans JP"/>
            </a:endParaRPr>
          </a:p>
          <a:p>
            <a:pPr algn="l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</a:t>
            </a:r>
            <a:r>
              <a:rPr lang="en-US" sz="2799" dirty="0" err="1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創業当時からいる従業員との関係</a:t>
            </a:r>
            <a:endParaRPr lang="en-US" sz="2799" dirty="0">
              <a:solidFill>
                <a:srgbClr val="00234C"/>
              </a:solidFill>
              <a:latin typeface="Noto Sans JP" panose="020B0200000000000000" pitchFamily="50" charset="-128"/>
              <a:ea typeface="Noto Sans JP" panose="020B0200000000000000" pitchFamily="50" charset="-128"/>
              <a:cs typeface="Source Han Sans JP"/>
              <a:sym typeface="Source Han Sans JP"/>
            </a:endParaRPr>
          </a:p>
          <a:p>
            <a:pPr algn="l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取引先＆同業者との関係</a:t>
            </a:r>
          </a:p>
          <a:p>
            <a:pPr algn="l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</a:t>
            </a:r>
            <a:r>
              <a:rPr lang="en-US" sz="2799" dirty="0" err="1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資金繰りのバトンタッチ</a:t>
            </a:r>
            <a:endParaRPr lang="en-US" sz="2799" dirty="0">
              <a:solidFill>
                <a:srgbClr val="00234C"/>
              </a:solidFill>
              <a:latin typeface="Noto Sans JP" panose="020B0200000000000000" pitchFamily="50" charset="-128"/>
              <a:ea typeface="Noto Sans JP" panose="020B0200000000000000" pitchFamily="50" charset="-128"/>
              <a:cs typeface="Source Han Sans JP"/>
              <a:sym typeface="Source Han Sans JP"/>
            </a:endParaRPr>
          </a:p>
          <a:p>
            <a:pPr algn="l">
              <a:lnSpc>
                <a:spcPts val="5515"/>
              </a:lnSpc>
            </a:pPr>
            <a:r>
              <a:rPr lang="en-US" sz="2799" dirty="0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・ </a:t>
            </a:r>
            <a:r>
              <a:rPr lang="en-US" sz="2799" dirty="0" err="1">
                <a:solidFill>
                  <a:srgbClr val="00234C"/>
                </a:solidFill>
                <a:latin typeface="Noto Sans JP" panose="020B0200000000000000" pitchFamily="50" charset="-128"/>
                <a:ea typeface="Noto Sans JP" panose="020B0200000000000000" pitchFamily="50" charset="-128"/>
                <a:cs typeface="Source Han Sans JP"/>
                <a:sym typeface="Source Han Sans JP"/>
              </a:rPr>
              <a:t>先代の描いた夢</a:t>
            </a:r>
            <a:endParaRPr lang="en-US" sz="2799" dirty="0">
              <a:solidFill>
                <a:srgbClr val="00234C"/>
              </a:solidFill>
              <a:latin typeface="Noto Sans JP" panose="020B0200000000000000" pitchFamily="50" charset="-128"/>
              <a:ea typeface="Noto Sans JP" panose="020B0200000000000000" pitchFamily="50" charset="-128"/>
              <a:cs typeface="Source Han Sans JP"/>
              <a:sym typeface="Source Han Sans JP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762162" y="8602767"/>
            <a:ext cx="6273403" cy="399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599" dirty="0" err="1">
                <a:solidFill>
                  <a:srgbClr val="00234C"/>
                </a:solidFill>
                <a:latin typeface="Noto Sans JP Bold" panose="020B0200000000000000" pitchFamily="50" charset="-128"/>
                <a:ea typeface="Noto Sans JP Bold" panose="020B0200000000000000" pitchFamily="50" charset="-128"/>
                <a:cs typeface="Source Han Sans JP Bold"/>
                <a:sym typeface="Source Han Sans JP Bold"/>
              </a:rPr>
              <a:t>どんな些細なことでも話をよく聞いておく</a:t>
            </a:r>
            <a:endParaRPr lang="en-US" sz="2599" dirty="0">
              <a:solidFill>
                <a:srgbClr val="00234C"/>
              </a:solidFill>
              <a:latin typeface="Noto Sans JP Bold" panose="020B0200000000000000" pitchFamily="50" charset="-128"/>
              <a:ea typeface="Noto Sans JP Bold" panose="020B0200000000000000" pitchFamily="50" charset="-128"/>
              <a:cs typeface="Source Han Sans JP Bold"/>
              <a:sym typeface="Source Han Sans JP Bold"/>
            </a:endParaRPr>
          </a:p>
        </p:txBody>
      </p:sp>
      <p:pic>
        <p:nvPicPr>
          <p:cNvPr id="1026" name="Picture 2" descr="ワンポイントチェックのシルエット03 | 無料のAi・PNG白黒シルエットイラスト">
            <a:extLst>
              <a:ext uri="{FF2B5EF4-FFF2-40B4-BE49-F238E27FC236}">
                <a16:creationId xmlns:a16="http://schemas.microsoft.com/office/drawing/2014/main" id="{D2511E7A-2E76-8A68-0FCD-B5D68EC2A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77" y="7944286"/>
            <a:ext cx="145732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5D202D-790D-AFFC-8F31-B70D3AD05AEE}"/>
              </a:ext>
            </a:extLst>
          </p:cNvPr>
          <p:cNvSpPr txBox="1"/>
          <p:nvPr/>
        </p:nvSpPr>
        <p:spPr>
          <a:xfrm>
            <a:off x="3848100" y="1874103"/>
            <a:ext cx="1059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latin typeface="Noto Sans JP Bold" panose="020B0200000000000000" pitchFamily="50" charset="-128"/>
                <a:ea typeface="Noto Sans JP Bold" panose="020B0200000000000000" pitchFamily="50" charset="-128"/>
              </a:rPr>
              <a:t>冒険はできないけど、挑戦はしたい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FA799E08-FCC3-2DD9-BC92-AEF0EA1245FF}"/>
              </a:ext>
            </a:extLst>
          </p:cNvPr>
          <p:cNvGrpSpPr/>
          <p:nvPr/>
        </p:nvGrpSpPr>
        <p:grpSpPr>
          <a:xfrm>
            <a:off x="7631723" y="800100"/>
            <a:ext cx="3024554" cy="695809"/>
            <a:chOff x="7491046" y="2733613"/>
            <a:chExt cx="3024554" cy="695809"/>
          </a:xfrm>
        </p:grpSpPr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1EADBC2F-4338-D586-B41E-167D68E5F7AC}"/>
                </a:ext>
              </a:extLst>
            </p:cNvPr>
            <p:cNvSpPr/>
            <p:nvPr/>
          </p:nvSpPr>
          <p:spPr>
            <a:xfrm>
              <a:off x="7491046" y="2733613"/>
              <a:ext cx="3024554" cy="69580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rgbClr val="1846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3FE9017-1C32-EC5C-7B56-16AD321A6F48}"/>
                </a:ext>
              </a:extLst>
            </p:cNvPr>
            <p:cNvSpPr txBox="1"/>
            <p:nvPr/>
          </p:nvSpPr>
          <p:spPr>
            <a:xfrm>
              <a:off x="7707923" y="2814817"/>
              <a:ext cx="2590800" cy="53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800" dirty="0">
                  <a:solidFill>
                    <a:srgbClr val="18467B"/>
                  </a:solidFill>
                  <a:latin typeface="Noto Sans JP Bold" panose="020B0200000000000000" pitchFamily="50" charset="-128"/>
                  <a:ea typeface="Noto Sans JP Bold" panose="020B0200000000000000" pitchFamily="50" charset="-128"/>
                </a:rPr>
                <a:t>ハリマの本音</a:t>
              </a: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BCA91A-F729-DAF8-8A84-9233F125FBDF}"/>
              </a:ext>
            </a:extLst>
          </p:cNvPr>
          <p:cNvSpPr txBox="1"/>
          <p:nvPr/>
        </p:nvSpPr>
        <p:spPr>
          <a:xfrm>
            <a:off x="1418493" y="3339525"/>
            <a:ext cx="4525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rgbClr val="18467B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挑戦するための条件</a:t>
            </a:r>
            <a:endParaRPr kumimoji="1" lang="en-US" altLang="ja-JP" sz="3200" dirty="0">
              <a:solidFill>
                <a:srgbClr val="18467B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CA8825-A725-4B6F-8652-B135CEED6ACE}"/>
              </a:ext>
            </a:extLst>
          </p:cNvPr>
          <p:cNvGrpSpPr/>
          <p:nvPr/>
        </p:nvGrpSpPr>
        <p:grpSpPr>
          <a:xfrm>
            <a:off x="2172497" y="4076700"/>
            <a:ext cx="2831049" cy="2819001"/>
            <a:chOff x="2208428" y="4307071"/>
            <a:chExt cx="2831049" cy="2819001"/>
          </a:xfrm>
        </p:grpSpPr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B799FBF4-F4DE-7E9F-8A06-EDB8614E2B78}"/>
                </a:ext>
              </a:extLst>
            </p:cNvPr>
            <p:cNvSpPr/>
            <p:nvPr/>
          </p:nvSpPr>
          <p:spPr>
            <a:xfrm>
              <a:off x="2208428" y="4307071"/>
              <a:ext cx="1372972" cy="13729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846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6730B04-FD79-BE83-DD47-74B3711F71ED}"/>
                </a:ext>
              </a:extLst>
            </p:cNvPr>
            <p:cNvSpPr txBox="1"/>
            <p:nvPr/>
          </p:nvSpPr>
          <p:spPr>
            <a:xfrm>
              <a:off x="2208428" y="4701170"/>
              <a:ext cx="137297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3200" dirty="0">
                  <a:solidFill>
                    <a:srgbClr val="18467B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人</a:t>
              </a:r>
            </a:p>
          </p:txBody>
        </p: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1C8CA777-3AE4-3764-C34A-155421051AA0}"/>
                </a:ext>
              </a:extLst>
            </p:cNvPr>
            <p:cNvSpPr/>
            <p:nvPr/>
          </p:nvSpPr>
          <p:spPr>
            <a:xfrm>
              <a:off x="3666505" y="4307071"/>
              <a:ext cx="1372972" cy="13729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846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C5D44B73-69E5-398B-FBF1-D064B81AB7AD}"/>
                </a:ext>
              </a:extLst>
            </p:cNvPr>
            <p:cNvSpPr txBox="1"/>
            <p:nvPr/>
          </p:nvSpPr>
          <p:spPr>
            <a:xfrm>
              <a:off x="3666505" y="4701170"/>
              <a:ext cx="137297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3200" dirty="0">
                  <a:solidFill>
                    <a:srgbClr val="18467B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資金</a:t>
              </a:r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F1151C2C-66BC-02C1-9DA3-F577055FB073}"/>
                </a:ext>
              </a:extLst>
            </p:cNvPr>
            <p:cNvSpPr/>
            <p:nvPr/>
          </p:nvSpPr>
          <p:spPr>
            <a:xfrm>
              <a:off x="2208428" y="5753100"/>
              <a:ext cx="1372972" cy="13729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846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DDA7487-BE61-9817-49F9-A86E9C69F3D5}"/>
                </a:ext>
              </a:extLst>
            </p:cNvPr>
            <p:cNvSpPr txBox="1"/>
            <p:nvPr/>
          </p:nvSpPr>
          <p:spPr>
            <a:xfrm>
              <a:off x="2208428" y="6147199"/>
              <a:ext cx="137297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3200" dirty="0">
                  <a:solidFill>
                    <a:srgbClr val="18467B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時間</a:t>
              </a:r>
            </a:p>
          </p:txBody>
        </p:sp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CE945199-379E-4A36-046D-733F0D4271C6}"/>
                </a:ext>
              </a:extLst>
            </p:cNvPr>
            <p:cNvSpPr/>
            <p:nvPr/>
          </p:nvSpPr>
          <p:spPr>
            <a:xfrm>
              <a:off x="3666505" y="5753100"/>
              <a:ext cx="1372972" cy="13729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846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9EE3C88-5E66-7BB7-4B4A-5EF2ACE7323A}"/>
                </a:ext>
              </a:extLst>
            </p:cNvPr>
            <p:cNvSpPr txBox="1"/>
            <p:nvPr/>
          </p:nvSpPr>
          <p:spPr>
            <a:xfrm>
              <a:off x="3666505" y="6147199"/>
              <a:ext cx="137297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3200" dirty="0">
                  <a:solidFill>
                    <a:srgbClr val="18467B"/>
                  </a:solidFill>
                  <a:latin typeface="Noto Sans JP" panose="020B0200000000000000" pitchFamily="50" charset="-128"/>
                  <a:ea typeface="Noto Sans JP" panose="020B0200000000000000" pitchFamily="50" charset="-128"/>
                </a:rPr>
                <a:t>知識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81C53784-12C2-2AFD-4B50-EDDA95D8B55F}"/>
              </a:ext>
            </a:extLst>
          </p:cNvPr>
          <p:cNvGrpSpPr/>
          <p:nvPr/>
        </p:nvGrpSpPr>
        <p:grpSpPr>
          <a:xfrm>
            <a:off x="6786197" y="3390900"/>
            <a:ext cx="10820400" cy="5957494"/>
            <a:chOff x="6557597" y="3427393"/>
            <a:chExt cx="10820400" cy="595749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62EB618-A2E4-3511-E0BB-6761579685E2}"/>
                </a:ext>
              </a:extLst>
            </p:cNvPr>
            <p:cNvSpPr txBox="1"/>
            <p:nvPr/>
          </p:nvSpPr>
          <p:spPr>
            <a:xfrm>
              <a:off x="6557597" y="3427393"/>
              <a:ext cx="8839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人：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(1)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経営者自らが取り組むこと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(2)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全社一丸となることを諦める</a:t>
              </a:r>
              <a:r>
                <a:rPr kumimoji="1" lang="en-US" altLang="ja-JP" sz="20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※</a:t>
              </a:r>
              <a:r>
                <a:rPr kumimoji="1" lang="ja-JP" altLang="en-US" sz="20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少数精鋭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E82DBA9-51E8-D0AD-5110-41975C20683D}"/>
                </a:ext>
              </a:extLst>
            </p:cNvPr>
            <p:cNvSpPr txBox="1"/>
            <p:nvPr/>
          </p:nvSpPr>
          <p:spPr>
            <a:xfrm>
              <a:off x="6557597" y="4664301"/>
              <a:ext cx="10591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資金：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(1)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大きな資金は暫く必要ない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お金がないから断念するという考えには根拠がない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73FD3EEE-980A-0F71-29E5-E4119D0F557D}"/>
                </a:ext>
              </a:extLst>
            </p:cNvPr>
            <p:cNvSpPr txBox="1"/>
            <p:nvPr/>
          </p:nvSpPr>
          <p:spPr>
            <a:xfrm>
              <a:off x="6557597" y="5901209"/>
              <a:ext cx="10591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時間：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(1)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時間がかかるのは最初のうちだけ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新市場のニーズが具体的になる程、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TODO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は簡明になる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FDB83F81-74F3-7283-79DA-8F10B03D5A92}"/>
                </a:ext>
              </a:extLst>
            </p:cNvPr>
            <p:cNvSpPr txBox="1"/>
            <p:nvPr/>
          </p:nvSpPr>
          <p:spPr>
            <a:xfrm>
              <a:off x="6557597" y="7138118"/>
              <a:ext cx="108204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知識：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(1)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専門家は顧客や売上を作る人ではない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(2) 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先発組の経験話は、自社の現在位置を知るために聞く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　　失敗回避のために聞くのではない 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</a:t>
              </a:r>
              <a:r>
                <a:rPr kumimoji="1" lang="en-US" altLang="ja-JP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(3)</a:t>
              </a:r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 在外日本企業や商社との提携は最終手段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  <a:p>
              <a:r>
                <a:rPr kumimoji="1" lang="ja-JP" altLang="en-US" sz="2800" dirty="0">
                  <a:latin typeface="Noto Sans JP" panose="020B0200000000000000" pitchFamily="50" charset="-128"/>
                  <a:ea typeface="Noto Sans JP" panose="020B0200000000000000" pitchFamily="50" charset="-128"/>
                </a:rPr>
                <a:t>　　　　　　→既得権やしがらみのない市場を大切にする</a:t>
              </a:r>
              <a:endParaRPr kumimoji="1" lang="en-US" altLang="ja-JP" sz="2800" dirty="0">
                <a:latin typeface="Noto Sans JP" panose="020B0200000000000000" pitchFamily="50" charset="-128"/>
                <a:ea typeface="Noto Sans JP" panose="020B0200000000000000" pitchFamily="50" charset="-128"/>
              </a:endParaRPr>
            </a:p>
          </p:txBody>
        </p:sp>
      </p:grpSp>
      <p:sp>
        <p:nvSpPr>
          <p:cNvPr id="2" name="矢印: 下 1">
            <a:extLst>
              <a:ext uri="{FF2B5EF4-FFF2-40B4-BE49-F238E27FC236}">
                <a16:creationId xmlns:a16="http://schemas.microsoft.com/office/drawing/2014/main" id="{792F9EB0-9447-6643-B085-9847EBC7DB2D}"/>
              </a:ext>
            </a:extLst>
          </p:cNvPr>
          <p:cNvSpPr/>
          <p:nvPr/>
        </p:nvSpPr>
        <p:spPr>
          <a:xfrm>
            <a:off x="3063775" y="7449404"/>
            <a:ext cx="1048493" cy="74209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CAE9A0-DEDD-1781-CA4C-62C6311E7086}"/>
              </a:ext>
            </a:extLst>
          </p:cNvPr>
          <p:cNvSpPr txBox="1"/>
          <p:nvPr/>
        </p:nvSpPr>
        <p:spPr>
          <a:xfrm>
            <a:off x="1325468" y="8397539"/>
            <a:ext cx="4525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rgbClr val="18467B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思い込みには注意！</a:t>
            </a:r>
            <a:endParaRPr kumimoji="1" lang="en-US" altLang="ja-JP" sz="3200" dirty="0">
              <a:solidFill>
                <a:srgbClr val="18467B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982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8570-FFBB-61F2-F49C-DA0725979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B2AA1F78-325C-C68C-C13C-ED06E2C39BC8}"/>
              </a:ext>
            </a:extLst>
          </p:cNvPr>
          <p:cNvGrpSpPr/>
          <p:nvPr/>
        </p:nvGrpSpPr>
        <p:grpSpPr>
          <a:xfrm>
            <a:off x="3385937" y="2476500"/>
            <a:ext cx="11516126" cy="1372972"/>
            <a:chOff x="2362200" y="4510111"/>
            <a:chExt cx="11516126" cy="1372972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8A96B3CD-B2EC-6659-2C9A-4F187C067353}"/>
                </a:ext>
              </a:extLst>
            </p:cNvPr>
            <p:cNvGrpSpPr/>
            <p:nvPr/>
          </p:nvGrpSpPr>
          <p:grpSpPr>
            <a:xfrm>
              <a:off x="2362200" y="4510111"/>
              <a:ext cx="1372972" cy="1372972"/>
              <a:chOff x="2362200" y="4533900"/>
              <a:chExt cx="1372972" cy="1372972"/>
            </a:xfrm>
          </p:grpSpPr>
          <p:sp>
            <p:nvSpPr>
              <p:cNvPr id="9" name="楕円 8">
                <a:extLst>
                  <a:ext uri="{FF2B5EF4-FFF2-40B4-BE49-F238E27FC236}">
                    <a16:creationId xmlns:a16="http://schemas.microsoft.com/office/drawing/2014/main" id="{5FDAA02E-A50B-C6F2-6CB6-B9D0769192F3}"/>
                  </a:ext>
                </a:extLst>
              </p:cNvPr>
              <p:cNvSpPr/>
              <p:nvPr/>
            </p:nvSpPr>
            <p:spPr>
              <a:xfrm>
                <a:off x="2362200" y="4533900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488A6405-C242-A4FB-E529-77F46D5A1EF2}"/>
                  </a:ext>
                </a:extLst>
              </p:cNvPr>
              <p:cNvSpPr txBox="1"/>
              <p:nvPr/>
            </p:nvSpPr>
            <p:spPr>
              <a:xfrm>
                <a:off x="2362200" y="4927999"/>
                <a:ext cx="137297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32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機能</a:t>
                </a:r>
              </a:p>
            </p:txBody>
          </p:sp>
        </p:grp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442BF32A-FC19-9940-3BC0-21D5BC1EAF2A}"/>
                </a:ext>
              </a:extLst>
            </p:cNvPr>
            <p:cNvGrpSpPr/>
            <p:nvPr/>
          </p:nvGrpSpPr>
          <p:grpSpPr>
            <a:xfrm>
              <a:off x="4005463" y="4510111"/>
              <a:ext cx="1487387" cy="1372972"/>
              <a:chOff x="3878066" y="4533900"/>
              <a:chExt cx="1487387" cy="1372972"/>
            </a:xfrm>
          </p:grpSpPr>
          <p:sp>
            <p:nvSpPr>
              <p:cNvPr id="15" name="楕円 14">
                <a:extLst>
                  <a:ext uri="{FF2B5EF4-FFF2-40B4-BE49-F238E27FC236}">
                    <a16:creationId xmlns:a16="http://schemas.microsoft.com/office/drawing/2014/main" id="{3009F928-00CB-0077-7A9E-D6295E629892}"/>
                  </a:ext>
                </a:extLst>
              </p:cNvPr>
              <p:cNvSpPr/>
              <p:nvPr/>
            </p:nvSpPr>
            <p:spPr>
              <a:xfrm>
                <a:off x="3906793" y="4533900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5B675874-074B-6CAD-2EF7-BA0E9ADC4B40}"/>
                  </a:ext>
                </a:extLst>
              </p:cNvPr>
              <p:cNvSpPr txBox="1"/>
              <p:nvPr/>
            </p:nvSpPr>
            <p:spPr>
              <a:xfrm>
                <a:off x="3878066" y="4943937"/>
                <a:ext cx="1487387" cy="5812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kumimoji="1" lang="ja-JP" altLang="en-US" sz="24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デザイン</a:t>
                </a:r>
              </a:p>
            </p:txBody>
          </p:sp>
        </p:grpSp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C671EC14-7BDA-8648-8482-9A86DFD58980}"/>
                </a:ext>
              </a:extLst>
            </p:cNvPr>
            <p:cNvGrpSpPr/>
            <p:nvPr/>
          </p:nvGrpSpPr>
          <p:grpSpPr>
            <a:xfrm>
              <a:off x="5706181" y="4510111"/>
              <a:ext cx="1372972" cy="1372972"/>
              <a:chOff x="2362200" y="6057605"/>
              <a:chExt cx="1372972" cy="1372972"/>
            </a:xfrm>
          </p:grpSpPr>
          <p:sp>
            <p:nvSpPr>
              <p:cNvPr id="21" name="楕円 20">
                <a:extLst>
                  <a:ext uri="{FF2B5EF4-FFF2-40B4-BE49-F238E27FC236}">
                    <a16:creationId xmlns:a16="http://schemas.microsoft.com/office/drawing/2014/main" id="{71BCF9D5-1F1A-4B9D-F67F-9AEDC6114EFE}"/>
                  </a:ext>
                </a:extLst>
              </p:cNvPr>
              <p:cNvSpPr/>
              <p:nvPr/>
            </p:nvSpPr>
            <p:spPr>
              <a:xfrm>
                <a:off x="2362200" y="6057605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E59EB272-11B6-F681-12B0-C93FCDCA85AF}"/>
                  </a:ext>
                </a:extLst>
              </p:cNvPr>
              <p:cNvSpPr txBox="1"/>
              <p:nvPr/>
            </p:nvSpPr>
            <p:spPr>
              <a:xfrm>
                <a:off x="2362200" y="6451704"/>
                <a:ext cx="137297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32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価格</a:t>
                </a:r>
              </a:p>
            </p:txBody>
          </p:sp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53812CDE-3591-DC02-97E8-461B4A67A038}"/>
                </a:ext>
              </a:extLst>
            </p:cNvPr>
            <p:cNvGrpSpPr/>
            <p:nvPr/>
          </p:nvGrpSpPr>
          <p:grpSpPr>
            <a:xfrm>
              <a:off x="7320964" y="4510111"/>
              <a:ext cx="1713013" cy="1372972"/>
              <a:chOff x="3849586" y="6057605"/>
              <a:chExt cx="1713013" cy="1372972"/>
            </a:xfrm>
          </p:grpSpPr>
          <p:sp>
            <p:nvSpPr>
              <p:cNvPr id="25" name="楕円 24">
                <a:extLst>
                  <a:ext uri="{FF2B5EF4-FFF2-40B4-BE49-F238E27FC236}">
                    <a16:creationId xmlns:a16="http://schemas.microsoft.com/office/drawing/2014/main" id="{193719EA-E3AC-E761-F8C5-7C614FCA30FB}"/>
                  </a:ext>
                </a:extLst>
              </p:cNvPr>
              <p:cNvSpPr/>
              <p:nvPr/>
            </p:nvSpPr>
            <p:spPr>
              <a:xfrm>
                <a:off x="4019606" y="6057605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4E1D4DC5-E3D5-EDC7-5B38-9D419B103CA5}"/>
                  </a:ext>
                </a:extLst>
              </p:cNvPr>
              <p:cNvSpPr txBox="1"/>
              <p:nvPr/>
            </p:nvSpPr>
            <p:spPr>
              <a:xfrm>
                <a:off x="3849586" y="6513259"/>
                <a:ext cx="1713013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24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使い勝手</a:t>
                </a:r>
              </a:p>
            </p:txBody>
          </p:sp>
        </p:grpSp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0E2B23B1-E723-F05C-DB42-5CE3976E2AC0}"/>
                </a:ext>
              </a:extLst>
            </p:cNvPr>
            <p:cNvGrpSpPr/>
            <p:nvPr/>
          </p:nvGrpSpPr>
          <p:grpSpPr>
            <a:xfrm>
              <a:off x="9275788" y="4510111"/>
              <a:ext cx="1372972" cy="1372972"/>
              <a:chOff x="2362200" y="7560356"/>
              <a:chExt cx="1372972" cy="1372972"/>
            </a:xfrm>
          </p:grpSpPr>
          <p:sp>
            <p:nvSpPr>
              <p:cNvPr id="27" name="楕円 26">
                <a:extLst>
                  <a:ext uri="{FF2B5EF4-FFF2-40B4-BE49-F238E27FC236}">
                    <a16:creationId xmlns:a16="http://schemas.microsoft.com/office/drawing/2014/main" id="{7C9BB835-0844-9B79-3B26-AB54E367B8AC}"/>
                  </a:ext>
                </a:extLst>
              </p:cNvPr>
              <p:cNvSpPr/>
              <p:nvPr/>
            </p:nvSpPr>
            <p:spPr>
              <a:xfrm>
                <a:off x="2362200" y="7560356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448EEACE-1762-8197-84C6-F83A6BCFFCA9}"/>
                  </a:ext>
                </a:extLst>
              </p:cNvPr>
              <p:cNvSpPr txBox="1"/>
              <p:nvPr/>
            </p:nvSpPr>
            <p:spPr>
              <a:xfrm>
                <a:off x="2362200" y="7954455"/>
                <a:ext cx="137297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32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素材</a:t>
                </a:r>
              </a:p>
            </p:txBody>
          </p:sp>
        </p:grpSp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4CD80AC4-CB91-4B7C-C649-8FCC06DED93D}"/>
                </a:ext>
              </a:extLst>
            </p:cNvPr>
            <p:cNvGrpSpPr/>
            <p:nvPr/>
          </p:nvGrpSpPr>
          <p:grpSpPr>
            <a:xfrm>
              <a:off x="10890571" y="4510111"/>
              <a:ext cx="1372972" cy="1372972"/>
              <a:chOff x="3849587" y="7560356"/>
              <a:chExt cx="1372972" cy="1372972"/>
            </a:xfrm>
          </p:grpSpPr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1AAF7162-D646-5164-7482-B8CEAEB26B14}"/>
                  </a:ext>
                </a:extLst>
              </p:cNvPr>
              <p:cNvSpPr/>
              <p:nvPr/>
            </p:nvSpPr>
            <p:spPr>
              <a:xfrm>
                <a:off x="3849587" y="7560356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B97CFBD1-7C84-5E30-6DB5-54A9F1A8230E}"/>
                  </a:ext>
                </a:extLst>
              </p:cNvPr>
              <p:cNvSpPr txBox="1"/>
              <p:nvPr/>
            </p:nvSpPr>
            <p:spPr>
              <a:xfrm>
                <a:off x="3849587" y="7954455"/>
                <a:ext cx="137297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32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環境</a:t>
                </a:r>
              </a:p>
            </p:txBody>
          </p:sp>
        </p:grp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B203904D-FAA0-A925-6845-F8D5F71A96F9}"/>
                </a:ext>
              </a:extLst>
            </p:cNvPr>
            <p:cNvGrpSpPr/>
            <p:nvPr/>
          </p:nvGrpSpPr>
          <p:grpSpPr>
            <a:xfrm>
              <a:off x="12505354" y="4510111"/>
              <a:ext cx="1372972" cy="1372972"/>
              <a:chOff x="2338754" y="9063107"/>
              <a:chExt cx="1372972" cy="1372972"/>
            </a:xfrm>
          </p:grpSpPr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806660E0-229E-827E-87F5-6BBBED5D9A93}"/>
                  </a:ext>
                </a:extLst>
              </p:cNvPr>
              <p:cNvSpPr/>
              <p:nvPr/>
            </p:nvSpPr>
            <p:spPr>
              <a:xfrm>
                <a:off x="2338754" y="9063107"/>
                <a:ext cx="1372972" cy="13729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846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Noto Sans JP" panose="020B0200000000000000" pitchFamily="50" charset="-128"/>
                  <a:ea typeface="Noto Sans JP" panose="020B0200000000000000" pitchFamily="50" charset="-128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2363DE93-7D8B-D426-E522-87CA1B5A0F4D}"/>
                  </a:ext>
                </a:extLst>
              </p:cNvPr>
              <p:cNvSpPr txBox="1"/>
              <p:nvPr/>
            </p:nvSpPr>
            <p:spPr>
              <a:xfrm>
                <a:off x="2338754" y="9457206"/>
                <a:ext cx="1372972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ja-JP" altLang="en-US" sz="3200" dirty="0">
                    <a:solidFill>
                      <a:srgbClr val="18467B"/>
                    </a:solidFill>
                    <a:latin typeface="Noto Sans JP" panose="020B0200000000000000" pitchFamily="50" charset="-128"/>
                    <a:ea typeface="Noto Sans JP" panose="020B0200000000000000" pitchFamily="50" charset="-128"/>
                  </a:rPr>
                  <a:t>物語</a:t>
                </a:r>
              </a:p>
            </p:txBody>
          </p:sp>
        </p:grp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2A4098B-6FA3-39AA-B062-1EF385107CA5}"/>
              </a:ext>
            </a:extLst>
          </p:cNvPr>
          <p:cNvSpPr txBox="1"/>
          <p:nvPr/>
        </p:nvSpPr>
        <p:spPr>
          <a:xfrm>
            <a:off x="5846555" y="1104900"/>
            <a:ext cx="6594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商品の魅力は未知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26B10BB-D5A5-F6FE-6CF2-42E4F9351CE0}"/>
              </a:ext>
            </a:extLst>
          </p:cNvPr>
          <p:cNvSpPr txBox="1"/>
          <p:nvPr/>
        </p:nvSpPr>
        <p:spPr>
          <a:xfrm>
            <a:off x="5219700" y="440887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襖はドアに様々な面で敗北したと考えていた</a:t>
            </a:r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B6A6F46D-A541-0DAB-23E6-38818AA1A02F}"/>
              </a:ext>
            </a:extLst>
          </p:cNvPr>
          <p:cNvSpPr/>
          <p:nvPr/>
        </p:nvSpPr>
        <p:spPr>
          <a:xfrm>
            <a:off x="8619754" y="5143500"/>
            <a:ext cx="1048493" cy="74209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74B0007-22EC-830F-D952-41C6C6A70A13}"/>
              </a:ext>
            </a:extLst>
          </p:cNvPr>
          <p:cNvSpPr txBox="1"/>
          <p:nvPr/>
        </p:nvSpPr>
        <p:spPr>
          <a:xfrm>
            <a:off x="3190846" y="5981700"/>
            <a:ext cx="11906307" cy="195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フランスには、襖こそが理想を実現できる建具だと言う人が大勢いた</a:t>
            </a:r>
            <a:endParaRPr kumimoji="1" lang="en-US" altLang="ja-JP" sz="2800" dirty="0"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襖という建具の特性が、フランス人に新たな生活様式を提案した</a:t>
            </a:r>
            <a:endParaRPr kumimoji="1" lang="en-US" altLang="ja-JP" sz="2800" dirty="0">
              <a:latin typeface="Noto Sans JP" panose="020B0200000000000000" pitchFamily="50" charset="-128"/>
              <a:ea typeface="Noto Sans JP" panose="020B02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文化の違いそのものがチャンスだと改めて気が付いた</a:t>
            </a:r>
            <a:endParaRPr kumimoji="1" lang="en-US" altLang="ja-JP" sz="2800" dirty="0"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BA87B3-9B6B-AE43-E735-11AAF7D75786}"/>
              </a:ext>
            </a:extLst>
          </p:cNvPr>
          <p:cNvSpPr txBox="1"/>
          <p:nvPr/>
        </p:nvSpPr>
        <p:spPr>
          <a:xfrm>
            <a:off x="9439296" y="5231934"/>
            <a:ext cx="247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現地調査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213582F-5B64-A0A0-8482-6978DC73C1DA}"/>
              </a:ext>
            </a:extLst>
          </p:cNvPr>
          <p:cNvSpPr txBox="1"/>
          <p:nvPr/>
        </p:nvSpPr>
        <p:spPr>
          <a:xfrm>
            <a:off x="4981261" y="8307857"/>
            <a:ext cx="8325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Noto Sans JP" panose="020B0200000000000000" pitchFamily="50" charset="-128"/>
                <a:ea typeface="Noto Sans JP" panose="020B0200000000000000" pitchFamily="50" charset="-128"/>
              </a:rPr>
              <a:t>想像以上に厳しく、想像以上にやっていける世界</a:t>
            </a:r>
          </a:p>
        </p:txBody>
      </p:sp>
    </p:spTree>
    <p:extLst>
      <p:ext uri="{BB962C8B-B14F-4D97-AF65-F5344CB8AC3E}">
        <p14:creationId xmlns:p14="http://schemas.microsoft.com/office/powerpoint/2010/main" val="154949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81473" y="2255655"/>
            <a:ext cx="4812368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941635"/>
              </p:ext>
            </p:extLst>
          </p:nvPr>
        </p:nvGraphicFramePr>
        <p:xfrm>
          <a:off x="7119411" y="1028700"/>
          <a:ext cx="9560870" cy="8513161"/>
        </p:xfrm>
        <a:graphic>
          <a:graphicData uri="http://schemas.openxmlformats.org/drawingml/2006/table">
            <a:tbl>
              <a:tblPr/>
              <a:tblGrid>
                <a:gridCol w="419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8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 err="1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社名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 ハリマ産業株式会社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 err="1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所在地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 〒270-2241  千葉県松戸市松戸新田129-1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TEL / FAX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 047-368-2511 / 047-368-0204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創業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 1970年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代表取締役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 </a:t>
                      </a:r>
                      <a:r>
                        <a:rPr lang="en-US" sz="1999" b="0" dirty="0" err="1">
                          <a:solidFill>
                            <a:srgbClr val="00234C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大久保</a:t>
                      </a: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 </a:t>
                      </a:r>
                      <a:r>
                        <a:rPr lang="en-US" sz="1999" b="0" dirty="0" err="1">
                          <a:solidFill>
                            <a:srgbClr val="00234C"/>
                          </a:solidFill>
                          <a:latin typeface="Noto Sans JP"/>
                          <a:ea typeface="Noto Sans JP"/>
                          <a:cs typeface="Noto Sans JP"/>
                          <a:sym typeface="Noto Sans JP"/>
                        </a:rPr>
                        <a:t>謙一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資本金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1,000万円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0054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従業員数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 20名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2783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1999" b="0">
                          <a:solidFill>
                            <a:srgbClr val="00234C"/>
                          </a:solidFill>
                          <a:latin typeface="Noto Sans JP Bold"/>
                          <a:ea typeface="Noto Sans JP Bold"/>
                          <a:cs typeface="Noto Sans JP Bold"/>
                          <a:sym typeface="Noto Sans JP Bold"/>
                        </a:rPr>
                        <a:t>事業内容</a:t>
                      </a:r>
                      <a:endParaRPr lang="en-US" sz="1100" b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b="0" dirty="0" err="1">
                          <a:solidFill>
                            <a:srgbClr val="00234C"/>
                          </a:solidFill>
                          <a:latin typeface="Noto Sans JP Medium"/>
                          <a:ea typeface="Noto Sans JP Medium"/>
                          <a:cs typeface="Noto Sans JP Medium"/>
                          <a:sym typeface="Noto Sans JP Medium"/>
                        </a:rPr>
                        <a:t>木製建具（襖、戸襖、障子、各種ドア）の製造、販売、取付工事、リフォームなど</a:t>
                      </a:r>
                      <a:endParaRPr lang="en-US" sz="1100" b="0" dirty="0"/>
                    </a:p>
                  </a:txBody>
                  <a:tcPr marL="114300" marR="114300" marT="114300" marB="114300" anchor="ctr">
                    <a:lnL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35" cap="flat" cmpd="sng" algn="ctr">
                      <a:solidFill>
                        <a:srgbClr val="0023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481473" y="1541280"/>
            <a:ext cx="2320147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500" b="1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会社概要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81473" y="2298518"/>
            <a:ext cx="4812368" cy="42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5"/>
              </a:lnSpc>
              <a:spcBef>
                <a:spcPct val="0"/>
              </a:spcBef>
            </a:pPr>
            <a:r>
              <a:rPr lang="en-US" sz="2300" b="1" spc="23" dirty="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2025年3月4日現在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1866101" y="3146843"/>
            <a:ext cx="8159943" cy="6008237"/>
            <a:chOff x="0" y="0"/>
            <a:chExt cx="10879924" cy="801098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698277" cy="8010983"/>
              <a:chOff x="0" y="0"/>
              <a:chExt cx="3724145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724144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3724144" h="6350000">
                    <a:moveTo>
                      <a:pt x="3724144" y="0"/>
                    </a:moveTo>
                    <a:lnTo>
                      <a:pt x="2179062" y="6350000"/>
                    </a:lnTo>
                    <a:lnTo>
                      <a:pt x="0" y="6350000"/>
                    </a:lnTo>
                    <a:lnTo>
                      <a:pt x="1545083" y="0"/>
                    </a:lnTo>
                    <a:lnTo>
                      <a:pt x="37241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41" r="-127987" b="-141"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3090823" y="0"/>
              <a:ext cx="4698277" cy="8010983"/>
              <a:chOff x="0" y="0"/>
              <a:chExt cx="3724145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724144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3724144" h="6350000">
                    <a:moveTo>
                      <a:pt x="3724144" y="0"/>
                    </a:moveTo>
                    <a:lnTo>
                      <a:pt x="2179062" y="6350000"/>
                    </a:lnTo>
                    <a:lnTo>
                      <a:pt x="0" y="6350000"/>
                    </a:lnTo>
                    <a:lnTo>
                      <a:pt x="1545083" y="0"/>
                    </a:lnTo>
                    <a:lnTo>
                      <a:pt x="37241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62445" r="-64899"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6181647" y="0"/>
              <a:ext cx="4698277" cy="8010983"/>
              <a:chOff x="0" y="0"/>
              <a:chExt cx="3724145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724144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3724144" h="6350000">
                    <a:moveTo>
                      <a:pt x="3724144" y="0"/>
                    </a:moveTo>
                    <a:lnTo>
                      <a:pt x="2179062" y="6350000"/>
                    </a:lnTo>
                    <a:lnTo>
                      <a:pt x="0" y="6350000"/>
                    </a:lnTo>
                    <a:lnTo>
                      <a:pt x="1545083" y="0"/>
                    </a:lnTo>
                    <a:lnTo>
                      <a:pt x="3724144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9650" t="-506" b="-506"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73234" y="4705350"/>
            <a:ext cx="12341533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5799" b="1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ご清聴ありがとうございました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08638" y="1012564"/>
            <a:ext cx="9350317" cy="8177118"/>
            <a:chOff x="0" y="0"/>
            <a:chExt cx="6555102" cy="5732623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6555102" cy="5732623"/>
            </a:xfrm>
            <a:custGeom>
              <a:avLst/>
              <a:gdLst/>
              <a:ahLst/>
              <a:cxnLst/>
              <a:rect l="l" t="t" r="r" b="b"/>
              <a:pathLst>
                <a:path w="6555102" h="5732623">
                  <a:moveTo>
                    <a:pt x="0" y="0"/>
                  </a:moveTo>
                  <a:lnTo>
                    <a:pt x="2719598" y="5732623"/>
                  </a:lnTo>
                  <a:lnTo>
                    <a:pt x="6555102" y="5732623"/>
                  </a:lnTo>
                  <a:lnTo>
                    <a:pt x="38355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B8C0"/>
            </a:solidFill>
            <a:ln w="12700">
              <a:noFill/>
            </a:ln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80272" y="1012564"/>
            <a:ext cx="9350317" cy="8177118"/>
            <a:chOff x="0" y="0"/>
            <a:chExt cx="6555102" cy="5732623"/>
          </a:xfrm>
        </p:grpSpPr>
        <p:sp>
          <p:nvSpPr>
            <p:cNvPr id="5" name="Freeform 5"/>
            <p:cNvSpPr/>
            <p:nvPr/>
          </p:nvSpPr>
          <p:spPr>
            <a:xfrm flipH="1">
              <a:off x="0" y="0"/>
              <a:ext cx="6555102" cy="5732623"/>
            </a:xfrm>
            <a:custGeom>
              <a:avLst/>
              <a:gdLst/>
              <a:ahLst/>
              <a:cxnLst/>
              <a:rect l="l" t="t" r="r" b="b"/>
              <a:pathLst>
                <a:path w="6555102" h="5732623">
                  <a:moveTo>
                    <a:pt x="0" y="0"/>
                  </a:moveTo>
                  <a:lnTo>
                    <a:pt x="2719598" y="5732623"/>
                  </a:lnTo>
                  <a:lnTo>
                    <a:pt x="6555102" y="5732623"/>
                  </a:lnTo>
                  <a:lnTo>
                    <a:pt x="3835504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040" r="-16040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93600" y="7214715"/>
            <a:ext cx="7190317" cy="2472244"/>
            <a:chOff x="0" y="0"/>
            <a:chExt cx="2054959" cy="7065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54959" cy="706556"/>
            </a:xfrm>
            <a:custGeom>
              <a:avLst/>
              <a:gdLst/>
              <a:ahLst/>
              <a:cxnLst/>
              <a:rect l="l" t="t" r="r" b="b"/>
              <a:pathLst>
                <a:path w="2054959" h="706556">
                  <a:moveTo>
                    <a:pt x="0" y="0"/>
                  </a:moveTo>
                  <a:lnTo>
                    <a:pt x="2054959" y="0"/>
                  </a:lnTo>
                  <a:lnTo>
                    <a:pt x="2054959" y="706556"/>
                  </a:lnTo>
                  <a:lnTo>
                    <a:pt x="0" y="706556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054959" cy="7637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7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12386558" y="8369874"/>
            <a:ext cx="4434835" cy="0"/>
          </a:xfrm>
          <a:prstGeom prst="line">
            <a:avLst/>
          </a:prstGeom>
          <a:ln w="47625" cap="rnd">
            <a:solidFill>
              <a:srgbClr val="6C93C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12386558" y="8469887"/>
            <a:ext cx="4541649" cy="59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 b="1" spc="18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ハリマ産業株式会社</a:t>
            </a:r>
          </a:p>
          <a:p>
            <a:pPr algn="l">
              <a:lnSpc>
                <a:spcPts val="2340"/>
              </a:lnSpc>
            </a:pPr>
            <a:r>
              <a:rPr lang="en-US" sz="1800" b="1" spc="18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rPr>
              <a:t>代表取締役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71251" y="7677630"/>
            <a:ext cx="4541649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0"/>
              </a:lnSpc>
            </a:pPr>
            <a:r>
              <a:rPr lang="en-US" sz="3000" b="1" spc="30">
                <a:solidFill>
                  <a:srgbClr val="00234C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大久保 謙一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DB66C72-D0F1-8F46-B82F-F6E109B60DD5}"/>
              </a:ext>
            </a:extLst>
          </p:cNvPr>
          <p:cNvGrpSpPr/>
          <p:nvPr/>
        </p:nvGrpSpPr>
        <p:grpSpPr>
          <a:xfrm>
            <a:off x="1481473" y="1541280"/>
            <a:ext cx="5398799" cy="7524871"/>
            <a:chOff x="1481473" y="1541280"/>
            <a:chExt cx="5398799" cy="7524871"/>
          </a:xfrm>
        </p:grpSpPr>
        <p:sp>
          <p:nvSpPr>
            <p:cNvPr id="10" name="AutoShape 10"/>
            <p:cNvSpPr/>
            <p:nvPr/>
          </p:nvSpPr>
          <p:spPr>
            <a:xfrm>
              <a:off x="1481473" y="2255655"/>
              <a:ext cx="4812368" cy="0"/>
            </a:xfrm>
            <a:prstGeom prst="line">
              <a:avLst/>
            </a:prstGeom>
            <a:ln w="47625" cap="rnd">
              <a:solidFill>
                <a:srgbClr val="6C93CE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81473" y="2474375"/>
              <a:ext cx="4812368" cy="2311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9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1990年　法政大学 社会学部　卒業</a:t>
              </a:r>
            </a:p>
            <a:p>
              <a:pPr algn="l">
                <a:lnSpc>
                  <a:spcPts val="309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              　大日本印刷株式会社　入社</a:t>
              </a:r>
            </a:p>
            <a:p>
              <a:pPr algn="l">
                <a:lnSpc>
                  <a:spcPts val="3099"/>
                </a:lnSpc>
              </a:pPr>
              <a:endParaRPr lang="en-US" sz="1999" spc="19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endParaRPr>
            </a:p>
            <a:p>
              <a:pPr algn="l">
                <a:lnSpc>
                  <a:spcPts val="309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1998年　ハリマ産業株式会社　入社</a:t>
              </a:r>
            </a:p>
            <a:p>
              <a:pPr algn="l">
                <a:lnSpc>
                  <a:spcPts val="3099"/>
                </a:lnSpc>
              </a:pPr>
              <a:endParaRPr lang="en-US" sz="1999" spc="19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endParaRPr>
            </a:p>
            <a:p>
              <a:pPr algn="l">
                <a:lnSpc>
                  <a:spcPts val="309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2008年　代表取締役 就任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481473" y="1541280"/>
              <a:ext cx="5398799" cy="533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経営者 略歴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481473" y="8146671"/>
              <a:ext cx="4812368" cy="919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5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一般社団法人 千葉県発明協会  理事</a:t>
              </a:r>
            </a:p>
            <a:p>
              <a:pPr algn="l">
                <a:lnSpc>
                  <a:spcPts val="3859"/>
                </a:lnSpc>
              </a:pPr>
              <a:r>
                <a:rPr lang="en-US" sz="1999" spc="19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全国襖工業会　副会長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12C99E5-7989-BD3D-5AE7-A3E93E761CC5}"/>
              </a:ext>
            </a:extLst>
          </p:cNvPr>
          <p:cNvGrpSpPr/>
          <p:nvPr/>
        </p:nvGrpSpPr>
        <p:grpSpPr>
          <a:xfrm>
            <a:off x="1481473" y="1375478"/>
            <a:ext cx="15825452" cy="7536045"/>
            <a:chOff x="1481473" y="1541280"/>
            <a:chExt cx="15825452" cy="7536045"/>
          </a:xfrm>
        </p:grpSpPr>
        <p:sp>
          <p:nvSpPr>
            <p:cNvPr id="2" name="AutoShape 2"/>
            <p:cNvSpPr/>
            <p:nvPr/>
          </p:nvSpPr>
          <p:spPr>
            <a:xfrm>
              <a:off x="1481473" y="2255655"/>
              <a:ext cx="4812368" cy="0"/>
            </a:xfrm>
            <a:prstGeom prst="line">
              <a:avLst/>
            </a:prstGeom>
            <a:ln w="47625" cap="rnd">
              <a:solidFill>
                <a:srgbClr val="6C93CE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481473" y="1541280"/>
              <a:ext cx="5398799" cy="533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沿革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8810363" y="2777490"/>
              <a:ext cx="8496562" cy="5928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平成16年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IT導入開始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平成17年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天皇陛下行幸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アジア２２カ国より視察団の受け入れの実施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平成23年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敷居調整材を発売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中小企業経営革新支援法の認定を受ける（２回目）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令和5年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中小機構 海外展開ハンズオン支援事業により渡仏（1回目）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令和6年</a:t>
              </a: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中小機構 海外展開ハンズオン支援事業により渡仏（２回目）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29098" y="2777490"/>
              <a:ext cx="6858990" cy="6299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昭和45年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ダンボールふすまメーカーとして創業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昭和59年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ハリマ産業株式会社　設立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昭和60年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ホルナス蝶番を発売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平成10年</a:t>
              </a:r>
            </a:p>
            <a:p>
              <a:pPr algn="l">
                <a:lnSpc>
                  <a:spcPts val="2940"/>
                </a:lnSpc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発明協会より奨励功労賞　受賞</a:t>
              </a:r>
            </a:p>
            <a:p>
              <a:pPr algn="l">
                <a:lnSpc>
                  <a:spcPts val="2940"/>
                </a:lnSpc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平成11年</a:t>
              </a: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ダンボールふすまの生産中止を業界に先駆け行う</a:t>
              </a: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endParaRPr lang="en-US" sz="210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平成12年</a:t>
              </a: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　中小企業経営革新支援法の認定を受ける（１回目）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1712" y="826321"/>
            <a:ext cx="6235453" cy="4431287"/>
          </a:xfrm>
          <a:custGeom>
            <a:avLst/>
            <a:gdLst/>
            <a:ahLst/>
            <a:cxnLst/>
            <a:rect l="l" t="t" r="r" b="b"/>
            <a:pathLst>
              <a:path w="6235453" h="4431287">
                <a:moveTo>
                  <a:pt x="0" y="0"/>
                </a:moveTo>
                <a:lnTo>
                  <a:pt x="6235453" y="0"/>
                </a:lnTo>
                <a:lnTo>
                  <a:pt x="6235453" y="4431287"/>
                </a:lnTo>
                <a:lnTo>
                  <a:pt x="0" y="44312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Freeform 3"/>
          <p:cNvSpPr/>
          <p:nvPr/>
        </p:nvSpPr>
        <p:spPr>
          <a:xfrm>
            <a:off x="7130830" y="826321"/>
            <a:ext cx="6235453" cy="4431287"/>
          </a:xfrm>
          <a:custGeom>
            <a:avLst/>
            <a:gdLst/>
            <a:ahLst/>
            <a:cxnLst/>
            <a:rect l="l" t="t" r="r" b="b"/>
            <a:pathLst>
              <a:path w="6235453" h="4431287">
                <a:moveTo>
                  <a:pt x="0" y="0"/>
                </a:moveTo>
                <a:lnTo>
                  <a:pt x="6235454" y="0"/>
                </a:lnTo>
                <a:lnTo>
                  <a:pt x="6235454" y="4431287"/>
                </a:lnTo>
                <a:lnTo>
                  <a:pt x="0" y="4431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8629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4" name="Freeform 4"/>
          <p:cNvSpPr/>
          <p:nvPr/>
        </p:nvSpPr>
        <p:spPr>
          <a:xfrm>
            <a:off x="6147975" y="5595200"/>
            <a:ext cx="4866689" cy="3659165"/>
          </a:xfrm>
          <a:custGeom>
            <a:avLst/>
            <a:gdLst/>
            <a:ahLst/>
            <a:cxnLst/>
            <a:rect l="l" t="t" r="r" b="b"/>
            <a:pathLst>
              <a:path w="4866689" h="3659165">
                <a:moveTo>
                  <a:pt x="0" y="0"/>
                </a:moveTo>
                <a:lnTo>
                  <a:pt x="4866690" y="0"/>
                </a:lnTo>
                <a:lnTo>
                  <a:pt x="4866690" y="3659165"/>
                </a:lnTo>
                <a:lnTo>
                  <a:pt x="0" y="36591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" name="Freeform 5"/>
          <p:cNvSpPr/>
          <p:nvPr/>
        </p:nvSpPr>
        <p:spPr>
          <a:xfrm>
            <a:off x="11181427" y="5595200"/>
            <a:ext cx="4866689" cy="3663100"/>
          </a:xfrm>
          <a:custGeom>
            <a:avLst/>
            <a:gdLst/>
            <a:ahLst/>
            <a:cxnLst/>
            <a:rect l="l" t="t" r="r" b="b"/>
            <a:pathLst>
              <a:path w="4866689" h="3663100">
                <a:moveTo>
                  <a:pt x="0" y="0"/>
                </a:moveTo>
                <a:lnTo>
                  <a:pt x="4866690" y="0"/>
                </a:lnTo>
                <a:lnTo>
                  <a:pt x="4866690" y="3663100"/>
                </a:lnTo>
                <a:lnTo>
                  <a:pt x="0" y="3663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" name="TextBox 6"/>
          <p:cNvSpPr txBox="1"/>
          <p:nvPr/>
        </p:nvSpPr>
        <p:spPr>
          <a:xfrm>
            <a:off x="681712" y="8028616"/>
            <a:ext cx="3953453" cy="1227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3"/>
              </a:lnSpc>
            </a:pPr>
            <a:r>
              <a:rPr lang="en-US" sz="3234" spc="32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rPr>
              <a:t>平成17年 7月 15日</a:t>
            </a:r>
          </a:p>
          <a:p>
            <a:pPr algn="l">
              <a:lnSpc>
                <a:spcPts val="5013"/>
              </a:lnSpc>
              <a:spcBef>
                <a:spcPct val="0"/>
              </a:spcBef>
            </a:pPr>
            <a:r>
              <a:rPr lang="en-US" sz="3234" spc="32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rPr>
              <a:t>天皇陛下行幸　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C0A02DEE-E35D-545A-D4A1-96E3370B69AB}"/>
              </a:ext>
            </a:extLst>
          </p:cNvPr>
          <p:cNvGrpSpPr/>
          <p:nvPr/>
        </p:nvGrpSpPr>
        <p:grpSpPr>
          <a:xfrm>
            <a:off x="1481473" y="1291116"/>
            <a:ext cx="15312689" cy="7979522"/>
            <a:chOff x="1481473" y="1291116"/>
            <a:chExt cx="15312689" cy="7979522"/>
          </a:xfrm>
        </p:grpSpPr>
        <p:sp>
          <p:nvSpPr>
            <p:cNvPr id="2" name="AutoShape 2"/>
            <p:cNvSpPr/>
            <p:nvPr/>
          </p:nvSpPr>
          <p:spPr>
            <a:xfrm>
              <a:off x="1481473" y="2005491"/>
              <a:ext cx="4812368" cy="0"/>
            </a:xfrm>
            <a:prstGeom prst="line">
              <a:avLst/>
            </a:prstGeom>
            <a:ln w="47625" cap="rnd">
              <a:solidFill>
                <a:srgbClr val="6C93CE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1853099" y="3666333"/>
              <a:ext cx="14581803" cy="3086100"/>
              <a:chOff x="0" y="0"/>
              <a:chExt cx="19442404" cy="4114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238477" y="0"/>
                <a:ext cx="3974798" cy="3990400"/>
              </a:xfrm>
              <a:custGeom>
                <a:avLst/>
                <a:gdLst/>
                <a:ahLst/>
                <a:cxnLst/>
                <a:rect l="l" t="t" r="r" b="b"/>
                <a:pathLst>
                  <a:path w="3974798" h="3990400">
                    <a:moveTo>
                      <a:pt x="0" y="0"/>
                    </a:moveTo>
                    <a:lnTo>
                      <a:pt x="3974798" y="0"/>
                    </a:lnTo>
                    <a:lnTo>
                      <a:pt x="3974798" y="3990400"/>
                    </a:lnTo>
                    <a:lnTo>
                      <a:pt x="0" y="39904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4098711" cy="4114800"/>
              </a:xfrm>
              <a:custGeom>
                <a:avLst/>
                <a:gdLst/>
                <a:ahLst/>
                <a:cxnLst/>
                <a:rect l="l" t="t" r="r" b="b"/>
                <a:pathLst>
                  <a:path w="4098711" h="4114800">
                    <a:moveTo>
                      <a:pt x="0" y="0"/>
                    </a:moveTo>
                    <a:lnTo>
                      <a:pt x="4098711" y="0"/>
                    </a:lnTo>
                    <a:lnTo>
                      <a:pt x="4098711" y="4114800"/>
                    </a:lnTo>
                    <a:lnTo>
                      <a:pt x="0" y="41148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10353042" y="0"/>
                <a:ext cx="3974798" cy="3990400"/>
              </a:xfrm>
              <a:custGeom>
                <a:avLst/>
                <a:gdLst/>
                <a:ahLst/>
                <a:cxnLst/>
                <a:rect l="l" t="t" r="r" b="b"/>
                <a:pathLst>
                  <a:path w="3974798" h="3990400">
                    <a:moveTo>
                      <a:pt x="0" y="0"/>
                    </a:moveTo>
                    <a:lnTo>
                      <a:pt x="3974797" y="0"/>
                    </a:lnTo>
                    <a:lnTo>
                      <a:pt x="3974797" y="3990400"/>
                    </a:lnTo>
                    <a:lnTo>
                      <a:pt x="0" y="39904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15467606" y="0"/>
                <a:ext cx="3974798" cy="3990400"/>
              </a:xfrm>
              <a:custGeom>
                <a:avLst/>
                <a:gdLst/>
                <a:ahLst/>
                <a:cxnLst/>
                <a:rect l="l" t="t" r="r" b="b"/>
                <a:pathLst>
                  <a:path w="3974798" h="3990400">
                    <a:moveTo>
                      <a:pt x="0" y="0"/>
                    </a:moveTo>
                    <a:lnTo>
                      <a:pt x="3974798" y="0"/>
                    </a:lnTo>
                    <a:lnTo>
                      <a:pt x="3974798" y="3990400"/>
                    </a:lnTo>
                    <a:lnTo>
                      <a:pt x="0" y="39904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845196" y="6752433"/>
              <a:ext cx="14597607" cy="466725"/>
              <a:chOff x="0" y="0"/>
              <a:chExt cx="19463476" cy="622300"/>
            </a:xfrm>
          </p:grpSpPr>
          <p:sp>
            <p:nvSpPr>
              <p:cNvPr id="9" name="TextBox 9"/>
              <p:cNvSpPr txBox="1"/>
              <p:nvPr/>
            </p:nvSpPr>
            <p:spPr>
              <a:xfrm>
                <a:off x="15405649" y="-9525"/>
                <a:ext cx="4057827" cy="6318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719"/>
                  </a:lnSpc>
                </a:pPr>
                <a:r>
                  <a:rPr lang="en-US" sz="3099" b="1">
                    <a:solidFill>
                      <a:srgbClr val="00234C"/>
                    </a:solidFill>
                    <a:latin typeface="Source Han Sans JP Bold"/>
                    <a:ea typeface="Source Han Sans JP Bold"/>
                    <a:cs typeface="Source Han Sans JP Bold"/>
                    <a:sym typeface="Source Han Sans JP Bold"/>
                  </a:rPr>
                  <a:t>扉</a:t>
                </a: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10277247" y="-9525"/>
                <a:ext cx="4057827" cy="6318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719"/>
                  </a:lnSpc>
                </a:pPr>
                <a:r>
                  <a:rPr lang="en-US" sz="3099" b="1">
                    <a:solidFill>
                      <a:srgbClr val="00234C"/>
                    </a:solidFill>
                    <a:latin typeface="Source Han Sans JP Bold"/>
                    <a:ea typeface="Source Han Sans JP Bold"/>
                    <a:cs typeface="Source Han Sans JP Bold"/>
                    <a:sym typeface="Source Han Sans JP Bold"/>
                  </a:rPr>
                  <a:t>ドア</a:t>
                </a: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5172110" y="-9525"/>
                <a:ext cx="4057827" cy="6318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719"/>
                  </a:lnSpc>
                </a:pPr>
                <a:r>
                  <a:rPr lang="en-US" sz="3099" b="1">
                    <a:solidFill>
                      <a:srgbClr val="00234C"/>
                    </a:solidFill>
                    <a:latin typeface="Source Han Sans JP Bold"/>
                    <a:ea typeface="Source Han Sans JP Bold"/>
                    <a:cs typeface="Source Han Sans JP Bold"/>
                    <a:sym typeface="Source Han Sans JP Bold"/>
                  </a:rPr>
                  <a:t>障子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9525"/>
                <a:ext cx="4057827" cy="6318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719"/>
                  </a:lnSpc>
                </a:pPr>
                <a:r>
                  <a:rPr lang="en-US" sz="3099" b="1">
                    <a:solidFill>
                      <a:srgbClr val="00234C"/>
                    </a:solidFill>
                    <a:latin typeface="Source Han Sans JP Bold"/>
                    <a:ea typeface="Source Han Sans JP Bold"/>
                    <a:cs typeface="Source Han Sans JP Bold"/>
                    <a:sym typeface="Source Han Sans JP Bold"/>
                  </a:rPr>
                  <a:t>襖</a:t>
                </a:r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493838" y="2253715"/>
              <a:ext cx="15300324" cy="878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64"/>
                </a:lnSpc>
              </a:pPr>
              <a:r>
                <a:rPr lang="en-US" sz="2299" spc="22" dirty="0" err="1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木製建具全般（襖、障子、ドア、扉など）の製造から販売、工事、アフターメンテナンスまでを自社で一貫して</a:t>
              </a:r>
              <a:endParaRPr lang="en-US" sz="2299" spc="22" dirty="0">
                <a:solidFill>
                  <a:srgbClr val="00234C"/>
                </a:solidFill>
                <a:latin typeface="Noto Sans JP Medium"/>
                <a:ea typeface="Noto Sans JP Medium"/>
                <a:cs typeface="Noto Sans JP Medium"/>
                <a:sym typeface="Noto Sans JP Medium"/>
              </a:endParaRPr>
            </a:p>
            <a:p>
              <a:pPr algn="l">
                <a:lnSpc>
                  <a:spcPts val="3564"/>
                </a:lnSpc>
                <a:spcBef>
                  <a:spcPct val="0"/>
                </a:spcBef>
              </a:pPr>
              <a:r>
                <a:rPr lang="en-US" sz="2299" spc="22" dirty="0" err="1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行っております。近年はリフォーム現場に向けた製品・サービスの需要が拡大しております</a:t>
              </a:r>
              <a:r>
                <a:rPr lang="en-US" sz="2299" spc="22" dirty="0">
                  <a:solidFill>
                    <a:srgbClr val="00234C"/>
                  </a:solidFill>
                  <a:latin typeface="Noto Sans JP Medium"/>
                  <a:ea typeface="Noto Sans JP Medium"/>
                  <a:cs typeface="Noto Sans JP Medium"/>
                  <a:sym typeface="Noto Sans JP Medium"/>
                </a:rPr>
                <a:t>。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481473" y="1291116"/>
              <a:ext cx="4812368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 b="1">
                  <a:solidFill>
                    <a:srgbClr val="00234C"/>
                  </a:solidFill>
                  <a:latin typeface="Noto Sans JP Bold"/>
                  <a:ea typeface="Noto Sans JP Bold"/>
                  <a:cs typeface="Noto Sans JP Bold"/>
                  <a:sym typeface="Noto Sans JP Bold"/>
                </a:rPr>
                <a:t>事業概要（製品）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389056" y="8179567"/>
              <a:ext cx="13509887" cy="1091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81"/>
                </a:lnSpc>
              </a:pPr>
              <a:r>
                <a:rPr lang="en-US" sz="2762" spc="27" dirty="0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すべての製品が最少ロット１本から製造可能</a:t>
              </a:r>
            </a:p>
            <a:p>
              <a:pPr algn="ctr">
                <a:lnSpc>
                  <a:spcPts val="4654"/>
                </a:lnSpc>
                <a:spcBef>
                  <a:spcPct val="0"/>
                </a:spcBef>
              </a:pPr>
              <a:r>
                <a:rPr lang="en-US" sz="3002" spc="30" dirty="0" err="1">
                  <a:solidFill>
                    <a:srgbClr val="00234C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戸建・集合住宅、公営住宅、施設、店舗、事務所など幅広い現場に対応可能</a:t>
              </a:r>
              <a:endParaRPr lang="en-US" sz="3002" spc="30" dirty="0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22575" y="0"/>
            <a:ext cx="7770253" cy="8290093"/>
          </a:xfrm>
          <a:custGeom>
            <a:avLst/>
            <a:gdLst/>
            <a:ahLst/>
            <a:cxnLst/>
            <a:rect l="l" t="t" r="r" b="b"/>
            <a:pathLst>
              <a:path w="7770253" h="8290093">
                <a:moveTo>
                  <a:pt x="0" y="0"/>
                </a:moveTo>
                <a:lnTo>
                  <a:pt x="7770254" y="0"/>
                </a:lnTo>
                <a:lnTo>
                  <a:pt x="7770254" y="8290093"/>
                </a:lnTo>
                <a:lnTo>
                  <a:pt x="0" y="8290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543" r="-28632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Freeform 3"/>
          <p:cNvSpPr/>
          <p:nvPr/>
        </p:nvSpPr>
        <p:spPr>
          <a:xfrm>
            <a:off x="12537719" y="0"/>
            <a:ext cx="7085171" cy="8290093"/>
          </a:xfrm>
          <a:custGeom>
            <a:avLst/>
            <a:gdLst/>
            <a:ahLst/>
            <a:cxnLst/>
            <a:rect l="l" t="t" r="r" b="b"/>
            <a:pathLst>
              <a:path w="7085171" h="8290093">
                <a:moveTo>
                  <a:pt x="0" y="0"/>
                </a:moveTo>
                <a:lnTo>
                  <a:pt x="7085171" y="0"/>
                </a:lnTo>
                <a:lnTo>
                  <a:pt x="7085171" y="8290093"/>
                </a:lnTo>
                <a:lnTo>
                  <a:pt x="0" y="82900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679" b="-12408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4" name="Freeform 4"/>
          <p:cNvSpPr/>
          <p:nvPr/>
        </p:nvSpPr>
        <p:spPr>
          <a:xfrm>
            <a:off x="-562233" y="0"/>
            <a:ext cx="6676979" cy="8290093"/>
          </a:xfrm>
          <a:custGeom>
            <a:avLst/>
            <a:gdLst/>
            <a:ahLst/>
            <a:cxnLst/>
            <a:rect l="l" t="t" r="r" b="b"/>
            <a:pathLst>
              <a:path w="6676979" h="8290093">
                <a:moveTo>
                  <a:pt x="0" y="0"/>
                </a:moveTo>
                <a:lnTo>
                  <a:pt x="6676980" y="0"/>
                </a:lnTo>
                <a:lnTo>
                  <a:pt x="6676980" y="8290093"/>
                </a:lnTo>
                <a:lnTo>
                  <a:pt x="0" y="82900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" name="TextBox 5"/>
          <p:cNvSpPr txBox="1"/>
          <p:nvPr/>
        </p:nvSpPr>
        <p:spPr>
          <a:xfrm>
            <a:off x="831313" y="8901098"/>
            <a:ext cx="4271284" cy="59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3"/>
              </a:lnSpc>
              <a:spcBef>
                <a:spcPct val="0"/>
              </a:spcBef>
            </a:pPr>
            <a:r>
              <a:rPr lang="en-US" sz="3234" spc="32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rPr>
              <a:t>襖、障子の製造・工事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76353" y="1028700"/>
            <a:ext cx="1968246" cy="4114800"/>
          </a:xfrm>
          <a:custGeom>
            <a:avLst/>
            <a:gdLst/>
            <a:ahLst/>
            <a:cxnLst/>
            <a:rect l="l" t="t" r="r" b="b"/>
            <a:pathLst>
              <a:path w="1968246" h="4114800">
                <a:moveTo>
                  <a:pt x="0" y="0"/>
                </a:moveTo>
                <a:lnTo>
                  <a:pt x="1968246" y="0"/>
                </a:lnTo>
                <a:lnTo>
                  <a:pt x="1968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" name="Freeform 3"/>
          <p:cNvSpPr/>
          <p:nvPr/>
        </p:nvSpPr>
        <p:spPr>
          <a:xfrm>
            <a:off x="7902864" y="1028700"/>
            <a:ext cx="1959673" cy="4114800"/>
          </a:xfrm>
          <a:custGeom>
            <a:avLst/>
            <a:gdLst/>
            <a:ahLst/>
            <a:cxnLst/>
            <a:rect l="l" t="t" r="r" b="b"/>
            <a:pathLst>
              <a:path w="1959673" h="4114800">
                <a:moveTo>
                  <a:pt x="0" y="0"/>
                </a:moveTo>
                <a:lnTo>
                  <a:pt x="1959674" y="0"/>
                </a:lnTo>
                <a:lnTo>
                  <a:pt x="19596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4" name="Freeform 4"/>
          <p:cNvSpPr/>
          <p:nvPr/>
        </p:nvSpPr>
        <p:spPr>
          <a:xfrm>
            <a:off x="10577048" y="0"/>
            <a:ext cx="7710431" cy="5143500"/>
          </a:xfrm>
          <a:custGeom>
            <a:avLst/>
            <a:gdLst/>
            <a:ahLst/>
            <a:cxnLst/>
            <a:rect l="l" t="t" r="r" b="b"/>
            <a:pathLst>
              <a:path w="7710431" h="5143500">
                <a:moveTo>
                  <a:pt x="0" y="0"/>
                </a:moveTo>
                <a:lnTo>
                  <a:pt x="7710431" y="0"/>
                </a:lnTo>
                <a:lnTo>
                  <a:pt x="7710431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" name="Freeform 5"/>
          <p:cNvSpPr/>
          <p:nvPr/>
        </p:nvSpPr>
        <p:spPr>
          <a:xfrm>
            <a:off x="10577048" y="5143500"/>
            <a:ext cx="7715250" cy="5143500"/>
          </a:xfrm>
          <a:custGeom>
            <a:avLst/>
            <a:gdLst/>
            <a:ahLst/>
            <a:cxnLst/>
            <a:rect l="l" t="t" r="r" b="b"/>
            <a:pathLst>
              <a:path w="7715250" h="5143500">
                <a:moveTo>
                  <a:pt x="0" y="0"/>
                </a:moveTo>
                <a:lnTo>
                  <a:pt x="7715250" y="0"/>
                </a:lnTo>
                <a:lnTo>
                  <a:pt x="771525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" name="Freeform 6"/>
          <p:cNvSpPr/>
          <p:nvPr/>
        </p:nvSpPr>
        <p:spPr>
          <a:xfrm>
            <a:off x="3042284" y="1028700"/>
            <a:ext cx="1975803" cy="4109122"/>
          </a:xfrm>
          <a:custGeom>
            <a:avLst/>
            <a:gdLst/>
            <a:ahLst/>
            <a:cxnLst/>
            <a:rect l="l" t="t" r="r" b="b"/>
            <a:pathLst>
              <a:path w="1975803" h="4109122">
                <a:moveTo>
                  <a:pt x="0" y="0"/>
                </a:moveTo>
                <a:lnTo>
                  <a:pt x="1975803" y="0"/>
                </a:lnTo>
                <a:lnTo>
                  <a:pt x="1975803" y="4109122"/>
                </a:lnTo>
                <a:lnTo>
                  <a:pt x="0" y="41091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7" name="Freeform 7"/>
          <p:cNvSpPr/>
          <p:nvPr/>
        </p:nvSpPr>
        <p:spPr>
          <a:xfrm>
            <a:off x="615064" y="1028700"/>
            <a:ext cx="1968954" cy="4109122"/>
          </a:xfrm>
          <a:custGeom>
            <a:avLst/>
            <a:gdLst/>
            <a:ahLst/>
            <a:cxnLst/>
            <a:rect l="l" t="t" r="r" b="b"/>
            <a:pathLst>
              <a:path w="1968954" h="4109122">
                <a:moveTo>
                  <a:pt x="0" y="0"/>
                </a:moveTo>
                <a:lnTo>
                  <a:pt x="1968955" y="0"/>
                </a:lnTo>
                <a:lnTo>
                  <a:pt x="1968955" y="4109122"/>
                </a:lnTo>
                <a:lnTo>
                  <a:pt x="0" y="4109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8" name="TextBox 8"/>
          <p:cNvSpPr txBox="1"/>
          <p:nvPr/>
        </p:nvSpPr>
        <p:spPr>
          <a:xfrm>
            <a:off x="831313" y="8901098"/>
            <a:ext cx="4271284" cy="59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3"/>
              </a:lnSpc>
              <a:spcBef>
                <a:spcPct val="0"/>
              </a:spcBef>
            </a:pPr>
            <a:r>
              <a:rPr lang="en-US" sz="3234" spc="32">
                <a:solidFill>
                  <a:srgbClr val="00234C"/>
                </a:solidFill>
                <a:latin typeface="Noto Sans JP"/>
                <a:ea typeface="Noto Sans JP"/>
                <a:cs typeface="Noto Sans JP"/>
                <a:sym typeface="Noto Sans JP"/>
              </a:rPr>
              <a:t>ドア扉の製造・工事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1093</Words>
  <Application>Microsoft Office PowerPoint</Application>
  <PresentationFormat>ユーザー設定</PresentationFormat>
  <Paragraphs>244</Paragraphs>
  <Slides>30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41" baseType="lpstr">
      <vt:lpstr>Noto Sans JP Medium</vt:lpstr>
      <vt:lpstr>Ipaex Mincho</vt:lpstr>
      <vt:lpstr>Source Han Sans JP Bold</vt:lpstr>
      <vt:lpstr>Noto Sans JP</vt:lpstr>
      <vt:lpstr>Arial</vt:lpstr>
      <vt:lpstr>Calibri</vt:lpstr>
      <vt:lpstr>游ゴシック</vt:lpstr>
      <vt:lpstr>Noto Sans JP Bold</vt:lpstr>
      <vt:lpstr>ほのか明朝</vt:lpstr>
      <vt:lpstr>Source Han Sans JP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千葉県産業振興センター_20250226提出</dc:title>
  <cp:lastModifiedBy>レナ 上原</cp:lastModifiedBy>
  <cp:revision>16</cp:revision>
  <dcterms:created xsi:type="dcterms:W3CDTF">2006-08-16T00:00:00Z</dcterms:created>
  <dcterms:modified xsi:type="dcterms:W3CDTF">2025-04-25T04:28:11Z</dcterms:modified>
  <dc:identifier>DAGgGHvUYKU</dc:identifier>
</cp:coreProperties>
</file>