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6" autoAdjust="0"/>
    <p:restoredTop sz="94660"/>
  </p:normalViewPr>
  <p:slideViewPr>
    <p:cSldViewPr snapToGrid="0">
      <p:cViewPr varScale="1">
        <p:scale>
          <a:sx n="102" d="100"/>
          <a:sy n="102" d="100"/>
        </p:scale>
        <p:origin x="88" y="3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8B9BDB-062D-DEEF-627D-00E60B988E3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40BA792-8AF1-A087-23A3-E7A1E86AAF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0301AAF-D9C8-8BAC-8A8B-1725D5EE58B3}"/>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5" name="フッター プレースホルダー 4">
            <a:extLst>
              <a:ext uri="{FF2B5EF4-FFF2-40B4-BE49-F238E27FC236}">
                <a16:creationId xmlns:a16="http://schemas.microsoft.com/office/drawing/2014/main" id="{FC5AFEAC-0FC8-7584-8DCC-F194145F96D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85BD86E-E4F0-3D42-685A-553233D2B724}"/>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984768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780012-7879-D834-4E2A-8662C9C868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6AE8F78-5DA7-5D42-4D02-6D5D076C2F52}"/>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A810E47-4CCC-FB21-F3B4-2782AAA7DE8E}"/>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5" name="フッター プレースホルダー 4">
            <a:extLst>
              <a:ext uri="{FF2B5EF4-FFF2-40B4-BE49-F238E27FC236}">
                <a16:creationId xmlns:a16="http://schemas.microsoft.com/office/drawing/2014/main" id="{BAAE9F22-3774-405C-225C-F8FBFB248D6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34DDF87-0509-EEB3-E72A-472E42C3C1E9}"/>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317046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154799-E2FA-B4D1-531D-CA09BB762CC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916C25D-05EF-FDB3-E3FD-AD1681B262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7AF9BD9-F18E-8603-CC0B-4FB97B9F0D79}"/>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5" name="フッター プレースホルダー 4">
            <a:extLst>
              <a:ext uri="{FF2B5EF4-FFF2-40B4-BE49-F238E27FC236}">
                <a16:creationId xmlns:a16="http://schemas.microsoft.com/office/drawing/2014/main" id="{CC6A2FBC-7631-4D7A-FBC5-3C169042668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46066DE-995B-8CFD-D92F-9E5AD270269C}"/>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3548561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2E3EB6-071F-42DB-171C-E86CE36445E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6B93ABA-C882-10C1-296C-F0E40886141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3B3E982-6340-7AD1-E5DA-170D5D2968C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C049B14-432E-E302-3913-CDE48BEC4496}"/>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6" name="フッター プレースホルダー 5">
            <a:extLst>
              <a:ext uri="{FF2B5EF4-FFF2-40B4-BE49-F238E27FC236}">
                <a16:creationId xmlns:a16="http://schemas.microsoft.com/office/drawing/2014/main" id="{0E7AD6AC-2F3E-856E-8DB4-22EFED75524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FF70384-4E3A-D047-13CD-B9B771A60067}"/>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1637065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ADDB29-93EF-7F69-9805-0F48C5554B5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F830D84-0C53-631D-C990-570BD6A045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4368A8C-8D89-BFBB-85F6-8A40FFF643AA}"/>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F5C95A7-3E2D-CFDA-49C2-8B5D40FD99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B35729F-CD9A-41DB-1B56-A5EB22601B9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9B5644B-F461-D083-2920-C09A38F425FD}"/>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8" name="フッター プレースホルダー 7">
            <a:extLst>
              <a:ext uri="{FF2B5EF4-FFF2-40B4-BE49-F238E27FC236}">
                <a16:creationId xmlns:a16="http://schemas.microsoft.com/office/drawing/2014/main" id="{357E40B4-2D82-F9FB-2F41-B2F169F46C6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9C92ADD-08B8-D2C6-A8E3-DBA7A5A15D6F}"/>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2794994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D6EF9D-CDCB-621D-9B2B-BC6E107EE1C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7770C1E-1868-8A0C-5253-A8AA4EC5A827}"/>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4" name="フッター プレースホルダー 3">
            <a:extLst>
              <a:ext uri="{FF2B5EF4-FFF2-40B4-BE49-F238E27FC236}">
                <a16:creationId xmlns:a16="http://schemas.microsoft.com/office/drawing/2014/main" id="{2AEED165-5BDB-22F3-8399-8DB39E411A4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3DE8BC0-78DE-40FE-BC10-297641AEBB03}"/>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4083895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D094A5C-FCE8-7624-2C4B-7A6501EA31F3}"/>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3" name="フッター プレースホルダー 2">
            <a:extLst>
              <a:ext uri="{FF2B5EF4-FFF2-40B4-BE49-F238E27FC236}">
                <a16:creationId xmlns:a16="http://schemas.microsoft.com/office/drawing/2014/main" id="{6C327631-23A6-8991-72B9-ED7EFB12CDF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032C2A1-0F8A-E24B-B03C-2F8A5097C765}"/>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4195491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D6C0AB-BFA7-A06F-EF8C-0AC3A99B3A3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93A1299-BED6-4873-3BEA-E85655541B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898251E-A695-D6A3-6BAB-B95A268324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CC1B265-FBCA-26DF-85EF-631C606AEB41}"/>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6" name="フッター プレースホルダー 5">
            <a:extLst>
              <a:ext uri="{FF2B5EF4-FFF2-40B4-BE49-F238E27FC236}">
                <a16:creationId xmlns:a16="http://schemas.microsoft.com/office/drawing/2014/main" id="{777B8CBE-D661-AFD7-E92F-5D6B9CCBA07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DA2E52D-2ECA-CD42-8AD8-D8894B7D51B2}"/>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2862564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9E8C3B-EF9F-E801-CF61-2302D8D6DA3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9477D8C-4C7D-F315-7F78-B2BCE470D0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B76E250-1AD0-768D-C1B1-E67632CDB3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13865B8-CB89-419C-0E37-AD017CA23C5B}"/>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6" name="フッター プレースホルダー 5">
            <a:extLst>
              <a:ext uri="{FF2B5EF4-FFF2-40B4-BE49-F238E27FC236}">
                <a16:creationId xmlns:a16="http://schemas.microsoft.com/office/drawing/2014/main" id="{B0D86568-6881-385D-E8D7-7D222061D4F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4EB3984-EAAC-216E-C4F8-9034E186BAF8}"/>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1216895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0D6990-35BC-2CEF-DDBC-C989E019175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93A1250-0CD5-E794-7051-081D913D331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8FA8250-E5EE-B7BB-A093-133502AB8E5A}"/>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5" name="フッター プレースホルダー 4">
            <a:extLst>
              <a:ext uri="{FF2B5EF4-FFF2-40B4-BE49-F238E27FC236}">
                <a16:creationId xmlns:a16="http://schemas.microsoft.com/office/drawing/2014/main" id="{EBF3E9CB-3CE2-CA87-88F5-6E67799525D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2327C6D-1DEF-47F4-01BF-BEDA0408D50A}"/>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4214906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3BBDCEE-75BE-53F7-C05F-9E3452549FB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DE7CEFF-C045-46D4-F83C-E3E3319441A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2F66F2B-D7FC-E38A-FEE2-548C9647158C}"/>
              </a:ext>
            </a:extLst>
          </p:cNvPr>
          <p:cNvSpPr>
            <a:spLocks noGrp="1"/>
          </p:cNvSpPr>
          <p:nvPr>
            <p:ph type="dt" sz="half" idx="10"/>
          </p:nvPr>
        </p:nvSpPr>
        <p:spPr/>
        <p:txBody>
          <a:bodyPr/>
          <a:lstStyle/>
          <a:p>
            <a:fld id="{02661DD4-FD62-40BF-A8E1-94648C23D313}" type="datetimeFigureOut">
              <a:rPr kumimoji="1" lang="ja-JP" altLang="en-US" smtClean="0"/>
              <a:t>2025/6/11</a:t>
            </a:fld>
            <a:endParaRPr kumimoji="1" lang="ja-JP" altLang="en-US"/>
          </a:p>
        </p:txBody>
      </p:sp>
      <p:sp>
        <p:nvSpPr>
          <p:cNvPr id="5" name="フッター プレースホルダー 4">
            <a:extLst>
              <a:ext uri="{FF2B5EF4-FFF2-40B4-BE49-F238E27FC236}">
                <a16:creationId xmlns:a16="http://schemas.microsoft.com/office/drawing/2014/main" id="{9DEB5373-3C6A-5617-9215-09E687E8FC8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0F471D2-AB45-99FF-DF39-E9588778079D}"/>
              </a:ext>
            </a:extLst>
          </p:cNvPr>
          <p:cNvSpPr>
            <a:spLocks noGrp="1"/>
          </p:cNvSpPr>
          <p:nvPr>
            <p:ph type="sldNum" sz="quarter" idx="12"/>
          </p:nvPr>
        </p:nvSpPr>
        <p:spPr/>
        <p:txBody>
          <a:body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2834707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5ED1EB0-D402-39FA-1175-26C3A5B42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B883918-6E99-5F69-82BE-04F5E6147F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C5FC5B5-4471-8AFF-BA95-7C4C378408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661DD4-FD62-40BF-A8E1-94648C23D313}" type="datetimeFigureOut">
              <a:rPr kumimoji="1" lang="ja-JP" altLang="en-US" smtClean="0"/>
              <a:t>2025/6/11</a:t>
            </a:fld>
            <a:endParaRPr kumimoji="1" lang="ja-JP" altLang="en-US"/>
          </a:p>
        </p:txBody>
      </p:sp>
      <p:sp>
        <p:nvSpPr>
          <p:cNvPr id="5" name="フッター プレースホルダー 4">
            <a:extLst>
              <a:ext uri="{FF2B5EF4-FFF2-40B4-BE49-F238E27FC236}">
                <a16:creationId xmlns:a16="http://schemas.microsoft.com/office/drawing/2014/main" id="{47BE32B5-40C6-E18C-7F70-3705E28604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2980261-5E64-DF5C-9D25-12ED24B6BB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7D4272-0EF1-437F-8CE3-7F2A77AB1D77}" type="slidenum">
              <a:rPr kumimoji="1" lang="ja-JP" altLang="en-US" smtClean="0"/>
              <a:t>‹#›</a:t>
            </a:fld>
            <a:endParaRPr kumimoji="1" lang="ja-JP" altLang="en-US"/>
          </a:p>
        </p:txBody>
      </p:sp>
    </p:spTree>
    <p:extLst>
      <p:ext uri="{BB962C8B-B14F-4D97-AF65-F5344CB8AC3E}">
        <p14:creationId xmlns:p14="http://schemas.microsoft.com/office/powerpoint/2010/main" val="3774644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FC6CE9-E96B-70D9-4A36-B1DA86A11C22}"/>
              </a:ext>
            </a:extLst>
          </p:cNvPr>
          <p:cNvSpPr>
            <a:spLocks noGrp="1"/>
          </p:cNvSpPr>
          <p:nvPr>
            <p:ph type="ctrTitle"/>
          </p:nvPr>
        </p:nvSpPr>
        <p:spPr>
          <a:xfrm>
            <a:off x="1524000" y="1130482"/>
            <a:ext cx="9144000" cy="2387600"/>
          </a:xfrm>
        </p:spPr>
        <p:txBody>
          <a:bodyPr>
            <a:normAutofit/>
          </a:bodyPr>
          <a:lstStyle/>
          <a:p>
            <a:r>
              <a:rPr kumimoji="1" lang="ja-JP" altLang="en-US" sz="5400" b="1" dirty="0"/>
              <a:t>配布マップ作成手順</a:t>
            </a:r>
          </a:p>
        </p:txBody>
      </p:sp>
    </p:spTree>
    <p:extLst>
      <p:ext uri="{BB962C8B-B14F-4D97-AF65-F5344CB8AC3E}">
        <p14:creationId xmlns:p14="http://schemas.microsoft.com/office/powerpoint/2010/main" val="1549380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DCAE848-39F4-F596-50CD-3A9159F6E4D8}"/>
              </a:ext>
            </a:extLst>
          </p:cNvPr>
          <p:cNvSpPr txBox="1"/>
          <p:nvPr/>
        </p:nvSpPr>
        <p:spPr>
          <a:xfrm>
            <a:off x="106472" y="331940"/>
            <a:ext cx="11780727" cy="1261884"/>
          </a:xfrm>
          <a:prstGeom prst="rect">
            <a:avLst/>
          </a:prstGeom>
          <a:noFill/>
        </p:spPr>
        <p:txBody>
          <a:bodyPr wrap="square" rtlCol="0">
            <a:spAutoFit/>
          </a:bodyPr>
          <a:lstStyle/>
          <a:p>
            <a:r>
              <a:rPr kumimoji="1" lang="en-US" altLang="ja-JP" dirty="0"/>
              <a:t>【</a:t>
            </a:r>
            <a:r>
              <a:rPr kumimoji="1" lang="ja-JP" altLang="en-US" dirty="0"/>
              <a:t>配布マップの必要性</a:t>
            </a:r>
            <a:r>
              <a:rPr kumimoji="1" lang="en-US" altLang="ja-JP" dirty="0"/>
              <a:t>】</a:t>
            </a:r>
            <a:endParaRPr lang="en-US" altLang="ja-JP" dirty="0"/>
          </a:p>
          <a:p>
            <a:endParaRPr kumimoji="1" lang="en-US" altLang="ja-JP" dirty="0"/>
          </a:p>
          <a:p>
            <a:r>
              <a:rPr kumimoji="1" lang="ja-JP" altLang="en-US" sz="1600" dirty="0"/>
              <a:t>配布スタッフさんが作業実施時に</a:t>
            </a:r>
            <a:r>
              <a:rPr kumimoji="1" lang="ja-JP" altLang="en-US" sz="2400" b="1" dirty="0">
                <a:solidFill>
                  <a:srgbClr val="FF0000"/>
                </a:solidFill>
              </a:rPr>
              <a:t>エリアの境界線・配布禁止物件</a:t>
            </a:r>
            <a:r>
              <a:rPr kumimoji="1" lang="ja-JP" altLang="en-US" sz="1600" dirty="0"/>
              <a:t>の確認用に</a:t>
            </a:r>
            <a:r>
              <a:rPr lang="ja-JP" altLang="en-US" sz="1600" dirty="0"/>
              <a:t>使用します。</a:t>
            </a:r>
            <a:endParaRPr lang="en-US" altLang="ja-JP" sz="1600" dirty="0"/>
          </a:p>
          <a:p>
            <a:r>
              <a:rPr lang="ja-JP" altLang="en-US" sz="1600" dirty="0"/>
              <a:t>マップに記載の境界線と禁止表記が間違ってると誤配を招きトラブルにつながるので慎重に作成をお願いします。</a:t>
            </a:r>
            <a:endParaRPr lang="en-US" altLang="ja-JP" sz="1600" dirty="0"/>
          </a:p>
        </p:txBody>
      </p:sp>
      <p:sp>
        <p:nvSpPr>
          <p:cNvPr id="4" name="テキスト ボックス 3">
            <a:extLst>
              <a:ext uri="{FF2B5EF4-FFF2-40B4-BE49-F238E27FC236}">
                <a16:creationId xmlns:a16="http://schemas.microsoft.com/office/drawing/2014/main" id="{7EC14799-7404-06BA-F5C1-58DC11B644A1}"/>
              </a:ext>
            </a:extLst>
          </p:cNvPr>
          <p:cNvSpPr txBox="1"/>
          <p:nvPr/>
        </p:nvSpPr>
        <p:spPr>
          <a:xfrm>
            <a:off x="106472" y="2442571"/>
            <a:ext cx="5724644" cy="3693319"/>
          </a:xfrm>
          <a:prstGeom prst="rect">
            <a:avLst/>
          </a:prstGeom>
          <a:noFill/>
        </p:spPr>
        <p:txBody>
          <a:bodyPr wrap="none" rtlCol="0">
            <a:spAutoFit/>
          </a:bodyPr>
          <a:lstStyle/>
          <a:p>
            <a:r>
              <a:rPr kumimoji="1" lang="en-US" altLang="ja-JP" dirty="0"/>
              <a:t>【</a:t>
            </a:r>
            <a:r>
              <a:rPr kumimoji="1" lang="ja-JP" altLang="en-US" dirty="0"/>
              <a:t>配布マップの作成手順</a:t>
            </a:r>
            <a:r>
              <a:rPr kumimoji="1" lang="en-US" altLang="ja-JP" dirty="0"/>
              <a:t>】</a:t>
            </a:r>
          </a:p>
          <a:p>
            <a:endParaRPr lang="en-US" altLang="ja-JP" dirty="0"/>
          </a:p>
          <a:p>
            <a:r>
              <a:rPr kumimoji="1" lang="ja-JP" altLang="en-US" dirty="0"/>
              <a:t>①マピオンで該当エリアを選定し、画像をコピーする</a:t>
            </a:r>
            <a:endParaRPr kumimoji="1" lang="en-US" altLang="ja-JP" dirty="0"/>
          </a:p>
          <a:p>
            <a:endParaRPr lang="en-US" altLang="ja-JP" dirty="0"/>
          </a:p>
          <a:p>
            <a:r>
              <a:rPr kumimoji="1" lang="ja-JP" altLang="en-US" dirty="0"/>
              <a:t>②</a:t>
            </a:r>
            <a:r>
              <a:rPr lang="en-US" altLang="ja-JP" dirty="0"/>
              <a:t>illustrator</a:t>
            </a:r>
            <a:r>
              <a:rPr lang="ja-JP" altLang="en-US" dirty="0"/>
              <a:t>にてコピーした画像を整形する</a:t>
            </a:r>
            <a:endParaRPr lang="en-US" altLang="ja-JP" dirty="0"/>
          </a:p>
          <a:p>
            <a:endParaRPr kumimoji="1" lang="en-US" altLang="ja-JP" dirty="0"/>
          </a:p>
          <a:p>
            <a:r>
              <a:rPr lang="ja-JP" altLang="en-US" dirty="0"/>
              <a:t>③境界線の線引きをして配布エリアを明確化する</a:t>
            </a:r>
            <a:endParaRPr lang="en-US" altLang="ja-JP" dirty="0"/>
          </a:p>
          <a:p>
            <a:endParaRPr kumimoji="1" lang="en-US" altLang="ja-JP" dirty="0"/>
          </a:p>
          <a:p>
            <a:r>
              <a:rPr lang="ja-JP" altLang="en-US" dirty="0"/>
              <a:t>④禁止物件等を確認しマップ内に落とし込む</a:t>
            </a:r>
            <a:endParaRPr lang="en-US" altLang="ja-JP" dirty="0"/>
          </a:p>
          <a:p>
            <a:endParaRPr kumimoji="1" lang="en-US" altLang="ja-JP" dirty="0"/>
          </a:p>
          <a:p>
            <a:r>
              <a:rPr lang="ja-JP" altLang="en-US" dirty="0"/>
              <a:t>⑤マップ詳細等を記載する</a:t>
            </a:r>
            <a:endParaRPr lang="en-US" altLang="ja-JP" dirty="0"/>
          </a:p>
          <a:p>
            <a:endParaRPr lang="en-US" altLang="ja-JP" dirty="0"/>
          </a:p>
          <a:p>
            <a:r>
              <a:rPr kumimoji="1" lang="ja-JP" altLang="en-US" dirty="0"/>
              <a:t>⑥</a:t>
            </a:r>
            <a:r>
              <a:rPr kumimoji="1" lang="en-US" altLang="ja-JP" dirty="0"/>
              <a:t>illustrator</a:t>
            </a:r>
            <a:r>
              <a:rPr lang="ja-JP" altLang="en-US" dirty="0"/>
              <a:t>と</a:t>
            </a:r>
            <a:r>
              <a:rPr lang="en-US" altLang="ja-JP" dirty="0"/>
              <a:t>pdf</a:t>
            </a:r>
            <a:r>
              <a:rPr lang="ja-JP" altLang="en-US" dirty="0"/>
              <a:t>にてデータを保管する</a:t>
            </a:r>
            <a:endParaRPr kumimoji="1" lang="ja-JP" altLang="en-US" dirty="0"/>
          </a:p>
        </p:txBody>
      </p:sp>
    </p:spTree>
    <p:extLst>
      <p:ext uri="{BB962C8B-B14F-4D97-AF65-F5344CB8AC3E}">
        <p14:creationId xmlns:p14="http://schemas.microsoft.com/office/powerpoint/2010/main" val="107140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5ADC7-0FCB-5D67-B60E-4C29E4BA9E01}"/>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FFC5200-9BC4-2F97-70E9-8C16E3B435F6}"/>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■マピオンで該当エリアを選定し、画像をコピーする</a:t>
            </a:r>
            <a:endParaRPr kumimoji="1" lang="en-US" altLang="ja-JP" b="1" dirty="0">
              <a:solidFill>
                <a:schemeClr val="accent1"/>
              </a:solidFill>
            </a:endParaRPr>
          </a:p>
        </p:txBody>
      </p:sp>
      <p:sp>
        <p:nvSpPr>
          <p:cNvPr id="5" name="テキスト ボックス 4">
            <a:extLst>
              <a:ext uri="{FF2B5EF4-FFF2-40B4-BE49-F238E27FC236}">
                <a16:creationId xmlns:a16="http://schemas.microsoft.com/office/drawing/2014/main" id="{93768B7F-F877-E8CA-31FD-3BF5272A2F08}"/>
              </a:ext>
            </a:extLst>
          </p:cNvPr>
          <p:cNvSpPr txBox="1"/>
          <p:nvPr/>
        </p:nvSpPr>
        <p:spPr>
          <a:xfrm>
            <a:off x="163474" y="1159692"/>
            <a:ext cx="2324675" cy="307777"/>
          </a:xfrm>
          <a:prstGeom prst="rect">
            <a:avLst/>
          </a:prstGeom>
          <a:noFill/>
        </p:spPr>
        <p:txBody>
          <a:bodyPr wrap="none" rtlCol="0">
            <a:spAutoFit/>
          </a:bodyPr>
          <a:lstStyle/>
          <a:p>
            <a:r>
              <a:rPr kumimoji="1" lang="ja-JP" altLang="en-US" sz="1400" dirty="0"/>
              <a:t>①</a:t>
            </a:r>
            <a:r>
              <a:rPr lang="en-US" altLang="ja-JP" sz="1400" dirty="0"/>
              <a:t>web</a:t>
            </a:r>
            <a:r>
              <a:rPr lang="ja-JP" altLang="en-US" sz="1400" dirty="0"/>
              <a:t>にてマピオンを検索</a:t>
            </a:r>
            <a:endParaRPr kumimoji="1" lang="ja-JP" altLang="en-US" sz="1400" dirty="0"/>
          </a:p>
        </p:txBody>
      </p:sp>
      <p:pic>
        <p:nvPicPr>
          <p:cNvPr id="7" name="図 6">
            <a:extLst>
              <a:ext uri="{FF2B5EF4-FFF2-40B4-BE49-F238E27FC236}">
                <a16:creationId xmlns:a16="http://schemas.microsoft.com/office/drawing/2014/main" id="{28280681-851A-4EAD-8BE7-99AE35DF7B0F}"/>
              </a:ext>
            </a:extLst>
          </p:cNvPr>
          <p:cNvPicPr>
            <a:picLocks noChangeAspect="1"/>
          </p:cNvPicPr>
          <p:nvPr/>
        </p:nvPicPr>
        <p:blipFill>
          <a:blip r:embed="rId2"/>
          <a:srcRect l="9357" t="3771" r="11778" b="17174"/>
          <a:stretch/>
        </p:blipFill>
        <p:spPr>
          <a:xfrm>
            <a:off x="92379" y="1659531"/>
            <a:ext cx="5386259" cy="4249049"/>
          </a:xfrm>
          <a:prstGeom prst="rect">
            <a:avLst/>
          </a:prstGeom>
        </p:spPr>
      </p:pic>
      <p:sp>
        <p:nvSpPr>
          <p:cNvPr id="8" name="矢印: 右 7">
            <a:extLst>
              <a:ext uri="{FF2B5EF4-FFF2-40B4-BE49-F238E27FC236}">
                <a16:creationId xmlns:a16="http://schemas.microsoft.com/office/drawing/2014/main" id="{163E2486-114E-ACFA-449E-FDA233FB96B4}"/>
              </a:ext>
            </a:extLst>
          </p:cNvPr>
          <p:cNvSpPr/>
          <p:nvPr/>
        </p:nvSpPr>
        <p:spPr>
          <a:xfrm>
            <a:off x="5693871" y="3570411"/>
            <a:ext cx="425885" cy="427286"/>
          </a:xfrm>
          <a:prstGeom prst="rightArrow">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3C75B9-D95A-69A7-B2DC-B0664B378C8C}"/>
              </a:ext>
            </a:extLst>
          </p:cNvPr>
          <p:cNvSpPr txBox="1"/>
          <p:nvPr/>
        </p:nvSpPr>
        <p:spPr>
          <a:xfrm>
            <a:off x="6375992" y="1159692"/>
            <a:ext cx="4951997" cy="307777"/>
          </a:xfrm>
          <a:prstGeom prst="rect">
            <a:avLst/>
          </a:prstGeom>
          <a:noFill/>
        </p:spPr>
        <p:txBody>
          <a:bodyPr wrap="none" rtlCol="0">
            <a:spAutoFit/>
          </a:bodyPr>
          <a:lstStyle/>
          <a:p>
            <a:r>
              <a:rPr lang="ja-JP" altLang="en-US" sz="1400" dirty="0"/>
              <a:t>②　</a:t>
            </a:r>
            <a:r>
              <a:rPr kumimoji="1" lang="ja-JP" altLang="en-US" sz="1400" dirty="0"/>
              <a:t>検索バーで必要なエリアを検索（例）新座市東北</a:t>
            </a:r>
            <a:r>
              <a:rPr kumimoji="1" lang="en-US" altLang="ja-JP" sz="1400" dirty="0"/>
              <a:t>1</a:t>
            </a:r>
            <a:r>
              <a:rPr kumimoji="1" lang="ja-JP" altLang="en-US" sz="1400" dirty="0"/>
              <a:t>丁目</a:t>
            </a:r>
            <a:endParaRPr kumimoji="1" lang="en-US" altLang="ja-JP" sz="1400" dirty="0"/>
          </a:p>
        </p:txBody>
      </p:sp>
      <p:pic>
        <p:nvPicPr>
          <p:cNvPr id="6" name="図 5">
            <a:extLst>
              <a:ext uri="{FF2B5EF4-FFF2-40B4-BE49-F238E27FC236}">
                <a16:creationId xmlns:a16="http://schemas.microsoft.com/office/drawing/2014/main" id="{7CFAC441-A749-A32F-5CF8-A0C376023210}"/>
              </a:ext>
            </a:extLst>
          </p:cNvPr>
          <p:cNvPicPr>
            <a:picLocks noChangeAspect="1"/>
          </p:cNvPicPr>
          <p:nvPr/>
        </p:nvPicPr>
        <p:blipFill>
          <a:blip r:embed="rId3"/>
          <a:srcRect l="18034" t="9419" r="18784" b="28861"/>
          <a:stretch/>
        </p:blipFill>
        <p:spPr>
          <a:xfrm>
            <a:off x="6189423" y="1726869"/>
            <a:ext cx="5685229" cy="4114371"/>
          </a:xfrm>
          <a:prstGeom prst="rect">
            <a:avLst/>
          </a:prstGeom>
        </p:spPr>
      </p:pic>
      <p:sp>
        <p:nvSpPr>
          <p:cNvPr id="9" name="正方形/長方形 8">
            <a:extLst>
              <a:ext uri="{FF2B5EF4-FFF2-40B4-BE49-F238E27FC236}">
                <a16:creationId xmlns:a16="http://schemas.microsoft.com/office/drawing/2014/main" id="{34AAEE6B-05D5-7D9F-BDBB-F1ADEBC8B512}"/>
              </a:ext>
            </a:extLst>
          </p:cNvPr>
          <p:cNvSpPr/>
          <p:nvPr/>
        </p:nvSpPr>
        <p:spPr>
          <a:xfrm>
            <a:off x="7680416" y="4834271"/>
            <a:ext cx="811454" cy="184296"/>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91CE4DE9-2BE4-2CCA-4BC9-D8CD620D5EC6}"/>
              </a:ext>
            </a:extLst>
          </p:cNvPr>
          <p:cNvSpPr txBox="1"/>
          <p:nvPr/>
        </p:nvSpPr>
        <p:spPr>
          <a:xfrm>
            <a:off x="8491870" y="4799461"/>
            <a:ext cx="857927" cy="253916"/>
          </a:xfrm>
          <a:prstGeom prst="rect">
            <a:avLst/>
          </a:prstGeom>
          <a:noFill/>
        </p:spPr>
        <p:txBody>
          <a:bodyPr wrap="none" rtlCol="0">
            <a:spAutoFit/>
          </a:bodyPr>
          <a:lstStyle/>
          <a:p>
            <a:r>
              <a:rPr kumimoji="1" lang="ja-JP" altLang="en-US" sz="1050" b="1" dirty="0">
                <a:solidFill>
                  <a:srgbClr val="FF0000"/>
                </a:solidFill>
              </a:rPr>
              <a:t>ココを選択</a:t>
            </a:r>
          </a:p>
        </p:txBody>
      </p:sp>
    </p:spTree>
    <p:extLst>
      <p:ext uri="{BB962C8B-B14F-4D97-AF65-F5344CB8AC3E}">
        <p14:creationId xmlns:p14="http://schemas.microsoft.com/office/powerpoint/2010/main" val="3780065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FA1DA-6E34-1361-1A4E-0C6B38438E0D}"/>
            </a:ext>
          </a:extLst>
        </p:cNvPr>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1C9C86B3-8890-1858-45A5-F87B9B1A1978}"/>
              </a:ext>
            </a:extLst>
          </p:cNvPr>
          <p:cNvSpPr txBox="1"/>
          <p:nvPr/>
        </p:nvSpPr>
        <p:spPr>
          <a:xfrm>
            <a:off x="198131" y="539015"/>
            <a:ext cx="5304657" cy="307777"/>
          </a:xfrm>
          <a:prstGeom prst="rect">
            <a:avLst/>
          </a:prstGeom>
          <a:noFill/>
        </p:spPr>
        <p:txBody>
          <a:bodyPr wrap="none" rtlCol="0">
            <a:spAutoFit/>
          </a:bodyPr>
          <a:lstStyle/>
          <a:p>
            <a:r>
              <a:rPr kumimoji="1" lang="ja-JP" altLang="en-US" sz="1400" dirty="0"/>
              <a:t>③該当エリアの中心地に十字カーソルを置き縮尺を</a:t>
            </a:r>
            <a:r>
              <a:rPr kumimoji="1" lang="en-US" altLang="ja-JP" sz="1400" dirty="0"/>
              <a:t>100m</a:t>
            </a:r>
            <a:r>
              <a:rPr kumimoji="1" lang="ja-JP" altLang="en-US" sz="1400" dirty="0"/>
              <a:t>にする</a:t>
            </a:r>
          </a:p>
        </p:txBody>
      </p:sp>
      <p:pic>
        <p:nvPicPr>
          <p:cNvPr id="3" name="図 2">
            <a:extLst>
              <a:ext uri="{FF2B5EF4-FFF2-40B4-BE49-F238E27FC236}">
                <a16:creationId xmlns:a16="http://schemas.microsoft.com/office/drawing/2014/main" id="{3EAADC65-F71A-94A0-1072-E868B45DA306}"/>
              </a:ext>
            </a:extLst>
          </p:cNvPr>
          <p:cNvPicPr>
            <a:picLocks noChangeAspect="1"/>
          </p:cNvPicPr>
          <p:nvPr/>
        </p:nvPicPr>
        <p:blipFill>
          <a:blip r:embed="rId2"/>
          <a:srcRect l="3115" t="5682" r="16462" b="3571"/>
          <a:stretch/>
        </p:blipFill>
        <p:spPr>
          <a:xfrm>
            <a:off x="254838" y="818102"/>
            <a:ext cx="9130167" cy="5900189"/>
          </a:xfrm>
          <a:prstGeom prst="rect">
            <a:avLst/>
          </a:prstGeom>
        </p:spPr>
      </p:pic>
      <p:sp>
        <p:nvSpPr>
          <p:cNvPr id="4" name="テキスト ボックス 3">
            <a:extLst>
              <a:ext uri="{FF2B5EF4-FFF2-40B4-BE49-F238E27FC236}">
                <a16:creationId xmlns:a16="http://schemas.microsoft.com/office/drawing/2014/main" id="{7A3B306A-1B39-6587-1A05-9670254FF08A}"/>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■マピオンで該当エリアを選定し、画像をコピーする</a:t>
            </a:r>
            <a:endParaRPr kumimoji="1" lang="en-US" altLang="ja-JP" b="1" dirty="0">
              <a:solidFill>
                <a:schemeClr val="accent1"/>
              </a:solidFill>
            </a:endParaRPr>
          </a:p>
        </p:txBody>
      </p:sp>
      <p:sp>
        <p:nvSpPr>
          <p:cNvPr id="5" name="楕円 4">
            <a:extLst>
              <a:ext uri="{FF2B5EF4-FFF2-40B4-BE49-F238E27FC236}">
                <a16:creationId xmlns:a16="http://schemas.microsoft.com/office/drawing/2014/main" id="{A4590A2D-38C5-5A1A-5FDE-5C01B0E3185F}"/>
              </a:ext>
            </a:extLst>
          </p:cNvPr>
          <p:cNvSpPr/>
          <p:nvPr/>
        </p:nvSpPr>
        <p:spPr>
          <a:xfrm>
            <a:off x="5169635" y="3236444"/>
            <a:ext cx="813391" cy="813391"/>
          </a:xfrm>
          <a:prstGeom prst="ellipse">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2514E236-592B-922F-1018-E14683078BCA}"/>
              </a:ext>
            </a:extLst>
          </p:cNvPr>
          <p:cNvSpPr txBox="1"/>
          <p:nvPr/>
        </p:nvSpPr>
        <p:spPr>
          <a:xfrm>
            <a:off x="4819921" y="4109484"/>
            <a:ext cx="1800493" cy="307777"/>
          </a:xfrm>
          <a:prstGeom prst="rect">
            <a:avLst/>
          </a:prstGeom>
          <a:noFill/>
        </p:spPr>
        <p:txBody>
          <a:bodyPr wrap="none" rtlCol="0">
            <a:spAutoFit/>
          </a:bodyPr>
          <a:lstStyle/>
          <a:p>
            <a:r>
              <a:rPr lang="ja-JP" altLang="en-US" sz="1400" b="1" dirty="0">
                <a:solidFill>
                  <a:srgbClr val="FF0000"/>
                </a:solidFill>
                <a:highlight>
                  <a:srgbClr val="FFFF00"/>
                </a:highlight>
              </a:rPr>
              <a:t>十字カーソルの位置</a:t>
            </a:r>
            <a:endParaRPr kumimoji="1" lang="ja-JP" altLang="en-US" sz="1400" b="1" dirty="0">
              <a:solidFill>
                <a:srgbClr val="FF0000"/>
              </a:solidFill>
              <a:highlight>
                <a:srgbClr val="FFFF00"/>
              </a:highlight>
            </a:endParaRPr>
          </a:p>
        </p:txBody>
      </p:sp>
      <p:sp>
        <p:nvSpPr>
          <p:cNvPr id="7" name="正方形/長方形 6">
            <a:extLst>
              <a:ext uri="{FF2B5EF4-FFF2-40B4-BE49-F238E27FC236}">
                <a16:creationId xmlns:a16="http://schemas.microsoft.com/office/drawing/2014/main" id="{3EFA2879-A3EF-B790-C932-A5E2139F988D}"/>
              </a:ext>
            </a:extLst>
          </p:cNvPr>
          <p:cNvSpPr/>
          <p:nvPr/>
        </p:nvSpPr>
        <p:spPr>
          <a:xfrm>
            <a:off x="254838" y="6376278"/>
            <a:ext cx="680827" cy="342013"/>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18BF4388-0937-B55C-8576-6BF7802DD8A7}"/>
              </a:ext>
            </a:extLst>
          </p:cNvPr>
          <p:cNvSpPr txBox="1"/>
          <p:nvPr/>
        </p:nvSpPr>
        <p:spPr>
          <a:xfrm>
            <a:off x="935665" y="6239507"/>
            <a:ext cx="3358612" cy="307777"/>
          </a:xfrm>
          <a:prstGeom prst="rect">
            <a:avLst/>
          </a:prstGeom>
          <a:noFill/>
        </p:spPr>
        <p:txBody>
          <a:bodyPr wrap="none" rtlCol="0">
            <a:spAutoFit/>
          </a:bodyPr>
          <a:lstStyle/>
          <a:p>
            <a:r>
              <a:rPr kumimoji="1" lang="ja-JP" altLang="en-US" sz="1400" b="1" dirty="0">
                <a:solidFill>
                  <a:srgbClr val="FF0000"/>
                </a:solidFill>
                <a:highlight>
                  <a:srgbClr val="FFFF00"/>
                </a:highlight>
              </a:rPr>
              <a:t>初期設定が</a:t>
            </a:r>
            <a:r>
              <a:rPr kumimoji="1" lang="en-US" altLang="ja-JP" sz="1400" b="1" dirty="0">
                <a:solidFill>
                  <a:srgbClr val="FF0000"/>
                </a:solidFill>
                <a:highlight>
                  <a:srgbClr val="FFFF00"/>
                </a:highlight>
              </a:rPr>
              <a:t>25m</a:t>
            </a:r>
            <a:r>
              <a:rPr kumimoji="1" lang="ja-JP" altLang="en-US" sz="1400" b="1" dirty="0">
                <a:solidFill>
                  <a:srgbClr val="FF0000"/>
                </a:solidFill>
                <a:highlight>
                  <a:srgbClr val="FFFF00"/>
                </a:highlight>
              </a:rPr>
              <a:t>なので</a:t>
            </a:r>
            <a:r>
              <a:rPr kumimoji="1" lang="en-US" altLang="ja-JP" sz="1400" b="1" dirty="0">
                <a:solidFill>
                  <a:srgbClr val="FF0000"/>
                </a:solidFill>
                <a:highlight>
                  <a:srgbClr val="FFFF00"/>
                </a:highlight>
              </a:rPr>
              <a:t>100m</a:t>
            </a:r>
            <a:r>
              <a:rPr kumimoji="1" lang="ja-JP" altLang="en-US" sz="1400" b="1" dirty="0">
                <a:solidFill>
                  <a:srgbClr val="FF0000"/>
                </a:solidFill>
                <a:highlight>
                  <a:srgbClr val="FFFF00"/>
                </a:highlight>
              </a:rPr>
              <a:t>に設定する</a:t>
            </a:r>
          </a:p>
        </p:txBody>
      </p:sp>
    </p:spTree>
    <p:extLst>
      <p:ext uri="{BB962C8B-B14F-4D97-AF65-F5344CB8AC3E}">
        <p14:creationId xmlns:p14="http://schemas.microsoft.com/office/powerpoint/2010/main" val="3420664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C1815-56B3-BC5B-DE8D-5B14420DCD92}"/>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223777C-CCEC-4074-EEA1-8114E9055E64}"/>
              </a:ext>
            </a:extLst>
          </p:cNvPr>
          <p:cNvSpPr txBox="1"/>
          <p:nvPr/>
        </p:nvSpPr>
        <p:spPr>
          <a:xfrm>
            <a:off x="198131" y="669904"/>
            <a:ext cx="4493538" cy="307777"/>
          </a:xfrm>
          <a:prstGeom prst="rect">
            <a:avLst/>
          </a:prstGeom>
          <a:noFill/>
        </p:spPr>
        <p:txBody>
          <a:bodyPr wrap="none" rtlCol="0">
            <a:spAutoFit/>
          </a:bodyPr>
          <a:lstStyle/>
          <a:p>
            <a:r>
              <a:rPr lang="ja-JP" altLang="en-US" sz="1400" dirty="0"/>
              <a:t>④</a:t>
            </a:r>
            <a:r>
              <a:rPr kumimoji="1" lang="ja-JP" altLang="en-US" sz="1400" dirty="0"/>
              <a:t>十字カーソル</a:t>
            </a:r>
            <a:r>
              <a:rPr lang="ja-JP" altLang="en-US" sz="1400" dirty="0"/>
              <a:t>上で右クリックし地図印刷を選択する</a:t>
            </a:r>
            <a:endParaRPr kumimoji="1" lang="ja-JP" altLang="en-US" sz="1400" dirty="0"/>
          </a:p>
        </p:txBody>
      </p:sp>
      <p:sp>
        <p:nvSpPr>
          <p:cNvPr id="3" name="テキスト ボックス 2">
            <a:extLst>
              <a:ext uri="{FF2B5EF4-FFF2-40B4-BE49-F238E27FC236}">
                <a16:creationId xmlns:a16="http://schemas.microsoft.com/office/drawing/2014/main" id="{AF310FBB-E559-BFE7-52C6-C3975DA00325}"/>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■マピオンで該当エリアを選定し、画像をコピーする</a:t>
            </a:r>
            <a:endParaRPr kumimoji="1" lang="en-US" altLang="ja-JP" b="1" dirty="0">
              <a:solidFill>
                <a:schemeClr val="accent1"/>
              </a:solidFill>
            </a:endParaRPr>
          </a:p>
        </p:txBody>
      </p:sp>
      <p:pic>
        <p:nvPicPr>
          <p:cNvPr id="5" name="図 4">
            <a:extLst>
              <a:ext uri="{FF2B5EF4-FFF2-40B4-BE49-F238E27FC236}">
                <a16:creationId xmlns:a16="http://schemas.microsoft.com/office/drawing/2014/main" id="{4771D3F2-2917-D0FB-0DD0-406EEE50A411}"/>
              </a:ext>
            </a:extLst>
          </p:cNvPr>
          <p:cNvPicPr>
            <a:picLocks noChangeAspect="1"/>
          </p:cNvPicPr>
          <p:nvPr/>
        </p:nvPicPr>
        <p:blipFill>
          <a:blip r:embed="rId2"/>
          <a:srcRect l="22845" r="16002"/>
          <a:stretch/>
        </p:blipFill>
        <p:spPr>
          <a:xfrm>
            <a:off x="198131" y="1324003"/>
            <a:ext cx="5004734" cy="5226361"/>
          </a:xfrm>
          <a:prstGeom prst="rect">
            <a:avLst/>
          </a:prstGeom>
        </p:spPr>
      </p:pic>
      <p:sp>
        <p:nvSpPr>
          <p:cNvPr id="6" name="正方形/長方形 5">
            <a:extLst>
              <a:ext uri="{FF2B5EF4-FFF2-40B4-BE49-F238E27FC236}">
                <a16:creationId xmlns:a16="http://schemas.microsoft.com/office/drawing/2014/main" id="{C8EAEF8F-4890-699D-B1BA-90C3005D4398}"/>
              </a:ext>
            </a:extLst>
          </p:cNvPr>
          <p:cNvSpPr/>
          <p:nvPr/>
        </p:nvSpPr>
        <p:spPr>
          <a:xfrm>
            <a:off x="800986" y="3430772"/>
            <a:ext cx="914400" cy="311889"/>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5D3327E1-E2CA-D528-585E-126A673095C7}"/>
              </a:ext>
            </a:extLst>
          </p:cNvPr>
          <p:cNvSpPr txBox="1"/>
          <p:nvPr/>
        </p:nvSpPr>
        <p:spPr>
          <a:xfrm>
            <a:off x="744769" y="3742661"/>
            <a:ext cx="1620957" cy="307777"/>
          </a:xfrm>
          <a:prstGeom prst="rect">
            <a:avLst/>
          </a:prstGeom>
          <a:noFill/>
        </p:spPr>
        <p:txBody>
          <a:bodyPr wrap="none" rtlCol="0">
            <a:spAutoFit/>
          </a:bodyPr>
          <a:lstStyle/>
          <a:p>
            <a:r>
              <a:rPr kumimoji="1" lang="ja-JP" altLang="en-US" sz="1400" b="1" dirty="0">
                <a:solidFill>
                  <a:srgbClr val="FF0000"/>
                </a:solidFill>
                <a:highlight>
                  <a:srgbClr val="FFFF00"/>
                </a:highlight>
              </a:rPr>
              <a:t>↑ココをクリック</a:t>
            </a:r>
          </a:p>
        </p:txBody>
      </p:sp>
      <p:sp>
        <p:nvSpPr>
          <p:cNvPr id="8" name="矢印: 右 7">
            <a:extLst>
              <a:ext uri="{FF2B5EF4-FFF2-40B4-BE49-F238E27FC236}">
                <a16:creationId xmlns:a16="http://schemas.microsoft.com/office/drawing/2014/main" id="{26A4FF92-3E6F-329D-8C97-65A01FB961E4}"/>
              </a:ext>
            </a:extLst>
          </p:cNvPr>
          <p:cNvSpPr/>
          <p:nvPr/>
        </p:nvSpPr>
        <p:spPr>
          <a:xfrm>
            <a:off x="5546359" y="3215357"/>
            <a:ext cx="425885" cy="427286"/>
          </a:xfrm>
          <a:prstGeom prst="rightArrow">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090334A1-37D7-BC91-2DFD-4B37EFD5BA5F}"/>
              </a:ext>
            </a:extLst>
          </p:cNvPr>
          <p:cNvPicPr>
            <a:picLocks noChangeAspect="1"/>
          </p:cNvPicPr>
          <p:nvPr/>
        </p:nvPicPr>
        <p:blipFill>
          <a:blip r:embed="rId3"/>
          <a:srcRect l="18996" r="18440" b="2057"/>
          <a:stretch/>
        </p:blipFill>
        <p:spPr>
          <a:xfrm>
            <a:off x="6315738" y="1176069"/>
            <a:ext cx="4933509" cy="5508266"/>
          </a:xfrm>
          <a:prstGeom prst="rect">
            <a:avLst/>
          </a:prstGeom>
        </p:spPr>
      </p:pic>
      <p:sp>
        <p:nvSpPr>
          <p:cNvPr id="11" name="テキスト ボックス 10">
            <a:extLst>
              <a:ext uri="{FF2B5EF4-FFF2-40B4-BE49-F238E27FC236}">
                <a16:creationId xmlns:a16="http://schemas.microsoft.com/office/drawing/2014/main" id="{181F048A-686E-5F23-4EF0-7BDDB9B6D692}"/>
              </a:ext>
            </a:extLst>
          </p:cNvPr>
          <p:cNvSpPr txBox="1"/>
          <p:nvPr/>
        </p:nvSpPr>
        <p:spPr>
          <a:xfrm>
            <a:off x="6315738" y="669905"/>
            <a:ext cx="3595856" cy="523220"/>
          </a:xfrm>
          <a:prstGeom prst="rect">
            <a:avLst/>
          </a:prstGeom>
          <a:noFill/>
        </p:spPr>
        <p:txBody>
          <a:bodyPr wrap="none" rtlCol="0">
            <a:spAutoFit/>
          </a:bodyPr>
          <a:lstStyle/>
          <a:p>
            <a:r>
              <a:rPr kumimoji="1" lang="ja-JP" altLang="en-US" sz="1400" dirty="0"/>
              <a:t>⑤十字カーソルの周辺エリアが表示される</a:t>
            </a:r>
            <a:endParaRPr lang="en-US" altLang="ja-JP" sz="1400" dirty="0"/>
          </a:p>
          <a:p>
            <a:r>
              <a:rPr kumimoji="1" lang="ja-JP" altLang="en-US" sz="1400" dirty="0"/>
              <a:t>　画面右下の縮尺に注意する</a:t>
            </a:r>
            <a:endParaRPr kumimoji="1" lang="en-US" altLang="ja-JP" sz="1400" dirty="0"/>
          </a:p>
        </p:txBody>
      </p:sp>
      <p:sp>
        <p:nvSpPr>
          <p:cNvPr id="12" name="正方形/長方形 11">
            <a:extLst>
              <a:ext uri="{FF2B5EF4-FFF2-40B4-BE49-F238E27FC236}">
                <a16:creationId xmlns:a16="http://schemas.microsoft.com/office/drawing/2014/main" id="{D3DC8AE1-ED38-425E-A721-5EC6B00C4C4A}"/>
              </a:ext>
            </a:extLst>
          </p:cNvPr>
          <p:cNvSpPr/>
          <p:nvPr/>
        </p:nvSpPr>
        <p:spPr>
          <a:xfrm>
            <a:off x="9911594" y="6372446"/>
            <a:ext cx="1029309" cy="311889"/>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A63A9522-0886-496A-4C85-2F91D1C3A2CA}"/>
              </a:ext>
            </a:extLst>
          </p:cNvPr>
          <p:cNvSpPr txBox="1"/>
          <p:nvPr/>
        </p:nvSpPr>
        <p:spPr>
          <a:xfrm>
            <a:off x="8782492" y="6034206"/>
            <a:ext cx="2810385" cy="307777"/>
          </a:xfrm>
          <a:prstGeom prst="rect">
            <a:avLst/>
          </a:prstGeom>
          <a:noFill/>
        </p:spPr>
        <p:txBody>
          <a:bodyPr wrap="none" rtlCol="0">
            <a:spAutoFit/>
          </a:bodyPr>
          <a:lstStyle/>
          <a:p>
            <a:r>
              <a:rPr lang="ja-JP" altLang="en-US" sz="1400" b="1" dirty="0">
                <a:solidFill>
                  <a:srgbClr val="FF0000"/>
                </a:solidFill>
                <a:highlight>
                  <a:srgbClr val="FFFF00"/>
                </a:highlight>
              </a:rPr>
              <a:t>縮尺が</a:t>
            </a:r>
            <a:r>
              <a:rPr lang="en-US" altLang="ja-JP" sz="1400" b="1" dirty="0">
                <a:solidFill>
                  <a:srgbClr val="FF0000"/>
                </a:solidFill>
                <a:highlight>
                  <a:srgbClr val="FFFF00"/>
                </a:highlight>
              </a:rPr>
              <a:t>100m</a:t>
            </a:r>
            <a:r>
              <a:rPr lang="ja-JP" altLang="en-US" sz="1400" b="1" dirty="0">
                <a:solidFill>
                  <a:srgbClr val="FF0000"/>
                </a:solidFill>
                <a:highlight>
                  <a:srgbClr val="FFFF00"/>
                </a:highlight>
              </a:rPr>
              <a:t>になっているか確認</a:t>
            </a:r>
            <a:endParaRPr kumimoji="1" lang="ja-JP" altLang="en-US" sz="1400" b="1" dirty="0">
              <a:solidFill>
                <a:srgbClr val="FF0000"/>
              </a:solidFill>
              <a:highlight>
                <a:srgbClr val="FFFF00"/>
              </a:highlight>
            </a:endParaRPr>
          </a:p>
        </p:txBody>
      </p:sp>
    </p:spTree>
    <p:extLst>
      <p:ext uri="{BB962C8B-B14F-4D97-AF65-F5344CB8AC3E}">
        <p14:creationId xmlns:p14="http://schemas.microsoft.com/office/powerpoint/2010/main" val="193701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1F06CC7-5873-ACFA-AE94-54272810C50E}"/>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■マピオンで該当エリアを選定し、画像をコピーする</a:t>
            </a:r>
            <a:endParaRPr kumimoji="1" lang="en-US" altLang="ja-JP" b="1" dirty="0">
              <a:solidFill>
                <a:schemeClr val="accent1"/>
              </a:solidFill>
            </a:endParaRPr>
          </a:p>
        </p:txBody>
      </p:sp>
      <p:sp>
        <p:nvSpPr>
          <p:cNvPr id="3" name="テキスト ボックス 2">
            <a:extLst>
              <a:ext uri="{FF2B5EF4-FFF2-40B4-BE49-F238E27FC236}">
                <a16:creationId xmlns:a16="http://schemas.microsoft.com/office/drawing/2014/main" id="{2CFFBA22-FD00-84ED-E9B0-0F1F4C278B3A}"/>
              </a:ext>
            </a:extLst>
          </p:cNvPr>
          <p:cNvSpPr txBox="1"/>
          <p:nvPr/>
        </p:nvSpPr>
        <p:spPr>
          <a:xfrm>
            <a:off x="198131" y="669904"/>
            <a:ext cx="5032147" cy="307777"/>
          </a:xfrm>
          <a:prstGeom prst="rect">
            <a:avLst/>
          </a:prstGeom>
          <a:noFill/>
        </p:spPr>
        <p:txBody>
          <a:bodyPr wrap="none" rtlCol="0">
            <a:spAutoFit/>
          </a:bodyPr>
          <a:lstStyle/>
          <a:p>
            <a:r>
              <a:rPr kumimoji="1" lang="ja-JP" altLang="en-US" sz="1400" dirty="0"/>
              <a:t>⑥十字カーソル</a:t>
            </a:r>
            <a:r>
              <a:rPr lang="ja-JP" altLang="en-US" sz="1400" dirty="0"/>
              <a:t>上で右クリックし画像アドレスをコピーする</a:t>
            </a:r>
            <a:endParaRPr kumimoji="1" lang="ja-JP" altLang="en-US" sz="1400" dirty="0"/>
          </a:p>
        </p:txBody>
      </p:sp>
      <p:pic>
        <p:nvPicPr>
          <p:cNvPr id="5" name="図 4">
            <a:extLst>
              <a:ext uri="{FF2B5EF4-FFF2-40B4-BE49-F238E27FC236}">
                <a16:creationId xmlns:a16="http://schemas.microsoft.com/office/drawing/2014/main" id="{83C57EA3-9CEF-C834-F8E7-36BE4750768C}"/>
              </a:ext>
            </a:extLst>
          </p:cNvPr>
          <p:cNvPicPr>
            <a:picLocks noChangeAspect="1"/>
          </p:cNvPicPr>
          <p:nvPr/>
        </p:nvPicPr>
        <p:blipFill>
          <a:blip r:embed="rId2"/>
          <a:srcRect l="13454" t="3892" r="15708"/>
          <a:stretch/>
        </p:blipFill>
        <p:spPr>
          <a:xfrm>
            <a:off x="304800" y="893135"/>
            <a:ext cx="4673074" cy="5775500"/>
          </a:xfrm>
          <a:prstGeom prst="rect">
            <a:avLst/>
          </a:prstGeom>
        </p:spPr>
      </p:pic>
      <p:sp>
        <p:nvSpPr>
          <p:cNvPr id="6" name="正方形/長方形 5">
            <a:extLst>
              <a:ext uri="{FF2B5EF4-FFF2-40B4-BE49-F238E27FC236}">
                <a16:creationId xmlns:a16="http://schemas.microsoft.com/office/drawing/2014/main" id="{8A7F5111-F03E-2A4F-377D-8FC23C09BF86}"/>
              </a:ext>
            </a:extLst>
          </p:cNvPr>
          <p:cNvSpPr/>
          <p:nvPr/>
        </p:nvSpPr>
        <p:spPr>
          <a:xfrm>
            <a:off x="2792819" y="4749209"/>
            <a:ext cx="1339702" cy="19847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869D628D-1F7E-3874-DC46-5CA9E2413618}"/>
              </a:ext>
            </a:extLst>
          </p:cNvPr>
          <p:cNvSpPr txBox="1"/>
          <p:nvPr/>
        </p:nvSpPr>
        <p:spPr>
          <a:xfrm>
            <a:off x="2878369" y="4947684"/>
            <a:ext cx="1620957" cy="307777"/>
          </a:xfrm>
          <a:prstGeom prst="rect">
            <a:avLst/>
          </a:prstGeom>
          <a:noFill/>
        </p:spPr>
        <p:txBody>
          <a:bodyPr wrap="none" rtlCol="0">
            <a:spAutoFit/>
          </a:bodyPr>
          <a:lstStyle/>
          <a:p>
            <a:r>
              <a:rPr kumimoji="1" lang="ja-JP" altLang="en-US" sz="1400" b="1" dirty="0">
                <a:solidFill>
                  <a:srgbClr val="FF0000"/>
                </a:solidFill>
                <a:highlight>
                  <a:srgbClr val="FFFF00"/>
                </a:highlight>
              </a:rPr>
              <a:t>↑ココをクリック</a:t>
            </a:r>
          </a:p>
        </p:txBody>
      </p:sp>
      <p:sp>
        <p:nvSpPr>
          <p:cNvPr id="8" name="矢印: 右 7">
            <a:extLst>
              <a:ext uri="{FF2B5EF4-FFF2-40B4-BE49-F238E27FC236}">
                <a16:creationId xmlns:a16="http://schemas.microsoft.com/office/drawing/2014/main" id="{48A75D1B-E97E-33B9-149D-06F559647891}"/>
              </a:ext>
            </a:extLst>
          </p:cNvPr>
          <p:cNvSpPr/>
          <p:nvPr/>
        </p:nvSpPr>
        <p:spPr>
          <a:xfrm>
            <a:off x="5210580" y="1237701"/>
            <a:ext cx="425885" cy="427286"/>
          </a:xfrm>
          <a:prstGeom prst="rightArrow">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66D2EF16-9551-CF98-660D-8D8A3B1E20A2}"/>
              </a:ext>
            </a:extLst>
          </p:cNvPr>
          <p:cNvPicPr>
            <a:picLocks noChangeAspect="1"/>
          </p:cNvPicPr>
          <p:nvPr/>
        </p:nvPicPr>
        <p:blipFill>
          <a:blip r:embed="rId3"/>
          <a:stretch>
            <a:fillRect/>
          </a:stretch>
        </p:blipFill>
        <p:spPr>
          <a:xfrm>
            <a:off x="5869172" y="1054063"/>
            <a:ext cx="6237767" cy="794562"/>
          </a:xfrm>
          <a:prstGeom prst="rect">
            <a:avLst/>
          </a:prstGeom>
        </p:spPr>
      </p:pic>
      <p:sp>
        <p:nvSpPr>
          <p:cNvPr id="13" name="テキスト ボックス 12">
            <a:extLst>
              <a:ext uri="{FF2B5EF4-FFF2-40B4-BE49-F238E27FC236}">
                <a16:creationId xmlns:a16="http://schemas.microsoft.com/office/drawing/2014/main" id="{05C7EDC8-A71D-2298-D315-807DAD861B83}"/>
              </a:ext>
            </a:extLst>
          </p:cNvPr>
          <p:cNvSpPr txBox="1"/>
          <p:nvPr/>
        </p:nvSpPr>
        <p:spPr>
          <a:xfrm>
            <a:off x="5751564" y="669904"/>
            <a:ext cx="5450531" cy="307777"/>
          </a:xfrm>
          <a:prstGeom prst="rect">
            <a:avLst/>
          </a:prstGeom>
          <a:noFill/>
        </p:spPr>
        <p:txBody>
          <a:bodyPr wrap="none" rtlCol="0">
            <a:spAutoFit/>
          </a:bodyPr>
          <a:lstStyle/>
          <a:p>
            <a:r>
              <a:rPr lang="ja-JP" altLang="en-US" sz="1400" dirty="0"/>
              <a:t>⑦新しいタブに張り付ける（</a:t>
            </a:r>
            <a:r>
              <a:rPr lang="en-US" altLang="ja-JP" sz="1400" dirty="0"/>
              <a:t>URL</a:t>
            </a:r>
            <a:r>
              <a:rPr lang="ja-JP" altLang="en-US" sz="1400" dirty="0"/>
              <a:t>上の</a:t>
            </a:r>
            <a:r>
              <a:rPr lang="en-US" altLang="ja-JP" sz="1400" dirty="0"/>
              <a:t>640×740</a:t>
            </a:r>
            <a:r>
              <a:rPr lang="ja-JP" altLang="en-US" sz="1400" dirty="0"/>
              <a:t>のサイズを変更）</a:t>
            </a:r>
            <a:endParaRPr kumimoji="1" lang="ja-JP" altLang="en-US" sz="1400" dirty="0"/>
          </a:p>
        </p:txBody>
      </p:sp>
      <p:sp>
        <p:nvSpPr>
          <p:cNvPr id="14" name="矢印: 右 13">
            <a:extLst>
              <a:ext uri="{FF2B5EF4-FFF2-40B4-BE49-F238E27FC236}">
                <a16:creationId xmlns:a16="http://schemas.microsoft.com/office/drawing/2014/main" id="{B02F6FF9-6AE1-38F7-7B9F-0545A47118E4}"/>
              </a:ext>
            </a:extLst>
          </p:cNvPr>
          <p:cNvSpPr/>
          <p:nvPr/>
        </p:nvSpPr>
        <p:spPr>
          <a:xfrm rot="5400000">
            <a:off x="8233771" y="2013878"/>
            <a:ext cx="425885" cy="427286"/>
          </a:xfrm>
          <a:prstGeom prst="rightArrow">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a:extLst>
              <a:ext uri="{FF2B5EF4-FFF2-40B4-BE49-F238E27FC236}">
                <a16:creationId xmlns:a16="http://schemas.microsoft.com/office/drawing/2014/main" id="{6D0E5965-B1F1-51D5-27BE-0AB277BA186E}"/>
              </a:ext>
            </a:extLst>
          </p:cNvPr>
          <p:cNvPicPr>
            <a:picLocks noChangeAspect="1"/>
          </p:cNvPicPr>
          <p:nvPr/>
        </p:nvPicPr>
        <p:blipFill>
          <a:blip r:embed="rId3"/>
          <a:srcRect l="28598" t="4791" r="38966" b="-4791"/>
          <a:stretch/>
        </p:blipFill>
        <p:spPr>
          <a:xfrm>
            <a:off x="5827558" y="2606417"/>
            <a:ext cx="6061555" cy="1941135"/>
          </a:xfrm>
          <a:prstGeom prst="rect">
            <a:avLst/>
          </a:prstGeom>
        </p:spPr>
      </p:pic>
      <p:sp>
        <p:nvSpPr>
          <p:cNvPr id="16" name="正方形/長方形 15">
            <a:extLst>
              <a:ext uri="{FF2B5EF4-FFF2-40B4-BE49-F238E27FC236}">
                <a16:creationId xmlns:a16="http://schemas.microsoft.com/office/drawing/2014/main" id="{DDE627CA-8DB7-3F36-1899-4AAADDAAA228}"/>
              </a:ext>
            </a:extLst>
          </p:cNvPr>
          <p:cNvSpPr/>
          <p:nvPr/>
        </p:nvSpPr>
        <p:spPr>
          <a:xfrm>
            <a:off x="10724707" y="3625313"/>
            <a:ext cx="645042" cy="519157"/>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6B97C52F-5379-F4D8-0A6B-3F4CCEA45696}"/>
              </a:ext>
            </a:extLst>
          </p:cNvPr>
          <p:cNvSpPr txBox="1"/>
          <p:nvPr/>
        </p:nvSpPr>
        <p:spPr>
          <a:xfrm>
            <a:off x="9844781" y="4144470"/>
            <a:ext cx="2262158" cy="307777"/>
          </a:xfrm>
          <a:prstGeom prst="rect">
            <a:avLst/>
          </a:prstGeom>
          <a:noFill/>
        </p:spPr>
        <p:txBody>
          <a:bodyPr wrap="none" rtlCol="0">
            <a:spAutoFit/>
          </a:bodyPr>
          <a:lstStyle/>
          <a:p>
            <a:r>
              <a:rPr lang="ja-JP" altLang="en-US" sz="1400" b="1" dirty="0">
                <a:solidFill>
                  <a:srgbClr val="FF0000"/>
                </a:solidFill>
                <a:highlight>
                  <a:srgbClr val="FFFF00"/>
                </a:highlight>
              </a:rPr>
              <a:t>ココを</a:t>
            </a:r>
            <a:r>
              <a:rPr lang="en-US" altLang="ja-JP" sz="1400" b="1" dirty="0">
                <a:solidFill>
                  <a:srgbClr val="FF0000"/>
                </a:solidFill>
                <a:highlight>
                  <a:srgbClr val="FFFF00"/>
                </a:highlight>
              </a:rPr>
              <a:t>2000×2000</a:t>
            </a:r>
            <a:r>
              <a:rPr lang="ja-JP" altLang="en-US" sz="1400" b="1" dirty="0">
                <a:solidFill>
                  <a:srgbClr val="FF0000"/>
                </a:solidFill>
                <a:highlight>
                  <a:srgbClr val="FFFF00"/>
                </a:highlight>
              </a:rPr>
              <a:t>に変更</a:t>
            </a:r>
            <a:endParaRPr kumimoji="1" lang="ja-JP" altLang="en-US" sz="1400" b="1" dirty="0">
              <a:solidFill>
                <a:srgbClr val="FF0000"/>
              </a:solidFill>
              <a:highlight>
                <a:srgbClr val="FFFF00"/>
              </a:highlight>
            </a:endParaRPr>
          </a:p>
        </p:txBody>
      </p:sp>
      <p:pic>
        <p:nvPicPr>
          <p:cNvPr id="19" name="図 18">
            <a:extLst>
              <a:ext uri="{FF2B5EF4-FFF2-40B4-BE49-F238E27FC236}">
                <a16:creationId xmlns:a16="http://schemas.microsoft.com/office/drawing/2014/main" id="{5CB70D7E-0FF8-4311-4AA2-D771E07BE406}"/>
              </a:ext>
            </a:extLst>
          </p:cNvPr>
          <p:cNvPicPr>
            <a:picLocks noChangeAspect="1"/>
          </p:cNvPicPr>
          <p:nvPr/>
        </p:nvPicPr>
        <p:blipFill>
          <a:blip r:embed="rId4"/>
          <a:srcRect l="16230" r="9054"/>
          <a:stretch/>
        </p:blipFill>
        <p:spPr>
          <a:xfrm>
            <a:off x="5827558" y="5081307"/>
            <a:ext cx="6018028" cy="1486326"/>
          </a:xfrm>
          <a:prstGeom prst="rect">
            <a:avLst/>
          </a:prstGeom>
        </p:spPr>
      </p:pic>
      <p:sp>
        <p:nvSpPr>
          <p:cNvPr id="20" name="正方形/長方形 19">
            <a:extLst>
              <a:ext uri="{FF2B5EF4-FFF2-40B4-BE49-F238E27FC236}">
                <a16:creationId xmlns:a16="http://schemas.microsoft.com/office/drawing/2014/main" id="{524DA93E-94AE-E694-5F07-E2CE3C29CA78}"/>
              </a:ext>
            </a:extLst>
          </p:cNvPr>
          <p:cNvSpPr/>
          <p:nvPr/>
        </p:nvSpPr>
        <p:spPr>
          <a:xfrm>
            <a:off x="10837959" y="5858629"/>
            <a:ext cx="844593" cy="55297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F66A8E3E-9C3B-6E77-780D-2B3ABB735181}"/>
              </a:ext>
            </a:extLst>
          </p:cNvPr>
          <p:cNvSpPr txBox="1"/>
          <p:nvPr/>
        </p:nvSpPr>
        <p:spPr>
          <a:xfrm>
            <a:off x="10493229" y="2754535"/>
            <a:ext cx="1294733" cy="461665"/>
          </a:xfrm>
          <a:prstGeom prst="rect">
            <a:avLst/>
          </a:prstGeom>
          <a:noFill/>
        </p:spPr>
        <p:txBody>
          <a:bodyPr wrap="square" rtlCol="0">
            <a:spAutoFit/>
          </a:bodyPr>
          <a:lstStyle/>
          <a:p>
            <a:r>
              <a:rPr lang="ja-JP" altLang="en-US" sz="2400" b="1" dirty="0">
                <a:solidFill>
                  <a:srgbClr val="FF0000"/>
                </a:solidFill>
                <a:highlight>
                  <a:srgbClr val="FFFF00"/>
                </a:highlight>
              </a:rPr>
              <a:t>変更前</a:t>
            </a:r>
            <a:endParaRPr lang="en-US" altLang="ja-JP" sz="2400" b="1" dirty="0">
              <a:solidFill>
                <a:srgbClr val="FF0000"/>
              </a:solidFill>
              <a:highlight>
                <a:srgbClr val="FFFF00"/>
              </a:highlight>
            </a:endParaRPr>
          </a:p>
        </p:txBody>
      </p:sp>
      <p:sp>
        <p:nvSpPr>
          <p:cNvPr id="22" name="テキスト ボックス 21">
            <a:extLst>
              <a:ext uri="{FF2B5EF4-FFF2-40B4-BE49-F238E27FC236}">
                <a16:creationId xmlns:a16="http://schemas.microsoft.com/office/drawing/2014/main" id="{7F0D8CE2-864D-C13C-28D1-D30045C9A3AD}"/>
              </a:ext>
            </a:extLst>
          </p:cNvPr>
          <p:cNvSpPr txBox="1"/>
          <p:nvPr/>
        </p:nvSpPr>
        <p:spPr>
          <a:xfrm>
            <a:off x="10574556" y="5263256"/>
            <a:ext cx="1107996" cy="461665"/>
          </a:xfrm>
          <a:prstGeom prst="rect">
            <a:avLst/>
          </a:prstGeom>
          <a:noFill/>
        </p:spPr>
        <p:txBody>
          <a:bodyPr wrap="none" rtlCol="0">
            <a:spAutoFit/>
          </a:bodyPr>
          <a:lstStyle/>
          <a:p>
            <a:r>
              <a:rPr lang="ja-JP" altLang="en-US" sz="2400" b="1" dirty="0">
                <a:solidFill>
                  <a:srgbClr val="FF0000"/>
                </a:solidFill>
                <a:highlight>
                  <a:srgbClr val="FFFF00"/>
                </a:highlight>
              </a:rPr>
              <a:t>変更後</a:t>
            </a:r>
            <a:endParaRPr lang="en-US" altLang="ja-JP" sz="2400" b="1" dirty="0">
              <a:solidFill>
                <a:srgbClr val="FF0000"/>
              </a:solidFill>
              <a:highlight>
                <a:srgbClr val="FFFF00"/>
              </a:highlight>
            </a:endParaRPr>
          </a:p>
        </p:txBody>
      </p:sp>
    </p:spTree>
    <p:extLst>
      <p:ext uri="{BB962C8B-B14F-4D97-AF65-F5344CB8AC3E}">
        <p14:creationId xmlns:p14="http://schemas.microsoft.com/office/powerpoint/2010/main" val="3359777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0438C2C-DA90-E701-C3C6-45F9D7FB5608}"/>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■マピオンで該当エリアを選定し、画像をコピーする</a:t>
            </a:r>
            <a:endParaRPr kumimoji="1" lang="en-US" altLang="ja-JP" b="1" dirty="0">
              <a:solidFill>
                <a:schemeClr val="accent1"/>
              </a:solidFill>
            </a:endParaRPr>
          </a:p>
        </p:txBody>
      </p:sp>
      <p:sp>
        <p:nvSpPr>
          <p:cNvPr id="4" name="テキスト ボックス 3">
            <a:extLst>
              <a:ext uri="{FF2B5EF4-FFF2-40B4-BE49-F238E27FC236}">
                <a16:creationId xmlns:a16="http://schemas.microsoft.com/office/drawing/2014/main" id="{C3CE022F-95EB-CB42-3EEC-AC3A2EA8D0E0}"/>
              </a:ext>
            </a:extLst>
          </p:cNvPr>
          <p:cNvSpPr txBox="1"/>
          <p:nvPr/>
        </p:nvSpPr>
        <p:spPr>
          <a:xfrm>
            <a:off x="198131" y="669904"/>
            <a:ext cx="3134191" cy="307777"/>
          </a:xfrm>
          <a:prstGeom prst="rect">
            <a:avLst/>
          </a:prstGeom>
          <a:noFill/>
        </p:spPr>
        <p:txBody>
          <a:bodyPr wrap="none" rtlCol="0">
            <a:spAutoFit/>
          </a:bodyPr>
          <a:lstStyle/>
          <a:p>
            <a:r>
              <a:rPr kumimoji="1" lang="ja-JP" altLang="en-US" sz="1400" dirty="0"/>
              <a:t>⑧</a:t>
            </a:r>
            <a:r>
              <a:rPr kumimoji="1" lang="en-US" altLang="ja-JP" sz="1400" dirty="0"/>
              <a:t>2000×2000</a:t>
            </a:r>
            <a:r>
              <a:rPr kumimoji="1" lang="ja-JP" altLang="en-US" sz="1400" dirty="0"/>
              <a:t>に変更後の</a:t>
            </a:r>
            <a:r>
              <a:rPr lang="ja-JP" altLang="en-US" sz="1400" dirty="0"/>
              <a:t>地図を確認</a:t>
            </a:r>
            <a:endParaRPr kumimoji="1" lang="ja-JP" altLang="en-US" sz="1400" dirty="0"/>
          </a:p>
        </p:txBody>
      </p:sp>
      <p:pic>
        <p:nvPicPr>
          <p:cNvPr id="6" name="図 5">
            <a:extLst>
              <a:ext uri="{FF2B5EF4-FFF2-40B4-BE49-F238E27FC236}">
                <a16:creationId xmlns:a16="http://schemas.microsoft.com/office/drawing/2014/main" id="{BDBC1A81-5B68-E21B-9505-155C32E25179}"/>
              </a:ext>
            </a:extLst>
          </p:cNvPr>
          <p:cNvPicPr>
            <a:picLocks noChangeAspect="1"/>
          </p:cNvPicPr>
          <p:nvPr/>
        </p:nvPicPr>
        <p:blipFill>
          <a:blip r:embed="rId2"/>
          <a:srcRect l="13430" r="14655"/>
          <a:stretch/>
        </p:blipFill>
        <p:spPr>
          <a:xfrm>
            <a:off x="227760" y="977681"/>
            <a:ext cx="5698120" cy="5815328"/>
          </a:xfrm>
          <a:prstGeom prst="rect">
            <a:avLst/>
          </a:prstGeom>
        </p:spPr>
      </p:pic>
      <p:sp>
        <p:nvSpPr>
          <p:cNvPr id="7" name="テキスト ボックス 6">
            <a:extLst>
              <a:ext uri="{FF2B5EF4-FFF2-40B4-BE49-F238E27FC236}">
                <a16:creationId xmlns:a16="http://schemas.microsoft.com/office/drawing/2014/main" id="{389E3110-D4DB-6A46-D3BF-5696FD7412B2}"/>
              </a:ext>
            </a:extLst>
          </p:cNvPr>
          <p:cNvSpPr txBox="1"/>
          <p:nvPr/>
        </p:nvSpPr>
        <p:spPr>
          <a:xfrm>
            <a:off x="6096000" y="669903"/>
            <a:ext cx="3954929" cy="307777"/>
          </a:xfrm>
          <a:prstGeom prst="rect">
            <a:avLst/>
          </a:prstGeom>
          <a:noFill/>
        </p:spPr>
        <p:txBody>
          <a:bodyPr wrap="none" rtlCol="0">
            <a:spAutoFit/>
          </a:bodyPr>
          <a:lstStyle/>
          <a:p>
            <a:r>
              <a:rPr lang="ja-JP" altLang="en-US" sz="1400" dirty="0"/>
              <a:t>⑨十字カーソル上で右クリックし地図をコピー</a:t>
            </a:r>
            <a:endParaRPr kumimoji="1" lang="ja-JP" altLang="en-US" sz="1400" dirty="0"/>
          </a:p>
        </p:txBody>
      </p:sp>
      <p:pic>
        <p:nvPicPr>
          <p:cNvPr id="9" name="図 8">
            <a:extLst>
              <a:ext uri="{FF2B5EF4-FFF2-40B4-BE49-F238E27FC236}">
                <a16:creationId xmlns:a16="http://schemas.microsoft.com/office/drawing/2014/main" id="{A292A1B7-3745-7564-9DDD-9D753B25E7EE}"/>
              </a:ext>
            </a:extLst>
          </p:cNvPr>
          <p:cNvPicPr>
            <a:picLocks noChangeAspect="1"/>
          </p:cNvPicPr>
          <p:nvPr/>
        </p:nvPicPr>
        <p:blipFill>
          <a:blip r:embed="rId3"/>
          <a:srcRect l="12749" t="28653" r="11739"/>
          <a:stretch/>
        </p:blipFill>
        <p:spPr>
          <a:xfrm>
            <a:off x="6096000" y="977680"/>
            <a:ext cx="6050481" cy="5815328"/>
          </a:xfrm>
          <a:prstGeom prst="rect">
            <a:avLst/>
          </a:prstGeom>
        </p:spPr>
      </p:pic>
      <p:sp>
        <p:nvSpPr>
          <p:cNvPr id="10" name="正方形/長方形 9">
            <a:extLst>
              <a:ext uri="{FF2B5EF4-FFF2-40B4-BE49-F238E27FC236}">
                <a16:creationId xmlns:a16="http://schemas.microsoft.com/office/drawing/2014/main" id="{92412612-7E5B-DDF1-5D49-A72523B86E49}"/>
              </a:ext>
            </a:extLst>
          </p:cNvPr>
          <p:cNvSpPr/>
          <p:nvPr/>
        </p:nvSpPr>
        <p:spPr>
          <a:xfrm>
            <a:off x="8689558" y="3366977"/>
            <a:ext cx="1538963" cy="382773"/>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AB41B246-9D7B-84D2-F1C7-DC2ABFB3D2EB}"/>
              </a:ext>
            </a:extLst>
          </p:cNvPr>
          <p:cNvSpPr txBox="1"/>
          <p:nvPr/>
        </p:nvSpPr>
        <p:spPr>
          <a:xfrm>
            <a:off x="8648560" y="3749750"/>
            <a:ext cx="1620957" cy="307777"/>
          </a:xfrm>
          <a:prstGeom prst="rect">
            <a:avLst/>
          </a:prstGeom>
          <a:noFill/>
        </p:spPr>
        <p:txBody>
          <a:bodyPr wrap="none" rtlCol="0">
            <a:spAutoFit/>
          </a:bodyPr>
          <a:lstStyle/>
          <a:p>
            <a:r>
              <a:rPr kumimoji="1" lang="ja-JP" altLang="en-US" sz="1400" b="1" dirty="0">
                <a:solidFill>
                  <a:srgbClr val="FF0000"/>
                </a:solidFill>
                <a:highlight>
                  <a:srgbClr val="FFFF00"/>
                </a:highlight>
              </a:rPr>
              <a:t>↑ココをクリック</a:t>
            </a:r>
          </a:p>
        </p:txBody>
      </p:sp>
    </p:spTree>
    <p:extLst>
      <p:ext uri="{BB962C8B-B14F-4D97-AF65-F5344CB8AC3E}">
        <p14:creationId xmlns:p14="http://schemas.microsoft.com/office/powerpoint/2010/main" val="4016644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EE91B-1FC2-E849-C4C5-A26097B39BAC}"/>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F171C6EC-A023-3DA5-652E-BDB8638423EB}"/>
              </a:ext>
            </a:extLst>
          </p:cNvPr>
          <p:cNvPicPr>
            <a:picLocks noChangeAspect="1"/>
          </p:cNvPicPr>
          <p:nvPr/>
        </p:nvPicPr>
        <p:blipFill>
          <a:blip r:embed="rId2"/>
          <a:srcRect l="26392" t="52411" r="61632" b="33680"/>
          <a:stretch/>
        </p:blipFill>
        <p:spPr>
          <a:xfrm>
            <a:off x="233915" y="1049079"/>
            <a:ext cx="2239198" cy="2098157"/>
          </a:xfrm>
          <a:prstGeom prst="rect">
            <a:avLst/>
          </a:prstGeom>
        </p:spPr>
      </p:pic>
      <p:sp>
        <p:nvSpPr>
          <p:cNvPr id="4" name="テキスト ボックス 3">
            <a:extLst>
              <a:ext uri="{FF2B5EF4-FFF2-40B4-BE49-F238E27FC236}">
                <a16:creationId xmlns:a16="http://schemas.microsoft.com/office/drawing/2014/main" id="{2F1885BD-66C2-A9F9-8D3B-1731EDB25EEB}"/>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a:t>
            </a:r>
            <a:r>
              <a:rPr kumimoji="1" lang="en-US" altLang="ja-JP" b="1" dirty="0">
                <a:solidFill>
                  <a:schemeClr val="accent1"/>
                </a:solidFill>
              </a:rPr>
              <a:t>illustrator</a:t>
            </a:r>
            <a:r>
              <a:rPr kumimoji="1" lang="ja-JP" altLang="en-US" b="1" dirty="0">
                <a:solidFill>
                  <a:schemeClr val="accent1"/>
                </a:solidFill>
              </a:rPr>
              <a:t>にてコピーした画像を整形する</a:t>
            </a:r>
            <a:endParaRPr kumimoji="1" lang="en-US" altLang="ja-JP" b="1" dirty="0">
              <a:solidFill>
                <a:schemeClr val="accent1"/>
              </a:solidFill>
            </a:endParaRPr>
          </a:p>
        </p:txBody>
      </p:sp>
      <p:sp>
        <p:nvSpPr>
          <p:cNvPr id="5" name="テキスト ボックス 4">
            <a:extLst>
              <a:ext uri="{FF2B5EF4-FFF2-40B4-BE49-F238E27FC236}">
                <a16:creationId xmlns:a16="http://schemas.microsoft.com/office/drawing/2014/main" id="{4D1F7046-EE7C-1D11-6DCD-A7A3DC736222}"/>
              </a:ext>
            </a:extLst>
          </p:cNvPr>
          <p:cNvSpPr txBox="1"/>
          <p:nvPr/>
        </p:nvSpPr>
        <p:spPr>
          <a:xfrm>
            <a:off x="198131" y="669904"/>
            <a:ext cx="2274982" cy="307777"/>
          </a:xfrm>
          <a:prstGeom prst="rect">
            <a:avLst/>
          </a:prstGeom>
          <a:noFill/>
        </p:spPr>
        <p:txBody>
          <a:bodyPr wrap="none" rtlCol="0">
            <a:spAutoFit/>
          </a:bodyPr>
          <a:lstStyle/>
          <a:p>
            <a:r>
              <a:rPr lang="ja-JP" altLang="en-US" sz="1400" dirty="0"/>
              <a:t>①</a:t>
            </a:r>
            <a:r>
              <a:rPr lang="en-US" altLang="ja-JP" sz="1400" dirty="0"/>
              <a:t>Adobe illustrator</a:t>
            </a:r>
            <a:r>
              <a:rPr lang="ja-JP" altLang="en-US" sz="1400" dirty="0"/>
              <a:t>を開く</a:t>
            </a:r>
            <a:endParaRPr kumimoji="1" lang="ja-JP" altLang="en-US" sz="1400" dirty="0"/>
          </a:p>
        </p:txBody>
      </p:sp>
      <p:pic>
        <p:nvPicPr>
          <p:cNvPr id="7" name="図 6">
            <a:extLst>
              <a:ext uri="{FF2B5EF4-FFF2-40B4-BE49-F238E27FC236}">
                <a16:creationId xmlns:a16="http://schemas.microsoft.com/office/drawing/2014/main" id="{410718A8-D45C-A799-7139-90A60B0FA3B9}"/>
              </a:ext>
            </a:extLst>
          </p:cNvPr>
          <p:cNvPicPr>
            <a:picLocks noChangeAspect="1"/>
          </p:cNvPicPr>
          <p:nvPr/>
        </p:nvPicPr>
        <p:blipFill>
          <a:blip r:embed="rId3"/>
          <a:srcRect r="68340" b="60054"/>
          <a:stretch/>
        </p:blipFill>
        <p:spPr>
          <a:xfrm>
            <a:off x="272288" y="4291205"/>
            <a:ext cx="2509900" cy="2098158"/>
          </a:xfrm>
          <a:prstGeom prst="rect">
            <a:avLst/>
          </a:prstGeom>
        </p:spPr>
      </p:pic>
      <p:sp>
        <p:nvSpPr>
          <p:cNvPr id="8" name="テキスト ボックス 7">
            <a:extLst>
              <a:ext uri="{FF2B5EF4-FFF2-40B4-BE49-F238E27FC236}">
                <a16:creationId xmlns:a16="http://schemas.microsoft.com/office/drawing/2014/main" id="{61F150D2-2D51-03C9-1FFC-C0D952D20EED}"/>
              </a:ext>
            </a:extLst>
          </p:cNvPr>
          <p:cNvSpPr txBox="1"/>
          <p:nvPr/>
        </p:nvSpPr>
        <p:spPr>
          <a:xfrm>
            <a:off x="198131" y="3912028"/>
            <a:ext cx="1980029" cy="307777"/>
          </a:xfrm>
          <a:prstGeom prst="rect">
            <a:avLst/>
          </a:prstGeom>
          <a:noFill/>
        </p:spPr>
        <p:txBody>
          <a:bodyPr wrap="none" rtlCol="0">
            <a:spAutoFit/>
          </a:bodyPr>
          <a:lstStyle/>
          <a:p>
            <a:r>
              <a:rPr lang="ja-JP" altLang="en-US" sz="1400" dirty="0"/>
              <a:t>②新規ファイルを選択</a:t>
            </a:r>
            <a:endParaRPr kumimoji="1" lang="ja-JP" altLang="en-US" sz="1400" dirty="0"/>
          </a:p>
        </p:txBody>
      </p:sp>
      <p:sp>
        <p:nvSpPr>
          <p:cNvPr id="9" name="正方形/長方形 8">
            <a:extLst>
              <a:ext uri="{FF2B5EF4-FFF2-40B4-BE49-F238E27FC236}">
                <a16:creationId xmlns:a16="http://schemas.microsoft.com/office/drawing/2014/main" id="{B0057456-75D3-4029-CABD-3BC9FF516831}"/>
              </a:ext>
            </a:extLst>
          </p:cNvPr>
          <p:cNvSpPr/>
          <p:nvPr/>
        </p:nvSpPr>
        <p:spPr>
          <a:xfrm>
            <a:off x="328823" y="5439520"/>
            <a:ext cx="1538963" cy="382773"/>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98F24178-CA79-8225-A468-0A98AE854BB6}"/>
              </a:ext>
            </a:extLst>
          </p:cNvPr>
          <p:cNvSpPr txBox="1"/>
          <p:nvPr/>
        </p:nvSpPr>
        <p:spPr>
          <a:xfrm>
            <a:off x="4097079" y="895190"/>
            <a:ext cx="2555508" cy="307777"/>
          </a:xfrm>
          <a:prstGeom prst="rect">
            <a:avLst/>
          </a:prstGeom>
          <a:noFill/>
        </p:spPr>
        <p:txBody>
          <a:bodyPr wrap="none" rtlCol="0">
            <a:spAutoFit/>
          </a:bodyPr>
          <a:lstStyle/>
          <a:p>
            <a:r>
              <a:rPr lang="ja-JP" altLang="en-US" sz="1400" dirty="0"/>
              <a:t>③横型の</a:t>
            </a:r>
            <a:r>
              <a:rPr lang="en-US" altLang="ja-JP" sz="1400" dirty="0"/>
              <a:t>A3</a:t>
            </a:r>
            <a:r>
              <a:rPr lang="ja-JP" altLang="en-US" sz="1400" dirty="0"/>
              <a:t>サイズを選択する</a:t>
            </a:r>
            <a:endParaRPr kumimoji="1" lang="ja-JP" altLang="en-US" sz="1400" dirty="0"/>
          </a:p>
        </p:txBody>
      </p:sp>
      <p:pic>
        <p:nvPicPr>
          <p:cNvPr id="12" name="図 11">
            <a:extLst>
              <a:ext uri="{FF2B5EF4-FFF2-40B4-BE49-F238E27FC236}">
                <a16:creationId xmlns:a16="http://schemas.microsoft.com/office/drawing/2014/main" id="{1546E5EC-8255-0E7A-D820-3ACEF75B0499}"/>
              </a:ext>
            </a:extLst>
          </p:cNvPr>
          <p:cNvPicPr>
            <a:picLocks noChangeAspect="1"/>
          </p:cNvPicPr>
          <p:nvPr/>
        </p:nvPicPr>
        <p:blipFill>
          <a:blip r:embed="rId4"/>
          <a:srcRect l="1752" r="2401"/>
          <a:stretch/>
        </p:blipFill>
        <p:spPr>
          <a:xfrm>
            <a:off x="4097079" y="1361370"/>
            <a:ext cx="7766098" cy="5223728"/>
          </a:xfrm>
          <a:prstGeom prst="rect">
            <a:avLst/>
          </a:prstGeom>
        </p:spPr>
      </p:pic>
      <p:sp>
        <p:nvSpPr>
          <p:cNvPr id="13" name="矢印: 右 12">
            <a:extLst>
              <a:ext uri="{FF2B5EF4-FFF2-40B4-BE49-F238E27FC236}">
                <a16:creationId xmlns:a16="http://schemas.microsoft.com/office/drawing/2014/main" id="{DF0B5B4F-AF84-274E-6B33-3826CD83E1EF}"/>
              </a:ext>
            </a:extLst>
          </p:cNvPr>
          <p:cNvSpPr/>
          <p:nvPr/>
        </p:nvSpPr>
        <p:spPr>
          <a:xfrm rot="5400000">
            <a:off x="1045243" y="3344258"/>
            <a:ext cx="425885" cy="427286"/>
          </a:xfrm>
          <a:prstGeom prst="rightArrow">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右 13">
            <a:extLst>
              <a:ext uri="{FF2B5EF4-FFF2-40B4-BE49-F238E27FC236}">
                <a16:creationId xmlns:a16="http://schemas.microsoft.com/office/drawing/2014/main" id="{8A81AA1A-D6DF-A53E-AEEE-AE694614DB92}"/>
              </a:ext>
            </a:extLst>
          </p:cNvPr>
          <p:cNvSpPr/>
          <p:nvPr/>
        </p:nvSpPr>
        <p:spPr>
          <a:xfrm rot="20810814">
            <a:off x="3183930" y="4418145"/>
            <a:ext cx="425885" cy="427286"/>
          </a:xfrm>
          <a:prstGeom prst="rightArrow">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4B6EF3CF-E066-4C0B-FB5C-0E6A8CFFE784}"/>
              </a:ext>
            </a:extLst>
          </p:cNvPr>
          <p:cNvSpPr/>
          <p:nvPr/>
        </p:nvSpPr>
        <p:spPr>
          <a:xfrm>
            <a:off x="5542322" y="3537098"/>
            <a:ext cx="1340488" cy="135118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014894A1-DB0C-2662-0B3E-73C7CF9D1760}"/>
              </a:ext>
            </a:extLst>
          </p:cNvPr>
          <p:cNvSpPr/>
          <p:nvPr/>
        </p:nvSpPr>
        <p:spPr>
          <a:xfrm>
            <a:off x="10477213" y="2977116"/>
            <a:ext cx="1385963" cy="45188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F2C28D54-E474-A410-28E8-C6343AF0BF96}"/>
              </a:ext>
            </a:extLst>
          </p:cNvPr>
          <p:cNvSpPr txBox="1"/>
          <p:nvPr/>
        </p:nvSpPr>
        <p:spPr>
          <a:xfrm>
            <a:off x="5468612" y="4976039"/>
            <a:ext cx="1487908" cy="307777"/>
          </a:xfrm>
          <a:prstGeom prst="rect">
            <a:avLst/>
          </a:prstGeom>
          <a:noFill/>
        </p:spPr>
        <p:txBody>
          <a:bodyPr wrap="none" rtlCol="0">
            <a:spAutoFit/>
          </a:bodyPr>
          <a:lstStyle/>
          <a:p>
            <a:r>
              <a:rPr lang="en-US" altLang="ja-JP" sz="1400" b="1" dirty="0">
                <a:solidFill>
                  <a:srgbClr val="FF0000"/>
                </a:solidFill>
                <a:highlight>
                  <a:srgbClr val="FFFF00"/>
                </a:highlight>
              </a:rPr>
              <a:t>A3</a:t>
            </a:r>
            <a:r>
              <a:rPr lang="ja-JP" altLang="en-US" sz="1400" b="1" dirty="0">
                <a:solidFill>
                  <a:srgbClr val="FF0000"/>
                </a:solidFill>
                <a:highlight>
                  <a:srgbClr val="FFFF00"/>
                </a:highlight>
              </a:rPr>
              <a:t>サイズを選択</a:t>
            </a:r>
            <a:endParaRPr kumimoji="1" lang="ja-JP" altLang="en-US" sz="1400" b="1" dirty="0">
              <a:solidFill>
                <a:srgbClr val="FF0000"/>
              </a:solidFill>
              <a:highlight>
                <a:srgbClr val="FFFF00"/>
              </a:highlight>
            </a:endParaRPr>
          </a:p>
        </p:txBody>
      </p:sp>
      <p:sp>
        <p:nvSpPr>
          <p:cNvPr id="18" name="テキスト ボックス 17">
            <a:extLst>
              <a:ext uri="{FF2B5EF4-FFF2-40B4-BE49-F238E27FC236}">
                <a16:creationId xmlns:a16="http://schemas.microsoft.com/office/drawing/2014/main" id="{036BD634-7DD1-83BA-12B1-B43E3902BE3E}"/>
              </a:ext>
            </a:extLst>
          </p:cNvPr>
          <p:cNvSpPr txBox="1"/>
          <p:nvPr/>
        </p:nvSpPr>
        <p:spPr>
          <a:xfrm>
            <a:off x="10269947" y="3457184"/>
            <a:ext cx="1800493" cy="307777"/>
          </a:xfrm>
          <a:prstGeom prst="rect">
            <a:avLst/>
          </a:prstGeom>
          <a:noFill/>
        </p:spPr>
        <p:txBody>
          <a:bodyPr wrap="none" rtlCol="0">
            <a:spAutoFit/>
          </a:bodyPr>
          <a:lstStyle/>
          <a:p>
            <a:r>
              <a:rPr lang="ja-JP" altLang="en-US" sz="1400" b="1" dirty="0">
                <a:solidFill>
                  <a:srgbClr val="FF0000"/>
                </a:solidFill>
                <a:highlight>
                  <a:srgbClr val="FFFF00"/>
                </a:highlight>
              </a:rPr>
              <a:t>横型のマークを選択</a:t>
            </a:r>
            <a:endParaRPr kumimoji="1" lang="ja-JP" altLang="en-US" sz="1400" b="1" dirty="0">
              <a:solidFill>
                <a:srgbClr val="FF0000"/>
              </a:solidFill>
              <a:highlight>
                <a:srgbClr val="FFFF00"/>
              </a:highlight>
            </a:endParaRPr>
          </a:p>
        </p:txBody>
      </p:sp>
      <p:sp>
        <p:nvSpPr>
          <p:cNvPr id="19" name="正方形/長方形 18">
            <a:extLst>
              <a:ext uri="{FF2B5EF4-FFF2-40B4-BE49-F238E27FC236}">
                <a16:creationId xmlns:a16="http://schemas.microsoft.com/office/drawing/2014/main" id="{51AC6CE4-FD96-5804-ACE2-46CFC8DF385D}"/>
              </a:ext>
            </a:extLst>
          </p:cNvPr>
          <p:cNvSpPr/>
          <p:nvPr/>
        </p:nvSpPr>
        <p:spPr>
          <a:xfrm>
            <a:off x="10582940" y="6049925"/>
            <a:ext cx="666308" cy="45188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79322D8D-C317-D536-F1BC-5603C1720381}"/>
              </a:ext>
            </a:extLst>
          </p:cNvPr>
          <p:cNvSpPr txBox="1"/>
          <p:nvPr/>
        </p:nvSpPr>
        <p:spPr>
          <a:xfrm>
            <a:off x="9551802" y="5706886"/>
            <a:ext cx="2518638" cy="307777"/>
          </a:xfrm>
          <a:prstGeom prst="rect">
            <a:avLst/>
          </a:prstGeom>
          <a:noFill/>
        </p:spPr>
        <p:txBody>
          <a:bodyPr wrap="none" rtlCol="0">
            <a:spAutoFit/>
          </a:bodyPr>
          <a:lstStyle/>
          <a:p>
            <a:r>
              <a:rPr kumimoji="1" lang="ja-JP" altLang="en-US" sz="1400" b="1" dirty="0">
                <a:solidFill>
                  <a:srgbClr val="FF0000"/>
                </a:solidFill>
                <a:highlight>
                  <a:srgbClr val="FFFF00"/>
                </a:highlight>
              </a:rPr>
              <a:t>全て選択後に作成をクリック</a:t>
            </a:r>
          </a:p>
        </p:txBody>
      </p:sp>
    </p:spTree>
    <p:extLst>
      <p:ext uri="{BB962C8B-B14F-4D97-AF65-F5344CB8AC3E}">
        <p14:creationId xmlns:p14="http://schemas.microsoft.com/office/powerpoint/2010/main" val="1793674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FB365-96AC-02A8-CDA4-C223540C69D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E21BF07-F5CF-D806-A31C-ACFEEF304A5E}"/>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a:t>
            </a:r>
            <a:r>
              <a:rPr kumimoji="1" lang="en-US" altLang="ja-JP" b="1" dirty="0">
                <a:solidFill>
                  <a:schemeClr val="accent1"/>
                </a:solidFill>
              </a:rPr>
              <a:t>illustrator</a:t>
            </a:r>
            <a:r>
              <a:rPr kumimoji="1" lang="ja-JP" altLang="en-US" b="1" dirty="0">
                <a:solidFill>
                  <a:schemeClr val="accent1"/>
                </a:solidFill>
              </a:rPr>
              <a:t>にてコピーした画像を整形する</a:t>
            </a:r>
            <a:endParaRPr kumimoji="1" lang="en-US" altLang="ja-JP" b="1" dirty="0">
              <a:solidFill>
                <a:schemeClr val="accent1"/>
              </a:solidFill>
            </a:endParaRPr>
          </a:p>
        </p:txBody>
      </p:sp>
      <p:sp>
        <p:nvSpPr>
          <p:cNvPr id="3" name="テキスト ボックス 2">
            <a:extLst>
              <a:ext uri="{FF2B5EF4-FFF2-40B4-BE49-F238E27FC236}">
                <a16:creationId xmlns:a16="http://schemas.microsoft.com/office/drawing/2014/main" id="{F4D692D6-E2EA-4380-707E-0AF71659116D}"/>
              </a:ext>
            </a:extLst>
          </p:cNvPr>
          <p:cNvSpPr txBox="1"/>
          <p:nvPr/>
        </p:nvSpPr>
        <p:spPr>
          <a:xfrm>
            <a:off x="92379" y="584845"/>
            <a:ext cx="3695242" cy="307777"/>
          </a:xfrm>
          <a:prstGeom prst="rect">
            <a:avLst/>
          </a:prstGeom>
          <a:noFill/>
        </p:spPr>
        <p:txBody>
          <a:bodyPr wrap="none" rtlCol="0">
            <a:spAutoFit/>
          </a:bodyPr>
          <a:lstStyle/>
          <a:p>
            <a:r>
              <a:rPr kumimoji="1" lang="ja-JP" altLang="en-US" sz="1400" dirty="0"/>
              <a:t>④</a:t>
            </a:r>
            <a:r>
              <a:rPr kumimoji="1" lang="en-US" altLang="ja-JP" sz="1400" dirty="0"/>
              <a:t>7</a:t>
            </a:r>
            <a:r>
              <a:rPr kumimoji="1" lang="ja-JP" altLang="en-US" sz="1400" dirty="0"/>
              <a:t>ページ目でコピーした画像を張り付ける</a:t>
            </a:r>
          </a:p>
        </p:txBody>
      </p:sp>
      <p:pic>
        <p:nvPicPr>
          <p:cNvPr id="5" name="図 4">
            <a:extLst>
              <a:ext uri="{FF2B5EF4-FFF2-40B4-BE49-F238E27FC236}">
                <a16:creationId xmlns:a16="http://schemas.microsoft.com/office/drawing/2014/main" id="{0867B444-FDB0-2400-728D-2F5C6ED894D6}"/>
              </a:ext>
            </a:extLst>
          </p:cNvPr>
          <p:cNvPicPr>
            <a:picLocks noChangeAspect="1"/>
          </p:cNvPicPr>
          <p:nvPr/>
        </p:nvPicPr>
        <p:blipFill>
          <a:blip r:embed="rId2"/>
          <a:stretch>
            <a:fillRect/>
          </a:stretch>
        </p:blipFill>
        <p:spPr>
          <a:xfrm>
            <a:off x="164719" y="949326"/>
            <a:ext cx="9014723" cy="5672591"/>
          </a:xfrm>
          <a:prstGeom prst="rect">
            <a:avLst/>
          </a:prstGeom>
        </p:spPr>
      </p:pic>
    </p:spTree>
    <p:extLst>
      <p:ext uri="{BB962C8B-B14F-4D97-AF65-F5344CB8AC3E}">
        <p14:creationId xmlns:p14="http://schemas.microsoft.com/office/powerpoint/2010/main" val="2788902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CA9CBC5-5BBA-B86F-9451-E805E780910A}"/>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a:t>
            </a:r>
            <a:r>
              <a:rPr kumimoji="1" lang="en-US" altLang="ja-JP" b="1" dirty="0">
                <a:solidFill>
                  <a:schemeClr val="accent1"/>
                </a:solidFill>
              </a:rPr>
              <a:t>illustrator</a:t>
            </a:r>
            <a:r>
              <a:rPr kumimoji="1" lang="ja-JP" altLang="en-US" b="1" dirty="0">
                <a:solidFill>
                  <a:schemeClr val="accent1"/>
                </a:solidFill>
              </a:rPr>
              <a:t>にてコピーした画像を整形する</a:t>
            </a:r>
            <a:endParaRPr kumimoji="1" lang="en-US" altLang="ja-JP" b="1" dirty="0">
              <a:solidFill>
                <a:schemeClr val="accent1"/>
              </a:solidFill>
            </a:endParaRPr>
          </a:p>
        </p:txBody>
      </p:sp>
      <p:sp>
        <p:nvSpPr>
          <p:cNvPr id="3" name="テキスト ボックス 2">
            <a:extLst>
              <a:ext uri="{FF2B5EF4-FFF2-40B4-BE49-F238E27FC236}">
                <a16:creationId xmlns:a16="http://schemas.microsoft.com/office/drawing/2014/main" id="{81996736-0076-52F7-AB79-5F028690FB10}"/>
              </a:ext>
            </a:extLst>
          </p:cNvPr>
          <p:cNvSpPr txBox="1"/>
          <p:nvPr/>
        </p:nvSpPr>
        <p:spPr>
          <a:xfrm>
            <a:off x="92379" y="584845"/>
            <a:ext cx="3236784" cy="307777"/>
          </a:xfrm>
          <a:prstGeom prst="rect">
            <a:avLst/>
          </a:prstGeom>
          <a:noFill/>
        </p:spPr>
        <p:txBody>
          <a:bodyPr wrap="none" rtlCol="0">
            <a:spAutoFit/>
          </a:bodyPr>
          <a:lstStyle/>
          <a:p>
            <a:r>
              <a:rPr lang="ja-JP" altLang="en-US" sz="1400" dirty="0"/>
              <a:t>⑤必要なエリアの周りのみを抽出する</a:t>
            </a:r>
            <a:endParaRPr kumimoji="1" lang="ja-JP" altLang="en-US" sz="1400" dirty="0"/>
          </a:p>
        </p:txBody>
      </p:sp>
      <p:pic>
        <p:nvPicPr>
          <p:cNvPr id="5" name="図 4">
            <a:extLst>
              <a:ext uri="{FF2B5EF4-FFF2-40B4-BE49-F238E27FC236}">
                <a16:creationId xmlns:a16="http://schemas.microsoft.com/office/drawing/2014/main" id="{B9B02AE5-85DD-1B17-25CD-BAEDBE2D5CD7}"/>
              </a:ext>
            </a:extLst>
          </p:cNvPr>
          <p:cNvPicPr>
            <a:picLocks noChangeAspect="1"/>
          </p:cNvPicPr>
          <p:nvPr/>
        </p:nvPicPr>
        <p:blipFill>
          <a:blip r:embed="rId2"/>
          <a:stretch>
            <a:fillRect/>
          </a:stretch>
        </p:blipFill>
        <p:spPr>
          <a:xfrm>
            <a:off x="149389" y="945204"/>
            <a:ext cx="8024764" cy="5810078"/>
          </a:xfrm>
          <a:prstGeom prst="rect">
            <a:avLst/>
          </a:prstGeom>
        </p:spPr>
      </p:pic>
      <p:sp>
        <p:nvSpPr>
          <p:cNvPr id="6" name="矢印: 右 5">
            <a:extLst>
              <a:ext uri="{FF2B5EF4-FFF2-40B4-BE49-F238E27FC236}">
                <a16:creationId xmlns:a16="http://schemas.microsoft.com/office/drawing/2014/main" id="{F375C9F9-6040-2455-CC33-17E22DB118F1}"/>
              </a:ext>
            </a:extLst>
          </p:cNvPr>
          <p:cNvSpPr/>
          <p:nvPr/>
        </p:nvSpPr>
        <p:spPr>
          <a:xfrm rot="9908167">
            <a:off x="4210891" y="1558953"/>
            <a:ext cx="4683834" cy="278011"/>
          </a:xfrm>
          <a:prstGeom prst="rightArrow">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AE3146C-D794-58F5-B9B4-3B1B2E163E0D}"/>
              </a:ext>
            </a:extLst>
          </p:cNvPr>
          <p:cNvSpPr txBox="1"/>
          <p:nvPr/>
        </p:nvSpPr>
        <p:spPr>
          <a:xfrm>
            <a:off x="8852018" y="1013637"/>
            <a:ext cx="3236784" cy="523220"/>
          </a:xfrm>
          <a:prstGeom prst="rect">
            <a:avLst/>
          </a:prstGeom>
          <a:noFill/>
        </p:spPr>
        <p:txBody>
          <a:bodyPr wrap="none" rtlCol="0">
            <a:spAutoFit/>
          </a:bodyPr>
          <a:lstStyle/>
          <a:p>
            <a:r>
              <a:rPr kumimoji="1" lang="ja-JP" altLang="en-US" sz="1400" b="1" dirty="0">
                <a:solidFill>
                  <a:srgbClr val="FF0000"/>
                </a:solidFill>
                <a:highlight>
                  <a:srgbClr val="FFFF00"/>
                </a:highlight>
              </a:rPr>
              <a:t>東北</a:t>
            </a:r>
            <a:r>
              <a:rPr kumimoji="1" lang="en-US" altLang="ja-JP" sz="1400" b="1" dirty="0">
                <a:solidFill>
                  <a:srgbClr val="FF0000"/>
                </a:solidFill>
                <a:highlight>
                  <a:srgbClr val="FFFF00"/>
                </a:highlight>
              </a:rPr>
              <a:t>1</a:t>
            </a:r>
            <a:r>
              <a:rPr kumimoji="1" lang="ja-JP" altLang="en-US" sz="1400" b="1" dirty="0">
                <a:solidFill>
                  <a:srgbClr val="FF0000"/>
                </a:solidFill>
                <a:highlight>
                  <a:srgbClr val="FFFF00"/>
                </a:highlight>
              </a:rPr>
              <a:t>丁目の範囲</a:t>
            </a:r>
            <a:endParaRPr kumimoji="1" lang="en-US" altLang="ja-JP" sz="1400" b="1" dirty="0">
              <a:solidFill>
                <a:srgbClr val="FF0000"/>
              </a:solidFill>
              <a:highlight>
                <a:srgbClr val="FFFF00"/>
              </a:highlight>
            </a:endParaRPr>
          </a:p>
          <a:p>
            <a:r>
              <a:rPr kumimoji="1" lang="ja-JP" altLang="en-US" sz="1400" b="1" dirty="0">
                <a:solidFill>
                  <a:srgbClr val="FF0000"/>
                </a:solidFill>
                <a:highlight>
                  <a:srgbClr val="FFFF00"/>
                </a:highlight>
              </a:rPr>
              <a:t>（わかりやすい様に赤く塗ってます）</a:t>
            </a:r>
          </a:p>
        </p:txBody>
      </p:sp>
      <p:sp>
        <p:nvSpPr>
          <p:cNvPr id="8" name="矢印: 右 7">
            <a:extLst>
              <a:ext uri="{FF2B5EF4-FFF2-40B4-BE49-F238E27FC236}">
                <a16:creationId xmlns:a16="http://schemas.microsoft.com/office/drawing/2014/main" id="{A35A6B0C-C34F-F949-330B-4BFB2423C6A9}"/>
              </a:ext>
            </a:extLst>
          </p:cNvPr>
          <p:cNvSpPr/>
          <p:nvPr/>
        </p:nvSpPr>
        <p:spPr>
          <a:xfrm rot="10800000">
            <a:off x="5986504" y="2279182"/>
            <a:ext cx="2723172" cy="307776"/>
          </a:xfrm>
          <a:prstGeom prst="rightArrow">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D7E8987-A973-4DE3-74E9-A35B5788A7DA}"/>
              </a:ext>
            </a:extLst>
          </p:cNvPr>
          <p:cNvSpPr txBox="1"/>
          <p:nvPr/>
        </p:nvSpPr>
        <p:spPr>
          <a:xfrm>
            <a:off x="8709676" y="2279182"/>
            <a:ext cx="3236784" cy="523220"/>
          </a:xfrm>
          <a:prstGeom prst="rect">
            <a:avLst/>
          </a:prstGeom>
          <a:noFill/>
        </p:spPr>
        <p:txBody>
          <a:bodyPr wrap="none" rtlCol="0">
            <a:spAutoFit/>
          </a:bodyPr>
          <a:lstStyle/>
          <a:p>
            <a:r>
              <a:rPr lang="ja-JP" altLang="en-US" sz="1400" b="1" dirty="0">
                <a:solidFill>
                  <a:srgbClr val="FF0000"/>
                </a:solidFill>
                <a:highlight>
                  <a:srgbClr val="FFFF00"/>
                </a:highlight>
              </a:rPr>
              <a:t>長方形ツールを使い必要エリアを囲う</a:t>
            </a:r>
            <a:endParaRPr lang="en-US" altLang="ja-JP" sz="1400" b="1" dirty="0">
              <a:solidFill>
                <a:srgbClr val="FF0000"/>
              </a:solidFill>
              <a:highlight>
                <a:srgbClr val="FFFF00"/>
              </a:highlight>
            </a:endParaRPr>
          </a:p>
          <a:p>
            <a:r>
              <a:rPr kumimoji="1" lang="ja-JP" altLang="en-US" sz="1400" b="1" dirty="0">
                <a:solidFill>
                  <a:srgbClr val="FF0000"/>
                </a:solidFill>
                <a:highlight>
                  <a:srgbClr val="FFFF00"/>
                </a:highlight>
              </a:rPr>
              <a:t>余裕をもたせて囲った方がいいです</a:t>
            </a:r>
          </a:p>
        </p:txBody>
      </p:sp>
      <p:pic>
        <p:nvPicPr>
          <p:cNvPr id="11" name="図 10">
            <a:extLst>
              <a:ext uri="{FF2B5EF4-FFF2-40B4-BE49-F238E27FC236}">
                <a16:creationId xmlns:a16="http://schemas.microsoft.com/office/drawing/2014/main" id="{69108297-39E7-223A-110A-645E59AFDA85}"/>
              </a:ext>
            </a:extLst>
          </p:cNvPr>
          <p:cNvPicPr>
            <a:picLocks noChangeAspect="1"/>
          </p:cNvPicPr>
          <p:nvPr/>
        </p:nvPicPr>
        <p:blipFill>
          <a:blip r:embed="rId3"/>
          <a:stretch>
            <a:fillRect/>
          </a:stretch>
        </p:blipFill>
        <p:spPr>
          <a:xfrm>
            <a:off x="8431244" y="2842171"/>
            <a:ext cx="3515216" cy="1963154"/>
          </a:xfrm>
          <a:prstGeom prst="rect">
            <a:avLst/>
          </a:prstGeom>
        </p:spPr>
      </p:pic>
      <p:sp>
        <p:nvSpPr>
          <p:cNvPr id="12" name="正方形/長方形 11">
            <a:extLst>
              <a:ext uri="{FF2B5EF4-FFF2-40B4-BE49-F238E27FC236}">
                <a16:creationId xmlns:a16="http://schemas.microsoft.com/office/drawing/2014/main" id="{54A52F23-93E1-EE4C-1CE2-758D5FE03085}"/>
              </a:ext>
            </a:extLst>
          </p:cNvPr>
          <p:cNvSpPr/>
          <p:nvPr/>
        </p:nvSpPr>
        <p:spPr>
          <a:xfrm>
            <a:off x="8527312" y="4515293"/>
            <a:ext cx="531628" cy="329801"/>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C300EA85-BF0F-CE51-330A-1627029D6194}"/>
              </a:ext>
            </a:extLst>
          </p:cNvPr>
          <p:cNvSpPr txBox="1"/>
          <p:nvPr/>
        </p:nvSpPr>
        <p:spPr>
          <a:xfrm>
            <a:off x="9058940" y="4508396"/>
            <a:ext cx="1261884" cy="307777"/>
          </a:xfrm>
          <a:prstGeom prst="rect">
            <a:avLst/>
          </a:prstGeom>
          <a:noFill/>
        </p:spPr>
        <p:txBody>
          <a:bodyPr wrap="none" rtlCol="0">
            <a:spAutoFit/>
          </a:bodyPr>
          <a:lstStyle/>
          <a:p>
            <a:r>
              <a:rPr kumimoji="1" lang="ja-JP" altLang="en-US" sz="1400" b="1" dirty="0">
                <a:solidFill>
                  <a:srgbClr val="FF0000"/>
                </a:solidFill>
                <a:highlight>
                  <a:srgbClr val="FFFF00"/>
                </a:highlight>
              </a:rPr>
              <a:t>長方形ツール</a:t>
            </a:r>
          </a:p>
        </p:txBody>
      </p:sp>
    </p:spTree>
    <p:extLst>
      <p:ext uri="{BB962C8B-B14F-4D97-AF65-F5344CB8AC3E}">
        <p14:creationId xmlns:p14="http://schemas.microsoft.com/office/powerpoint/2010/main" val="2839914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2F8590B8-CC84-8AE1-0ABB-0663AEB654B8}"/>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a:t>
            </a:r>
            <a:r>
              <a:rPr kumimoji="1" lang="en-US" altLang="ja-JP" b="1" dirty="0">
                <a:solidFill>
                  <a:schemeClr val="accent1"/>
                </a:solidFill>
              </a:rPr>
              <a:t>illustrator</a:t>
            </a:r>
            <a:r>
              <a:rPr kumimoji="1" lang="ja-JP" altLang="en-US" b="1" dirty="0">
                <a:solidFill>
                  <a:schemeClr val="accent1"/>
                </a:solidFill>
              </a:rPr>
              <a:t>にてコピーした画像を整形する</a:t>
            </a:r>
            <a:endParaRPr kumimoji="1" lang="en-US" altLang="ja-JP" b="1" dirty="0">
              <a:solidFill>
                <a:schemeClr val="accent1"/>
              </a:solidFill>
            </a:endParaRPr>
          </a:p>
        </p:txBody>
      </p:sp>
      <p:sp>
        <p:nvSpPr>
          <p:cNvPr id="3" name="テキスト ボックス 2">
            <a:extLst>
              <a:ext uri="{FF2B5EF4-FFF2-40B4-BE49-F238E27FC236}">
                <a16:creationId xmlns:a16="http://schemas.microsoft.com/office/drawing/2014/main" id="{74BB1DBD-4085-85B1-48B8-CB16A47B786D}"/>
              </a:ext>
            </a:extLst>
          </p:cNvPr>
          <p:cNvSpPr txBox="1"/>
          <p:nvPr/>
        </p:nvSpPr>
        <p:spPr>
          <a:xfrm>
            <a:off x="92379" y="584845"/>
            <a:ext cx="4852610" cy="307777"/>
          </a:xfrm>
          <a:prstGeom prst="rect">
            <a:avLst/>
          </a:prstGeom>
          <a:noFill/>
        </p:spPr>
        <p:txBody>
          <a:bodyPr wrap="none" rtlCol="0">
            <a:spAutoFit/>
          </a:bodyPr>
          <a:lstStyle/>
          <a:p>
            <a:r>
              <a:rPr kumimoji="1" lang="ja-JP" altLang="en-US" sz="1400" dirty="0"/>
              <a:t>⑥全体を選択して必要エリアをクリッピングマスク化する</a:t>
            </a:r>
          </a:p>
        </p:txBody>
      </p:sp>
      <p:pic>
        <p:nvPicPr>
          <p:cNvPr id="6" name="図 5">
            <a:extLst>
              <a:ext uri="{FF2B5EF4-FFF2-40B4-BE49-F238E27FC236}">
                <a16:creationId xmlns:a16="http://schemas.microsoft.com/office/drawing/2014/main" id="{2ECC25B0-C101-E0B1-681F-E983E660DF7D}"/>
              </a:ext>
            </a:extLst>
          </p:cNvPr>
          <p:cNvPicPr>
            <a:picLocks noChangeAspect="1"/>
          </p:cNvPicPr>
          <p:nvPr/>
        </p:nvPicPr>
        <p:blipFill>
          <a:blip r:embed="rId2"/>
          <a:srcRect l="24275" t="23660" r="37336" b="25487"/>
          <a:stretch/>
        </p:blipFill>
        <p:spPr>
          <a:xfrm>
            <a:off x="92379" y="945204"/>
            <a:ext cx="4968719" cy="3740109"/>
          </a:xfrm>
          <a:prstGeom prst="rect">
            <a:avLst/>
          </a:prstGeom>
        </p:spPr>
      </p:pic>
      <p:pic>
        <p:nvPicPr>
          <p:cNvPr id="7" name="図 6">
            <a:extLst>
              <a:ext uri="{FF2B5EF4-FFF2-40B4-BE49-F238E27FC236}">
                <a16:creationId xmlns:a16="http://schemas.microsoft.com/office/drawing/2014/main" id="{B9BCE3C3-0B44-A244-1361-ECCD47D9AD8F}"/>
              </a:ext>
            </a:extLst>
          </p:cNvPr>
          <p:cNvPicPr>
            <a:picLocks noChangeAspect="1"/>
          </p:cNvPicPr>
          <p:nvPr/>
        </p:nvPicPr>
        <p:blipFill>
          <a:blip r:embed="rId2"/>
          <a:srcRect l="84340" t="23660" b="25487"/>
          <a:stretch/>
        </p:blipFill>
        <p:spPr>
          <a:xfrm>
            <a:off x="5061098" y="945204"/>
            <a:ext cx="1889957" cy="3740109"/>
          </a:xfrm>
          <a:prstGeom prst="rect">
            <a:avLst/>
          </a:prstGeom>
        </p:spPr>
      </p:pic>
      <p:pic>
        <p:nvPicPr>
          <p:cNvPr id="11" name="図 10">
            <a:extLst>
              <a:ext uri="{FF2B5EF4-FFF2-40B4-BE49-F238E27FC236}">
                <a16:creationId xmlns:a16="http://schemas.microsoft.com/office/drawing/2014/main" id="{C1D019DD-3752-DF9D-A31F-78CA6802B1E0}"/>
              </a:ext>
            </a:extLst>
          </p:cNvPr>
          <p:cNvPicPr>
            <a:picLocks noChangeAspect="1"/>
          </p:cNvPicPr>
          <p:nvPr/>
        </p:nvPicPr>
        <p:blipFill>
          <a:blip r:embed="rId3"/>
          <a:stretch>
            <a:fillRect/>
          </a:stretch>
        </p:blipFill>
        <p:spPr>
          <a:xfrm>
            <a:off x="7130904" y="945204"/>
            <a:ext cx="4856731" cy="3821910"/>
          </a:xfrm>
          <a:prstGeom prst="rect">
            <a:avLst/>
          </a:prstGeom>
        </p:spPr>
      </p:pic>
      <p:sp>
        <p:nvSpPr>
          <p:cNvPr id="12" name="正方形/長方形 11">
            <a:extLst>
              <a:ext uri="{FF2B5EF4-FFF2-40B4-BE49-F238E27FC236}">
                <a16:creationId xmlns:a16="http://schemas.microsoft.com/office/drawing/2014/main" id="{C01B4F62-D9EA-ACB1-9653-932CE0435096}"/>
              </a:ext>
            </a:extLst>
          </p:cNvPr>
          <p:cNvSpPr/>
          <p:nvPr/>
        </p:nvSpPr>
        <p:spPr>
          <a:xfrm>
            <a:off x="5061097" y="3154326"/>
            <a:ext cx="1889957" cy="27467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AE13488-DF7B-F9B7-EE41-95D0A9D2EA21}"/>
              </a:ext>
            </a:extLst>
          </p:cNvPr>
          <p:cNvSpPr txBox="1"/>
          <p:nvPr/>
        </p:nvSpPr>
        <p:spPr>
          <a:xfrm>
            <a:off x="5195597" y="3429000"/>
            <a:ext cx="1620957" cy="307777"/>
          </a:xfrm>
          <a:prstGeom prst="rect">
            <a:avLst/>
          </a:prstGeom>
          <a:noFill/>
        </p:spPr>
        <p:txBody>
          <a:bodyPr wrap="none" rtlCol="0">
            <a:spAutoFit/>
          </a:bodyPr>
          <a:lstStyle/>
          <a:p>
            <a:r>
              <a:rPr kumimoji="1" lang="ja-JP" altLang="en-US" sz="1400" b="1" dirty="0">
                <a:solidFill>
                  <a:srgbClr val="FF0000"/>
                </a:solidFill>
                <a:highlight>
                  <a:srgbClr val="FFFF00"/>
                </a:highlight>
              </a:rPr>
              <a:t>↑ココをクリック</a:t>
            </a:r>
          </a:p>
        </p:txBody>
      </p:sp>
      <p:sp>
        <p:nvSpPr>
          <p:cNvPr id="14" name="テキスト ボックス 13">
            <a:extLst>
              <a:ext uri="{FF2B5EF4-FFF2-40B4-BE49-F238E27FC236}">
                <a16:creationId xmlns:a16="http://schemas.microsoft.com/office/drawing/2014/main" id="{BF20244C-1DEC-48EE-DD84-5B57ED8204F5}"/>
              </a:ext>
            </a:extLst>
          </p:cNvPr>
          <p:cNvSpPr txBox="1"/>
          <p:nvPr/>
        </p:nvSpPr>
        <p:spPr>
          <a:xfrm>
            <a:off x="8729624" y="1348320"/>
            <a:ext cx="3437860" cy="461665"/>
          </a:xfrm>
          <a:prstGeom prst="rect">
            <a:avLst/>
          </a:prstGeom>
          <a:noFill/>
        </p:spPr>
        <p:txBody>
          <a:bodyPr wrap="square" rtlCol="0">
            <a:spAutoFit/>
          </a:bodyPr>
          <a:lstStyle/>
          <a:p>
            <a:r>
              <a:rPr lang="ja-JP" altLang="en-US" sz="2400" b="1" dirty="0">
                <a:solidFill>
                  <a:srgbClr val="FF0000"/>
                </a:solidFill>
                <a:highlight>
                  <a:srgbClr val="FFFF00"/>
                </a:highlight>
              </a:rPr>
              <a:t>クリッピングマスク後</a:t>
            </a:r>
            <a:endParaRPr lang="en-US" altLang="ja-JP" sz="2400" b="1" dirty="0">
              <a:solidFill>
                <a:srgbClr val="FF0000"/>
              </a:solidFill>
              <a:highlight>
                <a:srgbClr val="FFFF00"/>
              </a:highlight>
            </a:endParaRPr>
          </a:p>
        </p:txBody>
      </p:sp>
      <p:sp>
        <p:nvSpPr>
          <p:cNvPr id="15" name="テキスト ボックス 14">
            <a:extLst>
              <a:ext uri="{FF2B5EF4-FFF2-40B4-BE49-F238E27FC236}">
                <a16:creationId xmlns:a16="http://schemas.microsoft.com/office/drawing/2014/main" id="{611F2FC8-ADEE-42F8-DCA2-F3AC130BAC22}"/>
              </a:ext>
            </a:extLst>
          </p:cNvPr>
          <p:cNvSpPr txBox="1"/>
          <p:nvPr/>
        </p:nvSpPr>
        <p:spPr>
          <a:xfrm>
            <a:off x="7186321" y="4863349"/>
            <a:ext cx="4801314" cy="646331"/>
          </a:xfrm>
          <a:prstGeom prst="rect">
            <a:avLst/>
          </a:prstGeom>
          <a:noFill/>
        </p:spPr>
        <p:txBody>
          <a:bodyPr wrap="none" rtlCol="0">
            <a:spAutoFit/>
          </a:bodyPr>
          <a:lstStyle/>
          <a:p>
            <a:r>
              <a:rPr kumimoji="1" lang="ja-JP" altLang="en-US" b="1" dirty="0">
                <a:solidFill>
                  <a:srgbClr val="FF0000"/>
                </a:solidFill>
              </a:rPr>
              <a:t>クリッピングマスク化すると四角枠に沿った</a:t>
            </a:r>
            <a:endParaRPr kumimoji="1" lang="en-US" altLang="ja-JP" b="1" dirty="0">
              <a:solidFill>
                <a:srgbClr val="FF0000"/>
              </a:solidFill>
            </a:endParaRPr>
          </a:p>
          <a:p>
            <a:r>
              <a:rPr lang="ja-JP" altLang="en-US" b="1" dirty="0">
                <a:solidFill>
                  <a:srgbClr val="FF0000"/>
                </a:solidFill>
              </a:rPr>
              <a:t>範囲内のみの画像が表示される。</a:t>
            </a:r>
            <a:endParaRPr lang="en-US" altLang="ja-JP" b="1" dirty="0">
              <a:solidFill>
                <a:srgbClr val="FF0000"/>
              </a:solidFill>
            </a:endParaRPr>
          </a:p>
        </p:txBody>
      </p:sp>
    </p:spTree>
    <p:extLst>
      <p:ext uri="{BB962C8B-B14F-4D97-AF65-F5344CB8AC3E}">
        <p14:creationId xmlns:p14="http://schemas.microsoft.com/office/powerpoint/2010/main" val="1010522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1CB8267-5FAF-794D-2919-3653A2F497EB}"/>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a:t>
            </a:r>
            <a:r>
              <a:rPr lang="ja-JP" altLang="en-US" b="1" dirty="0">
                <a:solidFill>
                  <a:schemeClr val="accent1"/>
                </a:solidFill>
              </a:rPr>
              <a:t>境界線の線引きをして配布エリアを明確化する</a:t>
            </a:r>
            <a:endParaRPr kumimoji="1" lang="en-US" altLang="ja-JP" b="1" dirty="0">
              <a:solidFill>
                <a:schemeClr val="accent1"/>
              </a:solidFill>
            </a:endParaRPr>
          </a:p>
        </p:txBody>
      </p:sp>
      <p:sp>
        <p:nvSpPr>
          <p:cNvPr id="3" name="テキスト ボックス 2">
            <a:extLst>
              <a:ext uri="{FF2B5EF4-FFF2-40B4-BE49-F238E27FC236}">
                <a16:creationId xmlns:a16="http://schemas.microsoft.com/office/drawing/2014/main" id="{13BB5EDA-6D6D-5EA7-A3D8-5A914595F334}"/>
              </a:ext>
            </a:extLst>
          </p:cNvPr>
          <p:cNvSpPr txBox="1"/>
          <p:nvPr/>
        </p:nvSpPr>
        <p:spPr>
          <a:xfrm>
            <a:off x="161301" y="588443"/>
            <a:ext cx="3057247" cy="307777"/>
          </a:xfrm>
          <a:prstGeom prst="rect">
            <a:avLst/>
          </a:prstGeom>
          <a:noFill/>
        </p:spPr>
        <p:txBody>
          <a:bodyPr wrap="none" rtlCol="0">
            <a:spAutoFit/>
          </a:bodyPr>
          <a:lstStyle/>
          <a:p>
            <a:r>
              <a:rPr lang="ja-JP" altLang="en-US" sz="1400" dirty="0"/>
              <a:t>①必要エリア内をペンツールで囲う</a:t>
            </a:r>
            <a:endParaRPr kumimoji="1" lang="ja-JP" altLang="en-US" sz="1400" dirty="0"/>
          </a:p>
        </p:txBody>
      </p:sp>
      <p:pic>
        <p:nvPicPr>
          <p:cNvPr id="5" name="図 4">
            <a:extLst>
              <a:ext uri="{FF2B5EF4-FFF2-40B4-BE49-F238E27FC236}">
                <a16:creationId xmlns:a16="http://schemas.microsoft.com/office/drawing/2014/main" id="{E7117C58-77C0-506D-A700-E25DDF35C66F}"/>
              </a:ext>
            </a:extLst>
          </p:cNvPr>
          <p:cNvPicPr>
            <a:picLocks noChangeAspect="1"/>
          </p:cNvPicPr>
          <p:nvPr/>
        </p:nvPicPr>
        <p:blipFill>
          <a:blip r:embed="rId2"/>
          <a:stretch>
            <a:fillRect/>
          </a:stretch>
        </p:blipFill>
        <p:spPr>
          <a:xfrm>
            <a:off x="161301" y="945204"/>
            <a:ext cx="6586250" cy="5689512"/>
          </a:xfrm>
          <a:prstGeom prst="rect">
            <a:avLst/>
          </a:prstGeom>
        </p:spPr>
      </p:pic>
      <p:pic>
        <p:nvPicPr>
          <p:cNvPr id="7" name="図 6">
            <a:extLst>
              <a:ext uri="{FF2B5EF4-FFF2-40B4-BE49-F238E27FC236}">
                <a16:creationId xmlns:a16="http://schemas.microsoft.com/office/drawing/2014/main" id="{E9FA093F-F584-CF20-3332-8560DC3B2480}"/>
              </a:ext>
            </a:extLst>
          </p:cNvPr>
          <p:cNvPicPr>
            <a:picLocks noChangeAspect="1"/>
          </p:cNvPicPr>
          <p:nvPr/>
        </p:nvPicPr>
        <p:blipFill>
          <a:blip r:embed="rId3"/>
          <a:stretch>
            <a:fillRect/>
          </a:stretch>
        </p:blipFill>
        <p:spPr>
          <a:xfrm>
            <a:off x="8371367" y="421984"/>
            <a:ext cx="2451522" cy="2734390"/>
          </a:xfrm>
          <a:prstGeom prst="rect">
            <a:avLst/>
          </a:prstGeom>
        </p:spPr>
      </p:pic>
      <p:sp>
        <p:nvSpPr>
          <p:cNvPr id="8" name="正方形/長方形 7">
            <a:extLst>
              <a:ext uri="{FF2B5EF4-FFF2-40B4-BE49-F238E27FC236}">
                <a16:creationId xmlns:a16="http://schemas.microsoft.com/office/drawing/2014/main" id="{A4DCB0E6-1963-71F7-6F3A-8E28B04072F3}"/>
              </a:ext>
            </a:extLst>
          </p:cNvPr>
          <p:cNvSpPr/>
          <p:nvPr/>
        </p:nvSpPr>
        <p:spPr>
          <a:xfrm>
            <a:off x="8396660" y="1903775"/>
            <a:ext cx="533326" cy="339826"/>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CA54309-75DF-34A3-2962-B250B6FC46D5}"/>
              </a:ext>
            </a:extLst>
          </p:cNvPr>
          <p:cNvSpPr txBox="1"/>
          <p:nvPr/>
        </p:nvSpPr>
        <p:spPr>
          <a:xfrm>
            <a:off x="9002234" y="1919800"/>
            <a:ext cx="2159566" cy="307777"/>
          </a:xfrm>
          <a:prstGeom prst="rect">
            <a:avLst/>
          </a:prstGeom>
          <a:noFill/>
        </p:spPr>
        <p:txBody>
          <a:bodyPr wrap="none" rtlCol="0">
            <a:spAutoFit/>
          </a:bodyPr>
          <a:lstStyle/>
          <a:p>
            <a:r>
              <a:rPr lang="ja-JP" altLang="en-US" sz="1400" b="1" dirty="0">
                <a:solidFill>
                  <a:srgbClr val="FF0000"/>
                </a:solidFill>
                <a:highlight>
                  <a:srgbClr val="FFFF00"/>
                </a:highlight>
              </a:rPr>
              <a:t>ペンツールはココを選択</a:t>
            </a:r>
            <a:endParaRPr kumimoji="1" lang="ja-JP" altLang="en-US" sz="1400" b="1" dirty="0">
              <a:solidFill>
                <a:srgbClr val="FF0000"/>
              </a:solidFill>
              <a:highlight>
                <a:srgbClr val="FFFF00"/>
              </a:highlight>
            </a:endParaRPr>
          </a:p>
        </p:txBody>
      </p:sp>
      <p:pic>
        <p:nvPicPr>
          <p:cNvPr id="15" name="図 14">
            <a:extLst>
              <a:ext uri="{FF2B5EF4-FFF2-40B4-BE49-F238E27FC236}">
                <a16:creationId xmlns:a16="http://schemas.microsoft.com/office/drawing/2014/main" id="{031108E3-4B4E-EECC-63BF-BDF59322FC65}"/>
              </a:ext>
            </a:extLst>
          </p:cNvPr>
          <p:cNvPicPr>
            <a:picLocks noChangeAspect="1"/>
          </p:cNvPicPr>
          <p:nvPr/>
        </p:nvPicPr>
        <p:blipFill>
          <a:blip r:embed="rId4"/>
          <a:srcRect l="13214" r="2513"/>
          <a:stretch/>
        </p:blipFill>
        <p:spPr>
          <a:xfrm>
            <a:off x="8396660" y="3386244"/>
            <a:ext cx="2451522" cy="3049772"/>
          </a:xfrm>
          <a:prstGeom prst="rect">
            <a:avLst/>
          </a:prstGeom>
        </p:spPr>
      </p:pic>
      <p:sp>
        <p:nvSpPr>
          <p:cNvPr id="13" name="テキスト ボックス 12">
            <a:extLst>
              <a:ext uri="{FF2B5EF4-FFF2-40B4-BE49-F238E27FC236}">
                <a16:creationId xmlns:a16="http://schemas.microsoft.com/office/drawing/2014/main" id="{5351FED6-F748-94DA-EE8D-6505167FA04B}"/>
              </a:ext>
            </a:extLst>
          </p:cNvPr>
          <p:cNvSpPr txBox="1"/>
          <p:nvPr/>
        </p:nvSpPr>
        <p:spPr>
          <a:xfrm>
            <a:off x="8371367" y="5790866"/>
            <a:ext cx="2364750" cy="523220"/>
          </a:xfrm>
          <a:prstGeom prst="rect">
            <a:avLst/>
          </a:prstGeom>
          <a:noFill/>
        </p:spPr>
        <p:txBody>
          <a:bodyPr wrap="none" rtlCol="0">
            <a:spAutoFit/>
          </a:bodyPr>
          <a:lstStyle/>
          <a:p>
            <a:r>
              <a:rPr kumimoji="1" lang="ja-JP" altLang="en-US" sz="1400" b="1" dirty="0">
                <a:solidFill>
                  <a:srgbClr val="FF0000"/>
                </a:solidFill>
                <a:highlight>
                  <a:srgbClr val="FFFF00"/>
                </a:highlight>
              </a:rPr>
              <a:t>塗は無し</a:t>
            </a:r>
            <a:endParaRPr lang="en-US" altLang="ja-JP" sz="1400" b="1" dirty="0">
              <a:solidFill>
                <a:srgbClr val="FF0000"/>
              </a:solidFill>
              <a:highlight>
                <a:srgbClr val="FFFF00"/>
              </a:highlight>
            </a:endParaRPr>
          </a:p>
          <a:p>
            <a:r>
              <a:rPr kumimoji="1" lang="ja-JP" altLang="en-US" sz="1400" b="1" dirty="0">
                <a:solidFill>
                  <a:srgbClr val="FF0000"/>
                </a:solidFill>
                <a:highlight>
                  <a:srgbClr val="FFFF00"/>
                </a:highlight>
              </a:rPr>
              <a:t>枠線は</a:t>
            </a:r>
            <a:r>
              <a:rPr kumimoji="1" lang="en-US" altLang="ja-JP" sz="1400" b="1" dirty="0">
                <a:solidFill>
                  <a:srgbClr val="FF0000"/>
                </a:solidFill>
                <a:highlight>
                  <a:srgbClr val="FFFF00"/>
                </a:highlight>
              </a:rPr>
              <a:t>4</a:t>
            </a:r>
            <a:r>
              <a:rPr kumimoji="1" lang="ja-JP" altLang="en-US" sz="1400" b="1" dirty="0">
                <a:solidFill>
                  <a:srgbClr val="FF0000"/>
                </a:solidFill>
                <a:highlight>
                  <a:srgbClr val="FFFF00"/>
                </a:highlight>
              </a:rPr>
              <a:t>～</a:t>
            </a:r>
            <a:r>
              <a:rPr kumimoji="1" lang="en-US" altLang="ja-JP" sz="1400" b="1" dirty="0">
                <a:solidFill>
                  <a:srgbClr val="FF0000"/>
                </a:solidFill>
                <a:highlight>
                  <a:srgbClr val="FFFF00"/>
                </a:highlight>
              </a:rPr>
              <a:t>6</a:t>
            </a:r>
            <a:r>
              <a:rPr kumimoji="1" lang="ja-JP" altLang="en-US" sz="1400" b="1" dirty="0">
                <a:solidFill>
                  <a:srgbClr val="FF0000"/>
                </a:solidFill>
                <a:highlight>
                  <a:srgbClr val="FFFF00"/>
                </a:highlight>
              </a:rPr>
              <a:t>ポイントで作成</a:t>
            </a:r>
            <a:endParaRPr kumimoji="1" lang="en-US" altLang="ja-JP" sz="1400" b="1" dirty="0">
              <a:solidFill>
                <a:srgbClr val="FF0000"/>
              </a:solidFill>
              <a:highlight>
                <a:srgbClr val="FFFF00"/>
              </a:highlight>
            </a:endParaRPr>
          </a:p>
        </p:txBody>
      </p:sp>
      <p:sp>
        <p:nvSpPr>
          <p:cNvPr id="16" name="正方形/長方形 15">
            <a:extLst>
              <a:ext uri="{FF2B5EF4-FFF2-40B4-BE49-F238E27FC236}">
                <a16:creationId xmlns:a16="http://schemas.microsoft.com/office/drawing/2014/main" id="{BC8A43AB-93D4-0105-0A7B-DAF2EE1D7F46}"/>
              </a:ext>
            </a:extLst>
          </p:cNvPr>
          <p:cNvSpPr/>
          <p:nvPr/>
        </p:nvSpPr>
        <p:spPr>
          <a:xfrm>
            <a:off x="8460750" y="5222558"/>
            <a:ext cx="1728511" cy="446379"/>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46045FB3-0B99-2C72-A5BD-029BE7DCD483}"/>
              </a:ext>
            </a:extLst>
          </p:cNvPr>
          <p:cNvSpPr/>
          <p:nvPr/>
        </p:nvSpPr>
        <p:spPr>
          <a:xfrm rot="12075896">
            <a:off x="4767813" y="4110086"/>
            <a:ext cx="4568006" cy="307776"/>
          </a:xfrm>
          <a:prstGeom prst="rightArrow">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73906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B8A68E2-0DCC-A100-7402-8CF83BF19D76}"/>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a:t>
            </a:r>
            <a:r>
              <a:rPr lang="ja-JP" altLang="en-US" b="1" dirty="0">
                <a:solidFill>
                  <a:schemeClr val="accent1"/>
                </a:solidFill>
              </a:rPr>
              <a:t>禁止物件等を確認しマップ内に落とし込む</a:t>
            </a:r>
            <a:endParaRPr kumimoji="1" lang="en-US" altLang="ja-JP" b="1" dirty="0">
              <a:solidFill>
                <a:schemeClr val="accent1"/>
              </a:solidFill>
            </a:endParaRPr>
          </a:p>
        </p:txBody>
      </p:sp>
      <p:sp>
        <p:nvSpPr>
          <p:cNvPr id="3" name="テキスト ボックス 2">
            <a:extLst>
              <a:ext uri="{FF2B5EF4-FFF2-40B4-BE49-F238E27FC236}">
                <a16:creationId xmlns:a16="http://schemas.microsoft.com/office/drawing/2014/main" id="{07D746BD-1C08-2312-C446-755A4E25C11A}"/>
              </a:ext>
            </a:extLst>
          </p:cNvPr>
          <p:cNvSpPr txBox="1"/>
          <p:nvPr/>
        </p:nvSpPr>
        <p:spPr>
          <a:xfrm>
            <a:off x="161301" y="588443"/>
            <a:ext cx="8802410" cy="738664"/>
          </a:xfrm>
          <a:prstGeom prst="rect">
            <a:avLst/>
          </a:prstGeom>
          <a:noFill/>
        </p:spPr>
        <p:txBody>
          <a:bodyPr wrap="none" rtlCol="0">
            <a:spAutoFit/>
          </a:bodyPr>
          <a:lstStyle/>
          <a:p>
            <a:r>
              <a:rPr lang="ja-JP" altLang="en-US" sz="1400" dirty="0"/>
              <a:t>①禁止住戸は赤枠で囲い塗りつぶす</a:t>
            </a:r>
            <a:r>
              <a:rPr lang="ja-JP" altLang="en-US" sz="1400" b="1" dirty="0">
                <a:solidFill>
                  <a:srgbClr val="FF0000"/>
                </a:solidFill>
              </a:rPr>
              <a:t>（禁止住戸はマピオンで検索し作成中マップと位置を正確に合わせる）</a:t>
            </a:r>
            <a:endParaRPr lang="en-US" altLang="ja-JP" sz="1400" b="1" dirty="0">
              <a:solidFill>
                <a:srgbClr val="FF0000"/>
              </a:solidFill>
            </a:endParaRPr>
          </a:p>
          <a:p>
            <a:endParaRPr lang="en-US" altLang="ja-JP" sz="1400" b="1" dirty="0">
              <a:solidFill>
                <a:srgbClr val="FF0000"/>
              </a:solidFill>
            </a:endParaRPr>
          </a:p>
          <a:p>
            <a:r>
              <a:rPr kumimoji="1" lang="ja-JP" altLang="en-US" sz="1400" dirty="0"/>
              <a:t>（例）新座市東北</a:t>
            </a:r>
            <a:r>
              <a:rPr kumimoji="1" lang="en-US" altLang="ja-JP" sz="1400" dirty="0"/>
              <a:t>1-14-1 </a:t>
            </a:r>
            <a:r>
              <a:rPr kumimoji="1" lang="ja-JP" altLang="en-US" sz="1400" dirty="0"/>
              <a:t>志幸</a:t>
            </a:r>
            <a:r>
              <a:rPr kumimoji="1" lang="en-US" altLang="ja-JP" sz="1400" dirty="0"/>
              <a:t>30</a:t>
            </a:r>
            <a:r>
              <a:rPr kumimoji="1" lang="ja-JP" altLang="en-US" sz="1400" dirty="0"/>
              <a:t>　全戸禁止</a:t>
            </a:r>
          </a:p>
        </p:txBody>
      </p:sp>
      <p:pic>
        <p:nvPicPr>
          <p:cNvPr id="5" name="図 4">
            <a:extLst>
              <a:ext uri="{FF2B5EF4-FFF2-40B4-BE49-F238E27FC236}">
                <a16:creationId xmlns:a16="http://schemas.microsoft.com/office/drawing/2014/main" id="{8BAD37A2-E530-F83E-D9AF-46731A30C7F8}"/>
              </a:ext>
            </a:extLst>
          </p:cNvPr>
          <p:cNvPicPr>
            <a:picLocks noChangeAspect="1"/>
          </p:cNvPicPr>
          <p:nvPr/>
        </p:nvPicPr>
        <p:blipFill>
          <a:blip r:embed="rId2"/>
          <a:srcRect t="11263"/>
          <a:stretch/>
        </p:blipFill>
        <p:spPr>
          <a:xfrm>
            <a:off x="249212" y="1917910"/>
            <a:ext cx="5417248" cy="4389282"/>
          </a:xfrm>
          <a:prstGeom prst="rect">
            <a:avLst/>
          </a:prstGeom>
        </p:spPr>
      </p:pic>
      <p:sp>
        <p:nvSpPr>
          <p:cNvPr id="10" name="矢印: 右 9">
            <a:extLst>
              <a:ext uri="{FF2B5EF4-FFF2-40B4-BE49-F238E27FC236}">
                <a16:creationId xmlns:a16="http://schemas.microsoft.com/office/drawing/2014/main" id="{40F28FD6-4DE1-8147-B714-65146475E9CE}"/>
              </a:ext>
            </a:extLst>
          </p:cNvPr>
          <p:cNvSpPr/>
          <p:nvPr/>
        </p:nvSpPr>
        <p:spPr>
          <a:xfrm>
            <a:off x="5804854" y="3647630"/>
            <a:ext cx="425885" cy="427286"/>
          </a:xfrm>
          <a:prstGeom prst="rightArrow">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DCC261B0-33B6-8E4E-5EB6-AF972B2FB4A3}"/>
              </a:ext>
            </a:extLst>
          </p:cNvPr>
          <p:cNvSpPr txBox="1"/>
          <p:nvPr/>
        </p:nvSpPr>
        <p:spPr>
          <a:xfrm>
            <a:off x="92379" y="1419025"/>
            <a:ext cx="3416320" cy="369332"/>
          </a:xfrm>
          <a:prstGeom prst="rect">
            <a:avLst/>
          </a:prstGeom>
          <a:noFill/>
        </p:spPr>
        <p:txBody>
          <a:bodyPr wrap="none" rtlCol="0">
            <a:spAutoFit/>
          </a:bodyPr>
          <a:lstStyle/>
          <a:p>
            <a:r>
              <a:rPr kumimoji="1" lang="ja-JP" altLang="en-US" dirty="0"/>
              <a:t>１　ペンツールを使い赤で囲う</a:t>
            </a:r>
          </a:p>
        </p:txBody>
      </p:sp>
      <p:sp>
        <p:nvSpPr>
          <p:cNvPr id="12" name="正方形/長方形 11">
            <a:extLst>
              <a:ext uri="{FF2B5EF4-FFF2-40B4-BE49-F238E27FC236}">
                <a16:creationId xmlns:a16="http://schemas.microsoft.com/office/drawing/2014/main" id="{6224F393-002E-BA5D-93E8-0DDE18B6CCD4}"/>
              </a:ext>
            </a:extLst>
          </p:cNvPr>
          <p:cNvSpPr/>
          <p:nvPr/>
        </p:nvSpPr>
        <p:spPr>
          <a:xfrm>
            <a:off x="4678326" y="2264179"/>
            <a:ext cx="900224" cy="73866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CBDA752-2C26-A9F4-A541-1B94639E0410}"/>
              </a:ext>
            </a:extLst>
          </p:cNvPr>
          <p:cNvSpPr txBox="1"/>
          <p:nvPr/>
        </p:nvSpPr>
        <p:spPr>
          <a:xfrm>
            <a:off x="3900732" y="1725985"/>
            <a:ext cx="2005677" cy="523220"/>
          </a:xfrm>
          <a:prstGeom prst="rect">
            <a:avLst/>
          </a:prstGeom>
          <a:noFill/>
        </p:spPr>
        <p:txBody>
          <a:bodyPr wrap="none" rtlCol="0">
            <a:spAutoFit/>
          </a:bodyPr>
          <a:lstStyle/>
          <a:p>
            <a:r>
              <a:rPr kumimoji="1" lang="ja-JP" altLang="en-US" sz="1400" b="1" dirty="0">
                <a:solidFill>
                  <a:srgbClr val="FF0000"/>
                </a:solidFill>
                <a:highlight>
                  <a:srgbClr val="FFFF00"/>
                </a:highlight>
              </a:rPr>
              <a:t>塗は赤を選択</a:t>
            </a:r>
            <a:endParaRPr kumimoji="1" lang="en-US" altLang="ja-JP" sz="1400" b="1" dirty="0">
              <a:solidFill>
                <a:srgbClr val="FF0000"/>
              </a:solidFill>
              <a:highlight>
                <a:srgbClr val="FFFF00"/>
              </a:highlight>
            </a:endParaRPr>
          </a:p>
          <a:p>
            <a:r>
              <a:rPr kumimoji="1" lang="ja-JP" altLang="en-US" sz="1400" b="1" dirty="0">
                <a:solidFill>
                  <a:srgbClr val="FF0000"/>
                </a:solidFill>
                <a:highlight>
                  <a:srgbClr val="FFFF00"/>
                </a:highlight>
              </a:rPr>
              <a:t>不透明度を</a:t>
            </a:r>
            <a:r>
              <a:rPr kumimoji="1" lang="en-US" altLang="ja-JP" sz="1400" b="1" dirty="0">
                <a:solidFill>
                  <a:srgbClr val="FF0000"/>
                </a:solidFill>
                <a:highlight>
                  <a:srgbClr val="FFFF00"/>
                </a:highlight>
              </a:rPr>
              <a:t>60</a:t>
            </a:r>
            <a:r>
              <a:rPr kumimoji="1" lang="ja-JP" altLang="en-US" sz="1400" b="1" dirty="0">
                <a:solidFill>
                  <a:srgbClr val="FF0000"/>
                </a:solidFill>
                <a:highlight>
                  <a:srgbClr val="FFFF00"/>
                </a:highlight>
              </a:rPr>
              <a:t>％にする</a:t>
            </a:r>
            <a:endParaRPr kumimoji="1" lang="en-US" altLang="ja-JP" sz="1400" b="1" dirty="0">
              <a:solidFill>
                <a:srgbClr val="FF0000"/>
              </a:solidFill>
              <a:highlight>
                <a:srgbClr val="FFFF00"/>
              </a:highlight>
            </a:endParaRPr>
          </a:p>
        </p:txBody>
      </p:sp>
      <p:sp>
        <p:nvSpPr>
          <p:cNvPr id="14" name="テキスト ボックス 13">
            <a:extLst>
              <a:ext uri="{FF2B5EF4-FFF2-40B4-BE49-F238E27FC236}">
                <a16:creationId xmlns:a16="http://schemas.microsoft.com/office/drawing/2014/main" id="{28A63E0A-8ECC-4A7C-B676-50405C400F54}"/>
              </a:ext>
            </a:extLst>
          </p:cNvPr>
          <p:cNvSpPr txBox="1"/>
          <p:nvPr/>
        </p:nvSpPr>
        <p:spPr>
          <a:xfrm>
            <a:off x="6369133" y="1419025"/>
            <a:ext cx="4698722" cy="369332"/>
          </a:xfrm>
          <a:prstGeom prst="rect">
            <a:avLst/>
          </a:prstGeom>
          <a:noFill/>
        </p:spPr>
        <p:txBody>
          <a:bodyPr wrap="none" rtlCol="0">
            <a:spAutoFit/>
          </a:bodyPr>
          <a:lstStyle/>
          <a:p>
            <a:r>
              <a:rPr lang="en-US" altLang="ja-JP" dirty="0"/>
              <a:t>2</a:t>
            </a:r>
            <a:r>
              <a:rPr lang="ja-JP" altLang="en-US" dirty="0"/>
              <a:t>　１の画像をコピーし前面に張り付ける</a:t>
            </a:r>
            <a:r>
              <a:rPr kumimoji="1" lang="ja-JP" altLang="en-US" dirty="0"/>
              <a:t>　</a:t>
            </a:r>
          </a:p>
        </p:txBody>
      </p:sp>
      <p:pic>
        <p:nvPicPr>
          <p:cNvPr id="16" name="図 15">
            <a:extLst>
              <a:ext uri="{FF2B5EF4-FFF2-40B4-BE49-F238E27FC236}">
                <a16:creationId xmlns:a16="http://schemas.microsoft.com/office/drawing/2014/main" id="{12CB1232-29EF-1006-1D87-6B4964D11BBF}"/>
              </a:ext>
            </a:extLst>
          </p:cNvPr>
          <p:cNvPicPr>
            <a:picLocks noChangeAspect="1"/>
          </p:cNvPicPr>
          <p:nvPr/>
        </p:nvPicPr>
        <p:blipFill>
          <a:blip r:embed="rId3"/>
          <a:stretch>
            <a:fillRect/>
          </a:stretch>
        </p:blipFill>
        <p:spPr>
          <a:xfrm>
            <a:off x="6369133" y="1929448"/>
            <a:ext cx="5417248" cy="4377744"/>
          </a:xfrm>
          <a:prstGeom prst="rect">
            <a:avLst/>
          </a:prstGeom>
        </p:spPr>
      </p:pic>
      <p:sp>
        <p:nvSpPr>
          <p:cNvPr id="17" name="正方形/長方形 16">
            <a:extLst>
              <a:ext uri="{FF2B5EF4-FFF2-40B4-BE49-F238E27FC236}">
                <a16:creationId xmlns:a16="http://schemas.microsoft.com/office/drawing/2014/main" id="{185CE7D1-FCCF-33E6-ABD5-F91FDD711525}"/>
              </a:ext>
            </a:extLst>
          </p:cNvPr>
          <p:cNvSpPr/>
          <p:nvPr/>
        </p:nvSpPr>
        <p:spPr>
          <a:xfrm>
            <a:off x="10813312" y="2264179"/>
            <a:ext cx="900224" cy="73866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D290F802-F460-DF5D-BD14-E3493A11F7EA}"/>
              </a:ext>
            </a:extLst>
          </p:cNvPr>
          <p:cNvSpPr txBox="1"/>
          <p:nvPr/>
        </p:nvSpPr>
        <p:spPr>
          <a:xfrm>
            <a:off x="10007664" y="1740959"/>
            <a:ext cx="2108269" cy="523220"/>
          </a:xfrm>
          <a:prstGeom prst="rect">
            <a:avLst/>
          </a:prstGeom>
          <a:noFill/>
        </p:spPr>
        <p:txBody>
          <a:bodyPr wrap="none" rtlCol="0">
            <a:spAutoFit/>
          </a:bodyPr>
          <a:lstStyle/>
          <a:p>
            <a:r>
              <a:rPr kumimoji="1" lang="ja-JP" altLang="en-US" sz="1400" b="1" dirty="0">
                <a:solidFill>
                  <a:srgbClr val="FF0000"/>
                </a:solidFill>
                <a:highlight>
                  <a:srgbClr val="FFFF00"/>
                </a:highlight>
              </a:rPr>
              <a:t>塗は無し枠を赤にする</a:t>
            </a:r>
            <a:endParaRPr kumimoji="1" lang="en-US" altLang="ja-JP" sz="1400" b="1" dirty="0">
              <a:solidFill>
                <a:srgbClr val="FF0000"/>
              </a:solidFill>
              <a:highlight>
                <a:srgbClr val="FFFF00"/>
              </a:highlight>
            </a:endParaRPr>
          </a:p>
          <a:p>
            <a:r>
              <a:rPr kumimoji="1" lang="ja-JP" altLang="en-US" sz="1400" b="1" dirty="0">
                <a:solidFill>
                  <a:srgbClr val="FF0000"/>
                </a:solidFill>
                <a:highlight>
                  <a:srgbClr val="FFFF00"/>
                </a:highlight>
              </a:rPr>
              <a:t>不透明度を</a:t>
            </a:r>
            <a:r>
              <a:rPr kumimoji="1" lang="en-US" altLang="ja-JP" sz="1400" b="1" dirty="0">
                <a:solidFill>
                  <a:srgbClr val="FF0000"/>
                </a:solidFill>
                <a:highlight>
                  <a:srgbClr val="FFFF00"/>
                </a:highlight>
              </a:rPr>
              <a:t>100</a:t>
            </a:r>
            <a:r>
              <a:rPr kumimoji="1" lang="ja-JP" altLang="en-US" sz="1400" b="1" dirty="0">
                <a:solidFill>
                  <a:srgbClr val="FF0000"/>
                </a:solidFill>
                <a:highlight>
                  <a:srgbClr val="FFFF00"/>
                </a:highlight>
              </a:rPr>
              <a:t>％に戻す</a:t>
            </a:r>
            <a:endParaRPr kumimoji="1" lang="en-US" altLang="ja-JP" sz="1400" b="1" dirty="0">
              <a:solidFill>
                <a:srgbClr val="FF0000"/>
              </a:solidFill>
              <a:highlight>
                <a:srgbClr val="FFFF00"/>
              </a:highlight>
            </a:endParaRPr>
          </a:p>
        </p:txBody>
      </p:sp>
      <p:sp>
        <p:nvSpPr>
          <p:cNvPr id="21" name="テキスト ボックス 20">
            <a:extLst>
              <a:ext uri="{FF2B5EF4-FFF2-40B4-BE49-F238E27FC236}">
                <a16:creationId xmlns:a16="http://schemas.microsoft.com/office/drawing/2014/main" id="{D88D4564-50E0-F670-C3F7-1F92165E06B9}"/>
              </a:ext>
            </a:extLst>
          </p:cNvPr>
          <p:cNvSpPr txBox="1"/>
          <p:nvPr/>
        </p:nvSpPr>
        <p:spPr>
          <a:xfrm>
            <a:off x="7676705" y="4190808"/>
            <a:ext cx="666307" cy="769441"/>
          </a:xfrm>
          <a:prstGeom prst="rect">
            <a:avLst/>
          </a:prstGeom>
          <a:noFill/>
        </p:spPr>
        <p:txBody>
          <a:bodyPr wrap="square" rtlCol="0">
            <a:spAutoFit/>
          </a:bodyPr>
          <a:lstStyle/>
          <a:p>
            <a:r>
              <a:rPr kumimoji="1" lang="ja-JP" altLang="en-US" sz="4400" dirty="0"/>
              <a:t>❶</a:t>
            </a:r>
          </a:p>
        </p:txBody>
      </p:sp>
      <p:sp>
        <p:nvSpPr>
          <p:cNvPr id="22" name="矢印: 右 21">
            <a:extLst>
              <a:ext uri="{FF2B5EF4-FFF2-40B4-BE49-F238E27FC236}">
                <a16:creationId xmlns:a16="http://schemas.microsoft.com/office/drawing/2014/main" id="{CA5A5325-2A91-692A-E106-6817E44E08BE}"/>
              </a:ext>
            </a:extLst>
          </p:cNvPr>
          <p:cNvSpPr/>
          <p:nvPr/>
        </p:nvSpPr>
        <p:spPr>
          <a:xfrm rot="16200000">
            <a:off x="7310337" y="5442783"/>
            <a:ext cx="1522560" cy="336767"/>
          </a:xfrm>
          <a:prstGeom prst="rightArrow">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644F198F-ED23-8BD2-798A-F68C07850891}"/>
              </a:ext>
            </a:extLst>
          </p:cNvPr>
          <p:cNvSpPr txBox="1"/>
          <p:nvPr/>
        </p:nvSpPr>
        <p:spPr>
          <a:xfrm>
            <a:off x="6694929" y="6481589"/>
            <a:ext cx="3416320" cy="307777"/>
          </a:xfrm>
          <a:prstGeom prst="rect">
            <a:avLst/>
          </a:prstGeom>
          <a:noFill/>
        </p:spPr>
        <p:txBody>
          <a:bodyPr wrap="none" rtlCol="0">
            <a:spAutoFit/>
          </a:bodyPr>
          <a:lstStyle/>
          <a:p>
            <a:r>
              <a:rPr lang="ja-JP" altLang="en-US" sz="1400" b="1" dirty="0">
                <a:solidFill>
                  <a:srgbClr val="FF0000"/>
                </a:solidFill>
                <a:highlight>
                  <a:srgbClr val="FFFF00"/>
                </a:highlight>
              </a:rPr>
              <a:t>禁止の戸数に合わせてナンバリングする</a:t>
            </a:r>
            <a:endParaRPr kumimoji="1" lang="en-US" altLang="ja-JP" sz="1400" b="1" dirty="0">
              <a:solidFill>
                <a:srgbClr val="FF0000"/>
              </a:solidFill>
              <a:highlight>
                <a:srgbClr val="FFFF00"/>
              </a:highlight>
            </a:endParaRPr>
          </a:p>
        </p:txBody>
      </p:sp>
    </p:spTree>
    <p:extLst>
      <p:ext uri="{BB962C8B-B14F-4D97-AF65-F5344CB8AC3E}">
        <p14:creationId xmlns:p14="http://schemas.microsoft.com/office/powerpoint/2010/main" val="3526942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67456F8-A08C-8A93-CBA9-90F6385CD811}"/>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a:t>
            </a:r>
            <a:r>
              <a:rPr lang="ja-JP" altLang="en-US" b="1" dirty="0">
                <a:solidFill>
                  <a:schemeClr val="accent1"/>
                </a:solidFill>
              </a:rPr>
              <a:t>マップ詳細等を記載する</a:t>
            </a:r>
            <a:endParaRPr kumimoji="1" lang="en-US" altLang="ja-JP" b="1" dirty="0">
              <a:solidFill>
                <a:schemeClr val="accent1"/>
              </a:solidFill>
            </a:endParaRPr>
          </a:p>
        </p:txBody>
      </p:sp>
      <p:sp>
        <p:nvSpPr>
          <p:cNvPr id="4" name="テキスト ボックス 3">
            <a:extLst>
              <a:ext uri="{FF2B5EF4-FFF2-40B4-BE49-F238E27FC236}">
                <a16:creationId xmlns:a16="http://schemas.microsoft.com/office/drawing/2014/main" id="{699036B6-ACE7-8806-E1EA-1F4914AE2F97}"/>
              </a:ext>
            </a:extLst>
          </p:cNvPr>
          <p:cNvSpPr txBox="1"/>
          <p:nvPr/>
        </p:nvSpPr>
        <p:spPr>
          <a:xfrm>
            <a:off x="161301" y="588443"/>
            <a:ext cx="2518638" cy="307777"/>
          </a:xfrm>
          <a:prstGeom prst="rect">
            <a:avLst/>
          </a:prstGeom>
          <a:noFill/>
        </p:spPr>
        <p:txBody>
          <a:bodyPr wrap="none" rtlCol="0">
            <a:spAutoFit/>
          </a:bodyPr>
          <a:lstStyle/>
          <a:p>
            <a:r>
              <a:rPr lang="ja-JP" altLang="en-US" sz="1400" dirty="0"/>
              <a:t>①右の空白欄にし詳細を記入</a:t>
            </a:r>
            <a:endParaRPr lang="en-US" altLang="ja-JP" sz="1400" b="1" dirty="0">
              <a:solidFill>
                <a:srgbClr val="FF0000"/>
              </a:solidFill>
            </a:endParaRPr>
          </a:p>
        </p:txBody>
      </p:sp>
      <p:pic>
        <p:nvPicPr>
          <p:cNvPr id="6" name="図 5">
            <a:extLst>
              <a:ext uri="{FF2B5EF4-FFF2-40B4-BE49-F238E27FC236}">
                <a16:creationId xmlns:a16="http://schemas.microsoft.com/office/drawing/2014/main" id="{160237A5-AFA2-2DBC-044E-7497FB76F5F0}"/>
              </a:ext>
            </a:extLst>
          </p:cNvPr>
          <p:cNvPicPr>
            <a:picLocks noChangeAspect="1"/>
          </p:cNvPicPr>
          <p:nvPr/>
        </p:nvPicPr>
        <p:blipFill>
          <a:blip r:embed="rId2"/>
          <a:stretch>
            <a:fillRect/>
          </a:stretch>
        </p:blipFill>
        <p:spPr>
          <a:xfrm>
            <a:off x="161301" y="896220"/>
            <a:ext cx="8162099" cy="5677275"/>
          </a:xfrm>
          <a:prstGeom prst="rect">
            <a:avLst/>
          </a:prstGeom>
        </p:spPr>
      </p:pic>
      <p:sp>
        <p:nvSpPr>
          <p:cNvPr id="7" name="矢印: 右 6">
            <a:extLst>
              <a:ext uri="{FF2B5EF4-FFF2-40B4-BE49-F238E27FC236}">
                <a16:creationId xmlns:a16="http://schemas.microsoft.com/office/drawing/2014/main" id="{784524FC-453E-CB64-B78E-BA3BEF728217}"/>
              </a:ext>
            </a:extLst>
          </p:cNvPr>
          <p:cNvSpPr/>
          <p:nvPr/>
        </p:nvSpPr>
        <p:spPr>
          <a:xfrm rot="10517845">
            <a:off x="5511211" y="1029356"/>
            <a:ext cx="2034362" cy="212651"/>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58CE25E6-2E5A-4D61-F9CE-88AAC42722B2}"/>
              </a:ext>
            </a:extLst>
          </p:cNvPr>
          <p:cNvSpPr txBox="1"/>
          <p:nvPr/>
        </p:nvSpPr>
        <p:spPr>
          <a:xfrm>
            <a:off x="7626909" y="896220"/>
            <a:ext cx="3416320" cy="523220"/>
          </a:xfrm>
          <a:prstGeom prst="rect">
            <a:avLst/>
          </a:prstGeom>
          <a:noFill/>
        </p:spPr>
        <p:txBody>
          <a:bodyPr wrap="none" rtlCol="0">
            <a:spAutoFit/>
          </a:bodyPr>
          <a:lstStyle/>
          <a:p>
            <a:r>
              <a:rPr lang="ja-JP" altLang="en-US" sz="1400" b="1" dirty="0">
                <a:solidFill>
                  <a:srgbClr val="FF0000"/>
                </a:solidFill>
                <a:highlight>
                  <a:srgbClr val="FFFF00"/>
                </a:highlight>
              </a:rPr>
              <a:t>あらかじめ設定された記号なので</a:t>
            </a:r>
            <a:endParaRPr lang="en-US" altLang="ja-JP" sz="1400" b="1" dirty="0">
              <a:solidFill>
                <a:srgbClr val="FF0000"/>
              </a:solidFill>
              <a:highlight>
                <a:srgbClr val="FFFF00"/>
              </a:highlight>
            </a:endParaRPr>
          </a:p>
          <a:p>
            <a:r>
              <a:rPr kumimoji="1" lang="ja-JP" altLang="en-US" sz="1400" b="1" dirty="0">
                <a:solidFill>
                  <a:srgbClr val="FF0000"/>
                </a:solidFill>
                <a:highlight>
                  <a:srgbClr val="FFFF00"/>
                </a:highlight>
              </a:rPr>
              <a:t>部数表とリンクするようにしてください</a:t>
            </a:r>
          </a:p>
        </p:txBody>
      </p:sp>
      <p:sp>
        <p:nvSpPr>
          <p:cNvPr id="9" name="矢印: 右 8">
            <a:extLst>
              <a:ext uri="{FF2B5EF4-FFF2-40B4-BE49-F238E27FC236}">
                <a16:creationId xmlns:a16="http://schemas.microsoft.com/office/drawing/2014/main" id="{4321A4F4-2CDC-B858-B9C0-537E1E5C0C5B}"/>
              </a:ext>
            </a:extLst>
          </p:cNvPr>
          <p:cNvSpPr/>
          <p:nvPr/>
        </p:nvSpPr>
        <p:spPr>
          <a:xfrm rot="10800000">
            <a:off x="5677789" y="3324446"/>
            <a:ext cx="1701206" cy="978196"/>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C4E2E1C-FF59-83FD-C668-2AFB1984CED0}"/>
              </a:ext>
            </a:extLst>
          </p:cNvPr>
          <p:cNvSpPr txBox="1"/>
          <p:nvPr/>
        </p:nvSpPr>
        <p:spPr>
          <a:xfrm>
            <a:off x="7550866" y="3551934"/>
            <a:ext cx="3209533" cy="523220"/>
          </a:xfrm>
          <a:prstGeom prst="rect">
            <a:avLst/>
          </a:prstGeom>
          <a:noFill/>
        </p:spPr>
        <p:txBody>
          <a:bodyPr wrap="none" rtlCol="0">
            <a:spAutoFit/>
          </a:bodyPr>
          <a:lstStyle/>
          <a:p>
            <a:r>
              <a:rPr lang="ja-JP" altLang="en-US" sz="1400" b="1" dirty="0">
                <a:solidFill>
                  <a:srgbClr val="FF0000"/>
                </a:solidFill>
                <a:highlight>
                  <a:srgbClr val="FFFF00"/>
                </a:highlight>
              </a:rPr>
              <a:t>部数表にて設定された配布可能数</a:t>
            </a:r>
            <a:endParaRPr lang="en-US" altLang="ja-JP" sz="1400" b="1" dirty="0">
              <a:solidFill>
                <a:srgbClr val="FF0000"/>
              </a:solidFill>
              <a:highlight>
                <a:srgbClr val="FFFF00"/>
              </a:highlight>
            </a:endParaRPr>
          </a:p>
          <a:p>
            <a:r>
              <a:rPr lang="ja-JP" altLang="en-US" sz="1400" b="1" dirty="0">
                <a:solidFill>
                  <a:srgbClr val="FF0000"/>
                </a:solidFill>
                <a:highlight>
                  <a:srgbClr val="FFFF00"/>
                </a:highlight>
              </a:rPr>
              <a:t>これもリンクするようにしてください</a:t>
            </a:r>
            <a:endParaRPr lang="en-US" altLang="ja-JP" sz="1400" b="1" dirty="0">
              <a:solidFill>
                <a:srgbClr val="FF0000"/>
              </a:solidFill>
              <a:highlight>
                <a:srgbClr val="FFFF00"/>
              </a:highlight>
            </a:endParaRPr>
          </a:p>
        </p:txBody>
      </p:sp>
      <p:sp>
        <p:nvSpPr>
          <p:cNvPr id="11" name="矢印: 右 10">
            <a:extLst>
              <a:ext uri="{FF2B5EF4-FFF2-40B4-BE49-F238E27FC236}">
                <a16:creationId xmlns:a16="http://schemas.microsoft.com/office/drawing/2014/main" id="{B7BB75BE-8ABD-A0B3-5127-A7D35AD7998B}"/>
              </a:ext>
            </a:extLst>
          </p:cNvPr>
          <p:cNvSpPr/>
          <p:nvPr/>
        </p:nvSpPr>
        <p:spPr>
          <a:xfrm rot="10800000">
            <a:off x="7821899" y="5124892"/>
            <a:ext cx="1003001" cy="287079"/>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AE9363AB-90C3-27D1-2D20-63542998E82C}"/>
              </a:ext>
            </a:extLst>
          </p:cNvPr>
          <p:cNvSpPr txBox="1"/>
          <p:nvPr/>
        </p:nvSpPr>
        <p:spPr>
          <a:xfrm>
            <a:off x="8892184" y="4899100"/>
            <a:ext cx="2698175" cy="738664"/>
          </a:xfrm>
          <a:prstGeom prst="rect">
            <a:avLst/>
          </a:prstGeom>
          <a:noFill/>
        </p:spPr>
        <p:txBody>
          <a:bodyPr wrap="none" rtlCol="0">
            <a:spAutoFit/>
          </a:bodyPr>
          <a:lstStyle/>
          <a:p>
            <a:r>
              <a:rPr lang="ja-JP" altLang="en-US" sz="1400" b="1" dirty="0">
                <a:solidFill>
                  <a:srgbClr val="FF0000"/>
                </a:solidFill>
                <a:highlight>
                  <a:srgbClr val="FFFF00"/>
                </a:highlight>
              </a:rPr>
              <a:t>地図上の禁止表記住戸</a:t>
            </a:r>
            <a:endParaRPr lang="en-US" altLang="ja-JP" sz="1400" b="1" dirty="0">
              <a:solidFill>
                <a:srgbClr val="FF0000"/>
              </a:solidFill>
              <a:highlight>
                <a:srgbClr val="FFFF00"/>
              </a:highlight>
            </a:endParaRPr>
          </a:p>
          <a:p>
            <a:r>
              <a:rPr lang="ja-JP" altLang="en-US" sz="1400" b="1" dirty="0">
                <a:solidFill>
                  <a:srgbClr val="FF0000"/>
                </a:solidFill>
                <a:highlight>
                  <a:srgbClr val="FFFF00"/>
                </a:highlight>
              </a:rPr>
              <a:t>個別の部屋番禁止がある</a:t>
            </a:r>
            <a:endParaRPr lang="en-US" altLang="ja-JP" sz="1400" b="1" dirty="0">
              <a:solidFill>
                <a:srgbClr val="FF0000"/>
              </a:solidFill>
              <a:highlight>
                <a:srgbClr val="FFFF00"/>
              </a:highlight>
            </a:endParaRPr>
          </a:p>
          <a:p>
            <a:r>
              <a:rPr lang="ja-JP" altLang="en-US" sz="1400" b="1" dirty="0">
                <a:solidFill>
                  <a:srgbClr val="FF0000"/>
                </a:solidFill>
                <a:highlight>
                  <a:srgbClr val="FFFF00"/>
                </a:highlight>
              </a:rPr>
              <a:t>場合はそれも記載してください</a:t>
            </a:r>
            <a:endParaRPr lang="en-US" altLang="ja-JP" sz="1400" b="1" dirty="0">
              <a:solidFill>
                <a:srgbClr val="FF0000"/>
              </a:solidFill>
              <a:highlight>
                <a:srgbClr val="FFFF00"/>
              </a:highlight>
            </a:endParaRPr>
          </a:p>
        </p:txBody>
      </p:sp>
    </p:spTree>
    <p:extLst>
      <p:ext uri="{BB962C8B-B14F-4D97-AF65-F5344CB8AC3E}">
        <p14:creationId xmlns:p14="http://schemas.microsoft.com/office/powerpoint/2010/main" val="4055439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D4BFF55-9FAB-387D-9A2C-6A5AAC2458E9}"/>
              </a:ext>
            </a:extLst>
          </p:cNvPr>
          <p:cNvSpPr txBox="1"/>
          <p:nvPr/>
        </p:nvSpPr>
        <p:spPr>
          <a:xfrm>
            <a:off x="92379" y="162931"/>
            <a:ext cx="6097044" cy="369332"/>
          </a:xfrm>
          <a:prstGeom prst="rect">
            <a:avLst/>
          </a:prstGeom>
          <a:noFill/>
        </p:spPr>
        <p:txBody>
          <a:bodyPr wrap="square">
            <a:spAutoFit/>
          </a:bodyPr>
          <a:lstStyle/>
          <a:p>
            <a:r>
              <a:rPr kumimoji="1" lang="ja-JP" altLang="en-US" b="1" dirty="0">
                <a:solidFill>
                  <a:schemeClr val="accent1"/>
                </a:solidFill>
              </a:rPr>
              <a:t>■</a:t>
            </a:r>
            <a:r>
              <a:rPr kumimoji="1" lang="en-US" altLang="ja-JP" b="1" dirty="0">
                <a:solidFill>
                  <a:schemeClr val="accent1"/>
                </a:solidFill>
              </a:rPr>
              <a:t>illustrator</a:t>
            </a:r>
            <a:r>
              <a:rPr kumimoji="1" lang="ja-JP" altLang="en-US" b="1" dirty="0">
                <a:solidFill>
                  <a:schemeClr val="accent1"/>
                </a:solidFill>
              </a:rPr>
              <a:t>と</a:t>
            </a:r>
            <a:r>
              <a:rPr kumimoji="1" lang="en-US" altLang="ja-JP" b="1" dirty="0">
                <a:solidFill>
                  <a:schemeClr val="accent1"/>
                </a:solidFill>
              </a:rPr>
              <a:t>pdf</a:t>
            </a:r>
            <a:r>
              <a:rPr kumimoji="1" lang="ja-JP" altLang="en-US" b="1" dirty="0">
                <a:solidFill>
                  <a:schemeClr val="accent1"/>
                </a:solidFill>
              </a:rPr>
              <a:t>にて保管</a:t>
            </a:r>
            <a:endParaRPr kumimoji="1" lang="en-US" altLang="ja-JP" b="1" dirty="0">
              <a:solidFill>
                <a:schemeClr val="accent1"/>
              </a:solidFill>
            </a:endParaRPr>
          </a:p>
        </p:txBody>
      </p:sp>
      <p:pic>
        <p:nvPicPr>
          <p:cNvPr id="4" name="図 3">
            <a:extLst>
              <a:ext uri="{FF2B5EF4-FFF2-40B4-BE49-F238E27FC236}">
                <a16:creationId xmlns:a16="http://schemas.microsoft.com/office/drawing/2014/main" id="{1ADD6CE0-277C-DD6D-1FD0-2C8AD6367120}"/>
              </a:ext>
            </a:extLst>
          </p:cNvPr>
          <p:cNvPicPr>
            <a:picLocks noChangeAspect="1"/>
          </p:cNvPicPr>
          <p:nvPr/>
        </p:nvPicPr>
        <p:blipFill>
          <a:blip r:embed="rId2"/>
          <a:stretch>
            <a:fillRect/>
          </a:stretch>
        </p:blipFill>
        <p:spPr>
          <a:xfrm>
            <a:off x="0" y="1217966"/>
            <a:ext cx="9069066" cy="2107217"/>
          </a:xfrm>
          <a:prstGeom prst="rect">
            <a:avLst/>
          </a:prstGeom>
        </p:spPr>
      </p:pic>
      <p:sp>
        <p:nvSpPr>
          <p:cNvPr id="5" name="テキスト ボックス 4">
            <a:extLst>
              <a:ext uri="{FF2B5EF4-FFF2-40B4-BE49-F238E27FC236}">
                <a16:creationId xmlns:a16="http://schemas.microsoft.com/office/drawing/2014/main" id="{F5A7FFD0-194D-7535-2FDA-12C1BD096DB4}"/>
              </a:ext>
            </a:extLst>
          </p:cNvPr>
          <p:cNvSpPr txBox="1"/>
          <p:nvPr/>
        </p:nvSpPr>
        <p:spPr>
          <a:xfrm>
            <a:off x="161301" y="588443"/>
            <a:ext cx="6841938" cy="307777"/>
          </a:xfrm>
          <a:prstGeom prst="rect">
            <a:avLst/>
          </a:prstGeom>
          <a:noFill/>
        </p:spPr>
        <p:txBody>
          <a:bodyPr wrap="none" rtlCol="0">
            <a:spAutoFit/>
          </a:bodyPr>
          <a:lstStyle/>
          <a:p>
            <a:r>
              <a:rPr lang="ja-JP" altLang="en-US" sz="1400" dirty="0"/>
              <a:t>①ファイル名と地図</a:t>
            </a:r>
            <a:r>
              <a:rPr lang="en-US" altLang="ja-JP" sz="1400" dirty="0"/>
              <a:t>No,</a:t>
            </a:r>
            <a:r>
              <a:rPr lang="ja-JP" altLang="en-US" sz="1400" dirty="0"/>
              <a:t>と地域名がリンクしているようにする（</a:t>
            </a:r>
            <a:r>
              <a:rPr lang="en-US" altLang="ja-JP" sz="1400" dirty="0"/>
              <a:t>pdf</a:t>
            </a:r>
            <a:r>
              <a:rPr lang="ja-JP" altLang="en-US" sz="1400" dirty="0"/>
              <a:t>も同様に保存）</a:t>
            </a:r>
            <a:endParaRPr lang="en-US" altLang="ja-JP" sz="1400" b="1" dirty="0">
              <a:solidFill>
                <a:srgbClr val="FF0000"/>
              </a:solidFill>
            </a:endParaRPr>
          </a:p>
        </p:txBody>
      </p:sp>
      <p:sp>
        <p:nvSpPr>
          <p:cNvPr id="6" name="テキスト ボックス 5">
            <a:extLst>
              <a:ext uri="{FF2B5EF4-FFF2-40B4-BE49-F238E27FC236}">
                <a16:creationId xmlns:a16="http://schemas.microsoft.com/office/drawing/2014/main" id="{0D5926CF-04BA-AC49-9E66-6F0B3DEC9E04}"/>
              </a:ext>
            </a:extLst>
          </p:cNvPr>
          <p:cNvSpPr txBox="1"/>
          <p:nvPr/>
        </p:nvSpPr>
        <p:spPr>
          <a:xfrm>
            <a:off x="322342" y="3729519"/>
            <a:ext cx="10721342" cy="400110"/>
          </a:xfrm>
          <a:prstGeom prst="rect">
            <a:avLst/>
          </a:prstGeom>
          <a:noFill/>
        </p:spPr>
        <p:txBody>
          <a:bodyPr wrap="square" rtlCol="0">
            <a:spAutoFit/>
          </a:bodyPr>
          <a:lstStyle/>
          <a:p>
            <a:r>
              <a:rPr lang="ja-JP" altLang="en-US" sz="2000" b="1" dirty="0">
                <a:solidFill>
                  <a:srgbClr val="FF0000"/>
                </a:solidFill>
                <a:highlight>
                  <a:srgbClr val="FFFF00"/>
                </a:highlight>
              </a:rPr>
              <a:t>保存完了後は配布員の手に渡る前に必ず別の人と二重チェックを行ってください。</a:t>
            </a:r>
            <a:endParaRPr lang="en-US" altLang="ja-JP" sz="2000" b="1" dirty="0">
              <a:solidFill>
                <a:srgbClr val="FF0000"/>
              </a:solidFill>
              <a:highlight>
                <a:srgbClr val="FFFF00"/>
              </a:highlight>
            </a:endParaRPr>
          </a:p>
        </p:txBody>
      </p:sp>
    </p:spTree>
    <p:extLst>
      <p:ext uri="{BB962C8B-B14F-4D97-AF65-F5344CB8AC3E}">
        <p14:creationId xmlns:p14="http://schemas.microsoft.com/office/powerpoint/2010/main" val="345388504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TotalTime>
  <Words>744</Words>
  <Application>Microsoft Office PowerPoint</Application>
  <PresentationFormat>ワイド画面</PresentationFormat>
  <Paragraphs>94</Paragraphs>
  <Slides>15</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15</vt:i4>
      </vt:variant>
    </vt:vector>
  </HeadingPairs>
  <TitlesOfParts>
    <vt:vector size="19" baseType="lpstr">
      <vt:lpstr>游ゴシック</vt:lpstr>
      <vt:lpstr>游ゴシック Light</vt:lpstr>
      <vt:lpstr>Arial</vt:lpstr>
      <vt:lpstr>Office テーマ</vt:lpstr>
      <vt:lpstr>配布マップ作成手順</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魁 正木</dc:creator>
  <cp:lastModifiedBy>明 橋本</cp:lastModifiedBy>
  <cp:revision>3</cp:revision>
  <cp:lastPrinted>2025-04-22T06:50:18Z</cp:lastPrinted>
  <dcterms:created xsi:type="dcterms:W3CDTF">2025-04-22T02:17:54Z</dcterms:created>
  <dcterms:modified xsi:type="dcterms:W3CDTF">2025-06-10T22:21:00Z</dcterms:modified>
</cp:coreProperties>
</file>