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
  </p:notesMasterIdLst>
  <p:sldIdLst>
    <p:sldId id="256" r:id="rId2"/>
  </p:sldIdLst>
  <p:sldSz cx="7199313" cy="51120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9FC"/>
    <a:srgbClr val="F8F0F7"/>
    <a:srgbClr val="F483E3"/>
    <a:srgbClr val="A3C6D8"/>
    <a:srgbClr val="FFFBEC"/>
    <a:srgbClr val="9FB7BF"/>
    <a:srgbClr val="D2F3E7"/>
    <a:srgbClr val="D2F3F3"/>
    <a:srgbClr val="B9F8F8"/>
    <a:srgbClr val="B8D3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956"/>
    <p:restoredTop sz="94451"/>
  </p:normalViewPr>
  <p:slideViewPr>
    <p:cSldViewPr snapToGrid="0">
      <p:cViewPr>
        <p:scale>
          <a:sx n="71" d="100"/>
          <a:sy n="71" d="100"/>
        </p:scale>
        <p:origin x="3304"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3C8588-47C8-D244-8F50-2B7DFAD6DB3B}" type="datetimeFigureOut">
              <a:rPr kumimoji="1" lang="ja-JP" altLang="en-US" smtClean="0"/>
              <a:t>2023/6/27</a:t>
            </a:fld>
            <a:endParaRPr kumimoji="1" lang="ja-JP" altLang="en-US"/>
          </a:p>
        </p:txBody>
      </p:sp>
      <p:sp>
        <p:nvSpPr>
          <p:cNvPr id="4" name="スライド イメージ プレースホルダー 3"/>
          <p:cNvSpPr>
            <a:spLocks noGrp="1" noRot="1" noChangeAspect="1"/>
          </p:cNvSpPr>
          <p:nvPr>
            <p:ph type="sldImg" idx="2"/>
          </p:nvPr>
        </p:nvSpPr>
        <p:spPr>
          <a:xfrm>
            <a:off x="3213100" y="1143000"/>
            <a:ext cx="431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F117F7-63FF-B040-BB6B-8B76D9126F24}" type="slidenum">
              <a:rPr kumimoji="1" lang="ja-JP" altLang="en-US" smtClean="0"/>
              <a:t>‹#›</a:t>
            </a:fld>
            <a:endParaRPr kumimoji="1" lang="ja-JP" altLang="en-US"/>
          </a:p>
        </p:txBody>
      </p:sp>
    </p:spTree>
    <p:extLst>
      <p:ext uri="{BB962C8B-B14F-4D97-AF65-F5344CB8AC3E}">
        <p14:creationId xmlns:p14="http://schemas.microsoft.com/office/powerpoint/2010/main" val="40177980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13100" y="1143000"/>
            <a:ext cx="4318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9F117F7-63FF-B040-BB6B-8B76D9126F24}" type="slidenum">
              <a:rPr kumimoji="1" lang="ja-JP" altLang="en-US" smtClean="0"/>
              <a:t>1</a:t>
            </a:fld>
            <a:endParaRPr kumimoji="1" lang="ja-JP" altLang="en-US"/>
          </a:p>
        </p:txBody>
      </p:sp>
    </p:spTree>
    <p:extLst>
      <p:ext uri="{BB962C8B-B14F-4D97-AF65-F5344CB8AC3E}">
        <p14:creationId xmlns:p14="http://schemas.microsoft.com/office/powerpoint/2010/main" val="1867899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39949" y="8366281"/>
            <a:ext cx="6119416" cy="17797568"/>
          </a:xfrm>
        </p:spPr>
        <p:txBody>
          <a:bodyPr anchor="b"/>
          <a:lstStyle>
            <a:lvl1pPr algn="ctr">
              <a:defRPr sz="4724"/>
            </a:lvl1pPr>
          </a:lstStyle>
          <a:p>
            <a:r>
              <a:rPr lang="ja-JP" altLang="en-US"/>
              <a:t>マスター タイトルの書式設定</a:t>
            </a:r>
            <a:endParaRPr lang="en-US" dirty="0"/>
          </a:p>
        </p:txBody>
      </p:sp>
      <p:sp>
        <p:nvSpPr>
          <p:cNvPr id="3" name="Subtitle 2"/>
          <p:cNvSpPr>
            <a:spLocks noGrp="1"/>
          </p:cNvSpPr>
          <p:nvPr>
            <p:ph type="subTitle" idx="1"/>
          </p:nvPr>
        </p:nvSpPr>
        <p:spPr>
          <a:xfrm>
            <a:off x="899914" y="26850192"/>
            <a:ext cx="5399485" cy="12342326"/>
          </a:xfrm>
        </p:spPr>
        <p:txBody>
          <a:bodyPr/>
          <a:lstStyle>
            <a:lvl1pPr marL="0" indent="0" algn="ctr">
              <a:buNone/>
              <a:defRPr sz="1890"/>
            </a:lvl1pPr>
            <a:lvl2pPr marL="359954" indent="0" algn="ctr">
              <a:buNone/>
              <a:defRPr sz="1575"/>
            </a:lvl2pPr>
            <a:lvl3pPr marL="719907" indent="0" algn="ctr">
              <a:buNone/>
              <a:defRPr sz="1417"/>
            </a:lvl3pPr>
            <a:lvl4pPr marL="1079861" indent="0" algn="ctr">
              <a:buNone/>
              <a:defRPr sz="1260"/>
            </a:lvl4pPr>
            <a:lvl5pPr marL="1439814" indent="0" algn="ctr">
              <a:buNone/>
              <a:defRPr sz="1260"/>
            </a:lvl5pPr>
            <a:lvl6pPr marL="1799768" indent="0" algn="ctr">
              <a:buNone/>
              <a:defRPr sz="1260"/>
            </a:lvl6pPr>
            <a:lvl7pPr marL="2159721" indent="0" algn="ctr">
              <a:buNone/>
              <a:defRPr sz="1260"/>
            </a:lvl7pPr>
            <a:lvl8pPr marL="2519675" indent="0" algn="ctr">
              <a:buNone/>
              <a:defRPr sz="1260"/>
            </a:lvl8pPr>
            <a:lvl9pPr marL="2879628" indent="0" algn="ctr">
              <a:buNone/>
              <a:defRPr sz="126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3500058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2174861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52009" y="2721703"/>
            <a:ext cx="1552352" cy="433224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94953" y="2721703"/>
            <a:ext cx="4567064" cy="433224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3591467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3579608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91204" y="12744683"/>
            <a:ext cx="6209407" cy="21264777"/>
          </a:xfrm>
        </p:spPr>
        <p:txBody>
          <a:bodyPr anchor="b"/>
          <a:lstStyle>
            <a:lvl1pPr>
              <a:defRPr sz="472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91204" y="34210633"/>
            <a:ext cx="6209407" cy="11182644"/>
          </a:xfrm>
        </p:spPr>
        <p:txBody>
          <a:bodyPr/>
          <a:lstStyle>
            <a:lvl1pPr marL="0" indent="0">
              <a:buNone/>
              <a:defRPr sz="1890">
                <a:solidFill>
                  <a:schemeClr val="tx1"/>
                </a:solidFill>
              </a:defRPr>
            </a:lvl1pPr>
            <a:lvl2pPr marL="359954" indent="0">
              <a:buNone/>
              <a:defRPr sz="1575">
                <a:solidFill>
                  <a:schemeClr val="tx1">
                    <a:tint val="75000"/>
                  </a:schemeClr>
                </a:solidFill>
              </a:defRPr>
            </a:lvl2pPr>
            <a:lvl3pPr marL="719907" indent="0">
              <a:buNone/>
              <a:defRPr sz="1417">
                <a:solidFill>
                  <a:schemeClr val="tx1">
                    <a:tint val="75000"/>
                  </a:schemeClr>
                </a:solidFill>
              </a:defRPr>
            </a:lvl3pPr>
            <a:lvl4pPr marL="1079861" indent="0">
              <a:buNone/>
              <a:defRPr sz="1260">
                <a:solidFill>
                  <a:schemeClr val="tx1">
                    <a:tint val="75000"/>
                  </a:schemeClr>
                </a:solidFill>
              </a:defRPr>
            </a:lvl4pPr>
            <a:lvl5pPr marL="1439814" indent="0">
              <a:buNone/>
              <a:defRPr sz="1260">
                <a:solidFill>
                  <a:schemeClr val="tx1">
                    <a:tint val="75000"/>
                  </a:schemeClr>
                </a:solidFill>
              </a:defRPr>
            </a:lvl5pPr>
            <a:lvl6pPr marL="1799768" indent="0">
              <a:buNone/>
              <a:defRPr sz="1260">
                <a:solidFill>
                  <a:schemeClr val="tx1">
                    <a:tint val="75000"/>
                  </a:schemeClr>
                </a:solidFill>
              </a:defRPr>
            </a:lvl6pPr>
            <a:lvl7pPr marL="2159721" indent="0">
              <a:buNone/>
              <a:defRPr sz="1260">
                <a:solidFill>
                  <a:schemeClr val="tx1">
                    <a:tint val="75000"/>
                  </a:schemeClr>
                </a:solidFill>
              </a:defRPr>
            </a:lvl7pPr>
            <a:lvl8pPr marL="2519675" indent="0">
              <a:buNone/>
              <a:defRPr sz="1260">
                <a:solidFill>
                  <a:schemeClr val="tx1">
                    <a:tint val="75000"/>
                  </a:schemeClr>
                </a:solidFill>
              </a:defRPr>
            </a:lvl8pPr>
            <a:lvl9pPr marL="2879628" indent="0">
              <a:buNone/>
              <a:defRPr sz="126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3506870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94953" y="13608513"/>
            <a:ext cx="3059708" cy="3243559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644652" y="13608513"/>
            <a:ext cx="3059708" cy="3243559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3890292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95891" y="2721714"/>
            <a:ext cx="6209407" cy="988096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5891" y="12531669"/>
            <a:ext cx="3045646" cy="6141577"/>
          </a:xfrm>
        </p:spPr>
        <p:txBody>
          <a:bodyPr anchor="b"/>
          <a:lstStyle>
            <a:lvl1pPr marL="0" indent="0">
              <a:buNone/>
              <a:defRPr sz="1890" b="1"/>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ja-JP" altLang="en-US"/>
              <a:t>マスター テキストの書式設定</a:t>
            </a:r>
          </a:p>
        </p:txBody>
      </p:sp>
      <p:sp>
        <p:nvSpPr>
          <p:cNvPr id="4" name="Content Placeholder 3"/>
          <p:cNvSpPr>
            <a:spLocks noGrp="1"/>
          </p:cNvSpPr>
          <p:nvPr>
            <p:ph sz="half" idx="2"/>
          </p:nvPr>
        </p:nvSpPr>
        <p:spPr>
          <a:xfrm>
            <a:off x="495891" y="18673247"/>
            <a:ext cx="3045646" cy="2746553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644652" y="12531669"/>
            <a:ext cx="3060646" cy="6141577"/>
          </a:xfrm>
        </p:spPr>
        <p:txBody>
          <a:bodyPr anchor="b"/>
          <a:lstStyle>
            <a:lvl1pPr marL="0" indent="0">
              <a:buNone/>
              <a:defRPr sz="1890" b="1"/>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ja-JP" altLang="en-US"/>
              <a:t>マスター テキストの書式設定</a:t>
            </a:r>
          </a:p>
        </p:txBody>
      </p:sp>
      <p:sp>
        <p:nvSpPr>
          <p:cNvPr id="6" name="Content Placeholder 5"/>
          <p:cNvSpPr>
            <a:spLocks noGrp="1"/>
          </p:cNvSpPr>
          <p:nvPr>
            <p:ph sz="quarter" idx="4"/>
          </p:nvPr>
        </p:nvSpPr>
        <p:spPr>
          <a:xfrm>
            <a:off x="3644652" y="18673247"/>
            <a:ext cx="3060646" cy="2746553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2455708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1923981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172650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95890" y="3408045"/>
            <a:ext cx="2321966" cy="11928158"/>
          </a:xfrm>
        </p:spPr>
        <p:txBody>
          <a:bodyPr anchor="b"/>
          <a:lstStyle>
            <a:lvl1pPr>
              <a:defRPr sz="2519"/>
            </a:lvl1pPr>
          </a:lstStyle>
          <a:p>
            <a:r>
              <a:rPr lang="ja-JP" altLang="en-US"/>
              <a:t>マスター タイトルの書式設定</a:t>
            </a:r>
            <a:endParaRPr lang="en-US" dirty="0"/>
          </a:p>
        </p:txBody>
      </p:sp>
      <p:sp>
        <p:nvSpPr>
          <p:cNvPr id="3" name="Content Placeholder 2"/>
          <p:cNvSpPr>
            <a:spLocks noGrp="1"/>
          </p:cNvSpPr>
          <p:nvPr>
            <p:ph idx="1"/>
          </p:nvPr>
        </p:nvSpPr>
        <p:spPr>
          <a:xfrm>
            <a:off x="3060646" y="7360442"/>
            <a:ext cx="3644652" cy="36328813"/>
          </a:xfrm>
        </p:spPr>
        <p:txBody>
          <a:bodyPr/>
          <a:lstStyle>
            <a:lvl1pPr>
              <a:defRPr sz="2519"/>
            </a:lvl1pPr>
            <a:lvl2pPr>
              <a:defRPr sz="2204"/>
            </a:lvl2pPr>
            <a:lvl3pPr>
              <a:defRPr sz="1890"/>
            </a:lvl3pPr>
            <a:lvl4pPr>
              <a:defRPr sz="1575"/>
            </a:lvl4pPr>
            <a:lvl5pPr>
              <a:defRPr sz="1575"/>
            </a:lvl5pPr>
            <a:lvl6pPr>
              <a:defRPr sz="1575"/>
            </a:lvl6pPr>
            <a:lvl7pPr>
              <a:defRPr sz="1575"/>
            </a:lvl7pPr>
            <a:lvl8pPr>
              <a:defRPr sz="1575"/>
            </a:lvl8pPr>
            <a:lvl9pPr>
              <a:defRPr sz="157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95890" y="15336203"/>
            <a:ext cx="2321966" cy="28412212"/>
          </a:xfrm>
        </p:spPr>
        <p:txBody>
          <a:bodyPr/>
          <a:lstStyle>
            <a:lvl1pPr marL="0" indent="0">
              <a:buNone/>
              <a:defRPr sz="1260"/>
            </a:lvl1pPr>
            <a:lvl2pPr marL="359954" indent="0">
              <a:buNone/>
              <a:defRPr sz="1102"/>
            </a:lvl2pPr>
            <a:lvl3pPr marL="719907" indent="0">
              <a:buNone/>
              <a:defRPr sz="945"/>
            </a:lvl3pPr>
            <a:lvl4pPr marL="1079861" indent="0">
              <a:buNone/>
              <a:defRPr sz="787"/>
            </a:lvl4pPr>
            <a:lvl5pPr marL="1439814" indent="0">
              <a:buNone/>
              <a:defRPr sz="787"/>
            </a:lvl5pPr>
            <a:lvl6pPr marL="1799768" indent="0">
              <a:buNone/>
              <a:defRPr sz="787"/>
            </a:lvl6pPr>
            <a:lvl7pPr marL="2159721" indent="0">
              <a:buNone/>
              <a:defRPr sz="787"/>
            </a:lvl7pPr>
            <a:lvl8pPr marL="2519675" indent="0">
              <a:buNone/>
              <a:defRPr sz="787"/>
            </a:lvl8pPr>
            <a:lvl9pPr marL="2879628" indent="0">
              <a:buNone/>
              <a:defRPr sz="78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2914753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95890" y="3408045"/>
            <a:ext cx="2321966" cy="11928158"/>
          </a:xfrm>
        </p:spPr>
        <p:txBody>
          <a:bodyPr anchor="b"/>
          <a:lstStyle>
            <a:lvl1pPr>
              <a:defRPr sz="251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060646" y="7360442"/>
            <a:ext cx="3644652" cy="36328813"/>
          </a:xfrm>
        </p:spPr>
        <p:txBody>
          <a:bodyPr anchor="t"/>
          <a:lstStyle>
            <a:lvl1pPr marL="0" indent="0">
              <a:buNone/>
              <a:defRPr sz="2519"/>
            </a:lvl1pPr>
            <a:lvl2pPr marL="359954" indent="0">
              <a:buNone/>
              <a:defRPr sz="2204"/>
            </a:lvl2pPr>
            <a:lvl3pPr marL="719907" indent="0">
              <a:buNone/>
              <a:defRPr sz="1890"/>
            </a:lvl3pPr>
            <a:lvl4pPr marL="1079861" indent="0">
              <a:buNone/>
              <a:defRPr sz="1575"/>
            </a:lvl4pPr>
            <a:lvl5pPr marL="1439814" indent="0">
              <a:buNone/>
              <a:defRPr sz="1575"/>
            </a:lvl5pPr>
            <a:lvl6pPr marL="1799768" indent="0">
              <a:buNone/>
              <a:defRPr sz="1575"/>
            </a:lvl6pPr>
            <a:lvl7pPr marL="2159721" indent="0">
              <a:buNone/>
              <a:defRPr sz="1575"/>
            </a:lvl7pPr>
            <a:lvl8pPr marL="2519675" indent="0">
              <a:buNone/>
              <a:defRPr sz="1575"/>
            </a:lvl8pPr>
            <a:lvl9pPr marL="2879628" indent="0">
              <a:buNone/>
              <a:defRPr sz="157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95890" y="15336203"/>
            <a:ext cx="2321966" cy="28412212"/>
          </a:xfrm>
        </p:spPr>
        <p:txBody>
          <a:bodyPr/>
          <a:lstStyle>
            <a:lvl1pPr marL="0" indent="0">
              <a:buNone/>
              <a:defRPr sz="1260"/>
            </a:lvl1pPr>
            <a:lvl2pPr marL="359954" indent="0">
              <a:buNone/>
              <a:defRPr sz="1102"/>
            </a:lvl2pPr>
            <a:lvl3pPr marL="719907" indent="0">
              <a:buNone/>
              <a:defRPr sz="945"/>
            </a:lvl3pPr>
            <a:lvl4pPr marL="1079861" indent="0">
              <a:buNone/>
              <a:defRPr sz="787"/>
            </a:lvl4pPr>
            <a:lvl5pPr marL="1439814" indent="0">
              <a:buNone/>
              <a:defRPr sz="787"/>
            </a:lvl5pPr>
            <a:lvl6pPr marL="1799768" indent="0">
              <a:buNone/>
              <a:defRPr sz="787"/>
            </a:lvl6pPr>
            <a:lvl7pPr marL="2159721" indent="0">
              <a:buNone/>
              <a:defRPr sz="787"/>
            </a:lvl7pPr>
            <a:lvl8pPr marL="2519675" indent="0">
              <a:buNone/>
              <a:defRPr sz="787"/>
            </a:lvl8pPr>
            <a:lvl9pPr marL="2879628" indent="0">
              <a:buNone/>
              <a:defRPr sz="78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C8B70D9-BC92-EA4C-8A90-865B798EC5EF}" type="datetimeFigureOut">
              <a:rPr kumimoji="1" lang="ja-JP" altLang="en-US" smtClean="0"/>
              <a:t>2023/6/27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2157279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4953" y="2721714"/>
            <a:ext cx="6209407" cy="988096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4953" y="13608513"/>
            <a:ext cx="6209407" cy="3243559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94953" y="47381303"/>
            <a:ext cx="1619845" cy="2721703"/>
          </a:xfrm>
          <a:prstGeom prst="rect">
            <a:avLst/>
          </a:prstGeom>
        </p:spPr>
        <p:txBody>
          <a:bodyPr vert="horz" lIns="91440" tIns="45720" rIns="91440" bIns="45720" rtlCol="0" anchor="ctr"/>
          <a:lstStyle>
            <a:lvl1pPr algn="l">
              <a:defRPr sz="945">
                <a:solidFill>
                  <a:schemeClr val="tx1">
                    <a:tint val="75000"/>
                  </a:schemeClr>
                </a:solidFill>
              </a:defRPr>
            </a:lvl1pPr>
          </a:lstStyle>
          <a:p>
            <a:fld id="{3C8B70D9-BC92-EA4C-8A90-865B798EC5EF}" type="datetimeFigureOut">
              <a:rPr kumimoji="1" lang="ja-JP" altLang="en-US" smtClean="0"/>
              <a:t>2023/6/27</a:t>
            </a:fld>
            <a:endParaRPr kumimoji="1" lang="ja-JP" altLang="en-US"/>
          </a:p>
        </p:txBody>
      </p:sp>
      <p:sp>
        <p:nvSpPr>
          <p:cNvPr id="5" name="Footer Placeholder 4"/>
          <p:cNvSpPr>
            <a:spLocks noGrp="1"/>
          </p:cNvSpPr>
          <p:nvPr>
            <p:ph type="ftr" sz="quarter" idx="3"/>
          </p:nvPr>
        </p:nvSpPr>
        <p:spPr>
          <a:xfrm>
            <a:off x="2384773" y="47381303"/>
            <a:ext cx="2429768" cy="2721703"/>
          </a:xfrm>
          <a:prstGeom prst="rect">
            <a:avLst/>
          </a:prstGeom>
        </p:spPr>
        <p:txBody>
          <a:bodyPr vert="horz" lIns="91440" tIns="45720" rIns="91440" bIns="45720" rtlCol="0" anchor="ctr"/>
          <a:lstStyle>
            <a:lvl1pPr algn="ctr">
              <a:defRPr sz="945">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084515" y="47381303"/>
            <a:ext cx="1619845" cy="2721703"/>
          </a:xfrm>
          <a:prstGeom prst="rect">
            <a:avLst/>
          </a:prstGeom>
        </p:spPr>
        <p:txBody>
          <a:bodyPr vert="horz" lIns="91440" tIns="45720" rIns="91440" bIns="45720" rtlCol="0" anchor="ctr"/>
          <a:lstStyle>
            <a:lvl1pPr algn="r">
              <a:defRPr sz="945">
                <a:solidFill>
                  <a:schemeClr val="tx1">
                    <a:tint val="75000"/>
                  </a:schemeClr>
                </a:solidFill>
              </a:defRPr>
            </a:lvl1pPr>
          </a:lstStyle>
          <a:p>
            <a:fld id="{8FBF05FE-4034-574F-A00B-A10C4FCBAA1B}" type="slidenum">
              <a:rPr kumimoji="1" lang="ja-JP" altLang="en-US" smtClean="0"/>
              <a:t>‹#›</a:t>
            </a:fld>
            <a:endParaRPr kumimoji="1" lang="ja-JP" altLang="en-US"/>
          </a:p>
        </p:txBody>
      </p:sp>
    </p:spTree>
    <p:extLst>
      <p:ext uri="{BB962C8B-B14F-4D97-AF65-F5344CB8AC3E}">
        <p14:creationId xmlns:p14="http://schemas.microsoft.com/office/powerpoint/2010/main" val="18000358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19907" rtl="0" eaLnBrk="1" latinLnBrk="0" hangingPunct="1">
        <a:lnSpc>
          <a:spcPct val="90000"/>
        </a:lnSpc>
        <a:spcBef>
          <a:spcPct val="0"/>
        </a:spcBef>
        <a:buNone/>
        <a:defRPr kumimoji="1" sz="3464" kern="1200">
          <a:solidFill>
            <a:schemeClr val="tx1"/>
          </a:solidFill>
          <a:latin typeface="+mj-lt"/>
          <a:ea typeface="+mj-ea"/>
          <a:cs typeface="+mj-cs"/>
        </a:defRPr>
      </a:lvl1pPr>
    </p:titleStyle>
    <p:bodyStyle>
      <a:lvl1pPr marL="179977" indent="-179977" algn="l" defTabSz="719907" rtl="0" eaLnBrk="1" latinLnBrk="0" hangingPunct="1">
        <a:lnSpc>
          <a:spcPct val="90000"/>
        </a:lnSpc>
        <a:spcBef>
          <a:spcPts val="787"/>
        </a:spcBef>
        <a:buFont typeface="Arial" panose="020B0604020202020204" pitchFamily="34" charset="0"/>
        <a:buChar char="•"/>
        <a:defRPr kumimoji="1" sz="2204" kern="1200">
          <a:solidFill>
            <a:schemeClr val="tx1"/>
          </a:solidFill>
          <a:latin typeface="+mn-lt"/>
          <a:ea typeface="+mn-ea"/>
          <a:cs typeface="+mn-cs"/>
        </a:defRPr>
      </a:lvl1pPr>
      <a:lvl2pPr marL="539930" indent="-179977" algn="l" defTabSz="719907" rtl="0" eaLnBrk="1" latinLnBrk="0" hangingPunct="1">
        <a:lnSpc>
          <a:spcPct val="90000"/>
        </a:lnSpc>
        <a:spcBef>
          <a:spcPts val="394"/>
        </a:spcBef>
        <a:buFont typeface="Arial" panose="020B0604020202020204" pitchFamily="34" charset="0"/>
        <a:buChar char="•"/>
        <a:defRPr kumimoji="1" sz="1890" kern="1200">
          <a:solidFill>
            <a:schemeClr val="tx1"/>
          </a:solidFill>
          <a:latin typeface="+mn-lt"/>
          <a:ea typeface="+mn-ea"/>
          <a:cs typeface="+mn-cs"/>
        </a:defRPr>
      </a:lvl2pPr>
      <a:lvl3pPr marL="899884" indent="-179977" algn="l" defTabSz="719907" rtl="0" eaLnBrk="1" latinLnBrk="0" hangingPunct="1">
        <a:lnSpc>
          <a:spcPct val="90000"/>
        </a:lnSpc>
        <a:spcBef>
          <a:spcPts val="394"/>
        </a:spcBef>
        <a:buFont typeface="Arial" panose="020B0604020202020204" pitchFamily="34" charset="0"/>
        <a:buChar char="•"/>
        <a:defRPr kumimoji="1" sz="1575" kern="1200">
          <a:solidFill>
            <a:schemeClr val="tx1"/>
          </a:solidFill>
          <a:latin typeface="+mn-lt"/>
          <a:ea typeface="+mn-ea"/>
          <a:cs typeface="+mn-cs"/>
        </a:defRPr>
      </a:lvl3pPr>
      <a:lvl4pPr marL="1259837"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4pPr>
      <a:lvl5pPr marL="1619791"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5pPr>
      <a:lvl6pPr marL="1979745"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6pPr>
      <a:lvl7pPr marL="2339698"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7pPr>
      <a:lvl8pPr marL="2699652"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8pPr>
      <a:lvl9pPr marL="3059605"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9pPr>
    </p:bodyStyle>
    <p:otherStyle>
      <a:defPPr>
        <a:defRPr lang="en-US"/>
      </a:defPPr>
      <a:lvl1pPr marL="0" algn="l" defTabSz="719907" rtl="0" eaLnBrk="1" latinLnBrk="0" hangingPunct="1">
        <a:defRPr kumimoji="1" sz="1417" kern="1200">
          <a:solidFill>
            <a:schemeClr val="tx1"/>
          </a:solidFill>
          <a:latin typeface="+mn-lt"/>
          <a:ea typeface="+mn-ea"/>
          <a:cs typeface="+mn-cs"/>
        </a:defRPr>
      </a:lvl1pPr>
      <a:lvl2pPr marL="359954" algn="l" defTabSz="719907" rtl="0" eaLnBrk="1" latinLnBrk="0" hangingPunct="1">
        <a:defRPr kumimoji="1" sz="1417" kern="1200">
          <a:solidFill>
            <a:schemeClr val="tx1"/>
          </a:solidFill>
          <a:latin typeface="+mn-lt"/>
          <a:ea typeface="+mn-ea"/>
          <a:cs typeface="+mn-cs"/>
        </a:defRPr>
      </a:lvl2pPr>
      <a:lvl3pPr marL="719907" algn="l" defTabSz="719907" rtl="0" eaLnBrk="1" latinLnBrk="0" hangingPunct="1">
        <a:defRPr kumimoji="1" sz="1417" kern="1200">
          <a:solidFill>
            <a:schemeClr val="tx1"/>
          </a:solidFill>
          <a:latin typeface="+mn-lt"/>
          <a:ea typeface="+mn-ea"/>
          <a:cs typeface="+mn-cs"/>
        </a:defRPr>
      </a:lvl3pPr>
      <a:lvl4pPr marL="1079861" algn="l" defTabSz="719907" rtl="0" eaLnBrk="1" latinLnBrk="0" hangingPunct="1">
        <a:defRPr kumimoji="1" sz="1417" kern="1200">
          <a:solidFill>
            <a:schemeClr val="tx1"/>
          </a:solidFill>
          <a:latin typeface="+mn-lt"/>
          <a:ea typeface="+mn-ea"/>
          <a:cs typeface="+mn-cs"/>
        </a:defRPr>
      </a:lvl4pPr>
      <a:lvl5pPr marL="1439814" algn="l" defTabSz="719907" rtl="0" eaLnBrk="1" latinLnBrk="0" hangingPunct="1">
        <a:defRPr kumimoji="1" sz="1417" kern="1200">
          <a:solidFill>
            <a:schemeClr val="tx1"/>
          </a:solidFill>
          <a:latin typeface="+mn-lt"/>
          <a:ea typeface="+mn-ea"/>
          <a:cs typeface="+mn-cs"/>
        </a:defRPr>
      </a:lvl5pPr>
      <a:lvl6pPr marL="1799768" algn="l" defTabSz="719907" rtl="0" eaLnBrk="1" latinLnBrk="0" hangingPunct="1">
        <a:defRPr kumimoji="1" sz="1417" kern="1200">
          <a:solidFill>
            <a:schemeClr val="tx1"/>
          </a:solidFill>
          <a:latin typeface="+mn-lt"/>
          <a:ea typeface="+mn-ea"/>
          <a:cs typeface="+mn-cs"/>
        </a:defRPr>
      </a:lvl6pPr>
      <a:lvl7pPr marL="2159721" algn="l" defTabSz="719907" rtl="0" eaLnBrk="1" latinLnBrk="0" hangingPunct="1">
        <a:defRPr kumimoji="1" sz="1417" kern="1200">
          <a:solidFill>
            <a:schemeClr val="tx1"/>
          </a:solidFill>
          <a:latin typeface="+mn-lt"/>
          <a:ea typeface="+mn-ea"/>
          <a:cs typeface="+mn-cs"/>
        </a:defRPr>
      </a:lvl7pPr>
      <a:lvl8pPr marL="2519675" algn="l" defTabSz="719907" rtl="0" eaLnBrk="1" latinLnBrk="0" hangingPunct="1">
        <a:defRPr kumimoji="1" sz="1417" kern="1200">
          <a:solidFill>
            <a:schemeClr val="tx1"/>
          </a:solidFill>
          <a:latin typeface="+mn-lt"/>
          <a:ea typeface="+mn-ea"/>
          <a:cs typeface="+mn-cs"/>
        </a:defRPr>
      </a:lvl8pPr>
      <a:lvl9pPr marL="2879628" algn="l" defTabSz="719907" rtl="0" eaLnBrk="1" latinLnBrk="0" hangingPunct="1">
        <a:defRPr kumimoji="1" sz="14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0.png"/><Relationship Id="rId18" Type="http://schemas.openxmlformats.org/officeDocument/2006/relationships/image" Target="../media/image15.png"/><Relationship Id="rId26" Type="http://schemas.openxmlformats.org/officeDocument/2006/relationships/hyperlink" Target="https://www.kobekaiteku.jp/link/pdf/topics/leaflet_kaigo_0610_v02.pdf" TargetMode="External"/><Relationship Id="rId39" Type="http://schemas.microsoft.com/office/2007/relationships/hdphoto" Target="../media/hdphoto2.wdp"/><Relationship Id="rId21" Type="http://schemas.openxmlformats.org/officeDocument/2006/relationships/image" Target="../media/image18.jpg"/><Relationship Id="rId34" Type="http://schemas.openxmlformats.org/officeDocument/2006/relationships/image" Target="../media/image27.jpeg"/><Relationship Id="rId7" Type="http://schemas.microsoft.com/office/2007/relationships/hdphoto" Target="../media/hdphoto1.wdp"/><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emf"/><Relationship Id="rId29" Type="http://schemas.openxmlformats.org/officeDocument/2006/relationships/image" Target="../media/image22.png"/><Relationship Id="rId41" Type="http://schemas.openxmlformats.org/officeDocument/2006/relationships/image" Target="../media/image32.emf"/><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24" Type="http://schemas.openxmlformats.org/officeDocument/2006/relationships/hyperlink" Target="https://docs.google.com/forms/d/1ZUkAy-YqJ3qiQ1T3h0PiZYH5vVUk0L7RT3watxfhrWk/edit" TargetMode="External"/><Relationship Id="rId32" Type="http://schemas.openxmlformats.org/officeDocument/2006/relationships/image" Target="../media/image25.jpeg"/><Relationship Id="rId37" Type="http://schemas.openxmlformats.org/officeDocument/2006/relationships/hyperlink" Target="https://www.city.kobe.lg.jp/documents/62090/kobe_kaiteku_a.pdf" TargetMode="External"/><Relationship Id="rId40" Type="http://schemas.openxmlformats.org/officeDocument/2006/relationships/image" Target="../media/image31.jpeg"/><Relationship Id="rId5" Type="http://schemas.openxmlformats.org/officeDocument/2006/relationships/image" Target="../media/image3.png"/><Relationship Id="rId15" Type="http://schemas.openxmlformats.org/officeDocument/2006/relationships/image" Target="../media/image12.png"/><Relationship Id="rId23" Type="http://schemas.openxmlformats.org/officeDocument/2006/relationships/image" Target="../media/image20.png"/><Relationship Id="rId28" Type="http://schemas.openxmlformats.org/officeDocument/2006/relationships/image" Target="../media/image21.png"/><Relationship Id="rId36" Type="http://schemas.openxmlformats.org/officeDocument/2006/relationships/image" Target="../media/image29.png"/><Relationship Id="rId10" Type="http://schemas.openxmlformats.org/officeDocument/2006/relationships/image" Target="../media/image7.png"/><Relationship Id="rId19" Type="http://schemas.openxmlformats.org/officeDocument/2006/relationships/image" Target="../media/image16.png"/><Relationship Id="rId31" Type="http://schemas.openxmlformats.org/officeDocument/2006/relationships/image" Target="../media/image24.jpeg"/><Relationship Id="rId4" Type="http://schemas.openxmlformats.org/officeDocument/2006/relationships/image" Target="../media/image2.emf"/><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jpeg"/><Relationship Id="rId27" Type="http://schemas.openxmlformats.org/officeDocument/2006/relationships/hyperlink" Target="https://www.kobekaiteku.jp/link/pdf/topics/leaflet_company_0614.pdf" TargetMode="External"/><Relationship Id="rId30" Type="http://schemas.openxmlformats.org/officeDocument/2006/relationships/image" Target="../media/image23.png"/><Relationship Id="rId35" Type="http://schemas.openxmlformats.org/officeDocument/2006/relationships/image" Target="../media/image28.png"/><Relationship Id="rId8" Type="http://schemas.openxmlformats.org/officeDocument/2006/relationships/image" Target="../media/image5.png"/><Relationship Id="rId3" Type="http://schemas.openxmlformats.org/officeDocument/2006/relationships/image" Target="../media/image1.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hyperlink" Target="https://docs.google.com/forms/d/1DgbJBDnHeOXDrrwV8McaqsYqOYbhiuKRX_J05g4wGBE/edit" TargetMode="External"/><Relationship Id="rId33" Type="http://schemas.openxmlformats.org/officeDocument/2006/relationships/image" Target="../media/image26.jpeg"/><Relationship Id="rId38"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 name="グループ化 92">
            <a:extLst>
              <a:ext uri="{FF2B5EF4-FFF2-40B4-BE49-F238E27FC236}">
                <a16:creationId xmlns:a16="http://schemas.microsoft.com/office/drawing/2014/main" id="{00CE059B-FF19-9292-47D6-8D8193C0A12A}"/>
              </a:ext>
            </a:extLst>
          </p:cNvPr>
          <p:cNvGrpSpPr/>
          <p:nvPr/>
        </p:nvGrpSpPr>
        <p:grpSpPr>
          <a:xfrm>
            <a:off x="9159070" y="2507968"/>
            <a:ext cx="7207707" cy="25993451"/>
            <a:chOff x="17299316" y="2435706"/>
            <a:chExt cx="7207707" cy="25993451"/>
          </a:xfrm>
        </p:grpSpPr>
        <p:sp>
          <p:nvSpPr>
            <p:cNvPr id="98" name="正方形/長方形 97">
              <a:extLst>
                <a:ext uri="{FF2B5EF4-FFF2-40B4-BE49-F238E27FC236}">
                  <a16:creationId xmlns:a16="http://schemas.microsoft.com/office/drawing/2014/main" id="{162065A9-B4DD-DBEC-7003-913E398AEA99}"/>
                </a:ext>
              </a:extLst>
            </p:cNvPr>
            <p:cNvSpPr/>
            <p:nvPr/>
          </p:nvSpPr>
          <p:spPr>
            <a:xfrm>
              <a:off x="17668124" y="3431455"/>
              <a:ext cx="6462467" cy="208974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5" name="正方形/長方形 514">
              <a:extLst>
                <a:ext uri="{FF2B5EF4-FFF2-40B4-BE49-F238E27FC236}">
                  <a16:creationId xmlns:a16="http://schemas.microsoft.com/office/drawing/2014/main" id="{EC374929-2AD0-1EC1-6977-AF7D16A8CB1C}"/>
                </a:ext>
              </a:extLst>
            </p:cNvPr>
            <p:cNvSpPr/>
            <p:nvPr/>
          </p:nvSpPr>
          <p:spPr>
            <a:xfrm>
              <a:off x="18570376" y="3230809"/>
              <a:ext cx="5552659" cy="5956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7" name="グループ化 516">
              <a:extLst>
                <a:ext uri="{FF2B5EF4-FFF2-40B4-BE49-F238E27FC236}">
                  <a16:creationId xmlns:a16="http://schemas.microsoft.com/office/drawing/2014/main" id="{D1AE907D-C5BE-FDEC-9C65-ABB495BBC428}"/>
                </a:ext>
              </a:extLst>
            </p:cNvPr>
            <p:cNvGrpSpPr/>
            <p:nvPr/>
          </p:nvGrpSpPr>
          <p:grpSpPr>
            <a:xfrm>
              <a:off x="17798161" y="3515618"/>
              <a:ext cx="2817171" cy="389788"/>
              <a:chOff x="490450" y="1051594"/>
              <a:chExt cx="2817171" cy="389788"/>
            </a:xfrm>
          </p:grpSpPr>
          <p:pic>
            <p:nvPicPr>
              <p:cNvPr id="559" name="図 558" descr="グラフィカル ユーザー インターフェイス, Web サイト&#10;&#10;自動的に生成された説明">
                <a:extLst>
                  <a:ext uri="{FF2B5EF4-FFF2-40B4-BE49-F238E27FC236}">
                    <a16:creationId xmlns:a16="http://schemas.microsoft.com/office/drawing/2014/main" id="{55689EDF-A29D-A9E7-7D25-69FCD9D82BF3}"/>
                  </a:ext>
                </a:extLst>
              </p:cNvPr>
              <p:cNvPicPr>
                <a:picLocks noChangeAspect="1"/>
              </p:cNvPicPr>
              <p:nvPr/>
            </p:nvPicPr>
            <p:blipFill rotWithShape="1">
              <a:blip r:embed="rId3"/>
              <a:srcRect l="26518" t="15002" r="26257" b="81739"/>
              <a:stretch/>
            </p:blipFill>
            <p:spPr>
              <a:xfrm>
                <a:off x="490450" y="1051594"/>
                <a:ext cx="2817171" cy="206639"/>
              </a:xfrm>
              <a:prstGeom prst="rect">
                <a:avLst/>
              </a:prstGeom>
            </p:spPr>
          </p:pic>
          <p:pic>
            <p:nvPicPr>
              <p:cNvPr id="560" name="図 559" descr="グラフィカル ユーザー インターフェイス, Web サイト&#10;&#10;自動的に生成された説明">
                <a:extLst>
                  <a:ext uri="{FF2B5EF4-FFF2-40B4-BE49-F238E27FC236}">
                    <a16:creationId xmlns:a16="http://schemas.microsoft.com/office/drawing/2014/main" id="{9818A72F-CC19-8B97-D077-ADED35F0E06C}"/>
                  </a:ext>
                </a:extLst>
              </p:cNvPr>
              <p:cNvPicPr>
                <a:picLocks noChangeAspect="1"/>
              </p:cNvPicPr>
              <p:nvPr/>
            </p:nvPicPr>
            <p:blipFill rotWithShape="1">
              <a:blip r:embed="rId3"/>
              <a:srcRect l="41298" t="18456" r="40805" b="79150"/>
              <a:stretch/>
            </p:blipFill>
            <p:spPr>
              <a:xfrm>
                <a:off x="797776" y="1258233"/>
                <a:ext cx="1288474" cy="183149"/>
              </a:xfrm>
              <a:prstGeom prst="rect">
                <a:avLst/>
              </a:prstGeom>
            </p:spPr>
          </p:pic>
        </p:grpSp>
        <p:grpSp>
          <p:nvGrpSpPr>
            <p:cNvPr id="518" name="グループ化 517">
              <a:extLst>
                <a:ext uri="{FF2B5EF4-FFF2-40B4-BE49-F238E27FC236}">
                  <a16:creationId xmlns:a16="http://schemas.microsoft.com/office/drawing/2014/main" id="{02A291CD-5201-6CA1-0BA9-C9781E4AE9E1}"/>
                </a:ext>
              </a:extLst>
            </p:cNvPr>
            <p:cNvGrpSpPr/>
            <p:nvPr/>
          </p:nvGrpSpPr>
          <p:grpSpPr>
            <a:xfrm>
              <a:off x="21428638" y="3568822"/>
              <a:ext cx="2128535" cy="315036"/>
              <a:chOff x="4621823" y="1098434"/>
              <a:chExt cx="2128535" cy="315036"/>
            </a:xfrm>
          </p:grpSpPr>
          <p:pic>
            <p:nvPicPr>
              <p:cNvPr id="549" name="図 548">
                <a:extLst>
                  <a:ext uri="{FF2B5EF4-FFF2-40B4-BE49-F238E27FC236}">
                    <a16:creationId xmlns:a16="http://schemas.microsoft.com/office/drawing/2014/main" id="{CDA5A42B-CB92-DFA8-CC30-59AADD450DD3}"/>
                  </a:ext>
                </a:extLst>
              </p:cNvPr>
              <p:cNvPicPr>
                <a:picLocks noChangeAspect="1"/>
              </p:cNvPicPr>
              <p:nvPr/>
            </p:nvPicPr>
            <p:blipFill rotWithShape="1">
              <a:blip r:embed="rId4"/>
              <a:srcRect l="90744" b="88844"/>
              <a:stretch/>
            </p:blipFill>
            <p:spPr>
              <a:xfrm>
                <a:off x="6376110" y="1122226"/>
                <a:ext cx="250248" cy="154958"/>
              </a:xfrm>
              <a:prstGeom prst="rect">
                <a:avLst/>
              </a:prstGeom>
            </p:spPr>
          </p:pic>
          <p:pic>
            <p:nvPicPr>
              <p:cNvPr id="550" name="図 549">
                <a:extLst>
                  <a:ext uri="{FF2B5EF4-FFF2-40B4-BE49-F238E27FC236}">
                    <a16:creationId xmlns:a16="http://schemas.microsoft.com/office/drawing/2014/main" id="{B92CC763-9367-B2A3-7C34-E6251521C9D0}"/>
                  </a:ext>
                </a:extLst>
              </p:cNvPr>
              <p:cNvPicPr>
                <a:picLocks noChangeAspect="1"/>
              </p:cNvPicPr>
              <p:nvPr/>
            </p:nvPicPr>
            <p:blipFill rotWithShape="1">
              <a:blip r:embed="rId4"/>
              <a:srcRect l="454" t="-959" r="87049" b="86377"/>
              <a:stretch/>
            </p:blipFill>
            <p:spPr>
              <a:xfrm>
                <a:off x="4621823" y="1098434"/>
                <a:ext cx="337883" cy="202542"/>
              </a:xfrm>
              <a:prstGeom prst="rect">
                <a:avLst/>
              </a:prstGeom>
            </p:spPr>
          </p:pic>
          <p:pic>
            <p:nvPicPr>
              <p:cNvPr id="551" name="図 550">
                <a:extLst>
                  <a:ext uri="{FF2B5EF4-FFF2-40B4-BE49-F238E27FC236}">
                    <a16:creationId xmlns:a16="http://schemas.microsoft.com/office/drawing/2014/main" id="{0FD35964-1219-78D6-8B8E-527BE2A42DF3}"/>
                  </a:ext>
                </a:extLst>
              </p:cNvPr>
              <p:cNvPicPr>
                <a:picLocks noChangeAspect="1"/>
              </p:cNvPicPr>
              <p:nvPr/>
            </p:nvPicPr>
            <p:blipFill rotWithShape="1">
              <a:blip r:embed="rId4"/>
              <a:srcRect l="72981" t="37750" r="19381" b="49026"/>
              <a:stretch/>
            </p:blipFill>
            <p:spPr>
              <a:xfrm>
                <a:off x="5958472" y="1107871"/>
                <a:ext cx="206478" cy="183669"/>
              </a:xfrm>
              <a:prstGeom prst="rect">
                <a:avLst/>
              </a:prstGeom>
            </p:spPr>
          </p:pic>
          <p:pic>
            <p:nvPicPr>
              <p:cNvPr id="552" name="図 551">
                <a:extLst>
                  <a:ext uri="{FF2B5EF4-FFF2-40B4-BE49-F238E27FC236}">
                    <a16:creationId xmlns:a16="http://schemas.microsoft.com/office/drawing/2014/main" id="{ECA3DB3E-2F3A-5638-A664-EA29687D32B0}"/>
                  </a:ext>
                </a:extLst>
              </p:cNvPr>
              <p:cNvPicPr>
                <a:picLocks noChangeAspect="1"/>
              </p:cNvPicPr>
              <p:nvPr/>
            </p:nvPicPr>
            <p:blipFill rotWithShape="1">
              <a:blip r:embed="rId4"/>
              <a:srcRect l="38275" t="36171" r="53557" b="49247"/>
              <a:stretch/>
            </p:blipFill>
            <p:spPr>
              <a:xfrm>
                <a:off x="5089176" y="1098434"/>
                <a:ext cx="220839" cy="202542"/>
              </a:xfrm>
              <a:prstGeom prst="rect">
                <a:avLst/>
              </a:prstGeom>
            </p:spPr>
          </p:pic>
          <p:pic>
            <p:nvPicPr>
              <p:cNvPr id="553" name="図 552">
                <a:extLst>
                  <a:ext uri="{FF2B5EF4-FFF2-40B4-BE49-F238E27FC236}">
                    <a16:creationId xmlns:a16="http://schemas.microsoft.com/office/drawing/2014/main" id="{FFC57A4C-616D-6487-E846-62B4EA4D75C0}"/>
                  </a:ext>
                </a:extLst>
              </p:cNvPr>
              <p:cNvPicPr>
                <a:picLocks noChangeAspect="1"/>
              </p:cNvPicPr>
              <p:nvPr/>
            </p:nvPicPr>
            <p:blipFill rotWithShape="1">
              <a:blip r:embed="rId4"/>
              <a:srcRect l="56194" t="36415" r="36168" b="49003"/>
              <a:stretch/>
            </p:blipFill>
            <p:spPr>
              <a:xfrm>
                <a:off x="5529741" y="1098434"/>
                <a:ext cx="206478" cy="202542"/>
              </a:xfrm>
              <a:prstGeom prst="rect">
                <a:avLst/>
              </a:prstGeom>
            </p:spPr>
          </p:pic>
          <p:sp>
            <p:nvSpPr>
              <p:cNvPr id="554" name="テキスト ボックス 553">
                <a:extLst>
                  <a:ext uri="{FF2B5EF4-FFF2-40B4-BE49-F238E27FC236}">
                    <a16:creationId xmlns:a16="http://schemas.microsoft.com/office/drawing/2014/main" id="{F344689E-27BF-851E-DC45-11960BD7ADF1}"/>
                  </a:ext>
                </a:extLst>
              </p:cNvPr>
              <p:cNvSpPr txBox="1"/>
              <p:nvPr/>
            </p:nvSpPr>
            <p:spPr>
              <a:xfrm>
                <a:off x="4632650" y="1259582"/>
                <a:ext cx="338554" cy="153888"/>
              </a:xfrm>
              <a:prstGeom prst="rect">
                <a:avLst/>
              </a:prstGeom>
              <a:noFill/>
            </p:spPr>
            <p:txBody>
              <a:bodyPr wrap="none" rtlCol="0">
                <a:spAutoFit/>
              </a:bodyPr>
              <a:lstStyle/>
              <a:p>
                <a:pPr algn="ctr"/>
                <a:r>
                  <a:rPr kumimoji="1" lang="ja-JP" altLang="en-US" sz="400"/>
                  <a:t>ホーム</a:t>
                </a:r>
              </a:p>
            </p:txBody>
          </p:sp>
          <p:sp>
            <p:nvSpPr>
              <p:cNvPr id="555" name="テキスト ボックス 554">
                <a:extLst>
                  <a:ext uri="{FF2B5EF4-FFF2-40B4-BE49-F238E27FC236}">
                    <a16:creationId xmlns:a16="http://schemas.microsoft.com/office/drawing/2014/main" id="{DA9566BC-4D54-41F1-866B-522C5A54C0A1}"/>
                  </a:ext>
                </a:extLst>
              </p:cNvPr>
              <p:cNvSpPr txBox="1"/>
              <p:nvPr/>
            </p:nvSpPr>
            <p:spPr>
              <a:xfrm>
                <a:off x="5005253" y="1259582"/>
                <a:ext cx="389850" cy="153888"/>
              </a:xfrm>
              <a:prstGeom prst="rect">
                <a:avLst/>
              </a:prstGeom>
              <a:noFill/>
            </p:spPr>
            <p:txBody>
              <a:bodyPr wrap="none" rtlCol="0">
                <a:spAutoFit/>
              </a:bodyPr>
              <a:lstStyle/>
              <a:p>
                <a:pPr algn="ctr"/>
                <a:r>
                  <a:rPr kumimoji="1" lang="ja-JP" altLang="en-US" sz="400"/>
                  <a:t>お知らせ</a:t>
                </a:r>
              </a:p>
            </p:txBody>
          </p:sp>
          <p:sp>
            <p:nvSpPr>
              <p:cNvPr id="556" name="テキスト ボックス 555">
                <a:extLst>
                  <a:ext uri="{FF2B5EF4-FFF2-40B4-BE49-F238E27FC236}">
                    <a16:creationId xmlns:a16="http://schemas.microsoft.com/office/drawing/2014/main" id="{91B322CD-EFBE-FDC3-46AE-4721FA0423E3}"/>
                  </a:ext>
                </a:extLst>
              </p:cNvPr>
              <p:cNvSpPr txBox="1"/>
              <p:nvPr/>
            </p:nvSpPr>
            <p:spPr>
              <a:xfrm>
                <a:off x="5348207" y="1259582"/>
                <a:ext cx="595035" cy="153888"/>
              </a:xfrm>
              <a:prstGeom prst="rect">
                <a:avLst/>
              </a:prstGeom>
              <a:noFill/>
            </p:spPr>
            <p:txBody>
              <a:bodyPr wrap="none" rtlCol="0">
                <a:spAutoFit/>
              </a:bodyPr>
              <a:lstStyle/>
              <a:p>
                <a:pPr algn="ctr"/>
                <a:r>
                  <a:rPr kumimoji="1" lang="ja-JP" altLang="en-US" sz="400"/>
                  <a:t>プロジェクト概要</a:t>
                </a:r>
              </a:p>
            </p:txBody>
          </p:sp>
          <p:sp>
            <p:nvSpPr>
              <p:cNvPr id="557" name="テキスト ボックス 556">
                <a:extLst>
                  <a:ext uri="{FF2B5EF4-FFF2-40B4-BE49-F238E27FC236}">
                    <a16:creationId xmlns:a16="http://schemas.microsoft.com/office/drawing/2014/main" id="{A15104B5-6360-9ECE-3B87-835077352493}"/>
                  </a:ext>
                </a:extLst>
              </p:cNvPr>
              <p:cNvSpPr txBox="1"/>
              <p:nvPr/>
            </p:nvSpPr>
            <p:spPr>
              <a:xfrm>
                <a:off x="5867394" y="1259582"/>
                <a:ext cx="441146" cy="153888"/>
              </a:xfrm>
              <a:prstGeom prst="rect">
                <a:avLst/>
              </a:prstGeom>
              <a:noFill/>
            </p:spPr>
            <p:txBody>
              <a:bodyPr wrap="none" rtlCol="0">
                <a:spAutoFit/>
              </a:bodyPr>
              <a:lstStyle/>
              <a:p>
                <a:pPr algn="ctr"/>
                <a:r>
                  <a:rPr kumimoji="1" lang="ja-JP" altLang="en-US" sz="400"/>
                  <a:t>トピックス</a:t>
                </a:r>
              </a:p>
            </p:txBody>
          </p:sp>
          <p:sp>
            <p:nvSpPr>
              <p:cNvPr id="558" name="テキスト ボックス 557">
                <a:extLst>
                  <a:ext uri="{FF2B5EF4-FFF2-40B4-BE49-F238E27FC236}">
                    <a16:creationId xmlns:a16="http://schemas.microsoft.com/office/drawing/2014/main" id="{475940F9-1129-DCA5-D3D8-65ECA6222AF0}"/>
                  </a:ext>
                </a:extLst>
              </p:cNvPr>
              <p:cNvSpPr txBox="1"/>
              <p:nvPr/>
            </p:nvSpPr>
            <p:spPr>
              <a:xfrm>
                <a:off x="6257915" y="1259582"/>
                <a:ext cx="492443" cy="153888"/>
              </a:xfrm>
              <a:prstGeom prst="rect">
                <a:avLst/>
              </a:prstGeom>
              <a:noFill/>
            </p:spPr>
            <p:txBody>
              <a:bodyPr wrap="none" rtlCol="0">
                <a:spAutoFit/>
              </a:bodyPr>
              <a:lstStyle/>
              <a:p>
                <a:pPr algn="ctr"/>
                <a:r>
                  <a:rPr kumimoji="1" lang="ja-JP" altLang="en-US" sz="400"/>
                  <a:t>お問い合わせ</a:t>
                </a:r>
              </a:p>
            </p:txBody>
          </p:sp>
        </p:grpSp>
        <p:pic>
          <p:nvPicPr>
            <p:cNvPr id="519" name="図 518" descr="グラフィカル ユーザー インターフェイス, Web サイト&#10;&#10;自動的に生成された説明">
              <a:extLst>
                <a:ext uri="{FF2B5EF4-FFF2-40B4-BE49-F238E27FC236}">
                  <a16:creationId xmlns:a16="http://schemas.microsoft.com/office/drawing/2014/main" id="{D6EDED1B-3AE7-9EC7-83CB-673EDB34A7C6}"/>
                </a:ext>
              </a:extLst>
            </p:cNvPr>
            <p:cNvPicPr>
              <a:picLocks noChangeAspect="1"/>
            </p:cNvPicPr>
            <p:nvPr/>
          </p:nvPicPr>
          <p:blipFill rotWithShape="1">
            <a:blip r:embed="rId3"/>
            <a:srcRect b="86986"/>
            <a:stretch/>
          </p:blipFill>
          <p:spPr>
            <a:xfrm>
              <a:off x="17299316" y="2435706"/>
              <a:ext cx="7199313" cy="995751"/>
            </a:xfrm>
            <a:prstGeom prst="rect">
              <a:avLst/>
            </a:prstGeom>
          </p:spPr>
        </p:pic>
        <p:sp>
          <p:nvSpPr>
            <p:cNvPr id="526" name="正方形/長方形 525">
              <a:extLst>
                <a:ext uri="{FF2B5EF4-FFF2-40B4-BE49-F238E27FC236}">
                  <a16:creationId xmlns:a16="http://schemas.microsoft.com/office/drawing/2014/main" id="{69A67178-BFA1-E234-7620-04FDAEA48460}"/>
                </a:ext>
              </a:extLst>
            </p:cNvPr>
            <p:cNvSpPr/>
            <p:nvPr/>
          </p:nvSpPr>
          <p:spPr>
            <a:xfrm>
              <a:off x="17668124" y="3967851"/>
              <a:ext cx="6462467" cy="348018"/>
            </a:xfrm>
            <a:prstGeom prst="rect">
              <a:avLst/>
            </a:prstGeom>
            <a:solidFill>
              <a:srgbClr val="F4F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0" name="テキスト ボックス 529">
              <a:extLst>
                <a:ext uri="{FF2B5EF4-FFF2-40B4-BE49-F238E27FC236}">
                  <a16:creationId xmlns:a16="http://schemas.microsoft.com/office/drawing/2014/main" id="{48B7EE55-B34C-498D-F2B4-B9ABFAF40492}"/>
                </a:ext>
              </a:extLst>
            </p:cNvPr>
            <p:cNvSpPr txBox="1"/>
            <p:nvPr/>
          </p:nvSpPr>
          <p:spPr>
            <a:xfrm>
              <a:off x="18329878" y="4050481"/>
              <a:ext cx="1441420"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介護事業者／一般の方はこちら</a:t>
              </a:r>
            </a:p>
          </p:txBody>
        </p:sp>
        <p:sp>
          <p:nvSpPr>
            <p:cNvPr id="531" name="テキスト ボックス 530">
              <a:extLst>
                <a:ext uri="{FF2B5EF4-FFF2-40B4-BE49-F238E27FC236}">
                  <a16:creationId xmlns:a16="http://schemas.microsoft.com/office/drawing/2014/main" id="{3C779EE1-E616-F1FC-382C-53D99334AB12}"/>
                </a:ext>
              </a:extLst>
            </p:cNvPr>
            <p:cNvSpPr txBox="1"/>
            <p:nvPr/>
          </p:nvSpPr>
          <p:spPr>
            <a:xfrm>
              <a:off x="19919018" y="4050481"/>
              <a:ext cx="902811"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企業の方はこちら</a:t>
              </a:r>
            </a:p>
          </p:txBody>
        </p:sp>
        <p:sp>
          <p:nvSpPr>
            <p:cNvPr id="533" name="テキスト ボックス 532">
              <a:extLst>
                <a:ext uri="{FF2B5EF4-FFF2-40B4-BE49-F238E27FC236}">
                  <a16:creationId xmlns:a16="http://schemas.microsoft.com/office/drawing/2014/main" id="{C24BED6C-E10E-1408-95F1-E3562AA41464}"/>
                </a:ext>
              </a:extLst>
            </p:cNvPr>
            <p:cNvSpPr txBox="1"/>
            <p:nvPr/>
          </p:nvSpPr>
          <p:spPr>
            <a:xfrm>
              <a:off x="21359595" y="4012009"/>
              <a:ext cx="954108"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介護介護テクノロジー</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導入促進の手引きとは</a:t>
              </a:r>
            </a:p>
          </p:txBody>
        </p:sp>
        <p:grpSp>
          <p:nvGrpSpPr>
            <p:cNvPr id="536" name="グループ化 535">
              <a:extLst>
                <a:ext uri="{FF2B5EF4-FFF2-40B4-BE49-F238E27FC236}">
                  <a16:creationId xmlns:a16="http://schemas.microsoft.com/office/drawing/2014/main" id="{9DA6EE5E-498E-7C49-12EF-CF193D2E2F36}"/>
                </a:ext>
              </a:extLst>
            </p:cNvPr>
            <p:cNvGrpSpPr/>
            <p:nvPr/>
          </p:nvGrpSpPr>
          <p:grpSpPr>
            <a:xfrm>
              <a:off x="23599260" y="3576604"/>
              <a:ext cx="402674" cy="169277"/>
              <a:chOff x="6354249" y="1342019"/>
              <a:chExt cx="402674" cy="169277"/>
            </a:xfrm>
          </p:grpSpPr>
          <p:sp>
            <p:nvSpPr>
              <p:cNvPr id="541" name="テキスト ボックス 540">
                <a:extLst>
                  <a:ext uri="{FF2B5EF4-FFF2-40B4-BE49-F238E27FC236}">
                    <a16:creationId xmlns:a16="http://schemas.microsoft.com/office/drawing/2014/main" id="{C7668196-92E2-4BA3-9396-C47BAA144BAA}"/>
                  </a:ext>
                </a:extLst>
              </p:cNvPr>
              <p:cNvSpPr txBox="1"/>
              <p:nvPr/>
            </p:nvSpPr>
            <p:spPr>
              <a:xfrm>
                <a:off x="6354249" y="1342019"/>
                <a:ext cx="402674" cy="169277"/>
              </a:xfrm>
              <a:prstGeom prst="rect">
                <a:avLst/>
              </a:prstGeom>
              <a:noFill/>
            </p:spPr>
            <p:txBody>
              <a:bodyPr wrap="none" rtlCol="0">
                <a:spAutoFit/>
              </a:bodyPr>
              <a:lstStyle/>
              <a:p>
                <a:pPr algn="ctr"/>
                <a:r>
                  <a:rPr kumimoji="1" lang="en-US" altLang="ja-JP" sz="500" dirty="0">
                    <a:solidFill>
                      <a:schemeClr val="tx1">
                        <a:lumMod val="50000"/>
                        <a:lumOff val="50000"/>
                      </a:schemeClr>
                    </a:solidFill>
                    <a:latin typeface="Noto Sans CJK JP" panose="020B0500000000000000" pitchFamily="34" charset="-128"/>
                    <a:ea typeface="Noto Sans CJK JP" panose="020B0500000000000000" pitchFamily="34" charset="-128"/>
                  </a:rPr>
                  <a:t>English</a:t>
                </a:r>
                <a:endParaRPr kumimoji="1" lang="ja-JP" altLang="en-US" sz="500">
                  <a:solidFill>
                    <a:schemeClr val="tx1">
                      <a:lumMod val="50000"/>
                      <a:lumOff val="50000"/>
                    </a:schemeClr>
                  </a:solidFill>
                  <a:latin typeface="Noto Sans CJK JP" panose="020B0500000000000000" pitchFamily="34" charset="-128"/>
                  <a:ea typeface="Noto Sans CJK JP" panose="020B0500000000000000" pitchFamily="34" charset="-128"/>
                </a:endParaRPr>
              </a:p>
            </p:txBody>
          </p:sp>
          <p:sp>
            <p:nvSpPr>
              <p:cNvPr id="546" name="正方形/長方形 545">
                <a:extLst>
                  <a:ext uri="{FF2B5EF4-FFF2-40B4-BE49-F238E27FC236}">
                    <a16:creationId xmlns:a16="http://schemas.microsoft.com/office/drawing/2014/main" id="{65688BED-8424-8690-E357-E5F24079E8C2}"/>
                  </a:ext>
                </a:extLst>
              </p:cNvPr>
              <p:cNvSpPr/>
              <p:nvPr/>
            </p:nvSpPr>
            <p:spPr>
              <a:xfrm>
                <a:off x="6384114" y="1364704"/>
                <a:ext cx="337060" cy="137356"/>
              </a:xfrm>
              <a:prstGeom prst="rect">
                <a:avLst/>
              </a:prstGeom>
              <a:no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537" name="図 536" descr="グラフィカル ユーザー インターフェイス, Web サイト&#10;&#10;自動的に生成された説明">
              <a:extLst>
                <a:ext uri="{FF2B5EF4-FFF2-40B4-BE49-F238E27FC236}">
                  <a16:creationId xmlns:a16="http://schemas.microsoft.com/office/drawing/2014/main" id="{84C5889E-D002-BF1B-2E66-6B64ECDF2922}"/>
                </a:ext>
              </a:extLst>
            </p:cNvPr>
            <p:cNvPicPr>
              <a:picLocks noChangeAspect="1"/>
            </p:cNvPicPr>
            <p:nvPr/>
          </p:nvPicPr>
          <p:blipFill rotWithShape="1">
            <a:blip r:embed="rId5"/>
            <a:srcRect t="46381"/>
            <a:stretch/>
          </p:blipFill>
          <p:spPr>
            <a:xfrm>
              <a:off x="17307710" y="24326374"/>
              <a:ext cx="7199313" cy="4102783"/>
            </a:xfrm>
            <a:prstGeom prst="rect">
              <a:avLst/>
            </a:prstGeom>
          </p:spPr>
        </p:pic>
      </p:grpSp>
      <p:sp>
        <p:nvSpPr>
          <p:cNvPr id="114" name="正方形/長方形 113">
            <a:extLst>
              <a:ext uri="{FF2B5EF4-FFF2-40B4-BE49-F238E27FC236}">
                <a16:creationId xmlns:a16="http://schemas.microsoft.com/office/drawing/2014/main" id="{88511226-60BE-8273-64BF-78AEEAE01E79}"/>
              </a:ext>
            </a:extLst>
          </p:cNvPr>
          <p:cNvSpPr/>
          <p:nvPr/>
        </p:nvSpPr>
        <p:spPr>
          <a:xfrm>
            <a:off x="9527878" y="5829216"/>
            <a:ext cx="6462467" cy="760262"/>
          </a:xfrm>
          <a:prstGeom prst="rect">
            <a:avLst/>
          </a:prstGeom>
          <a:solidFill>
            <a:srgbClr val="F8F0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13" name="グループ化 412">
            <a:extLst>
              <a:ext uri="{FF2B5EF4-FFF2-40B4-BE49-F238E27FC236}">
                <a16:creationId xmlns:a16="http://schemas.microsoft.com/office/drawing/2014/main" id="{E0BDE88B-CAD6-7829-39CE-91F56637CFF8}"/>
              </a:ext>
            </a:extLst>
          </p:cNvPr>
          <p:cNvGrpSpPr/>
          <p:nvPr/>
        </p:nvGrpSpPr>
        <p:grpSpPr>
          <a:xfrm>
            <a:off x="25273976" y="2407050"/>
            <a:ext cx="7207707" cy="25674377"/>
            <a:chOff x="17299316" y="2435706"/>
            <a:chExt cx="7207707" cy="25674377"/>
          </a:xfrm>
        </p:grpSpPr>
        <p:sp>
          <p:nvSpPr>
            <p:cNvPr id="414" name="正方形/長方形 413">
              <a:extLst>
                <a:ext uri="{FF2B5EF4-FFF2-40B4-BE49-F238E27FC236}">
                  <a16:creationId xmlns:a16="http://schemas.microsoft.com/office/drawing/2014/main" id="{4DE561D7-2161-A94A-8061-55A18CA15649}"/>
                </a:ext>
              </a:extLst>
            </p:cNvPr>
            <p:cNvSpPr/>
            <p:nvPr/>
          </p:nvSpPr>
          <p:spPr>
            <a:xfrm>
              <a:off x="17668124" y="3431455"/>
              <a:ext cx="6462467" cy="208974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5" name="正方形/長方形 414">
              <a:extLst>
                <a:ext uri="{FF2B5EF4-FFF2-40B4-BE49-F238E27FC236}">
                  <a16:creationId xmlns:a16="http://schemas.microsoft.com/office/drawing/2014/main" id="{D81E4860-9B60-340D-5F99-23D9D56FB903}"/>
                </a:ext>
              </a:extLst>
            </p:cNvPr>
            <p:cNvSpPr/>
            <p:nvPr/>
          </p:nvSpPr>
          <p:spPr>
            <a:xfrm>
              <a:off x="18570376" y="3230809"/>
              <a:ext cx="5552659" cy="5956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16" name="グループ化 415">
              <a:extLst>
                <a:ext uri="{FF2B5EF4-FFF2-40B4-BE49-F238E27FC236}">
                  <a16:creationId xmlns:a16="http://schemas.microsoft.com/office/drawing/2014/main" id="{1E07C5FA-8E6D-8441-BDD7-7916559ABC5C}"/>
                </a:ext>
              </a:extLst>
            </p:cNvPr>
            <p:cNvGrpSpPr/>
            <p:nvPr/>
          </p:nvGrpSpPr>
          <p:grpSpPr>
            <a:xfrm>
              <a:off x="17798161" y="3515618"/>
              <a:ext cx="2817171" cy="389788"/>
              <a:chOff x="490450" y="1051594"/>
              <a:chExt cx="2817171" cy="389788"/>
            </a:xfrm>
          </p:grpSpPr>
          <p:pic>
            <p:nvPicPr>
              <p:cNvPr id="438" name="図 437" descr="グラフィカル ユーザー インターフェイス, Web サイト&#10;&#10;自動的に生成された説明">
                <a:extLst>
                  <a:ext uri="{FF2B5EF4-FFF2-40B4-BE49-F238E27FC236}">
                    <a16:creationId xmlns:a16="http://schemas.microsoft.com/office/drawing/2014/main" id="{C70031F4-5FB4-BDA5-B632-137330C94B57}"/>
                  </a:ext>
                </a:extLst>
              </p:cNvPr>
              <p:cNvPicPr>
                <a:picLocks noChangeAspect="1"/>
              </p:cNvPicPr>
              <p:nvPr/>
            </p:nvPicPr>
            <p:blipFill rotWithShape="1">
              <a:blip r:embed="rId3"/>
              <a:srcRect l="26518" t="15002" r="26257" b="81739"/>
              <a:stretch/>
            </p:blipFill>
            <p:spPr>
              <a:xfrm>
                <a:off x="490450" y="1051594"/>
                <a:ext cx="2817171" cy="206639"/>
              </a:xfrm>
              <a:prstGeom prst="rect">
                <a:avLst/>
              </a:prstGeom>
            </p:spPr>
          </p:pic>
          <p:pic>
            <p:nvPicPr>
              <p:cNvPr id="439" name="図 438" descr="グラフィカル ユーザー インターフェイス, Web サイト&#10;&#10;自動的に生成された説明">
                <a:extLst>
                  <a:ext uri="{FF2B5EF4-FFF2-40B4-BE49-F238E27FC236}">
                    <a16:creationId xmlns:a16="http://schemas.microsoft.com/office/drawing/2014/main" id="{507D6610-D188-71D2-38D9-6AB6CCCB3C0C}"/>
                  </a:ext>
                </a:extLst>
              </p:cNvPr>
              <p:cNvPicPr>
                <a:picLocks noChangeAspect="1"/>
              </p:cNvPicPr>
              <p:nvPr/>
            </p:nvPicPr>
            <p:blipFill rotWithShape="1">
              <a:blip r:embed="rId3"/>
              <a:srcRect l="41298" t="18456" r="40805" b="79150"/>
              <a:stretch/>
            </p:blipFill>
            <p:spPr>
              <a:xfrm>
                <a:off x="797776" y="1258233"/>
                <a:ext cx="1288474" cy="183149"/>
              </a:xfrm>
              <a:prstGeom prst="rect">
                <a:avLst/>
              </a:prstGeom>
            </p:spPr>
          </p:pic>
        </p:grpSp>
        <p:grpSp>
          <p:nvGrpSpPr>
            <p:cNvPr id="417" name="グループ化 416">
              <a:extLst>
                <a:ext uri="{FF2B5EF4-FFF2-40B4-BE49-F238E27FC236}">
                  <a16:creationId xmlns:a16="http://schemas.microsoft.com/office/drawing/2014/main" id="{38ABED3C-8B58-8056-DEA6-6816DD3287A5}"/>
                </a:ext>
              </a:extLst>
            </p:cNvPr>
            <p:cNvGrpSpPr/>
            <p:nvPr/>
          </p:nvGrpSpPr>
          <p:grpSpPr>
            <a:xfrm>
              <a:off x="21428638" y="3568822"/>
              <a:ext cx="2128535" cy="315036"/>
              <a:chOff x="4621823" y="1098434"/>
              <a:chExt cx="2128535" cy="315036"/>
            </a:xfrm>
          </p:grpSpPr>
          <p:pic>
            <p:nvPicPr>
              <p:cNvPr id="428" name="図 427">
                <a:extLst>
                  <a:ext uri="{FF2B5EF4-FFF2-40B4-BE49-F238E27FC236}">
                    <a16:creationId xmlns:a16="http://schemas.microsoft.com/office/drawing/2014/main" id="{45A00D28-21EC-433E-EF6D-0277C6EE9763}"/>
                  </a:ext>
                </a:extLst>
              </p:cNvPr>
              <p:cNvPicPr>
                <a:picLocks noChangeAspect="1"/>
              </p:cNvPicPr>
              <p:nvPr/>
            </p:nvPicPr>
            <p:blipFill rotWithShape="1">
              <a:blip r:embed="rId4"/>
              <a:srcRect l="90744" b="88844"/>
              <a:stretch/>
            </p:blipFill>
            <p:spPr>
              <a:xfrm>
                <a:off x="6376110" y="1122226"/>
                <a:ext cx="250248" cy="154958"/>
              </a:xfrm>
              <a:prstGeom prst="rect">
                <a:avLst/>
              </a:prstGeom>
            </p:spPr>
          </p:pic>
          <p:pic>
            <p:nvPicPr>
              <p:cNvPr id="429" name="図 428">
                <a:extLst>
                  <a:ext uri="{FF2B5EF4-FFF2-40B4-BE49-F238E27FC236}">
                    <a16:creationId xmlns:a16="http://schemas.microsoft.com/office/drawing/2014/main" id="{6C5ABDA8-4F4A-7BF0-E01D-5457CB7C6867}"/>
                  </a:ext>
                </a:extLst>
              </p:cNvPr>
              <p:cNvPicPr>
                <a:picLocks noChangeAspect="1"/>
              </p:cNvPicPr>
              <p:nvPr/>
            </p:nvPicPr>
            <p:blipFill rotWithShape="1">
              <a:blip r:embed="rId4"/>
              <a:srcRect l="454" t="-959" r="87049" b="86377"/>
              <a:stretch/>
            </p:blipFill>
            <p:spPr>
              <a:xfrm>
                <a:off x="4621823" y="1098434"/>
                <a:ext cx="337883" cy="202542"/>
              </a:xfrm>
              <a:prstGeom prst="rect">
                <a:avLst/>
              </a:prstGeom>
            </p:spPr>
          </p:pic>
          <p:pic>
            <p:nvPicPr>
              <p:cNvPr id="430" name="図 429">
                <a:extLst>
                  <a:ext uri="{FF2B5EF4-FFF2-40B4-BE49-F238E27FC236}">
                    <a16:creationId xmlns:a16="http://schemas.microsoft.com/office/drawing/2014/main" id="{D6086690-E502-3417-8470-9F3E9591EABE}"/>
                  </a:ext>
                </a:extLst>
              </p:cNvPr>
              <p:cNvPicPr>
                <a:picLocks noChangeAspect="1"/>
              </p:cNvPicPr>
              <p:nvPr/>
            </p:nvPicPr>
            <p:blipFill rotWithShape="1">
              <a:blip r:embed="rId4"/>
              <a:srcRect l="72981" t="37750" r="19381" b="49026"/>
              <a:stretch/>
            </p:blipFill>
            <p:spPr>
              <a:xfrm>
                <a:off x="5958472" y="1107871"/>
                <a:ext cx="206478" cy="183669"/>
              </a:xfrm>
              <a:prstGeom prst="rect">
                <a:avLst/>
              </a:prstGeom>
            </p:spPr>
          </p:pic>
          <p:pic>
            <p:nvPicPr>
              <p:cNvPr id="431" name="図 430">
                <a:extLst>
                  <a:ext uri="{FF2B5EF4-FFF2-40B4-BE49-F238E27FC236}">
                    <a16:creationId xmlns:a16="http://schemas.microsoft.com/office/drawing/2014/main" id="{3B0FA56D-BFA9-29FE-A7CD-D5F3A252446B}"/>
                  </a:ext>
                </a:extLst>
              </p:cNvPr>
              <p:cNvPicPr>
                <a:picLocks noChangeAspect="1"/>
              </p:cNvPicPr>
              <p:nvPr/>
            </p:nvPicPr>
            <p:blipFill rotWithShape="1">
              <a:blip r:embed="rId4"/>
              <a:srcRect l="38275" t="36171" r="53557" b="49247"/>
              <a:stretch/>
            </p:blipFill>
            <p:spPr>
              <a:xfrm>
                <a:off x="5089176" y="1098434"/>
                <a:ext cx="220839" cy="202542"/>
              </a:xfrm>
              <a:prstGeom prst="rect">
                <a:avLst/>
              </a:prstGeom>
            </p:spPr>
          </p:pic>
          <p:pic>
            <p:nvPicPr>
              <p:cNvPr id="432" name="図 431">
                <a:extLst>
                  <a:ext uri="{FF2B5EF4-FFF2-40B4-BE49-F238E27FC236}">
                    <a16:creationId xmlns:a16="http://schemas.microsoft.com/office/drawing/2014/main" id="{72B93BDB-B301-F495-8685-1488B57308BF}"/>
                  </a:ext>
                </a:extLst>
              </p:cNvPr>
              <p:cNvPicPr>
                <a:picLocks noChangeAspect="1"/>
              </p:cNvPicPr>
              <p:nvPr/>
            </p:nvPicPr>
            <p:blipFill rotWithShape="1">
              <a:blip r:embed="rId4"/>
              <a:srcRect l="56194" t="36415" r="36168" b="49003"/>
              <a:stretch/>
            </p:blipFill>
            <p:spPr>
              <a:xfrm>
                <a:off x="5529741" y="1098434"/>
                <a:ext cx="206478" cy="202542"/>
              </a:xfrm>
              <a:prstGeom prst="rect">
                <a:avLst/>
              </a:prstGeom>
            </p:spPr>
          </p:pic>
          <p:sp>
            <p:nvSpPr>
              <p:cNvPr id="433" name="テキスト ボックス 432">
                <a:extLst>
                  <a:ext uri="{FF2B5EF4-FFF2-40B4-BE49-F238E27FC236}">
                    <a16:creationId xmlns:a16="http://schemas.microsoft.com/office/drawing/2014/main" id="{9D0D6538-2B3E-DC17-A573-9468777188CE}"/>
                  </a:ext>
                </a:extLst>
              </p:cNvPr>
              <p:cNvSpPr txBox="1"/>
              <p:nvPr/>
            </p:nvSpPr>
            <p:spPr>
              <a:xfrm>
                <a:off x="4632650" y="1259582"/>
                <a:ext cx="338554" cy="153888"/>
              </a:xfrm>
              <a:prstGeom prst="rect">
                <a:avLst/>
              </a:prstGeom>
              <a:noFill/>
            </p:spPr>
            <p:txBody>
              <a:bodyPr wrap="none" rtlCol="0">
                <a:spAutoFit/>
              </a:bodyPr>
              <a:lstStyle/>
              <a:p>
                <a:pPr algn="ctr"/>
                <a:r>
                  <a:rPr kumimoji="1" lang="ja-JP" altLang="en-US" sz="400"/>
                  <a:t>ホーム</a:t>
                </a:r>
              </a:p>
            </p:txBody>
          </p:sp>
          <p:sp>
            <p:nvSpPr>
              <p:cNvPr id="434" name="テキスト ボックス 433">
                <a:extLst>
                  <a:ext uri="{FF2B5EF4-FFF2-40B4-BE49-F238E27FC236}">
                    <a16:creationId xmlns:a16="http://schemas.microsoft.com/office/drawing/2014/main" id="{890A00C3-D744-6369-F3C1-522E171BECB9}"/>
                  </a:ext>
                </a:extLst>
              </p:cNvPr>
              <p:cNvSpPr txBox="1"/>
              <p:nvPr/>
            </p:nvSpPr>
            <p:spPr>
              <a:xfrm>
                <a:off x="5005253" y="1259582"/>
                <a:ext cx="389850" cy="153888"/>
              </a:xfrm>
              <a:prstGeom prst="rect">
                <a:avLst/>
              </a:prstGeom>
              <a:noFill/>
            </p:spPr>
            <p:txBody>
              <a:bodyPr wrap="none" rtlCol="0">
                <a:spAutoFit/>
              </a:bodyPr>
              <a:lstStyle/>
              <a:p>
                <a:pPr algn="ctr"/>
                <a:r>
                  <a:rPr kumimoji="1" lang="ja-JP" altLang="en-US" sz="400"/>
                  <a:t>お知らせ</a:t>
                </a:r>
              </a:p>
            </p:txBody>
          </p:sp>
          <p:sp>
            <p:nvSpPr>
              <p:cNvPr id="435" name="テキスト ボックス 434">
                <a:extLst>
                  <a:ext uri="{FF2B5EF4-FFF2-40B4-BE49-F238E27FC236}">
                    <a16:creationId xmlns:a16="http://schemas.microsoft.com/office/drawing/2014/main" id="{419DDC9A-F610-3583-8F1D-BEC52A865E40}"/>
                  </a:ext>
                </a:extLst>
              </p:cNvPr>
              <p:cNvSpPr txBox="1"/>
              <p:nvPr/>
            </p:nvSpPr>
            <p:spPr>
              <a:xfrm>
                <a:off x="5348207" y="1259582"/>
                <a:ext cx="595035" cy="153888"/>
              </a:xfrm>
              <a:prstGeom prst="rect">
                <a:avLst/>
              </a:prstGeom>
              <a:noFill/>
            </p:spPr>
            <p:txBody>
              <a:bodyPr wrap="none" rtlCol="0">
                <a:spAutoFit/>
              </a:bodyPr>
              <a:lstStyle/>
              <a:p>
                <a:pPr algn="ctr"/>
                <a:r>
                  <a:rPr kumimoji="1" lang="ja-JP" altLang="en-US" sz="400"/>
                  <a:t>プロジェクト概要</a:t>
                </a:r>
              </a:p>
            </p:txBody>
          </p:sp>
          <p:sp>
            <p:nvSpPr>
              <p:cNvPr id="436" name="テキスト ボックス 435">
                <a:extLst>
                  <a:ext uri="{FF2B5EF4-FFF2-40B4-BE49-F238E27FC236}">
                    <a16:creationId xmlns:a16="http://schemas.microsoft.com/office/drawing/2014/main" id="{23CE88B9-79FE-7DEE-6932-BDE3C3631360}"/>
                  </a:ext>
                </a:extLst>
              </p:cNvPr>
              <p:cNvSpPr txBox="1"/>
              <p:nvPr/>
            </p:nvSpPr>
            <p:spPr>
              <a:xfrm>
                <a:off x="5867394" y="1259582"/>
                <a:ext cx="441146" cy="153888"/>
              </a:xfrm>
              <a:prstGeom prst="rect">
                <a:avLst/>
              </a:prstGeom>
              <a:noFill/>
            </p:spPr>
            <p:txBody>
              <a:bodyPr wrap="none" rtlCol="0">
                <a:spAutoFit/>
              </a:bodyPr>
              <a:lstStyle/>
              <a:p>
                <a:pPr algn="ctr"/>
                <a:r>
                  <a:rPr kumimoji="1" lang="ja-JP" altLang="en-US" sz="400"/>
                  <a:t>トピックス</a:t>
                </a:r>
              </a:p>
            </p:txBody>
          </p:sp>
          <p:sp>
            <p:nvSpPr>
              <p:cNvPr id="437" name="テキスト ボックス 436">
                <a:extLst>
                  <a:ext uri="{FF2B5EF4-FFF2-40B4-BE49-F238E27FC236}">
                    <a16:creationId xmlns:a16="http://schemas.microsoft.com/office/drawing/2014/main" id="{B3A4671E-9E83-6D3E-E075-4C27AB60F5FA}"/>
                  </a:ext>
                </a:extLst>
              </p:cNvPr>
              <p:cNvSpPr txBox="1"/>
              <p:nvPr/>
            </p:nvSpPr>
            <p:spPr>
              <a:xfrm>
                <a:off x="6257915" y="1259582"/>
                <a:ext cx="492443" cy="153888"/>
              </a:xfrm>
              <a:prstGeom prst="rect">
                <a:avLst/>
              </a:prstGeom>
              <a:noFill/>
            </p:spPr>
            <p:txBody>
              <a:bodyPr wrap="none" rtlCol="0">
                <a:spAutoFit/>
              </a:bodyPr>
              <a:lstStyle/>
              <a:p>
                <a:pPr algn="ctr"/>
                <a:r>
                  <a:rPr kumimoji="1" lang="ja-JP" altLang="en-US" sz="400"/>
                  <a:t>お問い合わせ</a:t>
                </a:r>
              </a:p>
            </p:txBody>
          </p:sp>
        </p:grpSp>
        <p:pic>
          <p:nvPicPr>
            <p:cNvPr id="418" name="図 417" descr="グラフィカル ユーザー インターフェイス, Web サイト&#10;&#10;自動的に生成された説明">
              <a:extLst>
                <a:ext uri="{FF2B5EF4-FFF2-40B4-BE49-F238E27FC236}">
                  <a16:creationId xmlns:a16="http://schemas.microsoft.com/office/drawing/2014/main" id="{3A4C546F-7DEF-1C87-F433-806F663478A0}"/>
                </a:ext>
              </a:extLst>
            </p:cNvPr>
            <p:cNvPicPr>
              <a:picLocks noChangeAspect="1"/>
            </p:cNvPicPr>
            <p:nvPr/>
          </p:nvPicPr>
          <p:blipFill rotWithShape="1">
            <a:blip r:embed="rId3"/>
            <a:srcRect b="86986"/>
            <a:stretch/>
          </p:blipFill>
          <p:spPr>
            <a:xfrm>
              <a:off x="17299316" y="2435706"/>
              <a:ext cx="7199313" cy="995751"/>
            </a:xfrm>
            <a:prstGeom prst="rect">
              <a:avLst/>
            </a:prstGeom>
          </p:spPr>
        </p:pic>
        <p:sp>
          <p:nvSpPr>
            <p:cNvPr id="419" name="正方形/長方形 418">
              <a:extLst>
                <a:ext uri="{FF2B5EF4-FFF2-40B4-BE49-F238E27FC236}">
                  <a16:creationId xmlns:a16="http://schemas.microsoft.com/office/drawing/2014/main" id="{570ED6A7-2C9A-F62D-DCA7-B53AC8884B52}"/>
                </a:ext>
              </a:extLst>
            </p:cNvPr>
            <p:cNvSpPr/>
            <p:nvPr/>
          </p:nvSpPr>
          <p:spPr>
            <a:xfrm>
              <a:off x="17668124" y="3967851"/>
              <a:ext cx="6462467" cy="348018"/>
            </a:xfrm>
            <a:prstGeom prst="rect">
              <a:avLst/>
            </a:prstGeom>
            <a:solidFill>
              <a:srgbClr val="F4F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0" name="テキスト ボックス 419">
              <a:extLst>
                <a:ext uri="{FF2B5EF4-FFF2-40B4-BE49-F238E27FC236}">
                  <a16:creationId xmlns:a16="http://schemas.microsoft.com/office/drawing/2014/main" id="{52C910C2-D2FE-590F-17A0-218DFDBA56DC}"/>
                </a:ext>
              </a:extLst>
            </p:cNvPr>
            <p:cNvSpPr txBox="1"/>
            <p:nvPr/>
          </p:nvSpPr>
          <p:spPr>
            <a:xfrm>
              <a:off x="18329878" y="4050481"/>
              <a:ext cx="1441420"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介護事業者／一般の方はこちら</a:t>
              </a:r>
            </a:p>
          </p:txBody>
        </p:sp>
        <p:sp>
          <p:nvSpPr>
            <p:cNvPr id="421" name="テキスト ボックス 420">
              <a:extLst>
                <a:ext uri="{FF2B5EF4-FFF2-40B4-BE49-F238E27FC236}">
                  <a16:creationId xmlns:a16="http://schemas.microsoft.com/office/drawing/2014/main" id="{4CB0C944-35A6-9667-1F41-03135A5BA081}"/>
                </a:ext>
              </a:extLst>
            </p:cNvPr>
            <p:cNvSpPr txBox="1"/>
            <p:nvPr/>
          </p:nvSpPr>
          <p:spPr>
            <a:xfrm>
              <a:off x="19919018" y="4050481"/>
              <a:ext cx="902811"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企業の方はこちら</a:t>
              </a:r>
            </a:p>
          </p:txBody>
        </p:sp>
        <p:sp>
          <p:nvSpPr>
            <p:cNvPr id="422" name="テキスト ボックス 421">
              <a:extLst>
                <a:ext uri="{FF2B5EF4-FFF2-40B4-BE49-F238E27FC236}">
                  <a16:creationId xmlns:a16="http://schemas.microsoft.com/office/drawing/2014/main" id="{EEAEF7D5-2814-9236-5E0E-6F354D154F5C}"/>
                </a:ext>
              </a:extLst>
            </p:cNvPr>
            <p:cNvSpPr txBox="1"/>
            <p:nvPr/>
          </p:nvSpPr>
          <p:spPr>
            <a:xfrm>
              <a:off x="21359595" y="4012009"/>
              <a:ext cx="954108"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介護介護テクノロジー</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導入促進の手引きとは</a:t>
              </a:r>
            </a:p>
          </p:txBody>
        </p:sp>
        <p:grpSp>
          <p:nvGrpSpPr>
            <p:cNvPr id="424" name="グループ化 423">
              <a:extLst>
                <a:ext uri="{FF2B5EF4-FFF2-40B4-BE49-F238E27FC236}">
                  <a16:creationId xmlns:a16="http://schemas.microsoft.com/office/drawing/2014/main" id="{D8FB4525-A595-FE1A-D571-B8A37E85BAD7}"/>
                </a:ext>
              </a:extLst>
            </p:cNvPr>
            <p:cNvGrpSpPr/>
            <p:nvPr/>
          </p:nvGrpSpPr>
          <p:grpSpPr>
            <a:xfrm>
              <a:off x="23599260" y="3576604"/>
              <a:ext cx="402674" cy="169277"/>
              <a:chOff x="6354249" y="1342019"/>
              <a:chExt cx="402674" cy="169277"/>
            </a:xfrm>
          </p:grpSpPr>
          <p:sp>
            <p:nvSpPr>
              <p:cNvPr id="426" name="テキスト ボックス 425">
                <a:extLst>
                  <a:ext uri="{FF2B5EF4-FFF2-40B4-BE49-F238E27FC236}">
                    <a16:creationId xmlns:a16="http://schemas.microsoft.com/office/drawing/2014/main" id="{D8FA3C13-71DB-575D-FBF7-E88EDFED3799}"/>
                  </a:ext>
                </a:extLst>
              </p:cNvPr>
              <p:cNvSpPr txBox="1"/>
              <p:nvPr/>
            </p:nvSpPr>
            <p:spPr>
              <a:xfrm>
                <a:off x="6354249" y="1342019"/>
                <a:ext cx="402674" cy="169277"/>
              </a:xfrm>
              <a:prstGeom prst="rect">
                <a:avLst/>
              </a:prstGeom>
              <a:noFill/>
            </p:spPr>
            <p:txBody>
              <a:bodyPr wrap="none" rtlCol="0">
                <a:spAutoFit/>
              </a:bodyPr>
              <a:lstStyle/>
              <a:p>
                <a:pPr algn="ctr"/>
                <a:r>
                  <a:rPr kumimoji="1" lang="en-US" altLang="ja-JP" sz="500" dirty="0">
                    <a:solidFill>
                      <a:schemeClr val="tx1">
                        <a:lumMod val="50000"/>
                        <a:lumOff val="50000"/>
                      </a:schemeClr>
                    </a:solidFill>
                    <a:latin typeface="Noto Sans CJK JP" panose="020B0500000000000000" pitchFamily="34" charset="-128"/>
                    <a:ea typeface="Noto Sans CJK JP" panose="020B0500000000000000" pitchFamily="34" charset="-128"/>
                  </a:rPr>
                  <a:t>English</a:t>
                </a:r>
                <a:endParaRPr kumimoji="1" lang="ja-JP" altLang="en-US" sz="500">
                  <a:solidFill>
                    <a:schemeClr val="tx1">
                      <a:lumMod val="50000"/>
                      <a:lumOff val="50000"/>
                    </a:schemeClr>
                  </a:solidFill>
                  <a:latin typeface="Noto Sans CJK JP" panose="020B0500000000000000" pitchFamily="34" charset="-128"/>
                  <a:ea typeface="Noto Sans CJK JP" panose="020B0500000000000000" pitchFamily="34" charset="-128"/>
                </a:endParaRPr>
              </a:p>
            </p:txBody>
          </p:sp>
          <p:sp>
            <p:nvSpPr>
              <p:cNvPr id="427" name="正方形/長方形 426">
                <a:extLst>
                  <a:ext uri="{FF2B5EF4-FFF2-40B4-BE49-F238E27FC236}">
                    <a16:creationId xmlns:a16="http://schemas.microsoft.com/office/drawing/2014/main" id="{748283F7-9D02-3298-BDBB-245A39B7504D}"/>
                  </a:ext>
                </a:extLst>
              </p:cNvPr>
              <p:cNvSpPr/>
              <p:nvPr/>
            </p:nvSpPr>
            <p:spPr>
              <a:xfrm>
                <a:off x="6384114" y="1364704"/>
                <a:ext cx="337060" cy="137356"/>
              </a:xfrm>
              <a:prstGeom prst="rect">
                <a:avLst/>
              </a:prstGeom>
              <a:no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425" name="図 424" descr="グラフィカル ユーザー インターフェイス, Web サイト&#10;&#10;自動的に生成された説明">
              <a:extLst>
                <a:ext uri="{FF2B5EF4-FFF2-40B4-BE49-F238E27FC236}">
                  <a16:creationId xmlns:a16="http://schemas.microsoft.com/office/drawing/2014/main" id="{DB714882-411B-9BA4-3DDD-85D339CE9236}"/>
                </a:ext>
              </a:extLst>
            </p:cNvPr>
            <p:cNvPicPr>
              <a:picLocks noChangeAspect="1"/>
            </p:cNvPicPr>
            <p:nvPr/>
          </p:nvPicPr>
          <p:blipFill rotWithShape="1">
            <a:blip r:embed="rId5"/>
            <a:srcRect t="46381"/>
            <a:stretch/>
          </p:blipFill>
          <p:spPr>
            <a:xfrm>
              <a:off x="17307710" y="24007300"/>
              <a:ext cx="7199313" cy="4102783"/>
            </a:xfrm>
            <a:prstGeom prst="rect">
              <a:avLst/>
            </a:prstGeom>
          </p:spPr>
        </p:pic>
      </p:grpSp>
      <p:pic>
        <p:nvPicPr>
          <p:cNvPr id="12" name="図 11" descr="ノートパソコンを使っている人&#10;&#10;中程度の精度で自動的に生成された説明">
            <a:extLst>
              <a:ext uri="{FF2B5EF4-FFF2-40B4-BE49-F238E27FC236}">
                <a16:creationId xmlns:a16="http://schemas.microsoft.com/office/drawing/2014/main" id="{F548405F-7413-6F0F-06B3-FEA34540289C}"/>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4000"/>
                    </a14:imgEffect>
                  </a14:imgLayer>
                </a14:imgProps>
              </a:ext>
            </a:extLst>
          </a:blip>
          <a:srcRect t="5405" r="25194" b="20003"/>
          <a:stretch/>
        </p:blipFill>
        <p:spPr>
          <a:xfrm>
            <a:off x="25639937" y="4280537"/>
            <a:ext cx="6492585" cy="2157982"/>
          </a:xfrm>
          <a:prstGeom prst="rect">
            <a:avLst/>
          </a:prstGeom>
        </p:spPr>
      </p:pic>
      <p:grpSp>
        <p:nvGrpSpPr>
          <p:cNvPr id="411" name="グループ化 410">
            <a:extLst>
              <a:ext uri="{FF2B5EF4-FFF2-40B4-BE49-F238E27FC236}">
                <a16:creationId xmlns:a16="http://schemas.microsoft.com/office/drawing/2014/main" id="{DFC1E3F8-ACCE-E115-781A-B90C40FC2CF2}"/>
              </a:ext>
            </a:extLst>
          </p:cNvPr>
          <p:cNvGrpSpPr/>
          <p:nvPr/>
        </p:nvGrpSpPr>
        <p:grpSpPr>
          <a:xfrm>
            <a:off x="17299316" y="2435706"/>
            <a:ext cx="7207707" cy="25974068"/>
            <a:chOff x="17299316" y="2435706"/>
            <a:chExt cx="7207707" cy="25974068"/>
          </a:xfrm>
        </p:grpSpPr>
        <p:sp>
          <p:nvSpPr>
            <p:cNvPr id="271" name="正方形/長方形 270">
              <a:extLst>
                <a:ext uri="{FF2B5EF4-FFF2-40B4-BE49-F238E27FC236}">
                  <a16:creationId xmlns:a16="http://schemas.microsoft.com/office/drawing/2014/main" id="{C41B712A-C551-F355-DE0A-98378D2B6C8A}"/>
                </a:ext>
              </a:extLst>
            </p:cNvPr>
            <p:cNvSpPr/>
            <p:nvPr/>
          </p:nvSpPr>
          <p:spPr>
            <a:xfrm>
              <a:off x="17668124" y="3431455"/>
              <a:ext cx="6462467" cy="208974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2" name="正方形/長方形 271">
              <a:extLst>
                <a:ext uri="{FF2B5EF4-FFF2-40B4-BE49-F238E27FC236}">
                  <a16:creationId xmlns:a16="http://schemas.microsoft.com/office/drawing/2014/main" id="{3899A221-1931-1B90-0599-A9CF874ECE43}"/>
                </a:ext>
              </a:extLst>
            </p:cNvPr>
            <p:cNvSpPr/>
            <p:nvPr/>
          </p:nvSpPr>
          <p:spPr>
            <a:xfrm>
              <a:off x="18570376" y="3230809"/>
              <a:ext cx="5552659" cy="5956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73" name="グループ化 272">
              <a:extLst>
                <a:ext uri="{FF2B5EF4-FFF2-40B4-BE49-F238E27FC236}">
                  <a16:creationId xmlns:a16="http://schemas.microsoft.com/office/drawing/2014/main" id="{AC804E75-8AD8-269D-79B3-411B92D01A8F}"/>
                </a:ext>
              </a:extLst>
            </p:cNvPr>
            <p:cNvGrpSpPr/>
            <p:nvPr/>
          </p:nvGrpSpPr>
          <p:grpSpPr>
            <a:xfrm>
              <a:off x="17798161" y="3515618"/>
              <a:ext cx="2817171" cy="389788"/>
              <a:chOff x="490450" y="1051594"/>
              <a:chExt cx="2817171" cy="389788"/>
            </a:xfrm>
          </p:grpSpPr>
          <p:pic>
            <p:nvPicPr>
              <p:cNvPr id="274" name="図 273" descr="グラフィカル ユーザー インターフェイス, Web サイト&#10;&#10;自動的に生成された説明">
                <a:extLst>
                  <a:ext uri="{FF2B5EF4-FFF2-40B4-BE49-F238E27FC236}">
                    <a16:creationId xmlns:a16="http://schemas.microsoft.com/office/drawing/2014/main" id="{ACADAC4D-F53A-FA8C-6D2B-0312D1A8657F}"/>
                  </a:ext>
                </a:extLst>
              </p:cNvPr>
              <p:cNvPicPr>
                <a:picLocks noChangeAspect="1"/>
              </p:cNvPicPr>
              <p:nvPr/>
            </p:nvPicPr>
            <p:blipFill rotWithShape="1">
              <a:blip r:embed="rId3"/>
              <a:srcRect l="26518" t="15002" r="26257" b="81739"/>
              <a:stretch/>
            </p:blipFill>
            <p:spPr>
              <a:xfrm>
                <a:off x="490450" y="1051594"/>
                <a:ext cx="2817171" cy="206639"/>
              </a:xfrm>
              <a:prstGeom prst="rect">
                <a:avLst/>
              </a:prstGeom>
            </p:spPr>
          </p:pic>
          <p:pic>
            <p:nvPicPr>
              <p:cNvPr id="275" name="図 274" descr="グラフィカル ユーザー インターフェイス, Web サイト&#10;&#10;自動的に生成された説明">
                <a:extLst>
                  <a:ext uri="{FF2B5EF4-FFF2-40B4-BE49-F238E27FC236}">
                    <a16:creationId xmlns:a16="http://schemas.microsoft.com/office/drawing/2014/main" id="{8A470B83-6258-19C1-AD05-6C8B561F15C4}"/>
                  </a:ext>
                </a:extLst>
              </p:cNvPr>
              <p:cNvPicPr>
                <a:picLocks noChangeAspect="1"/>
              </p:cNvPicPr>
              <p:nvPr/>
            </p:nvPicPr>
            <p:blipFill rotWithShape="1">
              <a:blip r:embed="rId3"/>
              <a:srcRect l="41298" t="18456" r="40805" b="79150"/>
              <a:stretch/>
            </p:blipFill>
            <p:spPr>
              <a:xfrm>
                <a:off x="797776" y="1258233"/>
                <a:ext cx="1288474" cy="183149"/>
              </a:xfrm>
              <a:prstGeom prst="rect">
                <a:avLst/>
              </a:prstGeom>
            </p:spPr>
          </p:pic>
        </p:grpSp>
        <p:grpSp>
          <p:nvGrpSpPr>
            <p:cNvPr id="276" name="グループ化 275">
              <a:extLst>
                <a:ext uri="{FF2B5EF4-FFF2-40B4-BE49-F238E27FC236}">
                  <a16:creationId xmlns:a16="http://schemas.microsoft.com/office/drawing/2014/main" id="{862FB45D-D2DB-A7FF-5008-7E311FED43D3}"/>
                </a:ext>
              </a:extLst>
            </p:cNvPr>
            <p:cNvGrpSpPr/>
            <p:nvPr/>
          </p:nvGrpSpPr>
          <p:grpSpPr>
            <a:xfrm>
              <a:off x="21428638" y="3568822"/>
              <a:ext cx="2128535" cy="315036"/>
              <a:chOff x="4621823" y="1098434"/>
              <a:chExt cx="2128535" cy="315036"/>
            </a:xfrm>
          </p:grpSpPr>
          <p:pic>
            <p:nvPicPr>
              <p:cNvPr id="277" name="図 276">
                <a:extLst>
                  <a:ext uri="{FF2B5EF4-FFF2-40B4-BE49-F238E27FC236}">
                    <a16:creationId xmlns:a16="http://schemas.microsoft.com/office/drawing/2014/main" id="{FE62AD0B-7211-EC72-1C24-1864C0F92443}"/>
                  </a:ext>
                </a:extLst>
              </p:cNvPr>
              <p:cNvPicPr>
                <a:picLocks noChangeAspect="1"/>
              </p:cNvPicPr>
              <p:nvPr/>
            </p:nvPicPr>
            <p:blipFill rotWithShape="1">
              <a:blip r:embed="rId4"/>
              <a:srcRect l="90744" b="88844"/>
              <a:stretch/>
            </p:blipFill>
            <p:spPr>
              <a:xfrm>
                <a:off x="6376110" y="1122226"/>
                <a:ext cx="250248" cy="154958"/>
              </a:xfrm>
              <a:prstGeom prst="rect">
                <a:avLst/>
              </a:prstGeom>
            </p:spPr>
          </p:pic>
          <p:pic>
            <p:nvPicPr>
              <p:cNvPr id="278" name="図 277">
                <a:extLst>
                  <a:ext uri="{FF2B5EF4-FFF2-40B4-BE49-F238E27FC236}">
                    <a16:creationId xmlns:a16="http://schemas.microsoft.com/office/drawing/2014/main" id="{CC86E65E-5B21-DCB6-7293-89F02171FC19}"/>
                  </a:ext>
                </a:extLst>
              </p:cNvPr>
              <p:cNvPicPr>
                <a:picLocks noChangeAspect="1"/>
              </p:cNvPicPr>
              <p:nvPr/>
            </p:nvPicPr>
            <p:blipFill rotWithShape="1">
              <a:blip r:embed="rId4"/>
              <a:srcRect l="454" t="-959" r="87049" b="86377"/>
              <a:stretch/>
            </p:blipFill>
            <p:spPr>
              <a:xfrm>
                <a:off x="4621823" y="1098434"/>
                <a:ext cx="337883" cy="202542"/>
              </a:xfrm>
              <a:prstGeom prst="rect">
                <a:avLst/>
              </a:prstGeom>
            </p:spPr>
          </p:pic>
          <p:pic>
            <p:nvPicPr>
              <p:cNvPr id="279" name="図 278">
                <a:extLst>
                  <a:ext uri="{FF2B5EF4-FFF2-40B4-BE49-F238E27FC236}">
                    <a16:creationId xmlns:a16="http://schemas.microsoft.com/office/drawing/2014/main" id="{136E3D21-12E8-6BC0-28EA-5CA9E76F2F46}"/>
                  </a:ext>
                </a:extLst>
              </p:cNvPr>
              <p:cNvPicPr>
                <a:picLocks noChangeAspect="1"/>
              </p:cNvPicPr>
              <p:nvPr/>
            </p:nvPicPr>
            <p:blipFill rotWithShape="1">
              <a:blip r:embed="rId4"/>
              <a:srcRect l="72981" t="37750" r="19381" b="49026"/>
              <a:stretch/>
            </p:blipFill>
            <p:spPr>
              <a:xfrm>
                <a:off x="5958472" y="1107871"/>
                <a:ext cx="206478" cy="183669"/>
              </a:xfrm>
              <a:prstGeom prst="rect">
                <a:avLst/>
              </a:prstGeom>
            </p:spPr>
          </p:pic>
          <p:pic>
            <p:nvPicPr>
              <p:cNvPr id="280" name="図 279">
                <a:extLst>
                  <a:ext uri="{FF2B5EF4-FFF2-40B4-BE49-F238E27FC236}">
                    <a16:creationId xmlns:a16="http://schemas.microsoft.com/office/drawing/2014/main" id="{D5F67732-000B-6EA7-2A6E-ADE23A3E46E8}"/>
                  </a:ext>
                </a:extLst>
              </p:cNvPr>
              <p:cNvPicPr>
                <a:picLocks noChangeAspect="1"/>
              </p:cNvPicPr>
              <p:nvPr/>
            </p:nvPicPr>
            <p:blipFill rotWithShape="1">
              <a:blip r:embed="rId4"/>
              <a:srcRect l="38275" t="36171" r="53557" b="49247"/>
              <a:stretch/>
            </p:blipFill>
            <p:spPr>
              <a:xfrm>
                <a:off x="5089176" y="1098434"/>
                <a:ext cx="220839" cy="202542"/>
              </a:xfrm>
              <a:prstGeom prst="rect">
                <a:avLst/>
              </a:prstGeom>
            </p:spPr>
          </p:pic>
          <p:pic>
            <p:nvPicPr>
              <p:cNvPr id="281" name="図 280">
                <a:extLst>
                  <a:ext uri="{FF2B5EF4-FFF2-40B4-BE49-F238E27FC236}">
                    <a16:creationId xmlns:a16="http://schemas.microsoft.com/office/drawing/2014/main" id="{F6B03797-3EE5-A9C1-456B-CD0D491692F1}"/>
                  </a:ext>
                </a:extLst>
              </p:cNvPr>
              <p:cNvPicPr>
                <a:picLocks noChangeAspect="1"/>
              </p:cNvPicPr>
              <p:nvPr/>
            </p:nvPicPr>
            <p:blipFill rotWithShape="1">
              <a:blip r:embed="rId4"/>
              <a:srcRect l="56194" t="36415" r="36168" b="49003"/>
              <a:stretch/>
            </p:blipFill>
            <p:spPr>
              <a:xfrm>
                <a:off x="5529741" y="1098434"/>
                <a:ext cx="206478" cy="202542"/>
              </a:xfrm>
              <a:prstGeom prst="rect">
                <a:avLst/>
              </a:prstGeom>
            </p:spPr>
          </p:pic>
          <p:sp>
            <p:nvSpPr>
              <p:cNvPr id="282" name="テキスト ボックス 281">
                <a:extLst>
                  <a:ext uri="{FF2B5EF4-FFF2-40B4-BE49-F238E27FC236}">
                    <a16:creationId xmlns:a16="http://schemas.microsoft.com/office/drawing/2014/main" id="{5DE4AD70-6DD0-97A9-1001-EDEAA004764D}"/>
                  </a:ext>
                </a:extLst>
              </p:cNvPr>
              <p:cNvSpPr txBox="1"/>
              <p:nvPr/>
            </p:nvSpPr>
            <p:spPr>
              <a:xfrm>
                <a:off x="4632650" y="1259582"/>
                <a:ext cx="338554" cy="153888"/>
              </a:xfrm>
              <a:prstGeom prst="rect">
                <a:avLst/>
              </a:prstGeom>
              <a:noFill/>
            </p:spPr>
            <p:txBody>
              <a:bodyPr wrap="none" rtlCol="0">
                <a:spAutoFit/>
              </a:bodyPr>
              <a:lstStyle/>
              <a:p>
                <a:pPr algn="ctr"/>
                <a:r>
                  <a:rPr kumimoji="1" lang="ja-JP" altLang="en-US" sz="400"/>
                  <a:t>ホーム</a:t>
                </a:r>
              </a:p>
            </p:txBody>
          </p:sp>
          <p:sp>
            <p:nvSpPr>
              <p:cNvPr id="283" name="テキスト ボックス 282">
                <a:extLst>
                  <a:ext uri="{FF2B5EF4-FFF2-40B4-BE49-F238E27FC236}">
                    <a16:creationId xmlns:a16="http://schemas.microsoft.com/office/drawing/2014/main" id="{6B688D72-4FF4-CA87-F8C0-84DEF3BA071E}"/>
                  </a:ext>
                </a:extLst>
              </p:cNvPr>
              <p:cNvSpPr txBox="1"/>
              <p:nvPr/>
            </p:nvSpPr>
            <p:spPr>
              <a:xfrm>
                <a:off x="5005253" y="1259582"/>
                <a:ext cx="389850" cy="153888"/>
              </a:xfrm>
              <a:prstGeom prst="rect">
                <a:avLst/>
              </a:prstGeom>
              <a:noFill/>
            </p:spPr>
            <p:txBody>
              <a:bodyPr wrap="none" rtlCol="0">
                <a:spAutoFit/>
              </a:bodyPr>
              <a:lstStyle/>
              <a:p>
                <a:pPr algn="ctr"/>
                <a:r>
                  <a:rPr kumimoji="1" lang="ja-JP" altLang="en-US" sz="400"/>
                  <a:t>お知らせ</a:t>
                </a:r>
              </a:p>
            </p:txBody>
          </p:sp>
          <p:sp>
            <p:nvSpPr>
              <p:cNvPr id="284" name="テキスト ボックス 283">
                <a:extLst>
                  <a:ext uri="{FF2B5EF4-FFF2-40B4-BE49-F238E27FC236}">
                    <a16:creationId xmlns:a16="http://schemas.microsoft.com/office/drawing/2014/main" id="{3E4284A6-90B1-D15C-E5A2-3ABEFF79FC2F}"/>
                  </a:ext>
                </a:extLst>
              </p:cNvPr>
              <p:cNvSpPr txBox="1"/>
              <p:nvPr/>
            </p:nvSpPr>
            <p:spPr>
              <a:xfrm>
                <a:off x="5348207" y="1259582"/>
                <a:ext cx="595035" cy="153888"/>
              </a:xfrm>
              <a:prstGeom prst="rect">
                <a:avLst/>
              </a:prstGeom>
              <a:noFill/>
            </p:spPr>
            <p:txBody>
              <a:bodyPr wrap="none" rtlCol="0">
                <a:spAutoFit/>
              </a:bodyPr>
              <a:lstStyle/>
              <a:p>
                <a:pPr algn="ctr"/>
                <a:r>
                  <a:rPr kumimoji="1" lang="ja-JP" altLang="en-US" sz="400"/>
                  <a:t>プロジェクト概要</a:t>
                </a:r>
              </a:p>
            </p:txBody>
          </p:sp>
          <p:sp>
            <p:nvSpPr>
              <p:cNvPr id="285" name="テキスト ボックス 284">
                <a:extLst>
                  <a:ext uri="{FF2B5EF4-FFF2-40B4-BE49-F238E27FC236}">
                    <a16:creationId xmlns:a16="http://schemas.microsoft.com/office/drawing/2014/main" id="{107947F3-B976-C734-8DE1-D830F66D5D75}"/>
                  </a:ext>
                </a:extLst>
              </p:cNvPr>
              <p:cNvSpPr txBox="1"/>
              <p:nvPr/>
            </p:nvSpPr>
            <p:spPr>
              <a:xfrm>
                <a:off x="5867394" y="1259582"/>
                <a:ext cx="441146" cy="153888"/>
              </a:xfrm>
              <a:prstGeom prst="rect">
                <a:avLst/>
              </a:prstGeom>
              <a:noFill/>
            </p:spPr>
            <p:txBody>
              <a:bodyPr wrap="none" rtlCol="0">
                <a:spAutoFit/>
              </a:bodyPr>
              <a:lstStyle/>
              <a:p>
                <a:pPr algn="ctr"/>
                <a:r>
                  <a:rPr kumimoji="1" lang="ja-JP" altLang="en-US" sz="400"/>
                  <a:t>トピックス</a:t>
                </a:r>
              </a:p>
            </p:txBody>
          </p:sp>
          <p:sp>
            <p:nvSpPr>
              <p:cNvPr id="286" name="テキスト ボックス 285">
                <a:extLst>
                  <a:ext uri="{FF2B5EF4-FFF2-40B4-BE49-F238E27FC236}">
                    <a16:creationId xmlns:a16="http://schemas.microsoft.com/office/drawing/2014/main" id="{D748406C-A740-74AC-D82E-3C4E59E767B6}"/>
                  </a:ext>
                </a:extLst>
              </p:cNvPr>
              <p:cNvSpPr txBox="1"/>
              <p:nvPr/>
            </p:nvSpPr>
            <p:spPr>
              <a:xfrm>
                <a:off x="6257915" y="1259582"/>
                <a:ext cx="492443" cy="153888"/>
              </a:xfrm>
              <a:prstGeom prst="rect">
                <a:avLst/>
              </a:prstGeom>
              <a:noFill/>
            </p:spPr>
            <p:txBody>
              <a:bodyPr wrap="none" rtlCol="0">
                <a:spAutoFit/>
              </a:bodyPr>
              <a:lstStyle/>
              <a:p>
                <a:pPr algn="ctr"/>
                <a:r>
                  <a:rPr kumimoji="1" lang="ja-JP" altLang="en-US" sz="400"/>
                  <a:t>お問い合わせ</a:t>
                </a:r>
              </a:p>
            </p:txBody>
          </p:sp>
        </p:grpSp>
        <p:pic>
          <p:nvPicPr>
            <p:cNvPr id="287" name="図 286" descr="グラフィカル ユーザー インターフェイス, Web サイト&#10;&#10;自動的に生成された説明">
              <a:extLst>
                <a:ext uri="{FF2B5EF4-FFF2-40B4-BE49-F238E27FC236}">
                  <a16:creationId xmlns:a16="http://schemas.microsoft.com/office/drawing/2014/main" id="{A0BADCBA-BB20-CF8E-64A4-A9C377BD657B}"/>
                </a:ext>
              </a:extLst>
            </p:cNvPr>
            <p:cNvPicPr>
              <a:picLocks noChangeAspect="1"/>
            </p:cNvPicPr>
            <p:nvPr/>
          </p:nvPicPr>
          <p:blipFill rotWithShape="1">
            <a:blip r:embed="rId3"/>
            <a:srcRect b="86986"/>
            <a:stretch/>
          </p:blipFill>
          <p:spPr>
            <a:xfrm>
              <a:off x="17299316" y="2435706"/>
              <a:ext cx="7199313" cy="995751"/>
            </a:xfrm>
            <a:prstGeom prst="rect">
              <a:avLst/>
            </a:prstGeom>
          </p:spPr>
        </p:pic>
        <p:sp>
          <p:nvSpPr>
            <p:cNvPr id="288" name="正方形/長方形 287">
              <a:extLst>
                <a:ext uri="{FF2B5EF4-FFF2-40B4-BE49-F238E27FC236}">
                  <a16:creationId xmlns:a16="http://schemas.microsoft.com/office/drawing/2014/main" id="{1A7FCB0B-8152-1D67-9C97-7192863A962A}"/>
                </a:ext>
              </a:extLst>
            </p:cNvPr>
            <p:cNvSpPr/>
            <p:nvPr/>
          </p:nvSpPr>
          <p:spPr>
            <a:xfrm>
              <a:off x="17668124" y="3967851"/>
              <a:ext cx="6462467" cy="348018"/>
            </a:xfrm>
            <a:prstGeom prst="rect">
              <a:avLst/>
            </a:prstGeom>
            <a:solidFill>
              <a:srgbClr val="F4F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9" name="テキスト ボックス 288">
              <a:extLst>
                <a:ext uri="{FF2B5EF4-FFF2-40B4-BE49-F238E27FC236}">
                  <a16:creationId xmlns:a16="http://schemas.microsoft.com/office/drawing/2014/main" id="{2A5D33E5-B338-B295-B2B3-A97F478B9EAF}"/>
                </a:ext>
              </a:extLst>
            </p:cNvPr>
            <p:cNvSpPr txBox="1"/>
            <p:nvPr/>
          </p:nvSpPr>
          <p:spPr>
            <a:xfrm>
              <a:off x="18329878" y="4050481"/>
              <a:ext cx="1441420"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介護事業者／一般の方はこちら</a:t>
              </a:r>
            </a:p>
          </p:txBody>
        </p:sp>
        <p:sp>
          <p:nvSpPr>
            <p:cNvPr id="290" name="テキスト ボックス 289">
              <a:extLst>
                <a:ext uri="{FF2B5EF4-FFF2-40B4-BE49-F238E27FC236}">
                  <a16:creationId xmlns:a16="http://schemas.microsoft.com/office/drawing/2014/main" id="{30448874-BD14-2FA9-F3BC-2C4E52F3233E}"/>
                </a:ext>
              </a:extLst>
            </p:cNvPr>
            <p:cNvSpPr txBox="1"/>
            <p:nvPr/>
          </p:nvSpPr>
          <p:spPr>
            <a:xfrm>
              <a:off x="19919018" y="4050481"/>
              <a:ext cx="902811"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企業の方はこちら</a:t>
              </a:r>
            </a:p>
          </p:txBody>
        </p:sp>
        <p:sp>
          <p:nvSpPr>
            <p:cNvPr id="291" name="テキスト ボックス 290">
              <a:extLst>
                <a:ext uri="{FF2B5EF4-FFF2-40B4-BE49-F238E27FC236}">
                  <a16:creationId xmlns:a16="http://schemas.microsoft.com/office/drawing/2014/main" id="{A56E79E3-0D5E-AD1F-8704-F4953F1352B7}"/>
                </a:ext>
              </a:extLst>
            </p:cNvPr>
            <p:cNvSpPr txBox="1"/>
            <p:nvPr/>
          </p:nvSpPr>
          <p:spPr>
            <a:xfrm>
              <a:off x="21359595" y="4012009"/>
              <a:ext cx="954108"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介護介護テクノロジー</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導入促進の手引きとは</a:t>
              </a:r>
            </a:p>
          </p:txBody>
        </p:sp>
        <p:grpSp>
          <p:nvGrpSpPr>
            <p:cNvPr id="293" name="グループ化 292">
              <a:extLst>
                <a:ext uri="{FF2B5EF4-FFF2-40B4-BE49-F238E27FC236}">
                  <a16:creationId xmlns:a16="http://schemas.microsoft.com/office/drawing/2014/main" id="{B5666D22-4839-87A7-562D-9155BA56643A}"/>
                </a:ext>
              </a:extLst>
            </p:cNvPr>
            <p:cNvGrpSpPr/>
            <p:nvPr/>
          </p:nvGrpSpPr>
          <p:grpSpPr>
            <a:xfrm>
              <a:off x="23599260" y="3576604"/>
              <a:ext cx="402674" cy="169277"/>
              <a:chOff x="6354249" y="1342019"/>
              <a:chExt cx="402674" cy="169277"/>
            </a:xfrm>
          </p:grpSpPr>
          <p:sp>
            <p:nvSpPr>
              <p:cNvPr id="294" name="テキスト ボックス 293">
                <a:extLst>
                  <a:ext uri="{FF2B5EF4-FFF2-40B4-BE49-F238E27FC236}">
                    <a16:creationId xmlns:a16="http://schemas.microsoft.com/office/drawing/2014/main" id="{94C7564B-020A-C1C2-9550-6CAF9FACE312}"/>
                  </a:ext>
                </a:extLst>
              </p:cNvPr>
              <p:cNvSpPr txBox="1"/>
              <p:nvPr/>
            </p:nvSpPr>
            <p:spPr>
              <a:xfrm>
                <a:off x="6354249" y="1342019"/>
                <a:ext cx="402674" cy="169277"/>
              </a:xfrm>
              <a:prstGeom prst="rect">
                <a:avLst/>
              </a:prstGeom>
              <a:noFill/>
            </p:spPr>
            <p:txBody>
              <a:bodyPr wrap="none" rtlCol="0">
                <a:spAutoFit/>
              </a:bodyPr>
              <a:lstStyle/>
              <a:p>
                <a:pPr algn="ctr"/>
                <a:r>
                  <a:rPr kumimoji="1" lang="en-US" altLang="ja-JP" sz="500" dirty="0">
                    <a:solidFill>
                      <a:schemeClr val="tx1">
                        <a:lumMod val="50000"/>
                        <a:lumOff val="50000"/>
                      </a:schemeClr>
                    </a:solidFill>
                    <a:latin typeface="Noto Sans CJK JP" panose="020B0500000000000000" pitchFamily="34" charset="-128"/>
                    <a:ea typeface="Noto Sans CJK JP" panose="020B0500000000000000" pitchFamily="34" charset="-128"/>
                  </a:rPr>
                  <a:t>English</a:t>
                </a:r>
                <a:endParaRPr kumimoji="1" lang="ja-JP" altLang="en-US" sz="500">
                  <a:solidFill>
                    <a:schemeClr val="tx1">
                      <a:lumMod val="50000"/>
                      <a:lumOff val="50000"/>
                    </a:schemeClr>
                  </a:solidFill>
                  <a:latin typeface="Noto Sans CJK JP" panose="020B0500000000000000" pitchFamily="34" charset="-128"/>
                  <a:ea typeface="Noto Sans CJK JP" panose="020B0500000000000000" pitchFamily="34" charset="-128"/>
                </a:endParaRPr>
              </a:p>
            </p:txBody>
          </p:sp>
          <p:sp>
            <p:nvSpPr>
              <p:cNvPr id="295" name="正方形/長方形 294">
                <a:extLst>
                  <a:ext uri="{FF2B5EF4-FFF2-40B4-BE49-F238E27FC236}">
                    <a16:creationId xmlns:a16="http://schemas.microsoft.com/office/drawing/2014/main" id="{6B6DBA33-2A14-CA42-E014-C4E8CA7975ED}"/>
                  </a:ext>
                </a:extLst>
              </p:cNvPr>
              <p:cNvSpPr/>
              <p:nvPr/>
            </p:nvSpPr>
            <p:spPr>
              <a:xfrm>
                <a:off x="6384114" y="1364704"/>
                <a:ext cx="337060" cy="137356"/>
              </a:xfrm>
              <a:prstGeom prst="rect">
                <a:avLst/>
              </a:prstGeom>
              <a:no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39" name="図 338" descr="グラフィカル ユーザー インターフェイス, Web サイト&#10;&#10;自動的に生成された説明">
              <a:extLst>
                <a:ext uri="{FF2B5EF4-FFF2-40B4-BE49-F238E27FC236}">
                  <a16:creationId xmlns:a16="http://schemas.microsoft.com/office/drawing/2014/main" id="{DF5217BD-E09D-B874-DEF8-87B67ECD9B03}"/>
                </a:ext>
              </a:extLst>
            </p:cNvPr>
            <p:cNvPicPr>
              <a:picLocks noChangeAspect="1"/>
            </p:cNvPicPr>
            <p:nvPr/>
          </p:nvPicPr>
          <p:blipFill rotWithShape="1">
            <a:blip r:embed="rId5"/>
            <a:srcRect t="46381"/>
            <a:stretch/>
          </p:blipFill>
          <p:spPr>
            <a:xfrm>
              <a:off x="17307710" y="24306991"/>
              <a:ext cx="7199313" cy="4102783"/>
            </a:xfrm>
            <a:prstGeom prst="rect">
              <a:avLst/>
            </a:prstGeom>
          </p:spPr>
        </p:pic>
      </p:grpSp>
      <p:pic>
        <p:nvPicPr>
          <p:cNvPr id="7" name="図 6" descr="グラフィカル ユーザー インターフェイス, Web サイト&#10;&#10;自動的に生成された説明">
            <a:extLst>
              <a:ext uri="{FF2B5EF4-FFF2-40B4-BE49-F238E27FC236}">
                <a16:creationId xmlns:a16="http://schemas.microsoft.com/office/drawing/2014/main" id="{F24C52D2-8123-3C3A-3B23-8918DD01C9FC}"/>
              </a:ext>
            </a:extLst>
          </p:cNvPr>
          <p:cNvPicPr>
            <a:picLocks noChangeAspect="1"/>
          </p:cNvPicPr>
          <p:nvPr/>
        </p:nvPicPr>
        <p:blipFill rotWithShape="1">
          <a:blip r:embed="rId3"/>
          <a:srcRect t="15633" b="21343"/>
          <a:stretch/>
        </p:blipFill>
        <p:spPr>
          <a:xfrm>
            <a:off x="-1" y="1196211"/>
            <a:ext cx="7199313" cy="4822494"/>
          </a:xfrm>
          <a:prstGeom prst="rect">
            <a:avLst/>
          </a:prstGeom>
        </p:spPr>
      </p:pic>
      <p:sp>
        <p:nvSpPr>
          <p:cNvPr id="67" name="正方形/長方形 66">
            <a:extLst>
              <a:ext uri="{FF2B5EF4-FFF2-40B4-BE49-F238E27FC236}">
                <a16:creationId xmlns:a16="http://schemas.microsoft.com/office/drawing/2014/main" id="{5C2870BB-2735-64F7-4CF7-A4A6CD137EF7}"/>
              </a:ext>
            </a:extLst>
          </p:cNvPr>
          <p:cNvSpPr/>
          <p:nvPr/>
        </p:nvSpPr>
        <p:spPr>
          <a:xfrm>
            <a:off x="1262665" y="996224"/>
            <a:ext cx="5552659" cy="5956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5" name="図 34" descr="グラフィカル ユーザー インターフェイス, Web サイト&#10;&#10;自動的に生成された説明">
            <a:extLst>
              <a:ext uri="{FF2B5EF4-FFF2-40B4-BE49-F238E27FC236}">
                <a16:creationId xmlns:a16="http://schemas.microsoft.com/office/drawing/2014/main" id="{45CDBD19-AC5C-9B32-E481-B99CD9ED14D3}"/>
              </a:ext>
            </a:extLst>
          </p:cNvPr>
          <p:cNvPicPr>
            <a:picLocks noChangeAspect="1"/>
          </p:cNvPicPr>
          <p:nvPr/>
        </p:nvPicPr>
        <p:blipFill rotWithShape="1">
          <a:blip r:embed="rId5"/>
          <a:srcRect t="46381"/>
          <a:stretch/>
        </p:blipFill>
        <p:spPr>
          <a:xfrm>
            <a:off x="-1" y="49839642"/>
            <a:ext cx="7199313" cy="4102783"/>
          </a:xfrm>
          <a:prstGeom prst="rect">
            <a:avLst/>
          </a:prstGeom>
        </p:spPr>
      </p:pic>
      <p:pic>
        <p:nvPicPr>
          <p:cNvPr id="9" name="図 8" descr="グラフィカル ユーザー インターフェイス, Word&#10;&#10;自動的に生成された説明">
            <a:extLst>
              <a:ext uri="{FF2B5EF4-FFF2-40B4-BE49-F238E27FC236}">
                <a16:creationId xmlns:a16="http://schemas.microsoft.com/office/drawing/2014/main" id="{B0C92CC1-A783-6F6E-2E9E-FBD5C153EDF1}"/>
              </a:ext>
            </a:extLst>
          </p:cNvPr>
          <p:cNvPicPr>
            <a:picLocks noChangeAspect="1"/>
          </p:cNvPicPr>
          <p:nvPr/>
        </p:nvPicPr>
        <p:blipFill rotWithShape="1">
          <a:blip r:embed="rId8"/>
          <a:srcRect t="18483" b="57422"/>
          <a:stretch/>
        </p:blipFill>
        <p:spPr>
          <a:xfrm>
            <a:off x="-1" y="6018707"/>
            <a:ext cx="7199313" cy="1843694"/>
          </a:xfrm>
          <a:prstGeom prst="rect">
            <a:avLst/>
          </a:prstGeom>
        </p:spPr>
      </p:pic>
      <p:pic>
        <p:nvPicPr>
          <p:cNvPr id="13" name="図 12" descr="グラフィカル ユーザー インターフェイス, テキスト, Web サイト&#10;&#10;自動的に生成された説明">
            <a:extLst>
              <a:ext uri="{FF2B5EF4-FFF2-40B4-BE49-F238E27FC236}">
                <a16:creationId xmlns:a16="http://schemas.microsoft.com/office/drawing/2014/main" id="{F059AC02-6500-1718-AE18-1C58F679BE75}"/>
              </a:ext>
            </a:extLst>
          </p:cNvPr>
          <p:cNvPicPr>
            <a:picLocks noChangeAspect="1"/>
          </p:cNvPicPr>
          <p:nvPr/>
        </p:nvPicPr>
        <p:blipFill rotWithShape="1">
          <a:blip r:embed="rId9"/>
          <a:srcRect t="18475" b="12701"/>
          <a:stretch/>
        </p:blipFill>
        <p:spPr>
          <a:xfrm>
            <a:off x="-1" y="8528460"/>
            <a:ext cx="7199313" cy="5266297"/>
          </a:xfrm>
          <a:prstGeom prst="rect">
            <a:avLst/>
          </a:prstGeom>
        </p:spPr>
      </p:pic>
      <p:pic>
        <p:nvPicPr>
          <p:cNvPr id="15" name="図 14" descr="グラフィカル ユーザー インターフェイス, アプリケーション&#10;&#10;自動的に生成された説明">
            <a:extLst>
              <a:ext uri="{FF2B5EF4-FFF2-40B4-BE49-F238E27FC236}">
                <a16:creationId xmlns:a16="http://schemas.microsoft.com/office/drawing/2014/main" id="{BD274278-35E8-9DC3-9CD5-077C71F73FBB}"/>
              </a:ext>
            </a:extLst>
          </p:cNvPr>
          <p:cNvPicPr>
            <a:picLocks noChangeAspect="1"/>
          </p:cNvPicPr>
          <p:nvPr/>
        </p:nvPicPr>
        <p:blipFill rotWithShape="1">
          <a:blip r:embed="rId10"/>
          <a:srcRect t="18475" b="19870"/>
          <a:stretch/>
        </p:blipFill>
        <p:spPr>
          <a:xfrm>
            <a:off x="-1" y="13794757"/>
            <a:ext cx="7199313" cy="4717730"/>
          </a:xfrm>
          <a:prstGeom prst="rect">
            <a:avLst/>
          </a:prstGeom>
        </p:spPr>
      </p:pic>
      <p:pic>
        <p:nvPicPr>
          <p:cNvPr id="17" name="図 16" descr="グラフィカル ユーザー インターフェイス, テキスト, アプリケーション&#10;&#10;自動的に生成された説明">
            <a:extLst>
              <a:ext uri="{FF2B5EF4-FFF2-40B4-BE49-F238E27FC236}">
                <a16:creationId xmlns:a16="http://schemas.microsoft.com/office/drawing/2014/main" id="{0E96F286-BB1F-45C1-96CE-2DF24F7682CA}"/>
              </a:ext>
            </a:extLst>
          </p:cNvPr>
          <p:cNvPicPr>
            <a:picLocks noChangeAspect="1"/>
          </p:cNvPicPr>
          <p:nvPr/>
        </p:nvPicPr>
        <p:blipFill rotWithShape="1">
          <a:blip r:embed="rId11"/>
          <a:srcRect l="21313" t="54414" r="63212" b="27867"/>
          <a:stretch/>
        </p:blipFill>
        <p:spPr>
          <a:xfrm>
            <a:off x="1312842" y="22341843"/>
            <a:ext cx="1114096" cy="1355834"/>
          </a:xfrm>
          <a:prstGeom prst="rect">
            <a:avLst/>
          </a:prstGeom>
        </p:spPr>
      </p:pic>
      <p:pic>
        <p:nvPicPr>
          <p:cNvPr id="25" name="図 24" descr="グラフィカル ユーザー インターフェイス, アプリケーション, Word&#10;&#10;自動的に生成された説明">
            <a:extLst>
              <a:ext uri="{FF2B5EF4-FFF2-40B4-BE49-F238E27FC236}">
                <a16:creationId xmlns:a16="http://schemas.microsoft.com/office/drawing/2014/main" id="{51079423-3FDE-3EB5-D062-EC67E84F7DA8}"/>
              </a:ext>
            </a:extLst>
          </p:cNvPr>
          <p:cNvPicPr>
            <a:picLocks noChangeAspect="1"/>
          </p:cNvPicPr>
          <p:nvPr/>
        </p:nvPicPr>
        <p:blipFill rotWithShape="1">
          <a:blip r:embed="rId12"/>
          <a:srcRect l="20547" t="41136" r="63063" b="40542"/>
          <a:stretch/>
        </p:blipFill>
        <p:spPr>
          <a:xfrm>
            <a:off x="1279921" y="40150722"/>
            <a:ext cx="1179939" cy="1401936"/>
          </a:xfrm>
          <a:prstGeom prst="rect">
            <a:avLst/>
          </a:prstGeom>
        </p:spPr>
      </p:pic>
      <p:grpSp>
        <p:nvGrpSpPr>
          <p:cNvPr id="191" name="グループ化 190">
            <a:extLst>
              <a:ext uri="{FF2B5EF4-FFF2-40B4-BE49-F238E27FC236}">
                <a16:creationId xmlns:a16="http://schemas.microsoft.com/office/drawing/2014/main" id="{EB033058-221A-7289-438C-464EF92E605F}"/>
              </a:ext>
            </a:extLst>
          </p:cNvPr>
          <p:cNvGrpSpPr/>
          <p:nvPr/>
        </p:nvGrpSpPr>
        <p:grpSpPr>
          <a:xfrm>
            <a:off x="-8863332" y="0"/>
            <a:ext cx="7199313" cy="72845543"/>
            <a:chOff x="8548796" y="-5562896"/>
            <a:chExt cx="7199313" cy="72845543"/>
          </a:xfrm>
        </p:grpSpPr>
        <p:pic>
          <p:nvPicPr>
            <p:cNvPr id="46" name="図 45" descr="グラフィカル ユーザー インターフェイス, テーブル&#10;&#10;自動的に生成された説明">
              <a:extLst>
                <a:ext uri="{FF2B5EF4-FFF2-40B4-BE49-F238E27FC236}">
                  <a16:creationId xmlns:a16="http://schemas.microsoft.com/office/drawing/2014/main" id="{227E8BD8-BCC8-C9BE-0AAC-8BC5929933FF}"/>
                </a:ext>
              </a:extLst>
            </p:cNvPr>
            <p:cNvPicPr>
              <a:picLocks noChangeAspect="1"/>
            </p:cNvPicPr>
            <p:nvPr/>
          </p:nvPicPr>
          <p:blipFill rotWithShape="1">
            <a:blip r:embed="rId13"/>
            <a:srcRect t="13037" b="13970"/>
            <a:stretch/>
          </p:blipFill>
          <p:spPr>
            <a:xfrm>
              <a:off x="8548796" y="55459850"/>
              <a:ext cx="7199313" cy="5585180"/>
            </a:xfrm>
            <a:prstGeom prst="rect">
              <a:avLst/>
            </a:prstGeom>
          </p:spPr>
        </p:pic>
        <p:pic>
          <p:nvPicPr>
            <p:cNvPr id="47" name="図 46" descr="グラフィカル ユーザー インターフェイス, Web サイト&#10;&#10;自動的に生成された説明">
              <a:extLst>
                <a:ext uri="{FF2B5EF4-FFF2-40B4-BE49-F238E27FC236}">
                  <a16:creationId xmlns:a16="http://schemas.microsoft.com/office/drawing/2014/main" id="{02C37C96-49F3-5AD6-CCC8-F93BE0BBF1C1}"/>
                </a:ext>
              </a:extLst>
            </p:cNvPr>
            <p:cNvPicPr>
              <a:picLocks noChangeAspect="1"/>
            </p:cNvPicPr>
            <p:nvPr/>
          </p:nvPicPr>
          <p:blipFill rotWithShape="1">
            <a:blip r:embed="rId5"/>
            <a:srcRect t="18482"/>
            <a:stretch/>
          </p:blipFill>
          <p:spPr>
            <a:xfrm>
              <a:off x="8548796" y="61045030"/>
              <a:ext cx="7199313" cy="6237617"/>
            </a:xfrm>
            <a:prstGeom prst="rect">
              <a:avLst/>
            </a:prstGeom>
          </p:spPr>
        </p:pic>
        <p:pic>
          <p:nvPicPr>
            <p:cNvPr id="48" name="図 47" descr="グラフィカル ユーザー インターフェイス, Web サイト&#10;&#10;自動的に生成された説明">
              <a:extLst>
                <a:ext uri="{FF2B5EF4-FFF2-40B4-BE49-F238E27FC236}">
                  <a16:creationId xmlns:a16="http://schemas.microsoft.com/office/drawing/2014/main" id="{478DEE5B-4D60-C3F2-07F8-6A6CF2F214A0}"/>
                </a:ext>
              </a:extLst>
            </p:cNvPr>
            <p:cNvPicPr>
              <a:picLocks noChangeAspect="1"/>
            </p:cNvPicPr>
            <p:nvPr/>
          </p:nvPicPr>
          <p:blipFill rotWithShape="1">
            <a:blip r:embed="rId3"/>
            <a:srcRect b="21343"/>
            <a:stretch/>
          </p:blipFill>
          <p:spPr>
            <a:xfrm>
              <a:off x="8548796" y="-5562896"/>
              <a:ext cx="7199313" cy="6018705"/>
            </a:xfrm>
            <a:prstGeom prst="rect">
              <a:avLst/>
            </a:prstGeom>
          </p:spPr>
        </p:pic>
        <p:pic>
          <p:nvPicPr>
            <p:cNvPr id="49" name="図 48" descr="グラフィカル ユーザー インターフェイス, Word&#10;&#10;自動的に生成された説明">
              <a:extLst>
                <a:ext uri="{FF2B5EF4-FFF2-40B4-BE49-F238E27FC236}">
                  <a16:creationId xmlns:a16="http://schemas.microsoft.com/office/drawing/2014/main" id="{156E901F-6E80-3577-24F0-B02F02953F74}"/>
                </a:ext>
              </a:extLst>
            </p:cNvPr>
            <p:cNvPicPr>
              <a:picLocks noChangeAspect="1"/>
            </p:cNvPicPr>
            <p:nvPr/>
          </p:nvPicPr>
          <p:blipFill rotWithShape="1">
            <a:blip r:embed="rId8"/>
            <a:srcRect t="18483" b="13900"/>
            <a:stretch/>
          </p:blipFill>
          <p:spPr>
            <a:xfrm>
              <a:off x="8548796" y="455810"/>
              <a:ext cx="7199313" cy="5173925"/>
            </a:xfrm>
            <a:prstGeom prst="rect">
              <a:avLst/>
            </a:prstGeom>
          </p:spPr>
        </p:pic>
        <p:pic>
          <p:nvPicPr>
            <p:cNvPr id="50" name="図 49" descr="グラフィカル ユーザー インターフェイス, テキスト, Web サイト&#10;&#10;自動的に生成された説明">
              <a:extLst>
                <a:ext uri="{FF2B5EF4-FFF2-40B4-BE49-F238E27FC236}">
                  <a16:creationId xmlns:a16="http://schemas.microsoft.com/office/drawing/2014/main" id="{F22154E2-4FAC-B733-977A-5701C12C6E73}"/>
                </a:ext>
              </a:extLst>
            </p:cNvPr>
            <p:cNvPicPr>
              <a:picLocks noChangeAspect="1"/>
            </p:cNvPicPr>
            <p:nvPr/>
          </p:nvPicPr>
          <p:blipFill rotWithShape="1">
            <a:blip r:embed="rId9"/>
            <a:srcRect t="18475" b="12701"/>
            <a:stretch/>
          </p:blipFill>
          <p:spPr>
            <a:xfrm>
              <a:off x="8548796" y="5629735"/>
              <a:ext cx="7199313" cy="5266297"/>
            </a:xfrm>
            <a:prstGeom prst="rect">
              <a:avLst/>
            </a:prstGeom>
          </p:spPr>
        </p:pic>
        <p:pic>
          <p:nvPicPr>
            <p:cNvPr id="51" name="図 50" descr="グラフィカル ユーザー インターフェイス, アプリケーション&#10;&#10;自動的に生成された説明">
              <a:extLst>
                <a:ext uri="{FF2B5EF4-FFF2-40B4-BE49-F238E27FC236}">
                  <a16:creationId xmlns:a16="http://schemas.microsoft.com/office/drawing/2014/main" id="{07B5717E-BFFF-A000-E7ED-BB43D9497366}"/>
                </a:ext>
              </a:extLst>
            </p:cNvPr>
            <p:cNvPicPr>
              <a:picLocks noChangeAspect="1"/>
            </p:cNvPicPr>
            <p:nvPr/>
          </p:nvPicPr>
          <p:blipFill rotWithShape="1">
            <a:blip r:embed="rId10"/>
            <a:srcRect t="18475" b="19870"/>
            <a:stretch/>
          </p:blipFill>
          <p:spPr>
            <a:xfrm>
              <a:off x="8548796" y="10896032"/>
              <a:ext cx="7199313" cy="4717730"/>
            </a:xfrm>
            <a:prstGeom prst="rect">
              <a:avLst/>
            </a:prstGeom>
          </p:spPr>
        </p:pic>
        <p:pic>
          <p:nvPicPr>
            <p:cNvPr id="52" name="図 51" descr="グラフィカル ユーザー インターフェイス, テキスト, アプリケーション&#10;&#10;自動的に生成された説明">
              <a:extLst>
                <a:ext uri="{FF2B5EF4-FFF2-40B4-BE49-F238E27FC236}">
                  <a16:creationId xmlns:a16="http://schemas.microsoft.com/office/drawing/2014/main" id="{093121F6-C4C6-C49E-3E73-FDFEA859C8A7}"/>
                </a:ext>
              </a:extLst>
            </p:cNvPr>
            <p:cNvPicPr>
              <a:picLocks noChangeAspect="1"/>
            </p:cNvPicPr>
            <p:nvPr/>
          </p:nvPicPr>
          <p:blipFill rotWithShape="1">
            <a:blip r:embed="rId11"/>
            <a:srcRect t="18317" b="15941"/>
            <a:stretch/>
          </p:blipFill>
          <p:spPr>
            <a:xfrm>
              <a:off x="8548796" y="15613761"/>
              <a:ext cx="7199313" cy="5030365"/>
            </a:xfrm>
            <a:prstGeom prst="rect">
              <a:avLst/>
            </a:prstGeom>
          </p:spPr>
        </p:pic>
        <p:pic>
          <p:nvPicPr>
            <p:cNvPr id="53" name="図 52" descr="グラフィカル ユーザー インターフェイス, テキスト, アプリケーション&#10;&#10;自動的に生成された説明">
              <a:extLst>
                <a:ext uri="{FF2B5EF4-FFF2-40B4-BE49-F238E27FC236}">
                  <a16:creationId xmlns:a16="http://schemas.microsoft.com/office/drawing/2014/main" id="{5B662FA2-D45B-E852-CDD9-99939F4CD90B}"/>
                </a:ext>
              </a:extLst>
            </p:cNvPr>
            <p:cNvPicPr>
              <a:picLocks noChangeAspect="1"/>
            </p:cNvPicPr>
            <p:nvPr/>
          </p:nvPicPr>
          <p:blipFill rotWithShape="1">
            <a:blip r:embed="rId14"/>
            <a:srcRect t="18038" b="11895"/>
            <a:stretch/>
          </p:blipFill>
          <p:spPr>
            <a:xfrm>
              <a:off x="8548796" y="20644125"/>
              <a:ext cx="7199313" cy="5361394"/>
            </a:xfrm>
            <a:prstGeom prst="rect">
              <a:avLst/>
            </a:prstGeom>
          </p:spPr>
        </p:pic>
        <p:pic>
          <p:nvPicPr>
            <p:cNvPr id="54" name="図 53" descr="グラフィカル ユーザー インターフェイス, テキスト, アプリケーション&#10;&#10;自動的に生成された説明">
              <a:extLst>
                <a:ext uri="{FF2B5EF4-FFF2-40B4-BE49-F238E27FC236}">
                  <a16:creationId xmlns:a16="http://schemas.microsoft.com/office/drawing/2014/main" id="{9290379F-9F27-5C22-08AD-DD245D042730}"/>
                </a:ext>
              </a:extLst>
            </p:cNvPr>
            <p:cNvPicPr>
              <a:picLocks noChangeAspect="1"/>
            </p:cNvPicPr>
            <p:nvPr/>
          </p:nvPicPr>
          <p:blipFill rotWithShape="1">
            <a:blip r:embed="rId15"/>
            <a:srcRect t="18637" b="17145"/>
            <a:stretch/>
          </p:blipFill>
          <p:spPr>
            <a:xfrm>
              <a:off x="8548796" y="26005521"/>
              <a:ext cx="7199313" cy="4913816"/>
            </a:xfrm>
            <a:prstGeom prst="rect">
              <a:avLst/>
            </a:prstGeom>
          </p:spPr>
        </p:pic>
        <p:pic>
          <p:nvPicPr>
            <p:cNvPr id="55" name="図 54" descr="グラフィカル ユーザー インターフェイス, アプリケーション&#10;&#10;自動的に生成された説明">
              <a:extLst>
                <a:ext uri="{FF2B5EF4-FFF2-40B4-BE49-F238E27FC236}">
                  <a16:creationId xmlns:a16="http://schemas.microsoft.com/office/drawing/2014/main" id="{7410C9E2-4BB0-505A-7CBA-7567188BD3C1}"/>
                </a:ext>
              </a:extLst>
            </p:cNvPr>
            <p:cNvPicPr>
              <a:picLocks noChangeAspect="1"/>
            </p:cNvPicPr>
            <p:nvPr/>
          </p:nvPicPr>
          <p:blipFill rotWithShape="1">
            <a:blip r:embed="rId16"/>
            <a:srcRect t="18451" b="14904"/>
            <a:stretch/>
          </p:blipFill>
          <p:spPr>
            <a:xfrm>
              <a:off x="8548796" y="30919338"/>
              <a:ext cx="7199313" cy="5099510"/>
            </a:xfrm>
            <a:prstGeom prst="rect">
              <a:avLst/>
            </a:prstGeom>
          </p:spPr>
        </p:pic>
        <p:pic>
          <p:nvPicPr>
            <p:cNvPr id="56" name="図 55" descr="グラフィカル ユーザー インターフェイス, アプリケーション, Word&#10;&#10;自動的に生成された説明">
              <a:extLst>
                <a:ext uri="{FF2B5EF4-FFF2-40B4-BE49-F238E27FC236}">
                  <a16:creationId xmlns:a16="http://schemas.microsoft.com/office/drawing/2014/main" id="{4B8971FE-0633-6806-048B-25EB578A9910}"/>
                </a:ext>
              </a:extLst>
            </p:cNvPr>
            <p:cNvPicPr>
              <a:picLocks noChangeAspect="1"/>
            </p:cNvPicPr>
            <p:nvPr/>
          </p:nvPicPr>
          <p:blipFill rotWithShape="1">
            <a:blip r:embed="rId12"/>
            <a:srcRect t="17704" b="15651"/>
            <a:stretch/>
          </p:blipFill>
          <p:spPr>
            <a:xfrm>
              <a:off x="8548796" y="36018848"/>
              <a:ext cx="7199313" cy="5099510"/>
            </a:xfrm>
            <a:prstGeom prst="rect">
              <a:avLst/>
            </a:prstGeom>
          </p:spPr>
        </p:pic>
        <p:pic>
          <p:nvPicPr>
            <p:cNvPr id="57" name="図 56" descr="グラフィカル ユーザー インターフェイス, アプリケーション&#10;&#10;自動的に生成された説明">
              <a:extLst>
                <a:ext uri="{FF2B5EF4-FFF2-40B4-BE49-F238E27FC236}">
                  <a16:creationId xmlns:a16="http://schemas.microsoft.com/office/drawing/2014/main" id="{807F496E-3B15-3621-248F-E701FBC8ACA4}"/>
                </a:ext>
              </a:extLst>
            </p:cNvPr>
            <p:cNvPicPr>
              <a:picLocks noChangeAspect="1"/>
            </p:cNvPicPr>
            <p:nvPr/>
          </p:nvPicPr>
          <p:blipFill rotWithShape="1">
            <a:blip r:embed="rId17"/>
            <a:srcRect t="19197" b="12850"/>
            <a:stretch/>
          </p:blipFill>
          <p:spPr>
            <a:xfrm>
              <a:off x="8548796" y="41118358"/>
              <a:ext cx="7199313" cy="5199507"/>
            </a:xfrm>
            <a:prstGeom prst="rect">
              <a:avLst/>
            </a:prstGeom>
          </p:spPr>
        </p:pic>
        <p:pic>
          <p:nvPicPr>
            <p:cNvPr id="58" name="図 57" descr="グラフィカル ユーザー インターフェイス, アプリケーション&#10;&#10;自動的に生成された説明">
              <a:extLst>
                <a:ext uri="{FF2B5EF4-FFF2-40B4-BE49-F238E27FC236}">
                  <a16:creationId xmlns:a16="http://schemas.microsoft.com/office/drawing/2014/main" id="{46B13885-1A7D-0380-5EA2-8A1DC3A531AF}"/>
                </a:ext>
              </a:extLst>
            </p:cNvPr>
            <p:cNvPicPr>
              <a:picLocks noChangeAspect="1"/>
            </p:cNvPicPr>
            <p:nvPr/>
          </p:nvPicPr>
          <p:blipFill rotWithShape="1">
            <a:blip r:embed="rId18"/>
            <a:srcRect t="35439" b="11731"/>
            <a:stretch/>
          </p:blipFill>
          <p:spPr>
            <a:xfrm>
              <a:off x="8548796" y="46317865"/>
              <a:ext cx="7199313" cy="4042471"/>
            </a:xfrm>
            <a:prstGeom prst="rect">
              <a:avLst/>
            </a:prstGeom>
          </p:spPr>
        </p:pic>
        <p:pic>
          <p:nvPicPr>
            <p:cNvPr id="59" name="図 58" descr="グラフィカル ユーザー インターフェイス, アプリケーション&#10;&#10;自動的に生成された説明">
              <a:extLst>
                <a:ext uri="{FF2B5EF4-FFF2-40B4-BE49-F238E27FC236}">
                  <a16:creationId xmlns:a16="http://schemas.microsoft.com/office/drawing/2014/main" id="{A020B1BB-7294-D876-9914-8C08698DF5C7}"/>
                </a:ext>
              </a:extLst>
            </p:cNvPr>
            <p:cNvPicPr>
              <a:picLocks noChangeAspect="1"/>
            </p:cNvPicPr>
            <p:nvPr/>
          </p:nvPicPr>
          <p:blipFill rotWithShape="1">
            <a:blip r:embed="rId19"/>
            <a:srcRect t="20879" b="12477"/>
            <a:stretch/>
          </p:blipFill>
          <p:spPr>
            <a:xfrm>
              <a:off x="8548796" y="50360335"/>
              <a:ext cx="7199313" cy="5099514"/>
            </a:xfrm>
            <a:prstGeom prst="rect">
              <a:avLst/>
            </a:prstGeom>
          </p:spPr>
        </p:pic>
      </p:grpSp>
      <p:grpSp>
        <p:nvGrpSpPr>
          <p:cNvPr id="68" name="グループ化 67">
            <a:extLst>
              <a:ext uri="{FF2B5EF4-FFF2-40B4-BE49-F238E27FC236}">
                <a16:creationId xmlns:a16="http://schemas.microsoft.com/office/drawing/2014/main" id="{4BAB181F-C644-5DAF-2737-9315534437B0}"/>
              </a:ext>
            </a:extLst>
          </p:cNvPr>
          <p:cNvGrpSpPr/>
          <p:nvPr/>
        </p:nvGrpSpPr>
        <p:grpSpPr>
          <a:xfrm>
            <a:off x="490450" y="1281033"/>
            <a:ext cx="2817171" cy="389788"/>
            <a:chOff x="490450" y="1051594"/>
            <a:chExt cx="2817171" cy="389788"/>
          </a:xfrm>
        </p:grpSpPr>
        <p:pic>
          <p:nvPicPr>
            <p:cNvPr id="65" name="図 64" descr="グラフィカル ユーザー インターフェイス, Web サイト&#10;&#10;自動的に生成された説明">
              <a:extLst>
                <a:ext uri="{FF2B5EF4-FFF2-40B4-BE49-F238E27FC236}">
                  <a16:creationId xmlns:a16="http://schemas.microsoft.com/office/drawing/2014/main" id="{987A5035-0447-062B-EE28-ED3A6F54D719}"/>
                </a:ext>
              </a:extLst>
            </p:cNvPr>
            <p:cNvPicPr>
              <a:picLocks noChangeAspect="1"/>
            </p:cNvPicPr>
            <p:nvPr/>
          </p:nvPicPr>
          <p:blipFill rotWithShape="1">
            <a:blip r:embed="rId3"/>
            <a:srcRect l="26518" t="15002" r="26257" b="81739"/>
            <a:stretch/>
          </p:blipFill>
          <p:spPr>
            <a:xfrm>
              <a:off x="490450" y="1051594"/>
              <a:ext cx="2817171" cy="206639"/>
            </a:xfrm>
            <a:prstGeom prst="rect">
              <a:avLst/>
            </a:prstGeom>
          </p:spPr>
        </p:pic>
        <p:pic>
          <p:nvPicPr>
            <p:cNvPr id="66" name="図 65" descr="グラフィカル ユーザー インターフェイス, Web サイト&#10;&#10;自動的に生成された説明">
              <a:extLst>
                <a:ext uri="{FF2B5EF4-FFF2-40B4-BE49-F238E27FC236}">
                  <a16:creationId xmlns:a16="http://schemas.microsoft.com/office/drawing/2014/main" id="{D96BF9B5-C4C9-2025-55D6-A97F7386A5C9}"/>
                </a:ext>
              </a:extLst>
            </p:cNvPr>
            <p:cNvPicPr>
              <a:picLocks noChangeAspect="1"/>
            </p:cNvPicPr>
            <p:nvPr/>
          </p:nvPicPr>
          <p:blipFill rotWithShape="1">
            <a:blip r:embed="rId3"/>
            <a:srcRect l="41298" t="18456" r="40805" b="79150"/>
            <a:stretch/>
          </p:blipFill>
          <p:spPr>
            <a:xfrm>
              <a:off x="797776" y="1258233"/>
              <a:ext cx="1288474" cy="183149"/>
            </a:xfrm>
            <a:prstGeom prst="rect">
              <a:avLst/>
            </a:prstGeom>
          </p:spPr>
        </p:pic>
      </p:grpSp>
      <p:pic>
        <p:nvPicPr>
          <p:cNvPr id="86" name="図 85">
            <a:extLst>
              <a:ext uri="{FF2B5EF4-FFF2-40B4-BE49-F238E27FC236}">
                <a16:creationId xmlns:a16="http://schemas.microsoft.com/office/drawing/2014/main" id="{D158B414-A448-C7D2-6EAE-5AEF069F3C7B}"/>
              </a:ext>
            </a:extLst>
          </p:cNvPr>
          <p:cNvPicPr>
            <a:picLocks noChangeAspect="1"/>
          </p:cNvPicPr>
          <p:nvPr/>
        </p:nvPicPr>
        <p:blipFill rotWithShape="1">
          <a:blip r:embed="rId4"/>
          <a:srcRect l="72981" t="37750" r="17055" b="49514"/>
          <a:stretch/>
        </p:blipFill>
        <p:spPr>
          <a:xfrm>
            <a:off x="969741" y="6011759"/>
            <a:ext cx="269396" cy="176893"/>
          </a:xfrm>
          <a:prstGeom prst="rect">
            <a:avLst/>
          </a:prstGeom>
        </p:spPr>
      </p:pic>
      <p:pic>
        <p:nvPicPr>
          <p:cNvPr id="87" name="図 86">
            <a:extLst>
              <a:ext uri="{FF2B5EF4-FFF2-40B4-BE49-F238E27FC236}">
                <a16:creationId xmlns:a16="http://schemas.microsoft.com/office/drawing/2014/main" id="{3FFB4C8F-773C-0414-6C88-6A85A3F41E35}"/>
              </a:ext>
            </a:extLst>
          </p:cNvPr>
          <p:cNvPicPr>
            <a:picLocks noChangeAspect="1"/>
          </p:cNvPicPr>
          <p:nvPr/>
        </p:nvPicPr>
        <p:blipFill rotWithShape="1">
          <a:blip r:embed="rId4"/>
          <a:srcRect l="34101" t="36171" r="51318" b="49280"/>
          <a:stretch/>
        </p:blipFill>
        <p:spPr>
          <a:xfrm>
            <a:off x="861255" y="4460311"/>
            <a:ext cx="394210" cy="202071"/>
          </a:xfrm>
          <a:prstGeom prst="rect">
            <a:avLst/>
          </a:prstGeom>
        </p:spPr>
      </p:pic>
      <p:pic>
        <p:nvPicPr>
          <p:cNvPr id="88" name="図 87">
            <a:extLst>
              <a:ext uri="{FF2B5EF4-FFF2-40B4-BE49-F238E27FC236}">
                <a16:creationId xmlns:a16="http://schemas.microsoft.com/office/drawing/2014/main" id="{6EF98899-D52E-CF84-CEF4-99BA3744A4A6}"/>
              </a:ext>
            </a:extLst>
          </p:cNvPr>
          <p:cNvPicPr>
            <a:picLocks noChangeAspect="1"/>
          </p:cNvPicPr>
          <p:nvPr/>
        </p:nvPicPr>
        <p:blipFill rotWithShape="1">
          <a:blip r:embed="rId4"/>
          <a:srcRect l="52348" t="34954" r="32649" b="48428"/>
          <a:stretch/>
        </p:blipFill>
        <p:spPr>
          <a:xfrm>
            <a:off x="854055" y="8351513"/>
            <a:ext cx="405606" cy="230831"/>
          </a:xfrm>
          <a:prstGeom prst="rect">
            <a:avLst/>
          </a:prstGeom>
        </p:spPr>
      </p:pic>
      <p:grpSp>
        <p:nvGrpSpPr>
          <p:cNvPr id="8" name="グループ化 7">
            <a:extLst>
              <a:ext uri="{FF2B5EF4-FFF2-40B4-BE49-F238E27FC236}">
                <a16:creationId xmlns:a16="http://schemas.microsoft.com/office/drawing/2014/main" id="{9922BB13-6B01-E99A-62CC-1B6ACAF8C366}"/>
              </a:ext>
            </a:extLst>
          </p:cNvPr>
          <p:cNvGrpSpPr/>
          <p:nvPr/>
        </p:nvGrpSpPr>
        <p:grpSpPr>
          <a:xfrm>
            <a:off x="4120927" y="1334237"/>
            <a:ext cx="2128535" cy="315036"/>
            <a:chOff x="4621823" y="1098434"/>
            <a:chExt cx="2128535" cy="315036"/>
          </a:xfrm>
        </p:grpSpPr>
        <p:pic>
          <p:nvPicPr>
            <p:cNvPr id="71" name="図 70">
              <a:extLst>
                <a:ext uri="{FF2B5EF4-FFF2-40B4-BE49-F238E27FC236}">
                  <a16:creationId xmlns:a16="http://schemas.microsoft.com/office/drawing/2014/main" id="{00B9F097-7B9A-7B4B-13F9-B44BFEBFD6A9}"/>
                </a:ext>
              </a:extLst>
            </p:cNvPr>
            <p:cNvPicPr>
              <a:picLocks noChangeAspect="1"/>
            </p:cNvPicPr>
            <p:nvPr/>
          </p:nvPicPr>
          <p:blipFill rotWithShape="1">
            <a:blip r:embed="rId4"/>
            <a:srcRect l="90744" b="88844"/>
            <a:stretch/>
          </p:blipFill>
          <p:spPr>
            <a:xfrm>
              <a:off x="6376110" y="1122226"/>
              <a:ext cx="250248" cy="154958"/>
            </a:xfrm>
            <a:prstGeom prst="rect">
              <a:avLst/>
            </a:prstGeom>
          </p:spPr>
        </p:pic>
        <p:pic>
          <p:nvPicPr>
            <p:cNvPr id="72" name="図 71">
              <a:extLst>
                <a:ext uri="{FF2B5EF4-FFF2-40B4-BE49-F238E27FC236}">
                  <a16:creationId xmlns:a16="http://schemas.microsoft.com/office/drawing/2014/main" id="{94A2436B-FB86-F225-AB53-4EE5738C1B58}"/>
                </a:ext>
              </a:extLst>
            </p:cNvPr>
            <p:cNvPicPr>
              <a:picLocks noChangeAspect="1"/>
            </p:cNvPicPr>
            <p:nvPr/>
          </p:nvPicPr>
          <p:blipFill rotWithShape="1">
            <a:blip r:embed="rId4"/>
            <a:srcRect l="454" t="-959" r="87049" b="86377"/>
            <a:stretch/>
          </p:blipFill>
          <p:spPr>
            <a:xfrm>
              <a:off x="4621823" y="1098434"/>
              <a:ext cx="337883" cy="202542"/>
            </a:xfrm>
            <a:prstGeom prst="rect">
              <a:avLst/>
            </a:prstGeom>
          </p:spPr>
        </p:pic>
        <p:pic>
          <p:nvPicPr>
            <p:cNvPr id="73" name="図 72">
              <a:extLst>
                <a:ext uri="{FF2B5EF4-FFF2-40B4-BE49-F238E27FC236}">
                  <a16:creationId xmlns:a16="http://schemas.microsoft.com/office/drawing/2014/main" id="{0D6AB4D5-CEE5-A38D-4F83-E2D7EE7D39D7}"/>
                </a:ext>
              </a:extLst>
            </p:cNvPr>
            <p:cNvPicPr>
              <a:picLocks noChangeAspect="1"/>
            </p:cNvPicPr>
            <p:nvPr/>
          </p:nvPicPr>
          <p:blipFill rotWithShape="1">
            <a:blip r:embed="rId4"/>
            <a:srcRect l="72981" t="37750" r="19381" b="49026"/>
            <a:stretch/>
          </p:blipFill>
          <p:spPr>
            <a:xfrm>
              <a:off x="5958472" y="1107871"/>
              <a:ext cx="206478" cy="183669"/>
            </a:xfrm>
            <a:prstGeom prst="rect">
              <a:avLst/>
            </a:prstGeom>
          </p:spPr>
        </p:pic>
        <p:pic>
          <p:nvPicPr>
            <p:cNvPr id="74" name="図 73">
              <a:extLst>
                <a:ext uri="{FF2B5EF4-FFF2-40B4-BE49-F238E27FC236}">
                  <a16:creationId xmlns:a16="http://schemas.microsoft.com/office/drawing/2014/main" id="{65BDBAA8-3481-97D8-862D-A2CD4598D8F2}"/>
                </a:ext>
              </a:extLst>
            </p:cNvPr>
            <p:cNvPicPr>
              <a:picLocks noChangeAspect="1"/>
            </p:cNvPicPr>
            <p:nvPr/>
          </p:nvPicPr>
          <p:blipFill rotWithShape="1">
            <a:blip r:embed="rId4"/>
            <a:srcRect l="38275" t="36171" r="53557" b="49247"/>
            <a:stretch/>
          </p:blipFill>
          <p:spPr>
            <a:xfrm>
              <a:off x="5089176" y="1098434"/>
              <a:ext cx="220839" cy="202542"/>
            </a:xfrm>
            <a:prstGeom prst="rect">
              <a:avLst/>
            </a:prstGeom>
          </p:spPr>
        </p:pic>
        <p:pic>
          <p:nvPicPr>
            <p:cNvPr id="75" name="図 74">
              <a:extLst>
                <a:ext uri="{FF2B5EF4-FFF2-40B4-BE49-F238E27FC236}">
                  <a16:creationId xmlns:a16="http://schemas.microsoft.com/office/drawing/2014/main" id="{819191DC-013F-576F-563E-BE1946ABFFA0}"/>
                </a:ext>
              </a:extLst>
            </p:cNvPr>
            <p:cNvPicPr>
              <a:picLocks noChangeAspect="1"/>
            </p:cNvPicPr>
            <p:nvPr/>
          </p:nvPicPr>
          <p:blipFill rotWithShape="1">
            <a:blip r:embed="rId4"/>
            <a:srcRect l="56194" t="36415" r="36168" b="49003"/>
            <a:stretch/>
          </p:blipFill>
          <p:spPr>
            <a:xfrm>
              <a:off x="5529741" y="1098434"/>
              <a:ext cx="206478" cy="202542"/>
            </a:xfrm>
            <a:prstGeom prst="rect">
              <a:avLst/>
            </a:prstGeom>
          </p:spPr>
        </p:pic>
        <p:sp>
          <p:nvSpPr>
            <p:cNvPr id="2" name="テキスト ボックス 1">
              <a:extLst>
                <a:ext uri="{FF2B5EF4-FFF2-40B4-BE49-F238E27FC236}">
                  <a16:creationId xmlns:a16="http://schemas.microsoft.com/office/drawing/2014/main" id="{6116D69F-B7DF-DD1A-667A-37DDF46896BE}"/>
                </a:ext>
              </a:extLst>
            </p:cNvPr>
            <p:cNvSpPr txBox="1"/>
            <p:nvPr/>
          </p:nvSpPr>
          <p:spPr>
            <a:xfrm>
              <a:off x="4632650" y="1259582"/>
              <a:ext cx="338554" cy="153888"/>
            </a:xfrm>
            <a:prstGeom prst="rect">
              <a:avLst/>
            </a:prstGeom>
            <a:noFill/>
          </p:spPr>
          <p:txBody>
            <a:bodyPr wrap="none" rtlCol="0">
              <a:spAutoFit/>
            </a:bodyPr>
            <a:lstStyle/>
            <a:p>
              <a:pPr algn="ctr"/>
              <a:r>
                <a:rPr kumimoji="1" lang="ja-JP" altLang="en-US" sz="400"/>
                <a:t>ホーム</a:t>
              </a:r>
            </a:p>
          </p:txBody>
        </p:sp>
        <p:sp>
          <p:nvSpPr>
            <p:cNvPr id="3" name="テキスト ボックス 2">
              <a:extLst>
                <a:ext uri="{FF2B5EF4-FFF2-40B4-BE49-F238E27FC236}">
                  <a16:creationId xmlns:a16="http://schemas.microsoft.com/office/drawing/2014/main" id="{75AF3D26-E526-F5F8-9308-AECD56628EF6}"/>
                </a:ext>
              </a:extLst>
            </p:cNvPr>
            <p:cNvSpPr txBox="1"/>
            <p:nvPr/>
          </p:nvSpPr>
          <p:spPr>
            <a:xfrm>
              <a:off x="5005253" y="1259582"/>
              <a:ext cx="389850" cy="153888"/>
            </a:xfrm>
            <a:prstGeom prst="rect">
              <a:avLst/>
            </a:prstGeom>
            <a:noFill/>
          </p:spPr>
          <p:txBody>
            <a:bodyPr wrap="none" rtlCol="0">
              <a:spAutoFit/>
            </a:bodyPr>
            <a:lstStyle/>
            <a:p>
              <a:pPr algn="ctr"/>
              <a:r>
                <a:rPr kumimoji="1" lang="ja-JP" altLang="en-US" sz="400"/>
                <a:t>お知らせ</a:t>
              </a:r>
            </a:p>
          </p:txBody>
        </p:sp>
        <p:sp>
          <p:nvSpPr>
            <p:cNvPr id="4" name="テキスト ボックス 3">
              <a:extLst>
                <a:ext uri="{FF2B5EF4-FFF2-40B4-BE49-F238E27FC236}">
                  <a16:creationId xmlns:a16="http://schemas.microsoft.com/office/drawing/2014/main" id="{53526127-9A5C-5651-AF07-F311402254D4}"/>
                </a:ext>
              </a:extLst>
            </p:cNvPr>
            <p:cNvSpPr txBox="1"/>
            <p:nvPr/>
          </p:nvSpPr>
          <p:spPr>
            <a:xfrm>
              <a:off x="5348207" y="1259582"/>
              <a:ext cx="595035" cy="153888"/>
            </a:xfrm>
            <a:prstGeom prst="rect">
              <a:avLst/>
            </a:prstGeom>
            <a:noFill/>
          </p:spPr>
          <p:txBody>
            <a:bodyPr wrap="none" rtlCol="0">
              <a:spAutoFit/>
            </a:bodyPr>
            <a:lstStyle/>
            <a:p>
              <a:pPr algn="ctr"/>
              <a:r>
                <a:rPr kumimoji="1" lang="ja-JP" altLang="en-US" sz="400"/>
                <a:t>プロジェクト概要</a:t>
              </a:r>
            </a:p>
          </p:txBody>
        </p:sp>
        <p:sp>
          <p:nvSpPr>
            <p:cNvPr id="5" name="テキスト ボックス 4">
              <a:extLst>
                <a:ext uri="{FF2B5EF4-FFF2-40B4-BE49-F238E27FC236}">
                  <a16:creationId xmlns:a16="http://schemas.microsoft.com/office/drawing/2014/main" id="{F2AB48A9-D41B-8754-2956-3007EA146615}"/>
                </a:ext>
              </a:extLst>
            </p:cNvPr>
            <p:cNvSpPr txBox="1"/>
            <p:nvPr/>
          </p:nvSpPr>
          <p:spPr>
            <a:xfrm>
              <a:off x="5867394" y="1259582"/>
              <a:ext cx="441146" cy="153888"/>
            </a:xfrm>
            <a:prstGeom prst="rect">
              <a:avLst/>
            </a:prstGeom>
            <a:noFill/>
          </p:spPr>
          <p:txBody>
            <a:bodyPr wrap="none" rtlCol="0">
              <a:spAutoFit/>
            </a:bodyPr>
            <a:lstStyle/>
            <a:p>
              <a:pPr algn="ctr"/>
              <a:r>
                <a:rPr kumimoji="1" lang="ja-JP" altLang="en-US" sz="400"/>
                <a:t>トピックス</a:t>
              </a:r>
            </a:p>
          </p:txBody>
        </p:sp>
        <p:sp>
          <p:nvSpPr>
            <p:cNvPr id="6" name="テキスト ボックス 5">
              <a:extLst>
                <a:ext uri="{FF2B5EF4-FFF2-40B4-BE49-F238E27FC236}">
                  <a16:creationId xmlns:a16="http://schemas.microsoft.com/office/drawing/2014/main" id="{5BAF4F8B-1F6D-466A-FE4B-42FE70D725EB}"/>
                </a:ext>
              </a:extLst>
            </p:cNvPr>
            <p:cNvSpPr txBox="1"/>
            <p:nvPr/>
          </p:nvSpPr>
          <p:spPr>
            <a:xfrm>
              <a:off x="6257915" y="1259582"/>
              <a:ext cx="492443" cy="153888"/>
            </a:xfrm>
            <a:prstGeom prst="rect">
              <a:avLst/>
            </a:prstGeom>
            <a:noFill/>
          </p:spPr>
          <p:txBody>
            <a:bodyPr wrap="none" rtlCol="0">
              <a:spAutoFit/>
            </a:bodyPr>
            <a:lstStyle/>
            <a:p>
              <a:pPr algn="ctr"/>
              <a:r>
                <a:rPr kumimoji="1" lang="ja-JP" altLang="en-US" sz="400"/>
                <a:t>お問い合わせ</a:t>
              </a:r>
            </a:p>
          </p:txBody>
        </p:sp>
      </p:grpSp>
      <p:sp>
        <p:nvSpPr>
          <p:cNvPr id="10" name="テキスト ボックス 9">
            <a:extLst>
              <a:ext uri="{FF2B5EF4-FFF2-40B4-BE49-F238E27FC236}">
                <a16:creationId xmlns:a16="http://schemas.microsoft.com/office/drawing/2014/main" id="{DBC5291C-CF83-A0BE-C9D7-A6A8C5472E5F}"/>
              </a:ext>
            </a:extLst>
          </p:cNvPr>
          <p:cNvSpPr txBox="1"/>
          <p:nvPr/>
        </p:nvSpPr>
        <p:spPr>
          <a:xfrm>
            <a:off x="1188000" y="8369124"/>
            <a:ext cx="1107996" cy="230832"/>
          </a:xfrm>
          <a:prstGeom prst="rect">
            <a:avLst/>
          </a:prstGeom>
          <a:noFill/>
        </p:spPr>
        <p:txBody>
          <a:bodyPr wrap="none" rtlCol="0">
            <a:spAutoFit/>
          </a:bodyPr>
          <a:lstStyle/>
          <a:p>
            <a:r>
              <a:rPr kumimoji="1" lang="ja-JP" altLang="en-US" sz="900" b="1">
                <a:solidFill>
                  <a:srgbClr val="227F0F"/>
                </a:solidFill>
                <a:latin typeface="Noto Sans CJK JP Bold" panose="020B0500000000000000" pitchFamily="34" charset="-128"/>
                <a:ea typeface="Noto Sans CJK JP Bold" panose="020B0500000000000000" pitchFamily="34" charset="-128"/>
              </a:rPr>
              <a:t>プロジェクト概要</a:t>
            </a:r>
          </a:p>
        </p:txBody>
      </p:sp>
      <p:sp>
        <p:nvSpPr>
          <p:cNvPr id="22" name="正方形/長方形 21">
            <a:extLst>
              <a:ext uri="{FF2B5EF4-FFF2-40B4-BE49-F238E27FC236}">
                <a16:creationId xmlns:a16="http://schemas.microsoft.com/office/drawing/2014/main" id="{161DB552-5221-3BF0-B76B-7E1B24C61633}"/>
              </a:ext>
            </a:extLst>
          </p:cNvPr>
          <p:cNvSpPr/>
          <p:nvPr/>
        </p:nvSpPr>
        <p:spPr>
          <a:xfrm>
            <a:off x="1188000" y="4662382"/>
            <a:ext cx="3064277" cy="1241618"/>
          </a:xfrm>
          <a:prstGeom prst="rect">
            <a:avLst/>
          </a:prstGeom>
          <a:solidFill>
            <a:srgbClr val="DDE7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A0063EBD-7F77-34D9-A6F0-828DF4BF0B6C}"/>
              </a:ext>
            </a:extLst>
          </p:cNvPr>
          <p:cNvSpPr/>
          <p:nvPr/>
        </p:nvSpPr>
        <p:spPr>
          <a:xfrm>
            <a:off x="375592" y="16408163"/>
            <a:ext cx="6448124" cy="44458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角丸四角形 22">
            <a:extLst>
              <a:ext uri="{FF2B5EF4-FFF2-40B4-BE49-F238E27FC236}">
                <a16:creationId xmlns:a16="http://schemas.microsoft.com/office/drawing/2014/main" id="{410017F1-E05C-EBE1-D452-4202FA980CFB}"/>
              </a:ext>
            </a:extLst>
          </p:cNvPr>
          <p:cNvSpPr/>
          <p:nvPr/>
        </p:nvSpPr>
        <p:spPr>
          <a:xfrm>
            <a:off x="900915" y="16657200"/>
            <a:ext cx="1185335" cy="1382400"/>
          </a:xfrm>
          <a:prstGeom prst="roundRect">
            <a:avLst>
              <a:gd name="adj" fmla="val 3911"/>
            </a:avLst>
          </a:prstGeom>
          <a:solidFill>
            <a:schemeClr val="bg1"/>
          </a:solidFill>
          <a:ln w="6350">
            <a:solidFill>
              <a:srgbClr val="227F0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角丸四角形 25">
            <a:extLst>
              <a:ext uri="{FF2B5EF4-FFF2-40B4-BE49-F238E27FC236}">
                <a16:creationId xmlns:a16="http://schemas.microsoft.com/office/drawing/2014/main" id="{DBC1279B-CF4D-EAAC-79FA-98B7D38ECEEB}"/>
              </a:ext>
            </a:extLst>
          </p:cNvPr>
          <p:cNvSpPr/>
          <p:nvPr/>
        </p:nvSpPr>
        <p:spPr>
          <a:xfrm>
            <a:off x="2276733" y="16663764"/>
            <a:ext cx="1185335" cy="1382400"/>
          </a:xfrm>
          <a:prstGeom prst="roundRect">
            <a:avLst>
              <a:gd name="adj" fmla="val 3911"/>
            </a:avLst>
          </a:prstGeom>
          <a:solidFill>
            <a:schemeClr val="bg1"/>
          </a:solidFill>
          <a:ln w="6350">
            <a:solidFill>
              <a:srgbClr val="227F0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 name="図 29">
            <a:extLst>
              <a:ext uri="{FF2B5EF4-FFF2-40B4-BE49-F238E27FC236}">
                <a16:creationId xmlns:a16="http://schemas.microsoft.com/office/drawing/2014/main" id="{189CE353-12A7-EC72-5BD4-44F2D4ADCFD2}"/>
              </a:ext>
            </a:extLst>
          </p:cNvPr>
          <p:cNvPicPr>
            <a:picLocks noChangeAspect="1"/>
          </p:cNvPicPr>
          <p:nvPr/>
        </p:nvPicPr>
        <p:blipFill rotWithShape="1">
          <a:blip r:embed="rId20">
            <a:lum bright="10000"/>
          </a:blip>
          <a:srcRect l="13695" t="26884" r="74035" b="56750"/>
          <a:stretch/>
        </p:blipFill>
        <p:spPr>
          <a:xfrm>
            <a:off x="1338221" y="16800431"/>
            <a:ext cx="289362" cy="251288"/>
          </a:xfrm>
          <a:prstGeom prst="rect">
            <a:avLst/>
          </a:prstGeom>
        </p:spPr>
      </p:pic>
      <p:pic>
        <p:nvPicPr>
          <p:cNvPr id="32" name="図 31">
            <a:extLst>
              <a:ext uri="{FF2B5EF4-FFF2-40B4-BE49-F238E27FC236}">
                <a16:creationId xmlns:a16="http://schemas.microsoft.com/office/drawing/2014/main" id="{D8E1B001-3C99-87DD-4A55-E161CA416BF5}"/>
              </a:ext>
            </a:extLst>
          </p:cNvPr>
          <p:cNvPicPr>
            <a:picLocks noChangeAspect="1"/>
          </p:cNvPicPr>
          <p:nvPr/>
        </p:nvPicPr>
        <p:blipFill rotWithShape="1">
          <a:blip r:embed="rId20">
            <a:lum bright="10000"/>
          </a:blip>
          <a:srcRect l="29186" t="53753" r="58544" b="29881"/>
          <a:stretch/>
        </p:blipFill>
        <p:spPr>
          <a:xfrm>
            <a:off x="2721019" y="16810955"/>
            <a:ext cx="289362" cy="251288"/>
          </a:xfrm>
          <a:prstGeom prst="rect">
            <a:avLst/>
          </a:prstGeom>
        </p:spPr>
      </p:pic>
      <p:sp>
        <p:nvSpPr>
          <p:cNvPr id="34" name="テキスト ボックス 33">
            <a:extLst>
              <a:ext uri="{FF2B5EF4-FFF2-40B4-BE49-F238E27FC236}">
                <a16:creationId xmlns:a16="http://schemas.microsoft.com/office/drawing/2014/main" id="{4B92DA92-D206-427B-8E5A-378B9A5B3717}"/>
              </a:ext>
            </a:extLst>
          </p:cNvPr>
          <p:cNvSpPr txBox="1"/>
          <p:nvPr/>
        </p:nvSpPr>
        <p:spPr>
          <a:xfrm>
            <a:off x="1170416" y="17225258"/>
            <a:ext cx="646331" cy="230832"/>
          </a:xfrm>
          <a:prstGeom prst="rect">
            <a:avLst/>
          </a:prstGeom>
          <a:noFill/>
        </p:spPr>
        <p:txBody>
          <a:bodyPr wrap="none" rtlCol="0">
            <a:spAutoFit/>
          </a:bodyPr>
          <a:lstStyle/>
          <a:p>
            <a:pPr algn="ctr"/>
            <a:r>
              <a:rPr kumimoji="1" lang="ja-JP" altLang="en-US" sz="900" b="1">
                <a:solidFill>
                  <a:srgbClr val="227F0F"/>
                </a:solidFill>
                <a:latin typeface="Noto Sans CJK JP Bold" panose="020B0500000000000000" pitchFamily="34" charset="-128"/>
                <a:ea typeface="Noto Sans CJK JP Bold" panose="020B0500000000000000" pitchFamily="34" charset="-128"/>
              </a:rPr>
              <a:t>相談窓口</a:t>
            </a:r>
          </a:p>
        </p:txBody>
      </p:sp>
      <p:sp>
        <p:nvSpPr>
          <p:cNvPr id="36" name="テキスト ボックス 35">
            <a:extLst>
              <a:ext uri="{FF2B5EF4-FFF2-40B4-BE49-F238E27FC236}">
                <a16:creationId xmlns:a16="http://schemas.microsoft.com/office/drawing/2014/main" id="{032D033C-ABE9-A439-BB4B-3B48AE3E28AA}"/>
              </a:ext>
            </a:extLst>
          </p:cNvPr>
          <p:cNvSpPr txBox="1"/>
          <p:nvPr/>
        </p:nvSpPr>
        <p:spPr>
          <a:xfrm>
            <a:off x="2238460" y="17140619"/>
            <a:ext cx="1261884" cy="400110"/>
          </a:xfrm>
          <a:prstGeom prst="rect">
            <a:avLst/>
          </a:prstGeom>
          <a:noFill/>
        </p:spPr>
        <p:txBody>
          <a:bodyPr wrap="none" rtlCol="0">
            <a:spAutoFit/>
          </a:bodyPr>
          <a:lstStyle/>
          <a:p>
            <a:pPr algn="ctr"/>
            <a:r>
              <a:rPr kumimoji="1" lang="ja-JP" altLang="en-US" sz="700" b="1">
                <a:solidFill>
                  <a:srgbClr val="227F0F"/>
                </a:solidFill>
                <a:latin typeface="Noto Sans CJK JP Bold" panose="020B0500000000000000" pitchFamily="34" charset="-128"/>
                <a:ea typeface="Noto Sans CJK JP Bold" panose="020B0500000000000000" pitchFamily="34" charset="-128"/>
              </a:rPr>
              <a:t>介護テクノロジー体験会</a:t>
            </a:r>
            <a:endParaRPr kumimoji="1" lang="en-US" altLang="ja-JP" sz="700" b="1" dirty="0">
              <a:solidFill>
                <a:srgbClr val="227F0F"/>
              </a:solidFill>
              <a:latin typeface="Noto Sans CJK JP Bold" panose="020B0500000000000000" pitchFamily="34" charset="-128"/>
              <a:ea typeface="Noto Sans CJK JP Bold" panose="020B0500000000000000" pitchFamily="34" charset="-128"/>
            </a:endParaRPr>
          </a:p>
          <a:p>
            <a:pPr algn="ctr"/>
            <a:r>
              <a:rPr kumimoji="1" lang="en-US" altLang="ja-JP" sz="600" b="1" dirty="0">
                <a:solidFill>
                  <a:srgbClr val="227F0F"/>
                </a:solidFill>
                <a:latin typeface="Noto Sans CJK JP Bold" panose="020B0500000000000000" pitchFamily="34" charset="-128"/>
                <a:ea typeface="Noto Sans CJK JP Bold" panose="020B0500000000000000" pitchFamily="34" charset="-128"/>
              </a:rPr>
              <a:t>&amp;</a:t>
            </a:r>
          </a:p>
          <a:p>
            <a:pPr algn="ctr"/>
            <a:r>
              <a:rPr kumimoji="1" lang="ja-JP" altLang="en-US" sz="700" b="1">
                <a:solidFill>
                  <a:srgbClr val="227F0F"/>
                </a:solidFill>
                <a:latin typeface="Noto Sans CJK JP Bold" panose="020B0500000000000000" pitchFamily="34" charset="-128"/>
                <a:ea typeface="Noto Sans CJK JP Bold" panose="020B0500000000000000" pitchFamily="34" charset="-128"/>
              </a:rPr>
              <a:t>介護事業者と企業の交流会</a:t>
            </a:r>
          </a:p>
        </p:txBody>
      </p:sp>
      <p:sp>
        <p:nvSpPr>
          <p:cNvPr id="40" name="角丸四角形 39">
            <a:extLst>
              <a:ext uri="{FF2B5EF4-FFF2-40B4-BE49-F238E27FC236}">
                <a16:creationId xmlns:a16="http://schemas.microsoft.com/office/drawing/2014/main" id="{0EB2B66C-D779-7754-5C14-5586A5AB300A}"/>
              </a:ext>
            </a:extLst>
          </p:cNvPr>
          <p:cNvSpPr/>
          <p:nvPr/>
        </p:nvSpPr>
        <p:spPr>
          <a:xfrm>
            <a:off x="3651631" y="16657200"/>
            <a:ext cx="1185335" cy="1382400"/>
          </a:xfrm>
          <a:prstGeom prst="roundRect">
            <a:avLst>
              <a:gd name="adj" fmla="val 3911"/>
            </a:avLst>
          </a:prstGeom>
          <a:solidFill>
            <a:schemeClr val="bg1"/>
          </a:solidFill>
          <a:ln w="6350">
            <a:solidFill>
              <a:srgbClr val="227F0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2" name="図 41">
            <a:extLst>
              <a:ext uri="{FF2B5EF4-FFF2-40B4-BE49-F238E27FC236}">
                <a16:creationId xmlns:a16="http://schemas.microsoft.com/office/drawing/2014/main" id="{01E18935-33D2-CFCA-D089-FBC10DDE1F7A}"/>
              </a:ext>
            </a:extLst>
          </p:cNvPr>
          <p:cNvPicPr>
            <a:picLocks noChangeAspect="1"/>
          </p:cNvPicPr>
          <p:nvPr/>
        </p:nvPicPr>
        <p:blipFill rotWithShape="1">
          <a:blip r:embed="rId20">
            <a:lum bright="10000"/>
          </a:blip>
          <a:srcRect l="30318" t="-451" r="57412" b="84085"/>
          <a:stretch/>
        </p:blipFill>
        <p:spPr>
          <a:xfrm>
            <a:off x="4101704" y="16800431"/>
            <a:ext cx="289362" cy="251288"/>
          </a:xfrm>
          <a:prstGeom prst="rect">
            <a:avLst/>
          </a:prstGeom>
        </p:spPr>
      </p:pic>
      <p:sp>
        <p:nvSpPr>
          <p:cNvPr id="43" name="テキスト ボックス 42">
            <a:extLst>
              <a:ext uri="{FF2B5EF4-FFF2-40B4-BE49-F238E27FC236}">
                <a16:creationId xmlns:a16="http://schemas.microsoft.com/office/drawing/2014/main" id="{98697E96-8749-87E3-0C52-50719AC13474}"/>
              </a:ext>
            </a:extLst>
          </p:cNvPr>
          <p:cNvSpPr txBox="1"/>
          <p:nvPr/>
        </p:nvSpPr>
        <p:spPr>
          <a:xfrm>
            <a:off x="3895492" y="17125231"/>
            <a:ext cx="697627" cy="430887"/>
          </a:xfrm>
          <a:prstGeom prst="rect">
            <a:avLst/>
          </a:prstGeom>
          <a:noFill/>
        </p:spPr>
        <p:txBody>
          <a:bodyPr wrap="none" rtlCol="0">
            <a:spAutoFit/>
          </a:bodyPr>
          <a:lstStyle/>
          <a:p>
            <a:pPr algn="ctr"/>
            <a:r>
              <a:rPr kumimoji="1" lang="ja-JP" altLang="en-US" sz="800" b="1">
                <a:solidFill>
                  <a:srgbClr val="227F0F"/>
                </a:solidFill>
                <a:latin typeface="Noto Sans CJK JP Bold" panose="020B0500000000000000" pitchFamily="34" charset="-128"/>
                <a:ea typeface="Noto Sans CJK JP Bold" panose="020B0500000000000000" pitchFamily="34" charset="-128"/>
              </a:rPr>
              <a:t>ニーズ調査</a:t>
            </a:r>
            <a:endParaRPr kumimoji="1" lang="en-US" altLang="ja-JP" sz="800" b="1" dirty="0">
              <a:solidFill>
                <a:srgbClr val="227F0F"/>
              </a:solidFill>
              <a:latin typeface="Noto Sans CJK JP Bold" panose="020B0500000000000000" pitchFamily="34" charset="-128"/>
              <a:ea typeface="Noto Sans CJK JP Bold" panose="020B0500000000000000" pitchFamily="34" charset="-128"/>
            </a:endParaRPr>
          </a:p>
          <a:p>
            <a:pPr algn="ctr"/>
            <a:r>
              <a:rPr kumimoji="1" lang="ja-JP" altLang="en-US" sz="600" b="1">
                <a:solidFill>
                  <a:srgbClr val="227F0F"/>
                </a:solidFill>
                <a:latin typeface="Noto Sans CJK JP Bold" panose="020B0500000000000000" pitchFamily="34" charset="-128"/>
                <a:ea typeface="Noto Sans CJK JP Bold" panose="020B0500000000000000" pitchFamily="34" charset="-128"/>
              </a:rPr>
              <a:t>および</a:t>
            </a:r>
            <a:endParaRPr kumimoji="1" lang="en-US" altLang="ja-JP" sz="600" b="1" dirty="0">
              <a:solidFill>
                <a:srgbClr val="227F0F"/>
              </a:solidFill>
              <a:latin typeface="Noto Sans CJK JP Bold" panose="020B0500000000000000" pitchFamily="34" charset="-128"/>
              <a:ea typeface="Noto Sans CJK JP Bold" panose="020B0500000000000000" pitchFamily="34" charset="-128"/>
            </a:endParaRPr>
          </a:p>
          <a:p>
            <a:pPr algn="ctr"/>
            <a:r>
              <a:rPr kumimoji="1" lang="ja-JP" altLang="en-US" sz="800" b="1">
                <a:solidFill>
                  <a:srgbClr val="227F0F"/>
                </a:solidFill>
                <a:latin typeface="Noto Sans CJK JP Bold" panose="020B0500000000000000" pitchFamily="34" charset="-128"/>
                <a:ea typeface="Noto Sans CJK JP Bold" panose="020B0500000000000000" pitchFamily="34" charset="-128"/>
              </a:rPr>
              <a:t>共同開発</a:t>
            </a:r>
          </a:p>
        </p:txBody>
      </p:sp>
      <p:sp>
        <p:nvSpPr>
          <p:cNvPr id="44" name="角丸四角形 43">
            <a:extLst>
              <a:ext uri="{FF2B5EF4-FFF2-40B4-BE49-F238E27FC236}">
                <a16:creationId xmlns:a16="http://schemas.microsoft.com/office/drawing/2014/main" id="{4752C20C-9574-8914-B194-0280080D20C7}"/>
              </a:ext>
            </a:extLst>
          </p:cNvPr>
          <p:cNvSpPr/>
          <p:nvPr/>
        </p:nvSpPr>
        <p:spPr>
          <a:xfrm>
            <a:off x="5026529" y="16663764"/>
            <a:ext cx="1185335" cy="1382400"/>
          </a:xfrm>
          <a:prstGeom prst="roundRect">
            <a:avLst>
              <a:gd name="adj" fmla="val 3911"/>
            </a:avLst>
          </a:prstGeom>
          <a:solidFill>
            <a:schemeClr val="bg1"/>
          </a:solidFill>
          <a:ln w="6350">
            <a:solidFill>
              <a:srgbClr val="227F0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0" name="図 69">
            <a:extLst>
              <a:ext uri="{FF2B5EF4-FFF2-40B4-BE49-F238E27FC236}">
                <a16:creationId xmlns:a16="http://schemas.microsoft.com/office/drawing/2014/main" id="{044A4249-1ECE-EDC4-A0EB-1F676B7DB837}"/>
              </a:ext>
            </a:extLst>
          </p:cNvPr>
          <p:cNvPicPr>
            <a:picLocks noChangeAspect="1"/>
          </p:cNvPicPr>
          <p:nvPr/>
        </p:nvPicPr>
        <p:blipFill rotWithShape="1">
          <a:blip r:embed="rId20">
            <a:lum bright="10000"/>
          </a:blip>
          <a:srcRect l="44705" t="53780" r="43025" b="29854"/>
          <a:stretch/>
        </p:blipFill>
        <p:spPr>
          <a:xfrm>
            <a:off x="5470815" y="16806995"/>
            <a:ext cx="289362" cy="251288"/>
          </a:xfrm>
          <a:prstGeom prst="rect">
            <a:avLst/>
          </a:prstGeom>
        </p:spPr>
      </p:pic>
      <p:sp>
        <p:nvSpPr>
          <p:cNvPr id="76" name="テキスト ボックス 75">
            <a:extLst>
              <a:ext uri="{FF2B5EF4-FFF2-40B4-BE49-F238E27FC236}">
                <a16:creationId xmlns:a16="http://schemas.microsoft.com/office/drawing/2014/main" id="{E69FFD99-C6E4-C425-368A-650B08A77EDB}"/>
              </a:ext>
            </a:extLst>
          </p:cNvPr>
          <p:cNvSpPr txBox="1"/>
          <p:nvPr/>
        </p:nvSpPr>
        <p:spPr>
          <a:xfrm>
            <a:off x="5065207" y="17169758"/>
            <a:ext cx="1107996" cy="323165"/>
          </a:xfrm>
          <a:prstGeom prst="rect">
            <a:avLst/>
          </a:prstGeom>
          <a:noFill/>
        </p:spPr>
        <p:txBody>
          <a:bodyPr wrap="none" rtlCol="0">
            <a:spAutoFit/>
          </a:bodyPr>
          <a:lstStyle/>
          <a:p>
            <a:pPr algn="ctr"/>
            <a:r>
              <a:rPr kumimoji="1" lang="ja-JP" altLang="en-US" sz="800" b="1">
                <a:solidFill>
                  <a:srgbClr val="227F0F"/>
                </a:solidFill>
                <a:latin typeface="Noto Sans CJK JP Bold" panose="020B0500000000000000" pitchFamily="34" charset="-128"/>
                <a:ea typeface="Noto Sans CJK JP Bold" panose="020B0500000000000000" pitchFamily="34" charset="-128"/>
              </a:rPr>
              <a:t>プロジェクト報告会</a:t>
            </a:r>
            <a:endParaRPr kumimoji="1" lang="en-US" altLang="ja-JP" sz="800" b="1" dirty="0">
              <a:solidFill>
                <a:srgbClr val="227F0F"/>
              </a:solidFill>
              <a:latin typeface="Noto Sans CJK JP Bold" panose="020B0500000000000000" pitchFamily="34" charset="-128"/>
              <a:ea typeface="Noto Sans CJK JP Bold" panose="020B0500000000000000" pitchFamily="34" charset="-128"/>
            </a:endParaRPr>
          </a:p>
          <a:p>
            <a:pPr algn="ctr"/>
            <a:r>
              <a:rPr kumimoji="1" lang="ja-JP" altLang="en-US" sz="700" b="1">
                <a:solidFill>
                  <a:srgbClr val="227F0F"/>
                </a:solidFill>
                <a:latin typeface="Noto Sans CJK JP Bold" panose="020B0500000000000000" pitchFamily="34" charset="-128"/>
                <a:ea typeface="Noto Sans CJK JP Bold" panose="020B0500000000000000" pitchFamily="34" charset="-128"/>
              </a:rPr>
              <a:t>（</a:t>
            </a:r>
            <a:r>
              <a:rPr kumimoji="1" lang="en-US" altLang="ja-JP" sz="700" b="1" dirty="0">
                <a:solidFill>
                  <a:srgbClr val="227F0F"/>
                </a:solidFill>
                <a:latin typeface="Noto Sans CJK JP Bold" panose="020B0500000000000000" pitchFamily="34" charset="-128"/>
                <a:ea typeface="Noto Sans CJK JP Bold" panose="020B0500000000000000" pitchFamily="34" charset="-128"/>
              </a:rPr>
              <a:t>Web</a:t>
            </a:r>
            <a:r>
              <a:rPr kumimoji="1" lang="ja-JP" altLang="en-US" sz="700" b="1">
                <a:solidFill>
                  <a:srgbClr val="227F0F"/>
                </a:solidFill>
                <a:latin typeface="Noto Sans CJK JP Bold" panose="020B0500000000000000" pitchFamily="34" charset="-128"/>
                <a:ea typeface="Noto Sans CJK JP Bold" panose="020B0500000000000000" pitchFamily="34" charset="-128"/>
              </a:rPr>
              <a:t>セミナー）</a:t>
            </a:r>
          </a:p>
        </p:txBody>
      </p:sp>
      <p:pic>
        <p:nvPicPr>
          <p:cNvPr id="91" name="図 90" descr="グラフィカル ユーザー インターフェイス, Web サイト&#10;&#10;自動的に生成された説明">
            <a:extLst>
              <a:ext uri="{FF2B5EF4-FFF2-40B4-BE49-F238E27FC236}">
                <a16:creationId xmlns:a16="http://schemas.microsoft.com/office/drawing/2014/main" id="{05497769-B502-1B8F-F3DC-738DE65ECD01}"/>
              </a:ext>
            </a:extLst>
          </p:cNvPr>
          <p:cNvPicPr>
            <a:picLocks noChangeAspect="1"/>
          </p:cNvPicPr>
          <p:nvPr/>
        </p:nvPicPr>
        <p:blipFill rotWithShape="1">
          <a:blip r:embed="rId3"/>
          <a:srcRect b="86986"/>
          <a:stretch/>
        </p:blipFill>
        <p:spPr>
          <a:xfrm>
            <a:off x="-8395" y="201121"/>
            <a:ext cx="7199313" cy="995751"/>
          </a:xfrm>
          <a:prstGeom prst="rect">
            <a:avLst/>
          </a:prstGeom>
        </p:spPr>
      </p:pic>
      <p:sp>
        <p:nvSpPr>
          <p:cNvPr id="81" name="正方形/長方形 80">
            <a:extLst>
              <a:ext uri="{FF2B5EF4-FFF2-40B4-BE49-F238E27FC236}">
                <a16:creationId xmlns:a16="http://schemas.microsoft.com/office/drawing/2014/main" id="{5E2D51A2-97CB-B44F-B153-7FF4A2D4928C}"/>
              </a:ext>
            </a:extLst>
          </p:cNvPr>
          <p:cNvSpPr/>
          <p:nvPr/>
        </p:nvSpPr>
        <p:spPr>
          <a:xfrm>
            <a:off x="413956" y="1733266"/>
            <a:ext cx="6371396" cy="348018"/>
          </a:xfrm>
          <a:prstGeom prst="rect">
            <a:avLst/>
          </a:prstGeom>
          <a:solidFill>
            <a:srgbClr val="F4F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7AC04815-1FEF-361C-C3CE-81C0348CFADB}"/>
              </a:ext>
            </a:extLst>
          </p:cNvPr>
          <p:cNvSpPr txBox="1"/>
          <p:nvPr/>
        </p:nvSpPr>
        <p:spPr>
          <a:xfrm>
            <a:off x="835313" y="1815896"/>
            <a:ext cx="1441420"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介護事業者／一般の方はこちら</a:t>
            </a:r>
          </a:p>
        </p:txBody>
      </p:sp>
      <p:sp>
        <p:nvSpPr>
          <p:cNvPr id="16" name="テキスト ボックス 15">
            <a:extLst>
              <a:ext uri="{FF2B5EF4-FFF2-40B4-BE49-F238E27FC236}">
                <a16:creationId xmlns:a16="http://schemas.microsoft.com/office/drawing/2014/main" id="{95BAF339-3EF4-51DC-9D6B-F3CFFF09D8F5}"/>
              </a:ext>
            </a:extLst>
          </p:cNvPr>
          <p:cNvSpPr txBox="1"/>
          <p:nvPr/>
        </p:nvSpPr>
        <p:spPr>
          <a:xfrm>
            <a:off x="2510320" y="1815896"/>
            <a:ext cx="902811"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企業の方はこちら</a:t>
            </a:r>
          </a:p>
        </p:txBody>
      </p:sp>
      <p:sp>
        <p:nvSpPr>
          <p:cNvPr id="20" name="テキスト ボックス 19">
            <a:extLst>
              <a:ext uri="{FF2B5EF4-FFF2-40B4-BE49-F238E27FC236}">
                <a16:creationId xmlns:a16="http://schemas.microsoft.com/office/drawing/2014/main" id="{2E35E325-AB4A-C5BD-B524-AF951B4F1769}"/>
              </a:ext>
            </a:extLst>
          </p:cNvPr>
          <p:cNvSpPr txBox="1"/>
          <p:nvPr/>
        </p:nvSpPr>
        <p:spPr>
          <a:xfrm>
            <a:off x="3994738" y="1777424"/>
            <a:ext cx="954108"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介護介護テクノロジー</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導入促進の手引きとは</a:t>
            </a:r>
          </a:p>
        </p:txBody>
      </p:sp>
      <p:sp>
        <p:nvSpPr>
          <p:cNvPr id="21" name="テキスト ボックス 20">
            <a:extLst>
              <a:ext uri="{FF2B5EF4-FFF2-40B4-BE49-F238E27FC236}">
                <a16:creationId xmlns:a16="http://schemas.microsoft.com/office/drawing/2014/main" id="{3462363E-B874-7D80-D774-CF76A157847F}"/>
              </a:ext>
            </a:extLst>
          </p:cNvPr>
          <p:cNvSpPr txBox="1"/>
          <p:nvPr/>
        </p:nvSpPr>
        <p:spPr>
          <a:xfrm>
            <a:off x="5321216" y="1766897"/>
            <a:ext cx="1107996"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プロジェクト参加者および</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機器紹介シート</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p:txBody>
      </p:sp>
      <p:grpSp>
        <p:nvGrpSpPr>
          <p:cNvPr id="96" name="グループ化 95">
            <a:extLst>
              <a:ext uri="{FF2B5EF4-FFF2-40B4-BE49-F238E27FC236}">
                <a16:creationId xmlns:a16="http://schemas.microsoft.com/office/drawing/2014/main" id="{41D838A2-BE67-FE7B-39C1-32D00CA6CA4B}"/>
              </a:ext>
            </a:extLst>
          </p:cNvPr>
          <p:cNvGrpSpPr/>
          <p:nvPr/>
        </p:nvGrpSpPr>
        <p:grpSpPr>
          <a:xfrm>
            <a:off x="6291549" y="1342019"/>
            <a:ext cx="402674" cy="169277"/>
            <a:chOff x="6354249" y="1342019"/>
            <a:chExt cx="402674" cy="169277"/>
          </a:xfrm>
        </p:grpSpPr>
        <p:sp>
          <p:nvSpPr>
            <p:cNvPr id="94" name="テキスト ボックス 93">
              <a:extLst>
                <a:ext uri="{FF2B5EF4-FFF2-40B4-BE49-F238E27FC236}">
                  <a16:creationId xmlns:a16="http://schemas.microsoft.com/office/drawing/2014/main" id="{B2F0C35F-49A1-A7BE-989B-A1C013E9B0DD}"/>
                </a:ext>
              </a:extLst>
            </p:cNvPr>
            <p:cNvSpPr txBox="1"/>
            <p:nvPr/>
          </p:nvSpPr>
          <p:spPr>
            <a:xfrm>
              <a:off x="6354249" y="1342019"/>
              <a:ext cx="402674" cy="169277"/>
            </a:xfrm>
            <a:prstGeom prst="rect">
              <a:avLst/>
            </a:prstGeom>
            <a:noFill/>
          </p:spPr>
          <p:txBody>
            <a:bodyPr wrap="none" rtlCol="0">
              <a:spAutoFit/>
            </a:bodyPr>
            <a:lstStyle/>
            <a:p>
              <a:pPr algn="ctr"/>
              <a:r>
                <a:rPr kumimoji="1" lang="en-US" altLang="ja-JP" sz="500" dirty="0">
                  <a:solidFill>
                    <a:schemeClr val="tx1">
                      <a:lumMod val="50000"/>
                      <a:lumOff val="50000"/>
                    </a:schemeClr>
                  </a:solidFill>
                  <a:latin typeface="Noto Sans CJK JP" panose="020B0500000000000000" pitchFamily="34" charset="-128"/>
                  <a:ea typeface="Noto Sans CJK JP" panose="020B0500000000000000" pitchFamily="34" charset="-128"/>
                </a:rPr>
                <a:t>English</a:t>
              </a:r>
              <a:endParaRPr kumimoji="1" lang="ja-JP" altLang="en-US" sz="500">
                <a:solidFill>
                  <a:schemeClr val="tx1">
                    <a:lumMod val="50000"/>
                    <a:lumOff val="50000"/>
                  </a:schemeClr>
                </a:solidFill>
                <a:latin typeface="Noto Sans CJK JP" panose="020B0500000000000000" pitchFamily="34" charset="-128"/>
                <a:ea typeface="Noto Sans CJK JP" panose="020B0500000000000000" pitchFamily="34" charset="-128"/>
              </a:endParaRPr>
            </a:p>
          </p:txBody>
        </p:sp>
        <p:sp>
          <p:nvSpPr>
            <p:cNvPr id="95" name="正方形/長方形 94">
              <a:extLst>
                <a:ext uri="{FF2B5EF4-FFF2-40B4-BE49-F238E27FC236}">
                  <a16:creationId xmlns:a16="http://schemas.microsoft.com/office/drawing/2014/main" id="{0559F99F-B42E-A90B-8494-43D1BCF39A1C}"/>
                </a:ext>
              </a:extLst>
            </p:cNvPr>
            <p:cNvSpPr/>
            <p:nvPr/>
          </p:nvSpPr>
          <p:spPr>
            <a:xfrm>
              <a:off x="6384114" y="1364704"/>
              <a:ext cx="337060" cy="137356"/>
            </a:xfrm>
            <a:prstGeom prst="rect">
              <a:avLst/>
            </a:prstGeom>
            <a:no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4" name="グループ化 183">
            <a:extLst>
              <a:ext uri="{FF2B5EF4-FFF2-40B4-BE49-F238E27FC236}">
                <a16:creationId xmlns:a16="http://schemas.microsoft.com/office/drawing/2014/main" id="{31A102A6-AC06-133E-9AD6-580D7FA24102}"/>
              </a:ext>
            </a:extLst>
          </p:cNvPr>
          <p:cNvGrpSpPr/>
          <p:nvPr/>
        </p:nvGrpSpPr>
        <p:grpSpPr>
          <a:xfrm>
            <a:off x="1084046" y="18397606"/>
            <a:ext cx="5073438" cy="2348962"/>
            <a:chOff x="1139084" y="18397606"/>
            <a:chExt cx="5073438" cy="2348962"/>
          </a:xfrm>
        </p:grpSpPr>
        <p:cxnSp>
          <p:nvCxnSpPr>
            <p:cNvPr id="99" name="直線コネクタ 98">
              <a:extLst>
                <a:ext uri="{FF2B5EF4-FFF2-40B4-BE49-F238E27FC236}">
                  <a16:creationId xmlns:a16="http://schemas.microsoft.com/office/drawing/2014/main" id="{D9ECE60A-C54A-3125-7083-0D6A11D2265F}"/>
                </a:ext>
              </a:extLst>
            </p:cNvPr>
            <p:cNvCxnSpPr>
              <a:cxnSpLocks/>
            </p:cNvCxnSpPr>
            <p:nvPr/>
          </p:nvCxnSpPr>
          <p:spPr>
            <a:xfrm>
              <a:off x="1323573" y="18735029"/>
              <a:ext cx="4524481" cy="0"/>
            </a:xfrm>
            <a:prstGeom prst="line">
              <a:avLst/>
            </a:prstGeom>
            <a:ln>
              <a:solidFill>
                <a:srgbClr val="227F0F"/>
              </a:solidFill>
            </a:ln>
          </p:spPr>
          <p:style>
            <a:lnRef idx="1">
              <a:schemeClr val="accent1"/>
            </a:lnRef>
            <a:fillRef idx="0">
              <a:schemeClr val="accent1"/>
            </a:fillRef>
            <a:effectRef idx="0">
              <a:schemeClr val="accent1"/>
            </a:effectRef>
            <a:fontRef idx="minor">
              <a:schemeClr val="tx1"/>
            </a:fontRef>
          </p:style>
        </p:cxnSp>
        <p:pic>
          <p:nvPicPr>
            <p:cNvPr id="101" name="図 100">
              <a:extLst>
                <a:ext uri="{FF2B5EF4-FFF2-40B4-BE49-F238E27FC236}">
                  <a16:creationId xmlns:a16="http://schemas.microsoft.com/office/drawing/2014/main" id="{75097D2A-0929-C204-6E63-D6247E903FB1}"/>
                </a:ext>
              </a:extLst>
            </p:cNvPr>
            <p:cNvPicPr>
              <a:picLocks noChangeAspect="1"/>
            </p:cNvPicPr>
            <p:nvPr/>
          </p:nvPicPr>
          <p:blipFill rotWithShape="1">
            <a:blip r:embed="rId20">
              <a:lum bright="10000"/>
            </a:blip>
            <a:srcRect l="13695" t="26884" r="74035" b="56750"/>
            <a:stretch/>
          </p:blipFill>
          <p:spPr>
            <a:xfrm>
              <a:off x="1444089" y="18860964"/>
              <a:ext cx="238536" cy="207150"/>
            </a:xfrm>
            <a:prstGeom prst="rect">
              <a:avLst/>
            </a:prstGeom>
          </p:spPr>
        </p:pic>
        <p:pic>
          <p:nvPicPr>
            <p:cNvPr id="103" name="図 102">
              <a:extLst>
                <a:ext uri="{FF2B5EF4-FFF2-40B4-BE49-F238E27FC236}">
                  <a16:creationId xmlns:a16="http://schemas.microsoft.com/office/drawing/2014/main" id="{73A82A91-2CDC-88E5-346E-01F16F4B981B}"/>
                </a:ext>
              </a:extLst>
            </p:cNvPr>
            <p:cNvPicPr>
              <a:picLocks noChangeAspect="1"/>
            </p:cNvPicPr>
            <p:nvPr/>
          </p:nvPicPr>
          <p:blipFill rotWithShape="1">
            <a:blip r:embed="rId20">
              <a:lum bright="10000"/>
            </a:blip>
            <a:srcRect l="29186" t="53753" r="58544" b="29881"/>
            <a:stretch/>
          </p:blipFill>
          <p:spPr>
            <a:xfrm>
              <a:off x="1444093" y="19206372"/>
              <a:ext cx="238528" cy="207143"/>
            </a:xfrm>
            <a:prstGeom prst="rect">
              <a:avLst/>
            </a:prstGeom>
          </p:spPr>
        </p:pic>
        <p:sp>
          <p:nvSpPr>
            <p:cNvPr id="104" name="ホームベース 103">
              <a:extLst>
                <a:ext uri="{FF2B5EF4-FFF2-40B4-BE49-F238E27FC236}">
                  <a16:creationId xmlns:a16="http://schemas.microsoft.com/office/drawing/2014/main" id="{E8C374A3-75A6-F11A-5BAF-32F3C82D7663}"/>
                </a:ext>
              </a:extLst>
            </p:cNvPr>
            <p:cNvSpPr/>
            <p:nvPr/>
          </p:nvSpPr>
          <p:spPr>
            <a:xfrm>
              <a:off x="1767884" y="18857170"/>
              <a:ext cx="3690946" cy="184664"/>
            </a:xfrm>
            <a:prstGeom prst="homePlate">
              <a:avLst/>
            </a:prstGeom>
            <a:solidFill>
              <a:srgbClr val="227F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円/楕円 105">
              <a:extLst>
                <a:ext uri="{FF2B5EF4-FFF2-40B4-BE49-F238E27FC236}">
                  <a16:creationId xmlns:a16="http://schemas.microsoft.com/office/drawing/2014/main" id="{80E17BAF-272A-A3EA-A65A-6287AFFE3938}"/>
                </a:ext>
              </a:extLst>
            </p:cNvPr>
            <p:cNvSpPr/>
            <p:nvPr/>
          </p:nvSpPr>
          <p:spPr>
            <a:xfrm>
              <a:off x="2519373" y="19240026"/>
              <a:ext cx="139834" cy="139834"/>
            </a:xfrm>
            <a:prstGeom prst="ellipse">
              <a:avLst/>
            </a:prstGeom>
            <a:solidFill>
              <a:srgbClr val="227F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円/楕円 106">
              <a:extLst>
                <a:ext uri="{FF2B5EF4-FFF2-40B4-BE49-F238E27FC236}">
                  <a16:creationId xmlns:a16="http://schemas.microsoft.com/office/drawing/2014/main" id="{4D1BEF0F-F3FB-DAE6-58C8-20F19B5A481D}"/>
                </a:ext>
              </a:extLst>
            </p:cNvPr>
            <p:cNvSpPr/>
            <p:nvPr/>
          </p:nvSpPr>
          <p:spPr>
            <a:xfrm>
              <a:off x="3744725" y="19240026"/>
              <a:ext cx="139834" cy="139834"/>
            </a:xfrm>
            <a:prstGeom prst="ellipse">
              <a:avLst/>
            </a:prstGeom>
            <a:solidFill>
              <a:srgbClr val="227F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9" name="図 108">
              <a:extLst>
                <a:ext uri="{FF2B5EF4-FFF2-40B4-BE49-F238E27FC236}">
                  <a16:creationId xmlns:a16="http://schemas.microsoft.com/office/drawing/2014/main" id="{F8E862EC-60DF-94DF-5A07-C592ECB15705}"/>
                </a:ext>
              </a:extLst>
            </p:cNvPr>
            <p:cNvPicPr>
              <a:picLocks noChangeAspect="1"/>
            </p:cNvPicPr>
            <p:nvPr/>
          </p:nvPicPr>
          <p:blipFill rotWithShape="1">
            <a:blip r:embed="rId20">
              <a:lum bright="10000"/>
            </a:blip>
            <a:srcRect l="30318" t="-451" r="57412" b="84085"/>
            <a:stretch/>
          </p:blipFill>
          <p:spPr>
            <a:xfrm>
              <a:off x="1458644" y="19533461"/>
              <a:ext cx="238528" cy="207143"/>
            </a:xfrm>
            <a:prstGeom prst="rect">
              <a:avLst/>
            </a:prstGeom>
          </p:spPr>
        </p:pic>
        <p:pic>
          <p:nvPicPr>
            <p:cNvPr id="110" name="図 109">
              <a:extLst>
                <a:ext uri="{FF2B5EF4-FFF2-40B4-BE49-F238E27FC236}">
                  <a16:creationId xmlns:a16="http://schemas.microsoft.com/office/drawing/2014/main" id="{01FBBB20-930A-FC13-21AA-63DBD29B4EE8}"/>
                </a:ext>
              </a:extLst>
            </p:cNvPr>
            <p:cNvPicPr>
              <a:picLocks noChangeAspect="1"/>
            </p:cNvPicPr>
            <p:nvPr/>
          </p:nvPicPr>
          <p:blipFill rotWithShape="1">
            <a:blip r:embed="rId20">
              <a:lum bright="10000"/>
            </a:blip>
            <a:srcRect l="44705" t="53780" r="43025" b="29854"/>
            <a:stretch/>
          </p:blipFill>
          <p:spPr>
            <a:xfrm>
              <a:off x="1444093" y="19897530"/>
              <a:ext cx="238528" cy="207143"/>
            </a:xfrm>
            <a:prstGeom prst="rect">
              <a:avLst/>
            </a:prstGeom>
          </p:spPr>
        </p:pic>
        <p:sp>
          <p:nvSpPr>
            <p:cNvPr id="112" name="ホームベース 111">
              <a:extLst>
                <a:ext uri="{FF2B5EF4-FFF2-40B4-BE49-F238E27FC236}">
                  <a16:creationId xmlns:a16="http://schemas.microsoft.com/office/drawing/2014/main" id="{C1A5FDB4-664D-FB09-5D34-FFB63C190E54}"/>
                </a:ext>
              </a:extLst>
            </p:cNvPr>
            <p:cNvSpPr/>
            <p:nvPr/>
          </p:nvSpPr>
          <p:spPr>
            <a:xfrm>
              <a:off x="2115881" y="19550934"/>
              <a:ext cx="3189339" cy="184664"/>
            </a:xfrm>
            <a:prstGeom prst="homePlate">
              <a:avLst/>
            </a:prstGeom>
            <a:solidFill>
              <a:srgbClr val="227F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テキスト ボックス 116">
              <a:extLst>
                <a:ext uri="{FF2B5EF4-FFF2-40B4-BE49-F238E27FC236}">
                  <a16:creationId xmlns:a16="http://schemas.microsoft.com/office/drawing/2014/main" id="{1A6B8CFF-D621-EE5C-A386-1C7BB6B11020}"/>
                </a:ext>
              </a:extLst>
            </p:cNvPr>
            <p:cNvSpPr txBox="1"/>
            <p:nvPr/>
          </p:nvSpPr>
          <p:spPr>
            <a:xfrm>
              <a:off x="1139084" y="20220557"/>
              <a:ext cx="889987" cy="246221"/>
            </a:xfrm>
            <a:prstGeom prst="rect">
              <a:avLst/>
            </a:prstGeom>
            <a:noFill/>
          </p:spPr>
          <p:txBody>
            <a:bodyPr wrap="none" rtlCol="0">
              <a:spAutoFit/>
            </a:bodyPr>
            <a:lstStyle/>
            <a:p>
              <a:pPr algn="ct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その他のイベント</a:t>
              </a:r>
              <a:endParaRPr kumimoji="1" lang="en-US" altLang="ja-JP" sz="500" b="1" dirty="0">
                <a:solidFill>
                  <a:schemeClr val="tx1">
                    <a:lumMod val="75000"/>
                    <a:lumOff val="25000"/>
                  </a:schemeClr>
                </a:solidFill>
                <a:latin typeface="Noto Sans CJK JP Bold" panose="020B0500000000000000" pitchFamily="34" charset="-128"/>
                <a:ea typeface="Noto Sans CJK JP Bold" panose="020B0500000000000000" pitchFamily="34" charset="-128"/>
              </a:endParaRPr>
            </a:p>
            <a:p>
              <a:pPr algn="ct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（ニーズをもとに企画）</a:t>
              </a:r>
            </a:p>
          </p:txBody>
        </p:sp>
        <p:sp>
          <p:nvSpPr>
            <p:cNvPr id="118" name="円/楕円 117">
              <a:extLst>
                <a:ext uri="{FF2B5EF4-FFF2-40B4-BE49-F238E27FC236}">
                  <a16:creationId xmlns:a16="http://schemas.microsoft.com/office/drawing/2014/main" id="{707810A1-EC46-5D87-56A7-7579385DB6FB}"/>
                </a:ext>
              </a:extLst>
            </p:cNvPr>
            <p:cNvSpPr/>
            <p:nvPr/>
          </p:nvSpPr>
          <p:spPr>
            <a:xfrm>
              <a:off x="3123213" y="20269314"/>
              <a:ext cx="139834" cy="139834"/>
            </a:xfrm>
            <a:prstGeom prst="ellipse">
              <a:avLst/>
            </a:prstGeom>
            <a:solidFill>
              <a:srgbClr val="227F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円/楕円 118">
              <a:extLst>
                <a:ext uri="{FF2B5EF4-FFF2-40B4-BE49-F238E27FC236}">
                  <a16:creationId xmlns:a16="http://schemas.microsoft.com/office/drawing/2014/main" id="{F839295A-8B30-8A37-95C2-F78CAECC5506}"/>
                </a:ext>
              </a:extLst>
            </p:cNvPr>
            <p:cNvSpPr/>
            <p:nvPr/>
          </p:nvSpPr>
          <p:spPr>
            <a:xfrm>
              <a:off x="4438299" y="20272005"/>
              <a:ext cx="139834" cy="139834"/>
            </a:xfrm>
            <a:prstGeom prst="ellipse">
              <a:avLst/>
            </a:prstGeom>
            <a:solidFill>
              <a:srgbClr val="227F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 name="カギ線コネクタ 120">
              <a:extLst>
                <a:ext uri="{FF2B5EF4-FFF2-40B4-BE49-F238E27FC236}">
                  <a16:creationId xmlns:a16="http://schemas.microsoft.com/office/drawing/2014/main" id="{259047F2-5C37-FF5C-F63C-1DFAE6D16EC3}"/>
                </a:ext>
              </a:extLst>
            </p:cNvPr>
            <p:cNvCxnSpPr>
              <a:cxnSpLocks/>
              <a:stCxn id="106" idx="6"/>
              <a:endCxn id="123" idx="0"/>
            </p:cNvCxnSpPr>
            <p:nvPr/>
          </p:nvCxnSpPr>
          <p:spPr>
            <a:xfrm>
              <a:off x="2659207" y="19309943"/>
              <a:ext cx="264191" cy="246358"/>
            </a:xfrm>
            <a:prstGeom prst="bentConnector2">
              <a:avLst/>
            </a:prstGeom>
            <a:ln w="12700">
              <a:solidFill>
                <a:srgbClr val="227F0F"/>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sp>
          <p:nvSpPr>
            <p:cNvPr id="123" name="正方形/長方形 122">
              <a:extLst>
                <a:ext uri="{FF2B5EF4-FFF2-40B4-BE49-F238E27FC236}">
                  <a16:creationId xmlns:a16="http://schemas.microsoft.com/office/drawing/2014/main" id="{4EAC10F4-5136-4954-F8D3-7541B97C69B3}"/>
                </a:ext>
              </a:extLst>
            </p:cNvPr>
            <p:cNvSpPr/>
            <p:nvPr/>
          </p:nvSpPr>
          <p:spPr>
            <a:xfrm>
              <a:off x="2830031" y="19556301"/>
              <a:ext cx="186733" cy="1767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テキスト ボックス 126">
              <a:extLst>
                <a:ext uri="{FF2B5EF4-FFF2-40B4-BE49-F238E27FC236}">
                  <a16:creationId xmlns:a16="http://schemas.microsoft.com/office/drawing/2014/main" id="{3CB83933-9F33-B165-7CB3-0AA816ADB445}"/>
                </a:ext>
              </a:extLst>
            </p:cNvPr>
            <p:cNvSpPr txBox="1"/>
            <p:nvPr/>
          </p:nvSpPr>
          <p:spPr>
            <a:xfrm>
              <a:off x="1815259" y="18853380"/>
              <a:ext cx="543739" cy="200055"/>
            </a:xfrm>
            <a:prstGeom prst="rect">
              <a:avLst/>
            </a:prstGeom>
            <a:noFill/>
          </p:spPr>
          <p:txBody>
            <a:bodyPr wrap="none" rtlCol="0">
              <a:spAutoFit/>
            </a:bodyPr>
            <a:lstStyle/>
            <a:p>
              <a:r>
                <a:rPr kumimoji="1" lang="ja-JP" altLang="en-US" sz="700" b="1">
                  <a:solidFill>
                    <a:schemeClr val="bg1"/>
                  </a:solidFill>
                  <a:latin typeface="Noto Sans CJK JP Bold" panose="020B0500000000000000" pitchFamily="34" charset="-128"/>
                  <a:ea typeface="Noto Sans CJK JP Bold" panose="020B0500000000000000" pitchFamily="34" charset="-128"/>
                </a:rPr>
                <a:t>相談窓口</a:t>
              </a:r>
            </a:p>
          </p:txBody>
        </p:sp>
        <p:cxnSp>
          <p:nvCxnSpPr>
            <p:cNvPr id="128" name="カギ線コネクタ 127">
              <a:extLst>
                <a:ext uri="{FF2B5EF4-FFF2-40B4-BE49-F238E27FC236}">
                  <a16:creationId xmlns:a16="http://schemas.microsoft.com/office/drawing/2014/main" id="{179B362D-554E-AC2F-1EDF-B9E1FD20C13F}"/>
                </a:ext>
              </a:extLst>
            </p:cNvPr>
            <p:cNvCxnSpPr>
              <a:cxnSpLocks/>
              <a:stCxn id="112" idx="3"/>
            </p:cNvCxnSpPr>
            <p:nvPr/>
          </p:nvCxnSpPr>
          <p:spPr>
            <a:xfrm>
              <a:off x="5305220" y="19643266"/>
              <a:ext cx="56380" cy="238148"/>
            </a:xfrm>
            <a:prstGeom prst="bentConnector2">
              <a:avLst/>
            </a:prstGeom>
            <a:ln w="12700">
              <a:solidFill>
                <a:srgbClr val="227F0F"/>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sp>
          <p:nvSpPr>
            <p:cNvPr id="131" name="テキスト ボックス 130">
              <a:extLst>
                <a:ext uri="{FF2B5EF4-FFF2-40B4-BE49-F238E27FC236}">
                  <a16:creationId xmlns:a16="http://schemas.microsoft.com/office/drawing/2014/main" id="{DCF40E1C-4C6C-67EB-7DB4-C29322AFADA3}"/>
                </a:ext>
              </a:extLst>
            </p:cNvPr>
            <p:cNvSpPr txBox="1"/>
            <p:nvPr/>
          </p:nvSpPr>
          <p:spPr>
            <a:xfrm>
              <a:off x="2164661" y="19544490"/>
              <a:ext cx="1082348" cy="200055"/>
            </a:xfrm>
            <a:prstGeom prst="rect">
              <a:avLst/>
            </a:prstGeom>
            <a:noFill/>
          </p:spPr>
          <p:txBody>
            <a:bodyPr wrap="none" rtlCol="0">
              <a:spAutoFit/>
            </a:bodyPr>
            <a:lstStyle/>
            <a:p>
              <a:r>
                <a:rPr kumimoji="1" lang="ja-JP" altLang="en-US" sz="700" b="1">
                  <a:solidFill>
                    <a:schemeClr val="bg1"/>
                  </a:solidFill>
                  <a:latin typeface="Noto Sans CJK JP Bold" panose="020B0500000000000000" pitchFamily="34" charset="-128"/>
                  <a:ea typeface="Noto Sans CJK JP Bold" panose="020B0500000000000000" pitchFamily="34" charset="-128"/>
                </a:rPr>
                <a:t>ニーズ調査</a:t>
              </a:r>
              <a:r>
                <a:rPr kumimoji="1" lang="ja-JP" altLang="en-US" sz="500" b="1">
                  <a:solidFill>
                    <a:schemeClr val="bg1"/>
                  </a:solidFill>
                  <a:latin typeface="Noto Sans CJK JP Bold" panose="020B0500000000000000" pitchFamily="34" charset="-128"/>
                  <a:ea typeface="Noto Sans CJK JP Bold" panose="020B0500000000000000" pitchFamily="34" charset="-128"/>
                </a:rPr>
                <a:t>（令和５年度）</a:t>
              </a:r>
              <a:endParaRPr kumimoji="1" lang="ja-JP" altLang="en-US" sz="700" b="1">
                <a:solidFill>
                  <a:schemeClr val="bg1"/>
                </a:solidFill>
                <a:latin typeface="Noto Sans CJK JP Bold" panose="020B0500000000000000" pitchFamily="34" charset="-128"/>
                <a:ea typeface="Noto Sans CJK JP Bold" panose="020B0500000000000000" pitchFamily="34" charset="-128"/>
              </a:endParaRPr>
            </a:p>
          </p:txBody>
        </p:sp>
        <p:cxnSp>
          <p:nvCxnSpPr>
            <p:cNvPr id="134" name="カギ線コネクタ 133">
              <a:extLst>
                <a:ext uri="{FF2B5EF4-FFF2-40B4-BE49-F238E27FC236}">
                  <a16:creationId xmlns:a16="http://schemas.microsoft.com/office/drawing/2014/main" id="{421A1B22-6D52-EF05-D717-F1D0D647C98D}"/>
                </a:ext>
              </a:extLst>
            </p:cNvPr>
            <p:cNvCxnSpPr>
              <a:cxnSpLocks/>
              <a:stCxn id="107" idx="6"/>
              <a:endCxn id="135" idx="0"/>
            </p:cNvCxnSpPr>
            <p:nvPr/>
          </p:nvCxnSpPr>
          <p:spPr>
            <a:xfrm>
              <a:off x="3884559" y="19309943"/>
              <a:ext cx="284432" cy="243695"/>
            </a:xfrm>
            <a:prstGeom prst="bentConnector2">
              <a:avLst/>
            </a:prstGeom>
            <a:ln w="12700">
              <a:solidFill>
                <a:srgbClr val="227F0F"/>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sp>
          <p:nvSpPr>
            <p:cNvPr id="135" name="正方形/長方形 134">
              <a:extLst>
                <a:ext uri="{FF2B5EF4-FFF2-40B4-BE49-F238E27FC236}">
                  <a16:creationId xmlns:a16="http://schemas.microsoft.com/office/drawing/2014/main" id="{8BB65F9E-F45D-2B1F-5703-49C45BE54315}"/>
                </a:ext>
              </a:extLst>
            </p:cNvPr>
            <p:cNvSpPr/>
            <p:nvPr/>
          </p:nvSpPr>
          <p:spPr>
            <a:xfrm>
              <a:off x="4075624" y="19553638"/>
              <a:ext cx="186733" cy="1767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テキスト ボックス 138">
              <a:extLst>
                <a:ext uri="{FF2B5EF4-FFF2-40B4-BE49-F238E27FC236}">
                  <a16:creationId xmlns:a16="http://schemas.microsoft.com/office/drawing/2014/main" id="{C25B0225-0476-4FF9-105A-194EE42F539B}"/>
                </a:ext>
              </a:extLst>
            </p:cNvPr>
            <p:cNvSpPr txBox="1"/>
            <p:nvPr/>
          </p:nvSpPr>
          <p:spPr>
            <a:xfrm>
              <a:off x="2482867" y="20220557"/>
              <a:ext cx="761747" cy="246221"/>
            </a:xfrm>
            <a:prstGeom prst="rect">
              <a:avLst/>
            </a:prstGeom>
            <a:noFill/>
          </p:spPr>
          <p:txBody>
            <a:bodyPr wrap="none" rtlCol="0">
              <a:spAutoFit/>
            </a:bodyPr>
            <a:lstStyle/>
            <a:p>
              <a:pPr algn="ct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企業による</a:t>
              </a:r>
              <a:endParaRPr kumimoji="1" lang="en-US" altLang="ja-JP" sz="500" b="1" dirty="0">
                <a:solidFill>
                  <a:schemeClr val="tx1">
                    <a:lumMod val="75000"/>
                    <a:lumOff val="25000"/>
                  </a:schemeClr>
                </a:solidFill>
                <a:latin typeface="Noto Sans CJK JP Bold" panose="020B0500000000000000" pitchFamily="34" charset="-128"/>
                <a:ea typeface="Noto Sans CJK JP Bold" panose="020B0500000000000000" pitchFamily="34" charset="-128"/>
              </a:endParaRPr>
            </a:p>
            <a:p>
              <a:pPr algn="ct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施設見学会（予定）</a:t>
              </a:r>
            </a:p>
          </p:txBody>
        </p:sp>
        <p:sp>
          <p:nvSpPr>
            <p:cNvPr id="140" name="テキスト ボックス 139">
              <a:extLst>
                <a:ext uri="{FF2B5EF4-FFF2-40B4-BE49-F238E27FC236}">
                  <a16:creationId xmlns:a16="http://schemas.microsoft.com/office/drawing/2014/main" id="{5CF3D6A3-C1EA-A26E-25BE-0BCDBFE185E4}"/>
                </a:ext>
              </a:extLst>
            </p:cNvPr>
            <p:cNvSpPr txBox="1"/>
            <p:nvPr/>
          </p:nvSpPr>
          <p:spPr>
            <a:xfrm>
              <a:off x="3569289" y="20223191"/>
              <a:ext cx="954107" cy="246221"/>
            </a:xfrm>
            <a:prstGeom prst="rect">
              <a:avLst/>
            </a:prstGeom>
            <a:noFill/>
          </p:spPr>
          <p:txBody>
            <a:bodyPr wrap="none" rtlCol="0">
              <a:spAutoFit/>
            </a:bodyPr>
            <a:lstStyle/>
            <a:p>
              <a:pPr algn="ct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プロジェクト参加者同士の</a:t>
              </a:r>
              <a:endParaRPr kumimoji="1" lang="en-US" altLang="ja-JP" sz="500" b="1" dirty="0">
                <a:solidFill>
                  <a:schemeClr val="tx1">
                    <a:lumMod val="75000"/>
                    <a:lumOff val="25000"/>
                  </a:schemeClr>
                </a:solidFill>
                <a:latin typeface="Noto Sans CJK JP Bold" panose="020B0500000000000000" pitchFamily="34" charset="-128"/>
                <a:ea typeface="Noto Sans CJK JP Bold" panose="020B0500000000000000" pitchFamily="34" charset="-128"/>
              </a:endParaRPr>
            </a:p>
            <a:p>
              <a:pPr algn="ct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意見交換会（予定）</a:t>
              </a:r>
            </a:p>
          </p:txBody>
        </p:sp>
        <p:sp>
          <p:nvSpPr>
            <p:cNvPr id="141" name="テキスト ボックス 140">
              <a:extLst>
                <a:ext uri="{FF2B5EF4-FFF2-40B4-BE49-F238E27FC236}">
                  <a16:creationId xmlns:a16="http://schemas.microsoft.com/office/drawing/2014/main" id="{E780C203-D230-D235-54DE-3495B26C9E0C}"/>
                </a:ext>
              </a:extLst>
            </p:cNvPr>
            <p:cNvSpPr txBox="1"/>
            <p:nvPr/>
          </p:nvSpPr>
          <p:spPr>
            <a:xfrm>
              <a:off x="1618322" y="18552694"/>
              <a:ext cx="3877985" cy="184666"/>
            </a:xfrm>
            <a:prstGeom prst="rect">
              <a:avLst/>
            </a:prstGeom>
            <a:noFill/>
          </p:spPr>
          <p:txBody>
            <a:bodyPr wrap="none" rtlCol="0">
              <a:spAutoFit/>
            </a:bodyPr>
            <a:lstStyle/>
            <a:p>
              <a:pPr algn="ctr"/>
              <a:r>
                <a:rPr kumimoji="1" lang="en-US" altLang="ja-JP" sz="6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7</a:t>
              </a:r>
              <a:r>
                <a:rPr kumimoji="1" lang="ja-JP" altLang="en-US" sz="600" b="1">
                  <a:solidFill>
                    <a:schemeClr val="tx1">
                      <a:lumMod val="75000"/>
                      <a:lumOff val="25000"/>
                    </a:schemeClr>
                  </a:solidFill>
                  <a:latin typeface="Noto Sans CJK JP Bold" panose="020B0500000000000000" pitchFamily="34" charset="-128"/>
                  <a:ea typeface="Noto Sans CJK JP Bold" panose="020B0500000000000000" pitchFamily="34" charset="-128"/>
                </a:rPr>
                <a:t>月　　　　</a:t>
              </a:r>
              <a:r>
                <a:rPr kumimoji="1" lang="en-US" altLang="ja-JP" sz="6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8</a:t>
              </a:r>
              <a:r>
                <a:rPr kumimoji="1" lang="ja-JP" altLang="en-US" sz="600" b="1">
                  <a:solidFill>
                    <a:schemeClr val="tx1">
                      <a:lumMod val="75000"/>
                      <a:lumOff val="25000"/>
                    </a:schemeClr>
                  </a:solidFill>
                  <a:latin typeface="Noto Sans CJK JP Bold" panose="020B0500000000000000" pitchFamily="34" charset="-128"/>
                  <a:ea typeface="Noto Sans CJK JP Bold" panose="020B0500000000000000" pitchFamily="34" charset="-128"/>
                </a:rPr>
                <a:t>月　　　　</a:t>
              </a:r>
              <a:r>
                <a:rPr kumimoji="1" lang="en-US" altLang="ja-JP" sz="6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9</a:t>
              </a:r>
              <a:r>
                <a:rPr kumimoji="1" lang="ja-JP" altLang="en-US" sz="600" b="1">
                  <a:solidFill>
                    <a:schemeClr val="tx1">
                      <a:lumMod val="75000"/>
                      <a:lumOff val="25000"/>
                    </a:schemeClr>
                  </a:solidFill>
                  <a:latin typeface="Noto Sans CJK JP Bold" panose="020B0500000000000000" pitchFamily="34" charset="-128"/>
                  <a:ea typeface="Noto Sans CJK JP Bold" panose="020B0500000000000000" pitchFamily="34" charset="-128"/>
                </a:rPr>
                <a:t>月　　　　</a:t>
              </a:r>
              <a:r>
                <a:rPr kumimoji="1" lang="en-US" altLang="ja-JP" sz="6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10</a:t>
              </a:r>
              <a:r>
                <a:rPr kumimoji="1" lang="ja-JP" altLang="en-US" sz="600" b="1">
                  <a:solidFill>
                    <a:schemeClr val="tx1">
                      <a:lumMod val="75000"/>
                      <a:lumOff val="25000"/>
                    </a:schemeClr>
                  </a:solidFill>
                  <a:latin typeface="Noto Sans CJK JP Bold" panose="020B0500000000000000" pitchFamily="34" charset="-128"/>
                  <a:ea typeface="Noto Sans CJK JP Bold" panose="020B0500000000000000" pitchFamily="34" charset="-128"/>
                </a:rPr>
                <a:t>月　　　　</a:t>
              </a:r>
              <a:r>
                <a:rPr kumimoji="1" lang="en-US" altLang="ja-JP" sz="6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11</a:t>
              </a:r>
              <a:r>
                <a:rPr kumimoji="1" lang="ja-JP" altLang="en-US" sz="600" b="1">
                  <a:solidFill>
                    <a:schemeClr val="tx1">
                      <a:lumMod val="75000"/>
                      <a:lumOff val="25000"/>
                    </a:schemeClr>
                  </a:solidFill>
                  <a:latin typeface="Noto Sans CJK JP Bold" panose="020B0500000000000000" pitchFamily="34" charset="-128"/>
                  <a:ea typeface="Noto Sans CJK JP Bold" panose="020B0500000000000000" pitchFamily="34" charset="-128"/>
                </a:rPr>
                <a:t>月　　　　</a:t>
              </a:r>
              <a:r>
                <a:rPr kumimoji="1" lang="en-US" altLang="ja-JP" sz="6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12</a:t>
              </a:r>
              <a:r>
                <a:rPr kumimoji="1" lang="ja-JP" altLang="en-US" sz="600" b="1">
                  <a:solidFill>
                    <a:schemeClr val="tx1">
                      <a:lumMod val="75000"/>
                      <a:lumOff val="25000"/>
                    </a:schemeClr>
                  </a:solidFill>
                  <a:latin typeface="Noto Sans CJK JP Bold" panose="020B0500000000000000" pitchFamily="34" charset="-128"/>
                  <a:ea typeface="Noto Sans CJK JP Bold" panose="020B0500000000000000" pitchFamily="34" charset="-128"/>
                </a:rPr>
                <a:t>月　　　　</a:t>
              </a:r>
              <a:r>
                <a:rPr kumimoji="1" lang="en-US" altLang="ja-JP" sz="6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1</a:t>
              </a:r>
              <a:r>
                <a:rPr kumimoji="1" lang="ja-JP" altLang="en-US" sz="600" b="1">
                  <a:solidFill>
                    <a:schemeClr val="tx1">
                      <a:lumMod val="75000"/>
                      <a:lumOff val="25000"/>
                    </a:schemeClr>
                  </a:solidFill>
                  <a:latin typeface="Noto Sans CJK JP Bold" panose="020B0500000000000000" pitchFamily="34" charset="-128"/>
                  <a:ea typeface="Noto Sans CJK JP Bold" panose="020B0500000000000000" pitchFamily="34" charset="-128"/>
                </a:rPr>
                <a:t>月　　　　</a:t>
              </a:r>
              <a:r>
                <a:rPr kumimoji="1" lang="en-US" altLang="ja-JP" sz="6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2</a:t>
              </a:r>
              <a:r>
                <a:rPr kumimoji="1" lang="ja-JP" altLang="en-US" sz="600" b="1">
                  <a:solidFill>
                    <a:schemeClr val="tx1">
                      <a:lumMod val="75000"/>
                      <a:lumOff val="25000"/>
                    </a:schemeClr>
                  </a:solidFill>
                  <a:latin typeface="Noto Sans CJK JP Bold" panose="020B0500000000000000" pitchFamily="34" charset="-128"/>
                  <a:ea typeface="Noto Sans CJK JP Bold" panose="020B0500000000000000" pitchFamily="34" charset="-128"/>
                </a:rPr>
                <a:t>月　　　　</a:t>
              </a:r>
              <a:r>
                <a:rPr kumimoji="1" lang="en-US" altLang="ja-JP" sz="6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3</a:t>
              </a:r>
              <a:r>
                <a:rPr kumimoji="1" lang="ja-JP" altLang="en-US" sz="600" b="1">
                  <a:solidFill>
                    <a:schemeClr val="tx1">
                      <a:lumMod val="75000"/>
                      <a:lumOff val="25000"/>
                    </a:schemeClr>
                  </a:solidFill>
                  <a:latin typeface="Noto Sans CJK JP Bold" panose="020B0500000000000000" pitchFamily="34" charset="-128"/>
                  <a:ea typeface="Noto Sans CJK JP Bold" panose="020B0500000000000000" pitchFamily="34" charset="-128"/>
                </a:rPr>
                <a:t>月</a:t>
              </a:r>
            </a:p>
          </p:txBody>
        </p:sp>
        <p:sp>
          <p:nvSpPr>
            <p:cNvPr id="142" name="テキスト ボックス 141">
              <a:extLst>
                <a:ext uri="{FF2B5EF4-FFF2-40B4-BE49-F238E27FC236}">
                  <a16:creationId xmlns:a16="http://schemas.microsoft.com/office/drawing/2014/main" id="{9B1B1BDB-B1BC-195E-2F10-01EA955F8E9C}"/>
                </a:ext>
              </a:extLst>
            </p:cNvPr>
            <p:cNvSpPr txBox="1"/>
            <p:nvPr/>
          </p:nvSpPr>
          <p:spPr>
            <a:xfrm>
              <a:off x="2589290" y="19133238"/>
              <a:ext cx="800219" cy="184666"/>
            </a:xfrm>
            <a:prstGeom prst="rect">
              <a:avLst/>
            </a:prstGeom>
            <a:noFill/>
          </p:spPr>
          <p:txBody>
            <a:bodyPr wrap="none" rtlCol="0">
              <a:spAutoFit/>
            </a:bodyPr>
            <a:lstStyle/>
            <a:p>
              <a:r>
                <a:rPr kumimoji="1" lang="ja-JP" altLang="en-US" sz="600" b="1">
                  <a:solidFill>
                    <a:srgbClr val="227F0F"/>
                  </a:solidFill>
                  <a:latin typeface="Noto Sans CJK JP Bold" panose="020B0500000000000000" pitchFamily="34" charset="-128"/>
                  <a:ea typeface="Noto Sans CJK JP Bold" panose="020B0500000000000000" pitchFamily="34" charset="-128"/>
                </a:rPr>
                <a:t>体験会＆交流会</a:t>
              </a:r>
              <a:r>
                <a:rPr kumimoji="1" lang="en-US" altLang="ja-JP" sz="600" b="1" dirty="0">
                  <a:solidFill>
                    <a:srgbClr val="227F0F"/>
                  </a:solidFill>
                  <a:latin typeface="Noto Sans CJK JP Bold" panose="020B0500000000000000" pitchFamily="34" charset="-128"/>
                  <a:ea typeface="Noto Sans CJK JP Bold" panose="020B0500000000000000" pitchFamily="34" charset="-128"/>
                </a:rPr>
                <a:t>※</a:t>
              </a:r>
              <a:endParaRPr kumimoji="1" lang="ja-JP" altLang="en-US" sz="600" b="1">
                <a:solidFill>
                  <a:srgbClr val="227F0F"/>
                </a:solidFill>
                <a:latin typeface="Noto Sans CJK JP Bold" panose="020B0500000000000000" pitchFamily="34" charset="-128"/>
                <a:ea typeface="Noto Sans CJK JP Bold" panose="020B0500000000000000" pitchFamily="34" charset="-128"/>
              </a:endParaRPr>
            </a:p>
          </p:txBody>
        </p:sp>
        <p:sp>
          <p:nvSpPr>
            <p:cNvPr id="143" name="テキスト ボックス 142">
              <a:extLst>
                <a:ext uri="{FF2B5EF4-FFF2-40B4-BE49-F238E27FC236}">
                  <a16:creationId xmlns:a16="http://schemas.microsoft.com/office/drawing/2014/main" id="{B03904F2-3F17-F9DA-8CB6-C8AE5D48C793}"/>
                </a:ext>
              </a:extLst>
            </p:cNvPr>
            <p:cNvSpPr txBox="1"/>
            <p:nvPr/>
          </p:nvSpPr>
          <p:spPr>
            <a:xfrm>
              <a:off x="3831265" y="19137436"/>
              <a:ext cx="800219" cy="184666"/>
            </a:xfrm>
            <a:prstGeom prst="rect">
              <a:avLst/>
            </a:prstGeom>
            <a:noFill/>
          </p:spPr>
          <p:txBody>
            <a:bodyPr wrap="none" rtlCol="0">
              <a:spAutoFit/>
            </a:bodyPr>
            <a:lstStyle/>
            <a:p>
              <a:r>
                <a:rPr kumimoji="1" lang="ja-JP" altLang="en-US" sz="600" b="1">
                  <a:solidFill>
                    <a:srgbClr val="227F0F"/>
                  </a:solidFill>
                  <a:latin typeface="Noto Sans CJK JP Bold" panose="020B0500000000000000" pitchFamily="34" charset="-128"/>
                  <a:ea typeface="Noto Sans CJK JP Bold" panose="020B0500000000000000" pitchFamily="34" charset="-128"/>
                </a:rPr>
                <a:t>体験会＆交流会</a:t>
              </a:r>
              <a:r>
                <a:rPr kumimoji="1" lang="en-US" altLang="ja-JP" sz="600" b="1" dirty="0">
                  <a:solidFill>
                    <a:srgbClr val="227F0F"/>
                  </a:solidFill>
                  <a:latin typeface="Noto Sans CJK JP Bold" panose="020B0500000000000000" pitchFamily="34" charset="-128"/>
                  <a:ea typeface="Noto Sans CJK JP Bold" panose="020B0500000000000000" pitchFamily="34" charset="-128"/>
                </a:rPr>
                <a:t>※</a:t>
              </a:r>
              <a:endParaRPr kumimoji="1" lang="ja-JP" altLang="en-US" sz="600" b="1">
                <a:solidFill>
                  <a:srgbClr val="227F0F"/>
                </a:solidFill>
                <a:latin typeface="Noto Sans CJK JP Bold" panose="020B0500000000000000" pitchFamily="34" charset="-128"/>
                <a:ea typeface="Noto Sans CJK JP Bold" panose="020B0500000000000000" pitchFamily="34" charset="-128"/>
              </a:endParaRPr>
            </a:p>
          </p:txBody>
        </p:sp>
        <p:cxnSp>
          <p:nvCxnSpPr>
            <p:cNvPr id="145" name="直線矢印コネクタ 144">
              <a:extLst>
                <a:ext uri="{FF2B5EF4-FFF2-40B4-BE49-F238E27FC236}">
                  <a16:creationId xmlns:a16="http://schemas.microsoft.com/office/drawing/2014/main" id="{1CB0968E-93C4-10D5-D340-7A4D58D3941E}"/>
                </a:ext>
              </a:extLst>
            </p:cNvPr>
            <p:cNvCxnSpPr>
              <a:cxnSpLocks/>
              <a:stCxn id="104" idx="2"/>
            </p:cNvCxnSpPr>
            <p:nvPr/>
          </p:nvCxnSpPr>
          <p:spPr>
            <a:xfrm flipH="1">
              <a:off x="3565674" y="19041834"/>
              <a:ext cx="1517" cy="525071"/>
            </a:xfrm>
            <a:prstGeom prst="straightConnector1">
              <a:avLst/>
            </a:prstGeom>
            <a:ln w="12700">
              <a:solidFill>
                <a:srgbClr val="227F0F"/>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sp>
          <p:nvSpPr>
            <p:cNvPr id="146" name="ホームベース 145">
              <a:extLst>
                <a:ext uri="{FF2B5EF4-FFF2-40B4-BE49-F238E27FC236}">
                  <a16:creationId xmlns:a16="http://schemas.microsoft.com/office/drawing/2014/main" id="{827AA5DA-87B2-2ECE-2029-A0BF1EE0E884}"/>
                </a:ext>
              </a:extLst>
            </p:cNvPr>
            <p:cNvSpPr/>
            <p:nvPr/>
          </p:nvSpPr>
          <p:spPr>
            <a:xfrm>
              <a:off x="5511154" y="19547034"/>
              <a:ext cx="633507" cy="184664"/>
            </a:xfrm>
            <a:prstGeom prst="homePlate">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テキスト ボックス 146">
              <a:extLst>
                <a:ext uri="{FF2B5EF4-FFF2-40B4-BE49-F238E27FC236}">
                  <a16:creationId xmlns:a16="http://schemas.microsoft.com/office/drawing/2014/main" id="{99250133-8C81-7094-FEBE-B2F19367D593}"/>
                </a:ext>
              </a:extLst>
            </p:cNvPr>
            <p:cNvSpPr txBox="1"/>
            <p:nvPr/>
          </p:nvSpPr>
          <p:spPr>
            <a:xfrm>
              <a:off x="5485768" y="19515198"/>
              <a:ext cx="607859" cy="261610"/>
            </a:xfrm>
            <a:prstGeom prst="rect">
              <a:avLst/>
            </a:prstGeom>
            <a:noFill/>
          </p:spPr>
          <p:txBody>
            <a:bodyPr wrap="none" rtlCol="0">
              <a:spAutoFit/>
            </a:bodyPr>
            <a:lstStyle/>
            <a:p>
              <a:r>
                <a:rPr kumimoji="1" lang="ja-JP" altLang="en-US" sz="600" b="1">
                  <a:solidFill>
                    <a:schemeClr val="bg1"/>
                  </a:solidFill>
                  <a:latin typeface="Noto Sans CJK JP Bold" panose="020B0500000000000000" pitchFamily="34" charset="-128"/>
                  <a:ea typeface="Noto Sans CJK JP Bold" panose="020B0500000000000000" pitchFamily="34" charset="-128"/>
                </a:rPr>
                <a:t>共同開発へ</a:t>
              </a:r>
              <a:endParaRPr kumimoji="1" lang="en-US" altLang="ja-JP" sz="600" b="1" dirty="0">
                <a:solidFill>
                  <a:schemeClr val="bg1"/>
                </a:solidFill>
                <a:latin typeface="Noto Sans CJK JP Bold" panose="020B0500000000000000" pitchFamily="34" charset="-128"/>
                <a:ea typeface="Noto Sans CJK JP Bold" panose="020B0500000000000000" pitchFamily="34" charset="-128"/>
              </a:endParaRPr>
            </a:p>
            <a:p>
              <a:r>
                <a:rPr kumimoji="1" lang="ja-JP" altLang="en-US" sz="500" b="1">
                  <a:solidFill>
                    <a:schemeClr val="bg1"/>
                  </a:solidFill>
                  <a:latin typeface="Noto Sans CJK JP Bold" panose="020B0500000000000000" pitchFamily="34" charset="-128"/>
                  <a:ea typeface="Noto Sans CJK JP Bold" panose="020B0500000000000000" pitchFamily="34" charset="-128"/>
                </a:rPr>
                <a:t>（令和</a:t>
              </a:r>
              <a:r>
                <a:rPr kumimoji="1" lang="en-US" altLang="ja-JP" sz="500" b="1" dirty="0">
                  <a:solidFill>
                    <a:schemeClr val="bg1"/>
                  </a:solidFill>
                  <a:latin typeface="Noto Sans CJK JP Bold" panose="020B0500000000000000" pitchFamily="34" charset="-128"/>
                  <a:ea typeface="Noto Sans CJK JP Bold" panose="020B0500000000000000" pitchFamily="34" charset="-128"/>
                </a:rPr>
                <a:t>6</a:t>
              </a:r>
              <a:r>
                <a:rPr kumimoji="1" lang="ja-JP" altLang="en-US" sz="500" b="1">
                  <a:solidFill>
                    <a:schemeClr val="bg1"/>
                  </a:solidFill>
                  <a:latin typeface="Noto Sans CJK JP Bold" panose="020B0500000000000000" pitchFamily="34" charset="-128"/>
                  <a:ea typeface="Noto Sans CJK JP Bold" panose="020B0500000000000000" pitchFamily="34" charset="-128"/>
                </a:rPr>
                <a:t>年度）</a:t>
              </a:r>
              <a:endParaRPr kumimoji="1" lang="ja-JP" altLang="en-US" sz="700" b="1">
                <a:solidFill>
                  <a:schemeClr val="bg1"/>
                </a:solidFill>
                <a:latin typeface="Noto Sans CJK JP Bold" panose="020B0500000000000000" pitchFamily="34" charset="-128"/>
                <a:ea typeface="Noto Sans CJK JP Bold" panose="020B0500000000000000" pitchFamily="34" charset="-128"/>
              </a:endParaRPr>
            </a:p>
          </p:txBody>
        </p:sp>
        <p:sp>
          <p:nvSpPr>
            <p:cNvPr id="149" name="テキスト ボックス 148">
              <a:extLst>
                <a:ext uri="{FF2B5EF4-FFF2-40B4-BE49-F238E27FC236}">
                  <a16:creationId xmlns:a16="http://schemas.microsoft.com/office/drawing/2014/main" id="{970C1CDD-62DD-9D37-E8FC-4116856A414D}"/>
                </a:ext>
              </a:extLst>
            </p:cNvPr>
            <p:cNvSpPr txBox="1"/>
            <p:nvPr/>
          </p:nvSpPr>
          <p:spPr>
            <a:xfrm>
              <a:off x="3244405" y="19557265"/>
              <a:ext cx="1569660" cy="184666"/>
            </a:xfrm>
            <a:prstGeom prst="rect">
              <a:avLst/>
            </a:prstGeom>
            <a:noFill/>
          </p:spPr>
          <p:txBody>
            <a:bodyPr wrap="none" rtlCol="0">
              <a:spAutoFit/>
            </a:bodyPr>
            <a:lstStyle/>
            <a:p>
              <a:r>
                <a:rPr kumimoji="1" lang="ja-JP" altLang="en-US" sz="600">
                  <a:solidFill>
                    <a:schemeClr val="bg1"/>
                  </a:solidFill>
                  <a:latin typeface="Noto Sans CJK JP" panose="020B0500000000000000" pitchFamily="34" charset="-128"/>
                  <a:ea typeface="Noto Sans CJK JP" panose="020B0500000000000000" pitchFamily="34" charset="-128"/>
                </a:rPr>
                <a:t>寄せられたご意見を事務局が収集・分析</a:t>
              </a:r>
            </a:p>
          </p:txBody>
        </p:sp>
        <p:cxnSp>
          <p:nvCxnSpPr>
            <p:cNvPr id="150" name="カギ線コネクタ 149">
              <a:extLst>
                <a:ext uri="{FF2B5EF4-FFF2-40B4-BE49-F238E27FC236}">
                  <a16:creationId xmlns:a16="http://schemas.microsoft.com/office/drawing/2014/main" id="{CC27FEF1-CFEC-2A64-C382-4E4537139331}"/>
                </a:ext>
              </a:extLst>
            </p:cNvPr>
            <p:cNvCxnSpPr>
              <a:cxnSpLocks/>
              <a:stCxn id="118" idx="6"/>
              <a:endCxn id="151" idx="2"/>
            </p:cNvCxnSpPr>
            <p:nvPr/>
          </p:nvCxnSpPr>
          <p:spPr>
            <a:xfrm flipV="1">
              <a:off x="3263047" y="19734355"/>
              <a:ext cx="159141" cy="604876"/>
            </a:xfrm>
            <a:prstGeom prst="bentConnector2">
              <a:avLst/>
            </a:prstGeom>
            <a:ln w="12700">
              <a:solidFill>
                <a:srgbClr val="227F0F"/>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sp>
          <p:nvSpPr>
            <p:cNvPr id="151" name="正方形/長方形 150">
              <a:extLst>
                <a:ext uri="{FF2B5EF4-FFF2-40B4-BE49-F238E27FC236}">
                  <a16:creationId xmlns:a16="http://schemas.microsoft.com/office/drawing/2014/main" id="{F084BB09-7A30-0D77-E04E-CB59B97A72A3}"/>
                </a:ext>
              </a:extLst>
            </p:cNvPr>
            <p:cNvSpPr/>
            <p:nvPr/>
          </p:nvSpPr>
          <p:spPr>
            <a:xfrm>
              <a:off x="3328821" y="19557650"/>
              <a:ext cx="186733" cy="1767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9" name="直線コネクタ 158">
              <a:extLst>
                <a:ext uri="{FF2B5EF4-FFF2-40B4-BE49-F238E27FC236}">
                  <a16:creationId xmlns:a16="http://schemas.microsoft.com/office/drawing/2014/main" id="{14E5A24F-478F-21BD-B25C-9F0F159082BB}"/>
                </a:ext>
              </a:extLst>
            </p:cNvPr>
            <p:cNvCxnSpPr>
              <a:cxnSpLocks/>
            </p:cNvCxnSpPr>
            <p:nvPr/>
          </p:nvCxnSpPr>
          <p:spPr>
            <a:xfrm>
              <a:off x="1306297" y="19126150"/>
              <a:ext cx="4524481" cy="0"/>
            </a:xfrm>
            <a:prstGeom prst="line">
              <a:avLst/>
            </a:prstGeom>
            <a:ln w="952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0" name="直線コネクタ 159">
              <a:extLst>
                <a:ext uri="{FF2B5EF4-FFF2-40B4-BE49-F238E27FC236}">
                  <a16:creationId xmlns:a16="http://schemas.microsoft.com/office/drawing/2014/main" id="{6D8C49A8-0E62-7CBC-15E0-EB9A00939FE8}"/>
                </a:ext>
              </a:extLst>
            </p:cNvPr>
            <p:cNvCxnSpPr>
              <a:cxnSpLocks/>
            </p:cNvCxnSpPr>
            <p:nvPr/>
          </p:nvCxnSpPr>
          <p:spPr>
            <a:xfrm>
              <a:off x="1295073" y="19465408"/>
              <a:ext cx="4524481" cy="0"/>
            </a:xfrm>
            <a:prstGeom prst="line">
              <a:avLst/>
            </a:prstGeom>
            <a:ln w="952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1" name="直線コネクタ 160">
              <a:extLst>
                <a:ext uri="{FF2B5EF4-FFF2-40B4-BE49-F238E27FC236}">
                  <a16:creationId xmlns:a16="http://schemas.microsoft.com/office/drawing/2014/main" id="{6C0F8862-10C7-3C27-511D-810C856664D5}"/>
                </a:ext>
              </a:extLst>
            </p:cNvPr>
            <p:cNvCxnSpPr>
              <a:cxnSpLocks/>
            </p:cNvCxnSpPr>
            <p:nvPr/>
          </p:nvCxnSpPr>
          <p:spPr>
            <a:xfrm>
              <a:off x="1282061" y="19803567"/>
              <a:ext cx="4524481" cy="0"/>
            </a:xfrm>
            <a:prstGeom prst="line">
              <a:avLst/>
            </a:prstGeom>
            <a:ln w="952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2" name="直線コネクタ 161">
              <a:extLst>
                <a:ext uri="{FF2B5EF4-FFF2-40B4-BE49-F238E27FC236}">
                  <a16:creationId xmlns:a16="http://schemas.microsoft.com/office/drawing/2014/main" id="{53F028DC-50A6-9283-4A1B-F6CDDAD62DB7}"/>
                </a:ext>
              </a:extLst>
            </p:cNvPr>
            <p:cNvCxnSpPr>
              <a:cxnSpLocks/>
            </p:cNvCxnSpPr>
            <p:nvPr/>
          </p:nvCxnSpPr>
          <p:spPr>
            <a:xfrm>
              <a:off x="1287984" y="20147173"/>
              <a:ext cx="4524481" cy="0"/>
            </a:xfrm>
            <a:prstGeom prst="line">
              <a:avLst/>
            </a:prstGeom>
            <a:ln w="952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2" name="テキスト ボックス 131">
              <a:extLst>
                <a:ext uri="{FF2B5EF4-FFF2-40B4-BE49-F238E27FC236}">
                  <a16:creationId xmlns:a16="http://schemas.microsoft.com/office/drawing/2014/main" id="{5E6C9868-C324-2E57-3DFD-0A6D02033830}"/>
                </a:ext>
              </a:extLst>
            </p:cNvPr>
            <p:cNvSpPr txBox="1"/>
            <p:nvPr/>
          </p:nvSpPr>
          <p:spPr>
            <a:xfrm>
              <a:off x="4886518" y="20007143"/>
              <a:ext cx="1326004" cy="184666"/>
            </a:xfrm>
            <a:prstGeom prst="rect">
              <a:avLst/>
            </a:prstGeom>
            <a:noFill/>
          </p:spPr>
          <p:txBody>
            <a:bodyPr wrap="none" rtlCol="0">
              <a:spAutoFit/>
            </a:bodyPr>
            <a:lstStyle/>
            <a:p>
              <a:r>
                <a:rPr kumimoji="1" lang="ja-JP" altLang="en-US" sz="600" b="1">
                  <a:solidFill>
                    <a:srgbClr val="227F0F"/>
                  </a:solidFill>
                  <a:latin typeface="Noto Sans CJK JP Bold" panose="020B0500000000000000" pitchFamily="34" charset="-128"/>
                  <a:ea typeface="Noto Sans CJK JP Bold" panose="020B0500000000000000" pitchFamily="34" charset="-128"/>
                </a:rPr>
                <a:t>プロジェクト報告会</a:t>
              </a:r>
              <a:r>
                <a:rPr kumimoji="1" lang="ja-JP" altLang="en-US" sz="500" b="1">
                  <a:solidFill>
                    <a:srgbClr val="227F0F"/>
                  </a:solidFill>
                  <a:latin typeface="Noto Sans CJK JP Bold" panose="020B0500000000000000" pitchFamily="34" charset="-128"/>
                  <a:ea typeface="Noto Sans CJK JP Bold" panose="020B0500000000000000" pitchFamily="34" charset="-128"/>
                </a:rPr>
                <a:t>（令和５年度）</a:t>
              </a:r>
              <a:endParaRPr kumimoji="1" lang="ja-JP" altLang="en-US" sz="600" b="1">
                <a:solidFill>
                  <a:srgbClr val="227F0F"/>
                </a:solidFill>
                <a:latin typeface="Noto Sans CJK JP Bold" panose="020B0500000000000000" pitchFamily="34" charset="-128"/>
                <a:ea typeface="Noto Sans CJK JP Bold" panose="020B0500000000000000" pitchFamily="34" charset="-128"/>
              </a:endParaRPr>
            </a:p>
          </p:txBody>
        </p:sp>
        <p:cxnSp>
          <p:nvCxnSpPr>
            <p:cNvPr id="165" name="カギ線コネクタ 164">
              <a:extLst>
                <a:ext uri="{FF2B5EF4-FFF2-40B4-BE49-F238E27FC236}">
                  <a16:creationId xmlns:a16="http://schemas.microsoft.com/office/drawing/2014/main" id="{106F8234-0A40-4976-D569-CEE5224D28BA}"/>
                </a:ext>
              </a:extLst>
            </p:cNvPr>
            <p:cNvCxnSpPr>
              <a:cxnSpLocks/>
            </p:cNvCxnSpPr>
            <p:nvPr/>
          </p:nvCxnSpPr>
          <p:spPr>
            <a:xfrm flipV="1">
              <a:off x="4583804" y="19730343"/>
              <a:ext cx="159141" cy="604876"/>
            </a:xfrm>
            <a:prstGeom prst="bentConnector2">
              <a:avLst/>
            </a:prstGeom>
            <a:ln w="12700">
              <a:solidFill>
                <a:srgbClr val="227F0F"/>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sp>
          <p:nvSpPr>
            <p:cNvPr id="166" name="テキスト ボックス 165">
              <a:extLst>
                <a:ext uri="{FF2B5EF4-FFF2-40B4-BE49-F238E27FC236}">
                  <a16:creationId xmlns:a16="http://schemas.microsoft.com/office/drawing/2014/main" id="{13798816-51DA-5BA8-95B4-7CC9D58ED1F0}"/>
                </a:ext>
              </a:extLst>
            </p:cNvPr>
            <p:cNvSpPr txBox="1"/>
            <p:nvPr/>
          </p:nvSpPr>
          <p:spPr>
            <a:xfrm>
              <a:off x="4483209" y="19220617"/>
              <a:ext cx="1569660" cy="184666"/>
            </a:xfrm>
            <a:prstGeom prst="rect">
              <a:avLst/>
            </a:prstGeom>
            <a:noFill/>
          </p:spPr>
          <p:txBody>
            <a:bodyPr wrap="none" rtlCol="0">
              <a:spAutoFit/>
            </a:bodyPr>
            <a:lstStyle/>
            <a:p>
              <a:r>
                <a:rPr kumimoji="1" lang="en-US" altLang="ja-JP" sz="600" dirty="0">
                  <a:solidFill>
                    <a:srgbClr val="227F0F"/>
                  </a:solidFill>
                  <a:latin typeface="Noto Sans CJK JP Bold" panose="020B0500000000000000" pitchFamily="34" charset="-128"/>
                  <a:ea typeface="Noto Sans CJK JP Bold" panose="020B0500000000000000" pitchFamily="34" charset="-128"/>
                </a:rPr>
                <a:t>※</a:t>
              </a:r>
              <a:r>
                <a:rPr kumimoji="1" lang="ja-JP" altLang="en-US" sz="600">
                  <a:solidFill>
                    <a:srgbClr val="227F0F"/>
                  </a:solidFill>
                  <a:latin typeface="Noto Sans CJK JP Bold" panose="020B0500000000000000" pitchFamily="34" charset="-128"/>
                  <a:ea typeface="Noto Sans CJK JP Bold" panose="020B0500000000000000" pitchFamily="34" charset="-128"/>
                </a:rPr>
                <a:t>：マッチングが図られたら体験貸出へ</a:t>
              </a:r>
            </a:p>
          </p:txBody>
        </p:sp>
        <p:sp>
          <p:nvSpPr>
            <p:cNvPr id="167" name="テキスト ボックス 166">
              <a:extLst>
                <a:ext uri="{FF2B5EF4-FFF2-40B4-BE49-F238E27FC236}">
                  <a16:creationId xmlns:a16="http://schemas.microsoft.com/office/drawing/2014/main" id="{5603211D-BCC2-7F40-9EC8-850A9112E1AF}"/>
                </a:ext>
              </a:extLst>
            </p:cNvPr>
            <p:cNvSpPr txBox="1"/>
            <p:nvPr/>
          </p:nvSpPr>
          <p:spPr>
            <a:xfrm>
              <a:off x="4714041" y="20577291"/>
              <a:ext cx="1338828" cy="169277"/>
            </a:xfrm>
            <a:prstGeom prst="rect">
              <a:avLst/>
            </a:prstGeom>
            <a:noFill/>
          </p:spPr>
          <p:txBody>
            <a:bodyPr wrap="none" rtlCol="0">
              <a:spAutoFit/>
            </a:bodyPr>
            <a:lstStyle/>
            <a:p>
              <a:r>
                <a:rPr kumimoji="1" lang="ja-JP" altLang="en-US" sz="500">
                  <a:solidFill>
                    <a:schemeClr val="tx1">
                      <a:lumMod val="75000"/>
                      <a:lumOff val="25000"/>
                    </a:schemeClr>
                  </a:solidFill>
                  <a:latin typeface="Noto Sans CJK JP" panose="020B0500000000000000" pitchFamily="34" charset="-128"/>
                  <a:ea typeface="Noto Sans CJK JP" panose="020B0500000000000000" pitchFamily="34" charset="-128"/>
                </a:rPr>
                <a:t>注）イベントごとに参加条件があります</a:t>
              </a:r>
            </a:p>
          </p:txBody>
        </p:sp>
        <p:sp>
          <p:nvSpPr>
            <p:cNvPr id="168" name="テキスト ボックス 167">
              <a:extLst>
                <a:ext uri="{FF2B5EF4-FFF2-40B4-BE49-F238E27FC236}">
                  <a16:creationId xmlns:a16="http://schemas.microsoft.com/office/drawing/2014/main" id="{62FAF629-D85F-2971-B181-DDE099831160}"/>
                </a:ext>
              </a:extLst>
            </p:cNvPr>
            <p:cNvSpPr txBox="1"/>
            <p:nvPr/>
          </p:nvSpPr>
          <p:spPr>
            <a:xfrm>
              <a:off x="1508601" y="18397606"/>
              <a:ext cx="787395" cy="169277"/>
            </a:xfrm>
            <a:prstGeom prst="rect">
              <a:avLst/>
            </a:prstGeom>
            <a:noFill/>
          </p:spPr>
          <p:txBody>
            <a:bodyPr wrap="none" rtlCol="0">
              <a:spAutoFit/>
            </a:bodyPr>
            <a:lstStyle/>
            <a:p>
              <a:pPr algn="ct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令和５年（</a:t>
              </a:r>
              <a:r>
                <a:rPr kumimoji="1" lang="en-US" altLang="ja-JP" sz="5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2023</a:t>
              </a: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年）</a:t>
              </a:r>
            </a:p>
          </p:txBody>
        </p:sp>
        <p:sp>
          <p:nvSpPr>
            <p:cNvPr id="169" name="テキスト ボックス 168">
              <a:extLst>
                <a:ext uri="{FF2B5EF4-FFF2-40B4-BE49-F238E27FC236}">
                  <a16:creationId xmlns:a16="http://schemas.microsoft.com/office/drawing/2014/main" id="{E1E7162F-C013-1C56-F6C8-5FD4674ED2B4}"/>
                </a:ext>
              </a:extLst>
            </p:cNvPr>
            <p:cNvSpPr txBox="1"/>
            <p:nvPr/>
          </p:nvSpPr>
          <p:spPr>
            <a:xfrm>
              <a:off x="4223637" y="18397606"/>
              <a:ext cx="787395" cy="169277"/>
            </a:xfrm>
            <a:prstGeom prst="rect">
              <a:avLst/>
            </a:prstGeom>
            <a:noFill/>
          </p:spPr>
          <p:txBody>
            <a:bodyPr wrap="none" rtlCol="0">
              <a:spAutoFit/>
            </a:bodyPr>
            <a:lstStyle/>
            <a:p>
              <a:pPr algn="ct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令和</a:t>
              </a:r>
              <a:r>
                <a:rPr kumimoji="1" lang="en-US" altLang="ja-JP" sz="5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6</a:t>
              </a: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年（</a:t>
              </a:r>
              <a:r>
                <a:rPr kumimoji="1" lang="en-US" altLang="ja-JP" sz="500" b="1" dirty="0">
                  <a:solidFill>
                    <a:schemeClr val="tx1">
                      <a:lumMod val="75000"/>
                      <a:lumOff val="25000"/>
                    </a:schemeClr>
                  </a:solidFill>
                  <a:latin typeface="Noto Sans CJK JP Bold" panose="020B0500000000000000" pitchFamily="34" charset="-128"/>
                  <a:ea typeface="Noto Sans CJK JP Bold" panose="020B0500000000000000" pitchFamily="34" charset="-128"/>
                </a:rPr>
                <a:t>2024</a:t>
              </a:r>
              <a:r>
                <a:rPr kumimoji="1" lang="ja-JP" altLang="en-US" sz="500" b="1">
                  <a:solidFill>
                    <a:schemeClr val="tx1">
                      <a:lumMod val="75000"/>
                      <a:lumOff val="25000"/>
                    </a:schemeClr>
                  </a:solidFill>
                  <a:latin typeface="Noto Sans CJK JP Bold" panose="020B0500000000000000" pitchFamily="34" charset="-128"/>
                  <a:ea typeface="Noto Sans CJK JP Bold" panose="020B0500000000000000" pitchFamily="34" charset="-128"/>
                </a:rPr>
                <a:t>年）</a:t>
              </a:r>
            </a:p>
          </p:txBody>
        </p:sp>
        <p:sp>
          <p:nvSpPr>
            <p:cNvPr id="172" name="テキスト ボックス 171">
              <a:extLst>
                <a:ext uri="{FF2B5EF4-FFF2-40B4-BE49-F238E27FC236}">
                  <a16:creationId xmlns:a16="http://schemas.microsoft.com/office/drawing/2014/main" id="{764C6136-42A4-FCE2-4D94-D67F2D46EE22}"/>
                </a:ext>
              </a:extLst>
            </p:cNvPr>
            <p:cNvSpPr txBox="1"/>
            <p:nvPr/>
          </p:nvSpPr>
          <p:spPr>
            <a:xfrm>
              <a:off x="2337462" y="18866876"/>
              <a:ext cx="3134191" cy="184666"/>
            </a:xfrm>
            <a:prstGeom prst="rect">
              <a:avLst/>
            </a:prstGeom>
            <a:noFill/>
          </p:spPr>
          <p:txBody>
            <a:bodyPr wrap="none" rtlCol="0">
              <a:spAutoFit/>
            </a:bodyPr>
            <a:lstStyle/>
            <a:p>
              <a:r>
                <a:rPr kumimoji="1" lang="en-US" altLang="ja-JP" sz="600" dirty="0">
                  <a:solidFill>
                    <a:schemeClr val="bg1"/>
                  </a:solidFill>
                  <a:latin typeface="Noto Sans CJK JP" panose="020B0500000000000000" pitchFamily="34" charset="-128"/>
                  <a:ea typeface="Noto Sans CJK JP" panose="020B0500000000000000" pitchFamily="34" charset="-128"/>
                </a:rPr>
                <a:t>2023</a:t>
              </a:r>
              <a:r>
                <a:rPr kumimoji="1" lang="ja-JP" altLang="en-US" sz="600">
                  <a:solidFill>
                    <a:schemeClr val="bg1"/>
                  </a:solidFill>
                  <a:latin typeface="Noto Sans CJK JP" panose="020B0500000000000000" pitchFamily="34" charset="-128"/>
                  <a:ea typeface="Noto Sans CJK JP" panose="020B0500000000000000" pitchFamily="34" charset="-128"/>
                </a:rPr>
                <a:t>年</a:t>
              </a:r>
              <a:r>
                <a:rPr kumimoji="1" lang="en-US" altLang="ja-JP" sz="600" dirty="0">
                  <a:solidFill>
                    <a:schemeClr val="bg1"/>
                  </a:solidFill>
                  <a:latin typeface="Noto Sans CJK JP" panose="020B0500000000000000" pitchFamily="34" charset="-128"/>
                  <a:ea typeface="Noto Sans CJK JP" panose="020B0500000000000000" pitchFamily="34" charset="-128"/>
                </a:rPr>
                <a:t>7</a:t>
              </a:r>
              <a:r>
                <a:rPr kumimoji="1" lang="ja-JP" altLang="en-US" sz="600">
                  <a:solidFill>
                    <a:schemeClr val="bg1"/>
                  </a:solidFill>
                  <a:latin typeface="Noto Sans CJK JP" panose="020B0500000000000000" pitchFamily="34" charset="-128"/>
                  <a:ea typeface="Noto Sans CJK JP" panose="020B0500000000000000" pitchFamily="34" charset="-128"/>
                </a:rPr>
                <a:t>月</a:t>
              </a:r>
              <a:r>
                <a:rPr kumimoji="1" lang="en-US" altLang="ja-JP" sz="600" dirty="0">
                  <a:solidFill>
                    <a:schemeClr val="bg1"/>
                  </a:solidFill>
                  <a:latin typeface="Noto Sans CJK JP" panose="020B0500000000000000" pitchFamily="34" charset="-128"/>
                  <a:ea typeface="Noto Sans CJK JP" panose="020B0500000000000000" pitchFamily="34" charset="-128"/>
                </a:rPr>
                <a:t>1</a:t>
              </a:r>
              <a:r>
                <a:rPr kumimoji="1" lang="ja-JP" altLang="en-US" sz="600">
                  <a:solidFill>
                    <a:schemeClr val="bg1"/>
                  </a:solidFill>
                  <a:latin typeface="Noto Sans CJK JP" panose="020B0500000000000000" pitchFamily="34" charset="-128"/>
                  <a:ea typeface="Noto Sans CJK JP" panose="020B0500000000000000" pitchFamily="34" charset="-128"/>
                </a:rPr>
                <a:t>日</a:t>
              </a:r>
              <a:r>
                <a:rPr kumimoji="1" lang="en-US" altLang="ja-JP" sz="600" dirty="0">
                  <a:solidFill>
                    <a:schemeClr val="bg1"/>
                  </a:solidFill>
                  <a:latin typeface="Noto Sans CJK JP" panose="020B0500000000000000" pitchFamily="34" charset="-128"/>
                  <a:ea typeface="Noto Sans CJK JP" panose="020B0500000000000000" pitchFamily="34" charset="-128"/>
                </a:rPr>
                <a:t>〜2025</a:t>
              </a:r>
              <a:r>
                <a:rPr kumimoji="1" lang="ja-JP" altLang="en-US" sz="600">
                  <a:solidFill>
                    <a:schemeClr val="bg1"/>
                  </a:solidFill>
                  <a:latin typeface="Noto Sans CJK JP" panose="020B0500000000000000" pitchFamily="34" charset="-128"/>
                  <a:ea typeface="Noto Sans CJK JP" panose="020B0500000000000000" pitchFamily="34" charset="-128"/>
                </a:rPr>
                <a:t>年</a:t>
              </a:r>
              <a:r>
                <a:rPr kumimoji="1" lang="en-US" altLang="ja-JP" sz="600" dirty="0">
                  <a:solidFill>
                    <a:schemeClr val="bg1"/>
                  </a:solidFill>
                  <a:latin typeface="Noto Sans CJK JP" panose="020B0500000000000000" pitchFamily="34" charset="-128"/>
                  <a:ea typeface="Noto Sans CJK JP" panose="020B0500000000000000" pitchFamily="34" charset="-128"/>
                </a:rPr>
                <a:t>3</a:t>
              </a:r>
              <a:r>
                <a:rPr kumimoji="1" lang="ja-JP" altLang="en-US" sz="600">
                  <a:solidFill>
                    <a:schemeClr val="bg1"/>
                  </a:solidFill>
                  <a:latin typeface="Noto Sans CJK JP" panose="020B0500000000000000" pitchFamily="34" charset="-128"/>
                  <a:ea typeface="Noto Sans CJK JP" panose="020B0500000000000000" pitchFamily="34" charset="-128"/>
                </a:rPr>
                <a:t>月</a:t>
              </a:r>
              <a:r>
                <a:rPr kumimoji="1" lang="en-US" altLang="ja-JP" sz="600" dirty="0">
                  <a:solidFill>
                    <a:schemeClr val="bg1"/>
                  </a:solidFill>
                  <a:latin typeface="Noto Sans CJK JP" panose="020B0500000000000000" pitchFamily="34" charset="-128"/>
                  <a:ea typeface="Noto Sans CJK JP" panose="020B0500000000000000" pitchFamily="34" charset="-128"/>
                </a:rPr>
                <a:t>31</a:t>
              </a:r>
              <a:r>
                <a:rPr kumimoji="1" lang="ja-JP" altLang="en-US" sz="600">
                  <a:solidFill>
                    <a:schemeClr val="bg1"/>
                  </a:solidFill>
                  <a:latin typeface="Noto Sans CJK JP" panose="020B0500000000000000" pitchFamily="34" charset="-128"/>
                  <a:ea typeface="Noto Sans CJK JP" panose="020B0500000000000000" pitchFamily="34" charset="-128"/>
                </a:rPr>
                <a:t>日まで開設：平日</a:t>
              </a:r>
              <a:r>
                <a:rPr kumimoji="1" lang="en-US" altLang="ja-JP" sz="600" dirty="0">
                  <a:solidFill>
                    <a:schemeClr val="bg1"/>
                  </a:solidFill>
                  <a:latin typeface="Noto Sans CJK JP" panose="020B0500000000000000" pitchFamily="34" charset="-128"/>
                  <a:ea typeface="Noto Sans CJK JP" panose="020B0500000000000000" pitchFamily="34" charset="-128"/>
                </a:rPr>
                <a:t>9〜17</a:t>
              </a:r>
              <a:r>
                <a:rPr kumimoji="1" lang="ja-JP" altLang="en-US" sz="600">
                  <a:solidFill>
                    <a:schemeClr val="bg1"/>
                  </a:solidFill>
                  <a:latin typeface="Noto Sans CJK JP" panose="020B0500000000000000" pitchFamily="34" charset="-128"/>
                  <a:ea typeface="Noto Sans CJK JP" panose="020B0500000000000000" pitchFamily="34" charset="-128"/>
                </a:rPr>
                <a:t>時</a:t>
              </a:r>
              <a:r>
                <a:rPr kumimoji="1" lang="ja-JP" altLang="en-US" sz="500">
                  <a:solidFill>
                    <a:schemeClr val="bg1"/>
                  </a:solidFill>
                  <a:latin typeface="Noto Sans CJK JP" panose="020B0500000000000000" pitchFamily="34" charset="-128"/>
                  <a:ea typeface="Noto Sans CJK JP" panose="020B0500000000000000" pitchFamily="34" charset="-128"/>
                </a:rPr>
                <a:t>（事前予約により土日対応も可能）</a:t>
              </a:r>
              <a:endParaRPr kumimoji="1" lang="ja-JP" altLang="en-US" sz="600">
                <a:solidFill>
                  <a:schemeClr val="bg1"/>
                </a:solidFill>
                <a:latin typeface="Noto Sans CJK JP" panose="020B0500000000000000" pitchFamily="34" charset="-128"/>
                <a:ea typeface="Noto Sans CJK JP" panose="020B0500000000000000" pitchFamily="34" charset="-128"/>
              </a:endParaRPr>
            </a:p>
          </p:txBody>
        </p:sp>
        <p:cxnSp>
          <p:nvCxnSpPr>
            <p:cNvPr id="173" name="直線矢印コネクタ 172">
              <a:extLst>
                <a:ext uri="{FF2B5EF4-FFF2-40B4-BE49-F238E27FC236}">
                  <a16:creationId xmlns:a16="http://schemas.microsoft.com/office/drawing/2014/main" id="{7CBA665F-2F83-95D8-BA0A-802B535581CB}"/>
                </a:ext>
              </a:extLst>
            </p:cNvPr>
            <p:cNvCxnSpPr>
              <a:cxnSpLocks/>
            </p:cNvCxnSpPr>
            <p:nvPr/>
          </p:nvCxnSpPr>
          <p:spPr>
            <a:xfrm flipH="1">
              <a:off x="5430878" y="19363574"/>
              <a:ext cx="1517" cy="525071"/>
            </a:xfrm>
            <a:prstGeom prst="straightConnector1">
              <a:avLst/>
            </a:prstGeom>
            <a:ln w="12700">
              <a:solidFill>
                <a:srgbClr val="227F0F"/>
              </a:solidFill>
              <a:prstDash val="sysDash"/>
              <a:miter lim="800000"/>
              <a:tailEnd type="triangle"/>
            </a:ln>
          </p:spPr>
          <p:style>
            <a:lnRef idx="1">
              <a:schemeClr val="accent1"/>
            </a:lnRef>
            <a:fillRef idx="0">
              <a:schemeClr val="accent1"/>
            </a:fillRef>
            <a:effectRef idx="0">
              <a:schemeClr val="accent1"/>
            </a:effectRef>
            <a:fontRef idx="minor">
              <a:schemeClr val="tx1"/>
            </a:fontRef>
          </p:style>
        </p:cxnSp>
        <p:sp>
          <p:nvSpPr>
            <p:cNvPr id="176" name="円/楕円 175">
              <a:extLst>
                <a:ext uri="{FF2B5EF4-FFF2-40B4-BE49-F238E27FC236}">
                  <a16:creationId xmlns:a16="http://schemas.microsoft.com/office/drawing/2014/main" id="{B87080C2-5768-7F7D-A83E-6D69B9909646}"/>
                </a:ext>
              </a:extLst>
            </p:cNvPr>
            <p:cNvSpPr/>
            <p:nvPr/>
          </p:nvSpPr>
          <p:spPr>
            <a:xfrm>
              <a:off x="5325710" y="19892117"/>
              <a:ext cx="139834" cy="139834"/>
            </a:xfrm>
            <a:prstGeom prst="ellipse">
              <a:avLst/>
            </a:prstGeom>
            <a:solidFill>
              <a:srgbClr val="227F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1" name="山形 180">
              <a:extLst>
                <a:ext uri="{FF2B5EF4-FFF2-40B4-BE49-F238E27FC236}">
                  <a16:creationId xmlns:a16="http://schemas.microsoft.com/office/drawing/2014/main" id="{AD4F768E-FF3C-8821-5D09-231507321B83}"/>
                </a:ext>
              </a:extLst>
            </p:cNvPr>
            <p:cNvSpPr/>
            <p:nvPr/>
          </p:nvSpPr>
          <p:spPr>
            <a:xfrm>
              <a:off x="5430878" y="18860964"/>
              <a:ext cx="174967" cy="179659"/>
            </a:xfrm>
            <a:prstGeom prst="chevron">
              <a:avLst>
                <a:gd name="adj" fmla="val 48878"/>
              </a:avLst>
            </a:prstGeom>
            <a:solidFill>
              <a:srgbClr val="227F0F">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2" name="山形 181">
              <a:extLst>
                <a:ext uri="{FF2B5EF4-FFF2-40B4-BE49-F238E27FC236}">
                  <a16:creationId xmlns:a16="http://schemas.microsoft.com/office/drawing/2014/main" id="{5AEDB727-EB45-DE07-FE7E-06B22CB0D011}"/>
                </a:ext>
              </a:extLst>
            </p:cNvPr>
            <p:cNvSpPr/>
            <p:nvPr/>
          </p:nvSpPr>
          <p:spPr>
            <a:xfrm>
              <a:off x="5571967" y="18861282"/>
              <a:ext cx="174967" cy="179659"/>
            </a:xfrm>
            <a:prstGeom prst="chevron">
              <a:avLst>
                <a:gd name="adj" fmla="val 48878"/>
              </a:avLst>
            </a:prstGeom>
            <a:solidFill>
              <a:srgbClr val="227F0F">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3" name="山形 182">
              <a:extLst>
                <a:ext uri="{FF2B5EF4-FFF2-40B4-BE49-F238E27FC236}">
                  <a16:creationId xmlns:a16="http://schemas.microsoft.com/office/drawing/2014/main" id="{7A279461-1BD0-C63B-7689-B92BDEF71CCF}"/>
                </a:ext>
              </a:extLst>
            </p:cNvPr>
            <p:cNvSpPr/>
            <p:nvPr/>
          </p:nvSpPr>
          <p:spPr>
            <a:xfrm>
              <a:off x="5719058" y="18865420"/>
              <a:ext cx="174967" cy="179659"/>
            </a:xfrm>
            <a:prstGeom prst="chevron">
              <a:avLst>
                <a:gd name="adj" fmla="val 48878"/>
              </a:avLst>
            </a:prstGeom>
            <a:solidFill>
              <a:srgbClr val="227F0F">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186" name="テキスト ボックス 185">
            <a:extLst>
              <a:ext uri="{FF2B5EF4-FFF2-40B4-BE49-F238E27FC236}">
                <a16:creationId xmlns:a16="http://schemas.microsoft.com/office/drawing/2014/main" id="{88BA95F7-A62D-F50F-0A0C-4AB6B508F952}"/>
              </a:ext>
            </a:extLst>
          </p:cNvPr>
          <p:cNvSpPr txBox="1"/>
          <p:nvPr/>
        </p:nvSpPr>
        <p:spPr>
          <a:xfrm>
            <a:off x="3251521" y="21704981"/>
            <a:ext cx="800219" cy="276999"/>
          </a:xfrm>
          <a:prstGeom prst="rect">
            <a:avLst/>
          </a:prstGeom>
          <a:noFill/>
        </p:spPr>
        <p:txBody>
          <a:bodyPr wrap="none" rtlCol="0">
            <a:spAutoFit/>
          </a:bodyPr>
          <a:lstStyle/>
          <a:p>
            <a:pPr algn="ctr"/>
            <a:r>
              <a:rPr kumimoji="1" lang="ja-JP" altLang="en-US" sz="1200" b="1">
                <a:solidFill>
                  <a:srgbClr val="227F0F"/>
                </a:solidFill>
                <a:latin typeface="Noto Sans CJK JP Bold" panose="020B0500000000000000" pitchFamily="34" charset="-128"/>
                <a:ea typeface="Noto Sans CJK JP Bold" panose="020B0500000000000000" pitchFamily="34" charset="-128"/>
              </a:rPr>
              <a:t>相談窓口</a:t>
            </a:r>
          </a:p>
        </p:txBody>
      </p:sp>
      <p:pic>
        <p:nvPicPr>
          <p:cNvPr id="187" name="図 186">
            <a:extLst>
              <a:ext uri="{FF2B5EF4-FFF2-40B4-BE49-F238E27FC236}">
                <a16:creationId xmlns:a16="http://schemas.microsoft.com/office/drawing/2014/main" id="{8D35E9B1-BDE9-EFFB-409F-18DDA107C195}"/>
              </a:ext>
            </a:extLst>
          </p:cNvPr>
          <p:cNvPicPr>
            <a:picLocks noChangeAspect="1"/>
          </p:cNvPicPr>
          <p:nvPr/>
        </p:nvPicPr>
        <p:blipFill rotWithShape="1">
          <a:blip r:embed="rId20">
            <a:lum bright="10000"/>
          </a:blip>
          <a:srcRect l="13695" t="26884" r="74035" b="56750"/>
          <a:stretch/>
        </p:blipFill>
        <p:spPr>
          <a:xfrm>
            <a:off x="2885881" y="21717837"/>
            <a:ext cx="289362" cy="251288"/>
          </a:xfrm>
          <a:prstGeom prst="rect">
            <a:avLst/>
          </a:prstGeom>
        </p:spPr>
      </p:pic>
      <p:sp>
        <p:nvSpPr>
          <p:cNvPr id="188" name="テキスト ボックス 187">
            <a:extLst>
              <a:ext uri="{FF2B5EF4-FFF2-40B4-BE49-F238E27FC236}">
                <a16:creationId xmlns:a16="http://schemas.microsoft.com/office/drawing/2014/main" id="{17DFC754-55F1-F410-B695-818BDFEC12EC}"/>
              </a:ext>
            </a:extLst>
          </p:cNvPr>
          <p:cNvSpPr txBox="1"/>
          <p:nvPr/>
        </p:nvSpPr>
        <p:spPr>
          <a:xfrm>
            <a:off x="2688207" y="22247621"/>
            <a:ext cx="3745446" cy="4281813"/>
          </a:xfrm>
          <a:prstGeom prst="rect">
            <a:avLst/>
          </a:prstGeom>
          <a:noFill/>
        </p:spPr>
        <p:txBody>
          <a:bodyPr wrap="square" rtlCol="0">
            <a:spAutoFit/>
          </a:bodyPr>
          <a:lstStyle/>
          <a:p>
            <a:pPr algn="l">
              <a:lnSpc>
                <a:spcPct val="130000"/>
              </a:lnSpc>
            </a:pPr>
            <a:r>
              <a:rPr lang="ja-JP" altLang="en-US" sz="700" b="1">
                <a:solidFill>
                  <a:srgbClr val="147900"/>
                </a:solidFill>
                <a:effectLst/>
                <a:latin typeface="Noto Sans CJK JP Bold" panose="020B0500000000000000" pitchFamily="34" charset="-128"/>
                <a:ea typeface="Noto Sans CJK JP Bold" panose="020B0500000000000000" pitchFamily="34" charset="-128"/>
              </a:rPr>
              <a:t>介護テクノロジーに関する疑問や不安などにお応えします</a:t>
            </a:r>
          </a:p>
          <a:p>
            <a:pPr algn="l">
              <a:lnSpc>
                <a:spcPct val="130000"/>
              </a:lnSpc>
            </a:pPr>
            <a:endParaRPr lang="en-US" altLang="ja-JP" sz="600" dirty="0">
              <a:solidFill>
                <a:srgbClr val="000000"/>
              </a:solidFill>
              <a:effectLst/>
              <a:latin typeface="Noto Sans CJK JP" panose="020B0500000000000000" pitchFamily="34" charset="-128"/>
              <a:ea typeface="Noto Sans CJK JP" panose="020B0500000000000000" pitchFamily="34" charset="-128"/>
            </a:endParaRPr>
          </a:p>
          <a:p>
            <a:pPr algn="l">
              <a:lnSpc>
                <a:spcPct val="130000"/>
              </a:lnSpc>
            </a:pPr>
            <a:r>
              <a:rPr lang="ja-JP" altLang="en-US" sz="600">
                <a:solidFill>
                  <a:srgbClr val="000000"/>
                </a:solidFill>
                <a:effectLst/>
                <a:latin typeface="Noto Sans CJK JP" panose="020B0500000000000000" pitchFamily="34" charset="-128"/>
                <a:ea typeface="Noto Sans CJK JP" panose="020B0500000000000000" pitchFamily="34" charset="-128"/>
              </a:rPr>
              <a:t>介護テクノロジーに関するご質問、ご相談にお応えする相談窓口を設置します。介護現場の課題解決をどのように進めれば良いかについて、専門の相談員がお話を伺います。介護事業者はもちろん、開発企業からのご相談も受け付けます。</a:t>
            </a:r>
            <a:r>
              <a:rPr lang="en" altLang="ja-JP" sz="600" dirty="0">
                <a:solidFill>
                  <a:srgbClr val="000000"/>
                </a:solidFill>
                <a:effectLst/>
                <a:latin typeface="Noto Sans CJK JP" panose="020B0500000000000000" pitchFamily="34" charset="-128"/>
                <a:ea typeface="Noto Sans CJK JP" panose="020B0500000000000000" pitchFamily="34" charset="-128"/>
              </a:rPr>
              <a:t>Web</a:t>
            </a:r>
            <a:r>
              <a:rPr lang="ja-JP" altLang="en-US" sz="600">
                <a:solidFill>
                  <a:srgbClr val="000000"/>
                </a:solidFill>
                <a:effectLst/>
                <a:latin typeface="Noto Sans CJK JP" panose="020B0500000000000000" pitchFamily="34" charset="-128"/>
                <a:ea typeface="Noto Sans CJK JP" panose="020B0500000000000000" pitchFamily="34" charset="-128"/>
              </a:rPr>
              <a:t>からでも、窓口に直接お越し（予約制）いただいても構いません。</a:t>
            </a:r>
            <a:br>
              <a:rPr lang="ja-JP" altLang="en-US" sz="600">
                <a:solidFill>
                  <a:srgbClr val="000000"/>
                </a:solidFill>
                <a:effectLst/>
                <a:latin typeface="Noto Sans CJK JP" panose="020B0500000000000000" pitchFamily="34" charset="-128"/>
                <a:ea typeface="Noto Sans CJK JP" panose="020B0500000000000000" pitchFamily="34" charset="-128"/>
              </a:rPr>
            </a:br>
            <a:r>
              <a:rPr lang="ja-JP" altLang="en-US" sz="600">
                <a:solidFill>
                  <a:srgbClr val="000000"/>
                </a:solidFill>
                <a:effectLst/>
                <a:latin typeface="Noto Sans CJK JP" panose="020B0500000000000000" pitchFamily="34" charset="-128"/>
                <a:ea typeface="Noto Sans CJK JP" panose="020B0500000000000000" pitchFamily="34" charset="-128"/>
              </a:rPr>
              <a:t>今後の自分たちの方向性を見出すために、まずはお気軽にご相談ください。</a:t>
            </a:r>
          </a:p>
          <a:p>
            <a:pPr algn="l">
              <a:lnSpc>
                <a:spcPct val="130000"/>
              </a:lnSpc>
            </a:pPr>
            <a:r>
              <a:rPr lang="en-US" altLang="ja-JP" sz="600" dirty="0">
                <a:solidFill>
                  <a:srgbClr val="000000"/>
                </a:solidFill>
                <a:effectLst/>
                <a:latin typeface="Noto Sans CJK JP" panose="020B0500000000000000" pitchFamily="34" charset="-128"/>
                <a:ea typeface="Noto Sans CJK JP" panose="020B0500000000000000" pitchFamily="34" charset="-128"/>
              </a:rPr>
              <a:t>※</a:t>
            </a:r>
            <a:r>
              <a:rPr lang="ja-JP" altLang="en-US" sz="600">
                <a:solidFill>
                  <a:srgbClr val="000000"/>
                </a:solidFill>
                <a:effectLst/>
                <a:latin typeface="Noto Sans CJK JP" panose="020B0500000000000000" pitchFamily="34" charset="-128"/>
                <a:ea typeface="Noto Sans CJK JP" panose="020B0500000000000000" pitchFamily="34" charset="-128"/>
              </a:rPr>
              <a:t>ご利用は全て無料です。</a:t>
            </a: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開設時期</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ja-JP" altLang="en-US" sz="600">
                <a:solidFill>
                  <a:srgbClr val="FF0000"/>
                </a:solidFill>
                <a:latin typeface="Noto Sans CJK JP" panose="020B0500000000000000" pitchFamily="34" charset="-128"/>
                <a:ea typeface="Noto Sans CJK JP" panose="020B0500000000000000" pitchFamily="34" charset="-128"/>
              </a:rPr>
              <a:t>令和</a:t>
            </a:r>
            <a:r>
              <a:rPr lang="en-US" altLang="ja-JP" sz="600" dirty="0">
                <a:solidFill>
                  <a:srgbClr val="FF0000"/>
                </a:solidFill>
                <a:latin typeface="Noto Sans CJK JP" panose="020B0500000000000000" pitchFamily="34" charset="-128"/>
                <a:ea typeface="Noto Sans CJK JP" panose="020B0500000000000000" pitchFamily="34" charset="-128"/>
              </a:rPr>
              <a:t>5</a:t>
            </a:r>
            <a:r>
              <a:rPr lang="ja-JP" altLang="en-US" sz="600">
                <a:solidFill>
                  <a:srgbClr val="FF0000"/>
                </a:solidFill>
                <a:latin typeface="Noto Sans CJK JP" panose="020B0500000000000000" pitchFamily="34" charset="-128"/>
                <a:ea typeface="Noto Sans CJK JP" panose="020B0500000000000000" pitchFamily="34" charset="-128"/>
              </a:rPr>
              <a:t>年</a:t>
            </a:r>
            <a:r>
              <a:rPr lang="en-US" altLang="ja-JP" sz="600" dirty="0">
                <a:solidFill>
                  <a:srgbClr val="FF0000"/>
                </a:solidFill>
                <a:latin typeface="Noto Sans CJK JP" panose="020B0500000000000000" pitchFamily="34" charset="-128"/>
                <a:ea typeface="Noto Sans CJK JP" panose="020B0500000000000000" pitchFamily="34" charset="-128"/>
              </a:rPr>
              <a:t>7</a:t>
            </a:r>
            <a:r>
              <a:rPr lang="ja-JP" altLang="en-US" sz="600">
                <a:solidFill>
                  <a:srgbClr val="FF0000"/>
                </a:solidFill>
                <a:latin typeface="Noto Sans CJK JP" panose="020B0500000000000000" pitchFamily="34" charset="-128"/>
                <a:ea typeface="Noto Sans CJK JP" panose="020B0500000000000000" pitchFamily="34" charset="-128"/>
              </a:rPr>
              <a:t>月</a:t>
            </a:r>
            <a:r>
              <a:rPr lang="en-US" altLang="ja-JP" sz="600" dirty="0">
                <a:solidFill>
                  <a:srgbClr val="FF0000"/>
                </a:solidFill>
                <a:latin typeface="Noto Sans CJK JP" panose="020B0500000000000000" pitchFamily="34" charset="-128"/>
                <a:ea typeface="Noto Sans CJK JP" panose="020B0500000000000000" pitchFamily="34" charset="-128"/>
              </a:rPr>
              <a:t>1</a:t>
            </a:r>
            <a:r>
              <a:rPr lang="ja-JP" altLang="en-US" sz="600">
                <a:solidFill>
                  <a:srgbClr val="FF0000"/>
                </a:solidFill>
                <a:latin typeface="Noto Sans CJK JP" panose="020B0500000000000000" pitchFamily="34" charset="-128"/>
                <a:ea typeface="Noto Sans CJK JP" panose="020B0500000000000000" pitchFamily="34" charset="-128"/>
              </a:rPr>
              <a:t>日</a:t>
            </a:r>
            <a:r>
              <a:rPr lang="en-US" altLang="ja-JP" sz="600" dirty="0">
                <a:solidFill>
                  <a:srgbClr val="FF0000"/>
                </a:solidFill>
                <a:latin typeface="Noto Sans CJK JP" panose="020B0500000000000000" pitchFamily="34" charset="-128"/>
                <a:ea typeface="Noto Sans CJK JP" panose="020B0500000000000000" pitchFamily="34" charset="-128"/>
              </a:rPr>
              <a:t>〜</a:t>
            </a:r>
            <a:r>
              <a:rPr lang="ja-JP" altLang="en-US" sz="600">
                <a:solidFill>
                  <a:srgbClr val="FF0000"/>
                </a:solidFill>
                <a:latin typeface="Noto Sans CJK JP" panose="020B0500000000000000" pitchFamily="34" charset="-128"/>
                <a:ea typeface="Noto Sans CJK JP" panose="020B0500000000000000" pitchFamily="34" charset="-128"/>
              </a:rPr>
              <a:t>令和</a:t>
            </a:r>
            <a:r>
              <a:rPr lang="en-US" altLang="ja-JP" sz="600" dirty="0">
                <a:solidFill>
                  <a:srgbClr val="FF0000"/>
                </a:solidFill>
                <a:latin typeface="Noto Sans CJK JP" panose="020B0500000000000000" pitchFamily="34" charset="-128"/>
                <a:ea typeface="Noto Sans CJK JP" panose="020B0500000000000000" pitchFamily="34" charset="-128"/>
              </a:rPr>
              <a:t>7</a:t>
            </a:r>
            <a:r>
              <a:rPr lang="ja-JP" altLang="en-US" sz="600">
                <a:solidFill>
                  <a:srgbClr val="FF0000"/>
                </a:solidFill>
                <a:latin typeface="Noto Sans CJK JP" panose="020B0500000000000000" pitchFamily="34" charset="-128"/>
                <a:ea typeface="Noto Sans CJK JP" panose="020B0500000000000000" pitchFamily="34" charset="-128"/>
              </a:rPr>
              <a:t>年</a:t>
            </a:r>
            <a:r>
              <a:rPr lang="en-US" altLang="ja-JP" sz="600" dirty="0">
                <a:solidFill>
                  <a:srgbClr val="FF0000"/>
                </a:solidFill>
                <a:latin typeface="Noto Sans CJK JP" panose="020B0500000000000000" pitchFamily="34" charset="-128"/>
                <a:ea typeface="Noto Sans CJK JP" panose="020B0500000000000000" pitchFamily="34" charset="-128"/>
              </a:rPr>
              <a:t>3</a:t>
            </a:r>
            <a:r>
              <a:rPr lang="ja-JP" altLang="en-US" sz="600">
                <a:solidFill>
                  <a:srgbClr val="FF0000"/>
                </a:solidFill>
                <a:latin typeface="Noto Sans CJK JP" panose="020B0500000000000000" pitchFamily="34" charset="-128"/>
                <a:ea typeface="Noto Sans CJK JP" panose="020B0500000000000000" pitchFamily="34" charset="-128"/>
              </a:rPr>
              <a:t>月</a:t>
            </a:r>
            <a:r>
              <a:rPr lang="en-US" altLang="ja-JP" sz="600" dirty="0">
                <a:solidFill>
                  <a:srgbClr val="FF0000"/>
                </a:solidFill>
                <a:latin typeface="Noto Sans CJK JP" panose="020B0500000000000000" pitchFamily="34" charset="-128"/>
                <a:ea typeface="Noto Sans CJK JP" panose="020B0500000000000000" pitchFamily="34" charset="-128"/>
              </a:rPr>
              <a:t>31</a:t>
            </a:r>
            <a:r>
              <a:rPr lang="ja-JP" altLang="en-US" sz="600">
                <a:solidFill>
                  <a:srgbClr val="FF0000"/>
                </a:solidFill>
                <a:latin typeface="Noto Sans CJK JP" panose="020B0500000000000000" pitchFamily="34" charset="-128"/>
                <a:ea typeface="Noto Sans CJK JP" panose="020B0500000000000000" pitchFamily="34" charset="-128"/>
              </a:rPr>
              <a:t>日</a:t>
            </a:r>
            <a:endParaRPr lang="en-US" altLang="ja-JP" sz="600" dirty="0">
              <a:solidFill>
                <a:srgbClr val="FF0000"/>
              </a:solidFill>
              <a:latin typeface="Noto Sans CJK JP" panose="020B0500000000000000" pitchFamily="34" charset="-128"/>
              <a:ea typeface="Noto Sans CJK JP" panose="020B0500000000000000" pitchFamily="34" charset="-128"/>
            </a:endParaRP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ご利用時間</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en-US" altLang="ja-JP" sz="600" dirty="0">
                <a:latin typeface="Noto Sans CJK JP" panose="020B0500000000000000" pitchFamily="34" charset="-128"/>
                <a:ea typeface="Noto Sans CJK JP" panose="020B0500000000000000" pitchFamily="34" charset="-128"/>
              </a:rPr>
              <a:t>9</a:t>
            </a:r>
            <a:r>
              <a:rPr lang="ja-JP" altLang="en-US" sz="600">
                <a:latin typeface="Noto Sans CJK JP" panose="020B0500000000000000" pitchFamily="34" charset="-128"/>
                <a:ea typeface="Noto Sans CJK JP" panose="020B0500000000000000" pitchFamily="34" charset="-128"/>
              </a:rPr>
              <a:t>：</a:t>
            </a:r>
            <a:r>
              <a:rPr lang="en-US" altLang="ja-JP" sz="600" dirty="0">
                <a:latin typeface="Noto Sans CJK JP" panose="020B0500000000000000" pitchFamily="34" charset="-128"/>
                <a:ea typeface="Noto Sans CJK JP" panose="020B0500000000000000" pitchFamily="34" charset="-128"/>
              </a:rPr>
              <a:t>00〜17</a:t>
            </a:r>
            <a:r>
              <a:rPr lang="ja-JP" altLang="en-US" sz="600">
                <a:latin typeface="Noto Sans CJK JP" panose="020B0500000000000000" pitchFamily="34" charset="-128"/>
                <a:ea typeface="Noto Sans CJK JP" panose="020B0500000000000000" pitchFamily="34" charset="-128"/>
              </a:rPr>
              <a:t>：</a:t>
            </a:r>
            <a:r>
              <a:rPr lang="en-US" altLang="ja-JP" sz="600" dirty="0">
                <a:latin typeface="Noto Sans CJK JP" panose="020B0500000000000000" pitchFamily="34" charset="-128"/>
                <a:ea typeface="Noto Sans CJK JP" panose="020B0500000000000000" pitchFamily="34" charset="-128"/>
              </a:rPr>
              <a:t>00</a:t>
            </a:r>
            <a:r>
              <a:rPr lang="ja-JP" altLang="en-US" sz="600">
                <a:latin typeface="Noto Sans CJK JP" panose="020B0500000000000000" pitchFamily="34" charset="-128"/>
                <a:ea typeface="Noto Sans CJK JP" panose="020B0500000000000000" pitchFamily="34" charset="-128"/>
              </a:rPr>
              <a:t>（月</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金） </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事前予約により土日対応も可能</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ご利用対象者</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・神戸市内の介護事業者</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600">
                <a:solidFill>
                  <a:srgbClr val="FF0000"/>
                </a:solidFill>
                <a:latin typeface="Noto Sans CJK JP" panose="020B0500000000000000" pitchFamily="34" charset="-128"/>
                <a:ea typeface="Noto Sans CJK JP" panose="020B0500000000000000" pitchFamily="34" charset="-128"/>
              </a:rPr>
              <a:t>・神戸市在住で介護テクノロジーにご関心をお持ちの一般の方（ご家庭で介護を行なっている方など）</a:t>
            </a:r>
            <a:endParaRPr lang="en-US" altLang="ja-JP" sz="600" dirty="0">
              <a:solidFill>
                <a:srgbClr val="FF0000"/>
              </a:solidFill>
              <a:latin typeface="Noto Sans CJK JP" panose="020B0500000000000000" pitchFamily="34" charset="-128"/>
              <a:ea typeface="Noto Sans CJK JP"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・国内外を問わず介護テクノロジーの開発</a:t>
            </a:r>
            <a:r>
              <a:rPr lang="ja-JP" altLang="en-US" sz="600">
                <a:solidFill>
                  <a:srgbClr val="FF0000"/>
                </a:solidFill>
                <a:latin typeface="Noto Sans CJK JP" panose="020B0500000000000000" pitchFamily="34" charset="-128"/>
                <a:ea typeface="Noto Sans CJK JP" panose="020B0500000000000000" pitchFamily="34" charset="-128"/>
              </a:rPr>
              <a:t>／販売</a:t>
            </a:r>
            <a:r>
              <a:rPr lang="ja-JP" altLang="en-US" sz="600">
                <a:latin typeface="Noto Sans CJK JP" panose="020B0500000000000000" pitchFamily="34" charset="-128"/>
                <a:ea typeface="Noto Sans CJK JP" panose="020B0500000000000000" pitchFamily="34" charset="-128"/>
              </a:rPr>
              <a:t>企業</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ご利用方法</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まずは、​</a:t>
            </a:r>
            <a:r>
              <a:rPr lang="en" altLang="ja-JP" sz="600" dirty="0">
                <a:latin typeface="Noto Sans CJK JP" panose="020B0500000000000000" pitchFamily="34" charset="-128"/>
                <a:ea typeface="Noto Sans CJK JP" panose="020B0500000000000000" pitchFamily="34" charset="-128"/>
              </a:rPr>
              <a:t>Web</a:t>
            </a:r>
            <a:r>
              <a:rPr lang="ja-JP" altLang="en-US" sz="600">
                <a:latin typeface="Noto Sans CJK JP" panose="020B0500000000000000" pitchFamily="34" charset="-128"/>
                <a:ea typeface="Noto Sans CJK JP" panose="020B0500000000000000" pitchFamily="34" charset="-128"/>
              </a:rPr>
              <a:t>フォーム／お電話／</a:t>
            </a:r>
            <a:r>
              <a:rPr lang="en" altLang="ja-JP" sz="600" dirty="0">
                <a:latin typeface="Noto Sans CJK JP" panose="020B0500000000000000" pitchFamily="34" charset="-128"/>
                <a:ea typeface="Noto Sans CJK JP" panose="020B0500000000000000" pitchFamily="34" charset="-128"/>
              </a:rPr>
              <a:t>FAX</a:t>
            </a:r>
            <a:r>
              <a:rPr lang="ja-JP" altLang="en-US" sz="600">
                <a:latin typeface="Noto Sans CJK JP" panose="020B0500000000000000" pitchFamily="34" charset="-128"/>
                <a:ea typeface="Noto Sans CJK JP" panose="020B0500000000000000" pitchFamily="34" charset="-128"/>
              </a:rPr>
              <a:t>でご連絡ください。</a:t>
            </a:r>
            <a:br>
              <a:rPr lang="ja-JP" altLang="en-US" sz="600">
                <a:latin typeface="Noto Sans CJK JP" panose="020B0500000000000000" pitchFamily="34" charset="-128"/>
                <a:ea typeface="Noto Sans CJK JP" panose="020B0500000000000000" pitchFamily="34" charset="-128"/>
              </a:rPr>
            </a:br>
            <a:r>
              <a:rPr lang="ja-JP" altLang="en-US" sz="600">
                <a:latin typeface="Noto Sans CJK JP" panose="020B0500000000000000" pitchFamily="34" charset="-128"/>
                <a:ea typeface="Noto Sans CJK JP" panose="020B0500000000000000" pitchFamily="34" charset="-128"/>
              </a:rPr>
              <a:t>ご訪問は事前予約が必要となります。</a:t>
            </a:r>
            <a:br>
              <a:rPr lang="ja-JP" altLang="en-US" sz="600">
                <a:latin typeface="Noto Sans CJK JP" panose="020B0500000000000000" pitchFamily="34" charset="-128"/>
                <a:ea typeface="Noto Sans CJK JP" panose="020B0500000000000000" pitchFamily="34" charset="-128"/>
              </a:rPr>
            </a:b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solidFill>
                  <a:srgbClr val="147900"/>
                </a:solidFill>
                <a:effectLst/>
                <a:latin typeface="Noto Sans CJK JP Bold" panose="020B0500000000000000" pitchFamily="34" charset="-128"/>
                <a:ea typeface="Noto Sans CJK JP Bold" panose="020B0500000000000000" pitchFamily="34" charset="-128"/>
              </a:rPr>
              <a:t>ご相談の例</a:t>
            </a:r>
          </a:p>
          <a:p>
            <a:pPr algn="l">
              <a:lnSpc>
                <a:spcPct val="130000"/>
              </a:lnSpc>
            </a:pPr>
            <a:r>
              <a:rPr lang="ja-JP" altLang="en-US" sz="600">
                <a:solidFill>
                  <a:srgbClr val="000000"/>
                </a:solidFill>
                <a:effectLst/>
                <a:latin typeface="Noto Sans CJK JP" panose="020B0500000000000000" pitchFamily="34" charset="-128"/>
                <a:ea typeface="Noto Sans CJK JP" panose="020B0500000000000000" pitchFamily="34" charset="-128"/>
              </a:rPr>
              <a:t>＜介護事業者／一般の場合＞</a:t>
            </a:r>
          </a:p>
          <a:p>
            <a:pPr algn="l">
              <a:lnSpc>
                <a:spcPct val="130000"/>
              </a:lnSpc>
              <a:buFont typeface="Arial" panose="020B0604020202020204" pitchFamily="34" charset="0"/>
              <a:buChar char="•"/>
            </a:pPr>
            <a:r>
              <a:rPr lang="ja-JP" altLang="en-US" sz="600">
                <a:solidFill>
                  <a:srgbClr val="000000"/>
                </a:solidFill>
                <a:effectLst/>
                <a:latin typeface="Noto Sans CJK JP" panose="020B0500000000000000" pitchFamily="34" charset="-128"/>
                <a:ea typeface="Noto Sans CJK JP" panose="020B0500000000000000" pitchFamily="34" charset="-128"/>
              </a:rPr>
              <a:t>導入したい機器があるけど何から始めればいいか分からない</a:t>
            </a:r>
          </a:p>
          <a:p>
            <a:pPr algn="l">
              <a:lnSpc>
                <a:spcPct val="130000"/>
              </a:lnSpc>
              <a:buFont typeface="Arial" panose="020B0604020202020204" pitchFamily="34" charset="0"/>
              <a:buChar char="•"/>
            </a:pPr>
            <a:r>
              <a:rPr lang="ja-JP" altLang="en-US" sz="600">
                <a:solidFill>
                  <a:srgbClr val="000000"/>
                </a:solidFill>
                <a:effectLst/>
                <a:latin typeface="Noto Sans CJK JP" panose="020B0500000000000000" pitchFamily="34" charset="-128"/>
                <a:ea typeface="Noto Sans CJK JP" panose="020B0500000000000000" pitchFamily="34" charset="-128"/>
              </a:rPr>
              <a:t>メーカーには聞きづらいけどちょっと教えて欲しい</a:t>
            </a:r>
          </a:p>
          <a:p>
            <a:pPr algn="l">
              <a:lnSpc>
                <a:spcPct val="130000"/>
              </a:lnSpc>
              <a:buFont typeface="Arial" panose="020B0604020202020204" pitchFamily="34" charset="0"/>
              <a:buChar char="•"/>
            </a:pPr>
            <a:r>
              <a:rPr lang="ja-JP" altLang="en-US" sz="600">
                <a:solidFill>
                  <a:srgbClr val="000000"/>
                </a:solidFill>
                <a:effectLst/>
                <a:latin typeface="Noto Sans CJK JP" panose="020B0500000000000000" pitchFamily="34" charset="-128"/>
                <a:ea typeface="Noto Sans CJK JP" panose="020B0500000000000000" pitchFamily="34" charset="-128"/>
              </a:rPr>
              <a:t>購入前に試しに使ってみたい</a:t>
            </a:r>
          </a:p>
          <a:p>
            <a:pPr algn="l">
              <a:lnSpc>
                <a:spcPct val="130000"/>
              </a:lnSpc>
              <a:buFont typeface="Arial" panose="020B0604020202020204" pitchFamily="34" charset="0"/>
              <a:buChar char="•"/>
            </a:pPr>
            <a:r>
              <a:rPr lang="ja-JP" altLang="en-US" sz="600">
                <a:solidFill>
                  <a:srgbClr val="000000"/>
                </a:solidFill>
                <a:effectLst/>
                <a:latin typeface="Noto Sans CJK JP" panose="020B0500000000000000" pitchFamily="34" charset="-128"/>
                <a:ea typeface="Noto Sans CJK JP" panose="020B0500000000000000" pitchFamily="34" charset="-128"/>
              </a:rPr>
              <a:t>助成金を活用したい</a:t>
            </a:r>
          </a:p>
          <a:p>
            <a:pPr algn="l">
              <a:lnSpc>
                <a:spcPct val="130000"/>
              </a:lnSpc>
            </a:pPr>
            <a:endParaRPr lang="en-US" altLang="ja-JP" sz="600" dirty="0">
              <a:solidFill>
                <a:srgbClr val="000000"/>
              </a:solidFill>
              <a:effectLst/>
              <a:latin typeface="Noto Sans CJK JP" panose="020B0500000000000000" pitchFamily="34" charset="-128"/>
              <a:ea typeface="Noto Sans CJK JP" panose="020B0500000000000000" pitchFamily="34" charset="-128"/>
            </a:endParaRPr>
          </a:p>
          <a:p>
            <a:pPr algn="l">
              <a:lnSpc>
                <a:spcPct val="130000"/>
              </a:lnSpc>
            </a:pPr>
            <a:r>
              <a:rPr lang="ja-JP" altLang="en-US" sz="600">
                <a:solidFill>
                  <a:srgbClr val="000000"/>
                </a:solidFill>
                <a:effectLst/>
                <a:latin typeface="Noto Sans CJK JP" panose="020B0500000000000000" pitchFamily="34" charset="-128"/>
                <a:ea typeface="Noto Sans CJK JP" panose="020B0500000000000000" pitchFamily="34" charset="-128"/>
              </a:rPr>
              <a:t>＜企業の場合＞</a:t>
            </a:r>
          </a:p>
          <a:p>
            <a:pPr algn="l">
              <a:lnSpc>
                <a:spcPct val="130000"/>
              </a:lnSpc>
              <a:buFont typeface="Arial" panose="020B0604020202020204" pitchFamily="34" charset="0"/>
              <a:buChar char="•"/>
            </a:pPr>
            <a:r>
              <a:rPr lang="ja-JP" altLang="en-US" sz="600">
                <a:solidFill>
                  <a:srgbClr val="000000"/>
                </a:solidFill>
                <a:effectLst/>
                <a:latin typeface="Noto Sans CJK JP" panose="020B0500000000000000" pitchFamily="34" charset="-128"/>
                <a:ea typeface="Noto Sans CJK JP" panose="020B0500000000000000" pitchFamily="34" charset="-128"/>
              </a:rPr>
              <a:t>自社製品をユーザーに貸し出して声を集めてみたい</a:t>
            </a:r>
          </a:p>
          <a:p>
            <a:pPr algn="l">
              <a:lnSpc>
                <a:spcPct val="130000"/>
              </a:lnSpc>
              <a:buFont typeface="Arial" panose="020B0604020202020204" pitchFamily="34" charset="0"/>
              <a:buChar char="•"/>
            </a:pPr>
            <a:r>
              <a:rPr lang="ja-JP" altLang="en-US" sz="600">
                <a:solidFill>
                  <a:srgbClr val="000000"/>
                </a:solidFill>
                <a:effectLst/>
                <a:latin typeface="Noto Sans CJK JP" panose="020B0500000000000000" pitchFamily="34" charset="-128"/>
                <a:ea typeface="Noto Sans CJK JP" panose="020B0500000000000000" pitchFamily="34" charset="-128"/>
              </a:rPr>
              <a:t>企業向けの行政施策を知りたい</a:t>
            </a:r>
          </a:p>
          <a:p>
            <a:pPr algn="l">
              <a:lnSpc>
                <a:spcPct val="130000"/>
              </a:lnSpc>
              <a:buFont typeface="Arial" panose="020B0604020202020204" pitchFamily="34" charset="0"/>
              <a:buChar char="•"/>
            </a:pPr>
            <a:r>
              <a:rPr lang="ja-JP" altLang="en-US" sz="600">
                <a:solidFill>
                  <a:srgbClr val="000000"/>
                </a:solidFill>
                <a:effectLst/>
                <a:latin typeface="Noto Sans CJK JP" panose="020B0500000000000000" pitchFamily="34" charset="-128"/>
                <a:ea typeface="Noto Sans CJK JP" panose="020B0500000000000000" pitchFamily="34" charset="-128"/>
              </a:rPr>
              <a:t>これから介護テクノロジーの開発を始めたい</a:t>
            </a:r>
          </a:p>
        </p:txBody>
      </p:sp>
      <p:sp>
        <p:nvSpPr>
          <p:cNvPr id="189" name="正方形/長方形 188">
            <a:extLst>
              <a:ext uri="{FF2B5EF4-FFF2-40B4-BE49-F238E27FC236}">
                <a16:creationId xmlns:a16="http://schemas.microsoft.com/office/drawing/2014/main" id="{216F8A83-CAF0-A0C0-C282-C5D98D963E71}"/>
              </a:ext>
            </a:extLst>
          </p:cNvPr>
          <p:cNvSpPr/>
          <p:nvPr/>
        </p:nvSpPr>
        <p:spPr>
          <a:xfrm>
            <a:off x="2774993" y="26703765"/>
            <a:ext cx="1801453" cy="334003"/>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0" name="テキスト ボックス 189">
            <a:extLst>
              <a:ext uri="{FF2B5EF4-FFF2-40B4-BE49-F238E27FC236}">
                <a16:creationId xmlns:a16="http://schemas.microsoft.com/office/drawing/2014/main" id="{419A4361-2DBE-4F4A-21E1-08E7568EC579}"/>
              </a:ext>
            </a:extLst>
          </p:cNvPr>
          <p:cNvSpPr txBox="1"/>
          <p:nvPr/>
        </p:nvSpPr>
        <p:spPr>
          <a:xfrm>
            <a:off x="2896017" y="26756386"/>
            <a:ext cx="1569660" cy="230832"/>
          </a:xfrm>
          <a:prstGeom prst="rect">
            <a:avLst/>
          </a:prstGeom>
          <a:noFill/>
        </p:spPr>
        <p:txBody>
          <a:bodyPr wrap="none" rtlCol="0">
            <a:spAutoFit/>
          </a:bodyPr>
          <a:lstStyle/>
          <a:p>
            <a:pPr algn="ctr"/>
            <a:r>
              <a:rPr kumimoji="1" lang="ja-JP" altLang="en-US" sz="900" b="1">
                <a:solidFill>
                  <a:schemeClr val="bg1"/>
                </a:solidFill>
                <a:latin typeface="Noto Sans CJK JP Bold" panose="020B0500000000000000" pitchFamily="34" charset="-128"/>
                <a:ea typeface="Noto Sans CJK JP Bold" panose="020B0500000000000000" pitchFamily="34" charset="-128"/>
              </a:rPr>
              <a:t>相談窓口へのお問い合わせ</a:t>
            </a:r>
          </a:p>
        </p:txBody>
      </p:sp>
      <p:pic>
        <p:nvPicPr>
          <p:cNvPr id="192" name="図 191">
            <a:extLst>
              <a:ext uri="{FF2B5EF4-FFF2-40B4-BE49-F238E27FC236}">
                <a16:creationId xmlns:a16="http://schemas.microsoft.com/office/drawing/2014/main" id="{019106A6-1A4E-C0D1-67EE-F5CEF2F62599}"/>
              </a:ext>
            </a:extLst>
          </p:cNvPr>
          <p:cNvPicPr>
            <a:picLocks noChangeAspect="1"/>
          </p:cNvPicPr>
          <p:nvPr/>
        </p:nvPicPr>
        <p:blipFill rotWithShape="1">
          <a:blip r:embed="rId20">
            <a:lum bright="10000"/>
          </a:blip>
          <a:srcRect l="29186" t="53753" r="58544" b="29881"/>
          <a:stretch/>
        </p:blipFill>
        <p:spPr>
          <a:xfrm>
            <a:off x="1470859" y="27955783"/>
            <a:ext cx="289362" cy="251288"/>
          </a:xfrm>
          <a:prstGeom prst="rect">
            <a:avLst/>
          </a:prstGeom>
        </p:spPr>
      </p:pic>
      <p:sp>
        <p:nvSpPr>
          <p:cNvPr id="193" name="テキスト ボックス 192">
            <a:extLst>
              <a:ext uri="{FF2B5EF4-FFF2-40B4-BE49-F238E27FC236}">
                <a16:creationId xmlns:a16="http://schemas.microsoft.com/office/drawing/2014/main" id="{6FD9C93F-58DF-1F2B-0E52-CF5785BC50A5}"/>
              </a:ext>
            </a:extLst>
          </p:cNvPr>
          <p:cNvSpPr txBox="1"/>
          <p:nvPr/>
        </p:nvSpPr>
        <p:spPr>
          <a:xfrm>
            <a:off x="1788424" y="27927409"/>
            <a:ext cx="3837910" cy="276999"/>
          </a:xfrm>
          <a:prstGeom prst="rect">
            <a:avLst/>
          </a:prstGeom>
          <a:noFill/>
        </p:spPr>
        <p:txBody>
          <a:bodyPr wrap="none" rtlCol="0">
            <a:spAutoFit/>
          </a:bodyPr>
          <a:lstStyle/>
          <a:p>
            <a:pPr algn="ctr"/>
            <a:r>
              <a:rPr kumimoji="1" lang="ja-JP" altLang="en-US" sz="1200" b="1">
                <a:solidFill>
                  <a:srgbClr val="227F0F"/>
                </a:solidFill>
                <a:latin typeface="Noto Sans CJK JP Bold" panose="020B0500000000000000" pitchFamily="34" charset="-128"/>
                <a:ea typeface="Noto Sans CJK JP Bold" panose="020B0500000000000000" pitchFamily="34" charset="-128"/>
              </a:rPr>
              <a:t>介護テクノロジー体験会</a:t>
            </a:r>
            <a:r>
              <a:rPr kumimoji="1" lang="en-US" altLang="ja-JP" sz="1200" b="1" dirty="0">
                <a:solidFill>
                  <a:srgbClr val="227F0F"/>
                </a:solidFill>
                <a:latin typeface="Noto Sans CJK JP Bold" panose="020B0500000000000000" pitchFamily="34" charset="-128"/>
                <a:ea typeface="Noto Sans CJK JP Bold" panose="020B0500000000000000" pitchFamily="34" charset="-128"/>
              </a:rPr>
              <a:t>&amp;</a:t>
            </a:r>
            <a:r>
              <a:rPr kumimoji="1" lang="ja-JP" altLang="en-US" sz="1200" b="1">
                <a:solidFill>
                  <a:srgbClr val="227F0F"/>
                </a:solidFill>
                <a:latin typeface="Noto Sans CJK JP Bold" panose="020B0500000000000000" pitchFamily="34" charset="-128"/>
                <a:ea typeface="Noto Sans CJK JP Bold" panose="020B0500000000000000" pitchFamily="34" charset="-128"/>
              </a:rPr>
              <a:t>介護事業者と企業の交流会</a:t>
            </a:r>
          </a:p>
        </p:txBody>
      </p:sp>
      <p:sp>
        <p:nvSpPr>
          <p:cNvPr id="194" name="テキスト ボックス 193">
            <a:extLst>
              <a:ext uri="{FF2B5EF4-FFF2-40B4-BE49-F238E27FC236}">
                <a16:creationId xmlns:a16="http://schemas.microsoft.com/office/drawing/2014/main" id="{B2CB0BB5-DB22-42FD-C11E-F10AC2BFE283}"/>
              </a:ext>
            </a:extLst>
          </p:cNvPr>
          <p:cNvSpPr txBox="1"/>
          <p:nvPr/>
        </p:nvSpPr>
        <p:spPr>
          <a:xfrm>
            <a:off x="2705090" y="28712543"/>
            <a:ext cx="3728563" cy="3504870"/>
          </a:xfrm>
          <a:prstGeom prst="rect">
            <a:avLst/>
          </a:prstGeom>
          <a:noFill/>
        </p:spPr>
        <p:txBody>
          <a:bodyPr wrap="square" rtlCol="0">
            <a:spAutoFit/>
          </a:bodyPr>
          <a:lstStyle/>
          <a:p>
            <a:pPr>
              <a:lnSpc>
                <a:spcPct val="130000"/>
              </a:lnSpc>
            </a:pPr>
            <a:r>
              <a:rPr lang="ja-JP" altLang="en-US" sz="700" b="1">
                <a:solidFill>
                  <a:srgbClr val="227F0F"/>
                </a:solidFill>
                <a:latin typeface="Noto Sans CJK JP Bold" panose="020B0500000000000000" pitchFamily="34" charset="-128"/>
                <a:ea typeface="Noto Sans CJK JP Bold" panose="020B0500000000000000" pitchFamily="34" charset="-128"/>
              </a:rPr>
              <a:t>気軽に参加でき、密な情報交換を行うための場を開催します</a:t>
            </a:r>
            <a:endParaRPr lang="en-US" altLang="ja-JP" sz="700" b="1" dirty="0">
              <a:solidFill>
                <a:srgbClr val="227F0F"/>
              </a:solidFill>
              <a:latin typeface="Noto Sans CJK JP Bold" panose="020B0500000000000000" pitchFamily="34" charset="-128"/>
              <a:ea typeface="Noto Sans CJK JP Bold" panose="020B0500000000000000" pitchFamily="34" charset="-128"/>
            </a:endParaRPr>
          </a:p>
          <a:p>
            <a:pPr>
              <a:lnSpc>
                <a:spcPct val="130000"/>
              </a:lnSpc>
            </a:pP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ja-JP" altLang="en-US" sz="600">
                <a:latin typeface="Noto Sans CJK JP" panose="020B0500000000000000" pitchFamily="34" charset="-128"/>
                <a:ea typeface="Noto Sans CJK JP" panose="020B0500000000000000" pitchFamily="34" charset="-128"/>
              </a:rPr>
              <a:t>「毎日が忙しく、業務の負荷が大変」「でも介護テクノロジーのことはよく分からない」 そんな介護事業者やご自宅で介護をされている一般の方々へ向けた無料の体験会です。</a:t>
            </a:r>
            <a:br>
              <a:rPr lang="ja-JP" altLang="en-US" sz="600">
                <a:latin typeface="Noto Sans CJK JP" panose="020B0500000000000000" pitchFamily="34" charset="-128"/>
                <a:ea typeface="Noto Sans CJK JP" panose="020B0500000000000000" pitchFamily="34" charset="-128"/>
              </a:rPr>
            </a:br>
            <a:r>
              <a:rPr lang="ja-JP" altLang="en-US" sz="600">
                <a:latin typeface="Noto Sans CJK JP" panose="020B0500000000000000" pitchFamily="34" charset="-128"/>
                <a:ea typeface="Noto Sans CJK JP" panose="020B0500000000000000" pitchFamily="34" charset="-128"/>
              </a:rPr>
              <a:t>２部構成とし、第１部は効率的に体験や情報収集ができるよう、テーマごとに開催する体験会です。第２部は参加者と出展企業とが直接コンタクトを行う交流会です。気になる製品について詳しく話を聞いたり、体験貸出に向けた調整を行なったりしていただくための時間となります。</a:t>
            </a: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600">
                <a:latin typeface="Noto Sans CJK JP" panose="020B0500000000000000" pitchFamily="34" charset="-128"/>
                <a:ea typeface="Noto Sans CJK JP" panose="020B0500000000000000" pitchFamily="34" charset="-128"/>
              </a:rPr>
              <a:t>ぜひお気軽にお越しください。</a:t>
            </a:r>
            <a:endParaRPr lang="en-US" altLang="ja-JP" sz="600" dirty="0">
              <a:latin typeface="Noto Sans CJK JP" panose="020B0500000000000000" pitchFamily="34" charset="-128"/>
              <a:ea typeface="Noto Sans CJK JP" panose="020B0500000000000000" pitchFamily="34" charset="-128"/>
            </a:endParaRPr>
          </a:p>
          <a:p>
            <a:pPr>
              <a:lnSpc>
                <a:spcPct val="130000"/>
              </a:lnSpc>
            </a:pP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日時</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ja-JP" altLang="en-US" sz="700">
                <a:latin typeface="Noto Sans CJK JP" panose="020B0500000000000000" pitchFamily="34" charset="-128"/>
                <a:ea typeface="Noto Sans CJK JP" panose="020B0500000000000000" pitchFamily="34" charset="-128"/>
              </a:rPr>
              <a:t>令和</a:t>
            </a:r>
            <a:r>
              <a:rPr lang="en-US" altLang="ja-JP" sz="700" dirty="0">
                <a:latin typeface="Noto Sans CJK JP" panose="020B0500000000000000" pitchFamily="34" charset="-128"/>
                <a:ea typeface="Noto Sans CJK JP" panose="020B0500000000000000" pitchFamily="34" charset="-128"/>
              </a:rPr>
              <a:t>5</a:t>
            </a:r>
            <a:r>
              <a:rPr lang="ja-JP" altLang="en-US" sz="700">
                <a:latin typeface="Noto Sans CJK JP" panose="020B0500000000000000" pitchFamily="34" charset="-128"/>
                <a:ea typeface="Noto Sans CJK JP" panose="020B0500000000000000" pitchFamily="34" charset="-128"/>
              </a:rPr>
              <a:t>年（</a:t>
            </a:r>
            <a:r>
              <a:rPr lang="en-US" altLang="ja-JP" sz="700" dirty="0">
                <a:latin typeface="Noto Sans CJK JP" panose="020B0500000000000000" pitchFamily="34" charset="-128"/>
                <a:ea typeface="Noto Sans CJK JP" panose="020B0500000000000000" pitchFamily="34" charset="-128"/>
              </a:rPr>
              <a:t>2023</a:t>
            </a:r>
            <a:r>
              <a:rPr lang="ja-JP" altLang="en-US" sz="700">
                <a:latin typeface="Noto Sans CJK JP" panose="020B0500000000000000" pitchFamily="34" charset="-128"/>
                <a:ea typeface="Noto Sans CJK JP" panose="020B0500000000000000" pitchFamily="34" charset="-128"/>
              </a:rPr>
              <a:t>年）</a:t>
            </a:r>
            <a:endParaRPr lang="en-US" altLang="ja-JP" sz="700" dirty="0">
              <a:latin typeface="Noto Sans CJK JP" panose="020B0500000000000000" pitchFamily="34" charset="-128"/>
              <a:ea typeface="Noto Sans CJK JP" panose="020B0500000000000000" pitchFamily="34" charset="-128"/>
            </a:endParaRPr>
          </a:p>
          <a:p>
            <a:pPr>
              <a:lnSpc>
                <a:spcPct val="130000"/>
              </a:lnSpc>
            </a:pPr>
            <a:r>
              <a:rPr lang="en-US" altLang="ja-JP" sz="700" dirty="0">
                <a:solidFill>
                  <a:srgbClr val="FF0000"/>
                </a:solidFill>
                <a:latin typeface="Noto Sans CJK JP" panose="020B0500000000000000" pitchFamily="34" charset="-128"/>
                <a:ea typeface="Noto Sans CJK JP" panose="020B0500000000000000" pitchFamily="34" charset="-128"/>
              </a:rPr>
              <a:t>8</a:t>
            </a:r>
            <a:r>
              <a:rPr lang="ja-JP" altLang="en-US" sz="700">
                <a:solidFill>
                  <a:srgbClr val="FF0000"/>
                </a:solidFill>
                <a:latin typeface="Noto Sans CJK JP" panose="020B0500000000000000" pitchFamily="34" charset="-128"/>
                <a:ea typeface="Noto Sans CJK JP" panose="020B0500000000000000" pitchFamily="34" charset="-128"/>
              </a:rPr>
              <a:t>月</a:t>
            </a:r>
            <a:r>
              <a:rPr lang="en-US" altLang="ja-JP" sz="700" dirty="0">
                <a:solidFill>
                  <a:srgbClr val="FF0000"/>
                </a:solidFill>
                <a:latin typeface="Noto Sans CJK JP" panose="020B0500000000000000" pitchFamily="34" charset="-128"/>
                <a:ea typeface="Noto Sans CJK JP" panose="020B0500000000000000" pitchFamily="34" charset="-128"/>
              </a:rPr>
              <a:t>25</a:t>
            </a:r>
            <a:r>
              <a:rPr lang="ja-JP" altLang="en-US" sz="700">
                <a:solidFill>
                  <a:srgbClr val="FF0000"/>
                </a:solidFill>
                <a:latin typeface="Noto Sans CJK JP" panose="020B0500000000000000" pitchFamily="34" charset="-128"/>
                <a:ea typeface="Noto Sans CJK JP" panose="020B0500000000000000" pitchFamily="34" charset="-128"/>
              </a:rPr>
              <a:t>日（金）</a:t>
            </a:r>
            <a:endParaRPr lang="en-US" altLang="ja-JP" sz="700" dirty="0">
              <a:solidFill>
                <a:srgbClr val="FF0000"/>
              </a:solidFill>
              <a:latin typeface="Noto Sans CJK JP" panose="020B0500000000000000" pitchFamily="34" charset="-128"/>
              <a:ea typeface="Noto Sans CJK JP" panose="020B0500000000000000" pitchFamily="34" charset="-128"/>
            </a:endParaRPr>
          </a:p>
          <a:p>
            <a:pPr>
              <a:lnSpc>
                <a:spcPct val="130000"/>
              </a:lnSpc>
            </a:pPr>
            <a:r>
              <a:rPr lang="en-US" altLang="ja-JP" sz="700" dirty="0">
                <a:solidFill>
                  <a:srgbClr val="FF0000"/>
                </a:solidFill>
                <a:latin typeface="Noto Sans CJK JP" panose="020B0500000000000000" pitchFamily="34" charset="-128"/>
                <a:ea typeface="Noto Sans CJK JP" panose="020B0500000000000000" pitchFamily="34" charset="-128"/>
              </a:rPr>
              <a:t>10</a:t>
            </a:r>
            <a:r>
              <a:rPr lang="ja-JP" altLang="en-US" sz="700">
                <a:solidFill>
                  <a:srgbClr val="FF0000"/>
                </a:solidFill>
                <a:latin typeface="Noto Sans CJK JP" panose="020B0500000000000000" pitchFamily="34" charset="-128"/>
                <a:ea typeface="Noto Sans CJK JP" panose="020B0500000000000000" pitchFamily="34" charset="-128"/>
              </a:rPr>
              <a:t>月</a:t>
            </a:r>
            <a:r>
              <a:rPr lang="en-US" altLang="ja-JP" sz="700" dirty="0">
                <a:solidFill>
                  <a:srgbClr val="FF0000"/>
                </a:solidFill>
                <a:latin typeface="Noto Sans CJK JP" panose="020B0500000000000000" pitchFamily="34" charset="-128"/>
                <a:ea typeface="Noto Sans CJK JP" panose="020B0500000000000000" pitchFamily="34" charset="-128"/>
              </a:rPr>
              <a:t>18</a:t>
            </a:r>
            <a:r>
              <a:rPr lang="ja-JP" altLang="en-US" sz="700">
                <a:solidFill>
                  <a:srgbClr val="FF0000"/>
                </a:solidFill>
                <a:latin typeface="Noto Sans CJK JP" panose="020B0500000000000000" pitchFamily="34" charset="-128"/>
                <a:ea typeface="Noto Sans CJK JP" panose="020B0500000000000000" pitchFamily="34" charset="-128"/>
              </a:rPr>
              <a:t>日（水）</a:t>
            </a:r>
            <a:endParaRPr lang="en-US" altLang="ja-JP" sz="700" dirty="0">
              <a:solidFill>
                <a:srgbClr val="FF0000"/>
              </a:solidFill>
              <a:latin typeface="Noto Sans CJK JP" panose="020B0500000000000000" pitchFamily="34" charset="-128"/>
              <a:ea typeface="Noto Sans CJK JP" panose="020B0500000000000000" pitchFamily="34" charset="-128"/>
            </a:endParaRPr>
          </a:p>
          <a:p>
            <a:pPr>
              <a:lnSpc>
                <a:spcPct val="130000"/>
              </a:lnSpc>
            </a:pP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会場</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en" altLang="ja-JP" sz="600" dirty="0">
                <a:latin typeface="Noto Sans CJK JP" panose="020B0500000000000000" pitchFamily="34" charset="-128"/>
                <a:ea typeface="Noto Sans CJK JP" panose="020B0500000000000000" pitchFamily="34" charset="-128"/>
              </a:rPr>
              <a:t>No Lift </a:t>
            </a:r>
            <a:r>
              <a:rPr lang="en" altLang="ja-JP" sz="600" dirty="0" err="1">
                <a:latin typeface="Noto Sans CJK JP" panose="020B0500000000000000" pitchFamily="34" charset="-128"/>
                <a:ea typeface="Noto Sans CJK JP" panose="020B0500000000000000" pitchFamily="34" charset="-128"/>
              </a:rPr>
              <a:t>Labo</a:t>
            </a:r>
            <a:r>
              <a:rPr lang="ja-JP" altLang="en" sz="60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一般社団法人日本ノーリフト協会）</a:t>
            </a:r>
            <a:br>
              <a:rPr lang="ja-JP" altLang="en-US" sz="600">
                <a:latin typeface="Noto Sans CJK JP" panose="020B0500000000000000" pitchFamily="34" charset="-128"/>
                <a:ea typeface="Noto Sans CJK JP" panose="020B0500000000000000" pitchFamily="34" charset="-128"/>
              </a:rPr>
            </a:b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神戸市介護テクノロジー導入促進プロジェクト事務局</a:t>
            </a:r>
            <a:br>
              <a:rPr lang="ja-JP" altLang="en-US" sz="600">
                <a:latin typeface="Noto Sans CJK JP" panose="020B0500000000000000" pitchFamily="34" charset="-128"/>
                <a:ea typeface="Noto Sans CJK JP" panose="020B0500000000000000" pitchFamily="34" charset="-128"/>
              </a:rPr>
            </a:br>
            <a:r>
              <a:rPr lang="ja-JP" altLang="en-US" sz="600">
                <a:latin typeface="Noto Sans CJK JP" panose="020B0500000000000000" pitchFamily="34" charset="-128"/>
                <a:ea typeface="Noto Sans CJK JP" panose="020B0500000000000000" pitchFamily="34" charset="-128"/>
              </a:rPr>
              <a:t>兵庫県神戸市兵庫区駅南通５丁目１</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２ 健康ライフプラザ </a:t>
            </a:r>
            <a:r>
              <a:rPr lang="en-US" altLang="ja-JP" sz="600" dirty="0">
                <a:latin typeface="Noto Sans CJK JP" panose="020B0500000000000000" pitchFamily="34" charset="-128"/>
                <a:ea typeface="Noto Sans CJK JP" panose="020B0500000000000000" pitchFamily="34" charset="-128"/>
              </a:rPr>
              <a:t>5</a:t>
            </a:r>
            <a:r>
              <a:rPr lang="ja-JP" altLang="en-US" sz="600">
                <a:latin typeface="Noto Sans CJK JP" panose="020B0500000000000000" pitchFamily="34" charset="-128"/>
                <a:ea typeface="Noto Sans CJK JP" panose="020B0500000000000000" pitchFamily="34" charset="-128"/>
              </a:rPr>
              <a:t>階</a:t>
            </a:r>
            <a:endParaRPr lang="en-US" altLang="ja-JP" sz="600" dirty="0">
              <a:latin typeface="Noto Sans CJK JP" panose="020B0500000000000000" pitchFamily="34" charset="-128"/>
              <a:ea typeface="Noto Sans CJK JP" panose="020B0500000000000000" pitchFamily="34" charset="-128"/>
            </a:endParaRPr>
          </a:p>
          <a:p>
            <a:pPr>
              <a:lnSpc>
                <a:spcPct val="130000"/>
              </a:lnSpc>
            </a:pP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対象者</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ja-JP" altLang="en-US" sz="600">
                <a:latin typeface="Noto Sans CJK JP" panose="020B0500000000000000" pitchFamily="34" charset="-128"/>
                <a:ea typeface="Noto Sans CJK JP" panose="020B0500000000000000" pitchFamily="34" charset="-128"/>
              </a:rPr>
              <a:t>・神戸市内の介護事業者</a:t>
            </a: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600">
                <a:latin typeface="Noto Sans CJK JP" panose="020B0500000000000000" pitchFamily="34" charset="-128"/>
                <a:ea typeface="Noto Sans CJK JP" panose="020B0500000000000000" pitchFamily="34" charset="-128"/>
              </a:rPr>
              <a:t>・神戸市在住の一般の方</a:t>
            </a:r>
            <a:endParaRPr lang="en-US" altLang="ja-JP" sz="600" dirty="0">
              <a:latin typeface="Noto Sans CJK JP" panose="020B0500000000000000" pitchFamily="34" charset="-128"/>
              <a:ea typeface="Noto Sans CJK JP" panose="020B0500000000000000" pitchFamily="34" charset="-128"/>
            </a:endParaRPr>
          </a:p>
          <a:p>
            <a:pPr>
              <a:lnSpc>
                <a:spcPct val="130000"/>
              </a:lnSpc>
            </a:pP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出展企業数</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en-US" altLang="ja-JP" sz="600" dirty="0">
                <a:latin typeface="Noto Sans CJK JP" panose="020B0500000000000000" pitchFamily="34" charset="-128"/>
                <a:ea typeface="Noto Sans CJK JP" panose="020B0500000000000000" pitchFamily="34" charset="-128"/>
              </a:rPr>
              <a:t>15</a:t>
            </a:r>
            <a:r>
              <a:rPr lang="ja-JP" altLang="en-US" sz="600">
                <a:latin typeface="Noto Sans CJK JP" panose="020B0500000000000000" pitchFamily="34" charset="-128"/>
                <a:ea typeface="Noto Sans CJK JP" panose="020B0500000000000000" pitchFamily="34" charset="-128"/>
              </a:rPr>
              <a:t>社／回</a:t>
            </a:r>
            <a:r>
              <a:rPr lang="en-US" altLang="ja-JP" sz="600" dirty="0">
                <a:latin typeface="Noto Sans CJK JP" panose="020B0500000000000000" pitchFamily="34" charset="-128"/>
                <a:ea typeface="Noto Sans CJK JP" panose="020B0500000000000000" pitchFamily="34" charset="-128"/>
              </a:rPr>
              <a:t> </a:t>
            </a:r>
            <a:r>
              <a:rPr lang="ja-JP" altLang="en-US" sz="600">
                <a:latin typeface="Noto Sans CJK JP" panose="020B0500000000000000" pitchFamily="34" charset="-128"/>
                <a:ea typeface="Noto Sans CJK JP" panose="020B0500000000000000" pitchFamily="34" charset="-128"/>
              </a:rPr>
              <a:t>程度を予定</a:t>
            </a: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en-US" altLang="ja-JP" sz="600" b="1" dirty="0">
                <a:latin typeface="Noto Sans CJK JP Bold" panose="020B0500000000000000" pitchFamily="34" charset="-128"/>
                <a:ea typeface="Noto Sans CJK JP Bold" panose="020B0500000000000000" pitchFamily="34" charset="-128"/>
              </a:rPr>
              <a:t>※</a:t>
            </a:r>
            <a:r>
              <a:rPr lang="ja-JP" altLang="en-US" sz="600" b="1">
                <a:latin typeface="Noto Sans CJK JP Bold" panose="020B0500000000000000" pitchFamily="34" charset="-128"/>
                <a:ea typeface="Noto Sans CJK JP Bold" panose="020B0500000000000000" pitchFamily="34" charset="-128"/>
              </a:rPr>
              <a:t>出展を希望される企業の方はまずはプロジェクトエントリーをお願いします。</a:t>
            </a:r>
            <a:endParaRPr lang="en-US" altLang="ja-JP" sz="600" b="1" dirty="0">
              <a:latin typeface="Noto Sans CJK JP Bold" panose="020B0500000000000000" pitchFamily="34" charset="-128"/>
              <a:ea typeface="Noto Sans CJK JP Bold" panose="020B0500000000000000" pitchFamily="34" charset="-128"/>
            </a:endParaRPr>
          </a:p>
          <a:p>
            <a:pPr>
              <a:lnSpc>
                <a:spcPct val="130000"/>
              </a:lnSpc>
            </a:pPr>
            <a:r>
              <a:rPr lang="ja-JP" altLang="en-US" sz="500" b="1">
                <a:latin typeface="Noto Sans CJK JP Bold" panose="020B0500000000000000" pitchFamily="34" charset="-128"/>
                <a:ea typeface="Noto Sans CJK JP Bold" panose="020B0500000000000000" pitchFamily="34" charset="-128"/>
              </a:rPr>
              <a:t>（会場のキャパシティの関係ですべての企業にご参加いただくことは難しいことをあらかじめご了承ください）</a:t>
            </a:r>
            <a:endParaRPr lang="en-US" altLang="ja-JP" sz="500" b="1" dirty="0">
              <a:latin typeface="Noto Sans CJK JP Bold" panose="020B0500000000000000" pitchFamily="34" charset="-128"/>
              <a:ea typeface="Noto Sans CJK JP Bold" panose="020B0500000000000000" pitchFamily="34" charset="-128"/>
            </a:endParaRPr>
          </a:p>
        </p:txBody>
      </p:sp>
      <p:sp>
        <p:nvSpPr>
          <p:cNvPr id="195" name="正方形/長方形 194">
            <a:extLst>
              <a:ext uri="{FF2B5EF4-FFF2-40B4-BE49-F238E27FC236}">
                <a16:creationId xmlns:a16="http://schemas.microsoft.com/office/drawing/2014/main" id="{A6F78ECE-3EE7-3DFF-C529-9A63E098DB0B}"/>
              </a:ext>
            </a:extLst>
          </p:cNvPr>
          <p:cNvSpPr/>
          <p:nvPr/>
        </p:nvSpPr>
        <p:spPr>
          <a:xfrm>
            <a:off x="2721912" y="32789079"/>
            <a:ext cx="1801453" cy="334003"/>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6" name="テキスト ボックス 195">
            <a:extLst>
              <a:ext uri="{FF2B5EF4-FFF2-40B4-BE49-F238E27FC236}">
                <a16:creationId xmlns:a16="http://schemas.microsoft.com/office/drawing/2014/main" id="{5C24B39C-2794-BAFE-9A86-57228CB0CDD3}"/>
              </a:ext>
            </a:extLst>
          </p:cNvPr>
          <p:cNvSpPr txBox="1"/>
          <p:nvPr/>
        </p:nvSpPr>
        <p:spPr>
          <a:xfrm>
            <a:off x="2785231" y="32800375"/>
            <a:ext cx="1685077" cy="338554"/>
          </a:xfrm>
          <a:prstGeom prst="rect">
            <a:avLst/>
          </a:prstGeom>
          <a:noFill/>
        </p:spPr>
        <p:txBody>
          <a:bodyPr wrap="none" rtlCol="0">
            <a:spAutoFit/>
          </a:bodyPr>
          <a:lstStyle/>
          <a:p>
            <a:pPr algn="ctr"/>
            <a:r>
              <a:rPr kumimoji="1" lang="ja-JP" altLang="en-US" sz="900" b="1">
                <a:solidFill>
                  <a:schemeClr val="bg1"/>
                </a:solidFill>
                <a:latin typeface="Noto Sans CJK JP Bold" panose="020B0500000000000000" pitchFamily="34" charset="-128"/>
                <a:ea typeface="Noto Sans CJK JP Bold" panose="020B0500000000000000" pitchFamily="34" charset="-128"/>
              </a:rPr>
              <a:t>プロジェクトへのエントリー</a:t>
            </a:r>
            <a:endParaRPr kumimoji="1" lang="en-US" altLang="ja-JP" sz="900" b="1" dirty="0">
              <a:solidFill>
                <a:schemeClr val="bg1"/>
              </a:solidFill>
              <a:latin typeface="Noto Sans CJK JP Bold" panose="020B0500000000000000" pitchFamily="34" charset="-128"/>
              <a:ea typeface="Noto Sans CJK JP Bold" panose="020B0500000000000000" pitchFamily="34" charset="-128"/>
            </a:endParaRPr>
          </a:p>
          <a:p>
            <a:pPr algn="ctr"/>
            <a:r>
              <a:rPr kumimoji="1" lang="ja-JP" altLang="en-US" sz="700" b="1">
                <a:solidFill>
                  <a:schemeClr val="bg1"/>
                </a:solidFill>
                <a:latin typeface="Noto Sans CJK JP Bold" panose="020B0500000000000000" pitchFamily="34" charset="-128"/>
                <a:ea typeface="Noto Sans CJK JP Bold" panose="020B0500000000000000" pitchFamily="34" charset="-128"/>
              </a:rPr>
              <a:t>（企業の方のみ）</a:t>
            </a:r>
          </a:p>
        </p:txBody>
      </p:sp>
      <p:sp>
        <p:nvSpPr>
          <p:cNvPr id="197" name="テキスト ボックス 196">
            <a:extLst>
              <a:ext uri="{FF2B5EF4-FFF2-40B4-BE49-F238E27FC236}">
                <a16:creationId xmlns:a16="http://schemas.microsoft.com/office/drawing/2014/main" id="{7874B270-24C7-048E-975D-0FFF0D387F14}"/>
              </a:ext>
            </a:extLst>
          </p:cNvPr>
          <p:cNvSpPr txBox="1"/>
          <p:nvPr/>
        </p:nvSpPr>
        <p:spPr>
          <a:xfrm>
            <a:off x="2464335" y="32573177"/>
            <a:ext cx="2249334" cy="200055"/>
          </a:xfrm>
          <a:prstGeom prst="rect">
            <a:avLst/>
          </a:prstGeom>
          <a:noFill/>
        </p:spPr>
        <p:txBody>
          <a:bodyPr wrap="none" rtlCol="0">
            <a:spAutoFit/>
          </a:bodyPr>
          <a:lstStyle/>
          <a:p>
            <a:pPr algn="ctr"/>
            <a:r>
              <a:rPr kumimoji="1" lang="ja-JP" altLang="en-US" sz="700">
                <a:latin typeface="Noto Sans CJK JP" panose="020B0500000000000000" pitchFamily="34" charset="-128"/>
                <a:ea typeface="Noto Sans CJK JP" panose="020B0500000000000000" pitchFamily="34" charset="-128"/>
              </a:rPr>
              <a:t>出展や見学に興味のある企業の方はまずはこちらへ</a:t>
            </a:r>
          </a:p>
        </p:txBody>
      </p:sp>
      <p:sp>
        <p:nvSpPr>
          <p:cNvPr id="198" name="正方形/長方形 197">
            <a:extLst>
              <a:ext uri="{FF2B5EF4-FFF2-40B4-BE49-F238E27FC236}">
                <a16:creationId xmlns:a16="http://schemas.microsoft.com/office/drawing/2014/main" id="{DCE17339-A5D7-B7F1-CAAD-964ED3357335}"/>
              </a:ext>
            </a:extLst>
          </p:cNvPr>
          <p:cNvSpPr/>
          <p:nvPr/>
        </p:nvSpPr>
        <p:spPr>
          <a:xfrm>
            <a:off x="2706546" y="33697016"/>
            <a:ext cx="1801453" cy="334003"/>
          </a:xfrm>
          <a:prstGeom prst="rect">
            <a:avLst/>
          </a:prstGeom>
          <a:solidFill>
            <a:srgbClr val="F48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9" name="テキスト ボックス 198">
            <a:extLst>
              <a:ext uri="{FF2B5EF4-FFF2-40B4-BE49-F238E27FC236}">
                <a16:creationId xmlns:a16="http://schemas.microsoft.com/office/drawing/2014/main" id="{D71568F8-1582-A8A3-C4A6-E8B03570A663}"/>
              </a:ext>
            </a:extLst>
          </p:cNvPr>
          <p:cNvSpPr txBox="1"/>
          <p:nvPr/>
        </p:nvSpPr>
        <p:spPr>
          <a:xfrm>
            <a:off x="2891698" y="33708312"/>
            <a:ext cx="1441420" cy="338554"/>
          </a:xfrm>
          <a:prstGeom prst="rect">
            <a:avLst/>
          </a:prstGeom>
          <a:noFill/>
        </p:spPr>
        <p:txBody>
          <a:bodyPr wrap="none" rtlCol="0">
            <a:spAutoFit/>
          </a:bodyPr>
          <a:lstStyle/>
          <a:p>
            <a:pPr algn="ctr"/>
            <a:r>
              <a:rPr kumimoji="1" lang="ja-JP" altLang="en-US" sz="900" b="1">
                <a:solidFill>
                  <a:schemeClr val="bg1"/>
                </a:solidFill>
                <a:latin typeface="Noto Sans CJK JP Bold" panose="020B0500000000000000" pitchFamily="34" charset="-128"/>
                <a:ea typeface="Noto Sans CJK JP Bold" panose="020B0500000000000000" pitchFamily="34" charset="-128"/>
              </a:rPr>
              <a:t>参加申し込み</a:t>
            </a:r>
            <a:endParaRPr kumimoji="1" lang="en-US" altLang="ja-JP" sz="900" b="1" dirty="0">
              <a:solidFill>
                <a:schemeClr val="bg1"/>
              </a:solidFill>
              <a:latin typeface="Noto Sans CJK JP Bold" panose="020B0500000000000000" pitchFamily="34" charset="-128"/>
              <a:ea typeface="Noto Sans CJK JP Bold" panose="020B0500000000000000" pitchFamily="34" charset="-128"/>
            </a:endParaRPr>
          </a:p>
          <a:p>
            <a:pPr algn="ctr"/>
            <a:r>
              <a:rPr kumimoji="1" lang="ja-JP" altLang="en-US" sz="700" b="1">
                <a:solidFill>
                  <a:schemeClr val="bg1"/>
                </a:solidFill>
                <a:latin typeface="Noto Sans CJK JP Bold" panose="020B0500000000000000" pitchFamily="34" charset="-128"/>
                <a:ea typeface="Noto Sans CJK JP Bold" panose="020B0500000000000000" pitchFamily="34" charset="-128"/>
              </a:rPr>
              <a:t>（介護事業者／一般の方のみ）</a:t>
            </a:r>
          </a:p>
        </p:txBody>
      </p:sp>
      <p:sp>
        <p:nvSpPr>
          <p:cNvPr id="200" name="テキスト ボックス 199">
            <a:extLst>
              <a:ext uri="{FF2B5EF4-FFF2-40B4-BE49-F238E27FC236}">
                <a16:creationId xmlns:a16="http://schemas.microsoft.com/office/drawing/2014/main" id="{DAA043B1-5D26-5C4B-6596-58EC6689F596}"/>
              </a:ext>
            </a:extLst>
          </p:cNvPr>
          <p:cNvSpPr txBox="1"/>
          <p:nvPr/>
        </p:nvSpPr>
        <p:spPr>
          <a:xfrm>
            <a:off x="2340340" y="33481114"/>
            <a:ext cx="2518639" cy="200055"/>
          </a:xfrm>
          <a:prstGeom prst="rect">
            <a:avLst/>
          </a:prstGeom>
          <a:noFill/>
        </p:spPr>
        <p:txBody>
          <a:bodyPr wrap="none" rtlCol="0">
            <a:spAutoFit/>
          </a:bodyPr>
          <a:lstStyle/>
          <a:p>
            <a:pPr algn="ctr"/>
            <a:r>
              <a:rPr kumimoji="1" lang="ja-JP" altLang="en-US" sz="700">
                <a:latin typeface="Noto Sans CJK JP" panose="020B0500000000000000" pitchFamily="34" charset="-128"/>
                <a:ea typeface="Noto Sans CJK JP" panose="020B0500000000000000" pitchFamily="34" charset="-128"/>
              </a:rPr>
              <a:t>介護事業者／一般の方はこちらからお申し込みください</a:t>
            </a:r>
          </a:p>
        </p:txBody>
      </p:sp>
      <p:sp>
        <p:nvSpPr>
          <p:cNvPr id="201" name="テキスト ボックス 200">
            <a:extLst>
              <a:ext uri="{FF2B5EF4-FFF2-40B4-BE49-F238E27FC236}">
                <a16:creationId xmlns:a16="http://schemas.microsoft.com/office/drawing/2014/main" id="{39B6E7DC-DB78-99CE-4C43-E37D8B17763E}"/>
              </a:ext>
            </a:extLst>
          </p:cNvPr>
          <p:cNvSpPr txBox="1"/>
          <p:nvPr/>
        </p:nvSpPr>
        <p:spPr>
          <a:xfrm>
            <a:off x="2585197" y="33134378"/>
            <a:ext cx="2044149" cy="169277"/>
          </a:xfrm>
          <a:prstGeom prst="rect">
            <a:avLst/>
          </a:prstGeom>
          <a:noFill/>
        </p:spPr>
        <p:txBody>
          <a:bodyPr wrap="none" rtlCol="0">
            <a:spAutoFit/>
          </a:bodyPr>
          <a:lstStyle/>
          <a:p>
            <a:pPr algn="ctr"/>
            <a:r>
              <a:rPr kumimoji="1" lang="ja-JP" altLang="en-US" sz="500">
                <a:latin typeface="Noto Sans CJK JP" panose="020B0500000000000000" pitchFamily="34" charset="-128"/>
                <a:ea typeface="Noto Sans CJK JP" panose="020B0500000000000000" pitchFamily="34" charset="-128"/>
              </a:rPr>
              <a:t>エントリー受付後、別途出展や見学に向けたご案内をいたします</a:t>
            </a:r>
          </a:p>
        </p:txBody>
      </p:sp>
      <p:pic>
        <p:nvPicPr>
          <p:cNvPr id="28" name="図 27" descr="空港の荷物受け取り場にいる人たち&#10;&#10;低い精度で自動的に生成された説明">
            <a:extLst>
              <a:ext uri="{FF2B5EF4-FFF2-40B4-BE49-F238E27FC236}">
                <a16:creationId xmlns:a16="http://schemas.microsoft.com/office/drawing/2014/main" id="{2F260D27-E9F9-6511-D5B2-4B07C4D9DC84}"/>
              </a:ext>
            </a:extLst>
          </p:cNvPr>
          <p:cNvPicPr>
            <a:picLocks noChangeAspect="1"/>
          </p:cNvPicPr>
          <p:nvPr/>
        </p:nvPicPr>
        <p:blipFill rotWithShape="1">
          <a:blip r:embed="rId21"/>
          <a:srcRect l="22718" t="7435" r="16407"/>
          <a:stretch/>
        </p:blipFill>
        <p:spPr>
          <a:xfrm>
            <a:off x="1275446" y="28779036"/>
            <a:ext cx="1188889" cy="1355835"/>
          </a:xfrm>
          <a:prstGeom prst="rect">
            <a:avLst/>
          </a:prstGeom>
        </p:spPr>
      </p:pic>
      <p:sp>
        <p:nvSpPr>
          <p:cNvPr id="29" name="テキスト ボックス 28">
            <a:extLst>
              <a:ext uri="{FF2B5EF4-FFF2-40B4-BE49-F238E27FC236}">
                <a16:creationId xmlns:a16="http://schemas.microsoft.com/office/drawing/2014/main" id="{02CFD479-D33F-CBA9-BE9D-BBBFA4EA4663}"/>
              </a:ext>
            </a:extLst>
          </p:cNvPr>
          <p:cNvSpPr txBox="1"/>
          <p:nvPr/>
        </p:nvSpPr>
        <p:spPr>
          <a:xfrm>
            <a:off x="1189547" y="30250223"/>
            <a:ext cx="1415772" cy="276999"/>
          </a:xfrm>
          <a:prstGeom prst="rect">
            <a:avLst/>
          </a:prstGeom>
          <a:noFill/>
        </p:spPr>
        <p:txBody>
          <a:bodyPr wrap="none" rtlCol="0">
            <a:spAutoFit/>
          </a:bodyPr>
          <a:lstStyle/>
          <a:p>
            <a:pPr algn="ctr"/>
            <a:r>
              <a:rPr kumimoji="1" lang="ja-JP" altLang="en-US" sz="600">
                <a:latin typeface="Noto Sans CJK JP" panose="020B0500000000000000" pitchFamily="34" charset="-128"/>
                <a:ea typeface="Noto Sans CJK JP" panose="020B0500000000000000" pitchFamily="34" charset="-128"/>
              </a:rPr>
              <a:t>昨年度プロジェクトでの開催の様子</a:t>
            </a:r>
            <a:endParaRPr kumimoji="1" lang="en-US" altLang="ja-JP" sz="600" dirty="0">
              <a:latin typeface="Noto Sans CJK JP" panose="020B0500000000000000" pitchFamily="34" charset="-128"/>
              <a:ea typeface="Noto Sans CJK JP" panose="020B0500000000000000" pitchFamily="34" charset="-128"/>
            </a:endParaRPr>
          </a:p>
          <a:p>
            <a:pPr algn="ctr"/>
            <a:r>
              <a:rPr kumimoji="1" lang="ja-JP" altLang="en-US" sz="600">
                <a:latin typeface="Noto Sans CJK JP" panose="020B0500000000000000" pitchFamily="34" charset="-128"/>
                <a:ea typeface="Noto Sans CJK JP" panose="020B0500000000000000" pitchFamily="34" charset="-128"/>
              </a:rPr>
              <a:t>詳しくは</a:t>
            </a:r>
            <a:r>
              <a:rPr kumimoji="1" lang="ja-JP" altLang="en-US" sz="600" u="sng">
                <a:solidFill>
                  <a:srgbClr val="00B0F0"/>
                </a:solidFill>
                <a:latin typeface="Noto Sans CJK JP" panose="020B0500000000000000" pitchFamily="34" charset="-128"/>
                <a:ea typeface="Noto Sans CJK JP" panose="020B0500000000000000" pitchFamily="34" charset="-128"/>
              </a:rPr>
              <a:t>こちら</a:t>
            </a:r>
          </a:p>
        </p:txBody>
      </p:sp>
      <p:sp>
        <p:nvSpPr>
          <p:cNvPr id="38" name="テキスト ボックス 37">
            <a:extLst>
              <a:ext uri="{FF2B5EF4-FFF2-40B4-BE49-F238E27FC236}">
                <a16:creationId xmlns:a16="http://schemas.microsoft.com/office/drawing/2014/main" id="{BDBE7119-2FFF-A9E8-EC7B-29A8BBA5CCA3}"/>
              </a:ext>
            </a:extLst>
          </p:cNvPr>
          <p:cNvSpPr txBox="1"/>
          <p:nvPr/>
        </p:nvSpPr>
        <p:spPr>
          <a:xfrm>
            <a:off x="2551751" y="35042235"/>
            <a:ext cx="2031325" cy="276999"/>
          </a:xfrm>
          <a:prstGeom prst="rect">
            <a:avLst/>
          </a:prstGeom>
          <a:noFill/>
        </p:spPr>
        <p:txBody>
          <a:bodyPr wrap="none" rtlCol="0">
            <a:spAutoFit/>
          </a:bodyPr>
          <a:lstStyle/>
          <a:p>
            <a:pPr algn="ctr"/>
            <a:r>
              <a:rPr kumimoji="1" lang="ja-JP" altLang="en-US" sz="1200" b="1">
                <a:solidFill>
                  <a:srgbClr val="227F0F"/>
                </a:solidFill>
                <a:latin typeface="Noto Sans CJK JP Bold" panose="020B0500000000000000" pitchFamily="34" charset="-128"/>
                <a:ea typeface="Noto Sans CJK JP Bold" panose="020B0500000000000000" pitchFamily="34" charset="-128"/>
              </a:rPr>
              <a:t>ニーズ調査および共同開発</a:t>
            </a:r>
          </a:p>
        </p:txBody>
      </p:sp>
      <p:cxnSp>
        <p:nvCxnSpPr>
          <p:cNvPr id="41" name="直線コネクタ 40">
            <a:extLst>
              <a:ext uri="{FF2B5EF4-FFF2-40B4-BE49-F238E27FC236}">
                <a16:creationId xmlns:a16="http://schemas.microsoft.com/office/drawing/2014/main" id="{2B4269F4-7788-A666-52C8-6C3AF94A3F79}"/>
              </a:ext>
            </a:extLst>
          </p:cNvPr>
          <p:cNvCxnSpPr/>
          <p:nvPr/>
        </p:nvCxnSpPr>
        <p:spPr>
          <a:xfrm>
            <a:off x="969741" y="27508200"/>
            <a:ext cx="534960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AB5A2488-6A7C-0072-DF45-EE31F12CD5FE}"/>
              </a:ext>
            </a:extLst>
          </p:cNvPr>
          <p:cNvCxnSpPr/>
          <p:nvPr/>
        </p:nvCxnSpPr>
        <p:spPr>
          <a:xfrm>
            <a:off x="1013717" y="34592480"/>
            <a:ext cx="534960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9" name="テキスト ボックス 68">
            <a:extLst>
              <a:ext uri="{FF2B5EF4-FFF2-40B4-BE49-F238E27FC236}">
                <a16:creationId xmlns:a16="http://schemas.microsoft.com/office/drawing/2014/main" id="{899DC6AA-1B20-2311-7DDD-D225EBFC5F93}"/>
              </a:ext>
            </a:extLst>
          </p:cNvPr>
          <p:cNvSpPr txBox="1"/>
          <p:nvPr/>
        </p:nvSpPr>
        <p:spPr>
          <a:xfrm>
            <a:off x="2650797" y="35863150"/>
            <a:ext cx="3728563" cy="2301271"/>
          </a:xfrm>
          <a:prstGeom prst="rect">
            <a:avLst/>
          </a:prstGeom>
          <a:noFill/>
        </p:spPr>
        <p:txBody>
          <a:bodyPr wrap="square" rtlCol="0">
            <a:spAutoFit/>
          </a:bodyPr>
          <a:lstStyle/>
          <a:p>
            <a:pPr>
              <a:lnSpc>
                <a:spcPct val="130000"/>
              </a:lnSpc>
            </a:pPr>
            <a:r>
              <a:rPr lang="ja-JP" altLang="en-US" sz="700" b="1">
                <a:solidFill>
                  <a:srgbClr val="227F0F"/>
                </a:solidFill>
                <a:latin typeface="Noto Sans CJK JP Bold" panose="020B0500000000000000" pitchFamily="34" charset="-128"/>
                <a:ea typeface="Noto Sans CJK JP Bold" panose="020B0500000000000000" pitchFamily="34" charset="-128"/>
              </a:rPr>
              <a:t>神戸発、介護事業者と企業による介護テクノロジーの共同開発</a:t>
            </a:r>
            <a:endParaRPr lang="en-US" altLang="ja-JP" sz="700" b="1" dirty="0">
              <a:solidFill>
                <a:srgbClr val="227F0F"/>
              </a:solidFill>
              <a:latin typeface="Noto Sans CJK JP Bold" panose="020B0500000000000000" pitchFamily="34" charset="-128"/>
              <a:ea typeface="Noto Sans CJK JP Bold" panose="020B0500000000000000" pitchFamily="34" charset="-128"/>
            </a:endParaRPr>
          </a:p>
          <a:p>
            <a:pPr>
              <a:lnSpc>
                <a:spcPct val="130000"/>
              </a:lnSpc>
            </a:pP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本プロジェクトでは、介護事業者への訪問やアンケート等を通じて介護現場における介護テクノロジー機器に対するニーズの分析を行います。介護テクノロジーの開発や介護現場への導入が進みづらい要因等の検証を試み、可能な限り定量的かつ体系的な形で分析結果（及びその解決策）をまとめ、体験会や報告会を通じて参加者にみなさまへ展開します（令和５年度）。</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またニーズ調査の結果も踏まえ、介護現場の課題解決を図るため、企業及び市内介護事業所と連携して、市の制度も活用しながら介護テクノロジーの共同開発にも取り組みます（令和</a:t>
            </a:r>
            <a:r>
              <a:rPr lang="en-US" altLang="ja-JP" sz="600" dirty="0">
                <a:solidFill>
                  <a:srgbClr val="000000"/>
                </a:solidFill>
                <a:latin typeface="Noto Sans CJK JP" panose="020B0500000000000000" pitchFamily="34" charset="-128"/>
                <a:ea typeface="Noto Sans CJK JP" panose="020B0500000000000000" pitchFamily="34" charset="-128"/>
              </a:rPr>
              <a:t>6</a:t>
            </a:r>
            <a:r>
              <a:rPr lang="ja-JP" altLang="en-US" sz="600">
                <a:solidFill>
                  <a:srgbClr val="000000"/>
                </a:solidFill>
                <a:latin typeface="Noto Sans CJK JP" panose="020B0500000000000000" pitchFamily="34" charset="-128"/>
                <a:ea typeface="Noto Sans CJK JP" panose="020B0500000000000000" pitchFamily="34" charset="-128"/>
              </a:rPr>
              <a:t>年度） 。</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700" b="1">
                <a:solidFill>
                  <a:srgbClr val="000000"/>
                </a:solidFill>
                <a:latin typeface="Noto Sans CJK JP Bold" panose="020B0500000000000000" pitchFamily="34" charset="-128"/>
                <a:ea typeface="Noto Sans CJK JP Bold" panose="020B0500000000000000" pitchFamily="34" charset="-128"/>
              </a:rPr>
              <a:t>実施方法</a:t>
            </a:r>
            <a:endParaRPr lang="en-US" altLang="ja-JP" sz="700" b="1" dirty="0">
              <a:solidFill>
                <a:srgbClr val="000000"/>
              </a:solidFill>
              <a:latin typeface="Noto Sans CJK JP Bold" panose="020B0500000000000000" pitchFamily="34" charset="-128"/>
              <a:ea typeface="Noto Sans CJK JP Bold"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事務局によるアンケートおよびヒアリングを中心にインプット情報を収集してニーズを分析し、参加対象者の方とディスカッションを通じて共同開発のテーマ及び実施方法を決定します。</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700" b="1">
                <a:solidFill>
                  <a:srgbClr val="000000"/>
                </a:solidFill>
                <a:latin typeface="Noto Sans CJK JP Bold" panose="020B0500000000000000" pitchFamily="34" charset="-128"/>
                <a:ea typeface="Noto Sans CJK JP Bold" panose="020B0500000000000000" pitchFamily="34" charset="-128"/>
              </a:rPr>
              <a:t>参加対象者</a:t>
            </a:r>
            <a:endParaRPr lang="en-US" altLang="ja-JP" sz="700" b="1" dirty="0">
              <a:solidFill>
                <a:srgbClr val="000000"/>
              </a:solidFill>
              <a:latin typeface="Noto Sans CJK JP Bold" panose="020B0500000000000000" pitchFamily="34" charset="-128"/>
              <a:ea typeface="Noto Sans CJK JP Bold"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・プロジェクトエントリー企業</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・過年度プロジェクトや今年度の体験会に参加いただいた介護事業者</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詳細は参加対象者の方へ別途ご連絡いたします。</a:t>
            </a:r>
            <a:endParaRPr lang="en-US" altLang="ja-JP" sz="600" dirty="0">
              <a:solidFill>
                <a:srgbClr val="000000"/>
              </a:solidFill>
              <a:latin typeface="Noto Sans CJK JP" panose="020B0500000000000000" pitchFamily="34" charset="-128"/>
              <a:ea typeface="Noto Sans CJK JP" panose="020B0500000000000000" pitchFamily="34" charset="-128"/>
            </a:endParaRPr>
          </a:p>
        </p:txBody>
      </p:sp>
      <p:pic>
        <p:nvPicPr>
          <p:cNvPr id="77" name="図 76">
            <a:extLst>
              <a:ext uri="{FF2B5EF4-FFF2-40B4-BE49-F238E27FC236}">
                <a16:creationId xmlns:a16="http://schemas.microsoft.com/office/drawing/2014/main" id="{DB76C50E-812C-30DE-9668-47928E1D1FE8}"/>
              </a:ext>
            </a:extLst>
          </p:cNvPr>
          <p:cNvPicPr>
            <a:picLocks noChangeAspect="1"/>
          </p:cNvPicPr>
          <p:nvPr/>
        </p:nvPicPr>
        <p:blipFill rotWithShape="1">
          <a:blip r:embed="rId20">
            <a:lum bright="10000"/>
          </a:blip>
          <a:srcRect l="30318" t="-451" r="57412" b="84085"/>
          <a:stretch/>
        </p:blipFill>
        <p:spPr>
          <a:xfrm>
            <a:off x="2240623" y="35055090"/>
            <a:ext cx="289362" cy="251288"/>
          </a:xfrm>
          <a:prstGeom prst="rect">
            <a:avLst/>
          </a:prstGeom>
        </p:spPr>
      </p:pic>
      <p:sp>
        <p:nvSpPr>
          <p:cNvPr id="78" name="テキスト ボックス 77">
            <a:extLst>
              <a:ext uri="{FF2B5EF4-FFF2-40B4-BE49-F238E27FC236}">
                <a16:creationId xmlns:a16="http://schemas.microsoft.com/office/drawing/2014/main" id="{10DE03B9-A6CD-96ED-7EF9-B79C18A8DFF3}"/>
              </a:ext>
            </a:extLst>
          </p:cNvPr>
          <p:cNvSpPr txBox="1"/>
          <p:nvPr/>
        </p:nvSpPr>
        <p:spPr>
          <a:xfrm>
            <a:off x="2260798" y="39350137"/>
            <a:ext cx="2613215" cy="276999"/>
          </a:xfrm>
          <a:prstGeom prst="rect">
            <a:avLst/>
          </a:prstGeom>
          <a:noFill/>
        </p:spPr>
        <p:txBody>
          <a:bodyPr wrap="none" rtlCol="0">
            <a:spAutoFit/>
          </a:bodyPr>
          <a:lstStyle/>
          <a:p>
            <a:pPr algn="ctr"/>
            <a:r>
              <a:rPr kumimoji="1" lang="ja-JP" altLang="en-US" sz="1200" b="1">
                <a:solidFill>
                  <a:srgbClr val="227F0F"/>
                </a:solidFill>
                <a:latin typeface="Noto Sans CJK JP Bold" panose="020B0500000000000000" pitchFamily="34" charset="-128"/>
                <a:ea typeface="Noto Sans CJK JP Bold" panose="020B0500000000000000" pitchFamily="34" charset="-128"/>
              </a:rPr>
              <a:t>プロジェクト報告会</a:t>
            </a:r>
            <a:r>
              <a:rPr kumimoji="1" lang="ja-JP" altLang="en-US" sz="1000" b="1">
                <a:solidFill>
                  <a:srgbClr val="227F0F"/>
                </a:solidFill>
                <a:latin typeface="Noto Sans CJK JP Bold" panose="020B0500000000000000" pitchFamily="34" charset="-128"/>
                <a:ea typeface="Noto Sans CJK JP Bold" panose="020B0500000000000000" pitchFamily="34" charset="-128"/>
              </a:rPr>
              <a:t>（</a:t>
            </a:r>
            <a:r>
              <a:rPr kumimoji="1" lang="en-US" altLang="ja-JP" sz="1000" b="1" dirty="0">
                <a:solidFill>
                  <a:srgbClr val="227F0F"/>
                </a:solidFill>
                <a:latin typeface="Noto Sans CJK JP Bold" panose="020B0500000000000000" pitchFamily="34" charset="-128"/>
                <a:ea typeface="Noto Sans CJK JP Bold" panose="020B0500000000000000" pitchFamily="34" charset="-128"/>
              </a:rPr>
              <a:t>Web</a:t>
            </a:r>
            <a:r>
              <a:rPr kumimoji="1" lang="ja-JP" altLang="en-US" sz="1000" b="1">
                <a:solidFill>
                  <a:srgbClr val="227F0F"/>
                </a:solidFill>
                <a:latin typeface="Noto Sans CJK JP Bold" panose="020B0500000000000000" pitchFamily="34" charset="-128"/>
                <a:ea typeface="Noto Sans CJK JP Bold" panose="020B0500000000000000" pitchFamily="34" charset="-128"/>
              </a:rPr>
              <a:t>セミナー）</a:t>
            </a:r>
            <a:endParaRPr kumimoji="1" lang="ja-JP" altLang="en-US" sz="1200" b="1">
              <a:solidFill>
                <a:srgbClr val="227F0F"/>
              </a:solidFill>
              <a:latin typeface="Noto Sans CJK JP Bold" panose="020B0500000000000000" pitchFamily="34" charset="-128"/>
              <a:ea typeface="Noto Sans CJK JP Bold" panose="020B0500000000000000" pitchFamily="34" charset="-128"/>
            </a:endParaRPr>
          </a:p>
        </p:txBody>
      </p:sp>
      <p:cxnSp>
        <p:nvCxnSpPr>
          <p:cNvPr id="79" name="直線コネクタ 78">
            <a:extLst>
              <a:ext uri="{FF2B5EF4-FFF2-40B4-BE49-F238E27FC236}">
                <a16:creationId xmlns:a16="http://schemas.microsoft.com/office/drawing/2014/main" id="{33BC6F1B-5AC1-5529-9150-87C9E3A12BC7}"/>
              </a:ext>
            </a:extLst>
          </p:cNvPr>
          <p:cNvCxnSpPr/>
          <p:nvPr/>
        </p:nvCxnSpPr>
        <p:spPr>
          <a:xfrm>
            <a:off x="1013717" y="38928260"/>
            <a:ext cx="534960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80" name="図 79">
            <a:extLst>
              <a:ext uri="{FF2B5EF4-FFF2-40B4-BE49-F238E27FC236}">
                <a16:creationId xmlns:a16="http://schemas.microsoft.com/office/drawing/2014/main" id="{12AAAA34-C480-6205-5385-FC3F42480E0D}"/>
              </a:ext>
            </a:extLst>
          </p:cNvPr>
          <p:cNvPicPr>
            <a:picLocks noChangeAspect="1"/>
          </p:cNvPicPr>
          <p:nvPr/>
        </p:nvPicPr>
        <p:blipFill rotWithShape="1">
          <a:blip r:embed="rId20">
            <a:lum bright="10000"/>
          </a:blip>
          <a:srcRect l="44705" t="53780" r="43025" b="29854"/>
          <a:stretch/>
        </p:blipFill>
        <p:spPr>
          <a:xfrm>
            <a:off x="1974033" y="39345538"/>
            <a:ext cx="289362" cy="251288"/>
          </a:xfrm>
          <a:prstGeom prst="rect">
            <a:avLst/>
          </a:prstGeom>
        </p:spPr>
      </p:pic>
      <p:pic>
        <p:nvPicPr>
          <p:cNvPr id="83" name="図 82" descr="人, 男, 探す, 持つ が含まれている画像&#10;&#10;自動的に生成された説明">
            <a:extLst>
              <a:ext uri="{FF2B5EF4-FFF2-40B4-BE49-F238E27FC236}">
                <a16:creationId xmlns:a16="http://schemas.microsoft.com/office/drawing/2014/main" id="{8F5D1FC1-9383-018C-8BC1-EC0A5246740A}"/>
              </a:ext>
            </a:extLst>
          </p:cNvPr>
          <p:cNvPicPr>
            <a:picLocks noChangeAspect="1"/>
          </p:cNvPicPr>
          <p:nvPr/>
        </p:nvPicPr>
        <p:blipFill rotWithShape="1">
          <a:blip r:embed="rId22"/>
          <a:srcRect l="36379" t="7306" r="19912"/>
          <a:stretch/>
        </p:blipFill>
        <p:spPr>
          <a:xfrm>
            <a:off x="1316830" y="35922390"/>
            <a:ext cx="1126055" cy="1343099"/>
          </a:xfrm>
          <a:prstGeom prst="rect">
            <a:avLst/>
          </a:prstGeom>
        </p:spPr>
      </p:pic>
      <p:pic>
        <p:nvPicPr>
          <p:cNvPr id="84" name="図 83">
            <a:extLst>
              <a:ext uri="{FF2B5EF4-FFF2-40B4-BE49-F238E27FC236}">
                <a16:creationId xmlns:a16="http://schemas.microsoft.com/office/drawing/2014/main" id="{C4DD00BC-D7F7-48A9-48DC-16C49ABADFEB}"/>
              </a:ext>
            </a:extLst>
          </p:cNvPr>
          <p:cNvPicPr>
            <a:picLocks noChangeAspect="1"/>
          </p:cNvPicPr>
          <p:nvPr/>
        </p:nvPicPr>
        <p:blipFill>
          <a:blip r:embed="rId23"/>
          <a:stretch>
            <a:fillRect/>
          </a:stretch>
        </p:blipFill>
        <p:spPr>
          <a:xfrm>
            <a:off x="1239137" y="44637236"/>
            <a:ext cx="4773164" cy="4706015"/>
          </a:xfrm>
          <a:prstGeom prst="rect">
            <a:avLst/>
          </a:prstGeom>
        </p:spPr>
      </p:pic>
      <p:sp>
        <p:nvSpPr>
          <p:cNvPr id="85" name="テキスト ボックス 84">
            <a:extLst>
              <a:ext uri="{FF2B5EF4-FFF2-40B4-BE49-F238E27FC236}">
                <a16:creationId xmlns:a16="http://schemas.microsoft.com/office/drawing/2014/main" id="{F822A5F3-05FE-2C8E-F291-7EB613F74197}"/>
              </a:ext>
            </a:extLst>
          </p:cNvPr>
          <p:cNvSpPr txBox="1"/>
          <p:nvPr/>
        </p:nvSpPr>
        <p:spPr>
          <a:xfrm>
            <a:off x="1227023" y="4773251"/>
            <a:ext cx="3164043" cy="918970"/>
          </a:xfrm>
          <a:prstGeom prst="rect">
            <a:avLst/>
          </a:prstGeom>
          <a:noFill/>
        </p:spPr>
        <p:txBody>
          <a:bodyPr wrap="square" rtlCol="0">
            <a:spAutoFit/>
          </a:bodyPr>
          <a:lstStyle/>
          <a:p>
            <a:pPr>
              <a:lnSpc>
                <a:spcPct val="130000"/>
              </a:lnSpc>
            </a:pPr>
            <a:r>
              <a:rPr lang="en-US" altLang="ja-JP" sz="700" dirty="0">
                <a:latin typeface="Noto Sans CJK JP" panose="020B0500000000000000" pitchFamily="34" charset="-128"/>
                <a:ea typeface="Noto Sans CJK JP" panose="020B0500000000000000" pitchFamily="34" charset="-128"/>
              </a:rPr>
              <a:t>2023.07.</a:t>
            </a:r>
            <a:r>
              <a:rPr lang="ja-JP" altLang="en-US" sz="700">
                <a:latin typeface="Noto Sans CJK JP" panose="020B0500000000000000" pitchFamily="34" charset="-128"/>
                <a:ea typeface="Noto Sans CJK JP" panose="020B0500000000000000" pitchFamily="34" charset="-128"/>
              </a:rPr>
              <a:t>●</a:t>
            </a:r>
            <a:r>
              <a:rPr lang="en-US" altLang="ja-JP" sz="700" dirty="0">
                <a:latin typeface="Noto Sans CJK JP" panose="020B0500000000000000" pitchFamily="34" charset="-128"/>
                <a:ea typeface="Noto Sans CJK JP" panose="020B0500000000000000" pitchFamily="34" charset="-128"/>
              </a:rPr>
              <a:t>	8</a:t>
            </a:r>
            <a:r>
              <a:rPr lang="ja-JP" altLang="en-US" sz="700">
                <a:latin typeface="Noto Sans CJK JP" panose="020B0500000000000000" pitchFamily="34" charset="-128"/>
                <a:ea typeface="Noto Sans CJK JP" panose="020B0500000000000000" pitchFamily="34" charset="-128"/>
              </a:rPr>
              <a:t>月●日（月）オープニングセミナー申し込み受付中。</a:t>
            </a:r>
            <a:br>
              <a:rPr lang="ja-JP" altLang="en-US" sz="700">
                <a:latin typeface="Noto Sans CJK JP" panose="020B0500000000000000" pitchFamily="34" charset="-128"/>
                <a:ea typeface="Noto Sans CJK JP" panose="020B0500000000000000" pitchFamily="34" charset="-128"/>
              </a:rPr>
            </a:br>
            <a:r>
              <a:rPr lang="en-US" altLang="ja-JP" sz="700" dirty="0">
                <a:latin typeface="Noto Sans CJK JP" panose="020B0500000000000000" pitchFamily="34" charset="-128"/>
                <a:ea typeface="Noto Sans CJK JP" panose="020B0500000000000000" pitchFamily="34" charset="-128"/>
              </a:rPr>
              <a:t>	</a:t>
            </a:r>
            <a:r>
              <a:rPr lang="ja-JP" altLang="en-US" sz="700">
                <a:latin typeface="Noto Sans CJK JP" panose="020B0500000000000000" pitchFamily="34" charset="-128"/>
                <a:ea typeface="Noto Sans CJK JP" panose="020B0500000000000000" pitchFamily="34" charset="-128"/>
              </a:rPr>
              <a:t>介護事業者向けは</a:t>
            </a:r>
            <a:r>
              <a:rPr lang="ja-JP" altLang="en-US" sz="700">
                <a:solidFill>
                  <a:srgbClr val="0000FF"/>
                </a:solidFill>
                <a:effectLst/>
                <a:latin typeface="Noto Sans CJK JP" panose="020B0500000000000000" pitchFamily="34" charset="-128"/>
                <a:ea typeface="Noto Sans CJK JP" panose="020B0500000000000000" pitchFamily="34" charset="-128"/>
                <a:hlinkClick r:id="rId24"/>
              </a:rPr>
              <a:t>こちら</a:t>
            </a:r>
            <a:r>
              <a:rPr lang="ja-JP" altLang="en-US" sz="700">
                <a:latin typeface="Noto Sans CJK JP" panose="020B0500000000000000" pitchFamily="34" charset="-128"/>
                <a:ea typeface="Noto Sans CJK JP" panose="020B0500000000000000" pitchFamily="34" charset="-128"/>
              </a:rPr>
              <a:t>。企業向けは</a:t>
            </a:r>
            <a:r>
              <a:rPr lang="ja-JP" altLang="en-US" sz="700">
                <a:solidFill>
                  <a:srgbClr val="0000FF"/>
                </a:solidFill>
                <a:effectLst/>
                <a:latin typeface="Noto Sans CJK JP" panose="020B0500000000000000" pitchFamily="34" charset="-128"/>
                <a:ea typeface="Noto Sans CJK JP" panose="020B0500000000000000" pitchFamily="34" charset="-128"/>
                <a:hlinkClick r:id="rId25"/>
              </a:rPr>
              <a:t>こちら</a:t>
            </a:r>
            <a:r>
              <a:rPr lang="ja-JP" altLang="en-US" sz="700">
                <a:latin typeface="Noto Sans CJK JP" panose="020B0500000000000000" pitchFamily="34" charset="-128"/>
                <a:ea typeface="Noto Sans CJK JP" panose="020B0500000000000000" pitchFamily="34" charset="-128"/>
              </a:rPr>
              <a:t>。</a:t>
            </a:r>
            <a:endParaRPr lang="en-US" altLang="ja-JP" sz="700" dirty="0">
              <a:latin typeface="Noto Sans CJK JP" panose="020B0500000000000000" pitchFamily="34" charset="-128"/>
              <a:ea typeface="Noto Sans CJK JP" panose="020B0500000000000000" pitchFamily="34" charset="-128"/>
            </a:endParaRPr>
          </a:p>
          <a:p>
            <a:pPr>
              <a:lnSpc>
                <a:spcPct val="130000"/>
              </a:lnSpc>
            </a:pPr>
            <a:r>
              <a:rPr lang="en-US" altLang="ja-JP" sz="700" dirty="0">
                <a:latin typeface="Noto Sans CJK JP" panose="020B0500000000000000" pitchFamily="34" charset="-128"/>
                <a:ea typeface="Noto Sans CJK JP" panose="020B0500000000000000" pitchFamily="34" charset="-128"/>
              </a:rPr>
              <a:t>2023.07.</a:t>
            </a:r>
            <a:r>
              <a:rPr lang="ja-JP" altLang="en-US" sz="700">
                <a:latin typeface="Noto Sans CJK JP" panose="020B0500000000000000" pitchFamily="34" charset="-128"/>
                <a:ea typeface="Noto Sans CJK JP" panose="020B0500000000000000" pitchFamily="34" charset="-128"/>
              </a:rPr>
              <a:t>●</a:t>
            </a:r>
            <a:r>
              <a:rPr lang="en-US" altLang="ja-JP" sz="700" dirty="0">
                <a:latin typeface="Noto Sans CJK JP" panose="020B0500000000000000" pitchFamily="34" charset="-128"/>
                <a:ea typeface="Noto Sans CJK JP" panose="020B0500000000000000" pitchFamily="34" charset="-128"/>
              </a:rPr>
              <a:t>	</a:t>
            </a:r>
            <a:r>
              <a:rPr lang="ja-JP" altLang="en-US" sz="700">
                <a:latin typeface="Noto Sans CJK JP" panose="020B0500000000000000" pitchFamily="34" charset="-128"/>
                <a:ea typeface="Noto Sans CJK JP" panose="020B0500000000000000" pitchFamily="34" charset="-128"/>
              </a:rPr>
              <a:t>令和５年度版ホームページを開設しました。</a:t>
            </a:r>
            <a:endParaRPr lang="en-US" altLang="ja-JP" sz="700" dirty="0">
              <a:latin typeface="Noto Sans CJK JP" panose="020B0500000000000000" pitchFamily="34" charset="-128"/>
              <a:ea typeface="Noto Sans CJK JP" panose="020B0500000000000000" pitchFamily="34" charset="-128"/>
            </a:endParaRPr>
          </a:p>
          <a:p>
            <a:pPr>
              <a:lnSpc>
                <a:spcPct val="130000"/>
              </a:lnSpc>
            </a:pPr>
            <a:r>
              <a:rPr lang="en-US" altLang="ja-JP" sz="700" dirty="0">
                <a:latin typeface="Noto Sans CJK JP" panose="020B0500000000000000" pitchFamily="34" charset="-128"/>
                <a:ea typeface="Noto Sans CJK JP" panose="020B0500000000000000" pitchFamily="34" charset="-128"/>
              </a:rPr>
              <a:t>	</a:t>
            </a:r>
          </a:p>
          <a:p>
            <a:pPr>
              <a:lnSpc>
                <a:spcPct val="130000"/>
              </a:lnSpc>
            </a:pPr>
            <a:r>
              <a:rPr lang="en-US" altLang="ja-JP" sz="700" dirty="0">
                <a:latin typeface="Noto Sans CJK JP" panose="020B0500000000000000" pitchFamily="34" charset="-128"/>
                <a:ea typeface="Noto Sans CJK JP" panose="020B0500000000000000" pitchFamily="34" charset="-128"/>
              </a:rPr>
              <a:t>2023.07.</a:t>
            </a:r>
            <a:r>
              <a:rPr lang="ja-JP" altLang="en-US" sz="700">
                <a:latin typeface="Noto Sans CJK JP" panose="020B0500000000000000" pitchFamily="34" charset="-128"/>
                <a:ea typeface="Noto Sans CJK JP" panose="020B0500000000000000" pitchFamily="34" charset="-128"/>
              </a:rPr>
              <a:t>●</a:t>
            </a:r>
            <a:r>
              <a:rPr lang="en-US" altLang="ja-JP" sz="700" dirty="0">
                <a:latin typeface="Noto Sans CJK JP" panose="020B0500000000000000" pitchFamily="34" charset="-128"/>
                <a:ea typeface="Noto Sans CJK JP" panose="020B0500000000000000" pitchFamily="34" charset="-128"/>
              </a:rPr>
              <a:t>	</a:t>
            </a:r>
            <a:r>
              <a:rPr lang="ja-JP" altLang="en-US" sz="700">
                <a:latin typeface="Noto Sans CJK JP" panose="020B0500000000000000" pitchFamily="34" charset="-128"/>
                <a:ea typeface="Noto Sans CJK JP" panose="020B0500000000000000" pitchFamily="34" charset="-128"/>
              </a:rPr>
              <a:t>本プロジェクトのリーフレットをアップしました。</a:t>
            </a:r>
            <a:br>
              <a:rPr lang="ja-JP" altLang="en-US" sz="700">
                <a:latin typeface="Noto Sans CJK JP" panose="020B0500000000000000" pitchFamily="34" charset="-128"/>
                <a:ea typeface="Noto Sans CJK JP" panose="020B0500000000000000" pitchFamily="34" charset="-128"/>
              </a:rPr>
            </a:br>
            <a:r>
              <a:rPr lang="en-US" altLang="ja-JP" sz="700" dirty="0">
                <a:latin typeface="Noto Sans CJK JP" panose="020B0500000000000000" pitchFamily="34" charset="-128"/>
                <a:ea typeface="Noto Sans CJK JP" panose="020B0500000000000000" pitchFamily="34" charset="-128"/>
              </a:rPr>
              <a:t>	</a:t>
            </a:r>
            <a:r>
              <a:rPr lang="ja-JP" altLang="en-US" sz="700">
                <a:latin typeface="Noto Sans CJK JP" panose="020B0500000000000000" pitchFamily="34" charset="-128"/>
                <a:ea typeface="Noto Sans CJK JP" panose="020B0500000000000000" pitchFamily="34" charset="-128"/>
              </a:rPr>
              <a:t>介護事業者向けは</a:t>
            </a:r>
            <a:r>
              <a:rPr lang="ja-JP" altLang="en-US" sz="700">
                <a:solidFill>
                  <a:srgbClr val="0000FF"/>
                </a:solidFill>
                <a:effectLst/>
                <a:latin typeface="Noto Sans CJK JP" panose="020B0500000000000000" pitchFamily="34" charset="-128"/>
                <a:ea typeface="Noto Sans CJK JP" panose="020B0500000000000000" pitchFamily="34" charset="-128"/>
                <a:hlinkClick r:id="rId26"/>
              </a:rPr>
              <a:t>こちら</a:t>
            </a:r>
            <a:r>
              <a:rPr lang="ja-JP" altLang="en-US" sz="700">
                <a:latin typeface="Noto Sans CJK JP" panose="020B0500000000000000" pitchFamily="34" charset="-128"/>
                <a:ea typeface="Noto Sans CJK JP" panose="020B0500000000000000" pitchFamily="34" charset="-128"/>
              </a:rPr>
              <a:t>。企業向けは</a:t>
            </a:r>
            <a:r>
              <a:rPr lang="ja-JP" altLang="en-US" sz="700">
                <a:solidFill>
                  <a:srgbClr val="0000FF"/>
                </a:solidFill>
                <a:effectLst/>
                <a:latin typeface="Noto Sans CJK JP" panose="020B0500000000000000" pitchFamily="34" charset="-128"/>
                <a:ea typeface="Noto Sans CJK JP" panose="020B0500000000000000" pitchFamily="34" charset="-128"/>
                <a:hlinkClick r:id="rId27"/>
              </a:rPr>
              <a:t>こちら</a:t>
            </a:r>
            <a:r>
              <a:rPr lang="ja-JP" altLang="en-US" sz="700">
                <a:latin typeface="Noto Sans CJK JP" panose="020B0500000000000000" pitchFamily="34" charset="-128"/>
                <a:ea typeface="Noto Sans CJK JP" panose="020B0500000000000000" pitchFamily="34" charset="-128"/>
              </a:rPr>
              <a:t>。</a:t>
            </a:r>
            <a:endParaRPr lang="en-US" altLang="ja-JP" sz="500" dirty="0">
              <a:solidFill>
                <a:srgbClr val="000000"/>
              </a:solidFill>
              <a:latin typeface="Noto Sans CJK JP" panose="020B0500000000000000" pitchFamily="34" charset="-128"/>
              <a:ea typeface="Noto Sans CJK JP" panose="020B0500000000000000" pitchFamily="34" charset="-128"/>
            </a:endParaRPr>
          </a:p>
        </p:txBody>
      </p:sp>
      <p:sp>
        <p:nvSpPr>
          <p:cNvPr id="89" name="テキスト ボックス 88">
            <a:extLst>
              <a:ext uri="{FF2B5EF4-FFF2-40B4-BE49-F238E27FC236}">
                <a16:creationId xmlns:a16="http://schemas.microsoft.com/office/drawing/2014/main" id="{F724648E-9DF4-1886-35DD-57131667915E}"/>
              </a:ext>
            </a:extLst>
          </p:cNvPr>
          <p:cNvSpPr txBox="1"/>
          <p:nvPr/>
        </p:nvSpPr>
        <p:spPr>
          <a:xfrm>
            <a:off x="2650797" y="40150318"/>
            <a:ext cx="3728563" cy="1721112"/>
          </a:xfrm>
          <a:prstGeom prst="rect">
            <a:avLst/>
          </a:prstGeom>
          <a:noFill/>
        </p:spPr>
        <p:txBody>
          <a:bodyPr wrap="square" rtlCol="0">
            <a:spAutoFit/>
          </a:bodyPr>
          <a:lstStyle/>
          <a:p>
            <a:pPr algn="l">
              <a:lnSpc>
                <a:spcPct val="130000"/>
              </a:lnSpc>
            </a:pPr>
            <a:r>
              <a:rPr lang="ja-JP" altLang="en-US" sz="700" b="1">
                <a:solidFill>
                  <a:srgbClr val="227F0F"/>
                </a:solidFill>
                <a:latin typeface="Noto Sans CJK JP Bold" panose="020B0500000000000000" pitchFamily="34" charset="-128"/>
                <a:ea typeface="Noto Sans CJK JP Bold" panose="020B0500000000000000" pitchFamily="34" charset="-128"/>
              </a:rPr>
              <a:t>本プロジェクトの知見や事例を多くの方に活用していただくための</a:t>
            </a:r>
            <a:endParaRPr lang="en-US" altLang="ja-JP" sz="700" b="1" dirty="0">
              <a:solidFill>
                <a:srgbClr val="227F0F"/>
              </a:solidFill>
              <a:latin typeface="Noto Sans CJK JP Bold" panose="020B0500000000000000" pitchFamily="34" charset="-128"/>
              <a:ea typeface="Noto Sans CJK JP Bold" panose="020B0500000000000000" pitchFamily="34" charset="-128"/>
            </a:endParaRPr>
          </a:p>
          <a:p>
            <a:pPr algn="l">
              <a:lnSpc>
                <a:spcPct val="130000"/>
              </a:lnSpc>
            </a:pPr>
            <a:r>
              <a:rPr lang="en" altLang="ja-JP" sz="700" b="1" dirty="0">
                <a:solidFill>
                  <a:srgbClr val="227F0F"/>
                </a:solidFill>
                <a:latin typeface="Noto Sans CJK JP Bold" panose="020B0500000000000000" pitchFamily="34" charset="-128"/>
                <a:ea typeface="Noto Sans CJK JP Bold" panose="020B0500000000000000" pitchFamily="34" charset="-128"/>
              </a:rPr>
              <a:t>Web</a:t>
            </a:r>
            <a:r>
              <a:rPr lang="ja-JP" altLang="en-US" sz="700" b="1">
                <a:solidFill>
                  <a:srgbClr val="227F0F"/>
                </a:solidFill>
                <a:latin typeface="Noto Sans CJK JP Bold" panose="020B0500000000000000" pitchFamily="34" charset="-128"/>
                <a:ea typeface="Noto Sans CJK JP Bold" panose="020B0500000000000000" pitchFamily="34" charset="-128"/>
              </a:rPr>
              <a:t>セミナーを実施します</a:t>
            </a:r>
          </a:p>
          <a:p>
            <a:pPr algn="l">
              <a:lnSpc>
                <a:spcPct val="130000"/>
              </a:lnSpc>
            </a:pPr>
            <a:endParaRPr lang="en-US" altLang="ja-JP" sz="600" dirty="0">
              <a:solidFill>
                <a:srgbClr val="000000"/>
              </a:solidFill>
              <a:latin typeface="Noto Sans CJK JP" panose="020B0500000000000000" pitchFamily="34" charset="-128"/>
              <a:ea typeface="Noto Sans CJK JP" panose="020B0500000000000000" pitchFamily="34" charset="-128"/>
            </a:endParaRPr>
          </a:p>
          <a:p>
            <a:pPr algn="l">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プロジェクト報告会は、体験導入ワークショップの実施結果を発表する</a:t>
            </a:r>
            <a:r>
              <a:rPr lang="en" altLang="ja-JP" sz="600" dirty="0">
                <a:solidFill>
                  <a:srgbClr val="000000"/>
                </a:solidFill>
                <a:latin typeface="Noto Sans CJK JP" panose="020B0500000000000000" pitchFamily="34" charset="-128"/>
                <a:ea typeface="Noto Sans CJK JP" panose="020B0500000000000000" pitchFamily="34" charset="-128"/>
              </a:rPr>
              <a:t>Web</a:t>
            </a:r>
            <a:r>
              <a:rPr lang="ja-JP" altLang="en-US" sz="600">
                <a:solidFill>
                  <a:srgbClr val="000000"/>
                </a:solidFill>
                <a:latin typeface="Noto Sans CJK JP" panose="020B0500000000000000" pitchFamily="34" charset="-128"/>
                <a:ea typeface="Noto Sans CJK JP" panose="020B0500000000000000" pitchFamily="34" charset="-128"/>
              </a:rPr>
              <a:t>セミナーです。介護ロボットや</a:t>
            </a:r>
            <a:r>
              <a:rPr lang="en-US" altLang="ja-JP" sz="600" dirty="0">
                <a:solidFill>
                  <a:srgbClr val="000000"/>
                </a:solidFill>
                <a:latin typeface="Noto Sans CJK JP" panose="020B0500000000000000" pitchFamily="34" charset="-128"/>
                <a:ea typeface="Noto Sans CJK JP" panose="020B0500000000000000" pitchFamily="34" charset="-128"/>
              </a:rPr>
              <a:t>ICT</a:t>
            </a:r>
            <a:r>
              <a:rPr lang="ja-JP" altLang="en-US" sz="600">
                <a:solidFill>
                  <a:srgbClr val="000000"/>
                </a:solidFill>
                <a:latin typeface="Noto Sans CJK JP" panose="020B0500000000000000" pitchFamily="34" charset="-128"/>
                <a:ea typeface="Noto Sans CJK JP" panose="020B0500000000000000" pitchFamily="34" charset="-128"/>
              </a:rPr>
              <a:t>などのテクノロジーを導入する具体的な事例やノウハウを知ることができる貴重な機会です。介護テクノロジーに興味のある方ならどなたでも参加できます。</a:t>
            </a:r>
            <a:br>
              <a:rPr lang="ja-JP" altLang="en-US" sz="600">
                <a:solidFill>
                  <a:srgbClr val="000000"/>
                </a:solidFill>
                <a:latin typeface="Noto Sans CJK JP" panose="020B0500000000000000" pitchFamily="34" charset="-128"/>
                <a:ea typeface="Noto Sans CJK JP" panose="020B0500000000000000" pitchFamily="34" charset="-128"/>
              </a:rPr>
            </a:br>
            <a:r>
              <a:rPr lang="en-US" altLang="ja-JP" sz="600" dirty="0">
                <a:solidFill>
                  <a:srgbClr val="000000"/>
                </a:solidFill>
                <a:latin typeface="Noto Sans CJK JP" panose="020B0500000000000000" pitchFamily="34" charset="-128"/>
                <a:ea typeface="Noto Sans CJK JP" panose="020B0500000000000000" pitchFamily="34" charset="-128"/>
              </a:rPr>
              <a:t>※</a:t>
            </a:r>
            <a:r>
              <a:rPr lang="ja-JP" altLang="en-US" sz="600">
                <a:solidFill>
                  <a:srgbClr val="000000"/>
                </a:solidFill>
                <a:latin typeface="Noto Sans CJK JP" panose="020B0500000000000000" pitchFamily="34" charset="-128"/>
                <a:ea typeface="Noto Sans CJK JP" panose="020B0500000000000000" pitchFamily="34" charset="-128"/>
              </a:rPr>
              <a:t>参加は無料です。</a:t>
            </a:r>
          </a:p>
          <a:p>
            <a:pPr algn="l">
              <a:lnSpc>
                <a:spcPct val="130000"/>
              </a:lnSpc>
            </a:pP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700" b="1">
                <a:solidFill>
                  <a:srgbClr val="000000"/>
                </a:solidFill>
                <a:latin typeface="Noto Sans CJK JP Bold" panose="020B0500000000000000" pitchFamily="34" charset="-128"/>
                <a:ea typeface="Noto Sans CJK JP Bold" panose="020B0500000000000000" pitchFamily="34" charset="-128"/>
              </a:rPr>
              <a:t>参加対象者</a:t>
            </a:r>
            <a:endParaRPr lang="en-US" altLang="ja-JP" sz="700" b="1" dirty="0">
              <a:solidFill>
                <a:srgbClr val="000000"/>
              </a:solidFill>
              <a:latin typeface="Noto Sans CJK JP Bold" panose="020B0500000000000000" pitchFamily="34" charset="-128"/>
              <a:ea typeface="Noto Sans CJK JP Bold" panose="020B0500000000000000" pitchFamily="34" charset="-128"/>
            </a:endParaRPr>
          </a:p>
          <a:p>
            <a:pPr algn="l">
              <a:lnSpc>
                <a:spcPct val="130000"/>
              </a:lnSpc>
              <a:buFont typeface="Arial" panose="020B0604020202020204" pitchFamily="34" charset="0"/>
              <a:buChar char="•"/>
            </a:pPr>
            <a:r>
              <a:rPr lang="ja-JP" altLang="en-US" sz="600">
                <a:solidFill>
                  <a:srgbClr val="000000"/>
                </a:solidFill>
                <a:latin typeface="Noto Sans CJK JP" panose="020B0500000000000000" pitchFamily="34" charset="-128"/>
                <a:ea typeface="Noto Sans CJK JP" panose="020B0500000000000000" pitchFamily="34" charset="-128"/>
              </a:rPr>
              <a:t>本プロジェクトに興味をお持ちの方（どなたでも参加できます）</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gn="l">
              <a:lnSpc>
                <a:spcPct val="130000"/>
              </a:lnSpc>
              <a:buFont typeface="Arial" panose="020B0604020202020204" pitchFamily="34" charset="0"/>
              <a:buChar char="•"/>
            </a:pPr>
            <a:endParaRPr lang="en-US" altLang="ja-JP" sz="600" dirty="0">
              <a:solidFill>
                <a:srgbClr val="000000"/>
              </a:solidFill>
              <a:latin typeface="Noto Sans CJK JP" panose="020B0500000000000000" pitchFamily="34" charset="-128"/>
              <a:ea typeface="Noto Sans CJK JP" panose="020B0500000000000000" pitchFamily="34" charset="-128"/>
            </a:endParaRPr>
          </a:p>
          <a:p>
            <a:pPr algn="l">
              <a:lnSpc>
                <a:spcPct val="130000"/>
              </a:lnSpc>
            </a:pPr>
            <a:r>
              <a:rPr lang="ja-JP" altLang="en-US" sz="700" b="1">
                <a:solidFill>
                  <a:srgbClr val="000000"/>
                </a:solidFill>
                <a:latin typeface="Noto Sans CJK JP Bold" panose="020B0500000000000000" pitchFamily="34" charset="-128"/>
                <a:ea typeface="Noto Sans CJK JP Bold" panose="020B0500000000000000" pitchFamily="34" charset="-128"/>
              </a:rPr>
              <a:t>開催時期</a:t>
            </a:r>
            <a:endParaRPr lang="en-US" altLang="ja-JP" sz="700" b="1" dirty="0">
              <a:solidFill>
                <a:srgbClr val="000000"/>
              </a:solidFill>
              <a:latin typeface="Noto Sans CJK JP Bold" panose="020B0500000000000000" pitchFamily="34" charset="-128"/>
              <a:ea typeface="Noto Sans CJK JP Bold" panose="020B0500000000000000" pitchFamily="34" charset="-128"/>
            </a:endParaRPr>
          </a:p>
          <a:p>
            <a:pPr algn="l">
              <a:lnSpc>
                <a:spcPct val="130000"/>
              </a:lnSpc>
            </a:pPr>
            <a:r>
              <a:rPr lang="en-US" altLang="ja-JP" sz="600" dirty="0">
                <a:solidFill>
                  <a:srgbClr val="000000"/>
                </a:solidFill>
                <a:latin typeface="Noto Sans CJK JP" panose="020B0500000000000000" pitchFamily="34" charset="-128"/>
                <a:ea typeface="Noto Sans CJK JP" panose="020B0500000000000000" pitchFamily="34" charset="-128"/>
              </a:rPr>
              <a:t>2024</a:t>
            </a:r>
            <a:r>
              <a:rPr lang="ja-JP" altLang="en-US" sz="600">
                <a:solidFill>
                  <a:srgbClr val="000000"/>
                </a:solidFill>
                <a:latin typeface="Noto Sans CJK JP" panose="020B0500000000000000" pitchFamily="34" charset="-128"/>
                <a:ea typeface="Noto Sans CJK JP" panose="020B0500000000000000" pitchFamily="34" charset="-128"/>
              </a:rPr>
              <a:t>年</a:t>
            </a:r>
            <a:r>
              <a:rPr lang="en-US" altLang="ja-JP" sz="600" dirty="0">
                <a:solidFill>
                  <a:srgbClr val="000000"/>
                </a:solidFill>
                <a:latin typeface="Noto Sans CJK JP" panose="020B0500000000000000" pitchFamily="34" charset="-128"/>
                <a:ea typeface="Noto Sans CJK JP" panose="020B0500000000000000" pitchFamily="34" charset="-128"/>
              </a:rPr>
              <a:t>2</a:t>
            </a:r>
            <a:r>
              <a:rPr lang="ja-JP" altLang="en-US" sz="600">
                <a:solidFill>
                  <a:srgbClr val="000000"/>
                </a:solidFill>
                <a:latin typeface="Noto Sans CJK JP" panose="020B0500000000000000" pitchFamily="34" charset="-128"/>
                <a:ea typeface="Noto Sans CJK JP" panose="020B0500000000000000" pitchFamily="34" charset="-128"/>
              </a:rPr>
              <a:t>月ごろ（詳細は</a:t>
            </a:r>
            <a:r>
              <a:rPr lang="en-US" altLang="ja-JP" sz="600" dirty="0">
                <a:solidFill>
                  <a:srgbClr val="000000"/>
                </a:solidFill>
                <a:latin typeface="Noto Sans CJK JP" panose="020B0500000000000000" pitchFamily="34" charset="-128"/>
                <a:ea typeface="Noto Sans CJK JP" panose="020B0500000000000000" pitchFamily="34" charset="-128"/>
              </a:rPr>
              <a:t>2023</a:t>
            </a:r>
            <a:r>
              <a:rPr lang="ja-JP" altLang="en-US" sz="600">
                <a:solidFill>
                  <a:srgbClr val="000000"/>
                </a:solidFill>
                <a:latin typeface="Noto Sans CJK JP" panose="020B0500000000000000" pitchFamily="34" charset="-128"/>
                <a:ea typeface="Noto Sans CJK JP" panose="020B0500000000000000" pitchFamily="34" charset="-128"/>
              </a:rPr>
              <a:t>年</a:t>
            </a:r>
            <a:r>
              <a:rPr lang="en-US" altLang="ja-JP" sz="600" dirty="0">
                <a:solidFill>
                  <a:srgbClr val="000000"/>
                </a:solidFill>
                <a:latin typeface="Noto Sans CJK JP" panose="020B0500000000000000" pitchFamily="34" charset="-128"/>
                <a:ea typeface="Noto Sans CJK JP" panose="020B0500000000000000" pitchFamily="34" charset="-128"/>
              </a:rPr>
              <a:t>12</a:t>
            </a:r>
            <a:r>
              <a:rPr lang="ja-JP" altLang="en-US" sz="600">
                <a:solidFill>
                  <a:srgbClr val="000000"/>
                </a:solidFill>
                <a:latin typeface="Noto Sans CJK JP" panose="020B0500000000000000" pitchFamily="34" charset="-128"/>
                <a:ea typeface="Noto Sans CJK JP" panose="020B0500000000000000" pitchFamily="34" charset="-128"/>
              </a:rPr>
              <a:t>月下旬ごろ掲載します）</a:t>
            </a:r>
          </a:p>
        </p:txBody>
      </p:sp>
      <p:sp>
        <p:nvSpPr>
          <p:cNvPr id="90" name="テキスト ボックス 89">
            <a:extLst>
              <a:ext uri="{FF2B5EF4-FFF2-40B4-BE49-F238E27FC236}">
                <a16:creationId xmlns:a16="http://schemas.microsoft.com/office/drawing/2014/main" id="{20ACE2C6-B417-B22E-C0E5-85B10E23DE82}"/>
              </a:ext>
            </a:extLst>
          </p:cNvPr>
          <p:cNvSpPr txBox="1"/>
          <p:nvPr/>
        </p:nvSpPr>
        <p:spPr>
          <a:xfrm>
            <a:off x="1845819" y="43596329"/>
            <a:ext cx="3339376" cy="920893"/>
          </a:xfrm>
          <a:prstGeom prst="rect">
            <a:avLst/>
          </a:prstGeom>
          <a:noFill/>
        </p:spPr>
        <p:txBody>
          <a:bodyPr wrap="none" rtlCol="0">
            <a:spAutoFit/>
          </a:bodyPr>
          <a:lstStyle/>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本プロジェクトにおいて介護テクノロジーとは、以下のようなさまざまな機器を指します。</a:t>
            </a:r>
            <a:br>
              <a:rPr lang="ja-JP" altLang="en-US" sz="600">
                <a:solidFill>
                  <a:srgbClr val="000000"/>
                </a:solidFill>
                <a:latin typeface="Noto Sans CJK JP" panose="020B0500000000000000" pitchFamily="34" charset="-128"/>
                <a:ea typeface="Noto Sans CJK JP" panose="020B0500000000000000" pitchFamily="34" charset="-128"/>
              </a:rPr>
            </a:br>
            <a:r>
              <a:rPr lang="ja-JP" altLang="en-US" sz="600">
                <a:solidFill>
                  <a:srgbClr val="000000"/>
                </a:solidFill>
                <a:latin typeface="Noto Sans CJK JP" panose="020B0500000000000000" pitchFamily="34" charset="-128"/>
                <a:ea typeface="Noto Sans CJK JP" panose="020B0500000000000000" pitchFamily="34" charset="-128"/>
              </a:rPr>
              <a:t>これらを体験会の出展対象としますので、ご興味のある方はひお問い合わせください。</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・福祉機器</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・介護ロボット</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a:t>
            </a:r>
            <a:r>
              <a:rPr lang="en-US" altLang="ja-JP" sz="600" dirty="0">
                <a:solidFill>
                  <a:srgbClr val="000000"/>
                </a:solidFill>
                <a:latin typeface="Noto Sans CJK JP" panose="020B0500000000000000" pitchFamily="34" charset="-128"/>
                <a:ea typeface="Noto Sans CJK JP" panose="020B0500000000000000" pitchFamily="34" charset="-128"/>
              </a:rPr>
              <a:t>ICT</a:t>
            </a:r>
            <a:r>
              <a:rPr lang="ja-JP" altLang="en-US" sz="600">
                <a:solidFill>
                  <a:srgbClr val="000000"/>
                </a:solidFill>
                <a:latin typeface="Noto Sans CJK JP" panose="020B0500000000000000" pitchFamily="34" charset="-128"/>
                <a:ea typeface="Noto Sans CJK JP" panose="020B0500000000000000" pitchFamily="34" charset="-128"/>
              </a:rPr>
              <a:t>機器</a:t>
            </a:r>
            <a:endParaRPr lang="en-US" altLang="ja-JP" sz="600" dirty="0">
              <a:solidFill>
                <a:srgbClr val="000000"/>
              </a:solidFill>
              <a:latin typeface="Noto Sans CJK JP" panose="020B0500000000000000" pitchFamily="34" charset="-128"/>
              <a:ea typeface="Noto Sans CJK JP" panose="020B0500000000000000" pitchFamily="34" charset="-128"/>
            </a:endParaRPr>
          </a:p>
          <a:p>
            <a:pPr>
              <a:lnSpc>
                <a:spcPct val="130000"/>
              </a:lnSpc>
            </a:pPr>
            <a:r>
              <a:rPr lang="ja-JP" altLang="en-US" sz="600">
                <a:solidFill>
                  <a:srgbClr val="000000"/>
                </a:solidFill>
                <a:latin typeface="Noto Sans CJK JP" panose="020B0500000000000000" pitchFamily="34" charset="-128"/>
                <a:ea typeface="Noto Sans CJK JP" panose="020B0500000000000000" pitchFamily="34" charset="-128"/>
              </a:rPr>
              <a:t>・その他のテクノロジー機器</a:t>
            </a:r>
          </a:p>
        </p:txBody>
      </p:sp>
      <p:cxnSp>
        <p:nvCxnSpPr>
          <p:cNvPr id="92" name="直線コネクタ 91">
            <a:extLst>
              <a:ext uri="{FF2B5EF4-FFF2-40B4-BE49-F238E27FC236}">
                <a16:creationId xmlns:a16="http://schemas.microsoft.com/office/drawing/2014/main" id="{0B25E798-E07D-EEBF-3EBA-D46EDAA6617A}"/>
              </a:ext>
            </a:extLst>
          </p:cNvPr>
          <p:cNvCxnSpPr/>
          <p:nvPr/>
        </p:nvCxnSpPr>
        <p:spPr>
          <a:xfrm>
            <a:off x="941942" y="42517361"/>
            <a:ext cx="534960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97" name="図 96" descr="グラフィカル ユーザー インターフェイス&#10;&#10;低い精度で自動的に生成された説明">
            <a:extLst>
              <a:ext uri="{FF2B5EF4-FFF2-40B4-BE49-F238E27FC236}">
                <a16:creationId xmlns:a16="http://schemas.microsoft.com/office/drawing/2014/main" id="{9EBF85CE-18A7-1BEB-EB98-EB1CBE2488EA}"/>
              </a:ext>
            </a:extLst>
          </p:cNvPr>
          <p:cNvPicPr>
            <a:picLocks noChangeAspect="1"/>
          </p:cNvPicPr>
          <p:nvPr/>
        </p:nvPicPr>
        <p:blipFill>
          <a:blip r:embed="rId28"/>
          <a:stretch>
            <a:fillRect/>
          </a:stretch>
        </p:blipFill>
        <p:spPr>
          <a:xfrm>
            <a:off x="2101710" y="42740006"/>
            <a:ext cx="2740598" cy="763550"/>
          </a:xfrm>
          <a:prstGeom prst="rect">
            <a:avLst/>
          </a:prstGeom>
        </p:spPr>
      </p:pic>
      <p:grpSp>
        <p:nvGrpSpPr>
          <p:cNvPr id="133" name="グループ化 132">
            <a:extLst>
              <a:ext uri="{FF2B5EF4-FFF2-40B4-BE49-F238E27FC236}">
                <a16:creationId xmlns:a16="http://schemas.microsoft.com/office/drawing/2014/main" id="{A51348AE-8104-92CE-0917-725B47E1D06E}"/>
              </a:ext>
            </a:extLst>
          </p:cNvPr>
          <p:cNvGrpSpPr/>
          <p:nvPr/>
        </p:nvGrpSpPr>
        <p:grpSpPr>
          <a:xfrm>
            <a:off x="33572019" y="2435706"/>
            <a:ext cx="7216290" cy="27120373"/>
            <a:chOff x="33572019" y="2435706"/>
            <a:chExt cx="7216290" cy="27120373"/>
          </a:xfrm>
        </p:grpSpPr>
        <p:grpSp>
          <p:nvGrpSpPr>
            <p:cNvPr id="478" name="グループ化 477">
              <a:extLst>
                <a:ext uri="{FF2B5EF4-FFF2-40B4-BE49-F238E27FC236}">
                  <a16:creationId xmlns:a16="http://schemas.microsoft.com/office/drawing/2014/main" id="{7129482D-9E30-83EA-6917-C6A27E6ACB2A}"/>
                </a:ext>
              </a:extLst>
            </p:cNvPr>
            <p:cNvGrpSpPr/>
            <p:nvPr/>
          </p:nvGrpSpPr>
          <p:grpSpPr>
            <a:xfrm>
              <a:off x="33580602" y="2435706"/>
              <a:ext cx="7207707" cy="24985539"/>
              <a:chOff x="17299316" y="2435706"/>
              <a:chExt cx="7207707" cy="24985539"/>
            </a:xfrm>
          </p:grpSpPr>
          <p:sp>
            <p:nvSpPr>
              <p:cNvPr id="479" name="正方形/長方形 478">
                <a:extLst>
                  <a:ext uri="{FF2B5EF4-FFF2-40B4-BE49-F238E27FC236}">
                    <a16:creationId xmlns:a16="http://schemas.microsoft.com/office/drawing/2014/main" id="{5F07439F-9AC8-0FB4-0DD1-7A4615690EEF}"/>
                  </a:ext>
                </a:extLst>
              </p:cNvPr>
              <p:cNvSpPr/>
              <p:nvPr/>
            </p:nvSpPr>
            <p:spPr>
              <a:xfrm>
                <a:off x="17668124" y="3431455"/>
                <a:ext cx="6462467" cy="208974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0" name="正方形/長方形 479">
                <a:extLst>
                  <a:ext uri="{FF2B5EF4-FFF2-40B4-BE49-F238E27FC236}">
                    <a16:creationId xmlns:a16="http://schemas.microsoft.com/office/drawing/2014/main" id="{254B0928-C7D4-FD39-1A6B-C6308912D4DB}"/>
                  </a:ext>
                </a:extLst>
              </p:cNvPr>
              <p:cNvSpPr/>
              <p:nvPr/>
            </p:nvSpPr>
            <p:spPr>
              <a:xfrm>
                <a:off x="18570376" y="3230809"/>
                <a:ext cx="5552659" cy="5956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81" name="グループ化 480">
                <a:extLst>
                  <a:ext uri="{FF2B5EF4-FFF2-40B4-BE49-F238E27FC236}">
                    <a16:creationId xmlns:a16="http://schemas.microsoft.com/office/drawing/2014/main" id="{E9AE0534-E354-FC32-088C-7E263819D7D9}"/>
                  </a:ext>
                </a:extLst>
              </p:cNvPr>
              <p:cNvGrpSpPr/>
              <p:nvPr/>
            </p:nvGrpSpPr>
            <p:grpSpPr>
              <a:xfrm>
                <a:off x="17798161" y="3515618"/>
                <a:ext cx="2817171" cy="389788"/>
                <a:chOff x="490450" y="1051594"/>
                <a:chExt cx="2817171" cy="389788"/>
              </a:xfrm>
            </p:grpSpPr>
            <p:pic>
              <p:nvPicPr>
                <p:cNvPr id="503" name="図 502" descr="グラフィカル ユーザー インターフェイス, Web サイト&#10;&#10;自動的に生成された説明">
                  <a:extLst>
                    <a:ext uri="{FF2B5EF4-FFF2-40B4-BE49-F238E27FC236}">
                      <a16:creationId xmlns:a16="http://schemas.microsoft.com/office/drawing/2014/main" id="{44E873DD-32CF-D976-3EE2-954EDC2A6B42}"/>
                    </a:ext>
                  </a:extLst>
                </p:cNvPr>
                <p:cNvPicPr>
                  <a:picLocks noChangeAspect="1"/>
                </p:cNvPicPr>
                <p:nvPr/>
              </p:nvPicPr>
              <p:blipFill rotWithShape="1">
                <a:blip r:embed="rId3"/>
                <a:srcRect l="26518" t="15002" r="26257" b="81739"/>
                <a:stretch/>
              </p:blipFill>
              <p:spPr>
                <a:xfrm>
                  <a:off x="490450" y="1051594"/>
                  <a:ext cx="2817171" cy="206639"/>
                </a:xfrm>
                <a:prstGeom prst="rect">
                  <a:avLst/>
                </a:prstGeom>
              </p:spPr>
            </p:pic>
            <p:pic>
              <p:nvPicPr>
                <p:cNvPr id="504" name="図 503" descr="グラフィカル ユーザー インターフェイス, Web サイト&#10;&#10;自動的に生成された説明">
                  <a:extLst>
                    <a:ext uri="{FF2B5EF4-FFF2-40B4-BE49-F238E27FC236}">
                      <a16:creationId xmlns:a16="http://schemas.microsoft.com/office/drawing/2014/main" id="{C9C80ED1-040C-B1AA-9889-02DDEC53DC47}"/>
                    </a:ext>
                  </a:extLst>
                </p:cNvPr>
                <p:cNvPicPr>
                  <a:picLocks noChangeAspect="1"/>
                </p:cNvPicPr>
                <p:nvPr/>
              </p:nvPicPr>
              <p:blipFill rotWithShape="1">
                <a:blip r:embed="rId3"/>
                <a:srcRect l="41298" t="18456" r="40805" b="79150"/>
                <a:stretch/>
              </p:blipFill>
              <p:spPr>
                <a:xfrm>
                  <a:off x="797776" y="1258233"/>
                  <a:ext cx="1288474" cy="183149"/>
                </a:xfrm>
                <a:prstGeom prst="rect">
                  <a:avLst/>
                </a:prstGeom>
              </p:spPr>
            </p:pic>
          </p:grpSp>
          <p:grpSp>
            <p:nvGrpSpPr>
              <p:cNvPr id="482" name="グループ化 481">
                <a:extLst>
                  <a:ext uri="{FF2B5EF4-FFF2-40B4-BE49-F238E27FC236}">
                    <a16:creationId xmlns:a16="http://schemas.microsoft.com/office/drawing/2014/main" id="{BFDF48D9-1ABA-BCAF-82E1-7F5135761DE3}"/>
                  </a:ext>
                </a:extLst>
              </p:cNvPr>
              <p:cNvGrpSpPr/>
              <p:nvPr/>
            </p:nvGrpSpPr>
            <p:grpSpPr>
              <a:xfrm>
                <a:off x="21428638" y="3568822"/>
                <a:ext cx="2128535" cy="315036"/>
                <a:chOff x="4621823" y="1098434"/>
                <a:chExt cx="2128535" cy="315036"/>
              </a:xfrm>
            </p:grpSpPr>
            <p:pic>
              <p:nvPicPr>
                <p:cNvPr id="493" name="図 492">
                  <a:extLst>
                    <a:ext uri="{FF2B5EF4-FFF2-40B4-BE49-F238E27FC236}">
                      <a16:creationId xmlns:a16="http://schemas.microsoft.com/office/drawing/2014/main" id="{B42B1E23-8D6E-6AB3-408D-45F94A4296CF}"/>
                    </a:ext>
                  </a:extLst>
                </p:cNvPr>
                <p:cNvPicPr>
                  <a:picLocks noChangeAspect="1"/>
                </p:cNvPicPr>
                <p:nvPr/>
              </p:nvPicPr>
              <p:blipFill rotWithShape="1">
                <a:blip r:embed="rId4"/>
                <a:srcRect l="90744" b="88844"/>
                <a:stretch/>
              </p:blipFill>
              <p:spPr>
                <a:xfrm>
                  <a:off x="6376110" y="1122226"/>
                  <a:ext cx="250248" cy="154958"/>
                </a:xfrm>
                <a:prstGeom prst="rect">
                  <a:avLst/>
                </a:prstGeom>
              </p:spPr>
            </p:pic>
            <p:pic>
              <p:nvPicPr>
                <p:cNvPr id="494" name="図 493">
                  <a:extLst>
                    <a:ext uri="{FF2B5EF4-FFF2-40B4-BE49-F238E27FC236}">
                      <a16:creationId xmlns:a16="http://schemas.microsoft.com/office/drawing/2014/main" id="{CC4FC3E5-F168-8036-350E-FB0A2189123D}"/>
                    </a:ext>
                  </a:extLst>
                </p:cNvPr>
                <p:cNvPicPr>
                  <a:picLocks noChangeAspect="1"/>
                </p:cNvPicPr>
                <p:nvPr/>
              </p:nvPicPr>
              <p:blipFill rotWithShape="1">
                <a:blip r:embed="rId4"/>
                <a:srcRect l="454" t="-959" r="87049" b="86377"/>
                <a:stretch/>
              </p:blipFill>
              <p:spPr>
                <a:xfrm>
                  <a:off x="4621823" y="1098434"/>
                  <a:ext cx="337883" cy="202542"/>
                </a:xfrm>
                <a:prstGeom prst="rect">
                  <a:avLst/>
                </a:prstGeom>
              </p:spPr>
            </p:pic>
            <p:pic>
              <p:nvPicPr>
                <p:cNvPr id="495" name="図 494">
                  <a:extLst>
                    <a:ext uri="{FF2B5EF4-FFF2-40B4-BE49-F238E27FC236}">
                      <a16:creationId xmlns:a16="http://schemas.microsoft.com/office/drawing/2014/main" id="{85D5E8B4-4DBA-AB48-9619-35A753EECAD7}"/>
                    </a:ext>
                  </a:extLst>
                </p:cNvPr>
                <p:cNvPicPr>
                  <a:picLocks noChangeAspect="1"/>
                </p:cNvPicPr>
                <p:nvPr/>
              </p:nvPicPr>
              <p:blipFill rotWithShape="1">
                <a:blip r:embed="rId4"/>
                <a:srcRect l="72981" t="37750" r="19381" b="49026"/>
                <a:stretch/>
              </p:blipFill>
              <p:spPr>
                <a:xfrm>
                  <a:off x="5958472" y="1107871"/>
                  <a:ext cx="206478" cy="183669"/>
                </a:xfrm>
                <a:prstGeom prst="rect">
                  <a:avLst/>
                </a:prstGeom>
              </p:spPr>
            </p:pic>
            <p:pic>
              <p:nvPicPr>
                <p:cNvPr id="496" name="図 495">
                  <a:extLst>
                    <a:ext uri="{FF2B5EF4-FFF2-40B4-BE49-F238E27FC236}">
                      <a16:creationId xmlns:a16="http://schemas.microsoft.com/office/drawing/2014/main" id="{1AD33FDF-B79B-8EEE-DFE4-9B6DA4B7AA9A}"/>
                    </a:ext>
                  </a:extLst>
                </p:cNvPr>
                <p:cNvPicPr>
                  <a:picLocks noChangeAspect="1"/>
                </p:cNvPicPr>
                <p:nvPr/>
              </p:nvPicPr>
              <p:blipFill rotWithShape="1">
                <a:blip r:embed="rId4"/>
                <a:srcRect l="38275" t="36171" r="53557" b="49247"/>
                <a:stretch/>
              </p:blipFill>
              <p:spPr>
                <a:xfrm>
                  <a:off x="5089176" y="1098434"/>
                  <a:ext cx="220839" cy="202542"/>
                </a:xfrm>
                <a:prstGeom prst="rect">
                  <a:avLst/>
                </a:prstGeom>
              </p:spPr>
            </p:pic>
            <p:pic>
              <p:nvPicPr>
                <p:cNvPr id="497" name="図 496">
                  <a:extLst>
                    <a:ext uri="{FF2B5EF4-FFF2-40B4-BE49-F238E27FC236}">
                      <a16:creationId xmlns:a16="http://schemas.microsoft.com/office/drawing/2014/main" id="{0F7C2991-E15F-2C18-15A9-DE1FE3A09347}"/>
                    </a:ext>
                  </a:extLst>
                </p:cNvPr>
                <p:cNvPicPr>
                  <a:picLocks noChangeAspect="1"/>
                </p:cNvPicPr>
                <p:nvPr/>
              </p:nvPicPr>
              <p:blipFill rotWithShape="1">
                <a:blip r:embed="rId4"/>
                <a:srcRect l="56194" t="36415" r="36168" b="49003"/>
                <a:stretch/>
              </p:blipFill>
              <p:spPr>
                <a:xfrm>
                  <a:off x="5529741" y="1098434"/>
                  <a:ext cx="206478" cy="202542"/>
                </a:xfrm>
                <a:prstGeom prst="rect">
                  <a:avLst/>
                </a:prstGeom>
              </p:spPr>
            </p:pic>
            <p:sp>
              <p:nvSpPr>
                <p:cNvPr id="498" name="テキスト ボックス 497">
                  <a:extLst>
                    <a:ext uri="{FF2B5EF4-FFF2-40B4-BE49-F238E27FC236}">
                      <a16:creationId xmlns:a16="http://schemas.microsoft.com/office/drawing/2014/main" id="{643AF40D-FA6D-F027-110E-464F088EC526}"/>
                    </a:ext>
                  </a:extLst>
                </p:cNvPr>
                <p:cNvSpPr txBox="1"/>
                <p:nvPr/>
              </p:nvSpPr>
              <p:spPr>
                <a:xfrm>
                  <a:off x="4632650" y="1259582"/>
                  <a:ext cx="338554" cy="153888"/>
                </a:xfrm>
                <a:prstGeom prst="rect">
                  <a:avLst/>
                </a:prstGeom>
                <a:noFill/>
              </p:spPr>
              <p:txBody>
                <a:bodyPr wrap="none" rtlCol="0">
                  <a:spAutoFit/>
                </a:bodyPr>
                <a:lstStyle/>
                <a:p>
                  <a:pPr algn="ctr"/>
                  <a:r>
                    <a:rPr kumimoji="1" lang="ja-JP" altLang="en-US" sz="400"/>
                    <a:t>ホーム</a:t>
                  </a:r>
                </a:p>
              </p:txBody>
            </p:sp>
            <p:sp>
              <p:nvSpPr>
                <p:cNvPr id="499" name="テキスト ボックス 498">
                  <a:extLst>
                    <a:ext uri="{FF2B5EF4-FFF2-40B4-BE49-F238E27FC236}">
                      <a16:creationId xmlns:a16="http://schemas.microsoft.com/office/drawing/2014/main" id="{5936EA98-14EB-E42B-DBA5-7A103185C2DF}"/>
                    </a:ext>
                  </a:extLst>
                </p:cNvPr>
                <p:cNvSpPr txBox="1"/>
                <p:nvPr/>
              </p:nvSpPr>
              <p:spPr>
                <a:xfrm>
                  <a:off x="5005253" y="1259582"/>
                  <a:ext cx="389850" cy="153888"/>
                </a:xfrm>
                <a:prstGeom prst="rect">
                  <a:avLst/>
                </a:prstGeom>
                <a:noFill/>
              </p:spPr>
              <p:txBody>
                <a:bodyPr wrap="none" rtlCol="0">
                  <a:spAutoFit/>
                </a:bodyPr>
                <a:lstStyle/>
                <a:p>
                  <a:pPr algn="ctr"/>
                  <a:r>
                    <a:rPr kumimoji="1" lang="ja-JP" altLang="en-US" sz="400"/>
                    <a:t>お知らせ</a:t>
                  </a:r>
                </a:p>
              </p:txBody>
            </p:sp>
            <p:sp>
              <p:nvSpPr>
                <p:cNvPr id="500" name="テキスト ボックス 499">
                  <a:extLst>
                    <a:ext uri="{FF2B5EF4-FFF2-40B4-BE49-F238E27FC236}">
                      <a16:creationId xmlns:a16="http://schemas.microsoft.com/office/drawing/2014/main" id="{7505A702-94D7-38BA-CD91-F7AAD9DD89EA}"/>
                    </a:ext>
                  </a:extLst>
                </p:cNvPr>
                <p:cNvSpPr txBox="1"/>
                <p:nvPr/>
              </p:nvSpPr>
              <p:spPr>
                <a:xfrm>
                  <a:off x="5348207" y="1259582"/>
                  <a:ext cx="595035" cy="153888"/>
                </a:xfrm>
                <a:prstGeom prst="rect">
                  <a:avLst/>
                </a:prstGeom>
                <a:noFill/>
              </p:spPr>
              <p:txBody>
                <a:bodyPr wrap="none" rtlCol="0">
                  <a:spAutoFit/>
                </a:bodyPr>
                <a:lstStyle/>
                <a:p>
                  <a:pPr algn="ctr"/>
                  <a:r>
                    <a:rPr kumimoji="1" lang="ja-JP" altLang="en-US" sz="400"/>
                    <a:t>プロジェクト概要</a:t>
                  </a:r>
                </a:p>
              </p:txBody>
            </p:sp>
            <p:sp>
              <p:nvSpPr>
                <p:cNvPr id="501" name="テキスト ボックス 500">
                  <a:extLst>
                    <a:ext uri="{FF2B5EF4-FFF2-40B4-BE49-F238E27FC236}">
                      <a16:creationId xmlns:a16="http://schemas.microsoft.com/office/drawing/2014/main" id="{93997494-7D99-9BF7-0FCE-805C5ED9101A}"/>
                    </a:ext>
                  </a:extLst>
                </p:cNvPr>
                <p:cNvSpPr txBox="1"/>
                <p:nvPr/>
              </p:nvSpPr>
              <p:spPr>
                <a:xfrm>
                  <a:off x="5867394" y="1259582"/>
                  <a:ext cx="441146" cy="153888"/>
                </a:xfrm>
                <a:prstGeom prst="rect">
                  <a:avLst/>
                </a:prstGeom>
                <a:noFill/>
              </p:spPr>
              <p:txBody>
                <a:bodyPr wrap="none" rtlCol="0">
                  <a:spAutoFit/>
                </a:bodyPr>
                <a:lstStyle/>
                <a:p>
                  <a:pPr algn="ctr"/>
                  <a:r>
                    <a:rPr kumimoji="1" lang="ja-JP" altLang="en-US" sz="400"/>
                    <a:t>トピックス</a:t>
                  </a:r>
                </a:p>
              </p:txBody>
            </p:sp>
            <p:sp>
              <p:nvSpPr>
                <p:cNvPr id="502" name="テキスト ボックス 501">
                  <a:extLst>
                    <a:ext uri="{FF2B5EF4-FFF2-40B4-BE49-F238E27FC236}">
                      <a16:creationId xmlns:a16="http://schemas.microsoft.com/office/drawing/2014/main" id="{C05F1795-4CFC-272D-3F3E-448365CA5A3F}"/>
                    </a:ext>
                  </a:extLst>
                </p:cNvPr>
                <p:cNvSpPr txBox="1"/>
                <p:nvPr/>
              </p:nvSpPr>
              <p:spPr>
                <a:xfrm>
                  <a:off x="6257915" y="1259582"/>
                  <a:ext cx="492443" cy="153888"/>
                </a:xfrm>
                <a:prstGeom prst="rect">
                  <a:avLst/>
                </a:prstGeom>
                <a:noFill/>
              </p:spPr>
              <p:txBody>
                <a:bodyPr wrap="none" rtlCol="0">
                  <a:spAutoFit/>
                </a:bodyPr>
                <a:lstStyle/>
                <a:p>
                  <a:pPr algn="ctr"/>
                  <a:r>
                    <a:rPr kumimoji="1" lang="ja-JP" altLang="en-US" sz="400"/>
                    <a:t>お問い合わせ</a:t>
                  </a:r>
                </a:p>
              </p:txBody>
            </p:sp>
          </p:grpSp>
          <p:pic>
            <p:nvPicPr>
              <p:cNvPr id="483" name="図 482" descr="グラフィカル ユーザー インターフェイス, Web サイト&#10;&#10;自動的に生成された説明">
                <a:extLst>
                  <a:ext uri="{FF2B5EF4-FFF2-40B4-BE49-F238E27FC236}">
                    <a16:creationId xmlns:a16="http://schemas.microsoft.com/office/drawing/2014/main" id="{15E7B4BA-342A-66BC-120D-3F7A903D90BF}"/>
                  </a:ext>
                </a:extLst>
              </p:cNvPr>
              <p:cNvPicPr>
                <a:picLocks noChangeAspect="1"/>
              </p:cNvPicPr>
              <p:nvPr/>
            </p:nvPicPr>
            <p:blipFill rotWithShape="1">
              <a:blip r:embed="rId3"/>
              <a:srcRect b="86986"/>
              <a:stretch/>
            </p:blipFill>
            <p:spPr>
              <a:xfrm>
                <a:off x="17299316" y="2435706"/>
                <a:ext cx="7199313" cy="995751"/>
              </a:xfrm>
              <a:prstGeom prst="rect">
                <a:avLst/>
              </a:prstGeom>
            </p:spPr>
          </p:pic>
          <p:sp>
            <p:nvSpPr>
              <p:cNvPr id="484" name="正方形/長方形 483">
                <a:extLst>
                  <a:ext uri="{FF2B5EF4-FFF2-40B4-BE49-F238E27FC236}">
                    <a16:creationId xmlns:a16="http://schemas.microsoft.com/office/drawing/2014/main" id="{02556ACF-42EE-665C-05E2-772FDFB3325C}"/>
                  </a:ext>
                </a:extLst>
              </p:cNvPr>
              <p:cNvSpPr/>
              <p:nvPr/>
            </p:nvSpPr>
            <p:spPr>
              <a:xfrm>
                <a:off x="17668124" y="3967851"/>
                <a:ext cx="6462467" cy="348018"/>
              </a:xfrm>
              <a:prstGeom prst="rect">
                <a:avLst/>
              </a:prstGeom>
              <a:solidFill>
                <a:srgbClr val="F4F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5" name="テキスト ボックス 484">
                <a:extLst>
                  <a:ext uri="{FF2B5EF4-FFF2-40B4-BE49-F238E27FC236}">
                    <a16:creationId xmlns:a16="http://schemas.microsoft.com/office/drawing/2014/main" id="{2973CF58-7DDD-7EF2-A96C-7FD70EB720F2}"/>
                  </a:ext>
                </a:extLst>
              </p:cNvPr>
              <p:cNvSpPr txBox="1"/>
              <p:nvPr/>
            </p:nvSpPr>
            <p:spPr>
              <a:xfrm>
                <a:off x="18329878" y="4050481"/>
                <a:ext cx="1441420"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介護事業者／一般の方はこちら</a:t>
                </a:r>
              </a:p>
            </p:txBody>
          </p:sp>
          <p:sp>
            <p:nvSpPr>
              <p:cNvPr id="486" name="テキスト ボックス 485">
                <a:extLst>
                  <a:ext uri="{FF2B5EF4-FFF2-40B4-BE49-F238E27FC236}">
                    <a16:creationId xmlns:a16="http://schemas.microsoft.com/office/drawing/2014/main" id="{95B562EA-C7BF-DA27-2803-B045F26E6376}"/>
                  </a:ext>
                </a:extLst>
              </p:cNvPr>
              <p:cNvSpPr txBox="1"/>
              <p:nvPr/>
            </p:nvSpPr>
            <p:spPr>
              <a:xfrm>
                <a:off x="19919018" y="4050481"/>
                <a:ext cx="902811" cy="200055"/>
              </a:xfrm>
              <a:prstGeom prst="rect">
                <a:avLst/>
              </a:prstGeom>
              <a:noFill/>
            </p:spPr>
            <p:txBody>
              <a:bodyPr wrap="none" rtlCol="0">
                <a:spAutoFit/>
              </a:bodyPr>
              <a:lstStyle/>
              <a:p>
                <a:pPr algn="ctr"/>
                <a:r>
                  <a:rPr kumimoji="1" lang="ja-JP" altLang="en-US" sz="700">
                    <a:solidFill>
                      <a:schemeClr val="tx1">
                        <a:lumMod val="75000"/>
                        <a:lumOff val="25000"/>
                      </a:schemeClr>
                    </a:solidFill>
                    <a:latin typeface="Noto Sans CJK JP" panose="020B0500000000000000" pitchFamily="34" charset="-128"/>
                    <a:ea typeface="Noto Sans CJK JP" panose="020B0500000000000000" pitchFamily="34" charset="-128"/>
                  </a:rPr>
                  <a:t>企業の方はこちら</a:t>
                </a:r>
              </a:p>
            </p:txBody>
          </p:sp>
          <p:sp>
            <p:nvSpPr>
              <p:cNvPr id="487" name="テキスト ボックス 486">
                <a:extLst>
                  <a:ext uri="{FF2B5EF4-FFF2-40B4-BE49-F238E27FC236}">
                    <a16:creationId xmlns:a16="http://schemas.microsoft.com/office/drawing/2014/main" id="{749962E6-748A-D58A-FACD-46FA628CA58E}"/>
                  </a:ext>
                </a:extLst>
              </p:cNvPr>
              <p:cNvSpPr txBox="1"/>
              <p:nvPr/>
            </p:nvSpPr>
            <p:spPr>
              <a:xfrm>
                <a:off x="21359595" y="4012009"/>
                <a:ext cx="954108"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介護介護テクノロジー</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導入促進の手引きとは</a:t>
                </a:r>
              </a:p>
            </p:txBody>
          </p:sp>
          <p:grpSp>
            <p:nvGrpSpPr>
              <p:cNvPr id="489" name="グループ化 488">
                <a:extLst>
                  <a:ext uri="{FF2B5EF4-FFF2-40B4-BE49-F238E27FC236}">
                    <a16:creationId xmlns:a16="http://schemas.microsoft.com/office/drawing/2014/main" id="{BAF38D65-D5CD-E9CB-B4B1-14877D7CAA0C}"/>
                  </a:ext>
                </a:extLst>
              </p:cNvPr>
              <p:cNvGrpSpPr/>
              <p:nvPr/>
            </p:nvGrpSpPr>
            <p:grpSpPr>
              <a:xfrm>
                <a:off x="23599260" y="3576604"/>
                <a:ext cx="402674" cy="169277"/>
                <a:chOff x="6354249" y="1342019"/>
                <a:chExt cx="402674" cy="169277"/>
              </a:xfrm>
            </p:grpSpPr>
            <p:sp>
              <p:nvSpPr>
                <p:cNvPr id="491" name="テキスト ボックス 490">
                  <a:extLst>
                    <a:ext uri="{FF2B5EF4-FFF2-40B4-BE49-F238E27FC236}">
                      <a16:creationId xmlns:a16="http://schemas.microsoft.com/office/drawing/2014/main" id="{988F95EB-6B73-B0EE-F596-ABA2B3055C57}"/>
                    </a:ext>
                  </a:extLst>
                </p:cNvPr>
                <p:cNvSpPr txBox="1"/>
                <p:nvPr/>
              </p:nvSpPr>
              <p:spPr>
                <a:xfrm>
                  <a:off x="6354249" y="1342019"/>
                  <a:ext cx="402674" cy="169277"/>
                </a:xfrm>
                <a:prstGeom prst="rect">
                  <a:avLst/>
                </a:prstGeom>
                <a:noFill/>
              </p:spPr>
              <p:txBody>
                <a:bodyPr wrap="none" rtlCol="0">
                  <a:spAutoFit/>
                </a:bodyPr>
                <a:lstStyle/>
                <a:p>
                  <a:pPr algn="ctr"/>
                  <a:r>
                    <a:rPr kumimoji="1" lang="en-US" altLang="ja-JP" sz="500" dirty="0">
                      <a:solidFill>
                        <a:schemeClr val="tx1">
                          <a:lumMod val="50000"/>
                          <a:lumOff val="50000"/>
                        </a:schemeClr>
                      </a:solidFill>
                      <a:latin typeface="Noto Sans CJK JP" panose="020B0500000000000000" pitchFamily="34" charset="-128"/>
                      <a:ea typeface="Noto Sans CJK JP" panose="020B0500000000000000" pitchFamily="34" charset="-128"/>
                    </a:rPr>
                    <a:t>English</a:t>
                  </a:r>
                  <a:endParaRPr kumimoji="1" lang="ja-JP" altLang="en-US" sz="500">
                    <a:solidFill>
                      <a:schemeClr val="tx1">
                        <a:lumMod val="50000"/>
                        <a:lumOff val="50000"/>
                      </a:schemeClr>
                    </a:solidFill>
                    <a:latin typeface="Noto Sans CJK JP" panose="020B0500000000000000" pitchFamily="34" charset="-128"/>
                    <a:ea typeface="Noto Sans CJK JP" panose="020B0500000000000000" pitchFamily="34" charset="-128"/>
                  </a:endParaRPr>
                </a:p>
              </p:txBody>
            </p:sp>
            <p:sp>
              <p:nvSpPr>
                <p:cNvPr id="492" name="正方形/長方形 491">
                  <a:extLst>
                    <a:ext uri="{FF2B5EF4-FFF2-40B4-BE49-F238E27FC236}">
                      <a16:creationId xmlns:a16="http://schemas.microsoft.com/office/drawing/2014/main" id="{4CC8D531-8150-6F15-A7F7-BE3E937341F4}"/>
                    </a:ext>
                  </a:extLst>
                </p:cNvPr>
                <p:cNvSpPr/>
                <p:nvPr/>
              </p:nvSpPr>
              <p:spPr>
                <a:xfrm>
                  <a:off x="6384114" y="1364704"/>
                  <a:ext cx="337060" cy="137356"/>
                </a:xfrm>
                <a:prstGeom prst="rect">
                  <a:avLst/>
                </a:prstGeom>
                <a:no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490" name="図 489" descr="グラフィカル ユーザー インターフェイス, Web サイト&#10;&#10;自動的に生成された説明">
                <a:extLst>
                  <a:ext uri="{FF2B5EF4-FFF2-40B4-BE49-F238E27FC236}">
                    <a16:creationId xmlns:a16="http://schemas.microsoft.com/office/drawing/2014/main" id="{7BD012E0-9BA7-94F6-24AC-0D8046F019F2}"/>
                  </a:ext>
                </a:extLst>
              </p:cNvPr>
              <p:cNvPicPr>
                <a:picLocks noChangeAspect="1"/>
              </p:cNvPicPr>
              <p:nvPr/>
            </p:nvPicPr>
            <p:blipFill rotWithShape="1">
              <a:blip r:embed="rId5"/>
              <a:srcRect t="46381"/>
              <a:stretch/>
            </p:blipFill>
            <p:spPr>
              <a:xfrm>
                <a:off x="17307710" y="23318462"/>
                <a:ext cx="7199313" cy="4102783"/>
              </a:xfrm>
              <a:prstGeom prst="rect">
                <a:avLst/>
              </a:prstGeom>
            </p:spPr>
          </p:pic>
        </p:grpSp>
        <p:pic>
          <p:nvPicPr>
            <p:cNvPr id="158" name="図 157" descr="グラフィカル ユーザー インターフェイス, テーブル&#10;&#10;自動的に生成された説明">
              <a:extLst>
                <a:ext uri="{FF2B5EF4-FFF2-40B4-BE49-F238E27FC236}">
                  <a16:creationId xmlns:a16="http://schemas.microsoft.com/office/drawing/2014/main" id="{D7D512C6-E369-4681-7AE4-61A38C8A1CEB}"/>
                </a:ext>
              </a:extLst>
            </p:cNvPr>
            <p:cNvPicPr>
              <a:picLocks noChangeAspect="1"/>
            </p:cNvPicPr>
            <p:nvPr/>
          </p:nvPicPr>
          <p:blipFill rotWithShape="1">
            <a:blip r:embed="rId13"/>
            <a:srcRect t="36490" b="13970"/>
            <a:stretch/>
          </p:blipFill>
          <p:spPr>
            <a:xfrm>
              <a:off x="33572019" y="17317837"/>
              <a:ext cx="7199313" cy="3790635"/>
            </a:xfrm>
            <a:prstGeom prst="rect">
              <a:avLst/>
            </a:prstGeom>
          </p:spPr>
        </p:pic>
        <p:pic>
          <p:nvPicPr>
            <p:cNvPr id="163" name="図 162" descr="グラフィカル ユーザー インターフェイス, Web サイト&#10;&#10;自動的に生成された説明">
              <a:extLst>
                <a:ext uri="{FF2B5EF4-FFF2-40B4-BE49-F238E27FC236}">
                  <a16:creationId xmlns:a16="http://schemas.microsoft.com/office/drawing/2014/main" id="{0DEEF0BB-8220-9A75-E588-6FB0499F2D2F}"/>
                </a:ext>
              </a:extLst>
            </p:cNvPr>
            <p:cNvPicPr>
              <a:picLocks noChangeAspect="1"/>
            </p:cNvPicPr>
            <p:nvPr/>
          </p:nvPicPr>
          <p:blipFill rotWithShape="1">
            <a:blip r:embed="rId5"/>
            <a:srcRect t="18482"/>
            <a:stretch/>
          </p:blipFill>
          <p:spPr>
            <a:xfrm>
              <a:off x="33572019" y="23318462"/>
              <a:ext cx="7199313" cy="6237617"/>
            </a:xfrm>
            <a:prstGeom prst="rect">
              <a:avLst/>
            </a:prstGeom>
          </p:spPr>
        </p:pic>
        <p:pic>
          <p:nvPicPr>
            <p:cNvPr id="185" name="図 184" descr="グラフィカル ユーザー インターフェイス, アプリケーション&#10;&#10;自動的に生成された説明">
              <a:extLst>
                <a:ext uri="{FF2B5EF4-FFF2-40B4-BE49-F238E27FC236}">
                  <a16:creationId xmlns:a16="http://schemas.microsoft.com/office/drawing/2014/main" id="{BF5102D1-6545-4B2F-E180-F9F51AD6F38E}"/>
                </a:ext>
              </a:extLst>
            </p:cNvPr>
            <p:cNvPicPr>
              <a:picLocks noChangeAspect="1"/>
            </p:cNvPicPr>
            <p:nvPr/>
          </p:nvPicPr>
          <p:blipFill rotWithShape="1">
            <a:blip r:embed="rId17"/>
            <a:srcRect t="38635" b="12850"/>
            <a:stretch/>
          </p:blipFill>
          <p:spPr>
            <a:xfrm>
              <a:off x="33572019" y="7578773"/>
              <a:ext cx="7199313" cy="3712159"/>
            </a:xfrm>
            <a:prstGeom prst="rect">
              <a:avLst/>
            </a:prstGeom>
          </p:spPr>
        </p:pic>
        <p:pic>
          <p:nvPicPr>
            <p:cNvPr id="202" name="図 201" descr="グラフィカル ユーザー インターフェイス, アプリケーション&#10;&#10;自動的に生成された説明">
              <a:extLst>
                <a:ext uri="{FF2B5EF4-FFF2-40B4-BE49-F238E27FC236}">
                  <a16:creationId xmlns:a16="http://schemas.microsoft.com/office/drawing/2014/main" id="{03608ABE-D3A2-1AA6-33BE-2C71AE6C74C7}"/>
                </a:ext>
              </a:extLst>
            </p:cNvPr>
            <p:cNvPicPr>
              <a:picLocks noChangeAspect="1"/>
            </p:cNvPicPr>
            <p:nvPr/>
          </p:nvPicPr>
          <p:blipFill rotWithShape="1">
            <a:blip r:embed="rId18"/>
            <a:srcRect t="35439" b="11731"/>
            <a:stretch/>
          </p:blipFill>
          <p:spPr>
            <a:xfrm>
              <a:off x="33572019" y="11290932"/>
              <a:ext cx="7199313" cy="4042471"/>
            </a:xfrm>
            <a:prstGeom prst="rect">
              <a:avLst/>
            </a:prstGeom>
          </p:spPr>
        </p:pic>
        <p:pic>
          <p:nvPicPr>
            <p:cNvPr id="203" name="図 202" descr="グラフィカル ユーザー インターフェイス, アプリケーション&#10;&#10;自動的に生成された説明">
              <a:extLst>
                <a:ext uri="{FF2B5EF4-FFF2-40B4-BE49-F238E27FC236}">
                  <a16:creationId xmlns:a16="http://schemas.microsoft.com/office/drawing/2014/main" id="{B154A55A-C92E-EECD-354B-3BF05C83DBFD}"/>
                </a:ext>
              </a:extLst>
            </p:cNvPr>
            <p:cNvPicPr>
              <a:picLocks noChangeAspect="1"/>
            </p:cNvPicPr>
            <p:nvPr/>
          </p:nvPicPr>
          <p:blipFill rotWithShape="1">
            <a:blip r:embed="rId19"/>
            <a:srcRect t="20879" b="53187"/>
            <a:stretch/>
          </p:blipFill>
          <p:spPr>
            <a:xfrm>
              <a:off x="33572019" y="15333402"/>
              <a:ext cx="7199313" cy="1984435"/>
            </a:xfrm>
            <a:prstGeom prst="rect">
              <a:avLst/>
            </a:prstGeom>
          </p:spPr>
        </p:pic>
      </p:grpSp>
      <p:sp>
        <p:nvSpPr>
          <p:cNvPr id="209" name="テキスト ボックス 208">
            <a:extLst>
              <a:ext uri="{FF2B5EF4-FFF2-40B4-BE49-F238E27FC236}">
                <a16:creationId xmlns:a16="http://schemas.microsoft.com/office/drawing/2014/main" id="{B237FAE2-FF95-42F1-A607-61CAA5D72112}"/>
              </a:ext>
            </a:extLst>
          </p:cNvPr>
          <p:cNvSpPr txBox="1"/>
          <p:nvPr/>
        </p:nvSpPr>
        <p:spPr>
          <a:xfrm>
            <a:off x="10648529" y="7594609"/>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介護テクノロジー全般についてのご相談</a:t>
            </a:r>
            <a:endParaRPr lang="en-US" altLang="ja-JP" sz="900" dirty="0">
              <a:effectLst/>
              <a:latin typeface="Noto Sans CJK JP" panose="020B0500000000000000" pitchFamily="34" charset="-128"/>
              <a:ea typeface="Noto Sans CJK JP" panose="020B0500000000000000" pitchFamily="34" charset="-128"/>
            </a:endParaRPr>
          </a:p>
        </p:txBody>
      </p:sp>
      <p:sp>
        <p:nvSpPr>
          <p:cNvPr id="210" name="テキスト ボックス 209">
            <a:extLst>
              <a:ext uri="{FF2B5EF4-FFF2-40B4-BE49-F238E27FC236}">
                <a16:creationId xmlns:a16="http://schemas.microsoft.com/office/drawing/2014/main" id="{47BA0A24-75C0-5A06-5E73-D26AD17B2AFE}"/>
              </a:ext>
            </a:extLst>
          </p:cNvPr>
          <p:cNvSpPr txBox="1"/>
          <p:nvPr/>
        </p:nvSpPr>
        <p:spPr>
          <a:xfrm>
            <a:off x="10761039" y="6985011"/>
            <a:ext cx="1467068" cy="261610"/>
          </a:xfrm>
          <a:prstGeom prst="rect">
            <a:avLst/>
          </a:prstGeom>
          <a:noFill/>
        </p:spPr>
        <p:txBody>
          <a:bodyPr wrap="none" rtlCol="0">
            <a:spAutoFit/>
          </a:bodyPr>
          <a:lstStyle/>
          <a:p>
            <a:r>
              <a:rPr kumimoji="1" lang="ja-JP" altLang="en-US" sz="1100" b="1">
                <a:solidFill>
                  <a:srgbClr val="227F0F"/>
                </a:solidFill>
                <a:latin typeface="Noto Sans CJK JP Bold" panose="020B0500000000000000" pitchFamily="34" charset="-128"/>
                <a:ea typeface="Noto Sans CJK JP Bold" panose="020B0500000000000000" pitchFamily="34" charset="-128"/>
              </a:rPr>
              <a:t>相談窓口</a:t>
            </a:r>
            <a:r>
              <a:rPr kumimoji="1" lang="en-US" altLang="ja-JP" sz="900" dirty="0">
                <a:solidFill>
                  <a:srgbClr val="227F0F"/>
                </a:solidFill>
                <a:latin typeface="Noto Sans CJK JP" panose="020B0500000000000000" pitchFamily="34" charset="-128"/>
                <a:ea typeface="Noto Sans CJK JP" panose="020B0500000000000000" pitchFamily="34" charset="-128"/>
              </a:rPr>
              <a:t> </a:t>
            </a:r>
            <a:r>
              <a:rPr kumimoji="1" lang="ja-JP" altLang="en-US" sz="900">
                <a:solidFill>
                  <a:srgbClr val="227F0F"/>
                </a:solidFill>
                <a:latin typeface="Noto Sans CJK JP" panose="020B0500000000000000" pitchFamily="34" charset="-128"/>
                <a:ea typeface="Noto Sans CJK JP" panose="020B0500000000000000" pitchFamily="34" charset="-128"/>
              </a:rPr>
              <a:t>を通じた支援</a:t>
            </a:r>
          </a:p>
        </p:txBody>
      </p:sp>
      <p:pic>
        <p:nvPicPr>
          <p:cNvPr id="211" name="図 210">
            <a:extLst>
              <a:ext uri="{FF2B5EF4-FFF2-40B4-BE49-F238E27FC236}">
                <a16:creationId xmlns:a16="http://schemas.microsoft.com/office/drawing/2014/main" id="{10ADA322-3722-388D-FF8E-1D36B5E1B412}"/>
              </a:ext>
            </a:extLst>
          </p:cNvPr>
          <p:cNvPicPr>
            <a:picLocks noChangeAspect="1"/>
          </p:cNvPicPr>
          <p:nvPr/>
        </p:nvPicPr>
        <p:blipFill rotWithShape="1">
          <a:blip r:embed="rId20">
            <a:lum bright="10000"/>
          </a:blip>
          <a:srcRect l="13695" t="26884" r="74035" b="56750"/>
          <a:stretch/>
        </p:blipFill>
        <p:spPr>
          <a:xfrm>
            <a:off x="10395399" y="6997867"/>
            <a:ext cx="289362" cy="251288"/>
          </a:xfrm>
          <a:prstGeom prst="rect">
            <a:avLst/>
          </a:prstGeom>
        </p:spPr>
      </p:pic>
      <p:cxnSp>
        <p:nvCxnSpPr>
          <p:cNvPr id="213" name="直線コネクタ 212">
            <a:extLst>
              <a:ext uri="{FF2B5EF4-FFF2-40B4-BE49-F238E27FC236}">
                <a16:creationId xmlns:a16="http://schemas.microsoft.com/office/drawing/2014/main" id="{60F1F840-D174-207F-E319-2E058C2A7D92}"/>
              </a:ext>
            </a:extLst>
          </p:cNvPr>
          <p:cNvCxnSpPr>
            <a:cxnSpLocks/>
          </p:cNvCxnSpPr>
          <p:nvPr/>
        </p:nvCxnSpPr>
        <p:spPr>
          <a:xfrm>
            <a:off x="10395399" y="7341345"/>
            <a:ext cx="509862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8" name="直線コネクタ 217">
            <a:extLst>
              <a:ext uri="{FF2B5EF4-FFF2-40B4-BE49-F238E27FC236}">
                <a16:creationId xmlns:a16="http://schemas.microsoft.com/office/drawing/2014/main" id="{ACB4F707-669A-C1BC-4034-91AD99A81AF8}"/>
              </a:ext>
            </a:extLst>
          </p:cNvPr>
          <p:cNvCxnSpPr>
            <a:cxnSpLocks/>
          </p:cNvCxnSpPr>
          <p:nvPr/>
        </p:nvCxnSpPr>
        <p:spPr>
          <a:xfrm>
            <a:off x="10375290" y="14436416"/>
            <a:ext cx="509862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19" name="図 218">
            <a:extLst>
              <a:ext uri="{FF2B5EF4-FFF2-40B4-BE49-F238E27FC236}">
                <a16:creationId xmlns:a16="http://schemas.microsoft.com/office/drawing/2014/main" id="{5175955B-90D7-0FA1-B7B2-C70F2F6DDF2D}"/>
              </a:ext>
            </a:extLst>
          </p:cNvPr>
          <p:cNvPicPr>
            <a:picLocks noChangeAspect="1"/>
          </p:cNvPicPr>
          <p:nvPr/>
        </p:nvPicPr>
        <p:blipFill rotWithShape="1">
          <a:blip r:embed="rId20">
            <a:lum bright="10000"/>
          </a:blip>
          <a:srcRect l="29186" t="53753" r="58544" b="29881"/>
          <a:stretch/>
        </p:blipFill>
        <p:spPr>
          <a:xfrm>
            <a:off x="10395399" y="14125981"/>
            <a:ext cx="289362" cy="251288"/>
          </a:xfrm>
          <a:prstGeom prst="rect">
            <a:avLst/>
          </a:prstGeom>
        </p:spPr>
      </p:pic>
      <p:sp>
        <p:nvSpPr>
          <p:cNvPr id="220" name="テキスト ボックス 219">
            <a:extLst>
              <a:ext uri="{FF2B5EF4-FFF2-40B4-BE49-F238E27FC236}">
                <a16:creationId xmlns:a16="http://schemas.microsoft.com/office/drawing/2014/main" id="{5EC3A3CC-6C56-E3C2-F133-5CA6B5BD6412}"/>
              </a:ext>
            </a:extLst>
          </p:cNvPr>
          <p:cNvSpPr txBox="1"/>
          <p:nvPr/>
        </p:nvSpPr>
        <p:spPr>
          <a:xfrm>
            <a:off x="10712964" y="14097607"/>
            <a:ext cx="5069016" cy="276999"/>
          </a:xfrm>
          <a:prstGeom prst="rect">
            <a:avLst/>
          </a:prstGeom>
          <a:noFill/>
        </p:spPr>
        <p:txBody>
          <a:bodyPr wrap="none" rtlCol="0">
            <a:spAutoFit/>
          </a:bodyPr>
          <a:lstStyle/>
          <a:p>
            <a:r>
              <a:rPr kumimoji="1" lang="ja-JP" altLang="en-US" sz="1100" b="1">
                <a:solidFill>
                  <a:srgbClr val="227F0F"/>
                </a:solidFill>
                <a:latin typeface="Noto Sans CJK JP Bold" panose="020B0500000000000000" pitchFamily="34" charset="-128"/>
                <a:ea typeface="Noto Sans CJK JP Bold" panose="020B0500000000000000" pitchFamily="34" charset="-128"/>
              </a:rPr>
              <a:t>介護テクノロジー体験会</a:t>
            </a:r>
            <a:r>
              <a:rPr kumimoji="1" lang="en-US" altLang="ja-JP" sz="1100" b="1" dirty="0">
                <a:solidFill>
                  <a:srgbClr val="227F0F"/>
                </a:solidFill>
                <a:latin typeface="Noto Sans CJK JP Bold" panose="020B0500000000000000" pitchFamily="34" charset="-128"/>
                <a:ea typeface="Noto Sans CJK JP Bold" panose="020B0500000000000000" pitchFamily="34" charset="-128"/>
              </a:rPr>
              <a:t>&amp;</a:t>
            </a:r>
            <a:r>
              <a:rPr kumimoji="1" lang="ja-JP" altLang="en-US" sz="1100" b="1">
                <a:solidFill>
                  <a:srgbClr val="227F0F"/>
                </a:solidFill>
                <a:latin typeface="Noto Sans CJK JP Bold" panose="020B0500000000000000" pitchFamily="34" charset="-128"/>
                <a:ea typeface="Noto Sans CJK JP Bold" panose="020B0500000000000000" pitchFamily="34" charset="-128"/>
              </a:rPr>
              <a:t>介護事業者と企業の交流会</a:t>
            </a:r>
            <a:r>
              <a:rPr kumimoji="1" lang="en-US" altLang="ja-JP" sz="1200" b="1" dirty="0">
                <a:solidFill>
                  <a:srgbClr val="227F0F"/>
                </a:solidFill>
                <a:latin typeface="Noto Sans CJK JP Bold" panose="020B0500000000000000" pitchFamily="34" charset="-128"/>
                <a:ea typeface="Noto Sans CJK JP Bold" panose="020B0500000000000000" pitchFamily="34" charset="-128"/>
              </a:rPr>
              <a:t> </a:t>
            </a:r>
            <a:r>
              <a:rPr kumimoji="1" lang="ja-JP" altLang="en-US" sz="900">
                <a:solidFill>
                  <a:srgbClr val="227F0F"/>
                </a:solidFill>
                <a:latin typeface="Noto Sans CJK JP" panose="020B0500000000000000" pitchFamily="34" charset="-128"/>
                <a:ea typeface="Noto Sans CJK JP" panose="020B0500000000000000" pitchFamily="34" charset="-128"/>
              </a:rPr>
              <a:t>の開催と試用貸し出し支援</a:t>
            </a:r>
          </a:p>
        </p:txBody>
      </p:sp>
      <p:sp>
        <p:nvSpPr>
          <p:cNvPr id="226" name="正方形/長方形 225">
            <a:extLst>
              <a:ext uri="{FF2B5EF4-FFF2-40B4-BE49-F238E27FC236}">
                <a16:creationId xmlns:a16="http://schemas.microsoft.com/office/drawing/2014/main" id="{4DA6F6C6-0C91-AF6F-A6A6-442097C02913}"/>
              </a:ext>
            </a:extLst>
          </p:cNvPr>
          <p:cNvSpPr/>
          <p:nvPr/>
        </p:nvSpPr>
        <p:spPr>
          <a:xfrm>
            <a:off x="10712964" y="13086374"/>
            <a:ext cx="1801453" cy="334003"/>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 name="テキスト ボックス 226">
            <a:extLst>
              <a:ext uri="{FF2B5EF4-FFF2-40B4-BE49-F238E27FC236}">
                <a16:creationId xmlns:a16="http://schemas.microsoft.com/office/drawing/2014/main" id="{44AC5325-20C9-5A92-317A-DFCBE3107852}"/>
              </a:ext>
            </a:extLst>
          </p:cNvPr>
          <p:cNvSpPr txBox="1"/>
          <p:nvPr/>
        </p:nvSpPr>
        <p:spPr>
          <a:xfrm>
            <a:off x="10833988" y="13138995"/>
            <a:ext cx="1569660" cy="230832"/>
          </a:xfrm>
          <a:prstGeom prst="rect">
            <a:avLst/>
          </a:prstGeom>
          <a:noFill/>
        </p:spPr>
        <p:txBody>
          <a:bodyPr wrap="none" rtlCol="0">
            <a:spAutoFit/>
          </a:bodyPr>
          <a:lstStyle/>
          <a:p>
            <a:pPr algn="ctr"/>
            <a:r>
              <a:rPr kumimoji="1" lang="ja-JP" altLang="en-US" sz="900" b="1">
                <a:solidFill>
                  <a:schemeClr val="bg1"/>
                </a:solidFill>
                <a:latin typeface="Noto Sans CJK JP Bold" panose="020B0500000000000000" pitchFamily="34" charset="-128"/>
                <a:ea typeface="Noto Sans CJK JP Bold" panose="020B0500000000000000" pitchFamily="34" charset="-128"/>
              </a:rPr>
              <a:t>相談窓口へのお問い合わせ</a:t>
            </a:r>
          </a:p>
        </p:txBody>
      </p:sp>
      <p:sp>
        <p:nvSpPr>
          <p:cNvPr id="231" name="テキスト ボックス 230">
            <a:extLst>
              <a:ext uri="{FF2B5EF4-FFF2-40B4-BE49-F238E27FC236}">
                <a16:creationId xmlns:a16="http://schemas.microsoft.com/office/drawing/2014/main" id="{86C1A4A8-142A-5AA3-376E-9580AA633DA8}"/>
              </a:ext>
            </a:extLst>
          </p:cNvPr>
          <p:cNvSpPr txBox="1"/>
          <p:nvPr/>
        </p:nvSpPr>
        <p:spPr>
          <a:xfrm>
            <a:off x="10453264" y="8038706"/>
            <a:ext cx="2509774" cy="716928"/>
          </a:xfrm>
          <a:prstGeom prst="rect">
            <a:avLst/>
          </a:prstGeom>
          <a:noFill/>
        </p:spPr>
        <p:txBody>
          <a:bodyPr wrap="square" rtlCol="0">
            <a:spAutoFit/>
          </a:bodyPr>
          <a:lstStyle/>
          <a:p>
            <a:pPr>
              <a:lnSpc>
                <a:spcPct val="130000"/>
              </a:lnSpc>
            </a:pPr>
            <a:r>
              <a:rPr lang="ja-JP" altLang="en-US" sz="800">
                <a:solidFill>
                  <a:schemeClr val="tx1">
                    <a:lumMod val="75000"/>
                    <a:lumOff val="25000"/>
                  </a:schemeClr>
                </a:solidFill>
                <a:effectLst/>
                <a:latin typeface="Noto Sans CJK JP" panose="020B0500000000000000" pitchFamily="34" charset="-128"/>
                <a:ea typeface="Noto Sans CJK JP" panose="020B0500000000000000" pitchFamily="34" charset="-128"/>
              </a:rPr>
              <a:t>介護現場の課題解決に向けた介護テクノロジーの導入について、相談を承ります。製品や導入事例等の情報提供を行うとともに、業務見直しへの助言なども行います。</a:t>
            </a:r>
          </a:p>
        </p:txBody>
      </p:sp>
      <p:sp>
        <p:nvSpPr>
          <p:cNvPr id="232" name="円/楕円 231">
            <a:extLst>
              <a:ext uri="{FF2B5EF4-FFF2-40B4-BE49-F238E27FC236}">
                <a16:creationId xmlns:a16="http://schemas.microsoft.com/office/drawing/2014/main" id="{9465B6BC-B262-198F-68D1-FCC49E540111}"/>
              </a:ext>
            </a:extLst>
          </p:cNvPr>
          <p:cNvSpPr/>
          <p:nvPr/>
        </p:nvSpPr>
        <p:spPr>
          <a:xfrm>
            <a:off x="10377477" y="7594609"/>
            <a:ext cx="272960" cy="272960"/>
          </a:xfrm>
          <a:prstGeom prst="ellipse">
            <a:avLst/>
          </a:prstGeom>
          <a:solidFill>
            <a:srgbClr val="F48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4" name="角丸四角形 233">
            <a:extLst>
              <a:ext uri="{FF2B5EF4-FFF2-40B4-BE49-F238E27FC236}">
                <a16:creationId xmlns:a16="http://schemas.microsoft.com/office/drawing/2014/main" id="{4F656562-45D7-F4FF-8BB6-D9F442123727}"/>
              </a:ext>
            </a:extLst>
          </p:cNvPr>
          <p:cNvSpPr/>
          <p:nvPr/>
        </p:nvSpPr>
        <p:spPr>
          <a:xfrm>
            <a:off x="11488504" y="4720390"/>
            <a:ext cx="2565179" cy="568068"/>
          </a:xfrm>
          <a:prstGeom prst="roundRect">
            <a:avLst>
              <a:gd name="adj" fmla="val 50000"/>
            </a:avLst>
          </a:prstGeom>
          <a:solidFill>
            <a:srgbClr val="F483E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156" name="テキスト ボックス 155">
            <a:extLst>
              <a:ext uri="{FF2B5EF4-FFF2-40B4-BE49-F238E27FC236}">
                <a16:creationId xmlns:a16="http://schemas.microsoft.com/office/drawing/2014/main" id="{D8BF51BE-1540-E8A3-01F5-AA7551688D64}"/>
              </a:ext>
            </a:extLst>
          </p:cNvPr>
          <p:cNvSpPr txBox="1"/>
          <p:nvPr/>
        </p:nvSpPr>
        <p:spPr>
          <a:xfrm>
            <a:off x="11604161" y="4797362"/>
            <a:ext cx="2339102" cy="461665"/>
          </a:xfrm>
          <a:prstGeom prst="rect">
            <a:avLst/>
          </a:prstGeom>
          <a:noFill/>
        </p:spPr>
        <p:txBody>
          <a:bodyPr wrap="none" rtlCol="0">
            <a:spAutoFit/>
          </a:bodyPr>
          <a:lstStyle/>
          <a:p>
            <a:pPr algn="ctr"/>
            <a:r>
              <a:rPr kumimoji="1" lang="ja-JP" altLang="en-US" sz="1200" b="1">
                <a:solidFill>
                  <a:schemeClr val="bg1"/>
                </a:solidFill>
                <a:latin typeface="Noto Sans CJK JP Bold" panose="020B0500000000000000" pitchFamily="34" charset="-128"/>
                <a:ea typeface="Noto Sans CJK JP Bold" panose="020B0500000000000000" pitchFamily="34" charset="-128"/>
              </a:rPr>
              <a:t>介護事業者／一般の方へ向けた</a:t>
            </a:r>
            <a:endParaRPr kumimoji="1" lang="en-US" altLang="ja-JP" sz="1200" b="1" dirty="0">
              <a:solidFill>
                <a:schemeClr val="bg1"/>
              </a:solidFill>
              <a:latin typeface="Noto Sans CJK JP Bold" panose="020B0500000000000000" pitchFamily="34" charset="-128"/>
              <a:ea typeface="Noto Sans CJK JP Bold" panose="020B0500000000000000" pitchFamily="34" charset="-128"/>
            </a:endParaRPr>
          </a:p>
          <a:p>
            <a:pPr algn="ctr"/>
            <a:r>
              <a:rPr kumimoji="1" lang="ja-JP" altLang="en-US" sz="1200" b="1">
                <a:solidFill>
                  <a:schemeClr val="bg1"/>
                </a:solidFill>
                <a:latin typeface="Noto Sans CJK JP Bold" panose="020B0500000000000000" pitchFamily="34" charset="-128"/>
                <a:ea typeface="Noto Sans CJK JP Bold" panose="020B0500000000000000" pitchFamily="34" charset="-128"/>
              </a:rPr>
              <a:t>プロジェクト活動</a:t>
            </a:r>
          </a:p>
        </p:txBody>
      </p:sp>
      <p:pic>
        <p:nvPicPr>
          <p:cNvPr id="229" name="図 228">
            <a:extLst>
              <a:ext uri="{FF2B5EF4-FFF2-40B4-BE49-F238E27FC236}">
                <a16:creationId xmlns:a16="http://schemas.microsoft.com/office/drawing/2014/main" id="{4DAD2A80-D726-5FD6-C6B4-8B510A33E60D}"/>
              </a:ext>
            </a:extLst>
          </p:cNvPr>
          <p:cNvPicPr>
            <a:picLocks noChangeAspect="1"/>
          </p:cNvPicPr>
          <p:nvPr/>
        </p:nvPicPr>
        <p:blipFill rotWithShape="1">
          <a:blip r:embed="rId20">
            <a:lum bright="100000"/>
          </a:blip>
          <a:srcRect l="13695" t="26884" r="74035" b="56750"/>
          <a:stretch/>
        </p:blipFill>
        <p:spPr>
          <a:xfrm>
            <a:off x="10408220" y="7645108"/>
            <a:ext cx="198017" cy="171962"/>
          </a:xfrm>
          <a:prstGeom prst="rect">
            <a:avLst/>
          </a:prstGeom>
        </p:spPr>
      </p:pic>
      <p:sp>
        <p:nvSpPr>
          <p:cNvPr id="236" name="テキスト ボックス 235">
            <a:extLst>
              <a:ext uri="{FF2B5EF4-FFF2-40B4-BE49-F238E27FC236}">
                <a16:creationId xmlns:a16="http://schemas.microsoft.com/office/drawing/2014/main" id="{B2E1B38F-1CD1-290B-BF06-30704049FBE3}"/>
              </a:ext>
            </a:extLst>
          </p:cNvPr>
          <p:cNvSpPr txBox="1"/>
          <p:nvPr/>
        </p:nvSpPr>
        <p:spPr>
          <a:xfrm>
            <a:off x="13333476" y="7578773"/>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導入補助金や介護報酬に関する情報提供</a:t>
            </a:r>
            <a:endParaRPr lang="en-US" altLang="ja-JP" sz="900" dirty="0">
              <a:effectLst/>
              <a:latin typeface="Noto Sans CJK JP" panose="020B0500000000000000" pitchFamily="34" charset="-128"/>
              <a:ea typeface="Noto Sans CJK JP" panose="020B0500000000000000" pitchFamily="34" charset="-128"/>
            </a:endParaRPr>
          </a:p>
        </p:txBody>
      </p:sp>
      <p:sp>
        <p:nvSpPr>
          <p:cNvPr id="237" name="テキスト ボックス 236">
            <a:extLst>
              <a:ext uri="{FF2B5EF4-FFF2-40B4-BE49-F238E27FC236}">
                <a16:creationId xmlns:a16="http://schemas.microsoft.com/office/drawing/2014/main" id="{97FAC4D9-E597-C401-FBA1-6A4CCFB73282}"/>
              </a:ext>
            </a:extLst>
          </p:cNvPr>
          <p:cNvSpPr txBox="1"/>
          <p:nvPr/>
        </p:nvSpPr>
        <p:spPr>
          <a:xfrm>
            <a:off x="13138211" y="8022870"/>
            <a:ext cx="2509774" cy="556884"/>
          </a:xfrm>
          <a:prstGeom prst="rect">
            <a:avLst/>
          </a:prstGeom>
          <a:noFill/>
        </p:spPr>
        <p:txBody>
          <a:bodyPr wrap="square" rtlCol="0">
            <a:spAutoFit/>
          </a:bodyPr>
          <a:lstStyle/>
          <a:p>
            <a:pPr>
              <a:lnSpc>
                <a:spcPct val="130000"/>
              </a:lnSpc>
            </a:pPr>
            <a:r>
              <a:rPr lang="ja-JP" altLang="en-US" sz="800">
                <a:solidFill>
                  <a:schemeClr val="tx1">
                    <a:lumMod val="75000"/>
                    <a:lumOff val="25000"/>
                  </a:schemeClr>
                </a:solidFill>
                <a:effectLst/>
                <a:latin typeface="Noto Sans CJK JP" panose="020B0500000000000000" pitchFamily="34" charset="-128"/>
                <a:ea typeface="Noto Sans CJK JP" panose="020B0500000000000000" pitchFamily="34" charset="-128"/>
              </a:rPr>
              <a:t>介護テクノロジーの導入に向けた補助金などの支援制度や、介護報酬制度との関連性などについて、お問い合わせを承ります。</a:t>
            </a:r>
          </a:p>
        </p:txBody>
      </p:sp>
      <p:sp>
        <p:nvSpPr>
          <p:cNvPr id="238" name="円/楕円 237">
            <a:extLst>
              <a:ext uri="{FF2B5EF4-FFF2-40B4-BE49-F238E27FC236}">
                <a16:creationId xmlns:a16="http://schemas.microsoft.com/office/drawing/2014/main" id="{1F9BC2C9-3372-BB94-8FF8-2CFD47A67718}"/>
              </a:ext>
            </a:extLst>
          </p:cNvPr>
          <p:cNvSpPr/>
          <p:nvPr/>
        </p:nvSpPr>
        <p:spPr>
          <a:xfrm>
            <a:off x="13062424" y="7578773"/>
            <a:ext cx="272960" cy="272960"/>
          </a:xfrm>
          <a:prstGeom prst="ellipse">
            <a:avLst/>
          </a:prstGeom>
          <a:solidFill>
            <a:srgbClr val="F48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9" name="図 238">
            <a:extLst>
              <a:ext uri="{FF2B5EF4-FFF2-40B4-BE49-F238E27FC236}">
                <a16:creationId xmlns:a16="http://schemas.microsoft.com/office/drawing/2014/main" id="{6CE95795-BCA3-F801-4E3A-217EBE125DCA}"/>
              </a:ext>
            </a:extLst>
          </p:cNvPr>
          <p:cNvPicPr>
            <a:picLocks noChangeAspect="1"/>
          </p:cNvPicPr>
          <p:nvPr/>
        </p:nvPicPr>
        <p:blipFill rotWithShape="1">
          <a:blip r:embed="rId20">
            <a:lum bright="100000"/>
          </a:blip>
          <a:srcRect l="13695" t="26884" r="74035" b="56750"/>
          <a:stretch/>
        </p:blipFill>
        <p:spPr>
          <a:xfrm>
            <a:off x="13093167" y="7629272"/>
            <a:ext cx="198017" cy="171962"/>
          </a:xfrm>
          <a:prstGeom prst="rect">
            <a:avLst/>
          </a:prstGeom>
        </p:spPr>
      </p:pic>
      <p:sp>
        <p:nvSpPr>
          <p:cNvPr id="240" name="テキスト ボックス 239">
            <a:extLst>
              <a:ext uri="{FF2B5EF4-FFF2-40B4-BE49-F238E27FC236}">
                <a16:creationId xmlns:a16="http://schemas.microsoft.com/office/drawing/2014/main" id="{CEE91653-4E9E-A87C-A7CF-129A6448DDA7}"/>
              </a:ext>
            </a:extLst>
          </p:cNvPr>
          <p:cNvSpPr txBox="1"/>
          <p:nvPr/>
        </p:nvSpPr>
        <p:spPr>
          <a:xfrm>
            <a:off x="10617939" y="9108993"/>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介護テクノロジーの導入計画支援</a:t>
            </a:r>
            <a:endParaRPr lang="en-US" altLang="ja-JP" sz="900" dirty="0">
              <a:effectLst/>
              <a:latin typeface="Noto Sans CJK JP" panose="020B0500000000000000" pitchFamily="34" charset="-128"/>
              <a:ea typeface="Noto Sans CJK JP" panose="020B0500000000000000" pitchFamily="34" charset="-128"/>
            </a:endParaRPr>
          </a:p>
        </p:txBody>
      </p:sp>
      <p:sp>
        <p:nvSpPr>
          <p:cNvPr id="241" name="テキスト ボックス 240">
            <a:extLst>
              <a:ext uri="{FF2B5EF4-FFF2-40B4-BE49-F238E27FC236}">
                <a16:creationId xmlns:a16="http://schemas.microsoft.com/office/drawing/2014/main" id="{A7122B16-C863-10BB-9505-3184B7ACB16D}"/>
              </a:ext>
            </a:extLst>
          </p:cNvPr>
          <p:cNvSpPr txBox="1"/>
          <p:nvPr/>
        </p:nvSpPr>
        <p:spPr>
          <a:xfrm>
            <a:off x="10422674" y="9553090"/>
            <a:ext cx="2509774" cy="556884"/>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令和</a:t>
            </a:r>
            <a:r>
              <a:rPr lang="en-US" altLang="ja-JP" dirty="0"/>
              <a:t>4</a:t>
            </a:r>
            <a:r>
              <a:rPr lang="ja-JP" altLang="en-US"/>
              <a:t>年度プロジェクトにおいて作成した「神戸市介護テクノロジー導入促進の手引き」をもとに、介護テクノロジーの導入計画の策定を支援します。</a:t>
            </a:r>
          </a:p>
        </p:txBody>
      </p:sp>
      <p:sp>
        <p:nvSpPr>
          <p:cNvPr id="242" name="円/楕円 241">
            <a:extLst>
              <a:ext uri="{FF2B5EF4-FFF2-40B4-BE49-F238E27FC236}">
                <a16:creationId xmlns:a16="http://schemas.microsoft.com/office/drawing/2014/main" id="{87DE9B42-58D5-662B-6DC8-0DBF6DA2DA7C}"/>
              </a:ext>
            </a:extLst>
          </p:cNvPr>
          <p:cNvSpPr/>
          <p:nvPr/>
        </p:nvSpPr>
        <p:spPr>
          <a:xfrm>
            <a:off x="10346887" y="9108993"/>
            <a:ext cx="272960" cy="272960"/>
          </a:xfrm>
          <a:prstGeom prst="ellipse">
            <a:avLst/>
          </a:prstGeom>
          <a:solidFill>
            <a:srgbClr val="F48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3" name="図 242">
            <a:extLst>
              <a:ext uri="{FF2B5EF4-FFF2-40B4-BE49-F238E27FC236}">
                <a16:creationId xmlns:a16="http://schemas.microsoft.com/office/drawing/2014/main" id="{FB30E3C0-5BDE-32C0-01B3-087E745B6109}"/>
              </a:ext>
            </a:extLst>
          </p:cNvPr>
          <p:cNvPicPr>
            <a:picLocks noChangeAspect="1"/>
          </p:cNvPicPr>
          <p:nvPr/>
        </p:nvPicPr>
        <p:blipFill rotWithShape="1">
          <a:blip r:embed="rId20">
            <a:lum bright="100000"/>
          </a:blip>
          <a:srcRect l="13695" t="26884" r="74035" b="56750"/>
          <a:stretch/>
        </p:blipFill>
        <p:spPr>
          <a:xfrm>
            <a:off x="10377630" y="9159492"/>
            <a:ext cx="198017" cy="171962"/>
          </a:xfrm>
          <a:prstGeom prst="rect">
            <a:avLst/>
          </a:prstGeom>
        </p:spPr>
      </p:pic>
      <p:sp>
        <p:nvSpPr>
          <p:cNvPr id="244" name="テキスト ボックス 243">
            <a:extLst>
              <a:ext uri="{FF2B5EF4-FFF2-40B4-BE49-F238E27FC236}">
                <a16:creationId xmlns:a16="http://schemas.microsoft.com/office/drawing/2014/main" id="{1BBF22E8-50BC-9E42-518B-2D0B849980F8}"/>
              </a:ext>
            </a:extLst>
          </p:cNvPr>
          <p:cNvSpPr txBox="1"/>
          <p:nvPr/>
        </p:nvSpPr>
        <p:spPr>
          <a:xfrm>
            <a:off x="11188424" y="10408057"/>
            <a:ext cx="1120820" cy="261610"/>
          </a:xfrm>
          <a:prstGeom prst="rect">
            <a:avLst/>
          </a:prstGeom>
          <a:noFill/>
        </p:spPr>
        <p:txBody>
          <a:bodyPr wrap="none" rtlCol="0">
            <a:spAutoFit/>
          </a:bodyPr>
          <a:lstStyle/>
          <a:p>
            <a:r>
              <a:rPr kumimoji="1" lang="ja-JP" altLang="en-US" sz="1100" b="1">
                <a:solidFill>
                  <a:srgbClr val="227F0F"/>
                </a:solidFill>
                <a:latin typeface="Noto Sans CJK JP Bold" panose="020B0500000000000000" pitchFamily="34" charset="-128"/>
                <a:ea typeface="Noto Sans CJK JP Bold" panose="020B0500000000000000" pitchFamily="34" charset="-128"/>
              </a:rPr>
              <a:t>相談窓口</a:t>
            </a:r>
            <a:r>
              <a:rPr kumimoji="1" lang="en-US" altLang="ja-JP" sz="900" dirty="0">
                <a:solidFill>
                  <a:srgbClr val="227F0F"/>
                </a:solidFill>
                <a:latin typeface="Noto Sans CJK JP" panose="020B0500000000000000" pitchFamily="34" charset="-128"/>
                <a:ea typeface="Noto Sans CJK JP" panose="020B0500000000000000" pitchFamily="34" charset="-128"/>
              </a:rPr>
              <a:t> </a:t>
            </a:r>
            <a:r>
              <a:rPr kumimoji="1" lang="ja-JP" altLang="en-US" sz="900">
                <a:solidFill>
                  <a:srgbClr val="227F0F"/>
                </a:solidFill>
                <a:latin typeface="Noto Sans CJK JP" panose="020B0500000000000000" pitchFamily="34" charset="-128"/>
                <a:ea typeface="Noto Sans CJK JP" panose="020B0500000000000000" pitchFamily="34" charset="-128"/>
              </a:rPr>
              <a:t>の概要</a:t>
            </a:r>
          </a:p>
        </p:txBody>
      </p:sp>
      <p:sp>
        <p:nvSpPr>
          <p:cNvPr id="246" name="テキスト ボックス 245">
            <a:extLst>
              <a:ext uri="{FF2B5EF4-FFF2-40B4-BE49-F238E27FC236}">
                <a16:creationId xmlns:a16="http://schemas.microsoft.com/office/drawing/2014/main" id="{EF62EA1F-5DB7-0DFE-9F24-9EAE5840F5B0}"/>
              </a:ext>
            </a:extLst>
          </p:cNvPr>
          <p:cNvSpPr txBox="1"/>
          <p:nvPr/>
        </p:nvSpPr>
        <p:spPr>
          <a:xfrm>
            <a:off x="11188424" y="10708131"/>
            <a:ext cx="3745446" cy="1721112"/>
          </a:xfrm>
          <a:prstGeom prst="rect">
            <a:avLst/>
          </a:prstGeom>
          <a:noFill/>
        </p:spPr>
        <p:txBody>
          <a:bodyPr wrap="square" rtlCol="0">
            <a:spAutoFit/>
          </a:bodyPr>
          <a:lstStyle/>
          <a:p>
            <a:pPr algn="l">
              <a:lnSpc>
                <a:spcPct val="130000"/>
              </a:lnSpc>
            </a:pPr>
            <a:r>
              <a:rPr lang="ja-JP" altLang="en-US" sz="700" b="1">
                <a:latin typeface="Noto Sans CJK JP Bold" panose="020B0500000000000000" pitchFamily="34" charset="-128"/>
                <a:ea typeface="Noto Sans CJK JP Bold" panose="020B0500000000000000" pitchFamily="34" charset="-128"/>
              </a:rPr>
              <a:t>開設時期</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令和</a:t>
            </a:r>
            <a:r>
              <a:rPr lang="en-US" altLang="ja-JP" sz="600" dirty="0">
                <a:latin typeface="Noto Sans CJK JP" panose="020B0500000000000000" pitchFamily="34" charset="-128"/>
                <a:ea typeface="Noto Sans CJK JP" panose="020B0500000000000000" pitchFamily="34" charset="-128"/>
              </a:rPr>
              <a:t>5</a:t>
            </a:r>
            <a:r>
              <a:rPr lang="ja-JP" altLang="en-US" sz="600">
                <a:latin typeface="Noto Sans CJK JP" panose="020B0500000000000000" pitchFamily="34" charset="-128"/>
                <a:ea typeface="Noto Sans CJK JP" panose="020B0500000000000000" pitchFamily="34" charset="-128"/>
              </a:rPr>
              <a:t>年</a:t>
            </a:r>
            <a:r>
              <a:rPr lang="en-US" altLang="ja-JP" sz="600" dirty="0">
                <a:latin typeface="Noto Sans CJK JP" panose="020B0500000000000000" pitchFamily="34" charset="-128"/>
                <a:ea typeface="Noto Sans CJK JP" panose="020B0500000000000000" pitchFamily="34" charset="-128"/>
              </a:rPr>
              <a:t>7</a:t>
            </a:r>
            <a:r>
              <a:rPr lang="ja-JP" altLang="en-US" sz="600">
                <a:latin typeface="Noto Sans CJK JP" panose="020B0500000000000000" pitchFamily="34" charset="-128"/>
                <a:ea typeface="Noto Sans CJK JP" panose="020B0500000000000000" pitchFamily="34" charset="-128"/>
              </a:rPr>
              <a:t>月</a:t>
            </a:r>
            <a:r>
              <a:rPr lang="en-US" altLang="ja-JP" sz="600" dirty="0">
                <a:latin typeface="Noto Sans CJK JP" panose="020B0500000000000000" pitchFamily="34" charset="-128"/>
                <a:ea typeface="Noto Sans CJK JP" panose="020B0500000000000000" pitchFamily="34" charset="-128"/>
              </a:rPr>
              <a:t>1</a:t>
            </a:r>
            <a:r>
              <a:rPr lang="ja-JP" altLang="en-US" sz="600">
                <a:latin typeface="Noto Sans CJK JP" panose="020B0500000000000000" pitchFamily="34" charset="-128"/>
                <a:ea typeface="Noto Sans CJK JP" panose="020B0500000000000000" pitchFamily="34" charset="-128"/>
              </a:rPr>
              <a:t>日</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令和</a:t>
            </a:r>
            <a:r>
              <a:rPr lang="en-US" altLang="ja-JP" sz="600" dirty="0">
                <a:latin typeface="Noto Sans CJK JP" panose="020B0500000000000000" pitchFamily="34" charset="-128"/>
                <a:ea typeface="Noto Sans CJK JP" panose="020B0500000000000000" pitchFamily="34" charset="-128"/>
              </a:rPr>
              <a:t>7</a:t>
            </a:r>
            <a:r>
              <a:rPr lang="ja-JP" altLang="en-US" sz="600">
                <a:latin typeface="Noto Sans CJK JP" panose="020B0500000000000000" pitchFamily="34" charset="-128"/>
                <a:ea typeface="Noto Sans CJK JP" panose="020B0500000000000000" pitchFamily="34" charset="-128"/>
              </a:rPr>
              <a:t>年</a:t>
            </a:r>
            <a:r>
              <a:rPr lang="en-US" altLang="ja-JP" sz="600" dirty="0">
                <a:latin typeface="Noto Sans CJK JP" panose="020B0500000000000000" pitchFamily="34" charset="-128"/>
                <a:ea typeface="Noto Sans CJK JP" panose="020B0500000000000000" pitchFamily="34" charset="-128"/>
              </a:rPr>
              <a:t>3</a:t>
            </a:r>
            <a:r>
              <a:rPr lang="ja-JP" altLang="en-US" sz="600">
                <a:latin typeface="Noto Sans CJK JP" panose="020B0500000000000000" pitchFamily="34" charset="-128"/>
                <a:ea typeface="Noto Sans CJK JP" panose="020B0500000000000000" pitchFamily="34" charset="-128"/>
              </a:rPr>
              <a:t>月</a:t>
            </a:r>
            <a:r>
              <a:rPr lang="en-US" altLang="ja-JP" sz="600" dirty="0">
                <a:latin typeface="Noto Sans CJK JP" panose="020B0500000000000000" pitchFamily="34" charset="-128"/>
                <a:ea typeface="Noto Sans CJK JP" panose="020B0500000000000000" pitchFamily="34" charset="-128"/>
              </a:rPr>
              <a:t>31</a:t>
            </a:r>
            <a:r>
              <a:rPr lang="ja-JP" altLang="en-US" sz="600">
                <a:latin typeface="Noto Sans CJK JP" panose="020B0500000000000000" pitchFamily="34" charset="-128"/>
                <a:ea typeface="Noto Sans CJK JP" panose="020B0500000000000000" pitchFamily="34" charset="-128"/>
              </a:rPr>
              <a:t>日</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ご利用時間</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en-US" altLang="ja-JP" sz="600" dirty="0">
                <a:latin typeface="Noto Sans CJK JP" panose="020B0500000000000000" pitchFamily="34" charset="-128"/>
                <a:ea typeface="Noto Sans CJK JP" panose="020B0500000000000000" pitchFamily="34" charset="-128"/>
              </a:rPr>
              <a:t>9</a:t>
            </a:r>
            <a:r>
              <a:rPr lang="ja-JP" altLang="en-US" sz="600">
                <a:latin typeface="Noto Sans CJK JP" panose="020B0500000000000000" pitchFamily="34" charset="-128"/>
                <a:ea typeface="Noto Sans CJK JP" panose="020B0500000000000000" pitchFamily="34" charset="-128"/>
              </a:rPr>
              <a:t>：</a:t>
            </a:r>
            <a:r>
              <a:rPr lang="en-US" altLang="ja-JP" sz="600" dirty="0">
                <a:latin typeface="Noto Sans CJK JP" panose="020B0500000000000000" pitchFamily="34" charset="-128"/>
                <a:ea typeface="Noto Sans CJK JP" panose="020B0500000000000000" pitchFamily="34" charset="-128"/>
              </a:rPr>
              <a:t>00〜17</a:t>
            </a:r>
            <a:r>
              <a:rPr lang="ja-JP" altLang="en-US" sz="600">
                <a:latin typeface="Noto Sans CJK JP" panose="020B0500000000000000" pitchFamily="34" charset="-128"/>
                <a:ea typeface="Noto Sans CJK JP" panose="020B0500000000000000" pitchFamily="34" charset="-128"/>
              </a:rPr>
              <a:t>：</a:t>
            </a:r>
            <a:r>
              <a:rPr lang="en-US" altLang="ja-JP" sz="600" dirty="0">
                <a:latin typeface="Noto Sans CJK JP" panose="020B0500000000000000" pitchFamily="34" charset="-128"/>
                <a:ea typeface="Noto Sans CJK JP" panose="020B0500000000000000" pitchFamily="34" charset="-128"/>
              </a:rPr>
              <a:t>00</a:t>
            </a:r>
            <a:r>
              <a:rPr lang="ja-JP" altLang="en-US" sz="600">
                <a:latin typeface="Noto Sans CJK JP" panose="020B0500000000000000" pitchFamily="34" charset="-128"/>
                <a:ea typeface="Noto Sans CJK JP" panose="020B0500000000000000" pitchFamily="34" charset="-128"/>
              </a:rPr>
              <a:t>（月</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金） </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事前予約により土日対応も可能</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ご利用対象者</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・神戸市内の介護事業者</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・神戸市在住で介護テクノロジーにご関心をお持ちの一般の方（ご家庭で介護を行なっている方など）</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ご利用方法</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まずは、​</a:t>
            </a:r>
            <a:r>
              <a:rPr lang="en" altLang="ja-JP" sz="600" dirty="0">
                <a:latin typeface="Noto Sans CJK JP" panose="020B0500000000000000" pitchFamily="34" charset="-128"/>
                <a:ea typeface="Noto Sans CJK JP" panose="020B0500000000000000" pitchFamily="34" charset="-128"/>
              </a:rPr>
              <a:t>Web</a:t>
            </a:r>
            <a:r>
              <a:rPr lang="ja-JP" altLang="en-US" sz="600">
                <a:latin typeface="Noto Sans CJK JP" panose="020B0500000000000000" pitchFamily="34" charset="-128"/>
                <a:ea typeface="Noto Sans CJK JP" panose="020B0500000000000000" pitchFamily="34" charset="-128"/>
              </a:rPr>
              <a:t>フォーム／お電話／</a:t>
            </a:r>
            <a:r>
              <a:rPr lang="en" altLang="ja-JP" sz="600" dirty="0">
                <a:latin typeface="Noto Sans CJK JP" panose="020B0500000000000000" pitchFamily="34" charset="-128"/>
                <a:ea typeface="Noto Sans CJK JP" panose="020B0500000000000000" pitchFamily="34" charset="-128"/>
              </a:rPr>
              <a:t>FAX</a:t>
            </a:r>
            <a:r>
              <a:rPr lang="ja-JP" altLang="en-US" sz="600">
                <a:latin typeface="Noto Sans CJK JP" panose="020B0500000000000000" pitchFamily="34" charset="-128"/>
                <a:ea typeface="Noto Sans CJK JP" panose="020B0500000000000000" pitchFamily="34" charset="-128"/>
              </a:rPr>
              <a:t>でご連絡ください。</a:t>
            </a:r>
            <a:br>
              <a:rPr lang="ja-JP" altLang="en-US" sz="600">
                <a:latin typeface="Noto Sans CJK JP" panose="020B0500000000000000" pitchFamily="34" charset="-128"/>
                <a:ea typeface="Noto Sans CJK JP" panose="020B0500000000000000" pitchFamily="34" charset="-128"/>
              </a:rPr>
            </a:br>
            <a:r>
              <a:rPr lang="ja-JP" altLang="en-US" sz="600">
                <a:latin typeface="Noto Sans CJK JP" panose="020B0500000000000000" pitchFamily="34" charset="-128"/>
                <a:ea typeface="Noto Sans CJK JP" panose="020B0500000000000000" pitchFamily="34" charset="-128"/>
              </a:rPr>
              <a:t>ご訪問は事前予約が必要となります。</a:t>
            </a:r>
            <a:endParaRPr lang="ja-JP" altLang="en-US" sz="600">
              <a:effectLst/>
              <a:latin typeface="Noto Sans CJK JP" panose="020B0500000000000000" pitchFamily="34" charset="-128"/>
              <a:ea typeface="Noto Sans CJK JP" panose="020B0500000000000000" pitchFamily="34" charset="-128"/>
            </a:endParaRPr>
          </a:p>
        </p:txBody>
      </p:sp>
      <p:sp>
        <p:nvSpPr>
          <p:cNvPr id="247" name="テキスト ボックス 246">
            <a:extLst>
              <a:ext uri="{FF2B5EF4-FFF2-40B4-BE49-F238E27FC236}">
                <a16:creationId xmlns:a16="http://schemas.microsoft.com/office/drawing/2014/main" id="{96B22F32-9A87-5A72-72F1-0AD900047670}"/>
              </a:ext>
            </a:extLst>
          </p:cNvPr>
          <p:cNvSpPr txBox="1"/>
          <p:nvPr/>
        </p:nvSpPr>
        <p:spPr>
          <a:xfrm>
            <a:off x="10723458" y="12809969"/>
            <a:ext cx="1780464" cy="220253"/>
          </a:xfrm>
          <a:prstGeom prst="rect">
            <a:avLst/>
          </a:prstGeom>
          <a:noFill/>
        </p:spPr>
        <p:txBody>
          <a:bodyPr wrap="square" rtlCol="0">
            <a:spAutoFit/>
          </a:bodyPr>
          <a:lstStyle/>
          <a:p>
            <a:pPr algn="l">
              <a:lnSpc>
                <a:spcPct val="130000"/>
              </a:lnSpc>
            </a:pPr>
            <a:r>
              <a:rPr lang="ja-JP" altLang="en-US" sz="700">
                <a:latin typeface="Noto Sans CJK JP" panose="020B0500000000000000" pitchFamily="34" charset="-128"/>
                <a:ea typeface="Noto Sans CJK JP" panose="020B0500000000000000" pitchFamily="34" charset="-128"/>
              </a:rPr>
              <a:t>オンラインでのお問い合わせはこちら</a:t>
            </a:r>
            <a:endParaRPr lang="ja-JP" altLang="en-US" sz="600">
              <a:effectLst/>
              <a:latin typeface="Noto Sans CJK JP" panose="020B0500000000000000" pitchFamily="34" charset="-128"/>
              <a:ea typeface="Noto Sans CJK JP" panose="020B0500000000000000" pitchFamily="34" charset="-128"/>
            </a:endParaRPr>
          </a:p>
        </p:txBody>
      </p:sp>
      <p:sp>
        <p:nvSpPr>
          <p:cNvPr id="248" name="テキスト ボックス 247">
            <a:extLst>
              <a:ext uri="{FF2B5EF4-FFF2-40B4-BE49-F238E27FC236}">
                <a16:creationId xmlns:a16="http://schemas.microsoft.com/office/drawing/2014/main" id="{CDF540CE-B605-4C8B-67FD-592C15E4DCD4}"/>
              </a:ext>
            </a:extLst>
          </p:cNvPr>
          <p:cNvSpPr txBox="1"/>
          <p:nvPr/>
        </p:nvSpPr>
        <p:spPr>
          <a:xfrm>
            <a:off x="13163451" y="12802127"/>
            <a:ext cx="1780464" cy="220253"/>
          </a:xfrm>
          <a:prstGeom prst="rect">
            <a:avLst/>
          </a:prstGeom>
          <a:noFill/>
        </p:spPr>
        <p:txBody>
          <a:bodyPr wrap="square" rtlCol="0">
            <a:spAutoFit/>
          </a:bodyPr>
          <a:lstStyle/>
          <a:p>
            <a:pPr algn="l">
              <a:lnSpc>
                <a:spcPct val="130000"/>
              </a:lnSpc>
            </a:pPr>
            <a:r>
              <a:rPr lang="ja-JP" altLang="en-US" sz="700">
                <a:latin typeface="Noto Sans CJK JP" panose="020B0500000000000000" pitchFamily="34" charset="-128"/>
                <a:ea typeface="Noto Sans CJK JP" panose="020B0500000000000000" pitchFamily="34" charset="-128"/>
              </a:rPr>
              <a:t>お電話／</a:t>
            </a:r>
            <a:r>
              <a:rPr lang="en-US" altLang="ja-JP" sz="700" dirty="0">
                <a:latin typeface="Noto Sans CJK JP" panose="020B0500000000000000" pitchFamily="34" charset="-128"/>
                <a:ea typeface="Noto Sans CJK JP" panose="020B0500000000000000" pitchFamily="34" charset="-128"/>
              </a:rPr>
              <a:t>FAX</a:t>
            </a:r>
            <a:r>
              <a:rPr lang="ja-JP" altLang="en-US" sz="700">
                <a:latin typeface="Noto Sans CJK JP" panose="020B0500000000000000" pitchFamily="34" charset="-128"/>
                <a:ea typeface="Noto Sans CJK JP" panose="020B0500000000000000" pitchFamily="34" charset="-128"/>
              </a:rPr>
              <a:t>でのお問い合わせはこちら</a:t>
            </a:r>
            <a:endParaRPr lang="ja-JP" altLang="en-US" sz="600">
              <a:effectLst/>
              <a:latin typeface="Noto Sans CJK JP" panose="020B0500000000000000" pitchFamily="34" charset="-128"/>
              <a:ea typeface="Noto Sans CJK JP" panose="020B0500000000000000" pitchFamily="34" charset="-128"/>
            </a:endParaRPr>
          </a:p>
        </p:txBody>
      </p:sp>
      <p:sp>
        <p:nvSpPr>
          <p:cNvPr id="249" name="正方形/長方形 248">
            <a:extLst>
              <a:ext uri="{FF2B5EF4-FFF2-40B4-BE49-F238E27FC236}">
                <a16:creationId xmlns:a16="http://schemas.microsoft.com/office/drawing/2014/main" id="{0F85D142-590E-5F18-DFBF-ADEB7229631E}"/>
              </a:ext>
            </a:extLst>
          </p:cNvPr>
          <p:cNvSpPr/>
          <p:nvPr/>
        </p:nvSpPr>
        <p:spPr>
          <a:xfrm>
            <a:off x="13163451" y="13062128"/>
            <a:ext cx="1801453" cy="334003"/>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0" name="テキスト ボックス 249">
            <a:extLst>
              <a:ext uri="{FF2B5EF4-FFF2-40B4-BE49-F238E27FC236}">
                <a16:creationId xmlns:a16="http://schemas.microsoft.com/office/drawing/2014/main" id="{C388CF73-DF47-4E36-4EED-D45580BEBCF9}"/>
              </a:ext>
            </a:extLst>
          </p:cNvPr>
          <p:cNvSpPr txBox="1"/>
          <p:nvPr/>
        </p:nvSpPr>
        <p:spPr>
          <a:xfrm>
            <a:off x="13135693" y="13081527"/>
            <a:ext cx="1780464" cy="338554"/>
          </a:xfrm>
          <a:prstGeom prst="rect">
            <a:avLst/>
          </a:prstGeom>
          <a:noFill/>
        </p:spPr>
        <p:txBody>
          <a:bodyPr wrap="square" rtlCol="0">
            <a:spAutoFit/>
          </a:bodyPr>
          <a:lstStyle/>
          <a:p>
            <a:pPr algn="ctr"/>
            <a:r>
              <a:rPr lang="en" altLang="ja-JP" sz="800" dirty="0">
                <a:effectLst/>
                <a:latin typeface="Noto Sans CJK JP" panose="020B0500000000000000" pitchFamily="34" charset="-128"/>
                <a:ea typeface="Noto Sans CJK JP" panose="020B0500000000000000" pitchFamily="34" charset="-128"/>
              </a:rPr>
              <a:t>TEL</a:t>
            </a:r>
            <a:r>
              <a:rPr lang="ja-JP" altLang="en" sz="800">
                <a:effectLst/>
                <a:latin typeface="Noto Sans CJK JP" panose="020B0500000000000000" pitchFamily="34" charset="-128"/>
                <a:ea typeface="Noto Sans CJK JP" panose="020B0500000000000000" pitchFamily="34" charset="-128"/>
              </a:rPr>
              <a:t>｜</a:t>
            </a:r>
            <a:r>
              <a:rPr lang="en" altLang="ja-JP" sz="800" dirty="0">
                <a:effectLst/>
                <a:latin typeface="Noto Sans CJK JP" panose="020B0500000000000000" pitchFamily="34" charset="-128"/>
                <a:ea typeface="Noto Sans CJK JP" panose="020B0500000000000000" pitchFamily="34" charset="-128"/>
              </a:rPr>
              <a:t>078-862-8503</a:t>
            </a:r>
          </a:p>
          <a:p>
            <a:pPr algn="ctr"/>
            <a:r>
              <a:rPr lang="en" altLang="ja-JP" sz="800" dirty="0">
                <a:effectLst/>
                <a:latin typeface="Noto Sans CJK JP" panose="020B0500000000000000" pitchFamily="34" charset="-128"/>
                <a:ea typeface="Noto Sans CJK JP" panose="020B0500000000000000" pitchFamily="34" charset="-128"/>
              </a:rPr>
              <a:t>FAX</a:t>
            </a:r>
            <a:r>
              <a:rPr lang="ja-JP" altLang="en" sz="800">
                <a:effectLst/>
                <a:latin typeface="Noto Sans CJK JP" panose="020B0500000000000000" pitchFamily="34" charset="-128"/>
                <a:ea typeface="Noto Sans CJK JP" panose="020B0500000000000000" pitchFamily="34" charset="-128"/>
              </a:rPr>
              <a:t>｜</a:t>
            </a:r>
            <a:r>
              <a:rPr lang="en" altLang="ja-JP" sz="800" dirty="0">
                <a:effectLst/>
                <a:latin typeface="Noto Sans CJK JP" panose="020B0500000000000000" pitchFamily="34" charset="-128"/>
                <a:ea typeface="Noto Sans CJK JP" panose="020B0500000000000000" pitchFamily="34" charset="-128"/>
              </a:rPr>
              <a:t>078-862-8508</a:t>
            </a:r>
          </a:p>
        </p:txBody>
      </p:sp>
      <p:sp>
        <p:nvSpPr>
          <p:cNvPr id="251" name="円/楕円 250">
            <a:extLst>
              <a:ext uri="{FF2B5EF4-FFF2-40B4-BE49-F238E27FC236}">
                <a16:creationId xmlns:a16="http://schemas.microsoft.com/office/drawing/2014/main" id="{123199A6-ADC9-CB77-3174-26CEC7100F36}"/>
              </a:ext>
            </a:extLst>
          </p:cNvPr>
          <p:cNvSpPr/>
          <p:nvPr/>
        </p:nvSpPr>
        <p:spPr>
          <a:xfrm>
            <a:off x="10368469" y="14724989"/>
            <a:ext cx="272960" cy="272960"/>
          </a:xfrm>
          <a:prstGeom prst="ellipse">
            <a:avLst/>
          </a:prstGeom>
          <a:solidFill>
            <a:srgbClr val="F48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3" name="図 252">
            <a:extLst>
              <a:ext uri="{FF2B5EF4-FFF2-40B4-BE49-F238E27FC236}">
                <a16:creationId xmlns:a16="http://schemas.microsoft.com/office/drawing/2014/main" id="{F58B12B5-BC57-64E0-1C0A-4A2D3CE4B8CB}"/>
              </a:ext>
            </a:extLst>
          </p:cNvPr>
          <p:cNvPicPr>
            <a:picLocks noChangeAspect="1"/>
          </p:cNvPicPr>
          <p:nvPr/>
        </p:nvPicPr>
        <p:blipFill rotWithShape="1">
          <a:blip r:embed="rId20">
            <a:lum bright="100000"/>
          </a:blip>
          <a:srcRect l="29186" t="53753" r="58544" b="29881"/>
          <a:stretch/>
        </p:blipFill>
        <p:spPr>
          <a:xfrm>
            <a:off x="10408220" y="14778405"/>
            <a:ext cx="204839" cy="177886"/>
          </a:xfrm>
          <a:prstGeom prst="rect">
            <a:avLst/>
          </a:prstGeom>
        </p:spPr>
      </p:pic>
      <p:sp>
        <p:nvSpPr>
          <p:cNvPr id="254" name="テキスト ボックス 253">
            <a:extLst>
              <a:ext uri="{FF2B5EF4-FFF2-40B4-BE49-F238E27FC236}">
                <a16:creationId xmlns:a16="http://schemas.microsoft.com/office/drawing/2014/main" id="{5270239D-31E3-49E1-8331-49DFA57B2B65}"/>
              </a:ext>
            </a:extLst>
          </p:cNvPr>
          <p:cNvSpPr txBox="1"/>
          <p:nvPr/>
        </p:nvSpPr>
        <p:spPr>
          <a:xfrm>
            <a:off x="10648529" y="14720438"/>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介護テクノロジー機器体験機会の提供</a:t>
            </a:r>
            <a:endParaRPr lang="en-US" altLang="ja-JP" sz="900" dirty="0">
              <a:effectLst/>
              <a:latin typeface="Noto Sans CJK JP" panose="020B0500000000000000" pitchFamily="34" charset="-128"/>
              <a:ea typeface="Noto Sans CJK JP" panose="020B0500000000000000" pitchFamily="34" charset="-128"/>
            </a:endParaRPr>
          </a:p>
        </p:txBody>
      </p:sp>
      <p:sp>
        <p:nvSpPr>
          <p:cNvPr id="255" name="テキスト ボックス 254">
            <a:extLst>
              <a:ext uri="{FF2B5EF4-FFF2-40B4-BE49-F238E27FC236}">
                <a16:creationId xmlns:a16="http://schemas.microsoft.com/office/drawing/2014/main" id="{73FC8AE1-4DDD-4395-A46F-6E42D5F45A95}"/>
              </a:ext>
            </a:extLst>
          </p:cNvPr>
          <p:cNvSpPr txBox="1"/>
          <p:nvPr/>
        </p:nvSpPr>
        <p:spPr>
          <a:xfrm>
            <a:off x="10453264" y="15164535"/>
            <a:ext cx="2509774" cy="556884"/>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介護テクノロジーに関する体験イベントを開催し、介護事業者や一般の方へ導入検討に向けた企業や製品の情報を得る機会を提供します。</a:t>
            </a:r>
          </a:p>
        </p:txBody>
      </p:sp>
      <p:sp>
        <p:nvSpPr>
          <p:cNvPr id="256" name="円/楕円 255">
            <a:extLst>
              <a:ext uri="{FF2B5EF4-FFF2-40B4-BE49-F238E27FC236}">
                <a16:creationId xmlns:a16="http://schemas.microsoft.com/office/drawing/2014/main" id="{A8A97BC3-FDEC-CCAC-49DA-6EB5508B1BFC}"/>
              </a:ext>
            </a:extLst>
          </p:cNvPr>
          <p:cNvSpPr/>
          <p:nvPr/>
        </p:nvSpPr>
        <p:spPr>
          <a:xfrm>
            <a:off x="13008372" y="14686527"/>
            <a:ext cx="272960" cy="272960"/>
          </a:xfrm>
          <a:prstGeom prst="ellipse">
            <a:avLst/>
          </a:prstGeom>
          <a:solidFill>
            <a:srgbClr val="F48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7" name="図 256">
            <a:extLst>
              <a:ext uri="{FF2B5EF4-FFF2-40B4-BE49-F238E27FC236}">
                <a16:creationId xmlns:a16="http://schemas.microsoft.com/office/drawing/2014/main" id="{0FE6E760-5C83-1CD1-0608-B1B242E3ABC9}"/>
              </a:ext>
            </a:extLst>
          </p:cNvPr>
          <p:cNvPicPr>
            <a:picLocks noChangeAspect="1"/>
          </p:cNvPicPr>
          <p:nvPr/>
        </p:nvPicPr>
        <p:blipFill rotWithShape="1">
          <a:blip r:embed="rId20">
            <a:lum bright="100000"/>
          </a:blip>
          <a:srcRect l="29186" t="53753" r="58544" b="29881"/>
          <a:stretch/>
        </p:blipFill>
        <p:spPr>
          <a:xfrm>
            <a:off x="13048123" y="14739943"/>
            <a:ext cx="204839" cy="177886"/>
          </a:xfrm>
          <a:prstGeom prst="rect">
            <a:avLst/>
          </a:prstGeom>
        </p:spPr>
      </p:pic>
      <p:sp>
        <p:nvSpPr>
          <p:cNvPr id="258" name="テキスト ボックス 257">
            <a:extLst>
              <a:ext uri="{FF2B5EF4-FFF2-40B4-BE49-F238E27FC236}">
                <a16:creationId xmlns:a16="http://schemas.microsoft.com/office/drawing/2014/main" id="{BA91FF64-EAFC-1EA5-3407-3DBE02AB632D}"/>
              </a:ext>
            </a:extLst>
          </p:cNvPr>
          <p:cNvSpPr txBox="1"/>
          <p:nvPr/>
        </p:nvSpPr>
        <p:spPr>
          <a:xfrm>
            <a:off x="13288432" y="14681976"/>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試用貸し出しに向けた支援</a:t>
            </a:r>
            <a:endParaRPr lang="en-US" altLang="ja-JP" sz="900" dirty="0">
              <a:effectLst/>
              <a:latin typeface="Noto Sans CJK JP" panose="020B0500000000000000" pitchFamily="34" charset="-128"/>
              <a:ea typeface="Noto Sans CJK JP" panose="020B0500000000000000" pitchFamily="34" charset="-128"/>
            </a:endParaRPr>
          </a:p>
        </p:txBody>
      </p:sp>
      <p:sp>
        <p:nvSpPr>
          <p:cNvPr id="259" name="テキスト ボックス 258">
            <a:extLst>
              <a:ext uri="{FF2B5EF4-FFF2-40B4-BE49-F238E27FC236}">
                <a16:creationId xmlns:a16="http://schemas.microsoft.com/office/drawing/2014/main" id="{ABC6E91B-D862-84D0-71F8-37E6587837BF}"/>
              </a:ext>
            </a:extLst>
          </p:cNvPr>
          <p:cNvSpPr txBox="1"/>
          <p:nvPr/>
        </p:nvSpPr>
        <p:spPr>
          <a:xfrm>
            <a:off x="13093167" y="15171635"/>
            <a:ext cx="2509774" cy="556884"/>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体験会を通じてマッチングが図れた場合、必要に応じて</a:t>
            </a:r>
            <a:r>
              <a:rPr lang="ja-JP" altLang="en-US">
                <a:effectLst/>
                <a:latin typeface="Helvetica" pitchFamily="2" charset="0"/>
              </a:rPr>
              <a:t>試行導入等に向けて企業との橋渡しを行います。</a:t>
            </a:r>
            <a:endParaRPr lang="ja-JP" altLang="en-US"/>
          </a:p>
        </p:txBody>
      </p:sp>
      <p:sp>
        <p:nvSpPr>
          <p:cNvPr id="260" name="テキスト ボックス 259">
            <a:extLst>
              <a:ext uri="{FF2B5EF4-FFF2-40B4-BE49-F238E27FC236}">
                <a16:creationId xmlns:a16="http://schemas.microsoft.com/office/drawing/2014/main" id="{03D1F32B-1162-DC18-127D-7719C1BA0436}"/>
              </a:ext>
            </a:extLst>
          </p:cNvPr>
          <p:cNvSpPr txBox="1"/>
          <p:nvPr/>
        </p:nvSpPr>
        <p:spPr>
          <a:xfrm>
            <a:off x="12482581" y="10442241"/>
            <a:ext cx="723275" cy="184666"/>
          </a:xfrm>
          <a:prstGeom prst="rect">
            <a:avLst/>
          </a:prstGeom>
          <a:noFill/>
        </p:spPr>
        <p:txBody>
          <a:bodyPr wrap="none" rtlCol="0">
            <a:spAutoFit/>
          </a:bodyPr>
          <a:lstStyle/>
          <a:p>
            <a:r>
              <a:rPr kumimoji="1" lang="ja-JP" altLang="en-US" sz="600">
                <a:latin typeface="Noto Sans CJK JP" panose="020B0500000000000000" pitchFamily="34" charset="-128"/>
                <a:ea typeface="Noto Sans CJK JP" panose="020B0500000000000000" pitchFamily="34" charset="-128"/>
              </a:rPr>
              <a:t>詳しくは</a:t>
            </a:r>
            <a:r>
              <a:rPr kumimoji="1" lang="ja-JP" altLang="en-US" sz="600" u="sng">
                <a:solidFill>
                  <a:srgbClr val="00B0F0"/>
                </a:solidFill>
                <a:latin typeface="Noto Sans CJK JP" panose="020B0500000000000000" pitchFamily="34" charset="-128"/>
                <a:ea typeface="Noto Sans CJK JP" panose="020B0500000000000000" pitchFamily="34" charset="-128"/>
              </a:rPr>
              <a:t>こちら</a:t>
            </a:r>
          </a:p>
        </p:txBody>
      </p:sp>
      <p:sp>
        <p:nvSpPr>
          <p:cNvPr id="262" name="テキスト ボックス 261">
            <a:extLst>
              <a:ext uri="{FF2B5EF4-FFF2-40B4-BE49-F238E27FC236}">
                <a16:creationId xmlns:a16="http://schemas.microsoft.com/office/drawing/2014/main" id="{B3B1E42C-2FB7-5337-CFC2-A2E65067799F}"/>
              </a:ext>
            </a:extLst>
          </p:cNvPr>
          <p:cNvSpPr txBox="1"/>
          <p:nvPr/>
        </p:nvSpPr>
        <p:spPr>
          <a:xfrm>
            <a:off x="10953338" y="16221703"/>
            <a:ext cx="2634054" cy="200055"/>
          </a:xfrm>
          <a:prstGeom prst="rect">
            <a:avLst/>
          </a:prstGeom>
          <a:noFill/>
        </p:spPr>
        <p:txBody>
          <a:bodyPr wrap="none" rtlCol="0">
            <a:spAutoFit/>
          </a:bodyPr>
          <a:lstStyle/>
          <a:p>
            <a:pPr algn="ctr"/>
            <a:r>
              <a:rPr kumimoji="1" lang="ja-JP" altLang="en-US" sz="700" b="1">
                <a:solidFill>
                  <a:srgbClr val="227F0F"/>
                </a:solidFill>
                <a:latin typeface="Noto Sans CJK JP Bold" panose="020B0500000000000000" pitchFamily="34" charset="-128"/>
                <a:ea typeface="Noto Sans CJK JP Bold" panose="020B0500000000000000" pitchFamily="34" charset="-128"/>
              </a:rPr>
              <a:t>介護テクノロジー体験会</a:t>
            </a:r>
            <a:r>
              <a:rPr kumimoji="1" lang="en-US" altLang="ja-JP" sz="700" b="1" dirty="0">
                <a:solidFill>
                  <a:srgbClr val="227F0F"/>
                </a:solidFill>
                <a:latin typeface="Noto Sans CJK JP Bold" panose="020B0500000000000000" pitchFamily="34" charset="-128"/>
                <a:ea typeface="Noto Sans CJK JP Bold" panose="020B0500000000000000" pitchFamily="34" charset="-128"/>
              </a:rPr>
              <a:t> </a:t>
            </a:r>
            <a:r>
              <a:rPr kumimoji="1" lang="en-US" altLang="ja-JP" sz="600" b="1" dirty="0">
                <a:solidFill>
                  <a:srgbClr val="227F0F"/>
                </a:solidFill>
                <a:latin typeface="Noto Sans CJK JP Bold" panose="020B0500000000000000" pitchFamily="34" charset="-128"/>
                <a:ea typeface="Noto Sans CJK JP Bold" panose="020B0500000000000000" pitchFamily="34" charset="-128"/>
              </a:rPr>
              <a:t>&amp; </a:t>
            </a:r>
            <a:r>
              <a:rPr kumimoji="1" lang="ja-JP" altLang="en-US" sz="700" b="1">
                <a:solidFill>
                  <a:srgbClr val="227F0F"/>
                </a:solidFill>
                <a:latin typeface="Noto Sans CJK JP Bold" panose="020B0500000000000000" pitchFamily="34" charset="-128"/>
                <a:ea typeface="Noto Sans CJK JP Bold" panose="020B0500000000000000" pitchFamily="34" charset="-128"/>
              </a:rPr>
              <a:t>介護事業者と企業の交流会</a:t>
            </a:r>
            <a:r>
              <a:rPr kumimoji="1" lang="en-US" altLang="ja-JP" sz="700" dirty="0">
                <a:solidFill>
                  <a:srgbClr val="227F0F"/>
                </a:solidFill>
                <a:latin typeface="Noto Sans CJK JP" panose="020B0500000000000000" pitchFamily="34" charset="-128"/>
                <a:ea typeface="Noto Sans CJK JP" panose="020B0500000000000000" pitchFamily="34" charset="-128"/>
              </a:rPr>
              <a:t> </a:t>
            </a:r>
            <a:r>
              <a:rPr kumimoji="1" lang="ja-JP" altLang="en-US" sz="700">
                <a:solidFill>
                  <a:srgbClr val="227F0F"/>
                </a:solidFill>
                <a:latin typeface="Noto Sans CJK JP" panose="020B0500000000000000" pitchFamily="34" charset="-128"/>
                <a:ea typeface="Noto Sans CJK JP" panose="020B0500000000000000" pitchFamily="34" charset="-128"/>
              </a:rPr>
              <a:t>の概要</a:t>
            </a:r>
          </a:p>
        </p:txBody>
      </p:sp>
      <p:sp>
        <p:nvSpPr>
          <p:cNvPr id="263" name="テキスト ボックス 262">
            <a:extLst>
              <a:ext uri="{FF2B5EF4-FFF2-40B4-BE49-F238E27FC236}">
                <a16:creationId xmlns:a16="http://schemas.microsoft.com/office/drawing/2014/main" id="{6C9CFF9F-E529-433E-9DE8-C8947615ED80}"/>
              </a:ext>
            </a:extLst>
          </p:cNvPr>
          <p:cNvSpPr txBox="1"/>
          <p:nvPr/>
        </p:nvSpPr>
        <p:spPr>
          <a:xfrm>
            <a:off x="13653373" y="16229397"/>
            <a:ext cx="723275" cy="184666"/>
          </a:xfrm>
          <a:prstGeom prst="rect">
            <a:avLst/>
          </a:prstGeom>
          <a:noFill/>
        </p:spPr>
        <p:txBody>
          <a:bodyPr wrap="none" rtlCol="0">
            <a:spAutoFit/>
          </a:bodyPr>
          <a:lstStyle/>
          <a:p>
            <a:r>
              <a:rPr kumimoji="1" lang="ja-JP" altLang="en-US" sz="600">
                <a:latin typeface="Noto Sans CJK JP" panose="020B0500000000000000" pitchFamily="34" charset="-128"/>
                <a:ea typeface="Noto Sans CJK JP" panose="020B0500000000000000" pitchFamily="34" charset="-128"/>
              </a:rPr>
              <a:t>詳しくは</a:t>
            </a:r>
            <a:r>
              <a:rPr kumimoji="1" lang="ja-JP" altLang="en-US" sz="600" u="sng">
                <a:solidFill>
                  <a:srgbClr val="00B0F0"/>
                </a:solidFill>
                <a:latin typeface="Noto Sans CJK JP" panose="020B0500000000000000" pitchFamily="34" charset="-128"/>
                <a:ea typeface="Noto Sans CJK JP" panose="020B0500000000000000" pitchFamily="34" charset="-128"/>
              </a:rPr>
              <a:t>こちら</a:t>
            </a:r>
          </a:p>
        </p:txBody>
      </p:sp>
      <p:sp>
        <p:nvSpPr>
          <p:cNvPr id="264" name="テキスト ボックス 263">
            <a:extLst>
              <a:ext uri="{FF2B5EF4-FFF2-40B4-BE49-F238E27FC236}">
                <a16:creationId xmlns:a16="http://schemas.microsoft.com/office/drawing/2014/main" id="{BF4E85D0-A277-DA41-C76B-6811EB2C7A88}"/>
              </a:ext>
            </a:extLst>
          </p:cNvPr>
          <p:cNvSpPr txBox="1"/>
          <p:nvPr/>
        </p:nvSpPr>
        <p:spPr>
          <a:xfrm>
            <a:off x="11175008" y="16541870"/>
            <a:ext cx="3728563" cy="2104487"/>
          </a:xfrm>
          <a:prstGeom prst="rect">
            <a:avLst/>
          </a:prstGeom>
          <a:noFill/>
        </p:spPr>
        <p:txBody>
          <a:bodyPr wrap="square" rtlCol="0">
            <a:spAutoFit/>
          </a:bodyPr>
          <a:lstStyle/>
          <a:p>
            <a:pPr>
              <a:lnSpc>
                <a:spcPct val="130000"/>
              </a:lnSpc>
            </a:pPr>
            <a:r>
              <a:rPr lang="ja-JP" altLang="en-US" sz="700" b="1">
                <a:latin typeface="Noto Sans CJK JP Bold" panose="020B0500000000000000" pitchFamily="34" charset="-128"/>
                <a:ea typeface="Noto Sans CJK JP Bold" panose="020B0500000000000000" pitchFamily="34" charset="-128"/>
              </a:rPr>
              <a:t>日時</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会場</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en" altLang="ja-JP" sz="600" dirty="0">
                <a:latin typeface="Noto Sans CJK JP" panose="020B0500000000000000" pitchFamily="34" charset="-128"/>
                <a:ea typeface="Noto Sans CJK JP" panose="020B0500000000000000" pitchFamily="34" charset="-128"/>
              </a:rPr>
              <a:t>No Lift </a:t>
            </a:r>
            <a:r>
              <a:rPr lang="en" altLang="ja-JP" sz="600" dirty="0" err="1">
                <a:latin typeface="Noto Sans CJK JP" panose="020B0500000000000000" pitchFamily="34" charset="-128"/>
                <a:ea typeface="Noto Sans CJK JP" panose="020B0500000000000000" pitchFamily="34" charset="-128"/>
              </a:rPr>
              <a:t>Labo</a:t>
            </a:r>
            <a:r>
              <a:rPr lang="ja-JP" altLang="en" sz="60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一般社団法人日本ノーリフト協会）</a:t>
            </a:r>
            <a:br>
              <a:rPr lang="ja-JP" altLang="en-US" sz="600">
                <a:latin typeface="Noto Sans CJK JP" panose="020B0500000000000000" pitchFamily="34" charset="-128"/>
                <a:ea typeface="Noto Sans CJK JP" panose="020B0500000000000000" pitchFamily="34" charset="-128"/>
              </a:rPr>
            </a:b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神戸市介護テクノロジー導入促進プロジェクト事務局</a:t>
            </a:r>
            <a:br>
              <a:rPr lang="ja-JP" altLang="en-US" sz="600">
                <a:latin typeface="Noto Sans CJK JP" panose="020B0500000000000000" pitchFamily="34" charset="-128"/>
                <a:ea typeface="Noto Sans CJK JP" panose="020B0500000000000000" pitchFamily="34" charset="-128"/>
              </a:rPr>
            </a:br>
            <a:r>
              <a:rPr lang="ja-JP" altLang="en-US" sz="600">
                <a:latin typeface="Noto Sans CJK JP" panose="020B0500000000000000" pitchFamily="34" charset="-128"/>
                <a:ea typeface="Noto Sans CJK JP" panose="020B0500000000000000" pitchFamily="34" charset="-128"/>
              </a:rPr>
              <a:t>兵庫県神戸市兵庫区駅南通５丁目１</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２ 健康ライフプラザ </a:t>
            </a:r>
            <a:r>
              <a:rPr lang="en-US" altLang="ja-JP" sz="600" dirty="0">
                <a:latin typeface="Noto Sans CJK JP" panose="020B0500000000000000" pitchFamily="34" charset="-128"/>
                <a:ea typeface="Noto Sans CJK JP" panose="020B0500000000000000" pitchFamily="34" charset="-128"/>
              </a:rPr>
              <a:t>5</a:t>
            </a:r>
            <a:r>
              <a:rPr lang="ja-JP" altLang="en-US" sz="600">
                <a:latin typeface="Noto Sans CJK JP" panose="020B0500000000000000" pitchFamily="34" charset="-128"/>
                <a:ea typeface="Noto Sans CJK JP" panose="020B0500000000000000" pitchFamily="34" charset="-128"/>
              </a:rPr>
              <a:t>階</a:t>
            </a:r>
            <a:endParaRPr lang="en-US" altLang="ja-JP" sz="600" dirty="0">
              <a:latin typeface="Noto Sans CJK JP" panose="020B0500000000000000" pitchFamily="34" charset="-128"/>
              <a:ea typeface="Noto Sans CJK JP" panose="020B0500000000000000" pitchFamily="34" charset="-128"/>
            </a:endParaRPr>
          </a:p>
          <a:p>
            <a:pPr>
              <a:lnSpc>
                <a:spcPct val="130000"/>
              </a:lnSpc>
            </a:pP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対象者</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ja-JP" altLang="en-US" sz="600">
                <a:latin typeface="Noto Sans CJK JP" panose="020B0500000000000000" pitchFamily="34" charset="-128"/>
                <a:ea typeface="Noto Sans CJK JP" panose="020B0500000000000000" pitchFamily="34" charset="-128"/>
              </a:rPr>
              <a:t>・神戸市内の介護事業者</a:t>
            </a: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600">
                <a:latin typeface="Noto Sans CJK JP" panose="020B0500000000000000" pitchFamily="34" charset="-128"/>
                <a:ea typeface="Noto Sans CJK JP" panose="020B0500000000000000" pitchFamily="34" charset="-128"/>
              </a:rPr>
              <a:t>・神戸市在住の一般の方</a:t>
            </a:r>
            <a:endParaRPr lang="en-US" altLang="ja-JP" sz="600" dirty="0">
              <a:latin typeface="Noto Sans CJK JP" panose="020B0500000000000000" pitchFamily="34" charset="-128"/>
              <a:ea typeface="Noto Sans CJK JP" panose="020B0500000000000000" pitchFamily="34" charset="-128"/>
            </a:endParaRPr>
          </a:p>
          <a:p>
            <a:pPr>
              <a:lnSpc>
                <a:spcPct val="130000"/>
              </a:lnSpc>
            </a:pP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出展企業数</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en-US" altLang="ja-JP" sz="600" dirty="0">
                <a:latin typeface="Noto Sans CJK JP" panose="020B0500000000000000" pitchFamily="34" charset="-128"/>
                <a:ea typeface="Noto Sans CJK JP" panose="020B0500000000000000" pitchFamily="34" charset="-128"/>
              </a:rPr>
              <a:t>15</a:t>
            </a:r>
            <a:r>
              <a:rPr lang="ja-JP" altLang="en-US" sz="600">
                <a:latin typeface="Noto Sans CJK JP" panose="020B0500000000000000" pitchFamily="34" charset="-128"/>
                <a:ea typeface="Noto Sans CJK JP" panose="020B0500000000000000" pitchFamily="34" charset="-128"/>
              </a:rPr>
              <a:t>社／回</a:t>
            </a:r>
            <a:r>
              <a:rPr lang="en-US" altLang="ja-JP" sz="600" dirty="0">
                <a:latin typeface="Noto Sans CJK JP" panose="020B0500000000000000" pitchFamily="34" charset="-128"/>
                <a:ea typeface="Noto Sans CJK JP" panose="020B0500000000000000" pitchFamily="34" charset="-128"/>
              </a:rPr>
              <a:t> </a:t>
            </a:r>
            <a:r>
              <a:rPr lang="ja-JP" altLang="en-US" sz="600">
                <a:latin typeface="Noto Sans CJK JP" panose="020B0500000000000000" pitchFamily="34" charset="-128"/>
                <a:ea typeface="Noto Sans CJK JP" panose="020B0500000000000000" pitchFamily="34" charset="-128"/>
              </a:rPr>
              <a:t>程度を予定</a:t>
            </a: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en-US" altLang="ja-JP" sz="600" b="1" dirty="0">
                <a:latin typeface="Noto Sans CJK JP Bold" panose="020B0500000000000000" pitchFamily="34" charset="-128"/>
                <a:ea typeface="Noto Sans CJK JP Bold" panose="020B0500000000000000" pitchFamily="34" charset="-128"/>
              </a:rPr>
              <a:t>※</a:t>
            </a:r>
            <a:r>
              <a:rPr lang="ja-JP" altLang="en-US" sz="600" b="1">
                <a:latin typeface="Noto Sans CJK JP Bold" panose="020B0500000000000000" pitchFamily="34" charset="-128"/>
                <a:ea typeface="Noto Sans CJK JP Bold" panose="020B0500000000000000" pitchFamily="34" charset="-128"/>
              </a:rPr>
              <a:t>出展を希望される企業の方はまずはプロジェクトエントリーをお願いします。</a:t>
            </a:r>
            <a:endParaRPr lang="en-US" altLang="ja-JP" sz="600" b="1" dirty="0">
              <a:latin typeface="Noto Sans CJK JP Bold" panose="020B0500000000000000" pitchFamily="34" charset="-128"/>
              <a:ea typeface="Noto Sans CJK JP Bold" panose="020B0500000000000000" pitchFamily="34" charset="-128"/>
            </a:endParaRPr>
          </a:p>
          <a:p>
            <a:pPr>
              <a:lnSpc>
                <a:spcPct val="130000"/>
              </a:lnSpc>
            </a:pPr>
            <a:r>
              <a:rPr lang="ja-JP" altLang="en-US" sz="500" b="1">
                <a:latin typeface="Noto Sans CJK JP Bold" panose="020B0500000000000000" pitchFamily="34" charset="-128"/>
                <a:ea typeface="Noto Sans CJK JP Bold" panose="020B0500000000000000" pitchFamily="34" charset="-128"/>
              </a:rPr>
              <a:t>（会場のキャパシティの関係ですべての企業にご参加いただくことは難しいことをあらかじめご了承ください）</a:t>
            </a:r>
            <a:endParaRPr lang="en-US" altLang="ja-JP" sz="500" b="1" dirty="0">
              <a:latin typeface="Noto Sans CJK JP Bold" panose="020B0500000000000000" pitchFamily="34" charset="-128"/>
              <a:ea typeface="Noto Sans CJK JP Bold" panose="020B0500000000000000" pitchFamily="34" charset="-128"/>
            </a:endParaRPr>
          </a:p>
        </p:txBody>
      </p:sp>
      <p:sp>
        <p:nvSpPr>
          <p:cNvPr id="265" name="正方形/長方形 264">
            <a:extLst>
              <a:ext uri="{FF2B5EF4-FFF2-40B4-BE49-F238E27FC236}">
                <a16:creationId xmlns:a16="http://schemas.microsoft.com/office/drawing/2014/main" id="{7FDD60CE-B1BC-91E7-58F7-41A0E137C971}"/>
              </a:ext>
            </a:extLst>
          </p:cNvPr>
          <p:cNvSpPr/>
          <p:nvPr/>
        </p:nvSpPr>
        <p:spPr>
          <a:xfrm>
            <a:off x="11883382" y="19260580"/>
            <a:ext cx="1801453" cy="334003"/>
          </a:xfrm>
          <a:prstGeom prst="rect">
            <a:avLst/>
          </a:prstGeom>
          <a:solidFill>
            <a:srgbClr val="F48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6" name="テキスト ボックス 265">
            <a:extLst>
              <a:ext uri="{FF2B5EF4-FFF2-40B4-BE49-F238E27FC236}">
                <a16:creationId xmlns:a16="http://schemas.microsoft.com/office/drawing/2014/main" id="{EDFC1D7F-11EF-E9F2-25F0-9F17078DC83F}"/>
              </a:ext>
            </a:extLst>
          </p:cNvPr>
          <p:cNvSpPr txBox="1"/>
          <p:nvPr/>
        </p:nvSpPr>
        <p:spPr>
          <a:xfrm>
            <a:off x="12068534" y="19271876"/>
            <a:ext cx="1441420" cy="338554"/>
          </a:xfrm>
          <a:prstGeom prst="rect">
            <a:avLst/>
          </a:prstGeom>
          <a:noFill/>
        </p:spPr>
        <p:txBody>
          <a:bodyPr wrap="none" rtlCol="0">
            <a:spAutoFit/>
          </a:bodyPr>
          <a:lstStyle/>
          <a:p>
            <a:pPr algn="ctr"/>
            <a:r>
              <a:rPr kumimoji="1" lang="ja-JP" altLang="en-US" sz="900" b="1">
                <a:solidFill>
                  <a:schemeClr val="bg1"/>
                </a:solidFill>
                <a:latin typeface="Noto Sans CJK JP Bold" panose="020B0500000000000000" pitchFamily="34" charset="-128"/>
                <a:ea typeface="Noto Sans CJK JP Bold" panose="020B0500000000000000" pitchFamily="34" charset="-128"/>
              </a:rPr>
              <a:t>参加申し込み</a:t>
            </a:r>
            <a:endParaRPr kumimoji="1" lang="en-US" altLang="ja-JP" sz="900" b="1" dirty="0">
              <a:solidFill>
                <a:schemeClr val="bg1"/>
              </a:solidFill>
              <a:latin typeface="Noto Sans CJK JP Bold" panose="020B0500000000000000" pitchFamily="34" charset="-128"/>
              <a:ea typeface="Noto Sans CJK JP Bold" panose="020B0500000000000000" pitchFamily="34" charset="-128"/>
            </a:endParaRPr>
          </a:p>
          <a:p>
            <a:pPr algn="ctr"/>
            <a:r>
              <a:rPr kumimoji="1" lang="ja-JP" altLang="en-US" sz="700" b="1">
                <a:solidFill>
                  <a:schemeClr val="bg1"/>
                </a:solidFill>
                <a:latin typeface="Noto Sans CJK JP Bold" panose="020B0500000000000000" pitchFamily="34" charset="-128"/>
                <a:ea typeface="Noto Sans CJK JP Bold" panose="020B0500000000000000" pitchFamily="34" charset="-128"/>
              </a:rPr>
              <a:t>（介護事業者／一般の方のみ）</a:t>
            </a:r>
          </a:p>
        </p:txBody>
      </p:sp>
      <p:sp>
        <p:nvSpPr>
          <p:cNvPr id="267" name="テキスト ボックス 266">
            <a:extLst>
              <a:ext uri="{FF2B5EF4-FFF2-40B4-BE49-F238E27FC236}">
                <a16:creationId xmlns:a16="http://schemas.microsoft.com/office/drawing/2014/main" id="{496112CD-249B-7ECC-4153-BFEF5D7B9DD3}"/>
              </a:ext>
            </a:extLst>
          </p:cNvPr>
          <p:cNvSpPr txBox="1"/>
          <p:nvPr/>
        </p:nvSpPr>
        <p:spPr>
          <a:xfrm>
            <a:off x="11517176" y="19044678"/>
            <a:ext cx="2518639" cy="200055"/>
          </a:xfrm>
          <a:prstGeom prst="rect">
            <a:avLst/>
          </a:prstGeom>
          <a:noFill/>
        </p:spPr>
        <p:txBody>
          <a:bodyPr wrap="none" rtlCol="0">
            <a:spAutoFit/>
          </a:bodyPr>
          <a:lstStyle/>
          <a:p>
            <a:pPr algn="ctr"/>
            <a:r>
              <a:rPr kumimoji="1" lang="ja-JP" altLang="en-US" sz="700">
                <a:latin typeface="Noto Sans CJK JP" panose="020B0500000000000000" pitchFamily="34" charset="-128"/>
                <a:ea typeface="Noto Sans CJK JP" panose="020B0500000000000000" pitchFamily="34" charset="-128"/>
              </a:rPr>
              <a:t>介護事業者／一般の方はこちらからお申し込みください</a:t>
            </a:r>
          </a:p>
        </p:txBody>
      </p:sp>
      <p:sp>
        <p:nvSpPr>
          <p:cNvPr id="269" name="テキスト ボックス 268">
            <a:extLst>
              <a:ext uri="{FF2B5EF4-FFF2-40B4-BE49-F238E27FC236}">
                <a16:creationId xmlns:a16="http://schemas.microsoft.com/office/drawing/2014/main" id="{1A1B4630-6B01-5D80-473F-F782C8AFD581}"/>
              </a:ext>
            </a:extLst>
          </p:cNvPr>
          <p:cNvSpPr txBox="1"/>
          <p:nvPr/>
        </p:nvSpPr>
        <p:spPr>
          <a:xfrm>
            <a:off x="10408220" y="5376928"/>
            <a:ext cx="4800516" cy="338554"/>
          </a:xfrm>
          <a:prstGeom prst="rect">
            <a:avLst/>
          </a:prstGeom>
          <a:noFill/>
        </p:spPr>
        <p:txBody>
          <a:bodyPr wrap="square" rtlCol="0">
            <a:spAutoFit/>
          </a:bodyPr>
          <a:lstStyle/>
          <a:p>
            <a:r>
              <a:rPr lang="ja-JP" altLang="en-US" sz="800">
                <a:solidFill>
                  <a:srgbClr val="F483E3"/>
                </a:solidFill>
                <a:effectLst/>
                <a:latin typeface="Noto Sans CJK JP" panose="020B0500000000000000" pitchFamily="34" charset="-128"/>
                <a:ea typeface="Noto Sans CJK JP" panose="020B0500000000000000" pitchFamily="34" charset="-128"/>
              </a:rPr>
              <a:t> 介護現場の業務負担軽減、人材確保・定着等につなげるため、本プロジェクトでは以下の活動を通じて市内の介護現場への介護テクノロジー導入を支援します。</a:t>
            </a:r>
          </a:p>
        </p:txBody>
      </p:sp>
      <p:sp>
        <p:nvSpPr>
          <p:cNvPr id="296" name="テキスト ボックス 295">
            <a:extLst>
              <a:ext uri="{FF2B5EF4-FFF2-40B4-BE49-F238E27FC236}">
                <a16:creationId xmlns:a16="http://schemas.microsoft.com/office/drawing/2014/main" id="{3119394C-D224-BAA0-80E8-5CBF6FCB500C}"/>
              </a:ext>
            </a:extLst>
          </p:cNvPr>
          <p:cNvSpPr txBox="1"/>
          <p:nvPr/>
        </p:nvSpPr>
        <p:spPr>
          <a:xfrm>
            <a:off x="18711675" y="7687901"/>
            <a:ext cx="2369695"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ニーズ把握／販売プロセスに関する助言</a:t>
            </a:r>
            <a:endParaRPr lang="en-US" altLang="ja-JP" sz="900" dirty="0">
              <a:effectLst/>
              <a:latin typeface="Noto Sans CJK JP" panose="020B0500000000000000" pitchFamily="34" charset="-128"/>
              <a:ea typeface="Noto Sans CJK JP" panose="020B0500000000000000" pitchFamily="34" charset="-128"/>
            </a:endParaRPr>
          </a:p>
        </p:txBody>
      </p:sp>
      <p:sp>
        <p:nvSpPr>
          <p:cNvPr id="297" name="テキスト ボックス 296">
            <a:extLst>
              <a:ext uri="{FF2B5EF4-FFF2-40B4-BE49-F238E27FC236}">
                <a16:creationId xmlns:a16="http://schemas.microsoft.com/office/drawing/2014/main" id="{C915815D-F64C-E008-2049-B7AECE1CE89D}"/>
              </a:ext>
            </a:extLst>
          </p:cNvPr>
          <p:cNvSpPr txBox="1"/>
          <p:nvPr/>
        </p:nvSpPr>
        <p:spPr>
          <a:xfrm>
            <a:off x="18824186" y="7078303"/>
            <a:ext cx="1467068" cy="261610"/>
          </a:xfrm>
          <a:prstGeom prst="rect">
            <a:avLst/>
          </a:prstGeom>
          <a:noFill/>
        </p:spPr>
        <p:txBody>
          <a:bodyPr wrap="none" rtlCol="0">
            <a:spAutoFit/>
          </a:bodyPr>
          <a:lstStyle/>
          <a:p>
            <a:r>
              <a:rPr kumimoji="1" lang="ja-JP" altLang="en-US" sz="1100" b="1">
                <a:solidFill>
                  <a:srgbClr val="227F0F"/>
                </a:solidFill>
                <a:latin typeface="Noto Sans CJK JP Bold" panose="020B0500000000000000" pitchFamily="34" charset="-128"/>
                <a:ea typeface="Noto Sans CJK JP Bold" panose="020B0500000000000000" pitchFamily="34" charset="-128"/>
              </a:rPr>
              <a:t>相談窓口</a:t>
            </a:r>
            <a:r>
              <a:rPr kumimoji="1" lang="en-US" altLang="ja-JP" sz="900" dirty="0">
                <a:solidFill>
                  <a:srgbClr val="227F0F"/>
                </a:solidFill>
                <a:latin typeface="Noto Sans CJK JP" panose="020B0500000000000000" pitchFamily="34" charset="-128"/>
                <a:ea typeface="Noto Sans CJK JP" panose="020B0500000000000000" pitchFamily="34" charset="-128"/>
              </a:rPr>
              <a:t> </a:t>
            </a:r>
            <a:r>
              <a:rPr kumimoji="1" lang="ja-JP" altLang="en-US" sz="900">
                <a:solidFill>
                  <a:srgbClr val="227F0F"/>
                </a:solidFill>
                <a:latin typeface="Noto Sans CJK JP" panose="020B0500000000000000" pitchFamily="34" charset="-128"/>
                <a:ea typeface="Noto Sans CJK JP" panose="020B0500000000000000" pitchFamily="34" charset="-128"/>
              </a:rPr>
              <a:t>を通じた支援</a:t>
            </a:r>
          </a:p>
        </p:txBody>
      </p:sp>
      <p:pic>
        <p:nvPicPr>
          <p:cNvPr id="298" name="図 297">
            <a:extLst>
              <a:ext uri="{FF2B5EF4-FFF2-40B4-BE49-F238E27FC236}">
                <a16:creationId xmlns:a16="http://schemas.microsoft.com/office/drawing/2014/main" id="{D31F9D33-E052-C2DF-EED0-365DF2B437F8}"/>
              </a:ext>
            </a:extLst>
          </p:cNvPr>
          <p:cNvPicPr>
            <a:picLocks noChangeAspect="1"/>
          </p:cNvPicPr>
          <p:nvPr/>
        </p:nvPicPr>
        <p:blipFill rotWithShape="1">
          <a:blip r:embed="rId20">
            <a:lum bright="10000"/>
          </a:blip>
          <a:srcRect l="13695" t="26884" r="74035" b="56750"/>
          <a:stretch/>
        </p:blipFill>
        <p:spPr>
          <a:xfrm>
            <a:off x="18458546" y="7091159"/>
            <a:ext cx="289362" cy="251288"/>
          </a:xfrm>
          <a:prstGeom prst="rect">
            <a:avLst/>
          </a:prstGeom>
        </p:spPr>
      </p:pic>
      <p:cxnSp>
        <p:nvCxnSpPr>
          <p:cNvPr id="299" name="直線コネクタ 298">
            <a:extLst>
              <a:ext uri="{FF2B5EF4-FFF2-40B4-BE49-F238E27FC236}">
                <a16:creationId xmlns:a16="http://schemas.microsoft.com/office/drawing/2014/main" id="{EBA4F513-54C0-9638-A2BA-EB2417394975}"/>
              </a:ext>
            </a:extLst>
          </p:cNvPr>
          <p:cNvCxnSpPr>
            <a:cxnSpLocks/>
          </p:cNvCxnSpPr>
          <p:nvPr/>
        </p:nvCxnSpPr>
        <p:spPr>
          <a:xfrm>
            <a:off x="18458546" y="7434637"/>
            <a:ext cx="509862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0" name="直線コネクタ 299">
            <a:extLst>
              <a:ext uri="{FF2B5EF4-FFF2-40B4-BE49-F238E27FC236}">
                <a16:creationId xmlns:a16="http://schemas.microsoft.com/office/drawing/2014/main" id="{6E812BB9-FA90-974E-7105-4B478B7DD38A}"/>
              </a:ext>
            </a:extLst>
          </p:cNvPr>
          <p:cNvCxnSpPr>
            <a:cxnSpLocks/>
          </p:cNvCxnSpPr>
          <p:nvPr/>
        </p:nvCxnSpPr>
        <p:spPr>
          <a:xfrm>
            <a:off x="18438437" y="14529708"/>
            <a:ext cx="509862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01" name="図 300">
            <a:extLst>
              <a:ext uri="{FF2B5EF4-FFF2-40B4-BE49-F238E27FC236}">
                <a16:creationId xmlns:a16="http://schemas.microsoft.com/office/drawing/2014/main" id="{3A1B9651-5067-8A29-B614-B899F46F012F}"/>
              </a:ext>
            </a:extLst>
          </p:cNvPr>
          <p:cNvPicPr>
            <a:picLocks noChangeAspect="1"/>
          </p:cNvPicPr>
          <p:nvPr/>
        </p:nvPicPr>
        <p:blipFill rotWithShape="1">
          <a:blip r:embed="rId20">
            <a:lum bright="10000"/>
          </a:blip>
          <a:srcRect l="29186" t="53753" r="58544" b="29881"/>
          <a:stretch/>
        </p:blipFill>
        <p:spPr>
          <a:xfrm>
            <a:off x="18458546" y="14219273"/>
            <a:ext cx="289362" cy="251288"/>
          </a:xfrm>
          <a:prstGeom prst="rect">
            <a:avLst/>
          </a:prstGeom>
        </p:spPr>
      </p:pic>
      <p:sp>
        <p:nvSpPr>
          <p:cNvPr id="302" name="テキスト ボックス 301">
            <a:extLst>
              <a:ext uri="{FF2B5EF4-FFF2-40B4-BE49-F238E27FC236}">
                <a16:creationId xmlns:a16="http://schemas.microsoft.com/office/drawing/2014/main" id="{770C9211-F2D3-B4E7-F1D0-D96B2DEC8737}"/>
              </a:ext>
            </a:extLst>
          </p:cNvPr>
          <p:cNvSpPr txBox="1"/>
          <p:nvPr/>
        </p:nvSpPr>
        <p:spPr>
          <a:xfrm>
            <a:off x="18776111" y="14190899"/>
            <a:ext cx="5069016" cy="276999"/>
          </a:xfrm>
          <a:prstGeom prst="rect">
            <a:avLst/>
          </a:prstGeom>
          <a:noFill/>
        </p:spPr>
        <p:txBody>
          <a:bodyPr wrap="none" rtlCol="0">
            <a:spAutoFit/>
          </a:bodyPr>
          <a:lstStyle/>
          <a:p>
            <a:r>
              <a:rPr kumimoji="1" lang="ja-JP" altLang="en-US" sz="1100" b="1">
                <a:solidFill>
                  <a:srgbClr val="227F0F"/>
                </a:solidFill>
                <a:latin typeface="Noto Sans CJK JP Bold" panose="020B0500000000000000" pitchFamily="34" charset="-128"/>
                <a:ea typeface="Noto Sans CJK JP Bold" panose="020B0500000000000000" pitchFamily="34" charset="-128"/>
              </a:rPr>
              <a:t>介護テクノロジー体験会</a:t>
            </a:r>
            <a:r>
              <a:rPr kumimoji="1" lang="en-US" altLang="ja-JP" sz="1100" b="1" dirty="0">
                <a:solidFill>
                  <a:srgbClr val="227F0F"/>
                </a:solidFill>
                <a:latin typeface="Noto Sans CJK JP Bold" panose="020B0500000000000000" pitchFamily="34" charset="-128"/>
                <a:ea typeface="Noto Sans CJK JP Bold" panose="020B0500000000000000" pitchFamily="34" charset="-128"/>
              </a:rPr>
              <a:t>&amp;</a:t>
            </a:r>
            <a:r>
              <a:rPr kumimoji="1" lang="ja-JP" altLang="en-US" sz="1100" b="1">
                <a:solidFill>
                  <a:srgbClr val="227F0F"/>
                </a:solidFill>
                <a:latin typeface="Noto Sans CJK JP Bold" panose="020B0500000000000000" pitchFamily="34" charset="-128"/>
                <a:ea typeface="Noto Sans CJK JP Bold" panose="020B0500000000000000" pitchFamily="34" charset="-128"/>
              </a:rPr>
              <a:t>介護事業者と企業の交流会</a:t>
            </a:r>
            <a:r>
              <a:rPr kumimoji="1" lang="en-US" altLang="ja-JP" sz="1200" b="1" dirty="0">
                <a:solidFill>
                  <a:srgbClr val="227F0F"/>
                </a:solidFill>
                <a:latin typeface="Noto Sans CJK JP Bold" panose="020B0500000000000000" pitchFamily="34" charset="-128"/>
                <a:ea typeface="Noto Sans CJK JP Bold" panose="020B0500000000000000" pitchFamily="34" charset="-128"/>
              </a:rPr>
              <a:t> </a:t>
            </a:r>
            <a:r>
              <a:rPr kumimoji="1" lang="ja-JP" altLang="en-US" sz="900">
                <a:solidFill>
                  <a:srgbClr val="227F0F"/>
                </a:solidFill>
                <a:latin typeface="Noto Sans CJK JP" panose="020B0500000000000000" pitchFamily="34" charset="-128"/>
                <a:ea typeface="Noto Sans CJK JP" panose="020B0500000000000000" pitchFamily="34" charset="-128"/>
              </a:rPr>
              <a:t>の開催と試用貸し出し支援</a:t>
            </a:r>
          </a:p>
        </p:txBody>
      </p:sp>
      <p:sp>
        <p:nvSpPr>
          <p:cNvPr id="303" name="正方形/長方形 302">
            <a:extLst>
              <a:ext uri="{FF2B5EF4-FFF2-40B4-BE49-F238E27FC236}">
                <a16:creationId xmlns:a16="http://schemas.microsoft.com/office/drawing/2014/main" id="{D716937E-B82B-08E8-FD24-884DF0B81FFE}"/>
              </a:ext>
            </a:extLst>
          </p:cNvPr>
          <p:cNvSpPr/>
          <p:nvPr/>
        </p:nvSpPr>
        <p:spPr>
          <a:xfrm>
            <a:off x="18776111" y="13179666"/>
            <a:ext cx="1801453" cy="334003"/>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4" name="テキスト ボックス 303">
            <a:extLst>
              <a:ext uri="{FF2B5EF4-FFF2-40B4-BE49-F238E27FC236}">
                <a16:creationId xmlns:a16="http://schemas.microsoft.com/office/drawing/2014/main" id="{94F507AA-D83F-6514-3C8A-8E73ED881116}"/>
              </a:ext>
            </a:extLst>
          </p:cNvPr>
          <p:cNvSpPr txBox="1"/>
          <p:nvPr/>
        </p:nvSpPr>
        <p:spPr>
          <a:xfrm>
            <a:off x="18897135" y="13232287"/>
            <a:ext cx="1569660" cy="230832"/>
          </a:xfrm>
          <a:prstGeom prst="rect">
            <a:avLst/>
          </a:prstGeom>
          <a:noFill/>
        </p:spPr>
        <p:txBody>
          <a:bodyPr wrap="none" rtlCol="0">
            <a:spAutoFit/>
          </a:bodyPr>
          <a:lstStyle/>
          <a:p>
            <a:pPr algn="ctr"/>
            <a:r>
              <a:rPr kumimoji="1" lang="ja-JP" altLang="en-US" sz="900" b="1">
                <a:solidFill>
                  <a:schemeClr val="bg1"/>
                </a:solidFill>
                <a:latin typeface="Noto Sans CJK JP Bold" panose="020B0500000000000000" pitchFamily="34" charset="-128"/>
                <a:ea typeface="Noto Sans CJK JP Bold" panose="020B0500000000000000" pitchFamily="34" charset="-128"/>
              </a:rPr>
              <a:t>相談窓口へのお問い合わせ</a:t>
            </a:r>
          </a:p>
        </p:txBody>
      </p:sp>
      <p:sp>
        <p:nvSpPr>
          <p:cNvPr id="305" name="テキスト ボックス 304">
            <a:extLst>
              <a:ext uri="{FF2B5EF4-FFF2-40B4-BE49-F238E27FC236}">
                <a16:creationId xmlns:a16="http://schemas.microsoft.com/office/drawing/2014/main" id="{6BA2E3D9-4BC8-9E21-79D3-5351B43B207E}"/>
              </a:ext>
            </a:extLst>
          </p:cNvPr>
          <p:cNvSpPr txBox="1"/>
          <p:nvPr/>
        </p:nvSpPr>
        <p:spPr>
          <a:xfrm>
            <a:off x="18516411" y="8131998"/>
            <a:ext cx="2509774" cy="716928"/>
          </a:xfrm>
          <a:prstGeom prst="rect">
            <a:avLst/>
          </a:prstGeom>
          <a:noFill/>
        </p:spPr>
        <p:txBody>
          <a:bodyPr wrap="square" rtlCol="0">
            <a:spAutoFit/>
          </a:bodyPr>
          <a:lstStyle/>
          <a:p>
            <a:pPr>
              <a:lnSpc>
                <a:spcPct val="130000"/>
              </a:lnSpc>
            </a:pPr>
            <a:r>
              <a:rPr lang="ja-JP" altLang="en-US" sz="800">
                <a:solidFill>
                  <a:schemeClr val="tx1">
                    <a:lumMod val="75000"/>
                    <a:lumOff val="25000"/>
                  </a:schemeClr>
                </a:solidFill>
                <a:effectLst/>
                <a:latin typeface="Noto Sans CJK JP" panose="020B0500000000000000" pitchFamily="34" charset="-128"/>
                <a:ea typeface="Noto Sans CJK JP" panose="020B0500000000000000" pitchFamily="34" charset="-128"/>
              </a:rPr>
              <a:t>介護現場の課題解決に向けた介護テクノロジーの導入について、相談を承ります。製品や導入事例等の情報提供を行うとともに、業務見直しへの助言なども行います。</a:t>
            </a:r>
          </a:p>
        </p:txBody>
      </p:sp>
      <p:sp>
        <p:nvSpPr>
          <p:cNvPr id="306" name="円/楕円 305">
            <a:extLst>
              <a:ext uri="{FF2B5EF4-FFF2-40B4-BE49-F238E27FC236}">
                <a16:creationId xmlns:a16="http://schemas.microsoft.com/office/drawing/2014/main" id="{E5DFF25F-A399-BA83-BA9C-B30DEB1EE6EE}"/>
              </a:ext>
            </a:extLst>
          </p:cNvPr>
          <p:cNvSpPr/>
          <p:nvPr/>
        </p:nvSpPr>
        <p:spPr>
          <a:xfrm>
            <a:off x="18440624" y="7687901"/>
            <a:ext cx="272960" cy="27296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7" name="角丸四角形 306">
            <a:extLst>
              <a:ext uri="{FF2B5EF4-FFF2-40B4-BE49-F238E27FC236}">
                <a16:creationId xmlns:a16="http://schemas.microsoft.com/office/drawing/2014/main" id="{8FF7F9EF-57B2-5452-C2CD-7A7DECF34B6F}"/>
              </a:ext>
            </a:extLst>
          </p:cNvPr>
          <p:cNvSpPr/>
          <p:nvPr/>
        </p:nvSpPr>
        <p:spPr>
          <a:xfrm>
            <a:off x="19551651" y="4658433"/>
            <a:ext cx="2565179" cy="568068"/>
          </a:xfrm>
          <a:prstGeom prst="roundRect">
            <a:avLst>
              <a:gd name="adj" fmla="val 50000"/>
            </a:avLst>
          </a:prstGeom>
          <a:solidFill>
            <a:srgbClr val="00B0F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308" name="テキスト ボックス 307">
            <a:extLst>
              <a:ext uri="{FF2B5EF4-FFF2-40B4-BE49-F238E27FC236}">
                <a16:creationId xmlns:a16="http://schemas.microsoft.com/office/drawing/2014/main" id="{7D8FE042-3938-9C26-8DFF-0CB89902F1F7}"/>
              </a:ext>
            </a:extLst>
          </p:cNvPr>
          <p:cNvSpPr txBox="1"/>
          <p:nvPr/>
        </p:nvSpPr>
        <p:spPr>
          <a:xfrm>
            <a:off x="20128973" y="4735405"/>
            <a:ext cx="1415772" cy="461665"/>
          </a:xfrm>
          <a:prstGeom prst="rect">
            <a:avLst/>
          </a:prstGeom>
          <a:noFill/>
        </p:spPr>
        <p:txBody>
          <a:bodyPr wrap="none" rtlCol="0">
            <a:spAutoFit/>
          </a:bodyPr>
          <a:lstStyle/>
          <a:p>
            <a:pPr algn="ctr"/>
            <a:r>
              <a:rPr kumimoji="1" lang="ja-JP" altLang="en-US" sz="1200" b="1">
                <a:solidFill>
                  <a:schemeClr val="bg1"/>
                </a:solidFill>
                <a:latin typeface="Noto Sans CJK JP Bold" panose="020B0500000000000000" pitchFamily="34" charset="-128"/>
                <a:ea typeface="Noto Sans CJK JP Bold" panose="020B0500000000000000" pitchFamily="34" charset="-128"/>
              </a:rPr>
              <a:t>企業の方へ向けた</a:t>
            </a:r>
            <a:endParaRPr kumimoji="1" lang="en-US" altLang="ja-JP" sz="1200" b="1" dirty="0">
              <a:solidFill>
                <a:schemeClr val="bg1"/>
              </a:solidFill>
              <a:latin typeface="Noto Sans CJK JP Bold" panose="020B0500000000000000" pitchFamily="34" charset="-128"/>
              <a:ea typeface="Noto Sans CJK JP Bold" panose="020B0500000000000000" pitchFamily="34" charset="-128"/>
            </a:endParaRPr>
          </a:p>
          <a:p>
            <a:pPr algn="ctr"/>
            <a:r>
              <a:rPr kumimoji="1" lang="ja-JP" altLang="en-US" sz="1200" b="1">
                <a:solidFill>
                  <a:schemeClr val="bg1"/>
                </a:solidFill>
                <a:latin typeface="Noto Sans CJK JP Bold" panose="020B0500000000000000" pitchFamily="34" charset="-128"/>
                <a:ea typeface="Noto Sans CJK JP Bold" panose="020B0500000000000000" pitchFamily="34" charset="-128"/>
              </a:rPr>
              <a:t>プロジェクト活動</a:t>
            </a:r>
          </a:p>
        </p:txBody>
      </p:sp>
      <p:pic>
        <p:nvPicPr>
          <p:cNvPr id="309" name="図 308">
            <a:extLst>
              <a:ext uri="{FF2B5EF4-FFF2-40B4-BE49-F238E27FC236}">
                <a16:creationId xmlns:a16="http://schemas.microsoft.com/office/drawing/2014/main" id="{9217C05B-1B53-EEC3-8241-0B964C27BB44}"/>
              </a:ext>
            </a:extLst>
          </p:cNvPr>
          <p:cNvPicPr>
            <a:picLocks noChangeAspect="1"/>
          </p:cNvPicPr>
          <p:nvPr/>
        </p:nvPicPr>
        <p:blipFill rotWithShape="1">
          <a:blip r:embed="rId20">
            <a:lum bright="100000"/>
          </a:blip>
          <a:srcRect l="13695" t="26884" r="74035" b="56750"/>
          <a:stretch/>
        </p:blipFill>
        <p:spPr>
          <a:xfrm>
            <a:off x="18471367" y="7738400"/>
            <a:ext cx="198017" cy="171962"/>
          </a:xfrm>
          <a:prstGeom prst="rect">
            <a:avLst/>
          </a:prstGeom>
        </p:spPr>
      </p:pic>
      <p:sp>
        <p:nvSpPr>
          <p:cNvPr id="310" name="テキスト ボックス 309">
            <a:extLst>
              <a:ext uri="{FF2B5EF4-FFF2-40B4-BE49-F238E27FC236}">
                <a16:creationId xmlns:a16="http://schemas.microsoft.com/office/drawing/2014/main" id="{E0B00C85-DDED-3DDD-BCB1-95D9E30D901D}"/>
              </a:ext>
            </a:extLst>
          </p:cNvPr>
          <p:cNvSpPr txBox="1"/>
          <p:nvPr/>
        </p:nvSpPr>
        <p:spPr>
          <a:xfrm>
            <a:off x="21396623" y="7672065"/>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開発補助金や神戸進出に関する情報提供</a:t>
            </a:r>
            <a:endParaRPr lang="en-US" altLang="ja-JP" sz="900" dirty="0">
              <a:effectLst/>
              <a:latin typeface="Noto Sans CJK JP" panose="020B0500000000000000" pitchFamily="34" charset="-128"/>
              <a:ea typeface="Noto Sans CJK JP" panose="020B0500000000000000" pitchFamily="34" charset="-128"/>
            </a:endParaRPr>
          </a:p>
        </p:txBody>
      </p:sp>
      <p:sp>
        <p:nvSpPr>
          <p:cNvPr id="311" name="テキスト ボックス 310">
            <a:extLst>
              <a:ext uri="{FF2B5EF4-FFF2-40B4-BE49-F238E27FC236}">
                <a16:creationId xmlns:a16="http://schemas.microsoft.com/office/drawing/2014/main" id="{34441CD5-8CA2-296A-3E29-24772DA5E502}"/>
              </a:ext>
            </a:extLst>
          </p:cNvPr>
          <p:cNvSpPr txBox="1"/>
          <p:nvPr/>
        </p:nvSpPr>
        <p:spPr>
          <a:xfrm>
            <a:off x="21201358" y="8116162"/>
            <a:ext cx="2509774" cy="556884"/>
          </a:xfrm>
          <a:prstGeom prst="rect">
            <a:avLst/>
          </a:prstGeom>
          <a:noFill/>
        </p:spPr>
        <p:txBody>
          <a:bodyPr wrap="square" rtlCol="0">
            <a:spAutoFit/>
          </a:bodyPr>
          <a:lstStyle/>
          <a:p>
            <a:pPr>
              <a:lnSpc>
                <a:spcPct val="130000"/>
              </a:lnSpc>
            </a:pPr>
            <a:r>
              <a:rPr lang="ja-JP" altLang="en-US" sz="800">
                <a:solidFill>
                  <a:schemeClr val="tx1">
                    <a:lumMod val="75000"/>
                    <a:lumOff val="25000"/>
                  </a:schemeClr>
                </a:solidFill>
                <a:effectLst/>
                <a:latin typeface="Noto Sans CJK JP" panose="020B0500000000000000" pitchFamily="34" charset="-128"/>
                <a:ea typeface="Noto Sans CJK JP" panose="020B0500000000000000" pitchFamily="34" charset="-128"/>
              </a:rPr>
              <a:t>介護テクノロジーの導入に向けた補助金などの支援制度や、介護報酬制度との関連性などについて、お問い合わせを承ります。</a:t>
            </a:r>
          </a:p>
        </p:txBody>
      </p:sp>
      <p:sp>
        <p:nvSpPr>
          <p:cNvPr id="312" name="円/楕円 311">
            <a:extLst>
              <a:ext uri="{FF2B5EF4-FFF2-40B4-BE49-F238E27FC236}">
                <a16:creationId xmlns:a16="http://schemas.microsoft.com/office/drawing/2014/main" id="{298EC694-EFF5-182A-3530-DA8434F5E0E8}"/>
              </a:ext>
            </a:extLst>
          </p:cNvPr>
          <p:cNvSpPr/>
          <p:nvPr/>
        </p:nvSpPr>
        <p:spPr>
          <a:xfrm>
            <a:off x="21125571" y="7672065"/>
            <a:ext cx="272960" cy="27296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3" name="図 312">
            <a:extLst>
              <a:ext uri="{FF2B5EF4-FFF2-40B4-BE49-F238E27FC236}">
                <a16:creationId xmlns:a16="http://schemas.microsoft.com/office/drawing/2014/main" id="{788A936C-457B-6532-6907-9E1883EBB30C}"/>
              </a:ext>
            </a:extLst>
          </p:cNvPr>
          <p:cNvPicPr>
            <a:picLocks noChangeAspect="1"/>
          </p:cNvPicPr>
          <p:nvPr/>
        </p:nvPicPr>
        <p:blipFill rotWithShape="1">
          <a:blip r:embed="rId20">
            <a:lum bright="100000"/>
          </a:blip>
          <a:srcRect l="13695" t="26884" r="74035" b="56750"/>
          <a:stretch/>
        </p:blipFill>
        <p:spPr>
          <a:xfrm>
            <a:off x="21156314" y="7722564"/>
            <a:ext cx="198017" cy="171962"/>
          </a:xfrm>
          <a:prstGeom prst="rect">
            <a:avLst/>
          </a:prstGeom>
        </p:spPr>
      </p:pic>
      <p:sp>
        <p:nvSpPr>
          <p:cNvPr id="314" name="テキスト ボックス 313">
            <a:extLst>
              <a:ext uri="{FF2B5EF4-FFF2-40B4-BE49-F238E27FC236}">
                <a16:creationId xmlns:a16="http://schemas.microsoft.com/office/drawing/2014/main" id="{B980FF34-3697-23B1-09FA-1283FA00B61A}"/>
              </a:ext>
            </a:extLst>
          </p:cNvPr>
          <p:cNvSpPr txBox="1"/>
          <p:nvPr/>
        </p:nvSpPr>
        <p:spPr>
          <a:xfrm>
            <a:off x="18681086" y="9202285"/>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製品改良／市場参入に向けたご相談</a:t>
            </a:r>
            <a:endParaRPr lang="en-US" altLang="ja-JP" sz="900" dirty="0">
              <a:effectLst/>
              <a:latin typeface="Noto Sans CJK JP" panose="020B0500000000000000" pitchFamily="34" charset="-128"/>
              <a:ea typeface="Noto Sans CJK JP" panose="020B0500000000000000" pitchFamily="34" charset="-128"/>
            </a:endParaRPr>
          </a:p>
        </p:txBody>
      </p:sp>
      <p:sp>
        <p:nvSpPr>
          <p:cNvPr id="315" name="テキスト ボックス 314">
            <a:extLst>
              <a:ext uri="{FF2B5EF4-FFF2-40B4-BE49-F238E27FC236}">
                <a16:creationId xmlns:a16="http://schemas.microsoft.com/office/drawing/2014/main" id="{DC4FA000-2DB1-9A49-BF37-65B515ABE14F}"/>
              </a:ext>
            </a:extLst>
          </p:cNvPr>
          <p:cNvSpPr txBox="1"/>
          <p:nvPr/>
        </p:nvSpPr>
        <p:spPr>
          <a:xfrm>
            <a:off x="18485821" y="9646382"/>
            <a:ext cx="2509774" cy="556884"/>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令和</a:t>
            </a:r>
            <a:r>
              <a:rPr lang="en-US" altLang="ja-JP" dirty="0"/>
              <a:t>4</a:t>
            </a:r>
            <a:r>
              <a:rPr lang="ja-JP" altLang="en-US"/>
              <a:t>年度プロジェクトにおいて作成した「神戸市介護テクノロジー導入促進の手引き」をもとに、介護テクノロジーの導入計画の策定を支援します。</a:t>
            </a:r>
          </a:p>
        </p:txBody>
      </p:sp>
      <p:sp>
        <p:nvSpPr>
          <p:cNvPr id="316" name="円/楕円 315">
            <a:extLst>
              <a:ext uri="{FF2B5EF4-FFF2-40B4-BE49-F238E27FC236}">
                <a16:creationId xmlns:a16="http://schemas.microsoft.com/office/drawing/2014/main" id="{14BBB9B0-55EB-83B7-4A27-E618C5011356}"/>
              </a:ext>
            </a:extLst>
          </p:cNvPr>
          <p:cNvSpPr/>
          <p:nvPr/>
        </p:nvSpPr>
        <p:spPr>
          <a:xfrm>
            <a:off x="18410034" y="9202285"/>
            <a:ext cx="272960" cy="27296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7" name="図 316">
            <a:extLst>
              <a:ext uri="{FF2B5EF4-FFF2-40B4-BE49-F238E27FC236}">
                <a16:creationId xmlns:a16="http://schemas.microsoft.com/office/drawing/2014/main" id="{06838017-176A-C1FA-51B5-C6EA7718351A}"/>
              </a:ext>
            </a:extLst>
          </p:cNvPr>
          <p:cNvPicPr>
            <a:picLocks noChangeAspect="1"/>
          </p:cNvPicPr>
          <p:nvPr/>
        </p:nvPicPr>
        <p:blipFill rotWithShape="1">
          <a:blip r:embed="rId20">
            <a:lum bright="100000"/>
          </a:blip>
          <a:srcRect l="13695" t="26884" r="74035" b="56750"/>
          <a:stretch/>
        </p:blipFill>
        <p:spPr>
          <a:xfrm>
            <a:off x="18440777" y="9252784"/>
            <a:ext cx="198017" cy="171962"/>
          </a:xfrm>
          <a:prstGeom prst="rect">
            <a:avLst/>
          </a:prstGeom>
        </p:spPr>
      </p:pic>
      <p:sp>
        <p:nvSpPr>
          <p:cNvPr id="318" name="テキスト ボックス 317">
            <a:extLst>
              <a:ext uri="{FF2B5EF4-FFF2-40B4-BE49-F238E27FC236}">
                <a16:creationId xmlns:a16="http://schemas.microsoft.com/office/drawing/2014/main" id="{4E9A3BAC-EDA1-E930-EE3A-B06C0CDDFF40}"/>
              </a:ext>
            </a:extLst>
          </p:cNvPr>
          <p:cNvSpPr txBox="1"/>
          <p:nvPr/>
        </p:nvSpPr>
        <p:spPr>
          <a:xfrm>
            <a:off x="19251571" y="10501349"/>
            <a:ext cx="1120820" cy="261610"/>
          </a:xfrm>
          <a:prstGeom prst="rect">
            <a:avLst/>
          </a:prstGeom>
          <a:noFill/>
        </p:spPr>
        <p:txBody>
          <a:bodyPr wrap="none" rtlCol="0">
            <a:spAutoFit/>
          </a:bodyPr>
          <a:lstStyle/>
          <a:p>
            <a:r>
              <a:rPr kumimoji="1" lang="ja-JP" altLang="en-US" sz="1100" b="1">
                <a:solidFill>
                  <a:srgbClr val="227F0F"/>
                </a:solidFill>
                <a:latin typeface="Noto Sans CJK JP Bold" panose="020B0500000000000000" pitchFamily="34" charset="-128"/>
                <a:ea typeface="Noto Sans CJK JP Bold" panose="020B0500000000000000" pitchFamily="34" charset="-128"/>
              </a:rPr>
              <a:t>相談窓口</a:t>
            </a:r>
            <a:r>
              <a:rPr kumimoji="1" lang="en-US" altLang="ja-JP" sz="900" dirty="0">
                <a:solidFill>
                  <a:srgbClr val="227F0F"/>
                </a:solidFill>
                <a:latin typeface="Noto Sans CJK JP" panose="020B0500000000000000" pitchFamily="34" charset="-128"/>
                <a:ea typeface="Noto Sans CJK JP" panose="020B0500000000000000" pitchFamily="34" charset="-128"/>
              </a:rPr>
              <a:t> </a:t>
            </a:r>
            <a:r>
              <a:rPr kumimoji="1" lang="ja-JP" altLang="en-US" sz="900">
                <a:solidFill>
                  <a:srgbClr val="227F0F"/>
                </a:solidFill>
                <a:latin typeface="Noto Sans CJK JP" panose="020B0500000000000000" pitchFamily="34" charset="-128"/>
                <a:ea typeface="Noto Sans CJK JP" panose="020B0500000000000000" pitchFamily="34" charset="-128"/>
              </a:rPr>
              <a:t>の概要</a:t>
            </a:r>
          </a:p>
        </p:txBody>
      </p:sp>
      <p:sp>
        <p:nvSpPr>
          <p:cNvPr id="319" name="テキスト ボックス 318">
            <a:extLst>
              <a:ext uri="{FF2B5EF4-FFF2-40B4-BE49-F238E27FC236}">
                <a16:creationId xmlns:a16="http://schemas.microsoft.com/office/drawing/2014/main" id="{2FB4B75A-E4D6-55BD-B5A5-869E0B236EFF}"/>
              </a:ext>
            </a:extLst>
          </p:cNvPr>
          <p:cNvSpPr txBox="1"/>
          <p:nvPr/>
        </p:nvSpPr>
        <p:spPr>
          <a:xfrm>
            <a:off x="19251571" y="10801423"/>
            <a:ext cx="3745446" cy="1721112"/>
          </a:xfrm>
          <a:prstGeom prst="rect">
            <a:avLst/>
          </a:prstGeom>
          <a:noFill/>
        </p:spPr>
        <p:txBody>
          <a:bodyPr wrap="square" rtlCol="0">
            <a:spAutoFit/>
          </a:bodyPr>
          <a:lstStyle/>
          <a:p>
            <a:pPr algn="l">
              <a:lnSpc>
                <a:spcPct val="130000"/>
              </a:lnSpc>
            </a:pPr>
            <a:r>
              <a:rPr lang="ja-JP" altLang="en-US" sz="700" b="1">
                <a:latin typeface="Noto Sans CJK JP Bold" panose="020B0500000000000000" pitchFamily="34" charset="-128"/>
                <a:ea typeface="Noto Sans CJK JP Bold" panose="020B0500000000000000" pitchFamily="34" charset="-128"/>
              </a:rPr>
              <a:t>開設時期</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令和</a:t>
            </a:r>
            <a:r>
              <a:rPr lang="en-US" altLang="ja-JP" sz="600" dirty="0">
                <a:latin typeface="Noto Sans CJK JP" panose="020B0500000000000000" pitchFamily="34" charset="-128"/>
                <a:ea typeface="Noto Sans CJK JP" panose="020B0500000000000000" pitchFamily="34" charset="-128"/>
              </a:rPr>
              <a:t>5</a:t>
            </a:r>
            <a:r>
              <a:rPr lang="ja-JP" altLang="en-US" sz="600">
                <a:latin typeface="Noto Sans CJK JP" panose="020B0500000000000000" pitchFamily="34" charset="-128"/>
                <a:ea typeface="Noto Sans CJK JP" panose="020B0500000000000000" pitchFamily="34" charset="-128"/>
              </a:rPr>
              <a:t>年</a:t>
            </a:r>
            <a:r>
              <a:rPr lang="en-US" altLang="ja-JP" sz="600" dirty="0">
                <a:latin typeface="Noto Sans CJK JP" panose="020B0500000000000000" pitchFamily="34" charset="-128"/>
                <a:ea typeface="Noto Sans CJK JP" panose="020B0500000000000000" pitchFamily="34" charset="-128"/>
              </a:rPr>
              <a:t>7</a:t>
            </a:r>
            <a:r>
              <a:rPr lang="ja-JP" altLang="en-US" sz="600">
                <a:latin typeface="Noto Sans CJK JP" panose="020B0500000000000000" pitchFamily="34" charset="-128"/>
                <a:ea typeface="Noto Sans CJK JP" panose="020B0500000000000000" pitchFamily="34" charset="-128"/>
              </a:rPr>
              <a:t>月</a:t>
            </a:r>
            <a:r>
              <a:rPr lang="en-US" altLang="ja-JP" sz="600" dirty="0">
                <a:latin typeface="Noto Sans CJK JP" panose="020B0500000000000000" pitchFamily="34" charset="-128"/>
                <a:ea typeface="Noto Sans CJK JP" panose="020B0500000000000000" pitchFamily="34" charset="-128"/>
              </a:rPr>
              <a:t>1</a:t>
            </a:r>
            <a:r>
              <a:rPr lang="ja-JP" altLang="en-US" sz="600">
                <a:latin typeface="Noto Sans CJK JP" panose="020B0500000000000000" pitchFamily="34" charset="-128"/>
                <a:ea typeface="Noto Sans CJK JP" panose="020B0500000000000000" pitchFamily="34" charset="-128"/>
              </a:rPr>
              <a:t>日</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令和</a:t>
            </a:r>
            <a:r>
              <a:rPr lang="en-US" altLang="ja-JP" sz="600" dirty="0">
                <a:latin typeface="Noto Sans CJK JP" panose="020B0500000000000000" pitchFamily="34" charset="-128"/>
                <a:ea typeface="Noto Sans CJK JP" panose="020B0500000000000000" pitchFamily="34" charset="-128"/>
              </a:rPr>
              <a:t>7</a:t>
            </a:r>
            <a:r>
              <a:rPr lang="ja-JP" altLang="en-US" sz="600">
                <a:latin typeface="Noto Sans CJK JP" panose="020B0500000000000000" pitchFamily="34" charset="-128"/>
                <a:ea typeface="Noto Sans CJK JP" panose="020B0500000000000000" pitchFamily="34" charset="-128"/>
              </a:rPr>
              <a:t>年</a:t>
            </a:r>
            <a:r>
              <a:rPr lang="en-US" altLang="ja-JP" sz="600" dirty="0">
                <a:latin typeface="Noto Sans CJK JP" panose="020B0500000000000000" pitchFamily="34" charset="-128"/>
                <a:ea typeface="Noto Sans CJK JP" panose="020B0500000000000000" pitchFamily="34" charset="-128"/>
              </a:rPr>
              <a:t>3</a:t>
            </a:r>
            <a:r>
              <a:rPr lang="ja-JP" altLang="en-US" sz="600">
                <a:latin typeface="Noto Sans CJK JP" panose="020B0500000000000000" pitchFamily="34" charset="-128"/>
                <a:ea typeface="Noto Sans CJK JP" panose="020B0500000000000000" pitchFamily="34" charset="-128"/>
              </a:rPr>
              <a:t>月</a:t>
            </a:r>
            <a:r>
              <a:rPr lang="en-US" altLang="ja-JP" sz="600" dirty="0">
                <a:latin typeface="Noto Sans CJK JP" panose="020B0500000000000000" pitchFamily="34" charset="-128"/>
                <a:ea typeface="Noto Sans CJK JP" panose="020B0500000000000000" pitchFamily="34" charset="-128"/>
              </a:rPr>
              <a:t>31</a:t>
            </a:r>
            <a:r>
              <a:rPr lang="ja-JP" altLang="en-US" sz="600">
                <a:latin typeface="Noto Sans CJK JP" panose="020B0500000000000000" pitchFamily="34" charset="-128"/>
                <a:ea typeface="Noto Sans CJK JP" panose="020B0500000000000000" pitchFamily="34" charset="-128"/>
              </a:rPr>
              <a:t>日</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ご利用時間</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en-US" altLang="ja-JP" sz="600" dirty="0">
                <a:latin typeface="Noto Sans CJK JP" panose="020B0500000000000000" pitchFamily="34" charset="-128"/>
                <a:ea typeface="Noto Sans CJK JP" panose="020B0500000000000000" pitchFamily="34" charset="-128"/>
              </a:rPr>
              <a:t>9</a:t>
            </a:r>
            <a:r>
              <a:rPr lang="ja-JP" altLang="en-US" sz="600">
                <a:latin typeface="Noto Sans CJK JP" panose="020B0500000000000000" pitchFamily="34" charset="-128"/>
                <a:ea typeface="Noto Sans CJK JP" panose="020B0500000000000000" pitchFamily="34" charset="-128"/>
              </a:rPr>
              <a:t>：</a:t>
            </a:r>
            <a:r>
              <a:rPr lang="en-US" altLang="ja-JP" sz="600" dirty="0">
                <a:latin typeface="Noto Sans CJK JP" panose="020B0500000000000000" pitchFamily="34" charset="-128"/>
                <a:ea typeface="Noto Sans CJK JP" panose="020B0500000000000000" pitchFamily="34" charset="-128"/>
              </a:rPr>
              <a:t>00〜17</a:t>
            </a:r>
            <a:r>
              <a:rPr lang="ja-JP" altLang="en-US" sz="600">
                <a:latin typeface="Noto Sans CJK JP" panose="020B0500000000000000" pitchFamily="34" charset="-128"/>
                <a:ea typeface="Noto Sans CJK JP" panose="020B0500000000000000" pitchFamily="34" charset="-128"/>
              </a:rPr>
              <a:t>：</a:t>
            </a:r>
            <a:r>
              <a:rPr lang="en-US" altLang="ja-JP" sz="600" dirty="0">
                <a:latin typeface="Noto Sans CJK JP" panose="020B0500000000000000" pitchFamily="34" charset="-128"/>
                <a:ea typeface="Noto Sans CJK JP" panose="020B0500000000000000" pitchFamily="34" charset="-128"/>
              </a:rPr>
              <a:t>00</a:t>
            </a:r>
            <a:r>
              <a:rPr lang="ja-JP" altLang="en-US" sz="600">
                <a:latin typeface="Noto Sans CJK JP" panose="020B0500000000000000" pitchFamily="34" charset="-128"/>
                <a:ea typeface="Noto Sans CJK JP" panose="020B0500000000000000" pitchFamily="34" charset="-128"/>
              </a:rPr>
              <a:t>（月</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金） </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事前予約により土日対応も可能</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ご利用対象者</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・神戸市内の介護事業者</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・神戸市在住で介護テクノロジーにご関心をお持ちの一般の方（ご家庭で介護を行なっている方など）</a:t>
            </a: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endParaRPr lang="en-US" altLang="ja-JP" sz="600" dirty="0">
              <a:latin typeface="Noto Sans CJK JP" panose="020B0500000000000000" pitchFamily="34" charset="-128"/>
              <a:ea typeface="Noto Sans CJK JP" panose="020B0500000000000000" pitchFamily="34" charset="-128"/>
            </a:endParaRPr>
          </a:p>
          <a:p>
            <a:pPr algn="l">
              <a:lnSpc>
                <a:spcPct val="130000"/>
              </a:lnSpc>
            </a:pPr>
            <a:r>
              <a:rPr lang="ja-JP" altLang="en-US" sz="700" b="1">
                <a:latin typeface="Noto Sans CJK JP Bold" panose="020B0500000000000000" pitchFamily="34" charset="-128"/>
                <a:ea typeface="Noto Sans CJK JP Bold" panose="020B0500000000000000" pitchFamily="34" charset="-128"/>
              </a:rPr>
              <a:t>ご利用方法</a:t>
            </a:r>
            <a:endParaRPr lang="en-US" altLang="ja-JP" sz="700" b="1" dirty="0">
              <a:latin typeface="Noto Sans CJK JP Bold" panose="020B0500000000000000" pitchFamily="34" charset="-128"/>
              <a:ea typeface="Noto Sans CJK JP Bold" panose="020B0500000000000000" pitchFamily="34" charset="-128"/>
            </a:endParaRPr>
          </a:p>
          <a:p>
            <a:pPr algn="l">
              <a:lnSpc>
                <a:spcPct val="130000"/>
              </a:lnSpc>
            </a:pPr>
            <a:r>
              <a:rPr lang="ja-JP" altLang="en-US" sz="600">
                <a:latin typeface="Noto Sans CJK JP" panose="020B0500000000000000" pitchFamily="34" charset="-128"/>
                <a:ea typeface="Noto Sans CJK JP" panose="020B0500000000000000" pitchFamily="34" charset="-128"/>
              </a:rPr>
              <a:t>まずは、​</a:t>
            </a:r>
            <a:r>
              <a:rPr lang="en" altLang="ja-JP" sz="600" dirty="0">
                <a:latin typeface="Noto Sans CJK JP" panose="020B0500000000000000" pitchFamily="34" charset="-128"/>
                <a:ea typeface="Noto Sans CJK JP" panose="020B0500000000000000" pitchFamily="34" charset="-128"/>
              </a:rPr>
              <a:t>Web</a:t>
            </a:r>
            <a:r>
              <a:rPr lang="ja-JP" altLang="en-US" sz="600">
                <a:latin typeface="Noto Sans CJK JP" panose="020B0500000000000000" pitchFamily="34" charset="-128"/>
                <a:ea typeface="Noto Sans CJK JP" panose="020B0500000000000000" pitchFamily="34" charset="-128"/>
              </a:rPr>
              <a:t>フォーム／お電話／</a:t>
            </a:r>
            <a:r>
              <a:rPr lang="en" altLang="ja-JP" sz="600" dirty="0">
                <a:latin typeface="Noto Sans CJK JP" panose="020B0500000000000000" pitchFamily="34" charset="-128"/>
                <a:ea typeface="Noto Sans CJK JP" panose="020B0500000000000000" pitchFamily="34" charset="-128"/>
              </a:rPr>
              <a:t>FAX</a:t>
            </a:r>
            <a:r>
              <a:rPr lang="ja-JP" altLang="en-US" sz="600">
                <a:latin typeface="Noto Sans CJK JP" panose="020B0500000000000000" pitchFamily="34" charset="-128"/>
                <a:ea typeface="Noto Sans CJK JP" panose="020B0500000000000000" pitchFamily="34" charset="-128"/>
              </a:rPr>
              <a:t>でご連絡ください。</a:t>
            </a:r>
            <a:br>
              <a:rPr lang="ja-JP" altLang="en-US" sz="600">
                <a:latin typeface="Noto Sans CJK JP" panose="020B0500000000000000" pitchFamily="34" charset="-128"/>
                <a:ea typeface="Noto Sans CJK JP" panose="020B0500000000000000" pitchFamily="34" charset="-128"/>
              </a:rPr>
            </a:br>
            <a:r>
              <a:rPr lang="ja-JP" altLang="en-US" sz="600">
                <a:latin typeface="Noto Sans CJK JP" panose="020B0500000000000000" pitchFamily="34" charset="-128"/>
                <a:ea typeface="Noto Sans CJK JP" panose="020B0500000000000000" pitchFamily="34" charset="-128"/>
              </a:rPr>
              <a:t>ご訪問は事前予約が必要となります。</a:t>
            </a:r>
            <a:endParaRPr lang="ja-JP" altLang="en-US" sz="600">
              <a:effectLst/>
              <a:latin typeface="Noto Sans CJK JP" panose="020B0500000000000000" pitchFamily="34" charset="-128"/>
              <a:ea typeface="Noto Sans CJK JP" panose="020B0500000000000000" pitchFamily="34" charset="-128"/>
            </a:endParaRPr>
          </a:p>
        </p:txBody>
      </p:sp>
      <p:sp>
        <p:nvSpPr>
          <p:cNvPr id="320" name="テキスト ボックス 319">
            <a:extLst>
              <a:ext uri="{FF2B5EF4-FFF2-40B4-BE49-F238E27FC236}">
                <a16:creationId xmlns:a16="http://schemas.microsoft.com/office/drawing/2014/main" id="{6C8BBA1D-AACF-5D5F-F5A3-81839BE29DA1}"/>
              </a:ext>
            </a:extLst>
          </p:cNvPr>
          <p:cNvSpPr txBox="1"/>
          <p:nvPr/>
        </p:nvSpPr>
        <p:spPr>
          <a:xfrm>
            <a:off x="18786605" y="12903261"/>
            <a:ext cx="1780464" cy="220253"/>
          </a:xfrm>
          <a:prstGeom prst="rect">
            <a:avLst/>
          </a:prstGeom>
          <a:noFill/>
        </p:spPr>
        <p:txBody>
          <a:bodyPr wrap="square" rtlCol="0">
            <a:spAutoFit/>
          </a:bodyPr>
          <a:lstStyle/>
          <a:p>
            <a:pPr algn="l">
              <a:lnSpc>
                <a:spcPct val="130000"/>
              </a:lnSpc>
            </a:pPr>
            <a:r>
              <a:rPr lang="ja-JP" altLang="en-US" sz="700">
                <a:latin typeface="Noto Sans CJK JP" panose="020B0500000000000000" pitchFamily="34" charset="-128"/>
                <a:ea typeface="Noto Sans CJK JP" panose="020B0500000000000000" pitchFamily="34" charset="-128"/>
              </a:rPr>
              <a:t>オンラインでのお問い合わせはこちら</a:t>
            </a:r>
            <a:endParaRPr lang="ja-JP" altLang="en-US" sz="600">
              <a:effectLst/>
              <a:latin typeface="Noto Sans CJK JP" panose="020B0500000000000000" pitchFamily="34" charset="-128"/>
              <a:ea typeface="Noto Sans CJK JP" panose="020B0500000000000000" pitchFamily="34" charset="-128"/>
            </a:endParaRPr>
          </a:p>
        </p:txBody>
      </p:sp>
      <p:sp>
        <p:nvSpPr>
          <p:cNvPr id="321" name="テキスト ボックス 320">
            <a:extLst>
              <a:ext uri="{FF2B5EF4-FFF2-40B4-BE49-F238E27FC236}">
                <a16:creationId xmlns:a16="http://schemas.microsoft.com/office/drawing/2014/main" id="{2B573DD3-EDF9-C9B9-9378-A97A5BA50273}"/>
              </a:ext>
            </a:extLst>
          </p:cNvPr>
          <p:cNvSpPr txBox="1"/>
          <p:nvPr/>
        </p:nvSpPr>
        <p:spPr>
          <a:xfrm>
            <a:off x="21226598" y="12895419"/>
            <a:ext cx="1780464" cy="220253"/>
          </a:xfrm>
          <a:prstGeom prst="rect">
            <a:avLst/>
          </a:prstGeom>
          <a:noFill/>
        </p:spPr>
        <p:txBody>
          <a:bodyPr wrap="square" rtlCol="0">
            <a:spAutoFit/>
          </a:bodyPr>
          <a:lstStyle/>
          <a:p>
            <a:pPr algn="l">
              <a:lnSpc>
                <a:spcPct val="130000"/>
              </a:lnSpc>
            </a:pPr>
            <a:r>
              <a:rPr lang="ja-JP" altLang="en-US" sz="700">
                <a:latin typeface="Noto Sans CJK JP" panose="020B0500000000000000" pitchFamily="34" charset="-128"/>
                <a:ea typeface="Noto Sans CJK JP" panose="020B0500000000000000" pitchFamily="34" charset="-128"/>
              </a:rPr>
              <a:t>お電話／</a:t>
            </a:r>
            <a:r>
              <a:rPr lang="en-US" altLang="ja-JP" sz="700" dirty="0">
                <a:latin typeface="Noto Sans CJK JP" panose="020B0500000000000000" pitchFamily="34" charset="-128"/>
                <a:ea typeface="Noto Sans CJK JP" panose="020B0500000000000000" pitchFamily="34" charset="-128"/>
              </a:rPr>
              <a:t>FAX</a:t>
            </a:r>
            <a:r>
              <a:rPr lang="ja-JP" altLang="en-US" sz="700">
                <a:latin typeface="Noto Sans CJK JP" panose="020B0500000000000000" pitchFamily="34" charset="-128"/>
                <a:ea typeface="Noto Sans CJK JP" panose="020B0500000000000000" pitchFamily="34" charset="-128"/>
              </a:rPr>
              <a:t>でのお問い合わせはこちら</a:t>
            </a:r>
            <a:endParaRPr lang="ja-JP" altLang="en-US" sz="600">
              <a:effectLst/>
              <a:latin typeface="Noto Sans CJK JP" panose="020B0500000000000000" pitchFamily="34" charset="-128"/>
              <a:ea typeface="Noto Sans CJK JP" panose="020B0500000000000000" pitchFamily="34" charset="-128"/>
            </a:endParaRPr>
          </a:p>
        </p:txBody>
      </p:sp>
      <p:sp>
        <p:nvSpPr>
          <p:cNvPr id="322" name="正方形/長方形 321">
            <a:extLst>
              <a:ext uri="{FF2B5EF4-FFF2-40B4-BE49-F238E27FC236}">
                <a16:creationId xmlns:a16="http://schemas.microsoft.com/office/drawing/2014/main" id="{47B02D6D-B5F3-C72F-CFA1-E0CF6B6E5276}"/>
              </a:ext>
            </a:extLst>
          </p:cNvPr>
          <p:cNvSpPr/>
          <p:nvPr/>
        </p:nvSpPr>
        <p:spPr>
          <a:xfrm>
            <a:off x="21226598" y="13155420"/>
            <a:ext cx="1801453" cy="334003"/>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3" name="テキスト ボックス 322">
            <a:extLst>
              <a:ext uri="{FF2B5EF4-FFF2-40B4-BE49-F238E27FC236}">
                <a16:creationId xmlns:a16="http://schemas.microsoft.com/office/drawing/2014/main" id="{F6BEB824-4587-ACBF-5C24-7B38D0E5D91B}"/>
              </a:ext>
            </a:extLst>
          </p:cNvPr>
          <p:cNvSpPr txBox="1"/>
          <p:nvPr/>
        </p:nvSpPr>
        <p:spPr>
          <a:xfrm>
            <a:off x="21198840" y="13174819"/>
            <a:ext cx="1780464" cy="338554"/>
          </a:xfrm>
          <a:prstGeom prst="rect">
            <a:avLst/>
          </a:prstGeom>
          <a:noFill/>
        </p:spPr>
        <p:txBody>
          <a:bodyPr wrap="square" rtlCol="0">
            <a:spAutoFit/>
          </a:bodyPr>
          <a:lstStyle/>
          <a:p>
            <a:pPr algn="ctr"/>
            <a:r>
              <a:rPr lang="en" altLang="ja-JP" sz="800" dirty="0">
                <a:effectLst/>
                <a:latin typeface="Noto Sans CJK JP" panose="020B0500000000000000" pitchFamily="34" charset="-128"/>
                <a:ea typeface="Noto Sans CJK JP" panose="020B0500000000000000" pitchFamily="34" charset="-128"/>
              </a:rPr>
              <a:t>TEL</a:t>
            </a:r>
            <a:r>
              <a:rPr lang="ja-JP" altLang="en" sz="800">
                <a:effectLst/>
                <a:latin typeface="Noto Sans CJK JP" panose="020B0500000000000000" pitchFamily="34" charset="-128"/>
                <a:ea typeface="Noto Sans CJK JP" panose="020B0500000000000000" pitchFamily="34" charset="-128"/>
              </a:rPr>
              <a:t>｜</a:t>
            </a:r>
            <a:r>
              <a:rPr lang="en" altLang="ja-JP" sz="800" dirty="0">
                <a:effectLst/>
                <a:latin typeface="Noto Sans CJK JP" panose="020B0500000000000000" pitchFamily="34" charset="-128"/>
                <a:ea typeface="Noto Sans CJK JP" panose="020B0500000000000000" pitchFamily="34" charset="-128"/>
              </a:rPr>
              <a:t>078-862-8503</a:t>
            </a:r>
          </a:p>
          <a:p>
            <a:pPr algn="ctr"/>
            <a:r>
              <a:rPr lang="en" altLang="ja-JP" sz="800" dirty="0">
                <a:effectLst/>
                <a:latin typeface="Noto Sans CJK JP" panose="020B0500000000000000" pitchFamily="34" charset="-128"/>
                <a:ea typeface="Noto Sans CJK JP" panose="020B0500000000000000" pitchFamily="34" charset="-128"/>
              </a:rPr>
              <a:t>FAX</a:t>
            </a:r>
            <a:r>
              <a:rPr lang="ja-JP" altLang="en" sz="800">
                <a:effectLst/>
                <a:latin typeface="Noto Sans CJK JP" panose="020B0500000000000000" pitchFamily="34" charset="-128"/>
                <a:ea typeface="Noto Sans CJK JP" panose="020B0500000000000000" pitchFamily="34" charset="-128"/>
              </a:rPr>
              <a:t>｜</a:t>
            </a:r>
            <a:r>
              <a:rPr lang="en" altLang="ja-JP" sz="800" dirty="0">
                <a:effectLst/>
                <a:latin typeface="Noto Sans CJK JP" panose="020B0500000000000000" pitchFamily="34" charset="-128"/>
                <a:ea typeface="Noto Sans CJK JP" panose="020B0500000000000000" pitchFamily="34" charset="-128"/>
              </a:rPr>
              <a:t>078-862-8508</a:t>
            </a:r>
          </a:p>
        </p:txBody>
      </p:sp>
      <p:sp>
        <p:nvSpPr>
          <p:cNvPr id="324" name="円/楕円 323">
            <a:extLst>
              <a:ext uri="{FF2B5EF4-FFF2-40B4-BE49-F238E27FC236}">
                <a16:creationId xmlns:a16="http://schemas.microsoft.com/office/drawing/2014/main" id="{1993CA64-00AB-4E1D-2B77-FBF343677784}"/>
              </a:ext>
            </a:extLst>
          </p:cNvPr>
          <p:cNvSpPr/>
          <p:nvPr/>
        </p:nvSpPr>
        <p:spPr>
          <a:xfrm>
            <a:off x="18431616" y="14818281"/>
            <a:ext cx="272960" cy="27296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25" name="図 324">
            <a:extLst>
              <a:ext uri="{FF2B5EF4-FFF2-40B4-BE49-F238E27FC236}">
                <a16:creationId xmlns:a16="http://schemas.microsoft.com/office/drawing/2014/main" id="{5FCBAE79-0D66-5688-27C5-07FDD918C973}"/>
              </a:ext>
            </a:extLst>
          </p:cNvPr>
          <p:cNvPicPr>
            <a:picLocks noChangeAspect="1"/>
          </p:cNvPicPr>
          <p:nvPr/>
        </p:nvPicPr>
        <p:blipFill rotWithShape="1">
          <a:blip r:embed="rId20">
            <a:lum bright="100000"/>
          </a:blip>
          <a:srcRect l="29186" t="53753" r="58544" b="29881"/>
          <a:stretch/>
        </p:blipFill>
        <p:spPr>
          <a:xfrm>
            <a:off x="18471367" y="14871697"/>
            <a:ext cx="204839" cy="177886"/>
          </a:xfrm>
          <a:prstGeom prst="rect">
            <a:avLst/>
          </a:prstGeom>
        </p:spPr>
      </p:pic>
      <p:sp>
        <p:nvSpPr>
          <p:cNvPr id="326" name="テキスト ボックス 325">
            <a:extLst>
              <a:ext uri="{FF2B5EF4-FFF2-40B4-BE49-F238E27FC236}">
                <a16:creationId xmlns:a16="http://schemas.microsoft.com/office/drawing/2014/main" id="{7A30028D-CDBF-353C-4734-AA0E2D69317F}"/>
              </a:ext>
            </a:extLst>
          </p:cNvPr>
          <p:cNvSpPr txBox="1"/>
          <p:nvPr/>
        </p:nvSpPr>
        <p:spPr>
          <a:xfrm>
            <a:off x="18711676" y="14813730"/>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自社製品の出展機会の提供</a:t>
            </a:r>
            <a:endParaRPr lang="en-US" altLang="ja-JP" sz="900" dirty="0">
              <a:effectLst/>
              <a:latin typeface="Noto Sans CJK JP" panose="020B0500000000000000" pitchFamily="34" charset="-128"/>
              <a:ea typeface="Noto Sans CJK JP" panose="020B0500000000000000" pitchFamily="34" charset="-128"/>
            </a:endParaRPr>
          </a:p>
        </p:txBody>
      </p:sp>
      <p:sp>
        <p:nvSpPr>
          <p:cNvPr id="327" name="テキスト ボックス 326">
            <a:extLst>
              <a:ext uri="{FF2B5EF4-FFF2-40B4-BE49-F238E27FC236}">
                <a16:creationId xmlns:a16="http://schemas.microsoft.com/office/drawing/2014/main" id="{56DE58DE-A24F-93E0-3FD9-11FE28232DC0}"/>
              </a:ext>
            </a:extLst>
          </p:cNvPr>
          <p:cNvSpPr txBox="1"/>
          <p:nvPr/>
        </p:nvSpPr>
        <p:spPr>
          <a:xfrm>
            <a:off x="18516411" y="15257827"/>
            <a:ext cx="2509774" cy="556884"/>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介護テクノロジーに関する体験イベントを開催し、介護事業者や一般の方へ自社製品を</a:t>
            </a:r>
            <a:r>
              <a:rPr lang="en-US" altLang="ja-JP" dirty="0"/>
              <a:t>PR</a:t>
            </a:r>
            <a:r>
              <a:rPr lang="ja-JP" altLang="en-US"/>
              <a:t>する機会を提供します。</a:t>
            </a:r>
          </a:p>
        </p:txBody>
      </p:sp>
      <p:sp>
        <p:nvSpPr>
          <p:cNvPr id="328" name="円/楕円 327">
            <a:extLst>
              <a:ext uri="{FF2B5EF4-FFF2-40B4-BE49-F238E27FC236}">
                <a16:creationId xmlns:a16="http://schemas.microsoft.com/office/drawing/2014/main" id="{2342A647-00A5-0B67-EFBC-09271F6FC3D2}"/>
              </a:ext>
            </a:extLst>
          </p:cNvPr>
          <p:cNvSpPr/>
          <p:nvPr/>
        </p:nvSpPr>
        <p:spPr>
          <a:xfrm>
            <a:off x="21071519" y="14779819"/>
            <a:ext cx="272960" cy="27296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29" name="図 328">
            <a:extLst>
              <a:ext uri="{FF2B5EF4-FFF2-40B4-BE49-F238E27FC236}">
                <a16:creationId xmlns:a16="http://schemas.microsoft.com/office/drawing/2014/main" id="{EEDC481A-229E-B074-09A7-1A3E7A32429E}"/>
              </a:ext>
            </a:extLst>
          </p:cNvPr>
          <p:cNvPicPr>
            <a:picLocks noChangeAspect="1"/>
          </p:cNvPicPr>
          <p:nvPr/>
        </p:nvPicPr>
        <p:blipFill rotWithShape="1">
          <a:blip r:embed="rId20">
            <a:lum bright="100000"/>
          </a:blip>
          <a:srcRect l="29186" t="53753" r="58544" b="29881"/>
          <a:stretch/>
        </p:blipFill>
        <p:spPr>
          <a:xfrm>
            <a:off x="21111270" y="14833235"/>
            <a:ext cx="204839" cy="177886"/>
          </a:xfrm>
          <a:prstGeom prst="rect">
            <a:avLst/>
          </a:prstGeom>
        </p:spPr>
      </p:pic>
      <p:sp>
        <p:nvSpPr>
          <p:cNvPr id="330" name="テキスト ボックス 329">
            <a:extLst>
              <a:ext uri="{FF2B5EF4-FFF2-40B4-BE49-F238E27FC236}">
                <a16:creationId xmlns:a16="http://schemas.microsoft.com/office/drawing/2014/main" id="{044F7025-6685-6C50-C2C4-84416BD58476}"/>
              </a:ext>
            </a:extLst>
          </p:cNvPr>
          <p:cNvSpPr txBox="1"/>
          <p:nvPr/>
        </p:nvSpPr>
        <p:spPr>
          <a:xfrm>
            <a:off x="21351579" y="14775268"/>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参加者間のネットワーク構築</a:t>
            </a:r>
            <a:endParaRPr lang="en-US" altLang="ja-JP" sz="900" dirty="0">
              <a:effectLst/>
              <a:latin typeface="Noto Sans CJK JP" panose="020B0500000000000000" pitchFamily="34" charset="-128"/>
              <a:ea typeface="Noto Sans CJK JP" panose="020B0500000000000000" pitchFamily="34" charset="-128"/>
            </a:endParaRPr>
          </a:p>
        </p:txBody>
      </p:sp>
      <p:sp>
        <p:nvSpPr>
          <p:cNvPr id="331" name="テキスト ボックス 330">
            <a:extLst>
              <a:ext uri="{FF2B5EF4-FFF2-40B4-BE49-F238E27FC236}">
                <a16:creationId xmlns:a16="http://schemas.microsoft.com/office/drawing/2014/main" id="{4B2260AD-183C-1B56-3CDB-BF800DAF68EE}"/>
              </a:ext>
            </a:extLst>
          </p:cNvPr>
          <p:cNvSpPr txBox="1"/>
          <p:nvPr/>
        </p:nvSpPr>
        <p:spPr>
          <a:xfrm>
            <a:off x="21156314" y="15264927"/>
            <a:ext cx="2509774" cy="556884"/>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交流会を通じてプロジェクト参加者同士の情報交換の機会を提供し、</a:t>
            </a:r>
            <a:r>
              <a:rPr lang="ja-JP" altLang="en-US">
                <a:effectLst/>
                <a:latin typeface="Helvetica" pitchFamily="2" charset="0"/>
              </a:rPr>
              <a:t>神戸市における介護テクノロジーの普及に向けたネットワークを構築します。</a:t>
            </a:r>
            <a:endParaRPr lang="ja-JP" altLang="en-US"/>
          </a:p>
        </p:txBody>
      </p:sp>
      <p:sp>
        <p:nvSpPr>
          <p:cNvPr id="332" name="テキスト ボックス 331">
            <a:extLst>
              <a:ext uri="{FF2B5EF4-FFF2-40B4-BE49-F238E27FC236}">
                <a16:creationId xmlns:a16="http://schemas.microsoft.com/office/drawing/2014/main" id="{6F5926C6-5B07-B79C-A59C-EBE0536A1376}"/>
              </a:ext>
            </a:extLst>
          </p:cNvPr>
          <p:cNvSpPr txBox="1"/>
          <p:nvPr/>
        </p:nvSpPr>
        <p:spPr>
          <a:xfrm>
            <a:off x="20545728" y="10535533"/>
            <a:ext cx="723275" cy="184666"/>
          </a:xfrm>
          <a:prstGeom prst="rect">
            <a:avLst/>
          </a:prstGeom>
          <a:noFill/>
        </p:spPr>
        <p:txBody>
          <a:bodyPr wrap="none" rtlCol="0">
            <a:spAutoFit/>
          </a:bodyPr>
          <a:lstStyle/>
          <a:p>
            <a:r>
              <a:rPr kumimoji="1" lang="ja-JP" altLang="en-US" sz="600">
                <a:latin typeface="Noto Sans CJK JP" panose="020B0500000000000000" pitchFamily="34" charset="-128"/>
                <a:ea typeface="Noto Sans CJK JP" panose="020B0500000000000000" pitchFamily="34" charset="-128"/>
              </a:rPr>
              <a:t>詳しくは</a:t>
            </a:r>
            <a:r>
              <a:rPr kumimoji="1" lang="ja-JP" altLang="en-US" sz="600" u="sng">
                <a:solidFill>
                  <a:srgbClr val="00B0F0"/>
                </a:solidFill>
                <a:latin typeface="Noto Sans CJK JP" panose="020B0500000000000000" pitchFamily="34" charset="-128"/>
                <a:ea typeface="Noto Sans CJK JP" panose="020B0500000000000000" pitchFamily="34" charset="-128"/>
              </a:rPr>
              <a:t>こちら</a:t>
            </a:r>
          </a:p>
        </p:txBody>
      </p:sp>
      <p:sp>
        <p:nvSpPr>
          <p:cNvPr id="333" name="テキスト ボックス 332">
            <a:extLst>
              <a:ext uri="{FF2B5EF4-FFF2-40B4-BE49-F238E27FC236}">
                <a16:creationId xmlns:a16="http://schemas.microsoft.com/office/drawing/2014/main" id="{E4A8306A-70C9-E315-C660-1ECB62F31C7E}"/>
              </a:ext>
            </a:extLst>
          </p:cNvPr>
          <p:cNvSpPr txBox="1"/>
          <p:nvPr/>
        </p:nvSpPr>
        <p:spPr>
          <a:xfrm>
            <a:off x="19016485" y="17693231"/>
            <a:ext cx="2634054" cy="200055"/>
          </a:xfrm>
          <a:prstGeom prst="rect">
            <a:avLst/>
          </a:prstGeom>
          <a:noFill/>
        </p:spPr>
        <p:txBody>
          <a:bodyPr wrap="none" rtlCol="0">
            <a:spAutoFit/>
          </a:bodyPr>
          <a:lstStyle/>
          <a:p>
            <a:pPr algn="ctr"/>
            <a:r>
              <a:rPr kumimoji="1" lang="ja-JP" altLang="en-US" sz="700" b="1">
                <a:solidFill>
                  <a:srgbClr val="227F0F"/>
                </a:solidFill>
                <a:latin typeface="Noto Sans CJK JP Bold" panose="020B0500000000000000" pitchFamily="34" charset="-128"/>
                <a:ea typeface="Noto Sans CJK JP Bold" panose="020B0500000000000000" pitchFamily="34" charset="-128"/>
              </a:rPr>
              <a:t>介護テクノロジー体験会</a:t>
            </a:r>
            <a:r>
              <a:rPr kumimoji="1" lang="en-US" altLang="ja-JP" sz="700" b="1" dirty="0">
                <a:solidFill>
                  <a:srgbClr val="227F0F"/>
                </a:solidFill>
                <a:latin typeface="Noto Sans CJK JP Bold" panose="020B0500000000000000" pitchFamily="34" charset="-128"/>
                <a:ea typeface="Noto Sans CJK JP Bold" panose="020B0500000000000000" pitchFamily="34" charset="-128"/>
              </a:rPr>
              <a:t> </a:t>
            </a:r>
            <a:r>
              <a:rPr kumimoji="1" lang="en-US" altLang="ja-JP" sz="600" b="1" dirty="0">
                <a:solidFill>
                  <a:srgbClr val="227F0F"/>
                </a:solidFill>
                <a:latin typeface="Noto Sans CJK JP Bold" panose="020B0500000000000000" pitchFamily="34" charset="-128"/>
                <a:ea typeface="Noto Sans CJK JP Bold" panose="020B0500000000000000" pitchFamily="34" charset="-128"/>
              </a:rPr>
              <a:t>&amp; </a:t>
            </a:r>
            <a:r>
              <a:rPr kumimoji="1" lang="ja-JP" altLang="en-US" sz="700" b="1">
                <a:solidFill>
                  <a:srgbClr val="227F0F"/>
                </a:solidFill>
                <a:latin typeface="Noto Sans CJK JP Bold" panose="020B0500000000000000" pitchFamily="34" charset="-128"/>
                <a:ea typeface="Noto Sans CJK JP Bold" panose="020B0500000000000000" pitchFamily="34" charset="-128"/>
              </a:rPr>
              <a:t>介護事業者と企業の交流会</a:t>
            </a:r>
            <a:r>
              <a:rPr kumimoji="1" lang="en-US" altLang="ja-JP" sz="700" dirty="0">
                <a:solidFill>
                  <a:srgbClr val="227F0F"/>
                </a:solidFill>
                <a:latin typeface="Noto Sans CJK JP" panose="020B0500000000000000" pitchFamily="34" charset="-128"/>
                <a:ea typeface="Noto Sans CJK JP" panose="020B0500000000000000" pitchFamily="34" charset="-128"/>
              </a:rPr>
              <a:t> </a:t>
            </a:r>
            <a:r>
              <a:rPr kumimoji="1" lang="ja-JP" altLang="en-US" sz="700">
                <a:solidFill>
                  <a:srgbClr val="227F0F"/>
                </a:solidFill>
                <a:latin typeface="Noto Sans CJK JP" panose="020B0500000000000000" pitchFamily="34" charset="-128"/>
                <a:ea typeface="Noto Sans CJK JP" panose="020B0500000000000000" pitchFamily="34" charset="-128"/>
              </a:rPr>
              <a:t>の概要</a:t>
            </a:r>
          </a:p>
        </p:txBody>
      </p:sp>
      <p:sp>
        <p:nvSpPr>
          <p:cNvPr id="334" name="テキスト ボックス 333">
            <a:extLst>
              <a:ext uri="{FF2B5EF4-FFF2-40B4-BE49-F238E27FC236}">
                <a16:creationId xmlns:a16="http://schemas.microsoft.com/office/drawing/2014/main" id="{9E779C05-AAB1-C521-F12E-BFE462317103}"/>
              </a:ext>
            </a:extLst>
          </p:cNvPr>
          <p:cNvSpPr txBox="1"/>
          <p:nvPr/>
        </p:nvSpPr>
        <p:spPr>
          <a:xfrm>
            <a:off x="21716520" y="17700925"/>
            <a:ext cx="723275" cy="184666"/>
          </a:xfrm>
          <a:prstGeom prst="rect">
            <a:avLst/>
          </a:prstGeom>
          <a:noFill/>
        </p:spPr>
        <p:txBody>
          <a:bodyPr wrap="none" rtlCol="0">
            <a:spAutoFit/>
          </a:bodyPr>
          <a:lstStyle/>
          <a:p>
            <a:r>
              <a:rPr kumimoji="1" lang="ja-JP" altLang="en-US" sz="600">
                <a:latin typeface="Noto Sans CJK JP" panose="020B0500000000000000" pitchFamily="34" charset="-128"/>
                <a:ea typeface="Noto Sans CJK JP" panose="020B0500000000000000" pitchFamily="34" charset="-128"/>
              </a:rPr>
              <a:t>詳しくは</a:t>
            </a:r>
            <a:r>
              <a:rPr kumimoji="1" lang="ja-JP" altLang="en-US" sz="600" u="sng">
                <a:solidFill>
                  <a:srgbClr val="00B0F0"/>
                </a:solidFill>
                <a:latin typeface="Noto Sans CJK JP" panose="020B0500000000000000" pitchFamily="34" charset="-128"/>
                <a:ea typeface="Noto Sans CJK JP" panose="020B0500000000000000" pitchFamily="34" charset="-128"/>
              </a:rPr>
              <a:t>こちら</a:t>
            </a:r>
          </a:p>
        </p:txBody>
      </p:sp>
      <p:sp>
        <p:nvSpPr>
          <p:cNvPr id="335" name="テキスト ボックス 334">
            <a:extLst>
              <a:ext uri="{FF2B5EF4-FFF2-40B4-BE49-F238E27FC236}">
                <a16:creationId xmlns:a16="http://schemas.microsoft.com/office/drawing/2014/main" id="{7DE75C3D-70EA-B854-CE35-196C92C8889F}"/>
              </a:ext>
            </a:extLst>
          </p:cNvPr>
          <p:cNvSpPr txBox="1"/>
          <p:nvPr/>
        </p:nvSpPr>
        <p:spPr>
          <a:xfrm>
            <a:off x="19238155" y="18013398"/>
            <a:ext cx="3728563" cy="2104487"/>
          </a:xfrm>
          <a:prstGeom prst="rect">
            <a:avLst/>
          </a:prstGeom>
          <a:noFill/>
        </p:spPr>
        <p:txBody>
          <a:bodyPr wrap="square" rtlCol="0">
            <a:spAutoFit/>
          </a:bodyPr>
          <a:lstStyle/>
          <a:p>
            <a:pPr>
              <a:lnSpc>
                <a:spcPct val="130000"/>
              </a:lnSpc>
            </a:pPr>
            <a:r>
              <a:rPr lang="ja-JP" altLang="en-US" sz="700" b="1">
                <a:latin typeface="Noto Sans CJK JP Bold" panose="020B0500000000000000" pitchFamily="34" charset="-128"/>
                <a:ea typeface="Noto Sans CJK JP Bold" panose="020B0500000000000000" pitchFamily="34" charset="-128"/>
              </a:rPr>
              <a:t>日時</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会場</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en" altLang="ja-JP" sz="600" dirty="0">
                <a:latin typeface="Noto Sans CJK JP" panose="020B0500000000000000" pitchFamily="34" charset="-128"/>
                <a:ea typeface="Noto Sans CJK JP" panose="020B0500000000000000" pitchFamily="34" charset="-128"/>
              </a:rPr>
              <a:t>No Lift </a:t>
            </a:r>
            <a:r>
              <a:rPr lang="en" altLang="ja-JP" sz="600" dirty="0" err="1">
                <a:latin typeface="Noto Sans CJK JP" panose="020B0500000000000000" pitchFamily="34" charset="-128"/>
                <a:ea typeface="Noto Sans CJK JP" panose="020B0500000000000000" pitchFamily="34" charset="-128"/>
              </a:rPr>
              <a:t>Labo</a:t>
            </a:r>
            <a:r>
              <a:rPr lang="ja-JP" altLang="en" sz="60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一般社団法人日本ノーリフト協会）</a:t>
            </a:r>
            <a:br>
              <a:rPr lang="ja-JP" altLang="en-US" sz="600">
                <a:latin typeface="Noto Sans CJK JP" panose="020B0500000000000000" pitchFamily="34" charset="-128"/>
                <a:ea typeface="Noto Sans CJK JP" panose="020B0500000000000000" pitchFamily="34" charset="-128"/>
              </a:rPr>
            </a:b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神戸市介護テクノロジー導入促進プロジェクト事務局</a:t>
            </a:r>
            <a:br>
              <a:rPr lang="ja-JP" altLang="en-US" sz="600">
                <a:latin typeface="Noto Sans CJK JP" panose="020B0500000000000000" pitchFamily="34" charset="-128"/>
                <a:ea typeface="Noto Sans CJK JP" panose="020B0500000000000000" pitchFamily="34" charset="-128"/>
              </a:rPr>
            </a:br>
            <a:r>
              <a:rPr lang="ja-JP" altLang="en-US" sz="600">
                <a:latin typeface="Noto Sans CJK JP" panose="020B0500000000000000" pitchFamily="34" charset="-128"/>
                <a:ea typeface="Noto Sans CJK JP" panose="020B0500000000000000" pitchFamily="34" charset="-128"/>
              </a:rPr>
              <a:t>兵庫県神戸市兵庫区駅南通５丁目１</a:t>
            </a:r>
            <a:r>
              <a:rPr lang="en-US" altLang="ja-JP" sz="600" dirty="0">
                <a:latin typeface="Noto Sans CJK JP" panose="020B0500000000000000" pitchFamily="34" charset="-128"/>
                <a:ea typeface="Noto Sans CJK JP" panose="020B0500000000000000" pitchFamily="34" charset="-128"/>
              </a:rPr>
              <a:t>-</a:t>
            </a:r>
            <a:r>
              <a:rPr lang="ja-JP" altLang="en-US" sz="600">
                <a:latin typeface="Noto Sans CJK JP" panose="020B0500000000000000" pitchFamily="34" charset="-128"/>
                <a:ea typeface="Noto Sans CJK JP" panose="020B0500000000000000" pitchFamily="34" charset="-128"/>
              </a:rPr>
              <a:t>２ 健康ライフプラザ </a:t>
            </a:r>
            <a:r>
              <a:rPr lang="en-US" altLang="ja-JP" sz="600" dirty="0">
                <a:latin typeface="Noto Sans CJK JP" panose="020B0500000000000000" pitchFamily="34" charset="-128"/>
                <a:ea typeface="Noto Sans CJK JP" panose="020B0500000000000000" pitchFamily="34" charset="-128"/>
              </a:rPr>
              <a:t>5</a:t>
            </a:r>
            <a:r>
              <a:rPr lang="ja-JP" altLang="en-US" sz="600">
                <a:latin typeface="Noto Sans CJK JP" panose="020B0500000000000000" pitchFamily="34" charset="-128"/>
                <a:ea typeface="Noto Sans CJK JP" panose="020B0500000000000000" pitchFamily="34" charset="-128"/>
              </a:rPr>
              <a:t>階</a:t>
            </a:r>
            <a:endParaRPr lang="en-US" altLang="ja-JP" sz="600" dirty="0">
              <a:latin typeface="Noto Sans CJK JP" panose="020B0500000000000000" pitchFamily="34" charset="-128"/>
              <a:ea typeface="Noto Sans CJK JP" panose="020B0500000000000000" pitchFamily="34" charset="-128"/>
            </a:endParaRPr>
          </a:p>
          <a:p>
            <a:pPr>
              <a:lnSpc>
                <a:spcPct val="130000"/>
              </a:lnSpc>
            </a:pP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対象者</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ja-JP" altLang="en-US" sz="600">
                <a:latin typeface="Noto Sans CJK JP" panose="020B0500000000000000" pitchFamily="34" charset="-128"/>
                <a:ea typeface="Noto Sans CJK JP" panose="020B0500000000000000" pitchFamily="34" charset="-128"/>
              </a:rPr>
              <a:t>・神戸市内の介護事業者</a:t>
            </a: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600">
                <a:latin typeface="Noto Sans CJK JP" panose="020B0500000000000000" pitchFamily="34" charset="-128"/>
                <a:ea typeface="Noto Sans CJK JP" panose="020B0500000000000000" pitchFamily="34" charset="-128"/>
              </a:rPr>
              <a:t>・神戸市在住の一般の方</a:t>
            </a:r>
            <a:endParaRPr lang="en-US" altLang="ja-JP" sz="600" dirty="0">
              <a:latin typeface="Noto Sans CJK JP" panose="020B0500000000000000" pitchFamily="34" charset="-128"/>
              <a:ea typeface="Noto Sans CJK JP" panose="020B0500000000000000" pitchFamily="34" charset="-128"/>
            </a:endParaRPr>
          </a:p>
          <a:p>
            <a:pPr>
              <a:lnSpc>
                <a:spcPct val="130000"/>
              </a:lnSpc>
            </a:pP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ja-JP" altLang="en-US" sz="700" b="1">
                <a:latin typeface="Noto Sans CJK JP Bold" panose="020B0500000000000000" pitchFamily="34" charset="-128"/>
                <a:ea typeface="Noto Sans CJK JP Bold" panose="020B0500000000000000" pitchFamily="34" charset="-128"/>
              </a:rPr>
              <a:t>出展企業数</a:t>
            </a:r>
            <a:endParaRPr lang="en-US" altLang="ja-JP" sz="700" b="1" dirty="0">
              <a:latin typeface="Noto Sans CJK JP Bold" panose="020B0500000000000000" pitchFamily="34" charset="-128"/>
              <a:ea typeface="Noto Sans CJK JP Bold" panose="020B0500000000000000" pitchFamily="34" charset="-128"/>
            </a:endParaRPr>
          </a:p>
          <a:p>
            <a:pPr>
              <a:lnSpc>
                <a:spcPct val="130000"/>
              </a:lnSpc>
            </a:pPr>
            <a:r>
              <a:rPr lang="en-US" altLang="ja-JP" sz="600" dirty="0">
                <a:latin typeface="Noto Sans CJK JP" panose="020B0500000000000000" pitchFamily="34" charset="-128"/>
                <a:ea typeface="Noto Sans CJK JP" panose="020B0500000000000000" pitchFamily="34" charset="-128"/>
              </a:rPr>
              <a:t>15</a:t>
            </a:r>
            <a:r>
              <a:rPr lang="ja-JP" altLang="en-US" sz="600">
                <a:latin typeface="Noto Sans CJK JP" panose="020B0500000000000000" pitchFamily="34" charset="-128"/>
                <a:ea typeface="Noto Sans CJK JP" panose="020B0500000000000000" pitchFamily="34" charset="-128"/>
              </a:rPr>
              <a:t>社／回</a:t>
            </a:r>
            <a:r>
              <a:rPr lang="en-US" altLang="ja-JP" sz="600" dirty="0">
                <a:latin typeface="Noto Sans CJK JP" panose="020B0500000000000000" pitchFamily="34" charset="-128"/>
                <a:ea typeface="Noto Sans CJK JP" panose="020B0500000000000000" pitchFamily="34" charset="-128"/>
              </a:rPr>
              <a:t> </a:t>
            </a:r>
            <a:r>
              <a:rPr lang="ja-JP" altLang="en-US" sz="600">
                <a:latin typeface="Noto Sans CJK JP" panose="020B0500000000000000" pitchFamily="34" charset="-128"/>
                <a:ea typeface="Noto Sans CJK JP" panose="020B0500000000000000" pitchFamily="34" charset="-128"/>
              </a:rPr>
              <a:t>程度を予定</a:t>
            </a:r>
            <a:endParaRPr lang="en-US" altLang="ja-JP" sz="600" dirty="0">
              <a:latin typeface="Noto Sans CJK JP" panose="020B0500000000000000" pitchFamily="34" charset="-128"/>
              <a:ea typeface="Noto Sans CJK JP" panose="020B0500000000000000" pitchFamily="34" charset="-128"/>
            </a:endParaRPr>
          </a:p>
          <a:p>
            <a:pPr>
              <a:lnSpc>
                <a:spcPct val="130000"/>
              </a:lnSpc>
            </a:pPr>
            <a:r>
              <a:rPr lang="en-US" altLang="ja-JP" sz="600" b="1" dirty="0">
                <a:latin typeface="Noto Sans CJK JP Bold" panose="020B0500000000000000" pitchFamily="34" charset="-128"/>
                <a:ea typeface="Noto Sans CJK JP Bold" panose="020B0500000000000000" pitchFamily="34" charset="-128"/>
              </a:rPr>
              <a:t>※</a:t>
            </a:r>
            <a:r>
              <a:rPr lang="ja-JP" altLang="en-US" sz="600" b="1">
                <a:latin typeface="Noto Sans CJK JP Bold" panose="020B0500000000000000" pitchFamily="34" charset="-128"/>
                <a:ea typeface="Noto Sans CJK JP Bold" panose="020B0500000000000000" pitchFamily="34" charset="-128"/>
              </a:rPr>
              <a:t>出展を希望される企業の方はまずはプロジェクトエントリーをお願いします。</a:t>
            </a:r>
            <a:endParaRPr lang="en-US" altLang="ja-JP" sz="600" b="1" dirty="0">
              <a:latin typeface="Noto Sans CJK JP Bold" panose="020B0500000000000000" pitchFamily="34" charset="-128"/>
              <a:ea typeface="Noto Sans CJK JP Bold" panose="020B0500000000000000" pitchFamily="34" charset="-128"/>
            </a:endParaRPr>
          </a:p>
          <a:p>
            <a:pPr>
              <a:lnSpc>
                <a:spcPct val="130000"/>
              </a:lnSpc>
            </a:pPr>
            <a:r>
              <a:rPr lang="ja-JP" altLang="en-US" sz="500" b="1">
                <a:latin typeface="Noto Sans CJK JP Bold" panose="020B0500000000000000" pitchFamily="34" charset="-128"/>
                <a:ea typeface="Noto Sans CJK JP Bold" panose="020B0500000000000000" pitchFamily="34" charset="-128"/>
              </a:rPr>
              <a:t>（会場のキャパシティの関係ですべての企業にご参加いただくことは難しいことをあらかじめご了承ください）</a:t>
            </a:r>
            <a:endParaRPr lang="en-US" altLang="ja-JP" sz="500" b="1" dirty="0">
              <a:latin typeface="Noto Sans CJK JP Bold" panose="020B0500000000000000" pitchFamily="34" charset="-128"/>
              <a:ea typeface="Noto Sans CJK JP Bold" panose="020B0500000000000000" pitchFamily="34" charset="-128"/>
            </a:endParaRPr>
          </a:p>
        </p:txBody>
      </p:sp>
      <p:sp>
        <p:nvSpPr>
          <p:cNvPr id="340" name="テキスト ボックス 339">
            <a:extLst>
              <a:ext uri="{FF2B5EF4-FFF2-40B4-BE49-F238E27FC236}">
                <a16:creationId xmlns:a16="http://schemas.microsoft.com/office/drawing/2014/main" id="{BE320F1A-2BE8-791A-A370-CACC43AF817F}"/>
              </a:ext>
            </a:extLst>
          </p:cNvPr>
          <p:cNvSpPr txBox="1"/>
          <p:nvPr/>
        </p:nvSpPr>
        <p:spPr>
          <a:xfrm>
            <a:off x="18471367" y="5314971"/>
            <a:ext cx="4800516" cy="338554"/>
          </a:xfrm>
          <a:prstGeom prst="rect">
            <a:avLst/>
          </a:prstGeom>
          <a:noFill/>
        </p:spPr>
        <p:txBody>
          <a:bodyPr wrap="square" rtlCol="0">
            <a:spAutoFit/>
          </a:bodyPr>
          <a:lstStyle/>
          <a:p>
            <a:r>
              <a:rPr lang="ja-JP" altLang="en-US" sz="800">
                <a:solidFill>
                  <a:srgbClr val="00B0F0"/>
                </a:solidFill>
                <a:effectLst/>
                <a:latin typeface="Noto Sans CJK JP" panose="020B0500000000000000" pitchFamily="34" charset="-128"/>
                <a:ea typeface="Noto Sans CJK JP" panose="020B0500000000000000" pitchFamily="34" charset="-128"/>
              </a:rPr>
              <a:t> 介護テクノロジーの市場活性や新たなニーズ発掘につなげるため、本プロジェクトでは以下の活動を通じて企業への企業の販路拡大・開発促進を支援します。</a:t>
            </a:r>
          </a:p>
        </p:txBody>
      </p:sp>
      <p:pic>
        <p:nvPicPr>
          <p:cNvPr id="350" name="図 349">
            <a:extLst>
              <a:ext uri="{FF2B5EF4-FFF2-40B4-BE49-F238E27FC236}">
                <a16:creationId xmlns:a16="http://schemas.microsoft.com/office/drawing/2014/main" id="{FD977848-599A-B457-A9E8-DEE87730C150}"/>
              </a:ext>
            </a:extLst>
          </p:cNvPr>
          <p:cNvPicPr>
            <a:picLocks noChangeAspect="1"/>
          </p:cNvPicPr>
          <p:nvPr/>
        </p:nvPicPr>
        <p:blipFill rotWithShape="1">
          <a:blip r:embed="rId20">
            <a:lum bright="10000"/>
          </a:blip>
          <a:srcRect l="30318" t="-451" r="57412" b="84085"/>
          <a:stretch/>
        </p:blipFill>
        <p:spPr>
          <a:xfrm>
            <a:off x="10277993" y="20215485"/>
            <a:ext cx="289362" cy="251288"/>
          </a:xfrm>
          <a:prstGeom prst="rect">
            <a:avLst/>
          </a:prstGeom>
        </p:spPr>
      </p:pic>
      <p:cxnSp>
        <p:nvCxnSpPr>
          <p:cNvPr id="352" name="直線コネクタ 351">
            <a:extLst>
              <a:ext uri="{FF2B5EF4-FFF2-40B4-BE49-F238E27FC236}">
                <a16:creationId xmlns:a16="http://schemas.microsoft.com/office/drawing/2014/main" id="{B39BFB71-5567-AEE8-6677-B1C019A9A588}"/>
              </a:ext>
            </a:extLst>
          </p:cNvPr>
          <p:cNvCxnSpPr>
            <a:cxnSpLocks/>
          </p:cNvCxnSpPr>
          <p:nvPr/>
        </p:nvCxnSpPr>
        <p:spPr>
          <a:xfrm>
            <a:off x="10237973" y="20549717"/>
            <a:ext cx="509862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54" name="テキスト ボックス 353">
            <a:extLst>
              <a:ext uri="{FF2B5EF4-FFF2-40B4-BE49-F238E27FC236}">
                <a16:creationId xmlns:a16="http://schemas.microsoft.com/office/drawing/2014/main" id="{9CAB7DA2-BFEA-C457-1D50-B914487EB1E7}"/>
              </a:ext>
            </a:extLst>
          </p:cNvPr>
          <p:cNvSpPr txBox="1"/>
          <p:nvPr/>
        </p:nvSpPr>
        <p:spPr>
          <a:xfrm>
            <a:off x="10575647" y="20210908"/>
            <a:ext cx="3749744" cy="261610"/>
          </a:xfrm>
          <a:prstGeom prst="rect">
            <a:avLst/>
          </a:prstGeom>
          <a:noFill/>
        </p:spPr>
        <p:txBody>
          <a:bodyPr wrap="none" rtlCol="0">
            <a:spAutoFit/>
          </a:bodyPr>
          <a:lstStyle/>
          <a:p>
            <a:r>
              <a:rPr kumimoji="1" lang="ja-JP" altLang="en-US" sz="1100" b="1">
                <a:solidFill>
                  <a:srgbClr val="227F0F"/>
                </a:solidFill>
                <a:latin typeface="Noto Sans CJK JP Bold" panose="020B0500000000000000" pitchFamily="34" charset="-128"/>
                <a:ea typeface="Noto Sans CJK JP Bold" panose="020B0500000000000000" pitchFamily="34" charset="-128"/>
              </a:rPr>
              <a:t>ニーズ調査および共同開発</a:t>
            </a:r>
            <a:r>
              <a:rPr kumimoji="1" lang="en-US" altLang="ja-JP" sz="900" dirty="0">
                <a:solidFill>
                  <a:srgbClr val="227F0F"/>
                </a:solidFill>
                <a:latin typeface="Noto Sans CJK JP" panose="020B0500000000000000" pitchFamily="34" charset="-128"/>
                <a:ea typeface="Noto Sans CJK JP" panose="020B0500000000000000" pitchFamily="34" charset="-128"/>
              </a:rPr>
              <a:t> </a:t>
            </a:r>
            <a:r>
              <a:rPr kumimoji="1" lang="ja-JP" altLang="en-US" sz="900">
                <a:solidFill>
                  <a:srgbClr val="227F0F"/>
                </a:solidFill>
                <a:latin typeface="Noto Sans CJK JP" panose="020B0500000000000000" pitchFamily="34" charset="-128"/>
                <a:ea typeface="Noto Sans CJK JP" panose="020B0500000000000000" pitchFamily="34" charset="-128"/>
              </a:rPr>
              <a:t>を通じた現場の声のフィードバック</a:t>
            </a:r>
            <a:endParaRPr kumimoji="1" lang="ja-JP" altLang="en-US" sz="1000">
              <a:solidFill>
                <a:srgbClr val="227F0F"/>
              </a:solidFill>
              <a:latin typeface="Noto Sans CJK JP" panose="020B0500000000000000" pitchFamily="34" charset="-128"/>
              <a:ea typeface="Noto Sans CJK JP" panose="020B0500000000000000" pitchFamily="34" charset="-128"/>
            </a:endParaRPr>
          </a:p>
        </p:txBody>
      </p:sp>
      <p:sp>
        <p:nvSpPr>
          <p:cNvPr id="355" name="円/楕円 354">
            <a:extLst>
              <a:ext uri="{FF2B5EF4-FFF2-40B4-BE49-F238E27FC236}">
                <a16:creationId xmlns:a16="http://schemas.microsoft.com/office/drawing/2014/main" id="{5122DA74-33C1-7BD7-939E-A42258AC9225}"/>
              </a:ext>
            </a:extLst>
          </p:cNvPr>
          <p:cNvSpPr/>
          <p:nvPr/>
        </p:nvSpPr>
        <p:spPr>
          <a:xfrm>
            <a:off x="10368469" y="20876876"/>
            <a:ext cx="272960" cy="272960"/>
          </a:xfrm>
          <a:prstGeom prst="ellipse">
            <a:avLst/>
          </a:prstGeom>
          <a:solidFill>
            <a:srgbClr val="F48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56" name="図 355">
            <a:extLst>
              <a:ext uri="{FF2B5EF4-FFF2-40B4-BE49-F238E27FC236}">
                <a16:creationId xmlns:a16="http://schemas.microsoft.com/office/drawing/2014/main" id="{D326B09A-EE81-D3FD-EE45-DFE86AEBC81C}"/>
              </a:ext>
            </a:extLst>
          </p:cNvPr>
          <p:cNvPicPr>
            <a:picLocks noChangeAspect="1"/>
          </p:cNvPicPr>
          <p:nvPr/>
        </p:nvPicPr>
        <p:blipFill rotWithShape="1">
          <a:blip r:embed="rId20">
            <a:lum bright="100000"/>
          </a:blip>
          <a:srcRect l="29186" t="53753" r="58544" b="29881"/>
          <a:stretch/>
        </p:blipFill>
        <p:spPr>
          <a:xfrm>
            <a:off x="10408220" y="20930292"/>
            <a:ext cx="204839" cy="177886"/>
          </a:xfrm>
          <a:prstGeom prst="rect">
            <a:avLst/>
          </a:prstGeom>
        </p:spPr>
      </p:pic>
      <p:sp>
        <p:nvSpPr>
          <p:cNvPr id="357" name="テキスト ボックス 356">
            <a:extLst>
              <a:ext uri="{FF2B5EF4-FFF2-40B4-BE49-F238E27FC236}">
                <a16:creationId xmlns:a16="http://schemas.microsoft.com/office/drawing/2014/main" id="{AE60B250-BE22-9E1A-F75C-5C112659D2A1}"/>
              </a:ext>
            </a:extLst>
          </p:cNvPr>
          <p:cNvSpPr txBox="1"/>
          <p:nvPr/>
        </p:nvSpPr>
        <p:spPr>
          <a:xfrm>
            <a:off x="10648529" y="20872325"/>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現場ニーズの企業へのフィードバック</a:t>
            </a:r>
            <a:endParaRPr lang="en-US" altLang="ja-JP" sz="900" dirty="0">
              <a:effectLst/>
              <a:latin typeface="Noto Sans CJK JP" panose="020B0500000000000000" pitchFamily="34" charset="-128"/>
              <a:ea typeface="Noto Sans CJK JP" panose="020B0500000000000000" pitchFamily="34" charset="-128"/>
            </a:endParaRPr>
          </a:p>
        </p:txBody>
      </p:sp>
      <p:sp>
        <p:nvSpPr>
          <p:cNvPr id="358" name="テキスト ボックス 357">
            <a:extLst>
              <a:ext uri="{FF2B5EF4-FFF2-40B4-BE49-F238E27FC236}">
                <a16:creationId xmlns:a16="http://schemas.microsoft.com/office/drawing/2014/main" id="{F2DDE274-4FA7-C2F5-C204-CFB5275A86C3}"/>
              </a:ext>
            </a:extLst>
          </p:cNvPr>
          <p:cNvSpPr txBox="1"/>
          <p:nvPr/>
        </p:nvSpPr>
        <p:spPr>
          <a:xfrm>
            <a:off x="10453264" y="21316422"/>
            <a:ext cx="2509774" cy="556884"/>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事務局からのアンケートやヒアリングを通じ、現場ニーズを企業へ直接フィードバックする機会が得られます。率直なご意見をお寄せください。</a:t>
            </a:r>
          </a:p>
        </p:txBody>
      </p:sp>
      <p:sp>
        <p:nvSpPr>
          <p:cNvPr id="359" name="円/楕円 358">
            <a:extLst>
              <a:ext uri="{FF2B5EF4-FFF2-40B4-BE49-F238E27FC236}">
                <a16:creationId xmlns:a16="http://schemas.microsoft.com/office/drawing/2014/main" id="{436DFE2E-AF03-7790-C84F-4636E0E03E32}"/>
              </a:ext>
            </a:extLst>
          </p:cNvPr>
          <p:cNvSpPr/>
          <p:nvPr/>
        </p:nvSpPr>
        <p:spPr>
          <a:xfrm>
            <a:off x="13008372" y="20838414"/>
            <a:ext cx="272960" cy="272960"/>
          </a:xfrm>
          <a:prstGeom prst="ellipse">
            <a:avLst/>
          </a:prstGeom>
          <a:solidFill>
            <a:srgbClr val="F48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60" name="図 359">
            <a:extLst>
              <a:ext uri="{FF2B5EF4-FFF2-40B4-BE49-F238E27FC236}">
                <a16:creationId xmlns:a16="http://schemas.microsoft.com/office/drawing/2014/main" id="{37BFBA39-B318-01EB-81FA-94E6203506B7}"/>
              </a:ext>
            </a:extLst>
          </p:cNvPr>
          <p:cNvPicPr>
            <a:picLocks noChangeAspect="1"/>
          </p:cNvPicPr>
          <p:nvPr/>
        </p:nvPicPr>
        <p:blipFill rotWithShape="1">
          <a:blip r:embed="rId20">
            <a:lum bright="100000"/>
          </a:blip>
          <a:srcRect l="29186" t="53753" r="58544" b="29881"/>
          <a:stretch/>
        </p:blipFill>
        <p:spPr>
          <a:xfrm>
            <a:off x="13048123" y="20891830"/>
            <a:ext cx="204839" cy="177886"/>
          </a:xfrm>
          <a:prstGeom prst="rect">
            <a:avLst/>
          </a:prstGeom>
        </p:spPr>
      </p:pic>
      <p:sp>
        <p:nvSpPr>
          <p:cNvPr id="361" name="テキスト ボックス 360">
            <a:extLst>
              <a:ext uri="{FF2B5EF4-FFF2-40B4-BE49-F238E27FC236}">
                <a16:creationId xmlns:a16="http://schemas.microsoft.com/office/drawing/2014/main" id="{E8268743-C324-BC31-0B08-BF8AE8089F0A}"/>
              </a:ext>
            </a:extLst>
          </p:cNvPr>
          <p:cNvSpPr txBox="1"/>
          <p:nvPr/>
        </p:nvSpPr>
        <p:spPr>
          <a:xfrm>
            <a:off x="13288432" y="20833863"/>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企業との共同開発への参画</a:t>
            </a:r>
            <a:endParaRPr lang="en-US" altLang="ja-JP" sz="900" dirty="0">
              <a:effectLst/>
              <a:latin typeface="Noto Sans CJK JP" panose="020B0500000000000000" pitchFamily="34" charset="-128"/>
              <a:ea typeface="Noto Sans CJK JP" panose="020B0500000000000000" pitchFamily="34" charset="-128"/>
            </a:endParaRPr>
          </a:p>
        </p:txBody>
      </p:sp>
      <p:sp>
        <p:nvSpPr>
          <p:cNvPr id="362" name="テキスト ボックス 361">
            <a:extLst>
              <a:ext uri="{FF2B5EF4-FFF2-40B4-BE49-F238E27FC236}">
                <a16:creationId xmlns:a16="http://schemas.microsoft.com/office/drawing/2014/main" id="{66A23378-1DC1-3A49-5FB8-8E2534060C56}"/>
              </a:ext>
            </a:extLst>
          </p:cNvPr>
          <p:cNvSpPr txBox="1"/>
          <p:nvPr/>
        </p:nvSpPr>
        <p:spPr>
          <a:xfrm>
            <a:off x="13093167" y="21323522"/>
            <a:ext cx="2509774" cy="559897"/>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latin typeface="Helvetica" pitchFamily="2" charset="0"/>
              </a:rPr>
              <a:t>ニーズ調査の結果を踏まえ、企業と連携して、市の制度も活用しながら介護テクノロジーの共同開発に参加いただきます。</a:t>
            </a:r>
          </a:p>
        </p:txBody>
      </p:sp>
      <p:sp>
        <p:nvSpPr>
          <p:cNvPr id="363" name="テキスト ボックス 362">
            <a:extLst>
              <a:ext uri="{FF2B5EF4-FFF2-40B4-BE49-F238E27FC236}">
                <a16:creationId xmlns:a16="http://schemas.microsoft.com/office/drawing/2014/main" id="{C6E3C003-92CF-FDD7-EB27-C8B4DD3B1C58}"/>
              </a:ext>
            </a:extLst>
          </p:cNvPr>
          <p:cNvSpPr txBox="1"/>
          <p:nvPr/>
        </p:nvSpPr>
        <p:spPr>
          <a:xfrm>
            <a:off x="10642050" y="22225334"/>
            <a:ext cx="4365299" cy="200055"/>
          </a:xfrm>
          <a:prstGeom prst="rect">
            <a:avLst/>
          </a:prstGeom>
          <a:noFill/>
        </p:spPr>
        <p:txBody>
          <a:bodyPr wrap="none" rtlCol="0">
            <a:spAutoFit/>
          </a:bodyPr>
          <a:lstStyle/>
          <a:p>
            <a:pPr algn="ctr"/>
            <a:r>
              <a:rPr kumimoji="1" lang="en-US" altLang="ja-JP" sz="700" dirty="0">
                <a:latin typeface="Noto Sans CJK JP" panose="020B0500000000000000" pitchFamily="34" charset="-128"/>
                <a:ea typeface="Noto Sans CJK JP" panose="020B0500000000000000" pitchFamily="34" charset="-128"/>
              </a:rPr>
              <a:t>※</a:t>
            </a:r>
            <a:r>
              <a:rPr kumimoji="1" lang="ja-JP" altLang="en-US" sz="700">
                <a:latin typeface="Noto Sans CJK JP" panose="020B0500000000000000" pitchFamily="34" charset="-128"/>
                <a:ea typeface="Noto Sans CJK JP" panose="020B0500000000000000" pitchFamily="34" charset="-128"/>
              </a:rPr>
              <a:t>詳細は相談窓口や体験会などのプロジェクト活動をご利用・ご参加いただいた方へ別途ご連絡します。</a:t>
            </a:r>
          </a:p>
        </p:txBody>
      </p:sp>
      <p:sp>
        <p:nvSpPr>
          <p:cNvPr id="364" name="テキスト ボックス 363">
            <a:extLst>
              <a:ext uri="{FF2B5EF4-FFF2-40B4-BE49-F238E27FC236}">
                <a16:creationId xmlns:a16="http://schemas.microsoft.com/office/drawing/2014/main" id="{B1C20390-3CD9-22C9-C454-94FA0E70BA9C}"/>
              </a:ext>
            </a:extLst>
          </p:cNvPr>
          <p:cNvSpPr txBox="1"/>
          <p:nvPr/>
        </p:nvSpPr>
        <p:spPr>
          <a:xfrm>
            <a:off x="10453264" y="23444196"/>
            <a:ext cx="4647427" cy="276999"/>
          </a:xfrm>
          <a:prstGeom prst="rect">
            <a:avLst/>
          </a:prstGeom>
          <a:noFill/>
          <a:ln w="6350">
            <a:solidFill>
              <a:srgbClr val="F483E3"/>
            </a:solidFill>
          </a:ln>
        </p:spPr>
        <p:txBody>
          <a:bodyPr wrap="none" rtlCol="0">
            <a:spAutoFit/>
          </a:bodyPr>
          <a:lstStyle/>
          <a:p>
            <a:pPr algn="ctr"/>
            <a:r>
              <a:rPr kumimoji="1" lang="ja-JP" altLang="en-US" sz="1200">
                <a:solidFill>
                  <a:srgbClr val="F483E3"/>
                </a:solidFill>
                <a:latin typeface="Noto Sans CJK JP" panose="020B0500000000000000" pitchFamily="34" charset="-128"/>
                <a:ea typeface="Noto Sans CJK JP" panose="020B0500000000000000" pitchFamily="34" charset="-128"/>
              </a:rPr>
              <a:t>すべてのプロジェクト活動は無料でご利用・ご参加いただけます</a:t>
            </a:r>
          </a:p>
        </p:txBody>
      </p:sp>
      <p:sp>
        <p:nvSpPr>
          <p:cNvPr id="365" name="正方形/長方形 364">
            <a:extLst>
              <a:ext uri="{FF2B5EF4-FFF2-40B4-BE49-F238E27FC236}">
                <a16:creationId xmlns:a16="http://schemas.microsoft.com/office/drawing/2014/main" id="{B9B8641D-5019-8F01-3D37-2753EBFE6B6D}"/>
              </a:ext>
            </a:extLst>
          </p:cNvPr>
          <p:cNvSpPr/>
          <p:nvPr/>
        </p:nvSpPr>
        <p:spPr>
          <a:xfrm>
            <a:off x="20018503" y="20601549"/>
            <a:ext cx="1801453" cy="334003"/>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6" name="テキスト ボックス 365">
            <a:extLst>
              <a:ext uri="{FF2B5EF4-FFF2-40B4-BE49-F238E27FC236}">
                <a16:creationId xmlns:a16="http://schemas.microsoft.com/office/drawing/2014/main" id="{218C1A03-50CA-4DD0-D273-250A38B41A07}"/>
              </a:ext>
            </a:extLst>
          </p:cNvPr>
          <p:cNvSpPr txBox="1"/>
          <p:nvPr/>
        </p:nvSpPr>
        <p:spPr>
          <a:xfrm>
            <a:off x="20081822" y="20612845"/>
            <a:ext cx="1685077" cy="338554"/>
          </a:xfrm>
          <a:prstGeom prst="rect">
            <a:avLst/>
          </a:prstGeom>
          <a:noFill/>
        </p:spPr>
        <p:txBody>
          <a:bodyPr wrap="none" rtlCol="0">
            <a:spAutoFit/>
          </a:bodyPr>
          <a:lstStyle/>
          <a:p>
            <a:pPr algn="ctr"/>
            <a:r>
              <a:rPr kumimoji="1" lang="ja-JP" altLang="en-US" sz="900" b="1">
                <a:solidFill>
                  <a:schemeClr val="bg1"/>
                </a:solidFill>
                <a:latin typeface="Noto Sans CJK JP Bold" panose="020B0500000000000000" pitchFamily="34" charset="-128"/>
                <a:ea typeface="Noto Sans CJK JP Bold" panose="020B0500000000000000" pitchFamily="34" charset="-128"/>
              </a:rPr>
              <a:t>プロジェクトへのエントリー</a:t>
            </a:r>
            <a:endParaRPr kumimoji="1" lang="en-US" altLang="ja-JP" sz="900" b="1" dirty="0">
              <a:solidFill>
                <a:schemeClr val="bg1"/>
              </a:solidFill>
              <a:latin typeface="Noto Sans CJK JP Bold" panose="020B0500000000000000" pitchFamily="34" charset="-128"/>
              <a:ea typeface="Noto Sans CJK JP Bold" panose="020B0500000000000000" pitchFamily="34" charset="-128"/>
            </a:endParaRPr>
          </a:p>
          <a:p>
            <a:pPr algn="ctr"/>
            <a:r>
              <a:rPr kumimoji="1" lang="ja-JP" altLang="en-US" sz="700" b="1">
                <a:solidFill>
                  <a:schemeClr val="bg1"/>
                </a:solidFill>
                <a:latin typeface="Noto Sans CJK JP Bold" panose="020B0500000000000000" pitchFamily="34" charset="-128"/>
                <a:ea typeface="Noto Sans CJK JP Bold" panose="020B0500000000000000" pitchFamily="34" charset="-128"/>
              </a:rPr>
              <a:t>（企業の方のみ）</a:t>
            </a:r>
          </a:p>
        </p:txBody>
      </p:sp>
      <p:sp>
        <p:nvSpPr>
          <p:cNvPr id="367" name="テキスト ボックス 366">
            <a:extLst>
              <a:ext uri="{FF2B5EF4-FFF2-40B4-BE49-F238E27FC236}">
                <a16:creationId xmlns:a16="http://schemas.microsoft.com/office/drawing/2014/main" id="{5E97DF43-A39B-1E90-7615-41BEAA3701A8}"/>
              </a:ext>
            </a:extLst>
          </p:cNvPr>
          <p:cNvSpPr txBox="1"/>
          <p:nvPr/>
        </p:nvSpPr>
        <p:spPr>
          <a:xfrm>
            <a:off x="19760926" y="20385647"/>
            <a:ext cx="2249334" cy="200055"/>
          </a:xfrm>
          <a:prstGeom prst="rect">
            <a:avLst/>
          </a:prstGeom>
          <a:noFill/>
        </p:spPr>
        <p:txBody>
          <a:bodyPr wrap="none" rtlCol="0">
            <a:spAutoFit/>
          </a:bodyPr>
          <a:lstStyle/>
          <a:p>
            <a:pPr algn="ctr"/>
            <a:r>
              <a:rPr kumimoji="1" lang="ja-JP" altLang="en-US" sz="700">
                <a:latin typeface="Noto Sans CJK JP" panose="020B0500000000000000" pitchFamily="34" charset="-128"/>
                <a:ea typeface="Noto Sans CJK JP" panose="020B0500000000000000" pitchFamily="34" charset="-128"/>
              </a:rPr>
              <a:t>出展や見学に興味のある企業の方はまずはこちらへ</a:t>
            </a:r>
          </a:p>
        </p:txBody>
      </p:sp>
      <p:sp>
        <p:nvSpPr>
          <p:cNvPr id="368" name="テキスト ボックス 367">
            <a:extLst>
              <a:ext uri="{FF2B5EF4-FFF2-40B4-BE49-F238E27FC236}">
                <a16:creationId xmlns:a16="http://schemas.microsoft.com/office/drawing/2014/main" id="{C87C0777-8C33-9E05-5B86-4B6EACB2F9AF}"/>
              </a:ext>
            </a:extLst>
          </p:cNvPr>
          <p:cNvSpPr txBox="1"/>
          <p:nvPr/>
        </p:nvSpPr>
        <p:spPr>
          <a:xfrm>
            <a:off x="19881788" y="20946848"/>
            <a:ext cx="2044149" cy="169277"/>
          </a:xfrm>
          <a:prstGeom prst="rect">
            <a:avLst/>
          </a:prstGeom>
          <a:noFill/>
        </p:spPr>
        <p:txBody>
          <a:bodyPr wrap="none" rtlCol="0">
            <a:spAutoFit/>
          </a:bodyPr>
          <a:lstStyle/>
          <a:p>
            <a:pPr algn="ctr"/>
            <a:r>
              <a:rPr kumimoji="1" lang="ja-JP" altLang="en-US" sz="500">
                <a:latin typeface="Noto Sans CJK JP" panose="020B0500000000000000" pitchFamily="34" charset="-128"/>
                <a:ea typeface="Noto Sans CJK JP" panose="020B0500000000000000" pitchFamily="34" charset="-128"/>
              </a:rPr>
              <a:t>エントリー受付後、別途出展や見学に向けたご案内をいたします</a:t>
            </a:r>
          </a:p>
        </p:txBody>
      </p:sp>
      <p:sp>
        <p:nvSpPr>
          <p:cNvPr id="369" name="テキスト ボックス 368">
            <a:extLst>
              <a:ext uri="{FF2B5EF4-FFF2-40B4-BE49-F238E27FC236}">
                <a16:creationId xmlns:a16="http://schemas.microsoft.com/office/drawing/2014/main" id="{AA1DB77B-584F-95B2-1042-D40B69FB9E47}"/>
              </a:ext>
            </a:extLst>
          </p:cNvPr>
          <p:cNvSpPr txBox="1"/>
          <p:nvPr/>
        </p:nvSpPr>
        <p:spPr>
          <a:xfrm>
            <a:off x="18539785" y="15915630"/>
            <a:ext cx="2108269" cy="184666"/>
          </a:xfrm>
          <a:prstGeom prst="rect">
            <a:avLst/>
          </a:prstGeom>
          <a:noFill/>
        </p:spPr>
        <p:txBody>
          <a:bodyPr wrap="none" rtlCol="0">
            <a:spAutoFit/>
          </a:bodyPr>
          <a:lstStyle/>
          <a:p>
            <a:pPr algn="ctr"/>
            <a:r>
              <a:rPr kumimoji="1" lang="en-US" altLang="ja-JP" sz="600" dirty="0">
                <a:latin typeface="Noto Sans CJK JP" panose="020B0500000000000000" pitchFamily="34" charset="-128"/>
                <a:ea typeface="Noto Sans CJK JP" panose="020B0500000000000000" pitchFamily="34" charset="-128"/>
              </a:rPr>
              <a:t>※</a:t>
            </a:r>
            <a:r>
              <a:rPr kumimoji="1" lang="ja-JP" altLang="en-US" sz="600">
                <a:latin typeface="Noto Sans CJK JP" panose="020B0500000000000000" pitchFamily="34" charset="-128"/>
                <a:ea typeface="Noto Sans CJK JP" panose="020B0500000000000000" pitchFamily="34" charset="-128"/>
              </a:rPr>
              <a:t>すべての企業様の出展を約束するものではありません</a:t>
            </a:r>
          </a:p>
        </p:txBody>
      </p:sp>
      <p:pic>
        <p:nvPicPr>
          <p:cNvPr id="370" name="図 369">
            <a:extLst>
              <a:ext uri="{FF2B5EF4-FFF2-40B4-BE49-F238E27FC236}">
                <a16:creationId xmlns:a16="http://schemas.microsoft.com/office/drawing/2014/main" id="{74387C1E-4F4E-1D66-FCCF-979EBC67326D}"/>
              </a:ext>
            </a:extLst>
          </p:cNvPr>
          <p:cNvPicPr>
            <a:picLocks noChangeAspect="1"/>
          </p:cNvPicPr>
          <p:nvPr/>
        </p:nvPicPr>
        <p:blipFill rotWithShape="1">
          <a:blip r:embed="rId20">
            <a:lum bright="10000"/>
          </a:blip>
          <a:srcRect l="30318" t="-451" r="57412" b="84085"/>
          <a:stretch/>
        </p:blipFill>
        <p:spPr>
          <a:xfrm>
            <a:off x="18296096" y="21652609"/>
            <a:ext cx="289362" cy="251288"/>
          </a:xfrm>
          <a:prstGeom prst="rect">
            <a:avLst/>
          </a:prstGeom>
        </p:spPr>
      </p:pic>
      <p:cxnSp>
        <p:nvCxnSpPr>
          <p:cNvPr id="371" name="直線コネクタ 370">
            <a:extLst>
              <a:ext uri="{FF2B5EF4-FFF2-40B4-BE49-F238E27FC236}">
                <a16:creationId xmlns:a16="http://schemas.microsoft.com/office/drawing/2014/main" id="{43A39FE2-A05D-C125-D92C-79023B4B43AA}"/>
              </a:ext>
            </a:extLst>
          </p:cNvPr>
          <p:cNvCxnSpPr>
            <a:cxnSpLocks/>
          </p:cNvCxnSpPr>
          <p:nvPr/>
        </p:nvCxnSpPr>
        <p:spPr>
          <a:xfrm>
            <a:off x="18256076" y="21986841"/>
            <a:ext cx="509862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72" name="テキスト ボックス 371">
            <a:extLst>
              <a:ext uri="{FF2B5EF4-FFF2-40B4-BE49-F238E27FC236}">
                <a16:creationId xmlns:a16="http://schemas.microsoft.com/office/drawing/2014/main" id="{A22E116C-DFC0-4596-C1FB-CC9979544399}"/>
              </a:ext>
            </a:extLst>
          </p:cNvPr>
          <p:cNvSpPr txBox="1"/>
          <p:nvPr/>
        </p:nvSpPr>
        <p:spPr>
          <a:xfrm>
            <a:off x="18593750" y="21648032"/>
            <a:ext cx="3749744" cy="261610"/>
          </a:xfrm>
          <a:prstGeom prst="rect">
            <a:avLst/>
          </a:prstGeom>
          <a:noFill/>
        </p:spPr>
        <p:txBody>
          <a:bodyPr wrap="none" rtlCol="0">
            <a:spAutoFit/>
          </a:bodyPr>
          <a:lstStyle/>
          <a:p>
            <a:r>
              <a:rPr kumimoji="1" lang="ja-JP" altLang="en-US" sz="1100" b="1">
                <a:solidFill>
                  <a:srgbClr val="227F0F"/>
                </a:solidFill>
                <a:latin typeface="Noto Sans CJK JP Bold" panose="020B0500000000000000" pitchFamily="34" charset="-128"/>
                <a:ea typeface="Noto Sans CJK JP Bold" panose="020B0500000000000000" pitchFamily="34" charset="-128"/>
              </a:rPr>
              <a:t>ニーズ調査および共同開発</a:t>
            </a:r>
            <a:r>
              <a:rPr kumimoji="1" lang="en-US" altLang="ja-JP" sz="900" dirty="0">
                <a:solidFill>
                  <a:srgbClr val="227F0F"/>
                </a:solidFill>
                <a:latin typeface="Noto Sans CJK JP" panose="020B0500000000000000" pitchFamily="34" charset="-128"/>
                <a:ea typeface="Noto Sans CJK JP" panose="020B0500000000000000" pitchFamily="34" charset="-128"/>
              </a:rPr>
              <a:t> </a:t>
            </a:r>
            <a:r>
              <a:rPr kumimoji="1" lang="ja-JP" altLang="en-US" sz="900">
                <a:solidFill>
                  <a:srgbClr val="227F0F"/>
                </a:solidFill>
                <a:latin typeface="Noto Sans CJK JP" panose="020B0500000000000000" pitchFamily="34" charset="-128"/>
                <a:ea typeface="Noto Sans CJK JP" panose="020B0500000000000000" pitchFamily="34" charset="-128"/>
              </a:rPr>
              <a:t>を通じた現場の声のフィードバック</a:t>
            </a:r>
            <a:endParaRPr kumimoji="1" lang="ja-JP" altLang="en-US" sz="1000">
              <a:solidFill>
                <a:srgbClr val="227F0F"/>
              </a:solidFill>
              <a:latin typeface="Noto Sans CJK JP" panose="020B0500000000000000" pitchFamily="34" charset="-128"/>
              <a:ea typeface="Noto Sans CJK JP" panose="020B0500000000000000" pitchFamily="34" charset="-128"/>
            </a:endParaRPr>
          </a:p>
        </p:txBody>
      </p:sp>
      <p:sp>
        <p:nvSpPr>
          <p:cNvPr id="373" name="円/楕円 372">
            <a:extLst>
              <a:ext uri="{FF2B5EF4-FFF2-40B4-BE49-F238E27FC236}">
                <a16:creationId xmlns:a16="http://schemas.microsoft.com/office/drawing/2014/main" id="{86CE0D5A-CB02-399F-0DC0-4044BB366905}"/>
              </a:ext>
            </a:extLst>
          </p:cNvPr>
          <p:cNvSpPr/>
          <p:nvPr/>
        </p:nvSpPr>
        <p:spPr>
          <a:xfrm>
            <a:off x="18386572" y="22314000"/>
            <a:ext cx="272960" cy="27296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74" name="図 373">
            <a:extLst>
              <a:ext uri="{FF2B5EF4-FFF2-40B4-BE49-F238E27FC236}">
                <a16:creationId xmlns:a16="http://schemas.microsoft.com/office/drawing/2014/main" id="{9568FA1C-01A5-0182-5DCC-71ADCA2D8BA9}"/>
              </a:ext>
            </a:extLst>
          </p:cNvPr>
          <p:cNvPicPr>
            <a:picLocks noChangeAspect="1"/>
          </p:cNvPicPr>
          <p:nvPr/>
        </p:nvPicPr>
        <p:blipFill rotWithShape="1">
          <a:blip r:embed="rId20">
            <a:lum bright="100000"/>
          </a:blip>
          <a:srcRect l="29186" t="53753" r="58544" b="29881"/>
          <a:stretch/>
        </p:blipFill>
        <p:spPr>
          <a:xfrm>
            <a:off x="18426323" y="22367416"/>
            <a:ext cx="204839" cy="177886"/>
          </a:xfrm>
          <a:prstGeom prst="rect">
            <a:avLst/>
          </a:prstGeom>
        </p:spPr>
      </p:pic>
      <p:sp>
        <p:nvSpPr>
          <p:cNvPr id="375" name="テキスト ボックス 374">
            <a:extLst>
              <a:ext uri="{FF2B5EF4-FFF2-40B4-BE49-F238E27FC236}">
                <a16:creationId xmlns:a16="http://schemas.microsoft.com/office/drawing/2014/main" id="{6154312E-E44D-8681-577F-D07D518AAC77}"/>
              </a:ext>
            </a:extLst>
          </p:cNvPr>
          <p:cNvSpPr txBox="1"/>
          <p:nvPr/>
        </p:nvSpPr>
        <p:spPr>
          <a:xfrm>
            <a:off x="18666631" y="22309449"/>
            <a:ext cx="2359553"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介護事業者からのニーズのフィードバック</a:t>
            </a:r>
            <a:endParaRPr lang="en-US" altLang="ja-JP" sz="900" dirty="0">
              <a:effectLst/>
              <a:latin typeface="Noto Sans CJK JP" panose="020B0500000000000000" pitchFamily="34" charset="-128"/>
              <a:ea typeface="Noto Sans CJK JP" panose="020B0500000000000000" pitchFamily="34" charset="-128"/>
            </a:endParaRPr>
          </a:p>
        </p:txBody>
      </p:sp>
      <p:sp>
        <p:nvSpPr>
          <p:cNvPr id="376" name="テキスト ボックス 375">
            <a:extLst>
              <a:ext uri="{FF2B5EF4-FFF2-40B4-BE49-F238E27FC236}">
                <a16:creationId xmlns:a16="http://schemas.microsoft.com/office/drawing/2014/main" id="{D6169BAA-138C-F133-3D6E-9719CC53BF37}"/>
              </a:ext>
            </a:extLst>
          </p:cNvPr>
          <p:cNvSpPr txBox="1"/>
          <p:nvPr/>
        </p:nvSpPr>
        <p:spPr>
          <a:xfrm>
            <a:off x="18471367" y="22753546"/>
            <a:ext cx="2509774" cy="556884"/>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事務局が収集した現場ニーズをプロジェクト参加企業へフィードバックします。市場のリアルな声を把握することができます。</a:t>
            </a:r>
          </a:p>
        </p:txBody>
      </p:sp>
      <p:sp>
        <p:nvSpPr>
          <p:cNvPr id="377" name="円/楕円 376">
            <a:extLst>
              <a:ext uri="{FF2B5EF4-FFF2-40B4-BE49-F238E27FC236}">
                <a16:creationId xmlns:a16="http://schemas.microsoft.com/office/drawing/2014/main" id="{C2E91310-79DC-3BC1-DBB6-219AF245D759}"/>
              </a:ext>
            </a:extLst>
          </p:cNvPr>
          <p:cNvSpPr/>
          <p:nvPr/>
        </p:nvSpPr>
        <p:spPr>
          <a:xfrm>
            <a:off x="21026475" y="22275538"/>
            <a:ext cx="272960" cy="27296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78" name="図 377">
            <a:extLst>
              <a:ext uri="{FF2B5EF4-FFF2-40B4-BE49-F238E27FC236}">
                <a16:creationId xmlns:a16="http://schemas.microsoft.com/office/drawing/2014/main" id="{ADA0EC26-D2BC-04FC-3036-7F0FEEB95DB5}"/>
              </a:ext>
            </a:extLst>
          </p:cNvPr>
          <p:cNvPicPr>
            <a:picLocks noChangeAspect="1"/>
          </p:cNvPicPr>
          <p:nvPr/>
        </p:nvPicPr>
        <p:blipFill rotWithShape="1">
          <a:blip r:embed="rId20">
            <a:lum bright="100000"/>
          </a:blip>
          <a:srcRect l="29186" t="53753" r="58544" b="29881"/>
          <a:stretch/>
        </p:blipFill>
        <p:spPr>
          <a:xfrm>
            <a:off x="21066226" y="22328954"/>
            <a:ext cx="204839" cy="177886"/>
          </a:xfrm>
          <a:prstGeom prst="rect">
            <a:avLst/>
          </a:prstGeom>
        </p:spPr>
      </p:pic>
      <p:sp>
        <p:nvSpPr>
          <p:cNvPr id="379" name="テキスト ボックス 378">
            <a:extLst>
              <a:ext uri="{FF2B5EF4-FFF2-40B4-BE49-F238E27FC236}">
                <a16:creationId xmlns:a16="http://schemas.microsoft.com/office/drawing/2014/main" id="{B28821AD-CE08-E80E-DF85-BCDD86C0FAA1}"/>
              </a:ext>
            </a:extLst>
          </p:cNvPr>
          <p:cNvSpPr txBox="1"/>
          <p:nvPr/>
        </p:nvSpPr>
        <p:spPr>
          <a:xfrm>
            <a:off x="21306535" y="22270987"/>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介護事業者との共同開発への参画</a:t>
            </a:r>
            <a:endParaRPr lang="en-US" altLang="ja-JP" sz="900" dirty="0">
              <a:effectLst/>
              <a:latin typeface="Noto Sans CJK JP" panose="020B0500000000000000" pitchFamily="34" charset="-128"/>
              <a:ea typeface="Noto Sans CJK JP" panose="020B0500000000000000" pitchFamily="34" charset="-128"/>
            </a:endParaRPr>
          </a:p>
        </p:txBody>
      </p:sp>
      <p:sp>
        <p:nvSpPr>
          <p:cNvPr id="380" name="テキスト ボックス 379">
            <a:extLst>
              <a:ext uri="{FF2B5EF4-FFF2-40B4-BE49-F238E27FC236}">
                <a16:creationId xmlns:a16="http://schemas.microsoft.com/office/drawing/2014/main" id="{D6C9A5A0-DB4D-B747-F1FB-36D3FF5B5528}"/>
              </a:ext>
            </a:extLst>
          </p:cNvPr>
          <p:cNvSpPr txBox="1"/>
          <p:nvPr/>
        </p:nvSpPr>
        <p:spPr>
          <a:xfrm>
            <a:off x="21111270" y="22760646"/>
            <a:ext cx="2509774" cy="559897"/>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latin typeface="Helvetica" pitchFamily="2" charset="0"/>
              </a:rPr>
              <a:t>ニーズ調査の結果を踏まえ、介護事業所と連携して、市の制度も活用しながら介護テクノロジーの共同開発に参加いただきます。</a:t>
            </a:r>
          </a:p>
        </p:txBody>
      </p:sp>
      <p:sp>
        <p:nvSpPr>
          <p:cNvPr id="381" name="テキスト ボックス 380">
            <a:extLst>
              <a:ext uri="{FF2B5EF4-FFF2-40B4-BE49-F238E27FC236}">
                <a16:creationId xmlns:a16="http://schemas.microsoft.com/office/drawing/2014/main" id="{7FD42E9C-E977-A078-C2A0-EA5DF4AB2D29}"/>
              </a:ext>
            </a:extLst>
          </p:cNvPr>
          <p:cNvSpPr txBox="1"/>
          <p:nvPr/>
        </p:nvSpPr>
        <p:spPr>
          <a:xfrm>
            <a:off x="18660153" y="23662458"/>
            <a:ext cx="4365299" cy="200055"/>
          </a:xfrm>
          <a:prstGeom prst="rect">
            <a:avLst/>
          </a:prstGeom>
          <a:noFill/>
        </p:spPr>
        <p:txBody>
          <a:bodyPr wrap="none" rtlCol="0">
            <a:spAutoFit/>
          </a:bodyPr>
          <a:lstStyle/>
          <a:p>
            <a:pPr algn="ctr"/>
            <a:r>
              <a:rPr kumimoji="1" lang="en-US" altLang="ja-JP" sz="700" dirty="0">
                <a:latin typeface="Noto Sans CJK JP" panose="020B0500000000000000" pitchFamily="34" charset="-128"/>
                <a:ea typeface="Noto Sans CJK JP" panose="020B0500000000000000" pitchFamily="34" charset="-128"/>
              </a:rPr>
              <a:t>※</a:t>
            </a:r>
            <a:r>
              <a:rPr kumimoji="1" lang="ja-JP" altLang="en-US" sz="700">
                <a:latin typeface="Noto Sans CJK JP" panose="020B0500000000000000" pitchFamily="34" charset="-128"/>
                <a:ea typeface="Noto Sans CJK JP" panose="020B0500000000000000" pitchFamily="34" charset="-128"/>
              </a:rPr>
              <a:t>詳細は相談窓口や体験会などのプロジェクト活動をご利用・ご参加いただいた方へ別途ご連絡します。</a:t>
            </a:r>
          </a:p>
        </p:txBody>
      </p:sp>
      <p:sp>
        <p:nvSpPr>
          <p:cNvPr id="384" name="円/楕円 383">
            <a:extLst>
              <a:ext uri="{FF2B5EF4-FFF2-40B4-BE49-F238E27FC236}">
                <a16:creationId xmlns:a16="http://schemas.microsoft.com/office/drawing/2014/main" id="{7744EA10-56D2-D3A7-05BB-0F5DF4DEE087}"/>
              </a:ext>
            </a:extLst>
          </p:cNvPr>
          <p:cNvSpPr/>
          <p:nvPr/>
        </p:nvSpPr>
        <p:spPr>
          <a:xfrm>
            <a:off x="18455284" y="16342057"/>
            <a:ext cx="272960" cy="27296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85" name="図 384">
            <a:extLst>
              <a:ext uri="{FF2B5EF4-FFF2-40B4-BE49-F238E27FC236}">
                <a16:creationId xmlns:a16="http://schemas.microsoft.com/office/drawing/2014/main" id="{3EB77CB6-7CE8-653E-40F4-38D693B890E3}"/>
              </a:ext>
            </a:extLst>
          </p:cNvPr>
          <p:cNvPicPr>
            <a:picLocks noChangeAspect="1"/>
          </p:cNvPicPr>
          <p:nvPr/>
        </p:nvPicPr>
        <p:blipFill rotWithShape="1">
          <a:blip r:embed="rId20">
            <a:lum bright="100000"/>
          </a:blip>
          <a:srcRect l="29186" t="53753" r="58544" b="29881"/>
          <a:stretch/>
        </p:blipFill>
        <p:spPr>
          <a:xfrm>
            <a:off x="18495035" y="16395473"/>
            <a:ext cx="204839" cy="177886"/>
          </a:xfrm>
          <a:prstGeom prst="rect">
            <a:avLst/>
          </a:prstGeom>
        </p:spPr>
      </p:pic>
      <p:sp>
        <p:nvSpPr>
          <p:cNvPr id="386" name="テキスト ボックス 385">
            <a:extLst>
              <a:ext uri="{FF2B5EF4-FFF2-40B4-BE49-F238E27FC236}">
                <a16:creationId xmlns:a16="http://schemas.microsoft.com/office/drawing/2014/main" id="{357A971B-016C-FC21-C613-59257B37E878}"/>
              </a:ext>
            </a:extLst>
          </p:cNvPr>
          <p:cNvSpPr txBox="1"/>
          <p:nvPr/>
        </p:nvSpPr>
        <p:spPr>
          <a:xfrm>
            <a:off x="18735344" y="16337506"/>
            <a:ext cx="2316026" cy="254878"/>
          </a:xfrm>
          <a:prstGeom prst="rect">
            <a:avLst/>
          </a:prstGeom>
          <a:noFill/>
        </p:spPr>
        <p:txBody>
          <a:bodyPr wrap="square" rtlCol="0">
            <a:spAutoFit/>
          </a:bodyPr>
          <a:lstStyle/>
          <a:p>
            <a:pPr>
              <a:lnSpc>
                <a:spcPct val="130000"/>
              </a:lnSpc>
            </a:pPr>
            <a:r>
              <a:rPr lang="ja-JP" altLang="en-US" sz="900">
                <a:effectLst/>
                <a:latin typeface="Noto Sans CJK JP" panose="020B0500000000000000" pitchFamily="34" charset="-128"/>
                <a:ea typeface="Noto Sans CJK JP" panose="020B0500000000000000" pitchFamily="34" charset="-128"/>
              </a:rPr>
              <a:t>「機器紹介シート」の</a:t>
            </a:r>
            <a:r>
              <a:rPr lang="en-US" altLang="ja-JP" sz="900" dirty="0">
                <a:effectLst/>
                <a:latin typeface="Noto Sans CJK JP" panose="020B0500000000000000" pitchFamily="34" charset="-128"/>
                <a:ea typeface="Noto Sans CJK JP" panose="020B0500000000000000" pitchFamily="34" charset="-128"/>
              </a:rPr>
              <a:t>HP</a:t>
            </a:r>
            <a:r>
              <a:rPr lang="ja-JP" altLang="en-US" sz="900">
                <a:effectLst/>
                <a:latin typeface="Noto Sans CJK JP" panose="020B0500000000000000" pitchFamily="34" charset="-128"/>
                <a:ea typeface="Noto Sans CJK JP" panose="020B0500000000000000" pitchFamily="34" charset="-128"/>
              </a:rPr>
              <a:t>掲載</a:t>
            </a:r>
            <a:endParaRPr lang="en-US" altLang="ja-JP" sz="900" dirty="0">
              <a:effectLst/>
              <a:latin typeface="Noto Sans CJK JP" panose="020B0500000000000000" pitchFamily="34" charset="-128"/>
              <a:ea typeface="Noto Sans CJK JP" panose="020B0500000000000000" pitchFamily="34" charset="-128"/>
            </a:endParaRPr>
          </a:p>
        </p:txBody>
      </p:sp>
      <p:sp>
        <p:nvSpPr>
          <p:cNvPr id="387" name="テキスト ボックス 386">
            <a:extLst>
              <a:ext uri="{FF2B5EF4-FFF2-40B4-BE49-F238E27FC236}">
                <a16:creationId xmlns:a16="http://schemas.microsoft.com/office/drawing/2014/main" id="{C1C2FCCF-FE9D-3C66-0057-365A7CC36D83}"/>
              </a:ext>
            </a:extLst>
          </p:cNvPr>
          <p:cNvSpPr txBox="1"/>
          <p:nvPr/>
        </p:nvSpPr>
        <p:spPr>
          <a:xfrm>
            <a:off x="18540079" y="16781603"/>
            <a:ext cx="2509774" cy="556884"/>
          </a:xfrm>
          <a:prstGeom prst="rect">
            <a:avLst/>
          </a:prstGeom>
          <a:noFill/>
        </p:spPr>
        <p:txBody>
          <a:bodyPr wrap="square" rtlCol="0">
            <a:spAutoFit/>
          </a:bodyPr>
          <a:lstStyle>
            <a:defPPr>
              <a:defRPr lang="en-US"/>
            </a:defPPr>
            <a:lvl1pPr>
              <a:lnSpc>
                <a:spcPct val="130000"/>
              </a:lnSpc>
              <a:defRPr sz="8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プロジェクトにエントリーしていただいた企業は「機器紹介シート」を</a:t>
            </a:r>
            <a:r>
              <a:rPr lang="ja-JP" altLang="en-US" u="sng">
                <a:solidFill>
                  <a:srgbClr val="00B0F0"/>
                </a:solidFill>
              </a:rPr>
              <a:t>当</a:t>
            </a:r>
            <a:r>
              <a:rPr lang="en-US" altLang="ja-JP" u="sng" dirty="0">
                <a:solidFill>
                  <a:srgbClr val="00B0F0"/>
                </a:solidFill>
              </a:rPr>
              <a:t>HP</a:t>
            </a:r>
            <a:r>
              <a:rPr lang="ja-JP" altLang="en-US" u="sng">
                <a:solidFill>
                  <a:srgbClr val="00B0F0"/>
                </a:solidFill>
              </a:rPr>
              <a:t>に掲載</a:t>
            </a:r>
            <a:r>
              <a:rPr lang="ja-JP" altLang="en-US"/>
              <a:t>することで露出機会を提供します。</a:t>
            </a:r>
          </a:p>
        </p:txBody>
      </p:sp>
      <p:sp>
        <p:nvSpPr>
          <p:cNvPr id="440" name="テキスト ボックス 439">
            <a:extLst>
              <a:ext uri="{FF2B5EF4-FFF2-40B4-BE49-F238E27FC236}">
                <a16:creationId xmlns:a16="http://schemas.microsoft.com/office/drawing/2014/main" id="{24EBE112-52DC-BD06-4396-C717773E4EB3}"/>
              </a:ext>
            </a:extLst>
          </p:cNvPr>
          <p:cNvSpPr txBox="1"/>
          <p:nvPr/>
        </p:nvSpPr>
        <p:spPr>
          <a:xfrm>
            <a:off x="26269032" y="7227830"/>
            <a:ext cx="5334753" cy="716928"/>
          </a:xfrm>
          <a:prstGeom prst="rect">
            <a:avLst/>
          </a:prstGeom>
          <a:noFill/>
        </p:spPr>
        <p:txBody>
          <a:bodyPr wrap="square" rtlCol="0">
            <a:spAutoFit/>
          </a:bodyPr>
          <a:lstStyle/>
          <a:p>
            <a:pPr algn="l">
              <a:lnSpc>
                <a:spcPct val="130000"/>
              </a:lnSpc>
            </a:pPr>
            <a:r>
              <a:rPr lang="ja-JP" altLang="en-US" sz="800" b="0" i="0">
                <a:solidFill>
                  <a:srgbClr val="000000"/>
                </a:solidFill>
                <a:effectLst/>
                <a:latin typeface="Noto Sans CJK JP" panose="020B0500000000000000" pitchFamily="34" charset="-128"/>
                <a:ea typeface="Noto Sans CJK JP" panose="020B0500000000000000" pitchFamily="34" charset="-128"/>
              </a:rPr>
              <a:t>「介護テクノロジー導入促進の手引き（介護事業者編・企業編）」は、福祉機器や介護ロボット、</a:t>
            </a:r>
            <a:r>
              <a:rPr lang="en-US" altLang="ja-JP" sz="800" b="0" i="0" dirty="0">
                <a:solidFill>
                  <a:srgbClr val="000000"/>
                </a:solidFill>
                <a:effectLst/>
                <a:latin typeface="Noto Sans CJK JP" panose="020B0500000000000000" pitchFamily="34" charset="-128"/>
                <a:ea typeface="Noto Sans CJK JP" panose="020B0500000000000000" pitchFamily="34" charset="-128"/>
              </a:rPr>
              <a:t>ICT</a:t>
            </a:r>
            <a:r>
              <a:rPr lang="ja-JP" altLang="en-US" sz="800">
                <a:solidFill>
                  <a:srgbClr val="000000"/>
                </a:solidFill>
                <a:latin typeface="Noto Sans CJK JP" panose="020B0500000000000000" pitchFamily="34" charset="-128"/>
                <a:ea typeface="Noto Sans CJK JP" panose="020B0500000000000000" pitchFamily="34" charset="-128"/>
              </a:rPr>
              <a:t>などの</a:t>
            </a:r>
            <a:r>
              <a:rPr lang="ja-JP" altLang="en-US" sz="800" b="0" i="0">
                <a:solidFill>
                  <a:srgbClr val="000000"/>
                </a:solidFill>
                <a:effectLst/>
                <a:latin typeface="Noto Sans CJK JP" panose="020B0500000000000000" pitchFamily="34" charset="-128"/>
                <a:ea typeface="Noto Sans CJK JP" panose="020B0500000000000000" pitchFamily="34" charset="-128"/>
              </a:rPr>
              <a:t>介護テクノロジーによって介護現場の業務負担の軽減や人材確保・定着を図る事業者や、介護テクノロジーの新たな事業化を検討される企業の方々にお役立ていただくために、プロジェクを通じて得られた知見をもとに作成したものです。</a:t>
            </a:r>
            <a:endParaRPr lang="en-US" altLang="ja-JP" sz="800" b="0" i="0" dirty="0">
              <a:solidFill>
                <a:srgbClr val="000000"/>
              </a:solidFill>
              <a:effectLst/>
              <a:latin typeface="Noto Sans CJK JP" panose="020B0500000000000000" pitchFamily="34" charset="-128"/>
              <a:ea typeface="Noto Sans CJK JP" panose="020B0500000000000000" pitchFamily="34" charset="-128"/>
            </a:endParaRPr>
          </a:p>
        </p:txBody>
      </p:sp>
      <p:sp>
        <p:nvSpPr>
          <p:cNvPr id="442" name="テキスト ボックス 441">
            <a:extLst>
              <a:ext uri="{FF2B5EF4-FFF2-40B4-BE49-F238E27FC236}">
                <a16:creationId xmlns:a16="http://schemas.microsoft.com/office/drawing/2014/main" id="{4099CC9C-AE95-7F8A-523A-1DC6B5577E04}"/>
              </a:ext>
            </a:extLst>
          </p:cNvPr>
          <p:cNvSpPr txBox="1"/>
          <p:nvPr/>
        </p:nvSpPr>
        <p:spPr>
          <a:xfrm>
            <a:off x="26266869" y="10500243"/>
            <a:ext cx="5334753" cy="716928"/>
          </a:xfrm>
          <a:prstGeom prst="rect">
            <a:avLst/>
          </a:prstGeom>
          <a:noFill/>
        </p:spPr>
        <p:txBody>
          <a:bodyPr wrap="square" rtlCol="0">
            <a:spAutoFit/>
          </a:bodyPr>
          <a:lstStyle/>
          <a:p>
            <a:pPr algn="l">
              <a:lnSpc>
                <a:spcPct val="130000"/>
              </a:lnSpc>
            </a:pPr>
            <a:r>
              <a:rPr lang="ja-JP" altLang="en-US" sz="800" b="0" i="0">
                <a:solidFill>
                  <a:srgbClr val="000000"/>
                </a:solidFill>
                <a:effectLst/>
                <a:latin typeface="Noto Sans CJK JP" panose="020B0500000000000000" pitchFamily="34" charset="-128"/>
                <a:ea typeface="Noto Sans CJK JP" panose="020B0500000000000000" pitchFamily="34" charset="-128"/>
              </a:rPr>
              <a:t>この手引きでは、介護事業者ができるかぎり手間をかけずに介護テクノロジーを導入できるよう、導入手順のパターン化を行っています。具体的には、介護事業者の課題を「腰痛対策・移乗支援」「見守り・業務効率化」など４つのコースに分類し、各コースにおける機器例や目標設定の仕方等を示すとともに、導入時の各ステップにおける確認事項をチェックシート形式で掲載しています。</a:t>
            </a:r>
            <a:endParaRPr kumimoji="1" lang="ja-JP" altLang="en-US" sz="800">
              <a:latin typeface="Noto Sans CJK JP" panose="020B0500000000000000" pitchFamily="34" charset="-128"/>
              <a:ea typeface="Noto Sans CJK JP" panose="020B0500000000000000" pitchFamily="34" charset="-128"/>
            </a:endParaRPr>
          </a:p>
        </p:txBody>
      </p:sp>
      <p:pic>
        <p:nvPicPr>
          <p:cNvPr id="446" name="図 445" descr="道路, 人, 民衆, 記号 が含まれている画像&#10;&#10;自動的に生成された説明">
            <a:extLst>
              <a:ext uri="{FF2B5EF4-FFF2-40B4-BE49-F238E27FC236}">
                <a16:creationId xmlns:a16="http://schemas.microsoft.com/office/drawing/2014/main" id="{2DDE721F-3334-8016-6372-E310F58986AB}"/>
              </a:ext>
            </a:extLst>
          </p:cNvPr>
          <p:cNvPicPr>
            <a:picLocks noChangeAspect="1"/>
          </p:cNvPicPr>
          <p:nvPr/>
        </p:nvPicPr>
        <p:blipFill>
          <a:blip r:embed="rId29"/>
          <a:stretch>
            <a:fillRect/>
          </a:stretch>
        </p:blipFill>
        <p:spPr>
          <a:xfrm>
            <a:off x="26815080" y="8074128"/>
            <a:ext cx="1727315" cy="1199914"/>
          </a:xfrm>
          <a:prstGeom prst="rect">
            <a:avLst/>
          </a:prstGeom>
        </p:spPr>
      </p:pic>
      <p:pic>
        <p:nvPicPr>
          <p:cNvPr id="448" name="図 447">
            <a:extLst>
              <a:ext uri="{FF2B5EF4-FFF2-40B4-BE49-F238E27FC236}">
                <a16:creationId xmlns:a16="http://schemas.microsoft.com/office/drawing/2014/main" id="{CEF9F76E-D6A4-BB0B-8954-4B9C714775EF}"/>
              </a:ext>
            </a:extLst>
          </p:cNvPr>
          <p:cNvPicPr>
            <a:picLocks noChangeAspect="1"/>
          </p:cNvPicPr>
          <p:nvPr/>
        </p:nvPicPr>
        <p:blipFill>
          <a:blip r:embed="rId30"/>
          <a:stretch>
            <a:fillRect/>
          </a:stretch>
        </p:blipFill>
        <p:spPr>
          <a:xfrm>
            <a:off x="29311691" y="8074127"/>
            <a:ext cx="1727699" cy="1197060"/>
          </a:xfrm>
          <a:prstGeom prst="rect">
            <a:avLst/>
          </a:prstGeom>
        </p:spPr>
      </p:pic>
      <p:pic>
        <p:nvPicPr>
          <p:cNvPr id="450" name="図 449" descr="グラフィカル ユーザー インターフェイス, テキスト, アプリケーション, メール&#10;&#10;自動的に生成された説明">
            <a:extLst>
              <a:ext uri="{FF2B5EF4-FFF2-40B4-BE49-F238E27FC236}">
                <a16:creationId xmlns:a16="http://schemas.microsoft.com/office/drawing/2014/main" id="{6CE4E4BD-6673-9AFC-CA63-16CCE17BAF3B}"/>
              </a:ext>
            </a:extLst>
          </p:cNvPr>
          <p:cNvPicPr>
            <a:picLocks noChangeAspect="1"/>
          </p:cNvPicPr>
          <p:nvPr/>
        </p:nvPicPr>
        <p:blipFill>
          <a:blip r:embed="rId31"/>
          <a:stretch>
            <a:fillRect/>
          </a:stretch>
        </p:blipFill>
        <p:spPr>
          <a:xfrm>
            <a:off x="26600658" y="11764436"/>
            <a:ext cx="2124151" cy="1469317"/>
          </a:xfrm>
          <a:prstGeom prst="rect">
            <a:avLst/>
          </a:prstGeom>
        </p:spPr>
      </p:pic>
      <p:pic>
        <p:nvPicPr>
          <p:cNvPr id="456" name="図 455" descr="グラフィカル ユーザー インターフェイス が含まれている画像&#10;&#10;自動的に生成された説明">
            <a:extLst>
              <a:ext uri="{FF2B5EF4-FFF2-40B4-BE49-F238E27FC236}">
                <a16:creationId xmlns:a16="http://schemas.microsoft.com/office/drawing/2014/main" id="{26552E5C-1888-963E-9521-DD75CF16F79C}"/>
              </a:ext>
            </a:extLst>
          </p:cNvPr>
          <p:cNvPicPr>
            <a:picLocks noChangeAspect="1"/>
          </p:cNvPicPr>
          <p:nvPr/>
        </p:nvPicPr>
        <p:blipFill>
          <a:blip r:embed="rId32"/>
          <a:stretch>
            <a:fillRect/>
          </a:stretch>
        </p:blipFill>
        <p:spPr>
          <a:xfrm>
            <a:off x="29232070" y="11571211"/>
            <a:ext cx="1593832" cy="1102485"/>
          </a:xfrm>
          <a:prstGeom prst="rect">
            <a:avLst/>
          </a:prstGeom>
        </p:spPr>
      </p:pic>
      <p:pic>
        <p:nvPicPr>
          <p:cNvPr id="458" name="図 457" descr="テーブル&#10;&#10;中程度の精度で自動的に生成された説明">
            <a:extLst>
              <a:ext uri="{FF2B5EF4-FFF2-40B4-BE49-F238E27FC236}">
                <a16:creationId xmlns:a16="http://schemas.microsoft.com/office/drawing/2014/main" id="{CC4A2E38-DD1C-0F40-6515-C96E4E2B3792}"/>
              </a:ext>
            </a:extLst>
          </p:cNvPr>
          <p:cNvPicPr>
            <a:picLocks noChangeAspect="1"/>
          </p:cNvPicPr>
          <p:nvPr/>
        </p:nvPicPr>
        <p:blipFill>
          <a:blip r:embed="rId33"/>
          <a:stretch>
            <a:fillRect/>
          </a:stretch>
        </p:blipFill>
        <p:spPr>
          <a:xfrm>
            <a:off x="29872437" y="12151795"/>
            <a:ext cx="1593832" cy="1102485"/>
          </a:xfrm>
          <a:prstGeom prst="rect">
            <a:avLst/>
          </a:prstGeom>
        </p:spPr>
      </p:pic>
      <p:sp>
        <p:nvSpPr>
          <p:cNvPr id="461" name="テキスト ボックス 460">
            <a:extLst>
              <a:ext uri="{FF2B5EF4-FFF2-40B4-BE49-F238E27FC236}">
                <a16:creationId xmlns:a16="http://schemas.microsoft.com/office/drawing/2014/main" id="{449EF398-BCBF-26AD-FE8A-7F02D1EC1E06}"/>
              </a:ext>
            </a:extLst>
          </p:cNvPr>
          <p:cNvSpPr txBox="1"/>
          <p:nvPr/>
        </p:nvSpPr>
        <p:spPr>
          <a:xfrm>
            <a:off x="26266869" y="13864765"/>
            <a:ext cx="5334753" cy="556884"/>
          </a:xfrm>
          <a:prstGeom prst="rect">
            <a:avLst/>
          </a:prstGeom>
          <a:noFill/>
        </p:spPr>
        <p:txBody>
          <a:bodyPr wrap="square" rtlCol="0">
            <a:spAutoFit/>
          </a:bodyPr>
          <a:lstStyle/>
          <a:p>
            <a:pPr algn="l">
              <a:lnSpc>
                <a:spcPct val="130000"/>
              </a:lnSpc>
            </a:pPr>
            <a:r>
              <a:rPr lang="ja-JP" altLang="en-US" sz="800" b="0" i="0">
                <a:solidFill>
                  <a:srgbClr val="000000"/>
                </a:solidFill>
                <a:effectLst/>
                <a:latin typeface="Noto Sans CJK JP" panose="020B0500000000000000" pitchFamily="34" charset="-128"/>
                <a:ea typeface="Noto Sans CJK JP" panose="020B0500000000000000" pitchFamily="34" charset="-128"/>
              </a:rPr>
              <a:t>また、プロジェクトに参加した介護事業者が介護テクノロジーの導入の目標設定に苦戦していたことを踏まえて、この手引きでは「表から単語を選び、構文へ当てはめる」ことで目標設定が完了できるよう工夫しております。これまで曖昧になりがちだった目標が、これで明文化されることになります。</a:t>
            </a:r>
            <a:endParaRPr lang="en-US" altLang="ja-JP" sz="800" b="0" i="0" dirty="0">
              <a:solidFill>
                <a:srgbClr val="000000"/>
              </a:solidFill>
              <a:effectLst/>
              <a:latin typeface="Noto Sans CJK JP" panose="020B0500000000000000" pitchFamily="34" charset="-128"/>
              <a:ea typeface="Noto Sans CJK JP" panose="020B0500000000000000" pitchFamily="34" charset="-128"/>
            </a:endParaRPr>
          </a:p>
        </p:txBody>
      </p:sp>
      <p:sp>
        <p:nvSpPr>
          <p:cNvPr id="462" name="テキスト ボックス 461">
            <a:extLst>
              <a:ext uri="{FF2B5EF4-FFF2-40B4-BE49-F238E27FC236}">
                <a16:creationId xmlns:a16="http://schemas.microsoft.com/office/drawing/2014/main" id="{50EDA22F-FD0D-CF05-F864-1926CA97ED7E}"/>
              </a:ext>
            </a:extLst>
          </p:cNvPr>
          <p:cNvSpPr txBox="1"/>
          <p:nvPr/>
        </p:nvSpPr>
        <p:spPr>
          <a:xfrm>
            <a:off x="26272876" y="17177830"/>
            <a:ext cx="5334753" cy="556884"/>
          </a:xfrm>
          <a:prstGeom prst="rect">
            <a:avLst/>
          </a:prstGeom>
          <a:noFill/>
        </p:spPr>
        <p:txBody>
          <a:bodyPr wrap="square" rtlCol="0">
            <a:spAutoFit/>
          </a:bodyPr>
          <a:lstStyle/>
          <a:p>
            <a:pPr algn="l">
              <a:lnSpc>
                <a:spcPct val="130000"/>
              </a:lnSpc>
            </a:pPr>
            <a:r>
              <a:rPr lang="ja-JP" altLang="en-US" sz="800" b="0" i="0">
                <a:solidFill>
                  <a:srgbClr val="000000"/>
                </a:solidFill>
                <a:effectLst/>
                <a:latin typeface="Noto Sans CJK JP" panose="020B0500000000000000" pitchFamily="34" charset="-128"/>
                <a:ea typeface="Noto Sans CJK JP" panose="020B0500000000000000" pitchFamily="34" charset="-128"/>
              </a:rPr>
              <a:t>また、介護テクノロジー開発企業においても、介護事業者が介護テクノロジーを導入する際に適切な製品提案やアドバイスが行えるよう、過去の導入事例（ミスマッチ等）から考えられる対策例を紹介するとともに、確認事項をチェックシート形式で掲載しています。</a:t>
            </a:r>
            <a:endParaRPr kumimoji="1" lang="ja-JP" altLang="en-US" sz="800">
              <a:latin typeface="Noto Sans CJK JP" panose="020B0500000000000000" pitchFamily="34" charset="-128"/>
              <a:ea typeface="Noto Sans CJK JP" panose="020B0500000000000000" pitchFamily="34" charset="-128"/>
            </a:endParaRPr>
          </a:p>
        </p:txBody>
      </p:sp>
      <p:pic>
        <p:nvPicPr>
          <p:cNvPr id="464" name="図 463" descr="グラフィカル ユーザー インターフェイス, テキスト&#10;&#10;自動的に生成された説明">
            <a:extLst>
              <a:ext uri="{FF2B5EF4-FFF2-40B4-BE49-F238E27FC236}">
                <a16:creationId xmlns:a16="http://schemas.microsoft.com/office/drawing/2014/main" id="{8220FE53-5783-5B51-687D-C94DD553FB2F}"/>
              </a:ext>
            </a:extLst>
          </p:cNvPr>
          <p:cNvPicPr>
            <a:picLocks noChangeAspect="1"/>
          </p:cNvPicPr>
          <p:nvPr/>
        </p:nvPicPr>
        <p:blipFill>
          <a:blip r:embed="rId34"/>
          <a:stretch>
            <a:fillRect/>
          </a:stretch>
        </p:blipFill>
        <p:spPr>
          <a:xfrm>
            <a:off x="27528582" y="14773072"/>
            <a:ext cx="2688175" cy="1859463"/>
          </a:xfrm>
          <a:prstGeom prst="rect">
            <a:avLst/>
          </a:prstGeom>
        </p:spPr>
      </p:pic>
      <p:pic>
        <p:nvPicPr>
          <p:cNvPr id="466" name="図 465" descr="ダイアグラム が含まれている画像&#10;&#10;自動的に生成された説明">
            <a:extLst>
              <a:ext uri="{FF2B5EF4-FFF2-40B4-BE49-F238E27FC236}">
                <a16:creationId xmlns:a16="http://schemas.microsoft.com/office/drawing/2014/main" id="{9FF44232-192A-BE28-8CB4-AB0554B81994}"/>
              </a:ext>
            </a:extLst>
          </p:cNvPr>
          <p:cNvPicPr>
            <a:picLocks noChangeAspect="1"/>
          </p:cNvPicPr>
          <p:nvPr/>
        </p:nvPicPr>
        <p:blipFill>
          <a:blip r:embed="rId35"/>
          <a:stretch>
            <a:fillRect/>
          </a:stretch>
        </p:blipFill>
        <p:spPr>
          <a:xfrm>
            <a:off x="26843605" y="18119620"/>
            <a:ext cx="2332564" cy="1621087"/>
          </a:xfrm>
          <a:prstGeom prst="rect">
            <a:avLst/>
          </a:prstGeom>
        </p:spPr>
      </p:pic>
      <p:pic>
        <p:nvPicPr>
          <p:cNvPr id="468" name="図 467" descr="テーブル&#10;&#10;自動的に生成された説明">
            <a:extLst>
              <a:ext uri="{FF2B5EF4-FFF2-40B4-BE49-F238E27FC236}">
                <a16:creationId xmlns:a16="http://schemas.microsoft.com/office/drawing/2014/main" id="{43DC0D43-B189-A928-00FE-33269938F360}"/>
              </a:ext>
            </a:extLst>
          </p:cNvPr>
          <p:cNvPicPr>
            <a:picLocks noChangeAspect="1"/>
          </p:cNvPicPr>
          <p:nvPr/>
        </p:nvPicPr>
        <p:blipFill>
          <a:blip r:embed="rId36"/>
          <a:stretch>
            <a:fillRect/>
          </a:stretch>
        </p:blipFill>
        <p:spPr>
          <a:xfrm>
            <a:off x="28574899" y="18932664"/>
            <a:ext cx="2332564" cy="1610937"/>
          </a:xfrm>
          <a:prstGeom prst="rect">
            <a:avLst/>
          </a:prstGeom>
        </p:spPr>
      </p:pic>
      <p:sp>
        <p:nvSpPr>
          <p:cNvPr id="469" name="テキスト ボックス 468">
            <a:extLst>
              <a:ext uri="{FF2B5EF4-FFF2-40B4-BE49-F238E27FC236}">
                <a16:creationId xmlns:a16="http://schemas.microsoft.com/office/drawing/2014/main" id="{8C141B77-9E1F-563E-7AB0-40FB2E37E1AC}"/>
              </a:ext>
            </a:extLst>
          </p:cNvPr>
          <p:cNvSpPr txBox="1"/>
          <p:nvPr/>
        </p:nvSpPr>
        <p:spPr>
          <a:xfrm>
            <a:off x="26843605" y="21691125"/>
            <a:ext cx="4347251" cy="1359796"/>
          </a:xfrm>
          <a:prstGeom prst="rect">
            <a:avLst/>
          </a:prstGeom>
          <a:noFill/>
        </p:spPr>
        <p:txBody>
          <a:bodyPr wrap="square" rtlCol="0">
            <a:spAutoFit/>
          </a:bodyPr>
          <a:lstStyle/>
          <a:p>
            <a:pPr algn="l">
              <a:lnSpc>
                <a:spcPct val="130000"/>
              </a:lnSpc>
            </a:pPr>
            <a:r>
              <a:rPr lang="ja-JP" altLang="en-US" sz="800">
                <a:solidFill>
                  <a:srgbClr val="000000"/>
                </a:solidFill>
                <a:effectLst/>
                <a:latin typeface="Noto Sans CJK JP" panose="020B0500000000000000" pitchFamily="34" charset="-128"/>
                <a:ea typeface="Noto Sans CJK JP" panose="020B0500000000000000" pitchFamily="34" charset="-128"/>
              </a:rPr>
              <a:t>介護事業者／一般の方はこちら</a:t>
            </a:r>
            <a:endParaRPr lang="en-US" altLang="ja-JP" sz="800" dirty="0">
              <a:solidFill>
                <a:srgbClr val="000000"/>
              </a:solidFill>
              <a:effectLst/>
              <a:latin typeface="Noto Sans CJK JP" panose="020B0500000000000000" pitchFamily="34" charset="-128"/>
              <a:ea typeface="Noto Sans CJK JP" panose="020B0500000000000000" pitchFamily="34" charset="-128"/>
            </a:endParaRPr>
          </a:p>
          <a:p>
            <a:pPr algn="l">
              <a:lnSpc>
                <a:spcPct val="130000"/>
              </a:lnSpc>
            </a:pPr>
            <a:r>
              <a:rPr lang="ja-JP" altLang="en-US" sz="800">
                <a:solidFill>
                  <a:srgbClr val="000000"/>
                </a:solidFill>
                <a:effectLst/>
                <a:latin typeface="Noto Sans CJK JP" panose="020B0500000000000000" pitchFamily="34" charset="-128"/>
                <a:ea typeface="Noto Sans CJK JP" panose="020B0500000000000000" pitchFamily="34" charset="-128"/>
              </a:rPr>
              <a:t>・</a:t>
            </a:r>
            <a:r>
              <a:rPr lang="ja-JP" altLang="en-US" sz="800" u="sng">
                <a:solidFill>
                  <a:srgbClr val="005CD0"/>
                </a:solidFill>
                <a:effectLst/>
                <a:latin typeface="Noto Sans CJK JP" panose="020B0500000000000000" pitchFamily="34" charset="-128"/>
                <a:ea typeface="Noto Sans CJK JP" panose="020B0500000000000000" pitchFamily="34" charset="-128"/>
                <a:hlinkClick r:id="rId37"/>
              </a:rPr>
              <a:t>介護テクノロジー導入促進の手引き（介護事業者編）</a:t>
            </a:r>
            <a:r>
              <a:rPr lang="en-US" altLang="ja-JP" sz="800" u="sng" dirty="0">
                <a:solidFill>
                  <a:srgbClr val="005CD0"/>
                </a:solidFill>
                <a:effectLst/>
                <a:latin typeface="Noto Sans CJK JP" panose="020B0500000000000000" pitchFamily="34" charset="-128"/>
                <a:ea typeface="Noto Sans CJK JP" panose="020B0500000000000000" pitchFamily="34" charset="-128"/>
              </a:rPr>
              <a:t>PDF</a:t>
            </a:r>
            <a:r>
              <a:rPr lang="ja-JP" altLang="en-US" sz="800" u="sng">
                <a:solidFill>
                  <a:srgbClr val="005CD0"/>
                </a:solidFill>
                <a:effectLst/>
                <a:latin typeface="Noto Sans CJK JP" panose="020B0500000000000000" pitchFamily="34" charset="-128"/>
                <a:ea typeface="Noto Sans CJK JP" panose="020B0500000000000000" pitchFamily="34" charset="-128"/>
              </a:rPr>
              <a:t>版</a:t>
            </a:r>
            <a:endParaRPr lang="en-US" altLang="ja-JP" sz="800" u="sng" dirty="0">
              <a:solidFill>
                <a:srgbClr val="005CD0"/>
              </a:solidFill>
              <a:effectLst/>
              <a:latin typeface="Noto Sans CJK JP" panose="020B0500000000000000" pitchFamily="34" charset="-128"/>
              <a:ea typeface="Noto Sans CJK JP" panose="020B0500000000000000" pitchFamily="34" charset="-128"/>
            </a:endParaRPr>
          </a:p>
          <a:p>
            <a:pPr algn="l">
              <a:lnSpc>
                <a:spcPct val="130000"/>
              </a:lnSpc>
            </a:pPr>
            <a:r>
              <a:rPr lang="ja-JP" altLang="en-US" sz="800">
                <a:latin typeface="Noto Sans CJK JP" panose="020B0500000000000000" pitchFamily="34" charset="-128"/>
                <a:ea typeface="Noto Sans CJK JP" panose="020B0500000000000000" pitchFamily="34" charset="-128"/>
              </a:rPr>
              <a:t>・</a:t>
            </a:r>
            <a:r>
              <a:rPr lang="ja-JP" altLang="en-US" sz="800" u="sng">
                <a:solidFill>
                  <a:srgbClr val="005CD0"/>
                </a:solidFill>
                <a:effectLst/>
                <a:latin typeface="Noto Sans CJK JP" panose="020B0500000000000000" pitchFamily="34" charset="-128"/>
                <a:ea typeface="Noto Sans CJK JP" panose="020B0500000000000000" pitchFamily="34" charset="-128"/>
                <a:hlinkClick r:id="rId37"/>
              </a:rPr>
              <a:t>介護テクノロジー導入促進の</a:t>
            </a:r>
            <a:r>
              <a:rPr lang="ja-JP" altLang="en-US" sz="800" u="sng">
                <a:solidFill>
                  <a:srgbClr val="005CD0"/>
                </a:solidFill>
                <a:effectLst/>
                <a:latin typeface="Noto Sans CJK JP" panose="020B0500000000000000" pitchFamily="34" charset="-128"/>
                <a:ea typeface="Noto Sans CJK JP" panose="020B0500000000000000" pitchFamily="34" charset="-128"/>
              </a:rPr>
              <a:t>手引き</a:t>
            </a:r>
            <a:r>
              <a:rPr lang="ja-JP" altLang="en-US" sz="800" u="sng">
                <a:solidFill>
                  <a:srgbClr val="005CD0"/>
                </a:solidFill>
                <a:effectLst/>
                <a:latin typeface="Noto Sans CJK JP" panose="020B0500000000000000" pitchFamily="34" charset="-128"/>
                <a:ea typeface="Noto Sans CJK JP" panose="020B0500000000000000" pitchFamily="34" charset="-128"/>
                <a:hlinkClick r:id="rId37"/>
              </a:rPr>
              <a:t>（介護事業者編） </a:t>
            </a:r>
            <a:r>
              <a:rPr lang="ja-JP" altLang="en-US" sz="800" u="sng">
                <a:solidFill>
                  <a:srgbClr val="005CD0"/>
                </a:solidFill>
                <a:effectLst/>
                <a:latin typeface="Noto Sans CJK JP" panose="020B0500000000000000" pitchFamily="34" charset="-128"/>
                <a:ea typeface="Noto Sans CJK JP" panose="020B0500000000000000" pitchFamily="34" charset="-128"/>
              </a:rPr>
              <a:t>チェックシート</a:t>
            </a:r>
            <a:r>
              <a:rPr lang="en-US" altLang="ja-JP" sz="800" u="sng" dirty="0">
                <a:solidFill>
                  <a:srgbClr val="005CD0"/>
                </a:solidFill>
                <a:effectLst/>
                <a:latin typeface="Noto Sans CJK JP" panose="020B0500000000000000" pitchFamily="34" charset="-128"/>
                <a:ea typeface="Noto Sans CJK JP" panose="020B0500000000000000" pitchFamily="34" charset="-128"/>
              </a:rPr>
              <a:t>PowerPoint</a:t>
            </a:r>
            <a:r>
              <a:rPr lang="ja-JP" altLang="en-US" sz="800" u="sng">
                <a:solidFill>
                  <a:srgbClr val="005CD0"/>
                </a:solidFill>
                <a:effectLst/>
                <a:latin typeface="Noto Sans CJK JP" panose="020B0500000000000000" pitchFamily="34" charset="-128"/>
                <a:ea typeface="Noto Sans CJK JP" panose="020B0500000000000000" pitchFamily="34" charset="-128"/>
              </a:rPr>
              <a:t>版</a:t>
            </a:r>
            <a:endParaRPr lang="en-US" altLang="ja-JP" sz="800" u="sng" dirty="0">
              <a:solidFill>
                <a:srgbClr val="005CD0"/>
              </a:solidFill>
              <a:latin typeface="Noto Sans CJK JP" panose="020B0500000000000000" pitchFamily="34" charset="-128"/>
              <a:ea typeface="Noto Sans CJK JP" panose="020B0500000000000000" pitchFamily="34" charset="-128"/>
            </a:endParaRPr>
          </a:p>
          <a:p>
            <a:pPr algn="l">
              <a:lnSpc>
                <a:spcPct val="130000"/>
              </a:lnSpc>
            </a:pPr>
            <a:endParaRPr lang="en-US" altLang="ja-JP" sz="800" dirty="0">
              <a:solidFill>
                <a:srgbClr val="005CD0"/>
              </a:solidFill>
              <a:effectLst/>
              <a:latin typeface="Noto Sans CJK JP" panose="020B0500000000000000" pitchFamily="34" charset="-128"/>
              <a:ea typeface="Noto Sans CJK JP" panose="020B0500000000000000" pitchFamily="34" charset="-128"/>
            </a:endParaRPr>
          </a:p>
          <a:p>
            <a:pPr algn="l">
              <a:lnSpc>
                <a:spcPct val="130000"/>
              </a:lnSpc>
            </a:pPr>
            <a:r>
              <a:rPr lang="ja-JP" altLang="en-US" sz="800">
                <a:latin typeface="Noto Sans CJK JP" panose="020B0500000000000000" pitchFamily="34" charset="-128"/>
                <a:ea typeface="Noto Sans CJK JP" panose="020B0500000000000000" pitchFamily="34" charset="-128"/>
              </a:rPr>
              <a:t>企業の方はこちら</a:t>
            </a:r>
            <a:endParaRPr lang="en-US" altLang="ja-JP" sz="800" dirty="0">
              <a:effectLst/>
              <a:latin typeface="Noto Sans CJK JP" panose="020B0500000000000000" pitchFamily="34" charset="-128"/>
              <a:ea typeface="Noto Sans CJK JP" panose="020B0500000000000000" pitchFamily="34" charset="-128"/>
            </a:endParaRPr>
          </a:p>
          <a:p>
            <a:pPr algn="l">
              <a:lnSpc>
                <a:spcPct val="130000"/>
              </a:lnSpc>
            </a:pPr>
            <a:r>
              <a:rPr lang="ja-JP" altLang="en-US" sz="800">
                <a:solidFill>
                  <a:srgbClr val="000000"/>
                </a:solidFill>
                <a:effectLst/>
                <a:latin typeface="Noto Sans CJK JP" panose="020B0500000000000000" pitchFamily="34" charset="-128"/>
                <a:ea typeface="Noto Sans CJK JP" panose="020B0500000000000000" pitchFamily="34" charset="-128"/>
              </a:rPr>
              <a:t>・</a:t>
            </a:r>
            <a:r>
              <a:rPr lang="ja-JP" altLang="en-US" sz="800" u="sng">
                <a:solidFill>
                  <a:srgbClr val="005CD0"/>
                </a:solidFill>
                <a:effectLst/>
                <a:latin typeface="Noto Sans CJK JP" panose="020B0500000000000000" pitchFamily="34" charset="-128"/>
                <a:ea typeface="Noto Sans CJK JP" panose="020B0500000000000000" pitchFamily="34" charset="-128"/>
                <a:hlinkClick r:id="rId37"/>
              </a:rPr>
              <a:t>介護テクノロジー導入促進の手引き（企業編）</a:t>
            </a:r>
            <a:r>
              <a:rPr lang="en-US" altLang="ja-JP" sz="800" u="sng" dirty="0">
                <a:solidFill>
                  <a:srgbClr val="005CD0"/>
                </a:solidFill>
                <a:effectLst/>
                <a:latin typeface="Noto Sans CJK JP" panose="020B0500000000000000" pitchFamily="34" charset="-128"/>
                <a:ea typeface="Noto Sans CJK JP" panose="020B0500000000000000" pitchFamily="34" charset="-128"/>
              </a:rPr>
              <a:t>PDF</a:t>
            </a:r>
            <a:r>
              <a:rPr lang="ja-JP" altLang="en-US" sz="800" u="sng">
                <a:solidFill>
                  <a:srgbClr val="005CD0"/>
                </a:solidFill>
                <a:effectLst/>
                <a:latin typeface="Noto Sans CJK JP" panose="020B0500000000000000" pitchFamily="34" charset="-128"/>
                <a:ea typeface="Noto Sans CJK JP" panose="020B0500000000000000" pitchFamily="34" charset="-128"/>
              </a:rPr>
              <a:t>版</a:t>
            </a:r>
            <a:endParaRPr lang="en-US" altLang="ja-JP" sz="800" u="sng" dirty="0">
              <a:solidFill>
                <a:srgbClr val="005CD0"/>
              </a:solidFill>
              <a:effectLst/>
              <a:latin typeface="Noto Sans CJK JP" panose="020B0500000000000000" pitchFamily="34" charset="-128"/>
              <a:ea typeface="Noto Sans CJK JP" panose="020B0500000000000000" pitchFamily="34" charset="-128"/>
            </a:endParaRPr>
          </a:p>
          <a:p>
            <a:pPr algn="l">
              <a:lnSpc>
                <a:spcPct val="130000"/>
              </a:lnSpc>
            </a:pPr>
            <a:r>
              <a:rPr lang="ja-JP" altLang="en-US" sz="800">
                <a:latin typeface="Noto Sans CJK JP" panose="020B0500000000000000" pitchFamily="34" charset="-128"/>
                <a:ea typeface="Noto Sans CJK JP" panose="020B0500000000000000" pitchFamily="34" charset="-128"/>
              </a:rPr>
              <a:t>・</a:t>
            </a:r>
            <a:r>
              <a:rPr lang="ja-JP" altLang="en-US" sz="800" u="sng">
                <a:solidFill>
                  <a:srgbClr val="005CD0"/>
                </a:solidFill>
                <a:effectLst/>
                <a:latin typeface="Noto Sans CJK JP" panose="020B0500000000000000" pitchFamily="34" charset="-128"/>
                <a:ea typeface="Noto Sans CJK JP" panose="020B0500000000000000" pitchFamily="34" charset="-128"/>
                <a:hlinkClick r:id="rId37"/>
              </a:rPr>
              <a:t>介護テクノロジー導入促進の</a:t>
            </a:r>
            <a:r>
              <a:rPr lang="ja-JP" altLang="en-US" sz="800" u="sng">
                <a:solidFill>
                  <a:srgbClr val="005CD0"/>
                </a:solidFill>
                <a:effectLst/>
                <a:latin typeface="Noto Sans CJK JP" panose="020B0500000000000000" pitchFamily="34" charset="-128"/>
                <a:ea typeface="Noto Sans CJK JP" panose="020B0500000000000000" pitchFamily="34" charset="-128"/>
              </a:rPr>
              <a:t>手引き</a:t>
            </a:r>
            <a:r>
              <a:rPr lang="ja-JP" altLang="en-US" sz="800" u="sng">
                <a:solidFill>
                  <a:srgbClr val="005CD0"/>
                </a:solidFill>
                <a:effectLst/>
                <a:latin typeface="Noto Sans CJK JP" panose="020B0500000000000000" pitchFamily="34" charset="-128"/>
                <a:ea typeface="Noto Sans CJK JP" panose="020B0500000000000000" pitchFamily="34" charset="-128"/>
                <a:hlinkClick r:id="rId37"/>
              </a:rPr>
              <a:t>（企業編） </a:t>
            </a:r>
            <a:r>
              <a:rPr lang="ja-JP" altLang="en-US" sz="800" u="sng">
                <a:solidFill>
                  <a:srgbClr val="005CD0"/>
                </a:solidFill>
                <a:effectLst/>
                <a:latin typeface="Noto Sans CJK JP" panose="020B0500000000000000" pitchFamily="34" charset="-128"/>
                <a:ea typeface="Noto Sans CJK JP" panose="020B0500000000000000" pitchFamily="34" charset="-128"/>
              </a:rPr>
              <a:t>チェックシート</a:t>
            </a:r>
            <a:r>
              <a:rPr lang="en-US" altLang="ja-JP" sz="800" u="sng" dirty="0">
                <a:solidFill>
                  <a:srgbClr val="005CD0"/>
                </a:solidFill>
                <a:effectLst/>
                <a:latin typeface="Noto Sans CJK JP" panose="020B0500000000000000" pitchFamily="34" charset="-128"/>
                <a:ea typeface="Noto Sans CJK JP" panose="020B0500000000000000" pitchFamily="34" charset="-128"/>
              </a:rPr>
              <a:t>PowerPoint</a:t>
            </a:r>
            <a:r>
              <a:rPr lang="ja-JP" altLang="en-US" sz="800" u="sng">
                <a:solidFill>
                  <a:srgbClr val="005CD0"/>
                </a:solidFill>
                <a:effectLst/>
                <a:latin typeface="Noto Sans CJK JP" panose="020B0500000000000000" pitchFamily="34" charset="-128"/>
                <a:ea typeface="Noto Sans CJK JP" panose="020B0500000000000000" pitchFamily="34" charset="-128"/>
              </a:rPr>
              <a:t>版</a:t>
            </a:r>
            <a:endParaRPr lang="en-US" altLang="ja-JP" sz="800" u="sng" dirty="0">
              <a:solidFill>
                <a:srgbClr val="005CD0"/>
              </a:solidFill>
              <a:latin typeface="Noto Sans CJK JP" panose="020B0500000000000000" pitchFamily="34" charset="-128"/>
              <a:ea typeface="Noto Sans CJK JP" panose="020B0500000000000000" pitchFamily="34" charset="-128"/>
            </a:endParaRPr>
          </a:p>
          <a:p>
            <a:pPr algn="l">
              <a:lnSpc>
                <a:spcPct val="130000"/>
              </a:lnSpc>
            </a:pPr>
            <a:endParaRPr lang="en-US" altLang="ja-JP" sz="800" dirty="0">
              <a:solidFill>
                <a:srgbClr val="005CD0"/>
              </a:solidFill>
              <a:effectLst/>
              <a:latin typeface="Noto Sans CJK JP" panose="020B0500000000000000" pitchFamily="34" charset="-128"/>
              <a:ea typeface="Noto Sans CJK JP" panose="020B0500000000000000" pitchFamily="34" charset="-128"/>
            </a:endParaRPr>
          </a:p>
        </p:txBody>
      </p:sp>
      <p:sp>
        <p:nvSpPr>
          <p:cNvPr id="470" name="テキスト ボックス 469">
            <a:extLst>
              <a:ext uri="{FF2B5EF4-FFF2-40B4-BE49-F238E27FC236}">
                <a16:creationId xmlns:a16="http://schemas.microsoft.com/office/drawing/2014/main" id="{3F26457A-683D-F8C0-C6D9-2660128ECB8D}"/>
              </a:ext>
            </a:extLst>
          </p:cNvPr>
          <p:cNvSpPr txBox="1"/>
          <p:nvPr/>
        </p:nvSpPr>
        <p:spPr>
          <a:xfrm>
            <a:off x="26266868" y="23261150"/>
            <a:ext cx="5334753" cy="236796"/>
          </a:xfrm>
          <a:prstGeom prst="rect">
            <a:avLst/>
          </a:prstGeom>
          <a:noFill/>
        </p:spPr>
        <p:txBody>
          <a:bodyPr wrap="square" rtlCol="0">
            <a:spAutoFit/>
          </a:bodyPr>
          <a:lstStyle/>
          <a:p>
            <a:pPr algn="l">
              <a:lnSpc>
                <a:spcPct val="130000"/>
              </a:lnSpc>
            </a:pPr>
            <a:r>
              <a:rPr lang="ja-JP" altLang="en-US" sz="800" b="0" i="0">
                <a:solidFill>
                  <a:srgbClr val="000000"/>
                </a:solidFill>
                <a:effectLst/>
                <a:latin typeface="Noto Sans CJK JP" panose="020B0500000000000000" pitchFamily="34" charset="-128"/>
                <a:ea typeface="Noto Sans CJK JP" panose="020B0500000000000000" pitchFamily="34" charset="-128"/>
              </a:rPr>
              <a:t>今年度のプロジェクト活動を経て手引きのアップデートを行う予定です。こちらもご期待ください。</a:t>
            </a:r>
            <a:endParaRPr kumimoji="1" lang="ja-JP" altLang="en-US" sz="800">
              <a:latin typeface="Noto Sans CJK JP" panose="020B0500000000000000" pitchFamily="34" charset="-128"/>
              <a:ea typeface="Noto Sans CJK JP" panose="020B0500000000000000" pitchFamily="34" charset="-128"/>
            </a:endParaRPr>
          </a:p>
        </p:txBody>
      </p:sp>
      <p:sp>
        <p:nvSpPr>
          <p:cNvPr id="471" name="テキスト ボックス 470">
            <a:extLst>
              <a:ext uri="{FF2B5EF4-FFF2-40B4-BE49-F238E27FC236}">
                <a16:creationId xmlns:a16="http://schemas.microsoft.com/office/drawing/2014/main" id="{C97834CD-4ECA-43D2-3BAE-9D312D2F5FF8}"/>
              </a:ext>
            </a:extLst>
          </p:cNvPr>
          <p:cNvSpPr txBox="1"/>
          <p:nvPr/>
        </p:nvSpPr>
        <p:spPr>
          <a:xfrm>
            <a:off x="27327435" y="9344297"/>
            <a:ext cx="646331" cy="200696"/>
          </a:xfrm>
          <a:prstGeom prst="rect">
            <a:avLst/>
          </a:prstGeom>
          <a:noFill/>
        </p:spPr>
        <p:txBody>
          <a:bodyPr wrap="none" rtlCol="0">
            <a:noAutofit/>
          </a:bodyPr>
          <a:lstStyle/>
          <a:p>
            <a:pPr algn="ctr">
              <a:lnSpc>
                <a:spcPct val="130000"/>
              </a:lnSpc>
            </a:pPr>
            <a:r>
              <a:rPr lang="ja-JP" altLang="en-US" sz="600" b="0" i="0">
                <a:solidFill>
                  <a:srgbClr val="000000"/>
                </a:solidFill>
                <a:effectLst/>
                <a:latin typeface="Noto Sans CJK JP" panose="020B0500000000000000" pitchFamily="34" charset="-128"/>
                <a:ea typeface="Noto Sans CJK JP" panose="020B0500000000000000" pitchFamily="34" charset="-128"/>
              </a:rPr>
              <a:t>介護事業者編</a:t>
            </a:r>
            <a:endParaRPr kumimoji="1" lang="ja-JP" altLang="en-US" sz="600">
              <a:latin typeface="Noto Sans CJK JP" panose="020B0500000000000000" pitchFamily="34" charset="-128"/>
              <a:ea typeface="Noto Sans CJK JP" panose="020B0500000000000000" pitchFamily="34" charset="-128"/>
            </a:endParaRPr>
          </a:p>
        </p:txBody>
      </p:sp>
      <p:sp>
        <p:nvSpPr>
          <p:cNvPr id="472" name="テキスト ボックス 471">
            <a:extLst>
              <a:ext uri="{FF2B5EF4-FFF2-40B4-BE49-F238E27FC236}">
                <a16:creationId xmlns:a16="http://schemas.microsoft.com/office/drawing/2014/main" id="{9AC3282D-BDAA-6A78-67D4-D957F644D502}"/>
              </a:ext>
            </a:extLst>
          </p:cNvPr>
          <p:cNvSpPr txBox="1"/>
          <p:nvPr/>
        </p:nvSpPr>
        <p:spPr>
          <a:xfrm>
            <a:off x="29893591" y="9335607"/>
            <a:ext cx="646331" cy="200696"/>
          </a:xfrm>
          <a:prstGeom prst="rect">
            <a:avLst/>
          </a:prstGeom>
          <a:noFill/>
        </p:spPr>
        <p:txBody>
          <a:bodyPr wrap="none" rtlCol="0">
            <a:noAutofit/>
          </a:bodyPr>
          <a:lstStyle/>
          <a:p>
            <a:pPr algn="ctr">
              <a:lnSpc>
                <a:spcPct val="130000"/>
              </a:lnSpc>
            </a:pPr>
            <a:r>
              <a:rPr lang="ja-JP" altLang="en-US" sz="600" b="0" i="0">
                <a:solidFill>
                  <a:srgbClr val="000000"/>
                </a:solidFill>
                <a:effectLst/>
                <a:latin typeface="Noto Sans CJK JP" panose="020B0500000000000000" pitchFamily="34" charset="-128"/>
                <a:ea typeface="Noto Sans CJK JP" panose="020B0500000000000000" pitchFamily="34" charset="-128"/>
              </a:rPr>
              <a:t>企業編</a:t>
            </a:r>
            <a:endParaRPr kumimoji="1" lang="ja-JP" altLang="en-US" sz="600">
              <a:latin typeface="Noto Sans CJK JP" panose="020B0500000000000000" pitchFamily="34" charset="-128"/>
              <a:ea typeface="Noto Sans CJK JP" panose="020B0500000000000000" pitchFamily="34" charset="-128"/>
            </a:endParaRPr>
          </a:p>
        </p:txBody>
      </p:sp>
      <p:sp>
        <p:nvSpPr>
          <p:cNvPr id="473" name="テキスト ボックス 472">
            <a:extLst>
              <a:ext uri="{FF2B5EF4-FFF2-40B4-BE49-F238E27FC236}">
                <a16:creationId xmlns:a16="http://schemas.microsoft.com/office/drawing/2014/main" id="{7D02D139-B0AE-B26B-EF8A-5EF857E6328C}"/>
              </a:ext>
            </a:extLst>
          </p:cNvPr>
          <p:cNvSpPr txBox="1"/>
          <p:nvPr/>
        </p:nvSpPr>
        <p:spPr>
          <a:xfrm>
            <a:off x="26515150" y="13322667"/>
            <a:ext cx="2238493" cy="276999"/>
          </a:xfrm>
          <a:prstGeom prst="rect">
            <a:avLst/>
          </a:prstGeom>
          <a:noFill/>
        </p:spPr>
        <p:txBody>
          <a:bodyPr wrap="square" rtlCol="0">
            <a:spAutoFit/>
          </a:bodyPr>
          <a:lstStyle/>
          <a:p>
            <a:pPr algn="ctr"/>
            <a:r>
              <a:rPr lang="ja-JP" altLang="en-US" sz="600" b="0" i="0">
                <a:solidFill>
                  <a:srgbClr val="000000"/>
                </a:solidFill>
                <a:effectLst/>
                <a:latin typeface="Noto Sans CJK JP" panose="020B0500000000000000" pitchFamily="34" charset="-128"/>
                <a:ea typeface="Noto Sans CJK JP" panose="020B0500000000000000" pitchFamily="34" charset="-128"/>
              </a:rPr>
              <a:t>「何から取り組めば良いかわからない」という方のために</a:t>
            </a:r>
            <a:endParaRPr lang="en-US" altLang="ja-JP" sz="600" b="0" i="0" dirty="0">
              <a:solidFill>
                <a:srgbClr val="000000"/>
              </a:solidFill>
              <a:effectLst/>
              <a:latin typeface="Noto Sans CJK JP" panose="020B0500000000000000" pitchFamily="34" charset="-128"/>
              <a:ea typeface="Noto Sans CJK JP" panose="020B0500000000000000" pitchFamily="34" charset="-128"/>
            </a:endParaRPr>
          </a:p>
          <a:p>
            <a:pPr algn="ctr"/>
            <a:r>
              <a:rPr kumimoji="1" lang="ja-JP" altLang="en-US" sz="600">
                <a:solidFill>
                  <a:srgbClr val="000000"/>
                </a:solidFill>
                <a:latin typeface="Noto Sans CJK JP" panose="020B0500000000000000" pitchFamily="34" charset="-128"/>
                <a:ea typeface="Noto Sans CJK JP" panose="020B0500000000000000" pitchFamily="34" charset="-128"/>
              </a:rPr>
              <a:t>プロジェクトの知見を踏まえて４つのコースに集約</a:t>
            </a:r>
            <a:endParaRPr kumimoji="1" lang="ja-JP" altLang="en-US" sz="600">
              <a:latin typeface="Noto Sans CJK JP" panose="020B0500000000000000" pitchFamily="34" charset="-128"/>
              <a:ea typeface="Noto Sans CJK JP" panose="020B0500000000000000" pitchFamily="34" charset="-128"/>
            </a:endParaRPr>
          </a:p>
        </p:txBody>
      </p:sp>
      <p:sp>
        <p:nvSpPr>
          <p:cNvPr id="474" name="テキスト ボックス 473">
            <a:extLst>
              <a:ext uri="{FF2B5EF4-FFF2-40B4-BE49-F238E27FC236}">
                <a16:creationId xmlns:a16="http://schemas.microsoft.com/office/drawing/2014/main" id="{B435FC18-CB9A-85A2-479B-81FE26DD9072}"/>
              </a:ext>
            </a:extLst>
          </p:cNvPr>
          <p:cNvSpPr txBox="1"/>
          <p:nvPr/>
        </p:nvSpPr>
        <p:spPr>
          <a:xfrm>
            <a:off x="29044216" y="13362587"/>
            <a:ext cx="2238493" cy="184666"/>
          </a:xfrm>
          <a:prstGeom prst="rect">
            <a:avLst/>
          </a:prstGeom>
          <a:noFill/>
        </p:spPr>
        <p:txBody>
          <a:bodyPr wrap="square" rtlCol="0">
            <a:spAutoFit/>
          </a:bodyPr>
          <a:lstStyle/>
          <a:p>
            <a:pPr algn="ctr"/>
            <a:r>
              <a:rPr lang="ja-JP" altLang="en-US" sz="600" b="0" i="0">
                <a:solidFill>
                  <a:srgbClr val="000000"/>
                </a:solidFill>
                <a:effectLst/>
                <a:latin typeface="Noto Sans CJK JP" panose="020B0500000000000000" pitchFamily="34" charset="-128"/>
                <a:ea typeface="Noto Sans CJK JP" panose="020B0500000000000000" pitchFamily="34" charset="-128"/>
              </a:rPr>
              <a:t>チェックリストもシンプル化</a:t>
            </a:r>
            <a:endParaRPr kumimoji="1" lang="ja-JP" altLang="en-US" sz="600">
              <a:latin typeface="Noto Sans CJK JP" panose="020B0500000000000000" pitchFamily="34" charset="-128"/>
              <a:ea typeface="Noto Sans CJK JP" panose="020B0500000000000000" pitchFamily="34" charset="-128"/>
            </a:endParaRPr>
          </a:p>
        </p:txBody>
      </p:sp>
      <p:sp>
        <p:nvSpPr>
          <p:cNvPr id="475" name="テキスト ボックス 474">
            <a:extLst>
              <a:ext uri="{FF2B5EF4-FFF2-40B4-BE49-F238E27FC236}">
                <a16:creationId xmlns:a16="http://schemas.microsoft.com/office/drawing/2014/main" id="{8E68863A-D299-CD6B-D17B-89B119923569}"/>
              </a:ext>
            </a:extLst>
          </p:cNvPr>
          <p:cNvSpPr txBox="1"/>
          <p:nvPr/>
        </p:nvSpPr>
        <p:spPr>
          <a:xfrm>
            <a:off x="27742577" y="16740848"/>
            <a:ext cx="2238493" cy="184666"/>
          </a:xfrm>
          <a:prstGeom prst="rect">
            <a:avLst/>
          </a:prstGeom>
          <a:noFill/>
        </p:spPr>
        <p:txBody>
          <a:bodyPr wrap="square" rtlCol="0">
            <a:spAutoFit/>
          </a:bodyPr>
          <a:lstStyle/>
          <a:p>
            <a:pPr algn="ctr"/>
            <a:r>
              <a:rPr lang="ja-JP" altLang="en-US" sz="600" b="0" i="0">
                <a:solidFill>
                  <a:srgbClr val="000000"/>
                </a:solidFill>
                <a:effectLst/>
                <a:latin typeface="Noto Sans CJK JP" panose="020B0500000000000000" pitchFamily="34" charset="-128"/>
                <a:ea typeface="Noto Sans CJK JP" panose="020B0500000000000000" pitchFamily="34" charset="-128"/>
              </a:rPr>
              <a:t>反響の大きかった「目標設定構文」</a:t>
            </a:r>
            <a:endParaRPr kumimoji="1" lang="ja-JP" altLang="en-US" sz="600">
              <a:latin typeface="Noto Sans CJK JP" panose="020B0500000000000000" pitchFamily="34" charset="-128"/>
              <a:ea typeface="Noto Sans CJK JP" panose="020B0500000000000000" pitchFamily="34" charset="-128"/>
            </a:endParaRPr>
          </a:p>
        </p:txBody>
      </p:sp>
      <p:sp>
        <p:nvSpPr>
          <p:cNvPr id="476" name="テキスト ボックス 475">
            <a:extLst>
              <a:ext uri="{FF2B5EF4-FFF2-40B4-BE49-F238E27FC236}">
                <a16:creationId xmlns:a16="http://schemas.microsoft.com/office/drawing/2014/main" id="{494E1F11-7402-68B8-F664-43B0AEDEBF5C}"/>
              </a:ext>
            </a:extLst>
          </p:cNvPr>
          <p:cNvSpPr txBox="1"/>
          <p:nvPr/>
        </p:nvSpPr>
        <p:spPr>
          <a:xfrm>
            <a:off x="27660949" y="20699441"/>
            <a:ext cx="2238493" cy="184666"/>
          </a:xfrm>
          <a:prstGeom prst="rect">
            <a:avLst/>
          </a:prstGeom>
          <a:noFill/>
        </p:spPr>
        <p:txBody>
          <a:bodyPr wrap="square" rtlCol="0">
            <a:spAutoFit/>
          </a:bodyPr>
          <a:lstStyle/>
          <a:p>
            <a:pPr algn="ctr"/>
            <a:r>
              <a:rPr lang="ja-JP" altLang="en-US" sz="600" b="0" i="0">
                <a:solidFill>
                  <a:srgbClr val="000000"/>
                </a:solidFill>
                <a:effectLst/>
                <a:latin typeface="Noto Sans CJK JP" panose="020B0500000000000000" pitchFamily="34" charset="-128"/>
                <a:ea typeface="Noto Sans CJK JP" panose="020B0500000000000000" pitchFamily="34" charset="-128"/>
              </a:rPr>
              <a:t>企業編は伴走支援に向けた知見を集約</a:t>
            </a:r>
            <a:endParaRPr kumimoji="1" lang="ja-JP" altLang="en-US" sz="600">
              <a:latin typeface="Noto Sans CJK JP" panose="020B0500000000000000" pitchFamily="34" charset="-128"/>
              <a:ea typeface="Noto Sans CJK JP" panose="020B0500000000000000" pitchFamily="34" charset="-128"/>
            </a:endParaRPr>
          </a:p>
        </p:txBody>
      </p:sp>
      <p:sp>
        <p:nvSpPr>
          <p:cNvPr id="505" name="テキスト ボックス 504">
            <a:extLst>
              <a:ext uri="{FF2B5EF4-FFF2-40B4-BE49-F238E27FC236}">
                <a16:creationId xmlns:a16="http://schemas.microsoft.com/office/drawing/2014/main" id="{E80C064C-DAAB-3EEE-5533-426E52B5A6C7}"/>
              </a:ext>
            </a:extLst>
          </p:cNvPr>
          <p:cNvSpPr txBox="1"/>
          <p:nvPr/>
        </p:nvSpPr>
        <p:spPr>
          <a:xfrm>
            <a:off x="-8439462" y="-369332"/>
            <a:ext cx="2492990" cy="369332"/>
          </a:xfrm>
          <a:prstGeom prst="rect">
            <a:avLst/>
          </a:prstGeom>
          <a:noFill/>
          <a:ln>
            <a:solidFill>
              <a:srgbClr val="FF0000"/>
            </a:solidFill>
          </a:ln>
        </p:spPr>
        <p:txBody>
          <a:bodyPr wrap="none" rtlCol="0">
            <a:spAutoFit/>
          </a:bodyPr>
          <a:lstStyle/>
          <a:p>
            <a:r>
              <a:rPr kumimoji="1" lang="ja-JP" altLang="en-US" b="1">
                <a:solidFill>
                  <a:srgbClr val="FF0000"/>
                </a:solidFill>
              </a:rPr>
              <a:t>現状（昨年度の仕様）</a:t>
            </a:r>
          </a:p>
        </p:txBody>
      </p:sp>
      <p:sp>
        <p:nvSpPr>
          <p:cNvPr id="506" name="テキスト ボックス 505">
            <a:extLst>
              <a:ext uri="{FF2B5EF4-FFF2-40B4-BE49-F238E27FC236}">
                <a16:creationId xmlns:a16="http://schemas.microsoft.com/office/drawing/2014/main" id="{06CFD4A0-FEFC-73CF-ACEE-D5CA2263E2C5}"/>
              </a:ext>
            </a:extLst>
          </p:cNvPr>
          <p:cNvSpPr txBox="1"/>
          <p:nvPr/>
        </p:nvSpPr>
        <p:spPr>
          <a:xfrm>
            <a:off x="4764" y="-472928"/>
            <a:ext cx="2492990" cy="369332"/>
          </a:xfrm>
          <a:prstGeom prst="rect">
            <a:avLst/>
          </a:prstGeom>
          <a:noFill/>
          <a:ln>
            <a:solidFill>
              <a:srgbClr val="FF0000"/>
            </a:solidFill>
          </a:ln>
        </p:spPr>
        <p:txBody>
          <a:bodyPr wrap="none" rtlCol="0">
            <a:spAutoFit/>
          </a:bodyPr>
          <a:lstStyle/>
          <a:p>
            <a:r>
              <a:rPr kumimoji="1" lang="ja-JP" altLang="en-US" b="1">
                <a:solidFill>
                  <a:srgbClr val="FF0000"/>
                </a:solidFill>
              </a:rPr>
              <a:t>変更（今年度の仕様）</a:t>
            </a:r>
          </a:p>
        </p:txBody>
      </p:sp>
      <p:sp>
        <p:nvSpPr>
          <p:cNvPr id="507" name="右中かっこ 506">
            <a:extLst>
              <a:ext uri="{FF2B5EF4-FFF2-40B4-BE49-F238E27FC236}">
                <a16:creationId xmlns:a16="http://schemas.microsoft.com/office/drawing/2014/main" id="{72DEDE36-9951-1A74-BF8D-2CAAC4C0D363}"/>
              </a:ext>
            </a:extLst>
          </p:cNvPr>
          <p:cNvSpPr/>
          <p:nvPr/>
        </p:nvSpPr>
        <p:spPr>
          <a:xfrm>
            <a:off x="6979703" y="1199174"/>
            <a:ext cx="167105" cy="47461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8" name="テキスト ボックス 507">
            <a:extLst>
              <a:ext uri="{FF2B5EF4-FFF2-40B4-BE49-F238E27FC236}">
                <a16:creationId xmlns:a16="http://schemas.microsoft.com/office/drawing/2014/main" id="{4F2FAD6F-3B63-12B9-28F0-9AFA1E402451}"/>
              </a:ext>
            </a:extLst>
          </p:cNvPr>
          <p:cNvSpPr txBox="1"/>
          <p:nvPr/>
        </p:nvSpPr>
        <p:spPr>
          <a:xfrm>
            <a:off x="332993" y="-50790"/>
            <a:ext cx="1217898" cy="369332"/>
          </a:xfrm>
          <a:prstGeom prst="rect">
            <a:avLst/>
          </a:prstGeom>
          <a:noFill/>
          <a:ln>
            <a:noFill/>
          </a:ln>
        </p:spPr>
        <p:txBody>
          <a:bodyPr wrap="none" rtlCol="0">
            <a:spAutoFit/>
          </a:bodyPr>
          <a:lstStyle/>
          <a:p>
            <a:r>
              <a:rPr kumimoji="1" lang="en-US" altLang="ja-JP" b="1" dirty="0">
                <a:solidFill>
                  <a:srgbClr val="FF0000"/>
                </a:solidFill>
              </a:rPr>
              <a:t>Top</a:t>
            </a:r>
            <a:r>
              <a:rPr kumimoji="1" lang="ja-JP" altLang="en-US" b="1">
                <a:solidFill>
                  <a:srgbClr val="FF0000"/>
                </a:solidFill>
              </a:rPr>
              <a:t>ページ</a:t>
            </a:r>
          </a:p>
        </p:txBody>
      </p:sp>
      <p:sp>
        <p:nvSpPr>
          <p:cNvPr id="510" name="テキスト ボックス 509">
            <a:extLst>
              <a:ext uri="{FF2B5EF4-FFF2-40B4-BE49-F238E27FC236}">
                <a16:creationId xmlns:a16="http://schemas.microsoft.com/office/drawing/2014/main" id="{AB7185C8-5944-0320-7F3C-01B110808E2C}"/>
              </a:ext>
            </a:extLst>
          </p:cNvPr>
          <p:cNvSpPr txBox="1"/>
          <p:nvPr/>
        </p:nvSpPr>
        <p:spPr>
          <a:xfrm>
            <a:off x="7114347" y="1305674"/>
            <a:ext cx="2018501" cy="261610"/>
          </a:xfrm>
          <a:prstGeom prst="rect">
            <a:avLst/>
          </a:prstGeom>
          <a:noFill/>
          <a:ln>
            <a:noFill/>
          </a:ln>
        </p:spPr>
        <p:txBody>
          <a:bodyPr wrap="none" rtlCol="0">
            <a:spAutoFit/>
          </a:bodyPr>
          <a:lstStyle/>
          <a:p>
            <a:r>
              <a:rPr kumimoji="1" lang="ja-JP" altLang="en-US" sz="1100">
                <a:solidFill>
                  <a:srgbClr val="FF0000"/>
                </a:solidFill>
                <a:latin typeface="Noto Sans CJK JP" panose="020B0500000000000000" pitchFamily="34" charset="-128"/>
                <a:ea typeface="Noto Sans CJK JP" panose="020B0500000000000000" pitchFamily="34" charset="-128"/>
              </a:rPr>
              <a:t>アイコンでヘッダー部を整理</a:t>
            </a:r>
          </a:p>
        </p:txBody>
      </p:sp>
      <p:sp>
        <p:nvSpPr>
          <p:cNvPr id="512" name="円/楕円 511">
            <a:extLst>
              <a:ext uri="{FF2B5EF4-FFF2-40B4-BE49-F238E27FC236}">
                <a16:creationId xmlns:a16="http://schemas.microsoft.com/office/drawing/2014/main" id="{DB2D6AC7-97E1-E1FF-3090-61E116CC1297}"/>
              </a:ext>
            </a:extLst>
          </p:cNvPr>
          <p:cNvSpPr/>
          <p:nvPr/>
        </p:nvSpPr>
        <p:spPr>
          <a:xfrm>
            <a:off x="722299" y="1763844"/>
            <a:ext cx="1542564" cy="295767"/>
          </a:xfrm>
          <a:prstGeom prst="ellipse">
            <a:avLst/>
          </a:prstGeom>
          <a:noFill/>
          <a:ln>
            <a:solidFill>
              <a:srgbClr val="00B0F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3" name="右中かっこ 512">
            <a:extLst>
              <a:ext uri="{FF2B5EF4-FFF2-40B4-BE49-F238E27FC236}">
                <a16:creationId xmlns:a16="http://schemas.microsoft.com/office/drawing/2014/main" id="{F68A2F4C-16B1-869C-F5BD-6F89B7C4FEF9}"/>
              </a:ext>
            </a:extLst>
          </p:cNvPr>
          <p:cNvSpPr/>
          <p:nvPr/>
        </p:nvSpPr>
        <p:spPr>
          <a:xfrm>
            <a:off x="7003039" y="1724750"/>
            <a:ext cx="167105" cy="47461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14" name="テキスト ボックス 513">
            <a:extLst>
              <a:ext uri="{FF2B5EF4-FFF2-40B4-BE49-F238E27FC236}">
                <a16:creationId xmlns:a16="http://schemas.microsoft.com/office/drawing/2014/main" id="{B2B05DA7-03CC-916E-D478-15DB62672247}"/>
              </a:ext>
            </a:extLst>
          </p:cNvPr>
          <p:cNvSpPr txBox="1"/>
          <p:nvPr/>
        </p:nvSpPr>
        <p:spPr>
          <a:xfrm>
            <a:off x="7137683" y="1741664"/>
            <a:ext cx="1877437" cy="430887"/>
          </a:xfrm>
          <a:prstGeom prst="rect">
            <a:avLst/>
          </a:prstGeom>
          <a:noFill/>
          <a:ln>
            <a:noFill/>
          </a:ln>
        </p:spPr>
        <p:txBody>
          <a:bodyPr wrap="none" rtlCol="0">
            <a:spAutoFit/>
          </a:bodyPr>
          <a:lstStyle/>
          <a:p>
            <a:r>
              <a:rPr kumimoji="1" lang="ja-JP" altLang="en-US" sz="1100">
                <a:solidFill>
                  <a:srgbClr val="FF0000"/>
                </a:solidFill>
                <a:latin typeface="Noto Sans CJK JP" panose="020B0500000000000000" pitchFamily="34" charset="-128"/>
                <a:ea typeface="Noto Sans CJK JP" panose="020B0500000000000000" pitchFamily="34" charset="-128"/>
              </a:rPr>
              <a:t>ユーザー別に入口を設けて</a:t>
            </a:r>
            <a:endParaRPr kumimoji="1" lang="en-US" altLang="ja-JP" sz="1100" dirty="0">
              <a:solidFill>
                <a:srgbClr val="FF0000"/>
              </a:solidFill>
              <a:latin typeface="Noto Sans CJK JP" panose="020B0500000000000000" pitchFamily="34" charset="-128"/>
              <a:ea typeface="Noto Sans CJK JP" panose="020B0500000000000000" pitchFamily="34" charset="-128"/>
            </a:endParaRPr>
          </a:p>
          <a:p>
            <a:r>
              <a:rPr kumimoji="1" lang="ja-JP" altLang="en-US" sz="1100">
                <a:solidFill>
                  <a:srgbClr val="FF0000"/>
                </a:solidFill>
                <a:latin typeface="Noto Sans CJK JP" panose="020B0500000000000000" pitchFamily="34" charset="-128"/>
                <a:ea typeface="Noto Sans CJK JP" panose="020B0500000000000000" pitchFamily="34" charset="-128"/>
              </a:rPr>
              <a:t>導線を整理</a:t>
            </a:r>
          </a:p>
        </p:txBody>
      </p:sp>
      <p:cxnSp>
        <p:nvCxnSpPr>
          <p:cNvPr id="516" name="カギ線コネクタ 515">
            <a:extLst>
              <a:ext uri="{FF2B5EF4-FFF2-40B4-BE49-F238E27FC236}">
                <a16:creationId xmlns:a16="http://schemas.microsoft.com/office/drawing/2014/main" id="{E08F5D60-C598-12C4-EB39-9558DFCEA539}"/>
              </a:ext>
            </a:extLst>
          </p:cNvPr>
          <p:cNvCxnSpPr>
            <a:cxnSpLocks/>
            <a:stCxn id="512" idx="0"/>
          </p:cNvCxnSpPr>
          <p:nvPr/>
        </p:nvCxnSpPr>
        <p:spPr>
          <a:xfrm rot="16200000" flipH="1">
            <a:off x="6797793" y="-3540369"/>
            <a:ext cx="733819" cy="11342245"/>
          </a:xfrm>
          <a:prstGeom prst="bentConnector3">
            <a:avLst>
              <a:gd name="adj1" fmla="val -212805"/>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20" name="右中かっこ 519">
            <a:extLst>
              <a:ext uri="{FF2B5EF4-FFF2-40B4-BE49-F238E27FC236}">
                <a16:creationId xmlns:a16="http://schemas.microsoft.com/office/drawing/2014/main" id="{151693E0-1088-3D9E-CE3B-4FF2ABF2014B}"/>
              </a:ext>
            </a:extLst>
          </p:cNvPr>
          <p:cNvSpPr/>
          <p:nvPr/>
        </p:nvSpPr>
        <p:spPr>
          <a:xfrm flipH="1">
            <a:off x="-321227" y="34592480"/>
            <a:ext cx="185523" cy="4268434"/>
          </a:xfrm>
          <a:prstGeom prst="rightBrace">
            <a:avLst>
              <a:gd name="adj1" fmla="val 37133"/>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21" name="テキスト ボックス 520">
            <a:extLst>
              <a:ext uri="{FF2B5EF4-FFF2-40B4-BE49-F238E27FC236}">
                <a16:creationId xmlns:a16="http://schemas.microsoft.com/office/drawing/2014/main" id="{36961D1C-F331-3C89-24B7-0A9D199C61A2}"/>
              </a:ext>
            </a:extLst>
          </p:cNvPr>
          <p:cNvSpPr txBox="1"/>
          <p:nvPr/>
        </p:nvSpPr>
        <p:spPr>
          <a:xfrm>
            <a:off x="7667864" y="23963825"/>
            <a:ext cx="272832" cy="307777"/>
          </a:xfrm>
          <a:prstGeom prst="rect">
            <a:avLst/>
          </a:prstGeom>
          <a:noFill/>
          <a:ln>
            <a:noFill/>
          </a:ln>
        </p:spPr>
        <p:txBody>
          <a:bodyPr wrap="none" rtlCol="0">
            <a:spAutoFit/>
          </a:bodyPr>
          <a:lstStyle/>
          <a:p>
            <a:r>
              <a:rPr kumimoji="1" lang="en-US" altLang="ja-JP" sz="1400" b="1" dirty="0">
                <a:solidFill>
                  <a:srgbClr val="00B0F0"/>
                </a:solidFill>
              </a:rPr>
              <a:t>E</a:t>
            </a:r>
            <a:endParaRPr kumimoji="1" lang="ja-JP" altLang="en-US" sz="1400" b="1">
              <a:solidFill>
                <a:srgbClr val="00B0F0"/>
              </a:solidFill>
            </a:endParaRPr>
          </a:p>
        </p:txBody>
      </p:sp>
      <p:sp>
        <p:nvSpPr>
          <p:cNvPr id="522" name="テキスト ボックス 521">
            <a:extLst>
              <a:ext uri="{FF2B5EF4-FFF2-40B4-BE49-F238E27FC236}">
                <a16:creationId xmlns:a16="http://schemas.microsoft.com/office/drawing/2014/main" id="{E32EF437-0124-5B16-D31A-105D27714BCF}"/>
              </a:ext>
            </a:extLst>
          </p:cNvPr>
          <p:cNvSpPr txBox="1"/>
          <p:nvPr/>
        </p:nvSpPr>
        <p:spPr>
          <a:xfrm>
            <a:off x="989151" y="17571675"/>
            <a:ext cx="995539" cy="369332"/>
          </a:xfrm>
          <a:prstGeom prst="rect">
            <a:avLst/>
          </a:prstGeom>
          <a:noFill/>
        </p:spPr>
        <p:txBody>
          <a:bodyPr wrap="square" rtlCol="0">
            <a:spAutoFit/>
          </a:bodyPr>
          <a:lstStyle/>
          <a:p>
            <a:pPr algn="ctr"/>
            <a:r>
              <a:rPr lang="ja-JP" altLang="en-US" sz="600">
                <a:solidFill>
                  <a:schemeClr val="tx1">
                    <a:lumMod val="75000"/>
                    <a:lumOff val="25000"/>
                  </a:schemeClr>
                </a:solidFill>
                <a:effectLst/>
                <a:latin typeface="Noto Sans CJK JP" panose="020B0500000000000000" pitchFamily="34" charset="-128"/>
                <a:ea typeface="Noto Sans CJK JP" panose="020B0500000000000000" pitchFamily="34" charset="-128"/>
              </a:rPr>
              <a:t>介護テクノロジーに関する疑問や不安などにお応えします</a:t>
            </a:r>
          </a:p>
        </p:txBody>
      </p:sp>
      <p:sp>
        <p:nvSpPr>
          <p:cNvPr id="523" name="テキスト ボックス 522">
            <a:extLst>
              <a:ext uri="{FF2B5EF4-FFF2-40B4-BE49-F238E27FC236}">
                <a16:creationId xmlns:a16="http://schemas.microsoft.com/office/drawing/2014/main" id="{F886A67C-56F9-D8E5-932E-956E4B711EC8}"/>
              </a:ext>
            </a:extLst>
          </p:cNvPr>
          <p:cNvSpPr txBox="1"/>
          <p:nvPr/>
        </p:nvSpPr>
        <p:spPr>
          <a:xfrm>
            <a:off x="2379781" y="17573201"/>
            <a:ext cx="995539" cy="442365"/>
          </a:xfrm>
          <a:prstGeom prst="rect">
            <a:avLst/>
          </a:prstGeom>
          <a:noFill/>
        </p:spPr>
        <p:txBody>
          <a:bodyPr wrap="square" rtlCol="0">
            <a:spAutoFit/>
          </a:bodyPr>
          <a:lstStyle>
            <a:defPPr>
              <a:defRPr lang="en-US"/>
            </a:defPPr>
            <a:lvl1pPr algn="ctr">
              <a:defRPr sz="6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気軽に参加でき、</a:t>
            </a:r>
            <a:endParaRPr lang="en-US" altLang="ja-JP" dirty="0"/>
          </a:p>
          <a:p>
            <a:r>
              <a:rPr lang="ja-JP" altLang="en-US"/>
              <a:t>密な情報交換を行うための場を開催します</a:t>
            </a:r>
            <a:endParaRPr lang="en-US" altLang="ja-JP" dirty="0"/>
          </a:p>
        </p:txBody>
      </p:sp>
      <p:sp>
        <p:nvSpPr>
          <p:cNvPr id="524" name="テキスト ボックス 523">
            <a:extLst>
              <a:ext uri="{FF2B5EF4-FFF2-40B4-BE49-F238E27FC236}">
                <a16:creationId xmlns:a16="http://schemas.microsoft.com/office/drawing/2014/main" id="{6DBD389D-45AF-8988-E0D7-A1B3626A6A1C}"/>
              </a:ext>
            </a:extLst>
          </p:cNvPr>
          <p:cNvSpPr txBox="1"/>
          <p:nvPr/>
        </p:nvSpPr>
        <p:spPr>
          <a:xfrm>
            <a:off x="3782909" y="17579946"/>
            <a:ext cx="995539" cy="369332"/>
          </a:xfrm>
          <a:prstGeom prst="rect">
            <a:avLst/>
          </a:prstGeom>
          <a:noFill/>
        </p:spPr>
        <p:txBody>
          <a:bodyPr wrap="square" rtlCol="0">
            <a:spAutoFit/>
          </a:bodyPr>
          <a:lstStyle>
            <a:defPPr>
              <a:defRPr lang="en-US"/>
            </a:defPPr>
            <a:lvl1pPr algn="ctr">
              <a:defRPr sz="6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神戸発、介護事業者と企業による介護テクノロジーの共同開発</a:t>
            </a:r>
            <a:endParaRPr lang="en-US" altLang="ja-JP" dirty="0"/>
          </a:p>
        </p:txBody>
      </p:sp>
      <p:sp>
        <p:nvSpPr>
          <p:cNvPr id="525" name="テキスト ボックス 524">
            <a:extLst>
              <a:ext uri="{FF2B5EF4-FFF2-40B4-BE49-F238E27FC236}">
                <a16:creationId xmlns:a16="http://schemas.microsoft.com/office/drawing/2014/main" id="{5A70CD67-AD58-C8F9-5E51-ABFD2CA3070C}"/>
              </a:ext>
            </a:extLst>
          </p:cNvPr>
          <p:cNvSpPr txBox="1"/>
          <p:nvPr/>
        </p:nvSpPr>
        <p:spPr>
          <a:xfrm>
            <a:off x="5101389" y="17525833"/>
            <a:ext cx="1084076" cy="461665"/>
          </a:xfrm>
          <a:prstGeom prst="rect">
            <a:avLst/>
          </a:prstGeom>
          <a:noFill/>
        </p:spPr>
        <p:txBody>
          <a:bodyPr wrap="square" rtlCol="0">
            <a:spAutoFit/>
          </a:bodyPr>
          <a:lstStyle>
            <a:defPPr>
              <a:defRPr lang="en-US"/>
            </a:defPPr>
            <a:lvl1pPr algn="ctr">
              <a:defRPr sz="600">
                <a:solidFill>
                  <a:schemeClr val="tx1">
                    <a:lumMod val="75000"/>
                    <a:lumOff val="25000"/>
                  </a:schemeClr>
                </a:solidFill>
                <a:effectLst/>
                <a:latin typeface="Noto Sans CJK JP" panose="020B0500000000000000" pitchFamily="34" charset="-128"/>
                <a:ea typeface="Noto Sans CJK JP" panose="020B0500000000000000" pitchFamily="34" charset="-128"/>
              </a:defRPr>
            </a:lvl1pPr>
          </a:lstStyle>
          <a:p>
            <a:r>
              <a:rPr lang="ja-JP" altLang="en-US"/>
              <a:t>本プロジェクトの知見や事例を多くの方に活用していただくための</a:t>
            </a:r>
            <a:endParaRPr lang="en-US" altLang="ja-JP" dirty="0"/>
          </a:p>
          <a:p>
            <a:r>
              <a:rPr lang="en" altLang="ja-JP" dirty="0"/>
              <a:t>Web</a:t>
            </a:r>
            <a:r>
              <a:rPr lang="ja-JP" altLang="en-US"/>
              <a:t>セミナーを開催</a:t>
            </a:r>
          </a:p>
        </p:txBody>
      </p:sp>
      <p:cxnSp>
        <p:nvCxnSpPr>
          <p:cNvPr id="527" name="直線矢印コネクタ 526">
            <a:extLst>
              <a:ext uri="{FF2B5EF4-FFF2-40B4-BE49-F238E27FC236}">
                <a16:creationId xmlns:a16="http://schemas.microsoft.com/office/drawing/2014/main" id="{8BDBF0B1-4C34-1B62-241C-A69DDA0061E4}"/>
              </a:ext>
            </a:extLst>
          </p:cNvPr>
          <p:cNvCxnSpPr/>
          <p:nvPr/>
        </p:nvCxnSpPr>
        <p:spPr>
          <a:xfrm flipV="1">
            <a:off x="-1938803" y="17456090"/>
            <a:ext cx="2165684" cy="255105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8" name="テキスト ボックス 527">
            <a:extLst>
              <a:ext uri="{FF2B5EF4-FFF2-40B4-BE49-F238E27FC236}">
                <a16:creationId xmlns:a16="http://schemas.microsoft.com/office/drawing/2014/main" id="{1CD794E6-543F-8DED-4969-D015E8FE74E5}"/>
              </a:ext>
            </a:extLst>
          </p:cNvPr>
          <p:cNvSpPr txBox="1"/>
          <p:nvPr/>
        </p:nvSpPr>
        <p:spPr>
          <a:xfrm>
            <a:off x="-1187852" y="18256140"/>
            <a:ext cx="748923" cy="261610"/>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文言修正</a:t>
            </a:r>
          </a:p>
        </p:txBody>
      </p:sp>
      <p:cxnSp>
        <p:nvCxnSpPr>
          <p:cNvPr id="529" name="直線矢印コネクタ 528">
            <a:extLst>
              <a:ext uri="{FF2B5EF4-FFF2-40B4-BE49-F238E27FC236}">
                <a16:creationId xmlns:a16="http://schemas.microsoft.com/office/drawing/2014/main" id="{B7F15225-AFBC-1345-0A4F-70CF840B63EC}"/>
              </a:ext>
            </a:extLst>
          </p:cNvPr>
          <p:cNvCxnSpPr>
            <a:cxnSpLocks/>
          </p:cNvCxnSpPr>
          <p:nvPr/>
        </p:nvCxnSpPr>
        <p:spPr>
          <a:xfrm flipV="1">
            <a:off x="-1956648" y="19605620"/>
            <a:ext cx="2667080" cy="24384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2" name="テキスト ボックス 531">
            <a:extLst>
              <a:ext uri="{FF2B5EF4-FFF2-40B4-BE49-F238E27FC236}">
                <a16:creationId xmlns:a16="http://schemas.microsoft.com/office/drawing/2014/main" id="{562EAC2C-742C-B480-EB02-992452180D8D}"/>
              </a:ext>
            </a:extLst>
          </p:cNvPr>
          <p:cNvSpPr txBox="1"/>
          <p:nvPr/>
        </p:nvSpPr>
        <p:spPr>
          <a:xfrm>
            <a:off x="-1414136" y="20601654"/>
            <a:ext cx="1313180" cy="261610"/>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スケジュール修正</a:t>
            </a:r>
          </a:p>
        </p:txBody>
      </p:sp>
      <p:sp>
        <p:nvSpPr>
          <p:cNvPr id="534" name="右中かっこ 533">
            <a:extLst>
              <a:ext uri="{FF2B5EF4-FFF2-40B4-BE49-F238E27FC236}">
                <a16:creationId xmlns:a16="http://schemas.microsoft.com/office/drawing/2014/main" id="{D2780FB2-611B-74F7-AA0F-04F270C77D86}"/>
              </a:ext>
            </a:extLst>
          </p:cNvPr>
          <p:cNvSpPr/>
          <p:nvPr/>
        </p:nvSpPr>
        <p:spPr>
          <a:xfrm>
            <a:off x="-1711165" y="6271535"/>
            <a:ext cx="167105" cy="4921094"/>
          </a:xfrm>
          <a:prstGeom prst="rightBrace">
            <a:avLst>
              <a:gd name="adj1" fmla="val 37133"/>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535" name="直線矢印コネクタ 534">
            <a:extLst>
              <a:ext uri="{FF2B5EF4-FFF2-40B4-BE49-F238E27FC236}">
                <a16:creationId xmlns:a16="http://schemas.microsoft.com/office/drawing/2014/main" id="{1B493699-62A1-4CD0-719D-7BD109CD8017}"/>
              </a:ext>
            </a:extLst>
          </p:cNvPr>
          <p:cNvCxnSpPr>
            <a:cxnSpLocks/>
          </p:cNvCxnSpPr>
          <p:nvPr/>
        </p:nvCxnSpPr>
        <p:spPr>
          <a:xfrm flipV="1">
            <a:off x="-1956648" y="24446974"/>
            <a:ext cx="2071738" cy="11453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8" name="テキスト ボックス 537">
            <a:extLst>
              <a:ext uri="{FF2B5EF4-FFF2-40B4-BE49-F238E27FC236}">
                <a16:creationId xmlns:a16="http://schemas.microsoft.com/office/drawing/2014/main" id="{7250E4EF-7ED3-1A89-E7EC-2B3F013663AC}"/>
              </a:ext>
            </a:extLst>
          </p:cNvPr>
          <p:cNvSpPr txBox="1"/>
          <p:nvPr/>
        </p:nvSpPr>
        <p:spPr>
          <a:xfrm>
            <a:off x="-1664021" y="24625075"/>
            <a:ext cx="1595309" cy="430887"/>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文言修正</a:t>
            </a:r>
            <a:endParaRPr kumimoji="1" lang="en-US" altLang="ja-JP" sz="1100" dirty="0">
              <a:solidFill>
                <a:srgbClr val="FF0000"/>
              </a:solidFill>
              <a:latin typeface="Noto Sans CJK JP" panose="020B0500000000000000" pitchFamily="34" charset="-128"/>
              <a:ea typeface="Noto Sans CJK JP" panose="020B0500000000000000" pitchFamily="34" charset="-128"/>
            </a:endParaRPr>
          </a:p>
          <a:p>
            <a:pPr algn="ctr"/>
            <a:r>
              <a:rPr kumimoji="1" lang="ja-JP" altLang="en-US" sz="1100">
                <a:solidFill>
                  <a:srgbClr val="FF0000"/>
                </a:solidFill>
                <a:latin typeface="Noto Sans CJK JP" panose="020B0500000000000000" pitchFamily="34" charset="-128"/>
                <a:ea typeface="Noto Sans CJK JP" panose="020B0500000000000000" pitchFamily="34" charset="-128"/>
              </a:rPr>
              <a:t>（赤字部は新規加筆）</a:t>
            </a:r>
          </a:p>
        </p:txBody>
      </p:sp>
      <p:cxnSp>
        <p:nvCxnSpPr>
          <p:cNvPr id="539" name="直線矢印コネクタ 538">
            <a:extLst>
              <a:ext uri="{FF2B5EF4-FFF2-40B4-BE49-F238E27FC236}">
                <a16:creationId xmlns:a16="http://schemas.microsoft.com/office/drawing/2014/main" id="{AD787754-606F-259A-15AD-C56E6F2C306C}"/>
              </a:ext>
            </a:extLst>
          </p:cNvPr>
          <p:cNvCxnSpPr>
            <a:cxnSpLocks/>
          </p:cNvCxnSpPr>
          <p:nvPr/>
        </p:nvCxnSpPr>
        <p:spPr>
          <a:xfrm flipV="1">
            <a:off x="-1967945" y="31306532"/>
            <a:ext cx="2182690" cy="3786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0" name="テキスト ボックス 539">
            <a:extLst>
              <a:ext uri="{FF2B5EF4-FFF2-40B4-BE49-F238E27FC236}">
                <a16:creationId xmlns:a16="http://schemas.microsoft.com/office/drawing/2014/main" id="{9B7029B7-5474-ED62-659C-4E247BE20855}"/>
              </a:ext>
            </a:extLst>
          </p:cNvPr>
          <p:cNvSpPr txBox="1"/>
          <p:nvPr/>
        </p:nvSpPr>
        <p:spPr>
          <a:xfrm>
            <a:off x="-1626644" y="30872216"/>
            <a:ext cx="1313181" cy="430887"/>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文言修正</a:t>
            </a:r>
            <a:endParaRPr kumimoji="1" lang="en-US" altLang="ja-JP" sz="1100" dirty="0">
              <a:solidFill>
                <a:srgbClr val="FF0000"/>
              </a:solidFill>
              <a:latin typeface="Noto Sans CJK JP" panose="020B0500000000000000" pitchFamily="34" charset="-128"/>
              <a:ea typeface="Noto Sans CJK JP" panose="020B0500000000000000" pitchFamily="34" charset="-128"/>
            </a:endParaRPr>
          </a:p>
          <a:p>
            <a:pPr algn="ctr"/>
            <a:r>
              <a:rPr kumimoji="1" lang="ja-JP" altLang="en-US" sz="1100">
                <a:solidFill>
                  <a:srgbClr val="FF0000"/>
                </a:solidFill>
                <a:latin typeface="Noto Sans CJK JP" panose="020B0500000000000000" pitchFamily="34" charset="-128"/>
                <a:ea typeface="Noto Sans CJK JP" panose="020B0500000000000000" pitchFamily="34" charset="-128"/>
              </a:rPr>
              <a:t>（赤字部は</a:t>
            </a:r>
            <a:r>
              <a:rPr kumimoji="1" lang="en-US" altLang="ja-JP" sz="1100" dirty="0">
                <a:solidFill>
                  <a:srgbClr val="FF0000"/>
                </a:solidFill>
                <a:latin typeface="Noto Sans CJK JP" panose="020B0500000000000000" pitchFamily="34" charset="-128"/>
                <a:ea typeface="Noto Sans CJK JP" panose="020B0500000000000000" pitchFamily="34" charset="-128"/>
              </a:rPr>
              <a:t>(</a:t>
            </a:r>
            <a:r>
              <a:rPr kumimoji="1" lang="ja-JP" altLang="en-US" sz="1100">
                <a:solidFill>
                  <a:srgbClr val="FF0000"/>
                </a:solidFill>
                <a:latin typeface="Noto Sans CJK JP" panose="020B0500000000000000" pitchFamily="34" charset="-128"/>
                <a:ea typeface="Noto Sans CJK JP" panose="020B0500000000000000" pitchFamily="34" charset="-128"/>
              </a:rPr>
              <a:t>仮</a:t>
            </a:r>
            <a:r>
              <a:rPr kumimoji="1" lang="en-US" altLang="ja-JP" sz="1100" dirty="0">
                <a:solidFill>
                  <a:srgbClr val="FF0000"/>
                </a:solidFill>
                <a:latin typeface="Noto Sans CJK JP" panose="020B0500000000000000" pitchFamily="34" charset="-128"/>
                <a:ea typeface="Noto Sans CJK JP" panose="020B0500000000000000" pitchFamily="34" charset="-128"/>
              </a:rPr>
              <a:t>)</a:t>
            </a:r>
            <a:r>
              <a:rPr kumimoji="1" lang="ja-JP" altLang="en-US" sz="1100">
                <a:solidFill>
                  <a:srgbClr val="FF0000"/>
                </a:solidFill>
                <a:latin typeface="Noto Sans CJK JP" panose="020B0500000000000000" pitchFamily="34" charset="-128"/>
                <a:ea typeface="Noto Sans CJK JP" panose="020B0500000000000000" pitchFamily="34" charset="-128"/>
              </a:rPr>
              <a:t>）</a:t>
            </a:r>
          </a:p>
        </p:txBody>
      </p:sp>
      <p:sp>
        <p:nvSpPr>
          <p:cNvPr id="542" name="右中かっこ 541">
            <a:extLst>
              <a:ext uri="{FF2B5EF4-FFF2-40B4-BE49-F238E27FC236}">
                <a16:creationId xmlns:a16="http://schemas.microsoft.com/office/drawing/2014/main" id="{04D1BC2F-3ED8-FCC8-FC1A-CAF75FD978B4}"/>
              </a:ext>
            </a:extLst>
          </p:cNvPr>
          <p:cNvSpPr/>
          <p:nvPr/>
        </p:nvSpPr>
        <p:spPr>
          <a:xfrm>
            <a:off x="7396505" y="21661978"/>
            <a:ext cx="163594" cy="4867456"/>
          </a:xfrm>
          <a:prstGeom prst="rightBrace">
            <a:avLst>
              <a:gd name="adj1" fmla="val 37133"/>
              <a:gd name="adj2" fmla="val 50000"/>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43" name="テキスト ボックス 542">
            <a:extLst>
              <a:ext uri="{FF2B5EF4-FFF2-40B4-BE49-F238E27FC236}">
                <a16:creationId xmlns:a16="http://schemas.microsoft.com/office/drawing/2014/main" id="{7372ACC2-903D-0340-BACB-45279E468571}"/>
              </a:ext>
            </a:extLst>
          </p:cNvPr>
          <p:cNvSpPr txBox="1"/>
          <p:nvPr/>
        </p:nvSpPr>
        <p:spPr>
          <a:xfrm>
            <a:off x="-1082843" y="36582996"/>
            <a:ext cx="748923" cy="261610"/>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新規作成</a:t>
            </a:r>
          </a:p>
        </p:txBody>
      </p:sp>
      <p:cxnSp>
        <p:nvCxnSpPr>
          <p:cNvPr id="544" name="直線矢印コネクタ 543">
            <a:extLst>
              <a:ext uri="{FF2B5EF4-FFF2-40B4-BE49-F238E27FC236}">
                <a16:creationId xmlns:a16="http://schemas.microsoft.com/office/drawing/2014/main" id="{2A2677D7-EA78-3E86-7C39-E535980A1910}"/>
              </a:ext>
            </a:extLst>
          </p:cNvPr>
          <p:cNvCxnSpPr>
            <a:cxnSpLocks/>
          </p:cNvCxnSpPr>
          <p:nvPr/>
        </p:nvCxnSpPr>
        <p:spPr>
          <a:xfrm flipV="1">
            <a:off x="-2083968" y="41231544"/>
            <a:ext cx="2182690" cy="38704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5" name="テキスト ボックス 544">
            <a:extLst>
              <a:ext uri="{FF2B5EF4-FFF2-40B4-BE49-F238E27FC236}">
                <a16:creationId xmlns:a16="http://schemas.microsoft.com/office/drawing/2014/main" id="{CB1CDA9D-44E9-C7BB-1DBB-8CBA0F446E9D}"/>
              </a:ext>
            </a:extLst>
          </p:cNvPr>
          <p:cNvSpPr txBox="1"/>
          <p:nvPr/>
        </p:nvSpPr>
        <p:spPr>
          <a:xfrm>
            <a:off x="-1280992" y="42740006"/>
            <a:ext cx="748923" cy="261610"/>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文言修正</a:t>
            </a:r>
            <a:endParaRPr kumimoji="1" lang="en-US" altLang="ja-JP" sz="1100" dirty="0">
              <a:solidFill>
                <a:srgbClr val="FF0000"/>
              </a:solidFill>
              <a:latin typeface="Noto Sans CJK JP" panose="020B0500000000000000" pitchFamily="34" charset="-128"/>
              <a:ea typeface="Noto Sans CJK JP" panose="020B0500000000000000" pitchFamily="34" charset="-128"/>
            </a:endParaRPr>
          </a:p>
        </p:txBody>
      </p:sp>
      <p:sp>
        <p:nvSpPr>
          <p:cNvPr id="547" name="右中かっこ 546">
            <a:extLst>
              <a:ext uri="{FF2B5EF4-FFF2-40B4-BE49-F238E27FC236}">
                <a16:creationId xmlns:a16="http://schemas.microsoft.com/office/drawing/2014/main" id="{2E94BB4E-FE67-D159-5177-648A6CF59B34}"/>
              </a:ext>
            </a:extLst>
          </p:cNvPr>
          <p:cNvSpPr/>
          <p:nvPr/>
        </p:nvSpPr>
        <p:spPr>
          <a:xfrm>
            <a:off x="-1880637" y="35659609"/>
            <a:ext cx="216617" cy="6407803"/>
          </a:xfrm>
          <a:prstGeom prst="rightBrace">
            <a:avLst>
              <a:gd name="adj1" fmla="val 37133"/>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48" name="テキスト ボックス 547">
            <a:extLst>
              <a:ext uri="{FF2B5EF4-FFF2-40B4-BE49-F238E27FC236}">
                <a16:creationId xmlns:a16="http://schemas.microsoft.com/office/drawing/2014/main" id="{74995CB7-98FF-8E07-ABAF-4261F7823DAD}"/>
              </a:ext>
            </a:extLst>
          </p:cNvPr>
          <p:cNvSpPr txBox="1"/>
          <p:nvPr/>
        </p:nvSpPr>
        <p:spPr>
          <a:xfrm>
            <a:off x="-1658622" y="38735499"/>
            <a:ext cx="748923" cy="261610"/>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ドロップ</a:t>
            </a:r>
          </a:p>
        </p:txBody>
      </p:sp>
      <p:sp>
        <p:nvSpPr>
          <p:cNvPr id="562" name="右中かっこ 561">
            <a:extLst>
              <a:ext uri="{FF2B5EF4-FFF2-40B4-BE49-F238E27FC236}">
                <a16:creationId xmlns:a16="http://schemas.microsoft.com/office/drawing/2014/main" id="{60C47048-D3A0-638F-9873-79811F0595AF}"/>
              </a:ext>
            </a:extLst>
          </p:cNvPr>
          <p:cNvSpPr/>
          <p:nvPr/>
        </p:nvSpPr>
        <p:spPr>
          <a:xfrm>
            <a:off x="-1832116" y="47955299"/>
            <a:ext cx="336191" cy="9730184"/>
          </a:xfrm>
          <a:prstGeom prst="rightBrace">
            <a:avLst>
              <a:gd name="adj1" fmla="val 54553"/>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63" name="右中かっこ 562">
            <a:extLst>
              <a:ext uri="{FF2B5EF4-FFF2-40B4-BE49-F238E27FC236}">
                <a16:creationId xmlns:a16="http://schemas.microsoft.com/office/drawing/2014/main" id="{2447E6A1-8EF3-A851-B0A6-2741E107A719}"/>
              </a:ext>
            </a:extLst>
          </p:cNvPr>
          <p:cNvSpPr/>
          <p:nvPr/>
        </p:nvSpPr>
        <p:spPr>
          <a:xfrm>
            <a:off x="-1832116" y="62987583"/>
            <a:ext cx="336191" cy="5585180"/>
          </a:xfrm>
          <a:prstGeom prst="rightBrace">
            <a:avLst>
              <a:gd name="adj1" fmla="val 54553"/>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72" name="テキスト ボックス 571">
            <a:extLst>
              <a:ext uri="{FF2B5EF4-FFF2-40B4-BE49-F238E27FC236}">
                <a16:creationId xmlns:a16="http://schemas.microsoft.com/office/drawing/2014/main" id="{8CED43FD-9982-02A2-0AE4-70FE66070856}"/>
              </a:ext>
            </a:extLst>
          </p:cNvPr>
          <p:cNvSpPr txBox="1"/>
          <p:nvPr/>
        </p:nvSpPr>
        <p:spPr>
          <a:xfrm>
            <a:off x="-1474681" y="52689586"/>
            <a:ext cx="889987" cy="261610"/>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別ページへ</a:t>
            </a:r>
            <a:endParaRPr kumimoji="1" lang="en-US" altLang="ja-JP" sz="1100" dirty="0">
              <a:solidFill>
                <a:srgbClr val="FF0000"/>
              </a:solidFill>
              <a:latin typeface="Noto Sans CJK JP" panose="020B0500000000000000" pitchFamily="34" charset="-128"/>
              <a:ea typeface="Noto Sans CJK JP" panose="020B0500000000000000" pitchFamily="34" charset="-128"/>
            </a:endParaRPr>
          </a:p>
        </p:txBody>
      </p:sp>
      <p:sp>
        <p:nvSpPr>
          <p:cNvPr id="573" name="テキスト ボックス 572">
            <a:extLst>
              <a:ext uri="{FF2B5EF4-FFF2-40B4-BE49-F238E27FC236}">
                <a16:creationId xmlns:a16="http://schemas.microsoft.com/office/drawing/2014/main" id="{ED91F97E-3B36-2886-F1B7-15CE5D0DDA6F}"/>
              </a:ext>
            </a:extLst>
          </p:cNvPr>
          <p:cNvSpPr txBox="1"/>
          <p:nvPr/>
        </p:nvSpPr>
        <p:spPr>
          <a:xfrm>
            <a:off x="-1489567" y="65649368"/>
            <a:ext cx="889987" cy="261610"/>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別ページへ</a:t>
            </a:r>
            <a:endParaRPr kumimoji="1" lang="en-US" altLang="ja-JP" sz="1100" dirty="0">
              <a:solidFill>
                <a:srgbClr val="FF0000"/>
              </a:solidFill>
              <a:latin typeface="Noto Sans CJK JP" panose="020B0500000000000000" pitchFamily="34" charset="-128"/>
              <a:ea typeface="Noto Sans CJK JP" panose="020B0500000000000000" pitchFamily="34" charset="-128"/>
            </a:endParaRPr>
          </a:p>
        </p:txBody>
      </p:sp>
      <p:cxnSp>
        <p:nvCxnSpPr>
          <p:cNvPr id="575" name="直線矢印コネクタ 574">
            <a:extLst>
              <a:ext uri="{FF2B5EF4-FFF2-40B4-BE49-F238E27FC236}">
                <a16:creationId xmlns:a16="http://schemas.microsoft.com/office/drawing/2014/main" id="{5EBA609B-3B75-5338-FDED-53B53B522C87}"/>
              </a:ext>
            </a:extLst>
          </p:cNvPr>
          <p:cNvCxnSpPr/>
          <p:nvPr/>
        </p:nvCxnSpPr>
        <p:spPr>
          <a:xfrm flipV="1">
            <a:off x="-1544060" y="7108937"/>
            <a:ext cx="2266359" cy="16231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76" name="三角形 575">
            <a:extLst>
              <a:ext uri="{FF2B5EF4-FFF2-40B4-BE49-F238E27FC236}">
                <a16:creationId xmlns:a16="http://schemas.microsoft.com/office/drawing/2014/main" id="{AF794315-FAF3-313E-77B6-A69FBA51AF92}"/>
              </a:ext>
            </a:extLst>
          </p:cNvPr>
          <p:cNvSpPr/>
          <p:nvPr/>
        </p:nvSpPr>
        <p:spPr>
          <a:xfrm rot="5400000">
            <a:off x="5904016" y="6981526"/>
            <a:ext cx="456078" cy="159618"/>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7" name="テキスト ボックス 576">
            <a:extLst>
              <a:ext uri="{FF2B5EF4-FFF2-40B4-BE49-F238E27FC236}">
                <a16:creationId xmlns:a16="http://schemas.microsoft.com/office/drawing/2014/main" id="{26ED3964-63FE-C18F-27DB-D8A881185D81}"/>
              </a:ext>
            </a:extLst>
          </p:cNvPr>
          <p:cNvSpPr txBox="1"/>
          <p:nvPr/>
        </p:nvSpPr>
        <p:spPr>
          <a:xfrm>
            <a:off x="-1394087" y="7727778"/>
            <a:ext cx="1031051" cy="261610"/>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スペース縮小</a:t>
            </a:r>
          </a:p>
        </p:txBody>
      </p:sp>
      <p:sp>
        <p:nvSpPr>
          <p:cNvPr id="578" name="三角形 577">
            <a:extLst>
              <a:ext uri="{FF2B5EF4-FFF2-40B4-BE49-F238E27FC236}">
                <a16:creationId xmlns:a16="http://schemas.microsoft.com/office/drawing/2014/main" id="{E17F9B2E-AD07-581C-6E14-B306AF22BC1A}"/>
              </a:ext>
            </a:extLst>
          </p:cNvPr>
          <p:cNvSpPr/>
          <p:nvPr/>
        </p:nvSpPr>
        <p:spPr>
          <a:xfrm rot="16200000">
            <a:off x="819477" y="7002465"/>
            <a:ext cx="456078" cy="159618"/>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9" name="テキスト ボックス 578">
            <a:extLst>
              <a:ext uri="{FF2B5EF4-FFF2-40B4-BE49-F238E27FC236}">
                <a16:creationId xmlns:a16="http://schemas.microsoft.com/office/drawing/2014/main" id="{346108E5-7961-CE52-2F47-B921E0A6B2A3}"/>
              </a:ext>
            </a:extLst>
          </p:cNvPr>
          <p:cNvSpPr txBox="1"/>
          <p:nvPr/>
        </p:nvSpPr>
        <p:spPr>
          <a:xfrm>
            <a:off x="6455463" y="26700153"/>
            <a:ext cx="2900153" cy="307777"/>
          </a:xfrm>
          <a:prstGeom prst="rect">
            <a:avLst/>
          </a:prstGeom>
          <a:noFill/>
          <a:ln>
            <a:noFill/>
          </a:ln>
        </p:spPr>
        <p:txBody>
          <a:bodyPr wrap="none" rtlCol="0">
            <a:spAutoFit/>
          </a:bodyPr>
          <a:lstStyle/>
          <a:p>
            <a:r>
              <a:rPr kumimoji="1" lang="ja-JP" altLang="en-US" sz="1400" b="1">
                <a:solidFill>
                  <a:srgbClr val="00B0F0"/>
                </a:solidFill>
              </a:rPr>
              <a:t>→ クリックでお問合せフォームへ</a:t>
            </a:r>
          </a:p>
        </p:txBody>
      </p:sp>
      <p:sp>
        <p:nvSpPr>
          <p:cNvPr id="580" name="テキスト ボックス 579">
            <a:extLst>
              <a:ext uri="{FF2B5EF4-FFF2-40B4-BE49-F238E27FC236}">
                <a16:creationId xmlns:a16="http://schemas.microsoft.com/office/drawing/2014/main" id="{CFAAC762-9D20-239C-4A3C-5DFD6B1378C3}"/>
              </a:ext>
            </a:extLst>
          </p:cNvPr>
          <p:cNvSpPr txBox="1"/>
          <p:nvPr/>
        </p:nvSpPr>
        <p:spPr>
          <a:xfrm>
            <a:off x="6455463" y="32803131"/>
            <a:ext cx="3618298" cy="307777"/>
          </a:xfrm>
          <a:prstGeom prst="rect">
            <a:avLst/>
          </a:prstGeom>
          <a:noFill/>
          <a:ln>
            <a:noFill/>
          </a:ln>
        </p:spPr>
        <p:txBody>
          <a:bodyPr wrap="none" rtlCol="0">
            <a:spAutoFit/>
          </a:bodyPr>
          <a:lstStyle/>
          <a:p>
            <a:r>
              <a:rPr kumimoji="1" lang="ja-JP" altLang="en-US" sz="1400" b="1">
                <a:solidFill>
                  <a:srgbClr val="00B0F0"/>
                </a:solidFill>
              </a:rPr>
              <a:t>→ クリックで企業用エントリーフォームへ</a:t>
            </a:r>
          </a:p>
        </p:txBody>
      </p:sp>
      <p:sp>
        <p:nvSpPr>
          <p:cNvPr id="581" name="テキスト ボックス 580">
            <a:extLst>
              <a:ext uri="{FF2B5EF4-FFF2-40B4-BE49-F238E27FC236}">
                <a16:creationId xmlns:a16="http://schemas.microsoft.com/office/drawing/2014/main" id="{1CB56546-9E60-3F3B-CA4F-CC5597B4837A}"/>
              </a:ext>
            </a:extLst>
          </p:cNvPr>
          <p:cNvSpPr txBox="1"/>
          <p:nvPr/>
        </p:nvSpPr>
        <p:spPr>
          <a:xfrm>
            <a:off x="6455463" y="33720858"/>
            <a:ext cx="4875053" cy="307777"/>
          </a:xfrm>
          <a:prstGeom prst="rect">
            <a:avLst/>
          </a:prstGeom>
          <a:noFill/>
          <a:ln>
            <a:noFill/>
          </a:ln>
        </p:spPr>
        <p:txBody>
          <a:bodyPr wrap="none" rtlCol="0">
            <a:spAutoFit/>
          </a:bodyPr>
          <a:lstStyle/>
          <a:p>
            <a:r>
              <a:rPr kumimoji="1" lang="ja-JP" altLang="en-US" sz="1400" b="1">
                <a:solidFill>
                  <a:srgbClr val="00B0F0"/>
                </a:solidFill>
              </a:rPr>
              <a:t>→ クリックで介護事業者／一般用参加申し込みフォームへ</a:t>
            </a:r>
          </a:p>
        </p:txBody>
      </p:sp>
      <p:sp>
        <p:nvSpPr>
          <p:cNvPr id="582" name="テキスト ボックス 581">
            <a:extLst>
              <a:ext uri="{FF2B5EF4-FFF2-40B4-BE49-F238E27FC236}">
                <a16:creationId xmlns:a16="http://schemas.microsoft.com/office/drawing/2014/main" id="{EA61DA14-A4B7-E625-2D52-096A19A75CA0}"/>
              </a:ext>
            </a:extLst>
          </p:cNvPr>
          <p:cNvSpPr txBox="1"/>
          <p:nvPr/>
        </p:nvSpPr>
        <p:spPr>
          <a:xfrm>
            <a:off x="9557272" y="2286506"/>
            <a:ext cx="3647152" cy="369332"/>
          </a:xfrm>
          <a:prstGeom prst="rect">
            <a:avLst/>
          </a:prstGeom>
          <a:noFill/>
          <a:ln>
            <a:noFill/>
          </a:ln>
        </p:spPr>
        <p:txBody>
          <a:bodyPr wrap="none" rtlCol="0">
            <a:spAutoFit/>
          </a:bodyPr>
          <a:lstStyle/>
          <a:p>
            <a:r>
              <a:rPr kumimoji="1" lang="ja-JP" altLang="en-US" b="1">
                <a:solidFill>
                  <a:srgbClr val="FF0000"/>
                </a:solidFill>
              </a:rPr>
              <a:t>介護事業者／一般ページ（新規）</a:t>
            </a:r>
          </a:p>
        </p:txBody>
      </p:sp>
      <p:sp>
        <p:nvSpPr>
          <p:cNvPr id="583" name="円/楕円 582">
            <a:extLst>
              <a:ext uri="{FF2B5EF4-FFF2-40B4-BE49-F238E27FC236}">
                <a16:creationId xmlns:a16="http://schemas.microsoft.com/office/drawing/2014/main" id="{60ADFB3F-E83E-2358-1164-43E82306A049}"/>
              </a:ext>
            </a:extLst>
          </p:cNvPr>
          <p:cNvSpPr/>
          <p:nvPr/>
        </p:nvSpPr>
        <p:spPr>
          <a:xfrm>
            <a:off x="2389747" y="1757424"/>
            <a:ext cx="1146420" cy="311351"/>
          </a:xfrm>
          <a:prstGeom prst="ellipse">
            <a:avLst/>
          </a:prstGeom>
          <a:noFill/>
          <a:ln>
            <a:solidFill>
              <a:srgbClr val="00B0F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4" name="カギ線コネクタ 583">
            <a:extLst>
              <a:ext uri="{FF2B5EF4-FFF2-40B4-BE49-F238E27FC236}">
                <a16:creationId xmlns:a16="http://schemas.microsoft.com/office/drawing/2014/main" id="{55B5F8C6-CAC1-D854-7DF1-27794703A80E}"/>
              </a:ext>
            </a:extLst>
          </p:cNvPr>
          <p:cNvCxnSpPr>
            <a:cxnSpLocks/>
            <a:stCxn id="583" idx="0"/>
            <a:endCxn id="287" idx="0"/>
          </p:cNvCxnSpPr>
          <p:nvPr/>
        </p:nvCxnSpPr>
        <p:spPr>
          <a:xfrm rot="16200000" flipH="1">
            <a:off x="11591824" y="-6871443"/>
            <a:ext cx="678282" cy="17936016"/>
          </a:xfrm>
          <a:prstGeom prst="bentConnector3">
            <a:avLst>
              <a:gd name="adj1" fmla="val -164607"/>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88" name="テキスト ボックス 587">
            <a:extLst>
              <a:ext uri="{FF2B5EF4-FFF2-40B4-BE49-F238E27FC236}">
                <a16:creationId xmlns:a16="http://schemas.microsoft.com/office/drawing/2014/main" id="{9B43C3DF-7A63-EC61-6605-2764B3A55AC1}"/>
              </a:ext>
            </a:extLst>
          </p:cNvPr>
          <p:cNvSpPr txBox="1"/>
          <p:nvPr/>
        </p:nvSpPr>
        <p:spPr>
          <a:xfrm>
            <a:off x="17622571" y="2254914"/>
            <a:ext cx="2262158" cy="369332"/>
          </a:xfrm>
          <a:prstGeom prst="rect">
            <a:avLst/>
          </a:prstGeom>
          <a:noFill/>
          <a:ln>
            <a:noFill/>
          </a:ln>
        </p:spPr>
        <p:txBody>
          <a:bodyPr wrap="none" rtlCol="0">
            <a:spAutoFit/>
          </a:bodyPr>
          <a:lstStyle/>
          <a:p>
            <a:r>
              <a:rPr kumimoji="1" lang="ja-JP" altLang="en-US" b="1">
                <a:solidFill>
                  <a:srgbClr val="FF0000"/>
                </a:solidFill>
              </a:rPr>
              <a:t>企業ページ（新規）</a:t>
            </a:r>
          </a:p>
        </p:txBody>
      </p:sp>
      <p:sp>
        <p:nvSpPr>
          <p:cNvPr id="589" name="テキスト ボックス 588">
            <a:extLst>
              <a:ext uri="{FF2B5EF4-FFF2-40B4-BE49-F238E27FC236}">
                <a16:creationId xmlns:a16="http://schemas.microsoft.com/office/drawing/2014/main" id="{169EC029-9878-332A-1AC9-3B21308DF1B7}"/>
              </a:ext>
            </a:extLst>
          </p:cNvPr>
          <p:cNvSpPr txBox="1"/>
          <p:nvPr/>
        </p:nvSpPr>
        <p:spPr>
          <a:xfrm>
            <a:off x="14758167" y="16177688"/>
            <a:ext cx="1564852" cy="307777"/>
          </a:xfrm>
          <a:prstGeom prst="rect">
            <a:avLst/>
          </a:prstGeom>
          <a:noFill/>
          <a:ln>
            <a:noFill/>
          </a:ln>
        </p:spPr>
        <p:txBody>
          <a:bodyPr wrap="none" rtlCol="0">
            <a:spAutoFit/>
          </a:bodyPr>
          <a:lstStyle/>
          <a:p>
            <a:r>
              <a:rPr kumimoji="1" lang="ja-JP" altLang="en-US" sz="1400" b="1">
                <a:solidFill>
                  <a:srgbClr val="00B0F0"/>
                </a:solidFill>
              </a:rPr>
              <a:t>→ クリックで</a:t>
            </a:r>
            <a:r>
              <a:rPr kumimoji="1" lang="en-US" altLang="ja-JP" sz="1400" b="1" dirty="0">
                <a:solidFill>
                  <a:srgbClr val="00B0F0"/>
                </a:solidFill>
              </a:rPr>
              <a:t>G</a:t>
            </a:r>
            <a:r>
              <a:rPr kumimoji="1" lang="ja-JP" altLang="en-US" sz="1400" b="1">
                <a:solidFill>
                  <a:srgbClr val="00B0F0"/>
                </a:solidFill>
              </a:rPr>
              <a:t>へ</a:t>
            </a:r>
          </a:p>
        </p:txBody>
      </p:sp>
      <p:sp>
        <p:nvSpPr>
          <p:cNvPr id="590" name="テキスト ボックス 589">
            <a:extLst>
              <a:ext uri="{FF2B5EF4-FFF2-40B4-BE49-F238E27FC236}">
                <a16:creationId xmlns:a16="http://schemas.microsoft.com/office/drawing/2014/main" id="{FD7C3443-82AF-9923-4F17-80FF112C2819}"/>
              </a:ext>
            </a:extLst>
          </p:cNvPr>
          <p:cNvSpPr txBox="1"/>
          <p:nvPr/>
        </p:nvSpPr>
        <p:spPr>
          <a:xfrm>
            <a:off x="23062701" y="17650995"/>
            <a:ext cx="1564852" cy="307777"/>
          </a:xfrm>
          <a:prstGeom prst="rect">
            <a:avLst/>
          </a:prstGeom>
          <a:noFill/>
          <a:ln>
            <a:noFill/>
          </a:ln>
        </p:spPr>
        <p:txBody>
          <a:bodyPr wrap="none" rtlCol="0">
            <a:spAutoFit/>
          </a:bodyPr>
          <a:lstStyle/>
          <a:p>
            <a:r>
              <a:rPr kumimoji="1" lang="ja-JP" altLang="en-US" sz="1400" b="1">
                <a:solidFill>
                  <a:srgbClr val="00B0F0"/>
                </a:solidFill>
              </a:rPr>
              <a:t>→ クリックで</a:t>
            </a:r>
            <a:r>
              <a:rPr kumimoji="1" lang="en-US" altLang="ja-JP" sz="1400" b="1" dirty="0">
                <a:solidFill>
                  <a:srgbClr val="00B0F0"/>
                </a:solidFill>
              </a:rPr>
              <a:t>G</a:t>
            </a:r>
            <a:r>
              <a:rPr kumimoji="1" lang="ja-JP" altLang="en-US" sz="1400" b="1">
                <a:solidFill>
                  <a:srgbClr val="00B0F0"/>
                </a:solidFill>
              </a:rPr>
              <a:t>へ</a:t>
            </a:r>
          </a:p>
        </p:txBody>
      </p:sp>
      <p:sp>
        <p:nvSpPr>
          <p:cNvPr id="591" name="テキスト ボックス 590">
            <a:extLst>
              <a:ext uri="{FF2B5EF4-FFF2-40B4-BE49-F238E27FC236}">
                <a16:creationId xmlns:a16="http://schemas.microsoft.com/office/drawing/2014/main" id="{2CAB6A09-9801-966F-11DC-081157F6CDB8}"/>
              </a:ext>
            </a:extLst>
          </p:cNvPr>
          <p:cNvSpPr txBox="1"/>
          <p:nvPr/>
        </p:nvSpPr>
        <p:spPr>
          <a:xfrm>
            <a:off x="10953338" y="13562421"/>
            <a:ext cx="2860078" cy="307777"/>
          </a:xfrm>
          <a:prstGeom prst="rect">
            <a:avLst/>
          </a:prstGeom>
          <a:noFill/>
          <a:ln>
            <a:noFill/>
          </a:ln>
        </p:spPr>
        <p:txBody>
          <a:bodyPr wrap="none" rtlCol="0">
            <a:spAutoFit/>
          </a:bodyPr>
          <a:lstStyle/>
          <a:p>
            <a:r>
              <a:rPr kumimoji="1" lang="ja-JP" altLang="en-US" sz="1400" b="1">
                <a:solidFill>
                  <a:srgbClr val="00B0F0"/>
                </a:solidFill>
              </a:rPr>
              <a:t>→クリックでお問合せフォームへ</a:t>
            </a:r>
          </a:p>
        </p:txBody>
      </p:sp>
      <p:sp>
        <p:nvSpPr>
          <p:cNvPr id="592" name="テキスト ボックス 591">
            <a:extLst>
              <a:ext uri="{FF2B5EF4-FFF2-40B4-BE49-F238E27FC236}">
                <a16:creationId xmlns:a16="http://schemas.microsoft.com/office/drawing/2014/main" id="{EC0F8BCA-351C-71E9-71C3-4645728385A3}"/>
              </a:ext>
            </a:extLst>
          </p:cNvPr>
          <p:cNvSpPr txBox="1"/>
          <p:nvPr/>
        </p:nvSpPr>
        <p:spPr>
          <a:xfrm>
            <a:off x="19002217" y="13661258"/>
            <a:ext cx="2860078" cy="307777"/>
          </a:xfrm>
          <a:prstGeom prst="rect">
            <a:avLst/>
          </a:prstGeom>
          <a:noFill/>
          <a:ln>
            <a:noFill/>
          </a:ln>
        </p:spPr>
        <p:txBody>
          <a:bodyPr wrap="none" rtlCol="0">
            <a:spAutoFit/>
          </a:bodyPr>
          <a:lstStyle/>
          <a:p>
            <a:r>
              <a:rPr kumimoji="1" lang="ja-JP" altLang="en-US" sz="1400" b="1">
                <a:solidFill>
                  <a:srgbClr val="00B0F0"/>
                </a:solidFill>
              </a:rPr>
              <a:t>→クリックでお問合せフォームへ</a:t>
            </a:r>
          </a:p>
        </p:txBody>
      </p:sp>
      <p:sp>
        <p:nvSpPr>
          <p:cNvPr id="593" name="テキスト ボックス 592">
            <a:extLst>
              <a:ext uri="{FF2B5EF4-FFF2-40B4-BE49-F238E27FC236}">
                <a16:creationId xmlns:a16="http://schemas.microsoft.com/office/drawing/2014/main" id="{593A3A65-C456-55F6-9B87-37854750F434}"/>
              </a:ext>
            </a:extLst>
          </p:cNvPr>
          <p:cNvSpPr txBox="1"/>
          <p:nvPr/>
        </p:nvSpPr>
        <p:spPr>
          <a:xfrm>
            <a:off x="14863006" y="19264970"/>
            <a:ext cx="2900153" cy="523220"/>
          </a:xfrm>
          <a:prstGeom prst="rect">
            <a:avLst/>
          </a:prstGeom>
          <a:noFill/>
          <a:ln>
            <a:noFill/>
          </a:ln>
        </p:spPr>
        <p:txBody>
          <a:bodyPr wrap="none" rtlCol="0">
            <a:spAutoFit/>
          </a:bodyPr>
          <a:lstStyle/>
          <a:p>
            <a:r>
              <a:rPr kumimoji="1" lang="ja-JP" altLang="en-US" sz="1400" b="1">
                <a:solidFill>
                  <a:srgbClr val="00B0F0"/>
                </a:solidFill>
              </a:rPr>
              <a:t>→ クリックで介護事業者／一般用</a:t>
            </a:r>
            <a:endParaRPr kumimoji="1" lang="en-US" altLang="ja-JP" sz="1400" b="1" dirty="0">
              <a:solidFill>
                <a:srgbClr val="00B0F0"/>
              </a:solidFill>
            </a:endParaRPr>
          </a:p>
          <a:p>
            <a:r>
              <a:rPr kumimoji="1" lang="ja-JP" altLang="en-US" sz="1400" b="1">
                <a:solidFill>
                  <a:srgbClr val="00B0F0"/>
                </a:solidFill>
              </a:rPr>
              <a:t>参加申し込みフォームへ</a:t>
            </a:r>
          </a:p>
        </p:txBody>
      </p:sp>
      <p:sp>
        <p:nvSpPr>
          <p:cNvPr id="594" name="テキスト ボックス 593">
            <a:extLst>
              <a:ext uri="{FF2B5EF4-FFF2-40B4-BE49-F238E27FC236}">
                <a16:creationId xmlns:a16="http://schemas.microsoft.com/office/drawing/2014/main" id="{75E81B07-A915-37EF-B239-FEDC1818BB03}"/>
              </a:ext>
            </a:extLst>
          </p:cNvPr>
          <p:cNvSpPr txBox="1"/>
          <p:nvPr/>
        </p:nvSpPr>
        <p:spPr>
          <a:xfrm>
            <a:off x="22997017" y="20642690"/>
            <a:ext cx="3618298" cy="307777"/>
          </a:xfrm>
          <a:prstGeom prst="rect">
            <a:avLst/>
          </a:prstGeom>
          <a:noFill/>
          <a:ln>
            <a:noFill/>
          </a:ln>
        </p:spPr>
        <p:txBody>
          <a:bodyPr wrap="none" rtlCol="0">
            <a:spAutoFit/>
          </a:bodyPr>
          <a:lstStyle/>
          <a:p>
            <a:r>
              <a:rPr kumimoji="1" lang="ja-JP" altLang="en-US" sz="1400" b="1">
                <a:solidFill>
                  <a:srgbClr val="00B0F0"/>
                </a:solidFill>
              </a:rPr>
              <a:t>→ クリックで企業用エントリーフォームへ</a:t>
            </a:r>
          </a:p>
        </p:txBody>
      </p:sp>
      <p:sp>
        <p:nvSpPr>
          <p:cNvPr id="595" name="テキスト ボックス 594">
            <a:extLst>
              <a:ext uri="{FF2B5EF4-FFF2-40B4-BE49-F238E27FC236}">
                <a16:creationId xmlns:a16="http://schemas.microsoft.com/office/drawing/2014/main" id="{EC4EE7FA-8776-3BBB-0FD1-DE6A72308893}"/>
              </a:ext>
            </a:extLst>
          </p:cNvPr>
          <p:cNvSpPr txBox="1"/>
          <p:nvPr/>
        </p:nvSpPr>
        <p:spPr>
          <a:xfrm>
            <a:off x="7673605" y="30808520"/>
            <a:ext cx="298480" cy="307777"/>
          </a:xfrm>
          <a:prstGeom prst="rect">
            <a:avLst/>
          </a:prstGeom>
          <a:noFill/>
          <a:ln>
            <a:noFill/>
          </a:ln>
        </p:spPr>
        <p:txBody>
          <a:bodyPr wrap="none" rtlCol="0">
            <a:spAutoFit/>
          </a:bodyPr>
          <a:lstStyle/>
          <a:p>
            <a:r>
              <a:rPr kumimoji="1" lang="en-US" altLang="ja-JP" sz="1400" b="1" dirty="0">
                <a:solidFill>
                  <a:srgbClr val="00B0F0"/>
                </a:solidFill>
              </a:rPr>
              <a:t>G</a:t>
            </a:r>
            <a:endParaRPr kumimoji="1" lang="ja-JP" altLang="en-US" sz="1400" b="1">
              <a:solidFill>
                <a:srgbClr val="00B0F0"/>
              </a:solidFill>
            </a:endParaRPr>
          </a:p>
        </p:txBody>
      </p:sp>
      <p:sp>
        <p:nvSpPr>
          <p:cNvPr id="596" name="右中かっこ 595">
            <a:extLst>
              <a:ext uri="{FF2B5EF4-FFF2-40B4-BE49-F238E27FC236}">
                <a16:creationId xmlns:a16="http://schemas.microsoft.com/office/drawing/2014/main" id="{0AC395C5-EFAD-6A7C-8F89-404E6F561659}"/>
              </a:ext>
            </a:extLst>
          </p:cNvPr>
          <p:cNvSpPr/>
          <p:nvPr/>
        </p:nvSpPr>
        <p:spPr>
          <a:xfrm>
            <a:off x="7396505" y="27575183"/>
            <a:ext cx="142826" cy="6774452"/>
          </a:xfrm>
          <a:prstGeom prst="rightBrace">
            <a:avLst>
              <a:gd name="adj1" fmla="val 37133"/>
              <a:gd name="adj2" fmla="val 50000"/>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97" name="テキスト ボックス 596">
            <a:extLst>
              <a:ext uri="{FF2B5EF4-FFF2-40B4-BE49-F238E27FC236}">
                <a16:creationId xmlns:a16="http://schemas.microsoft.com/office/drawing/2014/main" id="{98B8A283-ABC3-D611-E632-7367E546CB98}"/>
              </a:ext>
            </a:extLst>
          </p:cNvPr>
          <p:cNvSpPr txBox="1"/>
          <p:nvPr/>
        </p:nvSpPr>
        <p:spPr>
          <a:xfrm>
            <a:off x="14834610" y="10445461"/>
            <a:ext cx="1564852" cy="307777"/>
          </a:xfrm>
          <a:prstGeom prst="rect">
            <a:avLst/>
          </a:prstGeom>
          <a:noFill/>
          <a:ln>
            <a:noFill/>
          </a:ln>
        </p:spPr>
        <p:txBody>
          <a:bodyPr wrap="none" rtlCol="0">
            <a:spAutoFit/>
          </a:bodyPr>
          <a:lstStyle/>
          <a:p>
            <a:r>
              <a:rPr kumimoji="1" lang="ja-JP" altLang="en-US" sz="1400" b="1">
                <a:solidFill>
                  <a:srgbClr val="00B0F0"/>
                </a:solidFill>
              </a:rPr>
              <a:t>→ クリックで</a:t>
            </a:r>
            <a:r>
              <a:rPr kumimoji="1" lang="en-US" altLang="ja-JP" sz="1400" b="1" dirty="0">
                <a:solidFill>
                  <a:srgbClr val="00B0F0"/>
                </a:solidFill>
              </a:rPr>
              <a:t>E</a:t>
            </a:r>
            <a:r>
              <a:rPr kumimoji="1" lang="ja-JP" altLang="en-US" sz="1400" b="1">
                <a:solidFill>
                  <a:srgbClr val="00B0F0"/>
                </a:solidFill>
              </a:rPr>
              <a:t>へ</a:t>
            </a:r>
          </a:p>
        </p:txBody>
      </p:sp>
      <p:sp>
        <p:nvSpPr>
          <p:cNvPr id="598" name="テキスト ボックス 597">
            <a:extLst>
              <a:ext uri="{FF2B5EF4-FFF2-40B4-BE49-F238E27FC236}">
                <a16:creationId xmlns:a16="http://schemas.microsoft.com/office/drawing/2014/main" id="{2DAEDE4F-63F4-8CC3-8F63-4BAE7B80B3A8}"/>
              </a:ext>
            </a:extLst>
          </p:cNvPr>
          <p:cNvSpPr txBox="1"/>
          <p:nvPr/>
        </p:nvSpPr>
        <p:spPr>
          <a:xfrm>
            <a:off x="23139144" y="10474379"/>
            <a:ext cx="1564852" cy="307777"/>
          </a:xfrm>
          <a:prstGeom prst="rect">
            <a:avLst/>
          </a:prstGeom>
          <a:noFill/>
          <a:ln>
            <a:noFill/>
          </a:ln>
        </p:spPr>
        <p:txBody>
          <a:bodyPr wrap="none" rtlCol="0">
            <a:spAutoFit/>
          </a:bodyPr>
          <a:lstStyle/>
          <a:p>
            <a:r>
              <a:rPr kumimoji="1" lang="ja-JP" altLang="en-US" sz="1400" b="1">
                <a:solidFill>
                  <a:srgbClr val="00B0F0"/>
                </a:solidFill>
              </a:rPr>
              <a:t>→ クリックで</a:t>
            </a:r>
            <a:r>
              <a:rPr kumimoji="1" lang="en-US" altLang="ja-JP" sz="1400" b="1" dirty="0">
                <a:solidFill>
                  <a:srgbClr val="00B0F0"/>
                </a:solidFill>
              </a:rPr>
              <a:t>E</a:t>
            </a:r>
            <a:r>
              <a:rPr kumimoji="1" lang="ja-JP" altLang="en-US" sz="1400" b="1">
                <a:solidFill>
                  <a:srgbClr val="00B0F0"/>
                </a:solidFill>
              </a:rPr>
              <a:t>へ</a:t>
            </a:r>
          </a:p>
        </p:txBody>
      </p:sp>
      <p:sp>
        <p:nvSpPr>
          <p:cNvPr id="599" name="テキスト ボックス 598">
            <a:extLst>
              <a:ext uri="{FF2B5EF4-FFF2-40B4-BE49-F238E27FC236}">
                <a16:creationId xmlns:a16="http://schemas.microsoft.com/office/drawing/2014/main" id="{B3BDF0E1-8AF7-92CD-8C67-47BCD1FCF778}"/>
              </a:ext>
            </a:extLst>
          </p:cNvPr>
          <p:cNvSpPr txBox="1"/>
          <p:nvPr/>
        </p:nvSpPr>
        <p:spPr>
          <a:xfrm>
            <a:off x="25597454" y="2167178"/>
            <a:ext cx="2954655" cy="369332"/>
          </a:xfrm>
          <a:prstGeom prst="rect">
            <a:avLst/>
          </a:prstGeom>
          <a:noFill/>
          <a:ln>
            <a:noFill/>
          </a:ln>
        </p:spPr>
        <p:txBody>
          <a:bodyPr wrap="none" rtlCol="0">
            <a:spAutoFit/>
          </a:bodyPr>
          <a:lstStyle/>
          <a:p>
            <a:r>
              <a:rPr kumimoji="1" lang="ja-JP" altLang="en-US" b="1">
                <a:solidFill>
                  <a:srgbClr val="FF0000"/>
                </a:solidFill>
              </a:rPr>
              <a:t>手引き紹介ページ（新規）</a:t>
            </a:r>
          </a:p>
        </p:txBody>
      </p:sp>
      <p:sp>
        <p:nvSpPr>
          <p:cNvPr id="600" name="円/楕円 599">
            <a:extLst>
              <a:ext uri="{FF2B5EF4-FFF2-40B4-BE49-F238E27FC236}">
                <a16:creationId xmlns:a16="http://schemas.microsoft.com/office/drawing/2014/main" id="{B8B1BFF0-D74F-8E84-3005-108ACB1983CC}"/>
              </a:ext>
            </a:extLst>
          </p:cNvPr>
          <p:cNvSpPr/>
          <p:nvPr/>
        </p:nvSpPr>
        <p:spPr>
          <a:xfrm>
            <a:off x="3873908" y="1757140"/>
            <a:ext cx="1146420" cy="311351"/>
          </a:xfrm>
          <a:prstGeom prst="ellipse">
            <a:avLst/>
          </a:prstGeom>
          <a:noFill/>
          <a:ln>
            <a:solidFill>
              <a:srgbClr val="00B0F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1" name="カギ線コネクタ 600">
            <a:extLst>
              <a:ext uri="{FF2B5EF4-FFF2-40B4-BE49-F238E27FC236}">
                <a16:creationId xmlns:a16="http://schemas.microsoft.com/office/drawing/2014/main" id="{DE0A747F-78FB-5946-6906-4A29072EE213}"/>
              </a:ext>
            </a:extLst>
          </p:cNvPr>
          <p:cNvCxnSpPr>
            <a:cxnSpLocks/>
            <a:stCxn id="600" idx="0"/>
            <a:endCxn id="418" idx="0"/>
          </p:cNvCxnSpPr>
          <p:nvPr/>
        </p:nvCxnSpPr>
        <p:spPr>
          <a:xfrm rot="16200000" flipH="1">
            <a:off x="16335420" y="-10131162"/>
            <a:ext cx="649910" cy="24426515"/>
          </a:xfrm>
          <a:prstGeom prst="bentConnector3">
            <a:avLst>
              <a:gd name="adj1" fmla="val -102523"/>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04" name="テキスト ボックス 603">
            <a:extLst>
              <a:ext uri="{FF2B5EF4-FFF2-40B4-BE49-F238E27FC236}">
                <a16:creationId xmlns:a16="http://schemas.microsoft.com/office/drawing/2014/main" id="{C4A220C6-2EEE-50AF-BB1B-46BE37EFEDAF}"/>
              </a:ext>
            </a:extLst>
          </p:cNvPr>
          <p:cNvSpPr txBox="1"/>
          <p:nvPr/>
        </p:nvSpPr>
        <p:spPr>
          <a:xfrm>
            <a:off x="31100056" y="21974746"/>
            <a:ext cx="1242850" cy="738664"/>
          </a:xfrm>
          <a:prstGeom prst="rect">
            <a:avLst/>
          </a:prstGeom>
          <a:noFill/>
          <a:ln>
            <a:noFill/>
          </a:ln>
        </p:spPr>
        <p:txBody>
          <a:bodyPr wrap="square" rtlCol="0">
            <a:spAutoFit/>
          </a:bodyPr>
          <a:lstStyle/>
          <a:p>
            <a:r>
              <a:rPr kumimoji="1" lang="ja-JP" altLang="en-US" sz="1400" b="1">
                <a:solidFill>
                  <a:srgbClr val="00B0F0"/>
                </a:solidFill>
              </a:rPr>
              <a:t>クリックでデータダウンロード</a:t>
            </a:r>
          </a:p>
        </p:txBody>
      </p:sp>
      <p:sp>
        <p:nvSpPr>
          <p:cNvPr id="605" name="右中かっこ 604">
            <a:extLst>
              <a:ext uri="{FF2B5EF4-FFF2-40B4-BE49-F238E27FC236}">
                <a16:creationId xmlns:a16="http://schemas.microsoft.com/office/drawing/2014/main" id="{AA939258-23FD-6650-DE9D-21739F586B4C}"/>
              </a:ext>
            </a:extLst>
          </p:cNvPr>
          <p:cNvSpPr/>
          <p:nvPr/>
        </p:nvSpPr>
        <p:spPr>
          <a:xfrm>
            <a:off x="30945902" y="21680635"/>
            <a:ext cx="163594" cy="1370286"/>
          </a:xfrm>
          <a:prstGeom prst="rightBrace">
            <a:avLst>
              <a:gd name="adj1" fmla="val 37133"/>
              <a:gd name="adj2" fmla="val 50000"/>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07" name="テキスト ボックス 606">
            <a:extLst>
              <a:ext uri="{FF2B5EF4-FFF2-40B4-BE49-F238E27FC236}">
                <a16:creationId xmlns:a16="http://schemas.microsoft.com/office/drawing/2014/main" id="{DB8293AF-6F1E-1089-5081-D38D2FF2EA8F}"/>
              </a:ext>
            </a:extLst>
          </p:cNvPr>
          <p:cNvSpPr txBox="1"/>
          <p:nvPr/>
        </p:nvSpPr>
        <p:spPr>
          <a:xfrm>
            <a:off x="6382320" y="-1484115"/>
            <a:ext cx="1564852" cy="307777"/>
          </a:xfrm>
          <a:prstGeom prst="rect">
            <a:avLst/>
          </a:prstGeom>
          <a:noFill/>
          <a:ln>
            <a:noFill/>
          </a:ln>
        </p:spPr>
        <p:txBody>
          <a:bodyPr wrap="none" rtlCol="0">
            <a:spAutoFit/>
          </a:bodyPr>
          <a:lstStyle/>
          <a:p>
            <a:r>
              <a:rPr kumimoji="1" lang="ja-JP" altLang="en-US" sz="1400" b="1">
                <a:solidFill>
                  <a:srgbClr val="00B0F0"/>
                </a:solidFill>
              </a:rPr>
              <a:t>→ クリックで</a:t>
            </a:r>
            <a:r>
              <a:rPr kumimoji="1" lang="en-US" altLang="ja-JP" sz="1400" b="1" dirty="0">
                <a:solidFill>
                  <a:srgbClr val="00B0F0"/>
                </a:solidFill>
              </a:rPr>
              <a:t>A</a:t>
            </a:r>
            <a:r>
              <a:rPr kumimoji="1" lang="ja-JP" altLang="en-US" sz="1400" b="1">
                <a:solidFill>
                  <a:srgbClr val="00B0F0"/>
                </a:solidFill>
              </a:rPr>
              <a:t>へ</a:t>
            </a:r>
          </a:p>
        </p:txBody>
      </p:sp>
      <p:cxnSp>
        <p:nvCxnSpPr>
          <p:cNvPr id="609" name="カギ線コネクタ 608">
            <a:extLst>
              <a:ext uri="{FF2B5EF4-FFF2-40B4-BE49-F238E27FC236}">
                <a16:creationId xmlns:a16="http://schemas.microsoft.com/office/drawing/2014/main" id="{E204F912-7DD8-D4FB-D889-7535244F2BA0}"/>
              </a:ext>
            </a:extLst>
          </p:cNvPr>
          <p:cNvCxnSpPr>
            <a:stCxn id="607" idx="1"/>
            <a:endCxn id="74" idx="0"/>
          </p:cNvCxnSpPr>
          <p:nvPr/>
        </p:nvCxnSpPr>
        <p:spPr>
          <a:xfrm rot="10800000" flipV="1">
            <a:off x="4698700" y="-1330227"/>
            <a:ext cx="1683620" cy="2664463"/>
          </a:xfrm>
          <a:prstGeom prst="bentConnector2">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610" name="右中かっこ 609">
            <a:extLst>
              <a:ext uri="{FF2B5EF4-FFF2-40B4-BE49-F238E27FC236}">
                <a16:creationId xmlns:a16="http://schemas.microsoft.com/office/drawing/2014/main" id="{68789C33-E800-4239-A131-DF87901BFF7A}"/>
              </a:ext>
            </a:extLst>
          </p:cNvPr>
          <p:cNvSpPr/>
          <p:nvPr/>
        </p:nvSpPr>
        <p:spPr>
          <a:xfrm>
            <a:off x="7360631" y="4311086"/>
            <a:ext cx="227562" cy="1518130"/>
          </a:xfrm>
          <a:prstGeom prst="rightBrace">
            <a:avLst>
              <a:gd name="adj1" fmla="val 37133"/>
              <a:gd name="adj2" fmla="val 50000"/>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11" name="テキスト ボックス 610">
            <a:extLst>
              <a:ext uri="{FF2B5EF4-FFF2-40B4-BE49-F238E27FC236}">
                <a16:creationId xmlns:a16="http://schemas.microsoft.com/office/drawing/2014/main" id="{6394BAC7-1FC8-544C-EFBA-13FF91CCCFCB}"/>
              </a:ext>
            </a:extLst>
          </p:cNvPr>
          <p:cNvSpPr txBox="1"/>
          <p:nvPr/>
        </p:nvSpPr>
        <p:spPr>
          <a:xfrm>
            <a:off x="7576703" y="4893188"/>
            <a:ext cx="293670" cy="307777"/>
          </a:xfrm>
          <a:prstGeom prst="rect">
            <a:avLst/>
          </a:prstGeom>
          <a:noFill/>
          <a:ln>
            <a:noFill/>
          </a:ln>
        </p:spPr>
        <p:txBody>
          <a:bodyPr wrap="none" rtlCol="0">
            <a:spAutoFit/>
          </a:bodyPr>
          <a:lstStyle/>
          <a:p>
            <a:r>
              <a:rPr kumimoji="1" lang="en-US" altLang="ja-JP" sz="1400" b="1" dirty="0">
                <a:solidFill>
                  <a:srgbClr val="00B0F0"/>
                </a:solidFill>
              </a:rPr>
              <a:t>A</a:t>
            </a:r>
            <a:endParaRPr kumimoji="1" lang="ja-JP" altLang="en-US" sz="1400" b="1">
              <a:solidFill>
                <a:srgbClr val="00B0F0"/>
              </a:solidFill>
            </a:endParaRPr>
          </a:p>
        </p:txBody>
      </p:sp>
      <p:sp>
        <p:nvSpPr>
          <p:cNvPr id="612" name="右中かっこ 611">
            <a:extLst>
              <a:ext uri="{FF2B5EF4-FFF2-40B4-BE49-F238E27FC236}">
                <a16:creationId xmlns:a16="http://schemas.microsoft.com/office/drawing/2014/main" id="{60D68B80-B725-32C2-6525-690BF4C5D5CA}"/>
              </a:ext>
            </a:extLst>
          </p:cNvPr>
          <p:cNvSpPr/>
          <p:nvPr/>
        </p:nvSpPr>
        <p:spPr>
          <a:xfrm>
            <a:off x="7388674" y="6037784"/>
            <a:ext cx="227562" cy="1865874"/>
          </a:xfrm>
          <a:prstGeom prst="rightBrace">
            <a:avLst>
              <a:gd name="adj1" fmla="val 37133"/>
              <a:gd name="adj2" fmla="val 50000"/>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13" name="テキスト ボックス 612">
            <a:extLst>
              <a:ext uri="{FF2B5EF4-FFF2-40B4-BE49-F238E27FC236}">
                <a16:creationId xmlns:a16="http://schemas.microsoft.com/office/drawing/2014/main" id="{0AEB0BF1-326D-D6E9-9531-DDC9F82C8D8D}"/>
              </a:ext>
            </a:extLst>
          </p:cNvPr>
          <p:cNvSpPr txBox="1"/>
          <p:nvPr/>
        </p:nvSpPr>
        <p:spPr>
          <a:xfrm>
            <a:off x="7604746" y="6801320"/>
            <a:ext cx="293670" cy="307777"/>
          </a:xfrm>
          <a:prstGeom prst="rect">
            <a:avLst/>
          </a:prstGeom>
          <a:noFill/>
          <a:ln>
            <a:noFill/>
          </a:ln>
        </p:spPr>
        <p:txBody>
          <a:bodyPr wrap="none" rtlCol="0">
            <a:spAutoFit/>
          </a:bodyPr>
          <a:lstStyle/>
          <a:p>
            <a:r>
              <a:rPr kumimoji="1" lang="en-US" altLang="ja-JP" sz="1400" b="1" dirty="0">
                <a:solidFill>
                  <a:srgbClr val="00B0F0"/>
                </a:solidFill>
              </a:rPr>
              <a:t>B</a:t>
            </a:r>
            <a:endParaRPr kumimoji="1" lang="ja-JP" altLang="en-US" sz="1400" b="1">
              <a:solidFill>
                <a:srgbClr val="00B0F0"/>
              </a:solidFill>
            </a:endParaRPr>
          </a:p>
        </p:txBody>
      </p:sp>
      <p:sp>
        <p:nvSpPr>
          <p:cNvPr id="614" name="テキスト ボックス 613">
            <a:extLst>
              <a:ext uri="{FF2B5EF4-FFF2-40B4-BE49-F238E27FC236}">
                <a16:creationId xmlns:a16="http://schemas.microsoft.com/office/drawing/2014/main" id="{166347FD-7B78-4C79-740D-44CFFB6EC89C}"/>
              </a:ext>
            </a:extLst>
          </p:cNvPr>
          <p:cNvSpPr txBox="1"/>
          <p:nvPr/>
        </p:nvSpPr>
        <p:spPr>
          <a:xfrm>
            <a:off x="6382320" y="-1165390"/>
            <a:ext cx="1564852" cy="307777"/>
          </a:xfrm>
          <a:prstGeom prst="rect">
            <a:avLst/>
          </a:prstGeom>
          <a:noFill/>
          <a:ln>
            <a:noFill/>
          </a:ln>
        </p:spPr>
        <p:txBody>
          <a:bodyPr wrap="none" rtlCol="0">
            <a:spAutoFit/>
          </a:bodyPr>
          <a:lstStyle/>
          <a:p>
            <a:r>
              <a:rPr kumimoji="1" lang="ja-JP" altLang="en-US" sz="1400" b="1">
                <a:solidFill>
                  <a:srgbClr val="00B0F0"/>
                </a:solidFill>
              </a:rPr>
              <a:t>→ クリックで</a:t>
            </a:r>
            <a:r>
              <a:rPr kumimoji="1" lang="en-US" altLang="ja-JP" sz="1400" b="1" dirty="0">
                <a:solidFill>
                  <a:srgbClr val="00B0F0"/>
                </a:solidFill>
              </a:rPr>
              <a:t>C</a:t>
            </a:r>
            <a:r>
              <a:rPr kumimoji="1" lang="ja-JP" altLang="en-US" sz="1400" b="1">
                <a:solidFill>
                  <a:srgbClr val="00B0F0"/>
                </a:solidFill>
              </a:rPr>
              <a:t>へ</a:t>
            </a:r>
          </a:p>
        </p:txBody>
      </p:sp>
      <p:cxnSp>
        <p:nvCxnSpPr>
          <p:cNvPr id="615" name="カギ線コネクタ 614">
            <a:extLst>
              <a:ext uri="{FF2B5EF4-FFF2-40B4-BE49-F238E27FC236}">
                <a16:creationId xmlns:a16="http://schemas.microsoft.com/office/drawing/2014/main" id="{F10980A0-34E5-0D91-935A-0EE2F7FC0EE8}"/>
              </a:ext>
            </a:extLst>
          </p:cNvPr>
          <p:cNvCxnSpPr>
            <a:cxnSpLocks/>
            <a:stCxn id="614" idx="1"/>
            <a:endCxn id="75" idx="0"/>
          </p:cNvCxnSpPr>
          <p:nvPr/>
        </p:nvCxnSpPr>
        <p:spPr>
          <a:xfrm rot="10800000" flipV="1">
            <a:off x="5132084" y="-1011501"/>
            <a:ext cx="1250236" cy="2345738"/>
          </a:xfrm>
          <a:prstGeom prst="bentConnector2">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618" name="テキスト ボックス 617">
            <a:extLst>
              <a:ext uri="{FF2B5EF4-FFF2-40B4-BE49-F238E27FC236}">
                <a16:creationId xmlns:a16="http://schemas.microsoft.com/office/drawing/2014/main" id="{EC95FC8A-ACE6-3A3D-B1B4-CF24774BB6A7}"/>
              </a:ext>
            </a:extLst>
          </p:cNvPr>
          <p:cNvSpPr txBox="1"/>
          <p:nvPr/>
        </p:nvSpPr>
        <p:spPr>
          <a:xfrm>
            <a:off x="6382320" y="-847799"/>
            <a:ext cx="1564852" cy="307777"/>
          </a:xfrm>
          <a:prstGeom prst="rect">
            <a:avLst/>
          </a:prstGeom>
          <a:noFill/>
          <a:ln>
            <a:noFill/>
          </a:ln>
        </p:spPr>
        <p:txBody>
          <a:bodyPr wrap="square" rtlCol="0">
            <a:spAutoFit/>
          </a:bodyPr>
          <a:lstStyle/>
          <a:p>
            <a:r>
              <a:rPr kumimoji="1" lang="ja-JP" altLang="en-US" sz="1400" b="1">
                <a:solidFill>
                  <a:srgbClr val="00B0F0"/>
                </a:solidFill>
              </a:rPr>
              <a:t>→ クリックで</a:t>
            </a:r>
            <a:r>
              <a:rPr kumimoji="1" lang="en-US" altLang="ja-JP" sz="1400" b="1" dirty="0">
                <a:solidFill>
                  <a:srgbClr val="00B0F0"/>
                </a:solidFill>
              </a:rPr>
              <a:t>B</a:t>
            </a:r>
            <a:r>
              <a:rPr kumimoji="1" lang="ja-JP" altLang="en-US" sz="1400" b="1">
                <a:solidFill>
                  <a:srgbClr val="00B0F0"/>
                </a:solidFill>
              </a:rPr>
              <a:t>へ</a:t>
            </a:r>
          </a:p>
        </p:txBody>
      </p:sp>
      <p:cxnSp>
        <p:nvCxnSpPr>
          <p:cNvPr id="619" name="カギ線コネクタ 618">
            <a:extLst>
              <a:ext uri="{FF2B5EF4-FFF2-40B4-BE49-F238E27FC236}">
                <a16:creationId xmlns:a16="http://schemas.microsoft.com/office/drawing/2014/main" id="{836C73FB-E588-FA60-2BC0-91ED2A0381F9}"/>
              </a:ext>
            </a:extLst>
          </p:cNvPr>
          <p:cNvCxnSpPr>
            <a:cxnSpLocks/>
            <a:stCxn id="618" idx="1"/>
          </p:cNvCxnSpPr>
          <p:nvPr/>
        </p:nvCxnSpPr>
        <p:spPr>
          <a:xfrm rot="10800000" flipV="1">
            <a:off x="5558292" y="-693910"/>
            <a:ext cx="824028" cy="2027614"/>
          </a:xfrm>
          <a:prstGeom prst="bentConnector2">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621" name="テキスト ボックス 620">
            <a:extLst>
              <a:ext uri="{FF2B5EF4-FFF2-40B4-BE49-F238E27FC236}">
                <a16:creationId xmlns:a16="http://schemas.microsoft.com/office/drawing/2014/main" id="{45E84F8A-49B8-24A5-8E1A-340A17B63093}"/>
              </a:ext>
            </a:extLst>
          </p:cNvPr>
          <p:cNvSpPr txBox="1"/>
          <p:nvPr/>
        </p:nvSpPr>
        <p:spPr>
          <a:xfrm>
            <a:off x="6382320" y="-488320"/>
            <a:ext cx="3145558" cy="307777"/>
          </a:xfrm>
          <a:prstGeom prst="rect">
            <a:avLst/>
          </a:prstGeom>
          <a:noFill/>
          <a:ln>
            <a:noFill/>
          </a:ln>
        </p:spPr>
        <p:txBody>
          <a:bodyPr wrap="square" rtlCol="0">
            <a:spAutoFit/>
          </a:bodyPr>
          <a:lstStyle/>
          <a:p>
            <a:r>
              <a:rPr kumimoji="1" lang="ja-JP" altLang="en-US" sz="1400" b="1">
                <a:solidFill>
                  <a:srgbClr val="00B0F0"/>
                </a:solidFill>
              </a:rPr>
              <a:t>→クリックでお問合せフォームへ</a:t>
            </a:r>
          </a:p>
        </p:txBody>
      </p:sp>
      <p:cxnSp>
        <p:nvCxnSpPr>
          <p:cNvPr id="622" name="カギ線コネクタ 621">
            <a:extLst>
              <a:ext uri="{FF2B5EF4-FFF2-40B4-BE49-F238E27FC236}">
                <a16:creationId xmlns:a16="http://schemas.microsoft.com/office/drawing/2014/main" id="{6DC9FBC9-8A51-A29F-0038-7009DA5BA13D}"/>
              </a:ext>
            </a:extLst>
          </p:cNvPr>
          <p:cNvCxnSpPr>
            <a:cxnSpLocks/>
            <a:stCxn id="621" idx="1"/>
          </p:cNvCxnSpPr>
          <p:nvPr/>
        </p:nvCxnSpPr>
        <p:spPr>
          <a:xfrm rot="10800000" flipV="1">
            <a:off x="5997844" y="-334432"/>
            <a:ext cx="384477" cy="1684749"/>
          </a:xfrm>
          <a:prstGeom prst="bentConnector2">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624" name="右中かっこ 623">
            <a:extLst>
              <a:ext uri="{FF2B5EF4-FFF2-40B4-BE49-F238E27FC236}">
                <a16:creationId xmlns:a16="http://schemas.microsoft.com/office/drawing/2014/main" id="{19E9DCCF-CA8F-C569-F2A7-83040A9AAA45}"/>
              </a:ext>
            </a:extLst>
          </p:cNvPr>
          <p:cNvSpPr/>
          <p:nvPr/>
        </p:nvSpPr>
        <p:spPr>
          <a:xfrm>
            <a:off x="7387249" y="8417520"/>
            <a:ext cx="227562" cy="7747851"/>
          </a:xfrm>
          <a:prstGeom prst="rightBrace">
            <a:avLst>
              <a:gd name="adj1" fmla="val 37133"/>
              <a:gd name="adj2" fmla="val 50000"/>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25" name="テキスト ボックス 624">
            <a:extLst>
              <a:ext uri="{FF2B5EF4-FFF2-40B4-BE49-F238E27FC236}">
                <a16:creationId xmlns:a16="http://schemas.microsoft.com/office/drawing/2014/main" id="{E7DB8AD1-6437-27B5-A2D1-5395FABC3C0C}"/>
              </a:ext>
            </a:extLst>
          </p:cNvPr>
          <p:cNvSpPr txBox="1"/>
          <p:nvPr/>
        </p:nvSpPr>
        <p:spPr>
          <a:xfrm>
            <a:off x="7603321" y="12143135"/>
            <a:ext cx="279244" cy="307777"/>
          </a:xfrm>
          <a:prstGeom prst="rect">
            <a:avLst/>
          </a:prstGeom>
          <a:noFill/>
          <a:ln>
            <a:noFill/>
          </a:ln>
        </p:spPr>
        <p:txBody>
          <a:bodyPr wrap="none" rtlCol="0">
            <a:spAutoFit/>
          </a:bodyPr>
          <a:lstStyle/>
          <a:p>
            <a:r>
              <a:rPr kumimoji="1" lang="en-US" altLang="ja-JP" sz="1400" b="1" dirty="0">
                <a:solidFill>
                  <a:srgbClr val="00B0F0"/>
                </a:solidFill>
              </a:rPr>
              <a:t>C</a:t>
            </a:r>
            <a:endParaRPr kumimoji="1" lang="ja-JP" altLang="en-US" sz="1400" b="1">
              <a:solidFill>
                <a:srgbClr val="00B0F0"/>
              </a:solidFill>
            </a:endParaRPr>
          </a:p>
        </p:txBody>
      </p:sp>
      <p:sp>
        <p:nvSpPr>
          <p:cNvPr id="627" name="テキスト ボックス 626">
            <a:extLst>
              <a:ext uri="{FF2B5EF4-FFF2-40B4-BE49-F238E27FC236}">
                <a16:creationId xmlns:a16="http://schemas.microsoft.com/office/drawing/2014/main" id="{BC80974E-601A-929D-55DF-9BE17781E9A3}"/>
              </a:ext>
            </a:extLst>
          </p:cNvPr>
          <p:cNvSpPr txBox="1"/>
          <p:nvPr/>
        </p:nvSpPr>
        <p:spPr>
          <a:xfrm>
            <a:off x="14584530" y="4080011"/>
            <a:ext cx="1107996"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プロジェクト参加者および</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機器紹介シート</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p:txBody>
      </p:sp>
      <p:sp>
        <p:nvSpPr>
          <p:cNvPr id="628" name="テキスト ボックス 627">
            <a:extLst>
              <a:ext uri="{FF2B5EF4-FFF2-40B4-BE49-F238E27FC236}">
                <a16:creationId xmlns:a16="http://schemas.microsoft.com/office/drawing/2014/main" id="{1D058673-EAF0-CCDC-39D7-A803EFFF4148}"/>
              </a:ext>
            </a:extLst>
          </p:cNvPr>
          <p:cNvSpPr txBox="1"/>
          <p:nvPr/>
        </p:nvSpPr>
        <p:spPr>
          <a:xfrm>
            <a:off x="22737131" y="4009565"/>
            <a:ext cx="1107996"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プロジェクト参加者および</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機器紹介シート</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p:txBody>
      </p:sp>
      <p:sp>
        <p:nvSpPr>
          <p:cNvPr id="629" name="テキスト ボックス 628">
            <a:extLst>
              <a:ext uri="{FF2B5EF4-FFF2-40B4-BE49-F238E27FC236}">
                <a16:creationId xmlns:a16="http://schemas.microsoft.com/office/drawing/2014/main" id="{58F390F2-0677-2669-F709-840CD0CE8A50}"/>
              </a:ext>
            </a:extLst>
          </p:cNvPr>
          <p:cNvSpPr txBox="1"/>
          <p:nvPr/>
        </p:nvSpPr>
        <p:spPr>
          <a:xfrm>
            <a:off x="30673153" y="3979281"/>
            <a:ext cx="1107996"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プロジェクト参加者および</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機器紹介シート</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p:txBody>
      </p:sp>
      <p:sp>
        <p:nvSpPr>
          <p:cNvPr id="630" name="テキスト ボックス 629">
            <a:extLst>
              <a:ext uri="{FF2B5EF4-FFF2-40B4-BE49-F238E27FC236}">
                <a16:creationId xmlns:a16="http://schemas.microsoft.com/office/drawing/2014/main" id="{BA15E2EB-72A5-69E5-276A-02E9DC65BE71}"/>
              </a:ext>
            </a:extLst>
          </p:cNvPr>
          <p:cNvSpPr txBox="1"/>
          <p:nvPr/>
        </p:nvSpPr>
        <p:spPr>
          <a:xfrm>
            <a:off x="39003644" y="4017743"/>
            <a:ext cx="1107996" cy="276999"/>
          </a:xfrm>
          <a:prstGeom prst="rect">
            <a:avLst/>
          </a:prstGeom>
          <a:noFill/>
        </p:spPr>
        <p:txBody>
          <a:bodyPr wrap="none" rtlCol="0">
            <a:spAutoFit/>
          </a:bodyPr>
          <a:lstStyle/>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プロジェクト参加者および</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a:p>
            <a:pPr algn="ctr"/>
            <a:r>
              <a:rPr kumimoji="1" lang="ja-JP" altLang="en-US" sz="600">
                <a:solidFill>
                  <a:schemeClr val="tx1">
                    <a:lumMod val="75000"/>
                    <a:lumOff val="25000"/>
                  </a:schemeClr>
                </a:solidFill>
                <a:latin typeface="Noto Sans CJK JP" panose="020B0500000000000000" pitchFamily="34" charset="-128"/>
                <a:ea typeface="Noto Sans CJK JP" panose="020B0500000000000000" pitchFamily="34" charset="-128"/>
              </a:rPr>
              <a:t>機器紹介シート</a:t>
            </a:r>
            <a:endParaRPr kumimoji="1" lang="en-US" altLang="ja-JP" sz="600" dirty="0">
              <a:solidFill>
                <a:schemeClr val="tx1">
                  <a:lumMod val="75000"/>
                  <a:lumOff val="25000"/>
                </a:schemeClr>
              </a:solidFill>
              <a:latin typeface="Noto Sans CJK JP" panose="020B0500000000000000" pitchFamily="34" charset="-128"/>
              <a:ea typeface="Noto Sans CJK JP" panose="020B0500000000000000" pitchFamily="34" charset="-128"/>
            </a:endParaRPr>
          </a:p>
        </p:txBody>
      </p:sp>
      <p:sp>
        <p:nvSpPr>
          <p:cNvPr id="631" name="テキスト ボックス 630">
            <a:extLst>
              <a:ext uri="{FF2B5EF4-FFF2-40B4-BE49-F238E27FC236}">
                <a16:creationId xmlns:a16="http://schemas.microsoft.com/office/drawing/2014/main" id="{9478E443-568F-C05A-3D79-CEE386691514}"/>
              </a:ext>
            </a:extLst>
          </p:cNvPr>
          <p:cNvSpPr txBox="1"/>
          <p:nvPr/>
        </p:nvSpPr>
        <p:spPr>
          <a:xfrm>
            <a:off x="33845348" y="2131456"/>
            <a:ext cx="4108817" cy="369332"/>
          </a:xfrm>
          <a:prstGeom prst="rect">
            <a:avLst/>
          </a:prstGeom>
          <a:noFill/>
          <a:ln>
            <a:noFill/>
          </a:ln>
        </p:spPr>
        <p:txBody>
          <a:bodyPr wrap="none" rtlCol="0">
            <a:spAutoFit/>
          </a:bodyPr>
          <a:lstStyle/>
          <a:p>
            <a:r>
              <a:rPr kumimoji="1" lang="ja-JP" altLang="en-US" b="1">
                <a:solidFill>
                  <a:srgbClr val="FF0000"/>
                </a:solidFill>
              </a:rPr>
              <a:t>参加者ページ（既存ページから分離）</a:t>
            </a:r>
          </a:p>
        </p:txBody>
      </p:sp>
      <p:sp>
        <p:nvSpPr>
          <p:cNvPr id="18" name="正方形/長方形 17">
            <a:extLst>
              <a:ext uri="{FF2B5EF4-FFF2-40B4-BE49-F238E27FC236}">
                <a16:creationId xmlns:a16="http://schemas.microsoft.com/office/drawing/2014/main" id="{61D2F677-1EC9-45A0-1000-C4836E7768E4}"/>
              </a:ext>
            </a:extLst>
          </p:cNvPr>
          <p:cNvSpPr/>
          <p:nvPr/>
        </p:nvSpPr>
        <p:spPr>
          <a:xfrm>
            <a:off x="25639936" y="4284363"/>
            <a:ext cx="3469663" cy="2161080"/>
          </a:xfrm>
          <a:prstGeom prst="rect">
            <a:avLst/>
          </a:prstGeom>
          <a:gradFill>
            <a:gsLst>
              <a:gs pos="96000">
                <a:schemeClr val="bg1">
                  <a:alpha val="0"/>
                </a:schemeClr>
              </a:gs>
              <a:gs pos="36000">
                <a:schemeClr val="bg1">
                  <a:alpha val="74585"/>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1" name="テキスト ボックス 440">
            <a:extLst>
              <a:ext uri="{FF2B5EF4-FFF2-40B4-BE49-F238E27FC236}">
                <a16:creationId xmlns:a16="http://schemas.microsoft.com/office/drawing/2014/main" id="{05EF95B7-EC99-68FB-DF8D-4DF09F3E3215}"/>
              </a:ext>
            </a:extLst>
          </p:cNvPr>
          <p:cNvSpPr txBox="1"/>
          <p:nvPr/>
        </p:nvSpPr>
        <p:spPr>
          <a:xfrm>
            <a:off x="26074491" y="5054645"/>
            <a:ext cx="3119809" cy="552395"/>
          </a:xfrm>
          <a:prstGeom prst="rect">
            <a:avLst/>
          </a:prstGeom>
          <a:noFill/>
        </p:spPr>
        <p:txBody>
          <a:bodyPr wrap="square" rtlCol="0">
            <a:spAutoFit/>
          </a:bodyPr>
          <a:lstStyle/>
          <a:p>
            <a:pPr>
              <a:lnSpc>
                <a:spcPct val="130000"/>
              </a:lnSpc>
            </a:pPr>
            <a:r>
              <a:rPr lang="ja-JP" altLang="en-US" sz="1200" b="1" i="0">
                <a:solidFill>
                  <a:srgbClr val="000000"/>
                </a:solidFill>
                <a:effectLst/>
                <a:latin typeface="Noto Sans CJK JP Bold" panose="020B0500000000000000" pitchFamily="34" charset="-128"/>
                <a:ea typeface="Noto Sans CJK JP Bold" panose="020B0500000000000000" pitchFamily="34" charset="-128"/>
              </a:rPr>
              <a:t>介護テクノロジー導入促進の手引き</a:t>
            </a:r>
            <a:endParaRPr lang="en-US" altLang="ja-JP" sz="1200" b="1" i="0" dirty="0">
              <a:solidFill>
                <a:srgbClr val="000000"/>
              </a:solidFill>
              <a:effectLst/>
              <a:latin typeface="Noto Sans CJK JP Bold" panose="020B0500000000000000" pitchFamily="34" charset="-128"/>
              <a:ea typeface="Noto Sans CJK JP Bold" panose="020B0500000000000000" pitchFamily="34" charset="-128"/>
            </a:endParaRPr>
          </a:p>
          <a:p>
            <a:pPr>
              <a:lnSpc>
                <a:spcPct val="130000"/>
              </a:lnSpc>
            </a:pPr>
            <a:r>
              <a:rPr lang="ja-JP" altLang="en-US" sz="1200" b="1" i="0">
                <a:solidFill>
                  <a:srgbClr val="000000"/>
                </a:solidFill>
                <a:effectLst/>
                <a:latin typeface="Noto Sans CJK JP Bold" panose="020B0500000000000000" pitchFamily="34" charset="-128"/>
                <a:ea typeface="Noto Sans CJK JP Bold" panose="020B0500000000000000" pitchFamily="34" charset="-128"/>
              </a:rPr>
              <a:t>について</a:t>
            </a:r>
            <a:endParaRPr kumimoji="1" lang="ja-JP" altLang="en-US" sz="1200" b="1">
              <a:latin typeface="Noto Sans CJK JP Bold" panose="020B0500000000000000" pitchFamily="34" charset="-128"/>
              <a:ea typeface="Noto Sans CJK JP Bold" panose="020B0500000000000000" pitchFamily="34" charset="-128"/>
            </a:endParaRPr>
          </a:p>
        </p:txBody>
      </p:sp>
      <p:sp>
        <p:nvSpPr>
          <p:cNvPr id="19" name="テキスト ボックス 18">
            <a:extLst>
              <a:ext uri="{FF2B5EF4-FFF2-40B4-BE49-F238E27FC236}">
                <a16:creationId xmlns:a16="http://schemas.microsoft.com/office/drawing/2014/main" id="{B36A40C4-B342-63A4-092C-0488E52551CA}"/>
              </a:ext>
            </a:extLst>
          </p:cNvPr>
          <p:cNvSpPr txBox="1"/>
          <p:nvPr/>
        </p:nvSpPr>
        <p:spPr>
          <a:xfrm>
            <a:off x="27236584" y="6745649"/>
            <a:ext cx="3119809" cy="293991"/>
          </a:xfrm>
          <a:prstGeom prst="rect">
            <a:avLst/>
          </a:prstGeom>
          <a:noFill/>
        </p:spPr>
        <p:txBody>
          <a:bodyPr wrap="square" rtlCol="0">
            <a:spAutoFit/>
          </a:bodyPr>
          <a:lstStyle/>
          <a:p>
            <a:pPr algn="ctr">
              <a:lnSpc>
                <a:spcPct val="130000"/>
              </a:lnSpc>
            </a:pPr>
            <a:r>
              <a:rPr lang="ja-JP" altLang="en-US" sz="1100" b="1" i="0">
                <a:solidFill>
                  <a:srgbClr val="000000"/>
                </a:solidFill>
                <a:effectLst/>
                <a:latin typeface="Noto Sans CJK JP Bold" panose="020B0500000000000000" pitchFamily="34" charset="-128"/>
                <a:ea typeface="Noto Sans CJK JP Bold" panose="020B0500000000000000" pitchFamily="34" charset="-128"/>
              </a:rPr>
              <a:t>介護テクノロジー導入促進の手引き</a:t>
            </a:r>
            <a:r>
              <a:rPr kumimoji="1" lang="ja-JP" altLang="en-US" sz="1100" b="1" i="0">
                <a:solidFill>
                  <a:srgbClr val="000000"/>
                </a:solidFill>
                <a:effectLst/>
                <a:latin typeface="Noto Sans CJK JP Bold" panose="020B0500000000000000" pitchFamily="34" charset="-128"/>
                <a:ea typeface="Noto Sans CJK JP Bold" panose="020B0500000000000000" pitchFamily="34" charset="-128"/>
              </a:rPr>
              <a:t>とは</a:t>
            </a:r>
            <a:endParaRPr lang="en-US" altLang="ja-JP" sz="1100" b="1" i="0" dirty="0">
              <a:solidFill>
                <a:srgbClr val="000000"/>
              </a:solidFill>
              <a:effectLst/>
              <a:latin typeface="Noto Sans CJK JP Bold" panose="020B0500000000000000" pitchFamily="34" charset="-128"/>
              <a:ea typeface="Noto Sans CJK JP Bold" panose="020B0500000000000000" pitchFamily="34" charset="-128"/>
            </a:endParaRPr>
          </a:p>
        </p:txBody>
      </p:sp>
      <p:sp>
        <p:nvSpPr>
          <p:cNvPr id="27" name="テキスト ボックス 26">
            <a:extLst>
              <a:ext uri="{FF2B5EF4-FFF2-40B4-BE49-F238E27FC236}">
                <a16:creationId xmlns:a16="http://schemas.microsoft.com/office/drawing/2014/main" id="{18694C89-D753-8931-A249-3E2BFC3E5842}"/>
              </a:ext>
            </a:extLst>
          </p:cNvPr>
          <p:cNvSpPr txBox="1"/>
          <p:nvPr/>
        </p:nvSpPr>
        <p:spPr>
          <a:xfrm>
            <a:off x="26909177" y="21286069"/>
            <a:ext cx="3119809" cy="293991"/>
          </a:xfrm>
          <a:prstGeom prst="rect">
            <a:avLst/>
          </a:prstGeom>
          <a:noFill/>
        </p:spPr>
        <p:txBody>
          <a:bodyPr wrap="square" rtlCol="0">
            <a:spAutoFit/>
          </a:bodyPr>
          <a:lstStyle/>
          <a:p>
            <a:pPr>
              <a:lnSpc>
                <a:spcPct val="130000"/>
              </a:lnSpc>
            </a:pPr>
            <a:r>
              <a:rPr lang="ja-JP" altLang="en-US" sz="1100" b="1" i="0">
                <a:solidFill>
                  <a:srgbClr val="000000"/>
                </a:solidFill>
                <a:effectLst/>
                <a:latin typeface="Noto Sans CJK JP Bold" panose="020B0500000000000000" pitchFamily="34" charset="-128"/>
                <a:ea typeface="Noto Sans CJK JP Bold" panose="020B0500000000000000" pitchFamily="34" charset="-128"/>
              </a:rPr>
              <a:t>データダウンロード</a:t>
            </a:r>
            <a:endParaRPr lang="en-US" altLang="ja-JP" sz="1100" b="1" i="0" dirty="0">
              <a:solidFill>
                <a:srgbClr val="000000"/>
              </a:solidFill>
              <a:effectLst/>
              <a:latin typeface="Noto Sans CJK JP Bold" panose="020B0500000000000000" pitchFamily="34" charset="-128"/>
              <a:ea typeface="Noto Sans CJK JP Bold" panose="020B0500000000000000" pitchFamily="34" charset="-128"/>
            </a:endParaRPr>
          </a:p>
        </p:txBody>
      </p:sp>
      <p:pic>
        <p:nvPicPr>
          <p:cNvPr id="61" name="図 60" descr="ダイアグラム&#10;&#10;自動的に生成された説明">
            <a:extLst>
              <a:ext uri="{FF2B5EF4-FFF2-40B4-BE49-F238E27FC236}">
                <a16:creationId xmlns:a16="http://schemas.microsoft.com/office/drawing/2014/main" id="{A8D4C494-358D-EF4A-4EE1-AEE99118D50B}"/>
              </a:ext>
            </a:extLst>
          </p:cNvPr>
          <p:cNvPicPr>
            <a:picLocks noChangeAspect="1"/>
          </p:cNvPicPr>
          <p:nvPr/>
        </p:nvPicPr>
        <p:blipFill rotWithShape="1">
          <a:blip r:embed="rId38">
            <a:extLst>
              <a:ext uri="{BEBA8EAE-BF5A-486C-A8C5-ECC9F3942E4B}">
                <a14:imgProps xmlns:a14="http://schemas.microsoft.com/office/drawing/2010/main">
                  <a14:imgLayer r:embed="rId39">
                    <a14:imgEffect>
                      <a14:brightnessContrast bright="-20000"/>
                    </a14:imgEffect>
                  </a14:imgLayer>
                </a14:imgProps>
              </a:ext>
            </a:extLst>
          </a:blip>
          <a:srcRect t="17209" b="32432"/>
          <a:stretch/>
        </p:blipFill>
        <p:spPr>
          <a:xfrm>
            <a:off x="33949410" y="4274036"/>
            <a:ext cx="6463340" cy="2153376"/>
          </a:xfrm>
          <a:prstGeom prst="rect">
            <a:avLst/>
          </a:prstGeom>
        </p:spPr>
      </p:pic>
      <p:sp>
        <p:nvSpPr>
          <p:cNvPr id="62" name="テキスト ボックス 61">
            <a:extLst>
              <a:ext uri="{FF2B5EF4-FFF2-40B4-BE49-F238E27FC236}">
                <a16:creationId xmlns:a16="http://schemas.microsoft.com/office/drawing/2014/main" id="{18AA34FC-3F13-5296-B0F5-0AE058E463A5}"/>
              </a:ext>
            </a:extLst>
          </p:cNvPr>
          <p:cNvSpPr txBox="1"/>
          <p:nvPr/>
        </p:nvSpPr>
        <p:spPr>
          <a:xfrm>
            <a:off x="34508182" y="4906443"/>
            <a:ext cx="3119809" cy="792461"/>
          </a:xfrm>
          <a:prstGeom prst="rect">
            <a:avLst/>
          </a:prstGeom>
          <a:noFill/>
        </p:spPr>
        <p:txBody>
          <a:bodyPr wrap="square" rtlCol="0">
            <a:spAutoFit/>
          </a:bodyPr>
          <a:lstStyle/>
          <a:p>
            <a:pPr>
              <a:lnSpc>
                <a:spcPct val="130000"/>
              </a:lnSpc>
            </a:pPr>
            <a:r>
              <a:rPr lang="ja-JP" altLang="en-US" sz="1200" b="1" i="0">
                <a:solidFill>
                  <a:schemeClr val="bg1"/>
                </a:solidFill>
                <a:effectLst/>
                <a:latin typeface="Noto Sans CJK JP Bold" panose="020B0500000000000000" pitchFamily="34" charset="-128"/>
                <a:ea typeface="Noto Sans CJK JP Bold" panose="020B0500000000000000" pitchFamily="34" charset="-128"/>
              </a:rPr>
              <a:t>プロジェクト参加者</a:t>
            </a:r>
            <a:endParaRPr lang="en-US" altLang="ja-JP" sz="1200" b="1" i="0" dirty="0">
              <a:solidFill>
                <a:schemeClr val="bg1"/>
              </a:solidFill>
              <a:effectLst/>
              <a:latin typeface="Noto Sans CJK JP Bold" panose="020B0500000000000000" pitchFamily="34" charset="-128"/>
              <a:ea typeface="Noto Sans CJK JP Bold" panose="020B0500000000000000" pitchFamily="34" charset="-128"/>
            </a:endParaRPr>
          </a:p>
          <a:p>
            <a:pPr>
              <a:lnSpc>
                <a:spcPct val="130000"/>
              </a:lnSpc>
            </a:pPr>
            <a:r>
              <a:rPr lang="ja-JP" altLang="en-US" sz="1200" b="1" i="0">
                <a:solidFill>
                  <a:schemeClr val="bg1"/>
                </a:solidFill>
                <a:effectLst/>
                <a:latin typeface="Noto Sans CJK JP Bold" panose="020B0500000000000000" pitchFamily="34" charset="-128"/>
                <a:ea typeface="Noto Sans CJK JP Bold" panose="020B0500000000000000" pitchFamily="34" charset="-128"/>
              </a:rPr>
              <a:t>および</a:t>
            </a:r>
            <a:endParaRPr lang="en-US" altLang="ja-JP" sz="1200" b="1" i="0" dirty="0">
              <a:solidFill>
                <a:schemeClr val="bg1"/>
              </a:solidFill>
              <a:effectLst/>
              <a:latin typeface="Noto Sans CJK JP Bold" panose="020B0500000000000000" pitchFamily="34" charset="-128"/>
              <a:ea typeface="Noto Sans CJK JP Bold" panose="020B0500000000000000" pitchFamily="34" charset="-128"/>
            </a:endParaRPr>
          </a:p>
          <a:p>
            <a:pPr>
              <a:lnSpc>
                <a:spcPct val="130000"/>
              </a:lnSpc>
            </a:pPr>
            <a:r>
              <a:rPr lang="ja-JP" altLang="en-US" sz="1200" b="1" i="0">
                <a:solidFill>
                  <a:schemeClr val="bg1"/>
                </a:solidFill>
                <a:effectLst/>
                <a:latin typeface="Noto Sans CJK JP Bold" panose="020B0500000000000000" pitchFamily="34" charset="-128"/>
                <a:ea typeface="Noto Sans CJK JP Bold" panose="020B0500000000000000" pitchFamily="34" charset="-128"/>
              </a:rPr>
              <a:t>機器紹介シート</a:t>
            </a:r>
            <a:endParaRPr kumimoji="1" lang="ja-JP" altLang="en-US" sz="1200" b="1">
              <a:solidFill>
                <a:schemeClr val="bg1"/>
              </a:solidFill>
              <a:latin typeface="Noto Sans CJK JP Bold" panose="020B0500000000000000" pitchFamily="34" charset="-128"/>
              <a:ea typeface="Noto Sans CJK JP Bold" panose="020B0500000000000000" pitchFamily="34" charset="-128"/>
            </a:endParaRPr>
          </a:p>
        </p:txBody>
      </p:sp>
      <p:sp>
        <p:nvSpPr>
          <p:cNvPr id="63" name="テキスト ボックス 62">
            <a:extLst>
              <a:ext uri="{FF2B5EF4-FFF2-40B4-BE49-F238E27FC236}">
                <a16:creationId xmlns:a16="http://schemas.microsoft.com/office/drawing/2014/main" id="{6B0DC380-B757-2616-A4AC-EC059AA9EA1E}"/>
              </a:ext>
            </a:extLst>
          </p:cNvPr>
          <p:cNvSpPr txBox="1"/>
          <p:nvPr/>
        </p:nvSpPr>
        <p:spPr>
          <a:xfrm>
            <a:off x="35498033" y="17814870"/>
            <a:ext cx="3119809" cy="200696"/>
          </a:xfrm>
          <a:prstGeom prst="rect">
            <a:avLst/>
          </a:prstGeom>
          <a:noFill/>
        </p:spPr>
        <p:txBody>
          <a:bodyPr wrap="square" rtlCol="0">
            <a:spAutoFit/>
          </a:bodyPr>
          <a:lstStyle/>
          <a:p>
            <a:pPr algn="ctr">
              <a:lnSpc>
                <a:spcPct val="130000"/>
              </a:lnSpc>
            </a:pPr>
            <a:r>
              <a:rPr lang="ja-JP" altLang="en-US" sz="600">
                <a:solidFill>
                  <a:srgbClr val="000000"/>
                </a:solidFill>
                <a:effectLst/>
                <a:latin typeface="Noto Sans CJK JP" panose="020B0500000000000000" pitchFamily="34" charset="-128"/>
                <a:ea typeface="Noto Sans CJK JP" panose="020B0500000000000000" pitchFamily="34" charset="-128"/>
              </a:rPr>
              <a:t>製品名の脇のアイコンから機器紹介シートをご覧いただけます</a:t>
            </a:r>
            <a:endParaRPr lang="en-US" altLang="ja-JP" sz="600" dirty="0">
              <a:solidFill>
                <a:srgbClr val="000000"/>
              </a:solidFill>
              <a:effectLst/>
              <a:latin typeface="Noto Sans CJK JP" panose="020B0500000000000000" pitchFamily="34" charset="-128"/>
              <a:ea typeface="Noto Sans CJK JP" panose="020B0500000000000000" pitchFamily="34" charset="-128"/>
            </a:endParaRPr>
          </a:p>
        </p:txBody>
      </p:sp>
      <p:sp>
        <p:nvSpPr>
          <p:cNvPr id="449" name="円/楕円 448">
            <a:extLst>
              <a:ext uri="{FF2B5EF4-FFF2-40B4-BE49-F238E27FC236}">
                <a16:creationId xmlns:a16="http://schemas.microsoft.com/office/drawing/2014/main" id="{7B9AD135-51D2-8FFC-2B09-8BDE0F101A90}"/>
              </a:ext>
            </a:extLst>
          </p:cNvPr>
          <p:cNvSpPr/>
          <p:nvPr/>
        </p:nvSpPr>
        <p:spPr>
          <a:xfrm>
            <a:off x="5388922" y="1746867"/>
            <a:ext cx="1146420" cy="311351"/>
          </a:xfrm>
          <a:prstGeom prst="ellipse">
            <a:avLst/>
          </a:prstGeom>
          <a:noFill/>
          <a:ln>
            <a:solidFill>
              <a:srgbClr val="00B0F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1" name="カギ線コネクタ 450">
            <a:extLst>
              <a:ext uri="{FF2B5EF4-FFF2-40B4-BE49-F238E27FC236}">
                <a16:creationId xmlns:a16="http://schemas.microsoft.com/office/drawing/2014/main" id="{99208220-66A1-5961-343A-49C5D5B526BF}"/>
              </a:ext>
            </a:extLst>
          </p:cNvPr>
          <p:cNvCxnSpPr>
            <a:cxnSpLocks/>
            <a:stCxn id="449" idx="0"/>
            <a:endCxn id="483" idx="0"/>
          </p:cNvCxnSpPr>
          <p:nvPr/>
        </p:nvCxnSpPr>
        <p:spPr>
          <a:xfrm rot="16200000" flipH="1">
            <a:off x="21226775" y="-13517777"/>
            <a:ext cx="688839" cy="31218127"/>
          </a:xfrm>
          <a:prstGeom prst="bentConnector3">
            <a:avLst>
              <a:gd name="adj1" fmla="val -33186"/>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nvGrpSpPr>
          <p:cNvPr id="511" name="グループ化 510">
            <a:extLst>
              <a:ext uri="{FF2B5EF4-FFF2-40B4-BE49-F238E27FC236}">
                <a16:creationId xmlns:a16="http://schemas.microsoft.com/office/drawing/2014/main" id="{B514B6EB-42C2-267B-A52D-6E03658D66E5}"/>
              </a:ext>
            </a:extLst>
          </p:cNvPr>
          <p:cNvGrpSpPr/>
          <p:nvPr/>
        </p:nvGrpSpPr>
        <p:grpSpPr>
          <a:xfrm>
            <a:off x="360363" y="2078954"/>
            <a:ext cx="6454159" cy="2205185"/>
            <a:chOff x="360363" y="2078954"/>
            <a:chExt cx="6454159" cy="2205185"/>
          </a:xfrm>
        </p:grpSpPr>
        <p:pic>
          <p:nvPicPr>
            <p:cNvPr id="459" name="図 458" descr="水, 座る, 女性, テーブル が含まれている画像&#10;&#10;自動的に生成された説明">
              <a:extLst>
                <a:ext uri="{FF2B5EF4-FFF2-40B4-BE49-F238E27FC236}">
                  <a16:creationId xmlns:a16="http://schemas.microsoft.com/office/drawing/2014/main" id="{F0F0FE68-4CBE-7FD5-E636-1B237853ABE7}"/>
                </a:ext>
              </a:extLst>
            </p:cNvPr>
            <p:cNvPicPr>
              <a:picLocks noChangeAspect="1"/>
            </p:cNvPicPr>
            <p:nvPr/>
          </p:nvPicPr>
          <p:blipFill rotWithShape="1">
            <a:blip r:embed="rId40"/>
            <a:srcRect l="-15073" t="8556" r="-1" b="21090"/>
            <a:stretch/>
          </p:blipFill>
          <p:spPr>
            <a:xfrm>
              <a:off x="1426010" y="2087196"/>
              <a:ext cx="5388512" cy="2196943"/>
            </a:xfrm>
            <a:prstGeom prst="rect">
              <a:avLst/>
            </a:prstGeom>
          </p:spPr>
        </p:pic>
        <p:sp>
          <p:nvSpPr>
            <p:cNvPr id="460" name="正方形/長方形 459">
              <a:extLst>
                <a:ext uri="{FF2B5EF4-FFF2-40B4-BE49-F238E27FC236}">
                  <a16:creationId xmlns:a16="http://schemas.microsoft.com/office/drawing/2014/main" id="{CB07FA52-1E5E-50E8-477B-7DEB098F5B9B}"/>
                </a:ext>
              </a:extLst>
            </p:cNvPr>
            <p:cNvSpPr/>
            <p:nvPr/>
          </p:nvSpPr>
          <p:spPr>
            <a:xfrm>
              <a:off x="375591" y="2081284"/>
              <a:ext cx="3766439" cy="2199253"/>
            </a:xfrm>
            <a:prstGeom prst="rect">
              <a:avLst/>
            </a:prstGeom>
            <a:gradFill>
              <a:gsLst>
                <a:gs pos="91000">
                  <a:srgbClr val="B8D3DD">
                    <a:alpha val="0"/>
                  </a:srgbClr>
                </a:gs>
                <a:gs pos="45000">
                  <a:srgbClr val="A3C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88" name="図 487">
              <a:extLst>
                <a:ext uri="{FF2B5EF4-FFF2-40B4-BE49-F238E27FC236}">
                  <a16:creationId xmlns:a16="http://schemas.microsoft.com/office/drawing/2014/main" id="{2A138240-9A66-132B-6390-750753ACEC85}"/>
                </a:ext>
              </a:extLst>
            </p:cNvPr>
            <p:cNvPicPr>
              <a:picLocks noChangeAspect="1"/>
            </p:cNvPicPr>
            <p:nvPr/>
          </p:nvPicPr>
          <p:blipFill rotWithShape="1">
            <a:blip r:embed="rId41">
              <a:alphaModFix amt="50000"/>
            </a:blip>
            <a:srcRect l="8606" t="5036"/>
            <a:stretch/>
          </p:blipFill>
          <p:spPr>
            <a:xfrm>
              <a:off x="360363" y="2078954"/>
              <a:ext cx="2232326" cy="1765266"/>
            </a:xfrm>
            <a:prstGeom prst="rect">
              <a:avLst/>
            </a:prstGeom>
          </p:spPr>
        </p:pic>
        <p:sp>
          <p:nvSpPr>
            <p:cNvPr id="463" name="テキスト ボックス 462">
              <a:extLst>
                <a:ext uri="{FF2B5EF4-FFF2-40B4-BE49-F238E27FC236}">
                  <a16:creationId xmlns:a16="http://schemas.microsoft.com/office/drawing/2014/main" id="{85FC1F04-3E4B-A43F-3937-713F7D0BB7B8}"/>
                </a:ext>
              </a:extLst>
            </p:cNvPr>
            <p:cNvSpPr txBox="1"/>
            <p:nvPr/>
          </p:nvSpPr>
          <p:spPr>
            <a:xfrm>
              <a:off x="2845523" y="2774700"/>
              <a:ext cx="1531188" cy="793230"/>
            </a:xfrm>
            <a:prstGeom prst="rect">
              <a:avLst/>
            </a:prstGeom>
            <a:noFill/>
            <a:ln>
              <a:noFill/>
            </a:ln>
          </p:spPr>
          <p:txBody>
            <a:bodyPr wrap="none" rtlCol="0">
              <a:spAutoFit/>
            </a:bodyPr>
            <a:lstStyle/>
            <a:p>
              <a:pPr algn="ctr">
                <a:lnSpc>
                  <a:spcPct val="150000"/>
                </a:lnSpc>
              </a:pPr>
              <a:r>
                <a:rPr kumimoji="1" lang="ja-JP" altLang="en-US" sz="1050" b="1">
                  <a:solidFill>
                    <a:schemeClr val="bg1"/>
                  </a:solidFill>
                  <a:latin typeface="Noto Sans CJK JP Bold" panose="020B0500000000000000" pitchFamily="34" charset="-128"/>
                  <a:ea typeface="Noto Sans CJK JP Bold" panose="020B0500000000000000" pitchFamily="34" charset="-128"/>
                </a:rPr>
                <a:t>テクノロジーで変える</a:t>
              </a:r>
              <a:endParaRPr kumimoji="1" lang="en-US" altLang="ja-JP" sz="1050" b="1" dirty="0">
                <a:solidFill>
                  <a:schemeClr val="bg1"/>
                </a:solidFill>
                <a:latin typeface="Noto Sans CJK JP Bold" panose="020B0500000000000000" pitchFamily="34" charset="-128"/>
                <a:ea typeface="Noto Sans CJK JP Bold" panose="020B0500000000000000" pitchFamily="34" charset="-128"/>
              </a:endParaRPr>
            </a:p>
            <a:p>
              <a:pPr algn="ctr">
                <a:lnSpc>
                  <a:spcPct val="150000"/>
                </a:lnSpc>
              </a:pPr>
              <a:r>
                <a:rPr kumimoji="1" lang="en-US" altLang="ja-JP" sz="1050" b="1" dirty="0">
                  <a:solidFill>
                    <a:schemeClr val="bg1"/>
                  </a:solidFill>
                  <a:latin typeface="Noto Sans CJK JP Bold" panose="020B0500000000000000" pitchFamily="34" charset="-128"/>
                  <a:ea typeface="Noto Sans CJK JP Bold" panose="020B0500000000000000" pitchFamily="34" charset="-128"/>
                </a:rPr>
                <a:t>KOBE</a:t>
              </a:r>
              <a:r>
                <a:rPr kumimoji="1" lang="ja-JP" altLang="en-US" sz="1050" b="1">
                  <a:solidFill>
                    <a:schemeClr val="bg1"/>
                  </a:solidFill>
                  <a:latin typeface="Noto Sans CJK JP Bold" panose="020B0500000000000000" pitchFamily="34" charset="-128"/>
                  <a:ea typeface="Noto Sans CJK JP Bold" panose="020B0500000000000000" pitchFamily="34" charset="-128"/>
                </a:rPr>
                <a:t>が切り開く</a:t>
              </a:r>
              <a:endParaRPr kumimoji="1" lang="en-US" altLang="ja-JP" sz="1050" b="1" dirty="0">
                <a:solidFill>
                  <a:schemeClr val="bg1"/>
                </a:solidFill>
                <a:latin typeface="Noto Sans CJK JP Bold" panose="020B0500000000000000" pitchFamily="34" charset="-128"/>
                <a:ea typeface="Noto Sans CJK JP Bold" panose="020B0500000000000000" pitchFamily="34" charset="-128"/>
              </a:endParaRPr>
            </a:p>
            <a:p>
              <a:pPr algn="ctr">
                <a:lnSpc>
                  <a:spcPct val="150000"/>
                </a:lnSpc>
              </a:pPr>
              <a:r>
                <a:rPr kumimoji="1" lang="ja-JP" altLang="en-US" sz="1050" b="1">
                  <a:solidFill>
                    <a:schemeClr val="bg1"/>
                  </a:solidFill>
                  <a:latin typeface="Noto Sans CJK JP Bold" panose="020B0500000000000000" pitchFamily="34" charset="-128"/>
                  <a:ea typeface="Noto Sans CJK JP Bold" panose="020B0500000000000000" pitchFamily="34" charset="-128"/>
                </a:rPr>
                <a:t>介護のこれから。</a:t>
              </a:r>
              <a:endParaRPr kumimoji="1" lang="en-US" altLang="ja-JP" sz="1050" b="1" dirty="0">
                <a:solidFill>
                  <a:schemeClr val="bg1"/>
                </a:solidFill>
                <a:latin typeface="Noto Sans CJK JP Bold" panose="020B0500000000000000" pitchFamily="34" charset="-128"/>
                <a:ea typeface="Noto Sans CJK JP Bold" panose="020B0500000000000000" pitchFamily="34" charset="-128"/>
              </a:endParaRPr>
            </a:p>
          </p:txBody>
        </p:sp>
      </p:grpSp>
      <p:grpSp>
        <p:nvGrpSpPr>
          <p:cNvPr id="39" name="グループ化 38">
            <a:extLst>
              <a:ext uri="{FF2B5EF4-FFF2-40B4-BE49-F238E27FC236}">
                <a16:creationId xmlns:a16="http://schemas.microsoft.com/office/drawing/2014/main" id="{5AEC1A0E-06DB-C70E-2D57-48713A2297D2}"/>
              </a:ext>
            </a:extLst>
          </p:cNvPr>
          <p:cNvGrpSpPr/>
          <p:nvPr/>
        </p:nvGrpSpPr>
        <p:grpSpPr>
          <a:xfrm>
            <a:off x="10453265" y="26956614"/>
            <a:ext cx="1615270" cy="299483"/>
            <a:chOff x="10453265" y="25968395"/>
            <a:chExt cx="1615270" cy="299483"/>
          </a:xfrm>
        </p:grpSpPr>
        <p:sp>
          <p:nvSpPr>
            <p:cNvPr id="33" name="正方形/長方形 32">
              <a:extLst>
                <a:ext uri="{FF2B5EF4-FFF2-40B4-BE49-F238E27FC236}">
                  <a16:creationId xmlns:a16="http://schemas.microsoft.com/office/drawing/2014/main" id="{28FA3ABD-F13B-F574-CB1C-5ACBD22AE0BB}"/>
                </a:ext>
              </a:extLst>
            </p:cNvPr>
            <p:cNvSpPr/>
            <p:nvPr/>
          </p:nvSpPr>
          <p:spPr>
            <a:xfrm>
              <a:off x="10453265" y="25968395"/>
              <a:ext cx="1615270" cy="299483"/>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AA89E6B4-6716-279B-5BBE-1F9DFD116935}"/>
                </a:ext>
              </a:extLst>
            </p:cNvPr>
            <p:cNvSpPr txBox="1"/>
            <p:nvPr/>
          </p:nvSpPr>
          <p:spPr>
            <a:xfrm>
              <a:off x="10562999" y="26021016"/>
              <a:ext cx="1407433" cy="215444"/>
            </a:xfrm>
            <a:prstGeom prst="rect">
              <a:avLst/>
            </a:prstGeom>
            <a:noFill/>
          </p:spPr>
          <p:txBody>
            <a:bodyPr wrap="square" rtlCol="0">
              <a:spAutoFit/>
            </a:bodyPr>
            <a:lstStyle/>
            <a:p>
              <a:pPr algn="ctr"/>
              <a:r>
                <a:rPr kumimoji="1" lang="ja-JP" altLang="en-US" sz="800" b="1">
                  <a:solidFill>
                    <a:schemeClr val="bg1"/>
                  </a:solidFill>
                  <a:latin typeface="Noto Sans CJK JP Bold" panose="020B0500000000000000" pitchFamily="34" charset="-128"/>
                  <a:ea typeface="Noto Sans CJK JP Bold" panose="020B0500000000000000" pitchFamily="34" charset="-128"/>
                </a:rPr>
                <a:t>相談窓口へのお問い合わせ</a:t>
              </a:r>
            </a:p>
          </p:txBody>
        </p:sp>
      </p:grpSp>
      <p:grpSp>
        <p:nvGrpSpPr>
          <p:cNvPr id="60" name="グループ化 59">
            <a:extLst>
              <a:ext uri="{FF2B5EF4-FFF2-40B4-BE49-F238E27FC236}">
                <a16:creationId xmlns:a16="http://schemas.microsoft.com/office/drawing/2014/main" id="{F638FF8F-CBEB-B4B9-C9D2-CE3209688EDE}"/>
              </a:ext>
            </a:extLst>
          </p:cNvPr>
          <p:cNvGrpSpPr/>
          <p:nvPr/>
        </p:nvGrpSpPr>
        <p:grpSpPr>
          <a:xfrm>
            <a:off x="18596478" y="26875875"/>
            <a:ext cx="1615270" cy="299483"/>
            <a:chOff x="10453265" y="25968395"/>
            <a:chExt cx="1615270" cy="299483"/>
          </a:xfrm>
        </p:grpSpPr>
        <p:sp>
          <p:nvSpPr>
            <p:cNvPr id="452" name="正方形/長方形 451">
              <a:extLst>
                <a:ext uri="{FF2B5EF4-FFF2-40B4-BE49-F238E27FC236}">
                  <a16:creationId xmlns:a16="http://schemas.microsoft.com/office/drawing/2014/main" id="{852FB8BF-9D51-577B-D906-D548F25A53C5}"/>
                </a:ext>
              </a:extLst>
            </p:cNvPr>
            <p:cNvSpPr/>
            <p:nvPr/>
          </p:nvSpPr>
          <p:spPr>
            <a:xfrm>
              <a:off x="10453265" y="25968395"/>
              <a:ext cx="1615270" cy="299483"/>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3" name="テキスト ボックス 452">
              <a:extLst>
                <a:ext uri="{FF2B5EF4-FFF2-40B4-BE49-F238E27FC236}">
                  <a16:creationId xmlns:a16="http://schemas.microsoft.com/office/drawing/2014/main" id="{569C7ADB-A4EE-A880-0B50-9B942287E2D9}"/>
                </a:ext>
              </a:extLst>
            </p:cNvPr>
            <p:cNvSpPr txBox="1"/>
            <p:nvPr/>
          </p:nvSpPr>
          <p:spPr>
            <a:xfrm>
              <a:off x="10562999" y="26021016"/>
              <a:ext cx="1407433" cy="215444"/>
            </a:xfrm>
            <a:prstGeom prst="rect">
              <a:avLst/>
            </a:prstGeom>
            <a:noFill/>
          </p:spPr>
          <p:txBody>
            <a:bodyPr wrap="square" rtlCol="0">
              <a:spAutoFit/>
            </a:bodyPr>
            <a:lstStyle/>
            <a:p>
              <a:pPr algn="ctr"/>
              <a:r>
                <a:rPr kumimoji="1" lang="ja-JP" altLang="en-US" sz="800" b="1">
                  <a:solidFill>
                    <a:schemeClr val="bg1"/>
                  </a:solidFill>
                  <a:latin typeface="Noto Sans CJK JP Bold" panose="020B0500000000000000" pitchFamily="34" charset="-128"/>
                  <a:ea typeface="Noto Sans CJK JP Bold" panose="020B0500000000000000" pitchFamily="34" charset="-128"/>
                </a:rPr>
                <a:t>相談窓口へのお問い合わせ</a:t>
              </a:r>
            </a:p>
          </p:txBody>
        </p:sp>
      </p:grpSp>
      <p:grpSp>
        <p:nvGrpSpPr>
          <p:cNvPr id="454" name="グループ化 453">
            <a:extLst>
              <a:ext uri="{FF2B5EF4-FFF2-40B4-BE49-F238E27FC236}">
                <a16:creationId xmlns:a16="http://schemas.microsoft.com/office/drawing/2014/main" id="{37A91A1D-91EB-6263-9FEF-787DAEDB25F0}"/>
              </a:ext>
            </a:extLst>
          </p:cNvPr>
          <p:cNvGrpSpPr/>
          <p:nvPr/>
        </p:nvGrpSpPr>
        <p:grpSpPr>
          <a:xfrm>
            <a:off x="26560986" y="26540871"/>
            <a:ext cx="1615270" cy="299483"/>
            <a:chOff x="10453265" y="25968395"/>
            <a:chExt cx="1615270" cy="299483"/>
          </a:xfrm>
        </p:grpSpPr>
        <p:sp>
          <p:nvSpPr>
            <p:cNvPr id="455" name="正方形/長方形 454">
              <a:extLst>
                <a:ext uri="{FF2B5EF4-FFF2-40B4-BE49-F238E27FC236}">
                  <a16:creationId xmlns:a16="http://schemas.microsoft.com/office/drawing/2014/main" id="{C821F39A-C3A8-EC8F-AF38-79342D40D4B9}"/>
                </a:ext>
              </a:extLst>
            </p:cNvPr>
            <p:cNvSpPr/>
            <p:nvPr/>
          </p:nvSpPr>
          <p:spPr>
            <a:xfrm>
              <a:off x="10453265" y="25968395"/>
              <a:ext cx="1615270" cy="299483"/>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7" name="テキスト ボックス 456">
              <a:extLst>
                <a:ext uri="{FF2B5EF4-FFF2-40B4-BE49-F238E27FC236}">
                  <a16:creationId xmlns:a16="http://schemas.microsoft.com/office/drawing/2014/main" id="{5F8AA62E-904B-3444-1440-FF8BE6F50FF9}"/>
                </a:ext>
              </a:extLst>
            </p:cNvPr>
            <p:cNvSpPr txBox="1"/>
            <p:nvPr/>
          </p:nvSpPr>
          <p:spPr>
            <a:xfrm>
              <a:off x="10562999" y="26021016"/>
              <a:ext cx="1407433" cy="215444"/>
            </a:xfrm>
            <a:prstGeom prst="rect">
              <a:avLst/>
            </a:prstGeom>
            <a:noFill/>
          </p:spPr>
          <p:txBody>
            <a:bodyPr wrap="square" rtlCol="0">
              <a:spAutoFit/>
            </a:bodyPr>
            <a:lstStyle/>
            <a:p>
              <a:pPr algn="ctr"/>
              <a:r>
                <a:rPr kumimoji="1" lang="ja-JP" altLang="en-US" sz="800" b="1">
                  <a:solidFill>
                    <a:schemeClr val="bg1"/>
                  </a:solidFill>
                  <a:latin typeface="Noto Sans CJK JP Bold" panose="020B0500000000000000" pitchFamily="34" charset="-128"/>
                  <a:ea typeface="Noto Sans CJK JP Bold" panose="020B0500000000000000" pitchFamily="34" charset="-128"/>
                </a:rPr>
                <a:t>相談窓口へのお問い合わせ</a:t>
              </a:r>
            </a:p>
          </p:txBody>
        </p:sp>
      </p:grpSp>
      <p:grpSp>
        <p:nvGrpSpPr>
          <p:cNvPr id="465" name="グループ化 464">
            <a:extLst>
              <a:ext uri="{FF2B5EF4-FFF2-40B4-BE49-F238E27FC236}">
                <a16:creationId xmlns:a16="http://schemas.microsoft.com/office/drawing/2014/main" id="{96ABDC34-8B14-9E9E-F1AB-142C58DDCA03}"/>
              </a:ext>
            </a:extLst>
          </p:cNvPr>
          <p:cNvGrpSpPr/>
          <p:nvPr/>
        </p:nvGrpSpPr>
        <p:grpSpPr>
          <a:xfrm>
            <a:off x="34867612" y="28029318"/>
            <a:ext cx="1615270" cy="299483"/>
            <a:chOff x="10453265" y="25968395"/>
            <a:chExt cx="1615270" cy="299483"/>
          </a:xfrm>
        </p:grpSpPr>
        <p:sp>
          <p:nvSpPr>
            <p:cNvPr id="467" name="正方形/長方形 466">
              <a:extLst>
                <a:ext uri="{FF2B5EF4-FFF2-40B4-BE49-F238E27FC236}">
                  <a16:creationId xmlns:a16="http://schemas.microsoft.com/office/drawing/2014/main" id="{F3D89382-9D9D-65B2-ACC9-91AFFF59D4FC}"/>
                </a:ext>
              </a:extLst>
            </p:cNvPr>
            <p:cNvSpPr/>
            <p:nvPr/>
          </p:nvSpPr>
          <p:spPr>
            <a:xfrm>
              <a:off x="10453265" y="25968395"/>
              <a:ext cx="1615270" cy="299483"/>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7" name="テキスト ボックス 476">
              <a:extLst>
                <a:ext uri="{FF2B5EF4-FFF2-40B4-BE49-F238E27FC236}">
                  <a16:creationId xmlns:a16="http://schemas.microsoft.com/office/drawing/2014/main" id="{8D656EF3-B5E5-171C-0153-512EB3CBCB85}"/>
                </a:ext>
              </a:extLst>
            </p:cNvPr>
            <p:cNvSpPr txBox="1"/>
            <p:nvPr/>
          </p:nvSpPr>
          <p:spPr>
            <a:xfrm>
              <a:off x="10562999" y="26021016"/>
              <a:ext cx="1407433" cy="215444"/>
            </a:xfrm>
            <a:prstGeom prst="rect">
              <a:avLst/>
            </a:prstGeom>
            <a:noFill/>
          </p:spPr>
          <p:txBody>
            <a:bodyPr wrap="square" rtlCol="0">
              <a:spAutoFit/>
            </a:bodyPr>
            <a:lstStyle/>
            <a:p>
              <a:pPr algn="ctr"/>
              <a:r>
                <a:rPr kumimoji="1" lang="ja-JP" altLang="en-US" sz="800" b="1">
                  <a:solidFill>
                    <a:schemeClr val="bg1"/>
                  </a:solidFill>
                  <a:latin typeface="Noto Sans CJK JP Bold" panose="020B0500000000000000" pitchFamily="34" charset="-128"/>
                  <a:ea typeface="Noto Sans CJK JP Bold" panose="020B0500000000000000" pitchFamily="34" charset="-128"/>
                </a:rPr>
                <a:t>相談窓口へのお問い合わせ</a:t>
              </a:r>
            </a:p>
          </p:txBody>
        </p:sp>
      </p:grpSp>
      <p:sp>
        <p:nvSpPr>
          <p:cNvPr id="509" name="右中かっこ 508">
            <a:extLst>
              <a:ext uri="{FF2B5EF4-FFF2-40B4-BE49-F238E27FC236}">
                <a16:creationId xmlns:a16="http://schemas.microsoft.com/office/drawing/2014/main" id="{8EFE3706-04E3-66AA-D6B2-328854D76D62}"/>
              </a:ext>
            </a:extLst>
          </p:cNvPr>
          <p:cNvSpPr/>
          <p:nvPr/>
        </p:nvSpPr>
        <p:spPr>
          <a:xfrm>
            <a:off x="32277896" y="21428220"/>
            <a:ext cx="227562" cy="1865874"/>
          </a:xfrm>
          <a:prstGeom prst="rightBrace">
            <a:avLst>
              <a:gd name="adj1" fmla="val 37133"/>
              <a:gd name="adj2" fmla="val 50000"/>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0" name="テキスト ボックス 99">
            <a:extLst>
              <a:ext uri="{FF2B5EF4-FFF2-40B4-BE49-F238E27FC236}">
                <a16:creationId xmlns:a16="http://schemas.microsoft.com/office/drawing/2014/main" id="{D468E942-1AEA-521C-82A1-7495D5A9A6EC}"/>
              </a:ext>
            </a:extLst>
          </p:cNvPr>
          <p:cNvSpPr txBox="1"/>
          <p:nvPr/>
        </p:nvSpPr>
        <p:spPr>
          <a:xfrm>
            <a:off x="32493968" y="22191756"/>
            <a:ext cx="298480" cy="307777"/>
          </a:xfrm>
          <a:prstGeom prst="rect">
            <a:avLst/>
          </a:prstGeom>
          <a:noFill/>
          <a:ln>
            <a:noFill/>
          </a:ln>
        </p:spPr>
        <p:txBody>
          <a:bodyPr wrap="none" rtlCol="0">
            <a:spAutoFit/>
          </a:bodyPr>
          <a:lstStyle/>
          <a:p>
            <a:r>
              <a:rPr kumimoji="1" lang="en-US" altLang="ja-JP" sz="1400" b="1" dirty="0">
                <a:solidFill>
                  <a:srgbClr val="00B0F0"/>
                </a:solidFill>
              </a:rPr>
              <a:t>H</a:t>
            </a:r>
            <a:endParaRPr kumimoji="1" lang="ja-JP" altLang="en-US" sz="1400" b="1">
              <a:solidFill>
                <a:srgbClr val="00B0F0"/>
              </a:solidFill>
            </a:endParaRPr>
          </a:p>
        </p:txBody>
      </p:sp>
      <p:sp>
        <p:nvSpPr>
          <p:cNvPr id="105" name="角丸四角形 104">
            <a:extLst>
              <a:ext uri="{FF2B5EF4-FFF2-40B4-BE49-F238E27FC236}">
                <a16:creationId xmlns:a16="http://schemas.microsoft.com/office/drawing/2014/main" id="{0366CEF6-91AE-ACE4-6510-A0E5552F6CE9}"/>
              </a:ext>
            </a:extLst>
          </p:cNvPr>
          <p:cNvSpPr/>
          <p:nvPr/>
        </p:nvSpPr>
        <p:spPr>
          <a:xfrm>
            <a:off x="27918218" y="9755734"/>
            <a:ext cx="1999913" cy="276209"/>
          </a:xfrm>
          <a:prstGeom prst="roundRect">
            <a:avLst>
              <a:gd name="adj" fmla="val 50000"/>
            </a:avLst>
          </a:prstGeom>
          <a:solidFill>
            <a:schemeClr val="bg1"/>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テキスト ボックス 101">
            <a:extLst>
              <a:ext uri="{FF2B5EF4-FFF2-40B4-BE49-F238E27FC236}">
                <a16:creationId xmlns:a16="http://schemas.microsoft.com/office/drawing/2014/main" id="{30290918-650F-BF91-0D58-D7EE122B519C}"/>
              </a:ext>
            </a:extLst>
          </p:cNvPr>
          <p:cNvSpPr txBox="1"/>
          <p:nvPr/>
        </p:nvSpPr>
        <p:spPr>
          <a:xfrm>
            <a:off x="27942758" y="9756290"/>
            <a:ext cx="1950833" cy="275653"/>
          </a:xfrm>
          <a:prstGeom prst="rect">
            <a:avLst/>
          </a:prstGeom>
          <a:noFill/>
        </p:spPr>
        <p:txBody>
          <a:bodyPr wrap="square" rtlCol="0">
            <a:spAutoFit/>
          </a:bodyPr>
          <a:lstStyle/>
          <a:p>
            <a:pPr algn="ctr">
              <a:lnSpc>
                <a:spcPct val="130000"/>
              </a:lnSpc>
            </a:pPr>
            <a:r>
              <a:rPr lang="ja-JP" altLang="en-US" sz="1000" b="1" i="0">
                <a:solidFill>
                  <a:schemeClr val="tx1">
                    <a:lumMod val="85000"/>
                    <a:lumOff val="15000"/>
                  </a:schemeClr>
                </a:solidFill>
                <a:effectLst/>
                <a:latin typeface="Noto Sans CJK JP Bold" panose="020B0500000000000000" pitchFamily="34" charset="-128"/>
                <a:ea typeface="Noto Sans CJK JP Bold" panose="020B0500000000000000" pitchFamily="34" charset="-128"/>
              </a:rPr>
              <a:t>データダウンロードはこちら</a:t>
            </a:r>
            <a:endParaRPr lang="en-US" altLang="ja-JP" sz="1000" b="1" i="0" dirty="0">
              <a:solidFill>
                <a:schemeClr val="tx1">
                  <a:lumMod val="85000"/>
                  <a:lumOff val="15000"/>
                </a:schemeClr>
              </a:solidFill>
              <a:effectLst/>
              <a:latin typeface="Noto Sans CJK JP Bold" panose="020B0500000000000000" pitchFamily="34" charset="-128"/>
              <a:ea typeface="Noto Sans CJK JP Bold" panose="020B0500000000000000" pitchFamily="34" charset="-128"/>
            </a:endParaRPr>
          </a:p>
        </p:txBody>
      </p:sp>
      <p:sp>
        <p:nvSpPr>
          <p:cNvPr id="108" name="テキスト ボックス 107">
            <a:extLst>
              <a:ext uri="{FF2B5EF4-FFF2-40B4-BE49-F238E27FC236}">
                <a16:creationId xmlns:a16="http://schemas.microsoft.com/office/drawing/2014/main" id="{288F823C-F11C-A502-3AD5-18BE25BBE8F3}"/>
              </a:ext>
            </a:extLst>
          </p:cNvPr>
          <p:cNvSpPr txBox="1"/>
          <p:nvPr/>
        </p:nvSpPr>
        <p:spPr>
          <a:xfrm>
            <a:off x="31027699" y="9697882"/>
            <a:ext cx="1564852" cy="307777"/>
          </a:xfrm>
          <a:prstGeom prst="rect">
            <a:avLst/>
          </a:prstGeom>
          <a:noFill/>
          <a:ln>
            <a:noFill/>
          </a:ln>
        </p:spPr>
        <p:txBody>
          <a:bodyPr wrap="none" rtlCol="0">
            <a:spAutoFit/>
          </a:bodyPr>
          <a:lstStyle/>
          <a:p>
            <a:r>
              <a:rPr kumimoji="1" lang="ja-JP" altLang="en-US" sz="1400" b="1">
                <a:solidFill>
                  <a:srgbClr val="00B0F0"/>
                </a:solidFill>
              </a:rPr>
              <a:t>→ クリックで</a:t>
            </a:r>
            <a:r>
              <a:rPr kumimoji="1" lang="en-US" altLang="ja-JP" sz="1400" b="1" dirty="0">
                <a:solidFill>
                  <a:srgbClr val="00B0F0"/>
                </a:solidFill>
              </a:rPr>
              <a:t>H</a:t>
            </a:r>
            <a:r>
              <a:rPr kumimoji="1" lang="ja-JP" altLang="en-US" sz="1400" b="1">
                <a:solidFill>
                  <a:srgbClr val="00B0F0"/>
                </a:solidFill>
              </a:rPr>
              <a:t>へ</a:t>
            </a:r>
          </a:p>
        </p:txBody>
      </p:sp>
      <p:sp>
        <p:nvSpPr>
          <p:cNvPr id="111" name="テキスト ボックス 110">
            <a:extLst>
              <a:ext uri="{FF2B5EF4-FFF2-40B4-BE49-F238E27FC236}">
                <a16:creationId xmlns:a16="http://schemas.microsoft.com/office/drawing/2014/main" id="{A466E5B1-8753-4A4F-3EA3-8E8DBE311852}"/>
              </a:ext>
            </a:extLst>
          </p:cNvPr>
          <p:cNvSpPr txBox="1"/>
          <p:nvPr/>
        </p:nvSpPr>
        <p:spPr>
          <a:xfrm>
            <a:off x="10453264" y="6001999"/>
            <a:ext cx="2408032" cy="230832"/>
          </a:xfrm>
          <a:prstGeom prst="rect">
            <a:avLst/>
          </a:prstGeom>
          <a:noFill/>
        </p:spPr>
        <p:txBody>
          <a:bodyPr wrap="none" rtlCol="0">
            <a:spAutoFit/>
          </a:bodyPr>
          <a:lstStyle/>
          <a:p>
            <a:r>
              <a:rPr lang="ja-JP" altLang="en-US" sz="900" b="1" i="0" u="none" strike="noStrike">
                <a:effectLst/>
                <a:latin typeface="Noto Sans CJK JP Bold" panose="020B0500000000000000" pitchFamily="34" charset="-128"/>
                <a:ea typeface="Noto Sans CJK JP Bold" panose="020B0500000000000000" pitchFamily="34" charset="-128"/>
              </a:rPr>
              <a:t>現在募集中・直近開催予定のイベント情報</a:t>
            </a:r>
            <a:endParaRPr kumimoji="1" lang="ja-JP" altLang="en-US" sz="900" b="1">
              <a:latin typeface="Noto Sans CJK JP Bold" panose="020B0500000000000000" pitchFamily="34" charset="-128"/>
              <a:ea typeface="Noto Sans CJK JP Bold" panose="020B0500000000000000" pitchFamily="34" charset="-128"/>
            </a:endParaRPr>
          </a:p>
        </p:txBody>
      </p:sp>
      <p:sp>
        <p:nvSpPr>
          <p:cNvPr id="113" name="テキスト ボックス 112">
            <a:extLst>
              <a:ext uri="{FF2B5EF4-FFF2-40B4-BE49-F238E27FC236}">
                <a16:creationId xmlns:a16="http://schemas.microsoft.com/office/drawing/2014/main" id="{58F1C83C-B233-9988-ECD8-882D601521F0}"/>
              </a:ext>
            </a:extLst>
          </p:cNvPr>
          <p:cNvSpPr txBox="1"/>
          <p:nvPr/>
        </p:nvSpPr>
        <p:spPr>
          <a:xfrm>
            <a:off x="10465926" y="6226299"/>
            <a:ext cx="4800516" cy="215444"/>
          </a:xfrm>
          <a:prstGeom prst="rect">
            <a:avLst/>
          </a:prstGeom>
          <a:noFill/>
        </p:spPr>
        <p:txBody>
          <a:bodyPr wrap="square" rtlCol="0">
            <a:spAutoFit/>
          </a:bodyPr>
          <a:lstStyle/>
          <a:p>
            <a:r>
              <a:rPr lang="ja-JP" altLang="en-US" sz="800">
                <a:effectLst/>
                <a:latin typeface="Noto Sans CJK JP" panose="020B0500000000000000" pitchFamily="34" charset="-128"/>
                <a:ea typeface="Noto Sans CJK JP" panose="020B0500000000000000" pitchFamily="34" charset="-128"/>
              </a:rPr>
              <a:t> </a:t>
            </a:r>
            <a:r>
              <a:rPr lang="en-US" altLang="ja-JP" sz="800" dirty="0">
                <a:effectLst/>
                <a:latin typeface="Noto Sans CJK JP" panose="020B0500000000000000" pitchFamily="34" charset="-128"/>
                <a:ea typeface="Noto Sans CJK JP" panose="020B0500000000000000" pitchFamily="34" charset="-128"/>
              </a:rPr>
              <a:t>2023.7.</a:t>
            </a:r>
            <a:r>
              <a:rPr lang="ja-JP" altLang="en-US" sz="800">
                <a:effectLst/>
                <a:latin typeface="Noto Sans CJK JP" panose="020B0500000000000000" pitchFamily="34" charset="-128"/>
                <a:ea typeface="Noto Sans CJK JP" panose="020B0500000000000000" pitchFamily="34" charset="-128"/>
              </a:rPr>
              <a:t>●　令和５年度</a:t>
            </a:r>
            <a:r>
              <a:rPr lang="en-US" altLang="ja-JP" sz="800" dirty="0">
                <a:effectLst/>
                <a:latin typeface="Noto Sans CJK JP" panose="020B0500000000000000" pitchFamily="34" charset="-128"/>
                <a:ea typeface="Noto Sans CJK JP" panose="020B0500000000000000" pitchFamily="34" charset="-128"/>
              </a:rPr>
              <a:t> </a:t>
            </a:r>
            <a:r>
              <a:rPr lang="ja-JP" altLang="en-US" sz="800" u="sng">
                <a:solidFill>
                  <a:srgbClr val="00B0F0"/>
                </a:solidFill>
                <a:latin typeface="Noto Sans CJK JP" panose="020B0500000000000000" pitchFamily="34" charset="-128"/>
                <a:ea typeface="Noto Sans CJK JP" panose="020B0500000000000000" pitchFamily="34" charset="-128"/>
              </a:rPr>
              <a:t>第１回介護テクノロジー体験会</a:t>
            </a:r>
            <a:r>
              <a:rPr lang="en-US" altLang="ja-JP" sz="800" u="sng" dirty="0">
                <a:solidFill>
                  <a:srgbClr val="00B0F0"/>
                </a:solidFill>
                <a:latin typeface="Noto Sans CJK JP" panose="020B0500000000000000" pitchFamily="34" charset="-128"/>
                <a:ea typeface="Noto Sans CJK JP" panose="020B0500000000000000" pitchFamily="34" charset="-128"/>
              </a:rPr>
              <a:t>&amp;</a:t>
            </a:r>
            <a:r>
              <a:rPr lang="ja-JP" altLang="en-US" sz="800" u="sng">
                <a:solidFill>
                  <a:srgbClr val="00B0F0"/>
                </a:solidFill>
                <a:latin typeface="Noto Sans CJK JP" panose="020B0500000000000000" pitchFamily="34" charset="-128"/>
                <a:ea typeface="Noto Sans CJK JP" panose="020B0500000000000000" pitchFamily="34" charset="-128"/>
              </a:rPr>
              <a:t>交流会</a:t>
            </a:r>
            <a:r>
              <a:rPr lang="en-US" altLang="ja-JP" sz="800" dirty="0">
                <a:latin typeface="Noto Sans CJK JP" panose="020B0500000000000000" pitchFamily="34" charset="-128"/>
                <a:ea typeface="Noto Sans CJK JP" panose="020B0500000000000000" pitchFamily="34" charset="-128"/>
              </a:rPr>
              <a:t> </a:t>
            </a:r>
            <a:r>
              <a:rPr lang="ja-JP" altLang="en-US" sz="800">
                <a:latin typeface="Noto Sans CJK JP" panose="020B0500000000000000" pitchFamily="34" charset="-128"/>
                <a:ea typeface="Noto Sans CJK JP" panose="020B0500000000000000" pitchFamily="34" charset="-128"/>
              </a:rPr>
              <a:t>の募集をまもなく開始します。</a:t>
            </a:r>
            <a:endParaRPr lang="ja-JP" altLang="en-US" sz="800">
              <a:effectLst/>
              <a:latin typeface="Noto Sans CJK JP" panose="020B0500000000000000" pitchFamily="34" charset="-128"/>
              <a:ea typeface="Noto Sans CJK JP" panose="020B0500000000000000" pitchFamily="34" charset="-128"/>
            </a:endParaRPr>
          </a:p>
        </p:txBody>
      </p:sp>
      <p:sp>
        <p:nvSpPr>
          <p:cNvPr id="115" name="正方形/長方形 114">
            <a:extLst>
              <a:ext uri="{FF2B5EF4-FFF2-40B4-BE49-F238E27FC236}">
                <a16:creationId xmlns:a16="http://schemas.microsoft.com/office/drawing/2014/main" id="{90551DD6-286C-25B9-3485-C03BBF6083A7}"/>
              </a:ext>
            </a:extLst>
          </p:cNvPr>
          <p:cNvSpPr/>
          <p:nvPr/>
        </p:nvSpPr>
        <p:spPr>
          <a:xfrm>
            <a:off x="17678042" y="5803947"/>
            <a:ext cx="6462467" cy="760262"/>
          </a:xfrm>
          <a:prstGeom prst="rect">
            <a:avLst/>
          </a:prstGeom>
          <a:solidFill>
            <a:srgbClr val="F2F9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テキスト ボックス 115">
            <a:extLst>
              <a:ext uri="{FF2B5EF4-FFF2-40B4-BE49-F238E27FC236}">
                <a16:creationId xmlns:a16="http://schemas.microsoft.com/office/drawing/2014/main" id="{8DC96FC1-4681-6AC6-9750-14A720D8A780}"/>
              </a:ext>
            </a:extLst>
          </p:cNvPr>
          <p:cNvSpPr txBox="1"/>
          <p:nvPr/>
        </p:nvSpPr>
        <p:spPr>
          <a:xfrm>
            <a:off x="18603428" y="5976730"/>
            <a:ext cx="2408032" cy="230832"/>
          </a:xfrm>
          <a:prstGeom prst="rect">
            <a:avLst/>
          </a:prstGeom>
          <a:noFill/>
        </p:spPr>
        <p:txBody>
          <a:bodyPr wrap="none" rtlCol="0">
            <a:spAutoFit/>
          </a:bodyPr>
          <a:lstStyle/>
          <a:p>
            <a:r>
              <a:rPr lang="ja-JP" altLang="en-US" sz="900" b="1" i="0" u="none" strike="noStrike">
                <a:effectLst/>
                <a:latin typeface="Noto Sans CJK JP Bold" panose="020B0500000000000000" pitchFamily="34" charset="-128"/>
                <a:ea typeface="Noto Sans CJK JP Bold" panose="020B0500000000000000" pitchFamily="34" charset="-128"/>
              </a:rPr>
              <a:t>現在募集中・直近開催予定のイベント情報</a:t>
            </a:r>
            <a:endParaRPr kumimoji="1" lang="ja-JP" altLang="en-US" sz="900" b="1">
              <a:latin typeface="Noto Sans CJK JP Bold" panose="020B0500000000000000" pitchFamily="34" charset="-128"/>
              <a:ea typeface="Noto Sans CJK JP Bold" panose="020B0500000000000000" pitchFamily="34" charset="-128"/>
            </a:endParaRPr>
          </a:p>
        </p:txBody>
      </p:sp>
      <p:sp>
        <p:nvSpPr>
          <p:cNvPr id="120" name="テキスト ボックス 119">
            <a:extLst>
              <a:ext uri="{FF2B5EF4-FFF2-40B4-BE49-F238E27FC236}">
                <a16:creationId xmlns:a16="http://schemas.microsoft.com/office/drawing/2014/main" id="{762B24C7-2813-798B-2B6A-38793159D24A}"/>
              </a:ext>
            </a:extLst>
          </p:cNvPr>
          <p:cNvSpPr txBox="1"/>
          <p:nvPr/>
        </p:nvSpPr>
        <p:spPr>
          <a:xfrm>
            <a:off x="18616090" y="6201030"/>
            <a:ext cx="4800516" cy="215444"/>
          </a:xfrm>
          <a:prstGeom prst="rect">
            <a:avLst/>
          </a:prstGeom>
          <a:noFill/>
        </p:spPr>
        <p:txBody>
          <a:bodyPr wrap="square" rtlCol="0">
            <a:spAutoFit/>
          </a:bodyPr>
          <a:lstStyle/>
          <a:p>
            <a:r>
              <a:rPr lang="ja-JP" altLang="en-US" sz="800">
                <a:effectLst/>
                <a:latin typeface="Noto Sans CJK JP" panose="020B0500000000000000" pitchFamily="34" charset="-128"/>
                <a:ea typeface="Noto Sans CJK JP" panose="020B0500000000000000" pitchFamily="34" charset="-128"/>
              </a:rPr>
              <a:t> </a:t>
            </a:r>
            <a:r>
              <a:rPr lang="en-US" altLang="ja-JP" sz="800" dirty="0">
                <a:effectLst/>
                <a:latin typeface="Noto Sans CJK JP" panose="020B0500000000000000" pitchFamily="34" charset="-128"/>
                <a:ea typeface="Noto Sans CJK JP" panose="020B0500000000000000" pitchFamily="34" charset="-128"/>
              </a:rPr>
              <a:t>2023.7.</a:t>
            </a:r>
            <a:r>
              <a:rPr lang="ja-JP" altLang="en-US" sz="800">
                <a:effectLst/>
                <a:latin typeface="Noto Sans CJK JP" panose="020B0500000000000000" pitchFamily="34" charset="-128"/>
                <a:ea typeface="Noto Sans CJK JP" panose="020B0500000000000000" pitchFamily="34" charset="-128"/>
              </a:rPr>
              <a:t>●　令和５年度</a:t>
            </a:r>
            <a:r>
              <a:rPr lang="en-US" altLang="ja-JP" sz="800" dirty="0">
                <a:effectLst/>
                <a:latin typeface="Noto Sans CJK JP" panose="020B0500000000000000" pitchFamily="34" charset="-128"/>
                <a:ea typeface="Noto Sans CJK JP" panose="020B0500000000000000" pitchFamily="34" charset="-128"/>
              </a:rPr>
              <a:t> </a:t>
            </a:r>
            <a:r>
              <a:rPr lang="ja-JP" altLang="en-US" sz="800" u="sng">
                <a:solidFill>
                  <a:srgbClr val="00B0F0"/>
                </a:solidFill>
                <a:latin typeface="Noto Sans CJK JP" panose="020B0500000000000000" pitchFamily="34" charset="-128"/>
                <a:ea typeface="Noto Sans CJK JP" panose="020B0500000000000000" pitchFamily="34" charset="-128"/>
              </a:rPr>
              <a:t>第１回介護テクノロジー体験会</a:t>
            </a:r>
            <a:r>
              <a:rPr lang="en-US" altLang="ja-JP" sz="800" u="sng" dirty="0">
                <a:solidFill>
                  <a:srgbClr val="00B0F0"/>
                </a:solidFill>
                <a:latin typeface="Noto Sans CJK JP" panose="020B0500000000000000" pitchFamily="34" charset="-128"/>
                <a:ea typeface="Noto Sans CJK JP" panose="020B0500000000000000" pitchFamily="34" charset="-128"/>
              </a:rPr>
              <a:t>&amp;</a:t>
            </a:r>
            <a:r>
              <a:rPr lang="ja-JP" altLang="en-US" sz="800" u="sng">
                <a:solidFill>
                  <a:srgbClr val="00B0F0"/>
                </a:solidFill>
                <a:latin typeface="Noto Sans CJK JP" panose="020B0500000000000000" pitchFamily="34" charset="-128"/>
                <a:ea typeface="Noto Sans CJK JP" panose="020B0500000000000000" pitchFamily="34" charset="-128"/>
              </a:rPr>
              <a:t>交流会</a:t>
            </a:r>
            <a:r>
              <a:rPr lang="en-US" altLang="ja-JP" sz="800" dirty="0">
                <a:latin typeface="Noto Sans CJK JP" panose="020B0500000000000000" pitchFamily="34" charset="-128"/>
                <a:ea typeface="Noto Sans CJK JP" panose="020B0500000000000000" pitchFamily="34" charset="-128"/>
              </a:rPr>
              <a:t> </a:t>
            </a:r>
            <a:r>
              <a:rPr lang="ja-JP" altLang="en-US" sz="800">
                <a:latin typeface="Noto Sans CJK JP" panose="020B0500000000000000" pitchFamily="34" charset="-128"/>
                <a:ea typeface="Noto Sans CJK JP" panose="020B0500000000000000" pitchFamily="34" charset="-128"/>
              </a:rPr>
              <a:t>の募集をまもなく開始します。</a:t>
            </a:r>
            <a:endParaRPr lang="ja-JP" altLang="en-US" sz="800">
              <a:effectLst/>
              <a:latin typeface="Noto Sans CJK JP" panose="020B0500000000000000" pitchFamily="34" charset="-128"/>
              <a:ea typeface="Noto Sans CJK JP" panose="020B0500000000000000" pitchFamily="34" charset="-128"/>
            </a:endParaRPr>
          </a:p>
        </p:txBody>
      </p:sp>
      <p:sp>
        <p:nvSpPr>
          <p:cNvPr id="566" name="テキスト ボックス 565">
            <a:extLst>
              <a:ext uri="{FF2B5EF4-FFF2-40B4-BE49-F238E27FC236}">
                <a16:creationId xmlns:a16="http://schemas.microsoft.com/office/drawing/2014/main" id="{D0211C32-D32C-478F-4F78-EFE084AE1F3A}"/>
              </a:ext>
            </a:extLst>
          </p:cNvPr>
          <p:cNvSpPr txBox="1"/>
          <p:nvPr/>
        </p:nvSpPr>
        <p:spPr>
          <a:xfrm>
            <a:off x="6415916" y="-114277"/>
            <a:ext cx="3145558" cy="307777"/>
          </a:xfrm>
          <a:prstGeom prst="rect">
            <a:avLst/>
          </a:prstGeom>
          <a:noFill/>
          <a:ln>
            <a:noFill/>
          </a:ln>
        </p:spPr>
        <p:txBody>
          <a:bodyPr wrap="square" rtlCol="0">
            <a:spAutoFit/>
          </a:bodyPr>
          <a:lstStyle/>
          <a:p>
            <a:r>
              <a:rPr kumimoji="1" lang="ja-JP" altLang="en-US" sz="1400" b="1">
                <a:solidFill>
                  <a:srgbClr val="00B0F0"/>
                </a:solidFill>
              </a:rPr>
              <a:t>→クリックで英簿版へ</a:t>
            </a:r>
          </a:p>
        </p:txBody>
      </p:sp>
      <p:cxnSp>
        <p:nvCxnSpPr>
          <p:cNvPr id="567" name="カギ線コネクタ 566">
            <a:extLst>
              <a:ext uri="{FF2B5EF4-FFF2-40B4-BE49-F238E27FC236}">
                <a16:creationId xmlns:a16="http://schemas.microsoft.com/office/drawing/2014/main" id="{197AB753-5BC8-48D6-B2D1-0AE18BFAEF18}"/>
              </a:ext>
            </a:extLst>
          </p:cNvPr>
          <p:cNvCxnSpPr>
            <a:cxnSpLocks/>
            <a:stCxn id="566" idx="1"/>
            <a:endCxn id="94" idx="0"/>
          </p:cNvCxnSpPr>
          <p:nvPr/>
        </p:nvCxnSpPr>
        <p:spPr>
          <a:xfrm rot="10800000" flipH="1" flipV="1">
            <a:off x="6415916" y="39611"/>
            <a:ext cx="76970" cy="1302407"/>
          </a:xfrm>
          <a:prstGeom prst="bentConnector4">
            <a:avLst>
              <a:gd name="adj1" fmla="val -296999"/>
              <a:gd name="adj2" fmla="val 55908"/>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36" name="テキスト ボックス 135">
            <a:extLst>
              <a:ext uri="{FF2B5EF4-FFF2-40B4-BE49-F238E27FC236}">
                <a16:creationId xmlns:a16="http://schemas.microsoft.com/office/drawing/2014/main" id="{FE3F4C7C-5991-7C84-7C39-DF1DFBBDA59B}"/>
              </a:ext>
            </a:extLst>
          </p:cNvPr>
          <p:cNvSpPr txBox="1"/>
          <p:nvPr/>
        </p:nvSpPr>
        <p:spPr>
          <a:xfrm rot="5400000">
            <a:off x="36683101" y="22023940"/>
            <a:ext cx="877163" cy="369332"/>
          </a:xfrm>
          <a:prstGeom prst="rect">
            <a:avLst/>
          </a:prstGeom>
          <a:noFill/>
        </p:spPr>
        <p:txBody>
          <a:bodyPr wrap="none" rtlCol="0">
            <a:spAutoFit/>
          </a:bodyPr>
          <a:lstStyle/>
          <a:p>
            <a:r>
              <a:rPr kumimoji="1" lang="ja-JP" altLang="en-US"/>
              <a:t>・・・</a:t>
            </a:r>
          </a:p>
        </p:txBody>
      </p:sp>
      <p:sp>
        <p:nvSpPr>
          <p:cNvPr id="137" name="テキスト ボックス 136">
            <a:extLst>
              <a:ext uri="{FF2B5EF4-FFF2-40B4-BE49-F238E27FC236}">
                <a16:creationId xmlns:a16="http://schemas.microsoft.com/office/drawing/2014/main" id="{FCFE9268-AA78-2FA9-E7C0-65C4585D7005}"/>
              </a:ext>
            </a:extLst>
          </p:cNvPr>
          <p:cNvSpPr txBox="1"/>
          <p:nvPr/>
        </p:nvSpPr>
        <p:spPr>
          <a:xfrm>
            <a:off x="6096574" y="7157189"/>
            <a:ext cx="1877437" cy="261610"/>
          </a:xfrm>
          <a:prstGeom prst="rect">
            <a:avLst/>
          </a:prstGeom>
          <a:noFill/>
        </p:spPr>
        <p:txBody>
          <a:bodyPr wrap="none" rtlCol="0">
            <a:spAutoFit/>
          </a:bodyPr>
          <a:lstStyle/>
          <a:p>
            <a:pPr algn="ctr"/>
            <a:r>
              <a:rPr kumimoji="1" lang="ja-JP" altLang="en-US" sz="1100">
                <a:solidFill>
                  <a:srgbClr val="FF0000"/>
                </a:solidFill>
                <a:latin typeface="Noto Sans CJK JP" panose="020B0500000000000000" pitchFamily="34" charset="-128"/>
                <a:ea typeface="Noto Sans CJK JP" panose="020B0500000000000000" pitchFamily="34" charset="-128"/>
              </a:rPr>
              <a:t>←クリックで横スクロール</a:t>
            </a:r>
          </a:p>
        </p:txBody>
      </p:sp>
      <p:sp>
        <p:nvSpPr>
          <p:cNvPr id="138" name="テキスト ボックス 137">
            <a:extLst>
              <a:ext uri="{FF2B5EF4-FFF2-40B4-BE49-F238E27FC236}">
                <a16:creationId xmlns:a16="http://schemas.microsoft.com/office/drawing/2014/main" id="{261EC79E-D511-E151-BBC5-F9D8986C5E9A}"/>
              </a:ext>
            </a:extLst>
          </p:cNvPr>
          <p:cNvSpPr txBox="1"/>
          <p:nvPr/>
        </p:nvSpPr>
        <p:spPr>
          <a:xfrm>
            <a:off x="36802190" y="7203584"/>
            <a:ext cx="800219" cy="215444"/>
          </a:xfrm>
          <a:prstGeom prst="rect">
            <a:avLst/>
          </a:prstGeom>
          <a:noFill/>
        </p:spPr>
        <p:txBody>
          <a:bodyPr wrap="none" rtlCol="0">
            <a:spAutoFit/>
          </a:bodyPr>
          <a:lstStyle/>
          <a:p>
            <a:pPr algn="ctr"/>
            <a:r>
              <a:rPr kumimoji="1" lang="ja-JP" altLang="en-US" sz="800">
                <a:latin typeface="Noto Sans CJK JP" panose="020B0500000000000000" pitchFamily="34" charset="-128"/>
                <a:ea typeface="Noto Sans CJK JP" panose="020B0500000000000000" pitchFamily="34" charset="-128"/>
              </a:rPr>
              <a:t>参加施設一覧</a:t>
            </a:r>
          </a:p>
        </p:txBody>
      </p:sp>
    </p:spTree>
    <p:extLst>
      <p:ext uri="{BB962C8B-B14F-4D97-AF65-F5344CB8AC3E}">
        <p14:creationId xmlns:p14="http://schemas.microsoft.com/office/powerpoint/2010/main" val="110348377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25128</TotalTime>
  <Words>3549</Words>
  <Application>Microsoft Macintosh PowerPoint</Application>
  <PresentationFormat>ユーザー設定</PresentationFormat>
  <Paragraphs>406</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Noto Sans CJK JP</vt:lpstr>
      <vt:lpstr>Noto Sans CJK JP Bold</vt:lpstr>
      <vt:lpstr>游ゴシック</vt:lpstr>
      <vt:lpstr>Arial</vt:lpstr>
      <vt:lpstr>Calibri</vt:lpstr>
      <vt:lpstr>Calibri Light</vt:lpstr>
      <vt:lpstr>Helvetica</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Tadao Sakamoto</dc:creator>
  <cp:lastModifiedBy>Tadao Sakamoto</cp:lastModifiedBy>
  <cp:revision>346</cp:revision>
  <cp:lastPrinted>2023-06-23T02:11:12Z</cp:lastPrinted>
  <dcterms:created xsi:type="dcterms:W3CDTF">2023-06-16T04:18:16Z</dcterms:created>
  <dcterms:modified xsi:type="dcterms:W3CDTF">2023-07-06T06:40:20Z</dcterms:modified>
</cp:coreProperties>
</file>